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" r:id="rId2"/>
    <p:sldId id="257" r:id="rId3"/>
    <p:sldId id="258" r:id="rId4"/>
    <p:sldId id="262" r:id="rId5"/>
    <p:sldId id="266" r:id="rId6"/>
    <p:sldId id="261" r:id="rId7"/>
    <p:sldId id="271" r:id="rId8"/>
    <p:sldId id="272" r:id="rId9"/>
    <p:sldId id="259" r:id="rId10"/>
    <p:sldId id="260" r:id="rId11"/>
    <p:sldId id="263" r:id="rId12"/>
    <p:sldId id="264" r:id="rId13"/>
    <p:sldId id="268" r:id="rId14"/>
    <p:sldId id="269" r:id="rId15"/>
    <p:sldId id="270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05"/>
    <p:restoredTop sz="94604"/>
  </p:normalViewPr>
  <p:slideViewPr>
    <p:cSldViewPr snapToGrid="0" snapToObjects="1">
      <p:cViewPr varScale="1">
        <p:scale>
          <a:sx n="104" d="100"/>
          <a:sy n="104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29F12-DD55-6A4C-9505-58DBF9932955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42B3A-8EC6-5049-A857-C546DAB3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7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0F53D-2C62-0D42-8141-1B9265B4BDA3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8D636-699A-1845-A179-313CCE77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936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AC0A-D126-304F-A06F-FDA9DA72B0EE}" type="datetime1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6590-C0D2-1940-AFE3-76A18886FA35}" type="datetime1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2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E1BE-9972-FC4E-BEE0-5753FDD3F1E0}" type="datetime1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253B-4D7A-C245-85B9-F5686C2E1EE7}" type="datetime1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6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BF7-97BB-D541-905C-E6A93A863879}" type="datetime1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0243-2F49-3A49-B83E-DBFD8E22BD16}" type="datetime1">
              <a:rPr lang="en-US" smtClean="0"/>
              <a:t>10/30/16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1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4077-71E3-8449-8295-6A6541ACDE14}" type="datetime1">
              <a:rPr lang="en-US" smtClean="0"/>
              <a:t>10/30/16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8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3685-33BD-4A47-95DB-041891D18578}" type="datetime1">
              <a:rPr lang="en-US" smtClean="0"/>
              <a:t>10/30/16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625C-C6B5-2242-BA26-095E5B13DB7D}" type="datetime1">
              <a:rPr lang="en-US" smtClean="0"/>
              <a:t>10/30/16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7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657E-73A1-1245-94B2-206E3DF82055}" type="datetime1">
              <a:rPr lang="en-US" smtClean="0"/>
              <a:t>10/30/16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53AD-C806-A949-9A88-27AE02A8D0C3}" type="datetime1">
              <a:rPr lang="en-US" smtClean="0"/>
              <a:t>10/30/16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2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31D4F-611A-5C43-AD0C-EAF3CD07BC7F}" type="datetime1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4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US" dirty="0" smtClean="0"/>
              <a:t>FY17 </a:t>
            </a:r>
            <a:r>
              <a:rPr lang="en-US" dirty="0" smtClean="0"/>
              <a:t>Detector</a:t>
            </a:r>
            <a:r>
              <a:rPr lang="en-US" dirty="0" smtClean="0"/>
              <a:t> Effort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1648623"/>
            <a:ext cx="3969967" cy="1292662"/>
            <a:chOff x="457200" y="2487583"/>
            <a:chExt cx="3969967" cy="890604"/>
          </a:xfrm>
        </p:grpSpPr>
        <p:sp>
          <p:nvSpPr>
            <p:cNvPr id="14" name="TextBox 13"/>
            <p:cNvSpPr txBox="1"/>
            <p:nvPr/>
          </p:nvSpPr>
          <p:spPr>
            <a:xfrm>
              <a:off x="457200" y="2487583"/>
              <a:ext cx="1066800" cy="44530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DAQ </a:t>
              </a:r>
            </a:p>
            <a:p>
              <a:r>
                <a:rPr lang="en-US" dirty="0" smtClean="0"/>
                <a:t>Upgrade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0751" y="2932885"/>
              <a:ext cx="3506416" cy="44530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V1495 trigger </a:t>
              </a:r>
              <a:r>
                <a:rPr lang="en-US" dirty="0" err="1" smtClean="0"/>
                <a:t>algo</a:t>
              </a:r>
              <a:r>
                <a:rPr lang="en-US" dirty="0" smtClean="0"/>
                <a:t> implementation &amp; Integration into DAQ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8974" y="3009527"/>
            <a:ext cx="4891510" cy="1200329"/>
            <a:chOff x="647470" y="3919409"/>
            <a:chExt cx="4701301" cy="1200329"/>
          </a:xfrm>
        </p:grpSpPr>
        <p:sp>
          <p:nvSpPr>
            <p:cNvPr id="13" name="TextBox 12"/>
            <p:cNvSpPr txBox="1"/>
            <p:nvPr/>
          </p:nvSpPr>
          <p:spPr>
            <a:xfrm>
              <a:off x="647470" y="3919409"/>
              <a:ext cx="1965036" cy="12003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80/20 </a:t>
              </a:r>
              <a:r>
                <a:rPr lang="en-US" dirty="0" smtClean="0"/>
                <a:t>Al </a:t>
              </a:r>
              <a:r>
                <a:rPr lang="en-US" dirty="0" smtClean="0"/>
                <a:t>frame and detector assembly &amp; testing</a:t>
              </a:r>
              <a:endParaRPr lang="en-US" dirty="0" smtClean="0"/>
            </a:p>
            <a:p>
              <a:r>
                <a:rPr lang="en-US" dirty="0" smtClean="0"/>
                <a:t>@LANL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12506" y="3919409"/>
              <a:ext cx="1584463" cy="12003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dirty="0" smtClean="0"/>
                <a:t>afety review and detector installation </a:t>
              </a:r>
              <a:endParaRPr lang="en-US" dirty="0" smtClean="0"/>
            </a:p>
            <a:p>
              <a:r>
                <a:rPr lang="en-US" dirty="0" smtClean="0"/>
                <a:t>@FNAL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98008" y="4196408"/>
              <a:ext cx="1350763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SiPM</a:t>
              </a:r>
              <a:r>
                <a:rPr lang="en-US" dirty="0" smtClean="0"/>
                <a:t> readout</a:t>
              </a:r>
            </a:p>
            <a:p>
              <a:r>
                <a:rPr lang="en-US" dirty="0" smtClean="0"/>
                <a:t>Integration;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447250" y="2229913"/>
            <a:ext cx="192199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Trigger </a:t>
            </a:r>
          </a:p>
          <a:p>
            <a:r>
              <a:rPr lang="en-US" dirty="0" smtClean="0"/>
              <a:t>Commissioning </a:t>
            </a:r>
          </a:p>
          <a:p>
            <a:r>
              <a:rPr lang="en-US" dirty="0" smtClean="0"/>
              <a:t>and</a:t>
            </a:r>
            <a:endParaRPr lang="en-US" dirty="0"/>
          </a:p>
          <a:p>
            <a:r>
              <a:rPr lang="en-US" dirty="0" smtClean="0"/>
              <a:t>Offline </a:t>
            </a:r>
            <a:r>
              <a:rPr lang="en-US" dirty="0" smtClean="0"/>
              <a:t>analysis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7389585" y="2858735"/>
            <a:ext cx="1779078" cy="1200329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 Data </a:t>
            </a:r>
            <a:r>
              <a:rPr lang="en-US" dirty="0" smtClean="0"/>
              <a:t>taking, </a:t>
            </a:r>
          </a:p>
          <a:p>
            <a:r>
              <a:rPr lang="en-US" dirty="0" smtClean="0"/>
              <a:t>- Offline analysis,</a:t>
            </a:r>
          </a:p>
          <a:p>
            <a:r>
              <a:rPr lang="en-US" dirty="0" smtClean="0"/>
              <a:t>- Full proposal </a:t>
            </a:r>
          </a:p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7590" y="4355802"/>
            <a:ext cx="78901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Manpower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needs: (estimated from experts, Kun, Hubert, </a:t>
            </a:r>
            <a:r>
              <a:rPr lang="en-US" sz="1400" dirty="0" err="1" smtClean="0">
                <a:solidFill>
                  <a:srgbClr val="FF0000"/>
                </a:solidFill>
              </a:rPr>
              <a:t>Andi</a:t>
            </a:r>
            <a:r>
              <a:rPr lang="en-US" sz="1400" dirty="0" smtClean="0">
                <a:solidFill>
                  <a:srgbClr val="FF0000"/>
                </a:solidFill>
              </a:rPr>
              <a:t>, Pat and Ming)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DAQ and V1495 work: 2 FTE*Month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Mechanical work: 1 FTE*Month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Commissioning: 1.5 FTE*Month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Add 25% contingency on labor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r>
              <a:rPr lang="en-US" sz="1200" dirty="0" smtClean="0"/>
              <a:t>Available people:</a:t>
            </a:r>
            <a:endParaRPr lang="en-US" sz="1200" dirty="0" smtClean="0"/>
          </a:p>
          <a:p>
            <a:r>
              <a:rPr lang="en-US" sz="1200" dirty="0" smtClean="0">
                <a:solidFill>
                  <a:srgbClr val="0000FF"/>
                </a:solidFill>
              </a:rPr>
              <a:t>Kun, </a:t>
            </a:r>
            <a:r>
              <a:rPr lang="en-US" sz="1200" dirty="0" err="1" smtClean="0">
                <a:solidFill>
                  <a:srgbClr val="0000FF"/>
                </a:solidFill>
              </a:rPr>
              <a:t>Andi</a:t>
            </a:r>
            <a:r>
              <a:rPr lang="en-US" sz="1200" dirty="0" smtClean="0">
                <a:solidFill>
                  <a:srgbClr val="0000FF"/>
                </a:solidFill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</a:rPr>
              <a:t>PostDoc</a:t>
            </a:r>
            <a:r>
              <a:rPr lang="en-US" sz="1200" dirty="0" smtClean="0">
                <a:solidFill>
                  <a:srgbClr val="0000FF"/>
                </a:solidFill>
              </a:rPr>
              <a:t>/</a:t>
            </a:r>
            <a:r>
              <a:rPr lang="en-US" sz="1200" dirty="0" err="1" smtClean="0">
                <a:solidFill>
                  <a:srgbClr val="0000FF"/>
                </a:solidFill>
              </a:rPr>
              <a:t>Sho</a:t>
            </a:r>
            <a:r>
              <a:rPr lang="en-US" sz="1200" dirty="0" smtClean="0">
                <a:solidFill>
                  <a:srgbClr val="0000FF"/>
                </a:solidFill>
              </a:rPr>
              <a:t>, Student/Alex, Ming &amp; </a:t>
            </a:r>
            <a:r>
              <a:rPr lang="en-US" sz="1200" dirty="0" err="1" smtClean="0">
                <a:solidFill>
                  <a:srgbClr val="0000FF"/>
                </a:solidFill>
              </a:rPr>
              <a:t>Fermilab</a:t>
            </a:r>
            <a:r>
              <a:rPr lang="en-US" sz="1200" dirty="0" smtClean="0">
                <a:solidFill>
                  <a:srgbClr val="0000FF"/>
                </a:solidFill>
              </a:rPr>
              <a:t> Engineer</a:t>
            </a:r>
            <a:r>
              <a:rPr lang="en-US" sz="1200" dirty="0" smtClean="0">
                <a:solidFill>
                  <a:srgbClr val="0000FF"/>
                </a:solidFill>
              </a:rPr>
              <a:t>/</a:t>
            </a:r>
            <a:r>
              <a:rPr lang="en-US" sz="1200" dirty="0" smtClean="0">
                <a:solidFill>
                  <a:srgbClr val="0000FF"/>
                </a:solidFill>
              </a:rPr>
              <a:t>collaborators (1 student + other postdocs) </a:t>
            </a:r>
            <a:endParaRPr lang="en-US" sz="1200" dirty="0" smtClean="0">
              <a:solidFill>
                <a:srgbClr val="0000FF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Hubert, Pat, Ming, </a:t>
            </a:r>
            <a:r>
              <a:rPr lang="en-US" sz="1200" dirty="0" err="1" smtClean="0">
                <a:solidFill>
                  <a:srgbClr val="FF0000"/>
                </a:solidFill>
              </a:rPr>
              <a:t>Sho</a:t>
            </a:r>
            <a:r>
              <a:rPr lang="en-US" sz="1200" dirty="0" smtClean="0">
                <a:solidFill>
                  <a:srgbClr val="FF0000"/>
                </a:solidFill>
              </a:rPr>
              <a:t>, </a:t>
            </a:r>
            <a:r>
              <a:rPr lang="en-US" sz="1200" dirty="0" smtClean="0">
                <a:solidFill>
                  <a:srgbClr val="FF0000"/>
                </a:solidFill>
              </a:rPr>
              <a:t>Alex, </a:t>
            </a:r>
            <a:r>
              <a:rPr lang="en-US" sz="1200" dirty="0" err="1" smtClean="0">
                <a:solidFill>
                  <a:srgbClr val="FF0000"/>
                </a:solidFill>
              </a:rPr>
              <a:t>Fermilab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collaborators (1 student + other postdocs) 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600" b="1" dirty="0" smtClean="0"/>
              <a:t>Additional Engineer &amp; Tech support (w/ $$) could help to </a:t>
            </a:r>
            <a:r>
              <a:rPr lang="en-US" sz="1600" b="1" dirty="0" smtClean="0"/>
              <a:t>reduce </a:t>
            </a:r>
            <a:r>
              <a:rPr lang="en-US" sz="1600" b="1" dirty="0" smtClean="0"/>
              <a:t>the schedule risk </a:t>
            </a:r>
            <a:endParaRPr lang="en-US" sz="16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457200" y="990827"/>
            <a:ext cx="8527250" cy="413357"/>
            <a:chOff x="457200" y="1785440"/>
            <a:chExt cx="8527250" cy="413357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1785440"/>
              <a:ext cx="8527250" cy="413357"/>
              <a:chOff x="457200" y="1914778"/>
              <a:chExt cx="8527250" cy="413357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457200" y="2292859"/>
                <a:ext cx="8229600" cy="352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705533" y="1955337"/>
                <a:ext cx="559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Nov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46929" y="1958803"/>
                <a:ext cx="539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Dec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454765" y="1951701"/>
                <a:ext cx="490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Jan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96593" y="1923527"/>
                <a:ext cx="5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Feb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548766" y="1950052"/>
                <a:ext cx="573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Mar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889278" y="1914778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Apr---</a:t>
                </a:r>
                <a:r>
                  <a:rPr lang="en-US" dirty="0" smtClean="0"/>
                  <a:t>Jul+</a:t>
                </a:r>
                <a:endParaRPr lang="en-US" dirty="0"/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1754104" y="2013778"/>
              <a:ext cx="0" cy="1409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24729" y="2028876"/>
              <a:ext cx="0" cy="1409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427167" y="2043972"/>
              <a:ext cx="0" cy="1409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089779" y="2024742"/>
              <a:ext cx="0" cy="1409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615099" y="2039838"/>
              <a:ext cx="0" cy="1409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5836-DEDF-C34F-B73A-22EE78BB7D56}" type="datetime1">
              <a:rPr lang="en-US" smtClean="0"/>
              <a:t>10/30/16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1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254451" y="1695827"/>
            <a:ext cx="172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Electronics work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9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44"/>
            <a:ext cx="8229600" cy="764906"/>
          </a:xfrm>
        </p:spPr>
        <p:txBody>
          <a:bodyPr/>
          <a:lstStyle/>
          <a:p>
            <a:r>
              <a:rPr lang="en-US" dirty="0" err="1" smtClean="0"/>
              <a:t>SiPM</a:t>
            </a:r>
            <a:r>
              <a:rPr lang="en-US" dirty="0" smtClean="0"/>
              <a:t> readout </a:t>
            </a:r>
            <a:r>
              <a:rPr lang="en-US" dirty="0" smtClean="0"/>
              <a:t>and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587"/>
            <a:ext cx="8229600" cy="5842102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 smtClean="0"/>
              <a:t>Fermilab</a:t>
            </a:r>
            <a:r>
              <a:rPr lang="en-US" dirty="0" smtClean="0"/>
              <a:t> </a:t>
            </a:r>
            <a:r>
              <a:rPr lang="en-US" dirty="0" err="1" smtClean="0"/>
              <a:t>premap</a:t>
            </a:r>
            <a:r>
              <a:rPr lang="en-US" dirty="0" smtClean="0"/>
              <a:t> cards production </a:t>
            </a:r>
          </a:p>
          <a:p>
            <a:pPr lvl="1"/>
            <a:r>
              <a:rPr lang="en-US" dirty="0" smtClean="0"/>
              <a:t>Cost:  600 x </a:t>
            </a:r>
            <a:r>
              <a:rPr lang="en-US" dirty="0" smtClean="0"/>
              <a:t>$40  </a:t>
            </a:r>
            <a:r>
              <a:rPr lang="en-US" dirty="0" smtClean="0"/>
              <a:t>= </a:t>
            </a:r>
            <a:r>
              <a:rPr lang="en-US" dirty="0" smtClean="0"/>
              <a:t>$</a:t>
            </a:r>
            <a:r>
              <a:rPr lang="en-US" dirty="0" smtClean="0"/>
              <a:t>24</a:t>
            </a:r>
            <a:r>
              <a:rPr lang="en-US" dirty="0" smtClean="0"/>
              <a:t>K </a:t>
            </a:r>
            <a:endParaRPr lang="en-US" dirty="0" smtClean="0"/>
          </a:p>
          <a:p>
            <a:pPr lvl="1"/>
            <a:r>
              <a:rPr lang="en-US" dirty="0" smtClean="0"/>
              <a:t>By </a:t>
            </a:r>
            <a:r>
              <a:rPr lang="en-US" dirty="0" smtClean="0"/>
              <a:t>mid</a:t>
            </a:r>
            <a:r>
              <a:rPr lang="en-US" dirty="0" smtClean="0"/>
              <a:t> </a:t>
            </a:r>
            <a:r>
              <a:rPr lang="en-US" dirty="0" smtClean="0"/>
              <a:t>January 2017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Discriminator </a:t>
            </a:r>
            <a:r>
              <a:rPr lang="en-US" dirty="0" smtClean="0"/>
              <a:t>and LV/HV PS</a:t>
            </a:r>
            <a:endParaRPr lang="en-US" dirty="0" smtClean="0"/>
          </a:p>
          <a:p>
            <a:pPr lvl="1"/>
            <a:r>
              <a:rPr lang="en-US" dirty="0" err="1" smtClean="0"/>
              <a:t>LeCroy</a:t>
            </a:r>
            <a:r>
              <a:rPr lang="en-US" dirty="0" smtClean="0"/>
              <a:t> 4413 and NIM crates available from </a:t>
            </a:r>
            <a:r>
              <a:rPr lang="en-US" dirty="0" err="1" smtClean="0"/>
              <a:t>Fermilab</a:t>
            </a:r>
            <a:r>
              <a:rPr lang="en-US" dirty="0" smtClean="0"/>
              <a:t> pool</a:t>
            </a:r>
          </a:p>
          <a:p>
            <a:pPr lvl="1"/>
            <a:r>
              <a:rPr lang="en-US" dirty="0" smtClean="0"/>
              <a:t>Tested by the end of December </a:t>
            </a:r>
            <a:endParaRPr lang="en-US" dirty="0" smtClean="0"/>
          </a:p>
          <a:p>
            <a:pPr lvl="1"/>
            <a:r>
              <a:rPr lang="en-US" dirty="0" smtClean="0"/>
              <a:t>Reuse </a:t>
            </a:r>
            <a:r>
              <a:rPr lang="en-US" dirty="0" err="1" smtClean="0"/>
              <a:t>Fermilab</a:t>
            </a:r>
            <a:r>
              <a:rPr lang="en-US" dirty="0" smtClean="0"/>
              <a:t> HV PS and the 48-ch distribution cards (50~60V, I &lt;500 x 10uA 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Cables </a:t>
            </a:r>
          </a:p>
          <a:p>
            <a:pPr lvl="1"/>
            <a:r>
              <a:rPr lang="en-US" dirty="0" smtClean="0"/>
              <a:t>Recycle from previous </a:t>
            </a:r>
            <a:r>
              <a:rPr lang="en-US" dirty="0" err="1" smtClean="0"/>
              <a:t>Fermilab</a:t>
            </a:r>
            <a:r>
              <a:rPr lang="en-US" dirty="0" smtClean="0"/>
              <a:t> experiments</a:t>
            </a:r>
          </a:p>
          <a:p>
            <a:pPr lvl="2"/>
            <a:r>
              <a:rPr lang="en-US" dirty="0" err="1" smtClean="0"/>
              <a:t>Lemo</a:t>
            </a:r>
            <a:r>
              <a:rPr lang="en-US" dirty="0" smtClean="0"/>
              <a:t> cables, 550</a:t>
            </a:r>
          </a:p>
          <a:p>
            <a:pPr lvl="2"/>
            <a:r>
              <a:rPr lang="en-US" dirty="0" smtClean="0"/>
              <a:t>34-ch ribbon cables</a:t>
            </a:r>
          </a:p>
          <a:p>
            <a:pPr lvl="2"/>
            <a:r>
              <a:rPr lang="en-US" dirty="0" smtClean="0"/>
              <a:t>By mid of January 2017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V1495 and VME crate and Controller CPU </a:t>
            </a:r>
          </a:p>
          <a:p>
            <a:pPr lvl="1"/>
            <a:r>
              <a:rPr lang="en-US" dirty="0" smtClean="0"/>
              <a:t>In hand, need to update firmware based on E906 trigger code</a:t>
            </a:r>
          </a:p>
          <a:p>
            <a:pPr lvl="1"/>
            <a:r>
              <a:rPr lang="en-US" dirty="0" smtClean="0"/>
              <a:t>Integration starts early December, complete by mid Feb 2017 </a:t>
            </a:r>
          </a:p>
          <a:p>
            <a:pPr lvl="1"/>
            <a:endParaRPr lang="en-US" dirty="0" smtClean="0"/>
          </a:p>
          <a:p>
            <a:r>
              <a:rPr lang="en-US" dirty="0"/>
              <a:t>New Taiwan TDCs </a:t>
            </a:r>
          </a:p>
          <a:p>
            <a:pPr lvl="1"/>
            <a:r>
              <a:rPr lang="en-US" dirty="0"/>
              <a:t>Being produced in Taiwan </a:t>
            </a:r>
          </a:p>
          <a:p>
            <a:pPr lvl="1"/>
            <a:r>
              <a:rPr lang="en-US" dirty="0"/>
              <a:t>available by the end of March 2017, partial delivery possible </a:t>
            </a:r>
          </a:p>
          <a:p>
            <a:pPr lvl="1"/>
            <a:r>
              <a:rPr lang="en-US" dirty="0"/>
              <a:t>Good to have items, but not absolutely needed for trigger</a:t>
            </a:r>
          </a:p>
          <a:p>
            <a:pPr lvl="1"/>
            <a:endParaRPr lang="en-US" dirty="0"/>
          </a:p>
          <a:p>
            <a:r>
              <a:rPr lang="en-US" dirty="0" smtClean="0"/>
              <a:t>Lead persons:</a:t>
            </a:r>
            <a:endParaRPr lang="en-US" dirty="0" smtClean="0"/>
          </a:p>
          <a:p>
            <a:pPr lvl="1"/>
            <a:r>
              <a:rPr lang="en-US" dirty="0" smtClean="0"/>
              <a:t>Ming, PD</a:t>
            </a:r>
            <a:r>
              <a:rPr lang="en-US" dirty="0" smtClean="0"/>
              <a:t>/</a:t>
            </a:r>
            <a:r>
              <a:rPr lang="en-US" dirty="0" err="1" smtClean="0"/>
              <a:t>Sho</a:t>
            </a:r>
            <a:r>
              <a:rPr lang="en-US" dirty="0" smtClean="0"/>
              <a:t>, Kun, </a:t>
            </a:r>
            <a:r>
              <a:rPr lang="en-US" dirty="0" smtClean="0"/>
              <a:t>Pat </a:t>
            </a:r>
            <a:r>
              <a:rPr lang="en-US" dirty="0" smtClean="0"/>
              <a:t>and </a:t>
            </a:r>
            <a:r>
              <a:rPr lang="en-US" dirty="0" err="1" smtClean="0"/>
              <a:t>Fermilab</a:t>
            </a:r>
            <a:r>
              <a:rPr lang="en-US" dirty="0" smtClean="0"/>
              <a:t> Engineer/Collaborators 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8F13-00B8-4849-9805-A767E21865C8}" type="datetime1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Projected Sensitivity with </a:t>
            </a:r>
            <a:r>
              <a:rPr lang="en-US" sz="3200" dirty="0" smtClean="0"/>
              <a:t>2-year </a:t>
            </a:r>
            <a:r>
              <a:rPr lang="en-US" sz="3200" dirty="0" smtClean="0"/>
              <a:t>Parasitic Run </a:t>
            </a:r>
            <a:r>
              <a:rPr lang="en-US" sz="3200" dirty="0" smtClean="0"/>
              <a:t>with </a:t>
            </a:r>
            <a:r>
              <a:rPr lang="en-US" sz="3200" dirty="0" smtClean="0"/>
              <a:t>Polarized </a:t>
            </a:r>
            <a:r>
              <a:rPr lang="en-US" sz="3200" dirty="0" err="1" smtClean="0"/>
              <a:t>Drell</a:t>
            </a:r>
            <a:r>
              <a:rPr lang="en-US" sz="3200" dirty="0" smtClean="0"/>
              <a:t>-Yan E</a:t>
            </a:r>
            <a:r>
              <a:rPr lang="en-US" sz="3200" dirty="0" smtClean="0"/>
              <a:t>-</a:t>
            </a:r>
            <a:r>
              <a:rPr lang="en-US" sz="3200" dirty="0" smtClean="0"/>
              <a:t>1039 Experiment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Parasitic run with polarized </a:t>
            </a:r>
            <a:r>
              <a:rPr lang="en-US" dirty="0" err="1" smtClean="0"/>
              <a:t>Drell</a:t>
            </a:r>
            <a:r>
              <a:rPr lang="en-US" dirty="0" smtClean="0"/>
              <a:t>-Yan</a:t>
            </a:r>
          </a:p>
          <a:p>
            <a:pPr lvl="1"/>
            <a:r>
              <a:rPr lang="en-US" dirty="0" smtClean="0"/>
              <a:t>2018-2019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434" y="2212322"/>
            <a:ext cx="4136065" cy="4308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791" y="4043187"/>
            <a:ext cx="259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Assuming 2-yr (400 days) of parasitic running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3CAE-AA78-044F-9F21-6DDB9A64103B}" type="datetime1">
              <a:rPr lang="en-US" smtClean="0"/>
              <a:t>10/30/16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5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additional fund available in </a:t>
            </a:r>
            <a:r>
              <a:rPr lang="en-US" dirty="0" smtClean="0"/>
              <a:t>FY17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220"/>
            <a:ext cx="8229600" cy="540347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Given the uncertainty of future run beyond </a:t>
            </a:r>
            <a:r>
              <a:rPr lang="en-US" dirty="0" smtClean="0"/>
              <a:t>2017 at </a:t>
            </a:r>
            <a:r>
              <a:rPr lang="en-US" dirty="0" err="1" smtClean="0"/>
              <a:t>Fermilab</a:t>
            </a:r>
            <a:r>
              <a:rPr lang="en-US" dirty="0" smtClean="0"/>
              <a:t>, </a:t>
            </a:r>
            <a:r>
              <a:rPr lang="en-US" dirty="0" smtClean="0"/>
              <a:t>it would be very helpful to have additional $$ and technical </a:t>
            </a:r>
            <a:r>
              <a:rPr lang="en-US" dirty="0" smtClean="0"/>
              <a:t>resource </a:t>
            </a:r>
            <a:r>
              <a:rPr lang="en-US" dirty="0" smtClean="0"/>
              <a:t>support to speed up the </a:t>
            </a:r>
            <a:r>
              <a:rPr lang="en-US" dirty="0" smtClean="0"/>
              <a:t>DAQ/trigger </a:t>
            </a:r>
            <a:r>
              <a:rPr lang="en-US" dirty="0" smtClean="0"/>
              <a:t>upgrade to take maximal </a:t>
            </a:r>
            <a:r>
              <a:rPr lang="en-US" dirty="0" smtClean="0"/>
              <a:t>amount of data </a:t>
            </a:r>
            <a:r>
              <a:rPr lang="en-US" dirty="0" smtClean="0"/>
              <a:t>out of current </a:t>
            </a:r>
            <a:r>
              <a:rPr lang="en-US" dirty="0" smtClean="0"/>
              <a:t>2017 E906 </a:t>
            </a:r>
            <a:r>
              <a:rPr lang="en-US" dirty="0" smtClean="0"/>
              <a:t>run</a:t>
            </a:r>
          </a:p>
          <a:p>
            <a:endParaRPr lang="en-US" dirty="0"/>
          </a:p>
          <a:p>
            <a:r>
              <a:rPr lang="en-US" dirty="0" smtClean="0"/>
              <a:t>More manpower </a:t>
            </a:r>
            <a:r>
              <a:rPr lang="en-US" dirty="0" smtClean="0"/>
              <a:t>could be used to </a:t>
            </a:r>
            <a:r>
              <a:rPr lang="en-US" dirty="0" smtClean="0"/>
              <a:t>speed up assembly, trigger algorithm development, testing readout and installation, in particular in the following tasks:</a:t>
            </a:r>
          </a:p>
          <a:p>
            <a:pPr lvl="1"/>
            <a:r>
              <a:rPr lang="en-US" dirty="0" smtClean="0"/>
              <a:t>Trigger logic FPGA programing support </a:t>
            </a:r>
          </a:p>
          <a:p>
            <a:pPr lvl="1"/>
            <a:r>
              <a:rPr lang="en-US" dirty="0" smtClean="0"/>
              <a:t>Electronic tech to help </a:t>
            </a:r>
            <a:r>
              <a:rPr lang="en-US" dirty="0" err="1" smtClean="0"/>
              <a:t>SiPM</a:t>
            </a:r>
            <a:r>
              <a:rPr lang="en-US" dirty="0" smtClean="0"/>
              <a:t> readout, LV/HV, installation and debugging </a:t>
            </a:r>
          </a:p>
          <a:p>
            <a:pPr lvl="1"/>
            <a:r>
              <a:rPr lang="en-US" dirty="0" smtClean="0"/>
              <a:t>Mechanical engineer to complete the safety document for the </a:t>
            </a:r>
            <a:r>
              <a:rPr lang="en-US" dirty="0" err="1" smtClean="0"/>
              <a:t>Fermilab</a:t>
            </a:r>
            <a:r>
              <a:rPr lang="en-US" dirty="0" smtClean="0"/>
              <a:t> review</a:t>
            </a:r>
          </a:p>
          <a:p>
            <a:endParaRPr lang="en-US" dirty="0" smtClean="0"/>
          </a:p>
          <a:p>
            <a:r>
              <a:rPr lang="en-US" dirty="0" smtClean="0"/>
              <a:t>Procurements of small items</a:t>
            </a:r>
          </a:p>
          <a:p>
            <a:pPr lvl="1"/>
            <a:r>
              <a:rPr lang="en-US" dirty="0" smtClean="0"/>
              <a:t>Fiber-</a:t>
            </a:r>
            <a:r>
              <a:rPr lang="en-US" dirty="0" err="1" smtClean="0"/>
              <a:t>SiPM</a:t>
            </a:r>
            <a:r>
              <a:rPr lang="en-US" dirty="0" smtClean="0"/>
              <a:t> adaptors</a:t>
            </a:r>
          </a:p>
          <a:p>
            <a:pPr lvl="1"/>
            <a:r>
              <a:rPr lang="en-US" dirty="0" err="1" smtClean="0"/>
              <a:t>Lemo</a:t>
            </a:r>
            <a:r>
              <a:rPr lang="en-US" dirty="0" smtClean="0"/>
              <a:t> and ribbon cables</a:t>
            </a:r>
          </a:p>
          <a:p>
            <a:pPr lvl="1"/>
            <a:r>
              <a:rPr lang="en-US" dirty="0" smtClean="0"/>
              <a:t>Big frame to hold 4-frames per </a:t>
            </a:r>
            <a:r>
              <a:rPr lang="en-US" dirty="0" smtClean="0"/>
              <a:t>plane, detector pre-installation safety review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Move PHENIX two EM </a:t>
            </a:r>
            <a:r>
              <a:rPr lang="en-US" dirty="0" err="1" smtClean="0">
                <a:solidFill>
                  <a:srgbClr val="FF0000"/>
                </a:solidFill>
              </a:rPr>
              <a:t>Calorimter</a:t>
            </a:r>
            <a:r>
              <a:rPr lang="en-US" dirty="0" smtClean="0">
                <a:solidFill>
                  <a:srgbClr val="FF0000"/>
                </a:solidFill>
              </a:rPr>
              <a:t> sectors from BNL to </a:t>
            </a:r>
            <a:r>
              <a:rPr lang="en-US" dirty="0" err="1" smtClean="0">
                <a:solidFill>
                  <a:srgbClr val="FF0000"/>
                </a:solidFill>
              </a:rPr>
              <a:t>Fermilab</a:t>
            </a:r>
            <a:r>
              <a:rPr lang="en-US" dirty="0" smtClean="0">
                <a:solidFill>
                  <a:srgbClr val="FF0000"/>
                </a:solidFill>
              </a:rPr>
              <a:t>, installed at </a:t>
            </a:r>
            <a:r>
              <a:rPr lang="en-US" dirty="0" err="1" smtClean="0">
                <a:solidFill>
                  <a:srgbClr val="FF0000"/>
                </a:solidFill>
              </a:rPr>
              <a:t>SeaQuest</a:t>
            </a:r>
            <a:r>
              <a:rPr lang="en-US" dirty="0" smtClean="0">
                <a:solidFill>
                  <a:srgbClr val="FF0000"/>
                </a:solidFill>
              </a:rPr>
              <a:t> after summer 2017. </a:t>
            </a:r>
          </a:p>
          <a:p>
            <a:pPr lvl="1"/>
            <a:r>
              <a:rPr lang="en-US" dirty="0" smtClean="0"/>
              <a:t>Free from PHENIX, a ~$2M detectors, with PMTs and HV PS</a:t>
            </a:r>
          </a:p>
          <a:p>
            <a:pPr lvl="1"/>
            <a:r>
              <a:rPr lang="en-US" dirty="0" smtClean="0"/>
              <a:t>Shipping cost ~$10K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7227-A382-7342-8BF3-994F0C071DCA}" type="datetime1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3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E-1067 Future Upgrade: New Idea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0000FF"/>
                </a:solidFill>
              </a:rPr>
              <a:t>2018 ~ 2025+ </a:t>
            </a:r>
            <a:endParaRPr lang="en-US" sz="31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8292"/>
            <a:ext cx="9144000" cy="316929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0778-F04C-3345-B5C7-881A6E7EF51F}" type="datetime1">
              <a:rPr lang="en-US" smtClean="0"/>
              <a:t>10/30/16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EE91-12D0-A746-A9CF-88E60FE42694}" type="slidenum">
              <a:rPr lang="en-US" smtClean="0"/>
              <a:t>13</a:t>
            </a:fld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457200" y="5322454"/>
            <a:ext cx="2863273" cy="1033896"/>
          </a:xfrm>
          <a:prstGeom prst="wedgeRoundRectCallout">
            <a:avLst>
              <a:gd name="adj1" fmla="val -23417"/>
              <a:gd name="adj2" fmla="val -100658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Add </a:t>
            </a:r>
            <a:r>
              <a:rPr lang="en-US" dirty="0">
                <a:solidFill>
                  <a:schemeClr val="accent4"/>
                </a:solidFill>
              </a:rPr>
              <a:t>t</a:t>
            </a:r>
            <a:r>
              <a:rPr lang="en-US" dirty="0" smtClean="0">
                <a:solidFill>
                  <a:schemeClr val="accent4"/>
                </a:solidFill>
              </a:rPr>
              <a:t>racking detectors close to “target” to improve mass resolution 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881256" y="5322454"/>
            <a:ext cx="2805544" cy="877454"/>
          </a:xfrm>
          <a:prstGeom prst="wedgeRoundRectCallout">
            <a:avLst>
              <a:gd name="adj1" fmla="val -23417"/>
              <a:gd name="adj2" fmla="val -100658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Add </a:t>
            </a:r>
            <a:r>
              <a:rPr lang="en-US" dirty="0" err="1" smtClean="0">
                <a:solidFill>
                  <a:srgbClr val="FF0000"/>
                </a:solidFill>
              </a:rPr>
              <a:t>EMCal</a:t>
            </a:r>
            <a:r>
              <a:rPr lang="en-US" dirty="0" smtClean="0">
                <a:solidFill>
                  <a:srgbClr val="FF0000"/>
                </a:solidFill>
              </a:rPr>
              <a:t> (recycled from PHENIX at RHIC)</a:t>
            </a:r>
            <a:r>
              <a:rPr lang="en-US" dirty="0" smtClean="0">
                <a:solidFill>
                  <a:srgbClr val="FF0000"/>
                </a:solidFill>
              </a:rPr>
              <a:t> to identify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</a:rPr>
              <a:t>+/-</a:t>
            </a:r>
            <a:r>
              <a:rPr lang="en-US" dirty="0" smtClean="0">
                <a:solidFill>
                  <a:srgbClr val="FF0000"/>
                </a:solidFill>
              </a:rPr>
              <a:t>, h</a:t>
            </a:r>
            <a:r>
              <a:rPr lang="en-US" baseline="30000" dirty="0" smtClean="0">
                <a:solidFill>
                  <a:srgbClr val="FF0000"/>
                </a:solidFill>
              </a:rPr>
              <a:t>+/-</a:t>
            </a:r>
            <a:r>
              <a:rPr lang="en-US" dirty="0" smtClean="0">
                <a:solidFill>
                  <a:srgbClr val="FF0000"/>
                </a:solidFill>
              </a:rPr>
              <a:t> , π</a:t>
            </a:r>
            <a:r>
              <a:rPr lang="en-US" baseline="30000" dirty="0" smtClean="0">
                <a:solidFill>
                  <a:srgbClr val="FF0000"/>
                </a:solidFill>
              </a:rPr>
              <a:t>+/-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300" y="4885526"/>
            <a:ext cx="2310853" cy="3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554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Displaced Low Mass Dark Photons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>
                <a:solidFill>
                  <a:srgbClr val="FF00FF"/>
                </a:solidFill>
              </a:rPr>
              <a:t>with </a:t>
            </a:r>
            <a:r>
              <a:rPr lang="en-US" altLang="zh-CN" sz="3100" dirty="0" err="1" smtClean="0">
                <a:solidFill>
                  <a:srgbClr val="FF00FF"/>
                </a:solidFill>
              </a:rPr>
              <a:t>EMCal</a:t>
            </a:r>
            <a:r>
              <a:rPr lang="en-US" altLang="zh-CN" sz="3100" dirty="0" smtClean="0">
                <a:solidFill>
                  <a:srgbClr val="FF00FF"/>
                </a:solidFill>
              </a:rPr>
              <a:t> </a:t>
            </a:r>
            <a:r>
              <a:rPr lang="en-US" sz="3100" dirty="0">
                <a:solidFill>
                  <a:srgbClr val="FF00FF"/>
                </a:solidFill>
              </a:rPr>
              <a:t>upgrades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527" y="1433430"/>
            <a:ext cx="3947478" cy="459019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Detector upgrades</a:t>
            </a:r>
          </a:p>
          <a:p>
            <a:pPr lvl="1"/>
            <a:r>
              <a:rPr lang="en-US" dirty="0" err="1" smtClean="0"/>
              <a:t>EMCal</a:t>
            </a:r>
            <a:r>
              <a:rPr lang="en-US" dirty="0" smtClean="0"/>
              <a:t>: e</a:t>
            </a:r>
            <a:r>
              <a:rPr lang="en-US" baseline="30000" dirty="0" smtClean="0"/>
              <a:t>+/-</a:t>
            </a:r>
          </a:p>
          <a:p>
            <a:pPr lvl="1"/>
            <a:r>
              <a:rPr lang="en-US" dirty="0" err="1" smtClean="0"/>
              <a:t>HCal</a:t>
            </a:r>
            <a:r>
              <a:rPr lang="en-US" dirty="0" smtClean="0"/>
              <a:t>: π</a:t>
            </a:r>
            <a:r>
              <a:rPr lang="en-US" baseline="30000" dirty="0" smtClean="0"/>
              <a:t>+/-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Recycle from other experiments, PHENIX/RHIC 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DAQ upgrade</a:t>
            </a:r>
          </a:p>
          <a:p>
            <a:pPr lvl="1"/>
            <a:r>
              <a:rPr lang="en-US" dirty="0" smtClean="0"/>
              <a:t>100+ kHz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Timeline of runs</a:t>
            </a:r>
          </a:p>
          <a:p>
            <a:pPr lvl="1"/>
            <a:r>
              <a:rPr lang="en-US" dirty="0" smtClean="0"/>
              <a:t>2018+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Detector configuration</a:t>
            </a:r>
          </a:p>
          <a:p>
            <a:pPr lvl="1"/>
            <a:r>
              <a:rPr lang="en-US" dirty="0" smtClean="0"/>
              <a:t>Access low mass region with optimized </a:t>
            </a:r>
            <a:r>
              <a:rPr lang="en-US" dirty="0" err="1" smtClean="0"/>
              <a:t>Fmag</a:t>
            </a:r>
            <a:r>
              <a:rPr lang="en-US" dirty="0" smtClean="0"/>
              <a:t> </a:t>
            </a:r>
            <a:r>
              <a:rPr lang="en-US" dirty="0" err="1" smtClean="0"/>
              <a:t>settting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72C1-281E-8943-99DB-E1C794A152B6}" type="datetime1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1ADB-F2B4-B440-90F7-EFE6CCCD4892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04092" y="1075540"/>
            <a:ext cx="258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Projection: POT 1.4 x 10</a:t>
            </a:r>
            <a:r>
              <a:rPr lang="en-US" baseline="30000" dirty="0" smtClean="0"/>
              <a:t>18</a:t>
            </a:r>
            <a:endParaRPr lang="en-US" baseline="30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500" y="1433430"/>
            <a:ext cx="5261000" cy="49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67"/>
            <a:ext cx="8229600" cy="75851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EMCal</a:t>
            </a:r>
            <a:r>
              <a:rPr lang="en-US" dirty="0" smtClean="0"/>
              <a:t> </a:t>
            </a:r>
            <a:r>
              <a:rPr lang="en-US" dirty="0" smtClean="0"/>
              <a:t>Identified from </a:t>
            </a:r>
            <a:r>
              <a:rPr lang="en-US" dirty="0" smtClean="0"/>
              <a:t>PHENIX/RHIC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96" y="926756"/>
            <a:ext cx="4930527" cy="195366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EMCal</a:t>
            </a:r>
            <a:r>
              <a:rPr lang="en-US" dirty="0" smtClean="0"/>
              <a:t> sectors are available from PHENIX experiment at RHIC, ~end of 2016</a:t>
            </a:r>
          </a:p>
          <a:p>
            <a:pPr lvl="1"/>
            <a:r>
              <a:rPr lang="en-US" dirty="0" smtClean="0"/>
              <a:t>one</a:t>
            </a:r>
            <a:r>
              <a:rPr lang="en-US" dirty="0" smtClean="0"/>
              <a:t> </a:t>
            </a:r>
            <a:r>
              <a:rPr lang="en-US" dirty="0" err="1" smtClean="0"/>
              <a:t>EMCal</a:t>
            </a:r>
            <a:r>
              <a:rPr lang="en-US" dirty="0" smtClean="0"/>
              <a:t> sector is made of: </a:t>
            </a:r>
            <a:endParaRPr lang="en-US" dirty="0" smtClean="0"/>
          </a:p>
          <a:p>
            <a:pPr lvl="2"/>
            <a:r>
              <a:rPr lang="en-US" dirty="0" smtClean="0"/>
              <a:t>2m x 4m, 18 (3x6)super modules</a:t>
            </a:r>
          </a:p>
          <a:p>
            <a:pPr lvl="2"/>
            <a:r>
              <a:rPr lang="en-US" dirty="0" smtClean="0"/>
              <a:t>Super module = 36 modules; Module = 4 towers </a:t>
            </a:r>
          </a:p>
          <a:p>
            <a:pPr lvl="2"/>
            <a:r>
              <a:rPr lang="en-US" dirty="0" smtClean="0"/>
              <a:t>36 x 4 x 18 = 2592 channels</a:t>
            </a:r>
          </a:p>
          <a:p>
            <a:pPr lvl="2"/>
            <a:r>
              <a:rPr lang="en-US" dirty="0" smtClean="0"/>
              <a:t>Could gang 2x2 (or 3x3) into one ADC/TDC readout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624485" y="1351001"/>
            <a:ext cx="2857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- </a:t>
            </a:r>
            <a:r>
              <a:rPr lang="en-US" i="1" dirty="0" err="1" smtClean="0"/>
              <a:t>dE</a:t>
            </a:r>
            <a:r>
              <a:rPr lang="en-US" i="1" dirty="0" smtClean="0"/>
              <a:t>/E = 8.1%/</a:t>
            </a:r>
            <a:r>
              <a:rPr lang="en-US" i="1" dirty="0" err="1" smtClean="0"/>
              <a:t>sqrt</a:t>
            </a:r>
            <a:r>
              <a:rPr lang="en-US" i="1" dirty="0" smtClean="0"/>
              <a:t>(E) + 2.1%</a:t>
            </a:r>
          </a:p>
          <a:p>
            <a:r>
              <a:rPr lang="en-US" i="1" dirty="0" smtClean="0"/>
              <a:t>- </a:t>
            </a:r>
            <a:r>
              <a:rPr lang="en-US" i="1" dirty="0" err="1" smtClean="0"/>
              <a:t>dT</a:t>
            </a:r>
            <a:r>
              <a:rPr lang="en-US" i="1" dirty="0" smtClean="0"/>
              <a:t> &lt; 200 </a:t>
            </a:r>
            <a:r>
              <a:rPr lang="en-US" i="1" dirty="0" err="1" smtClean="0"/>
              <a:t>ps</a:t>
            </a:r>
            <a:endParaRPr lang="en-US" i="1" dirty="0" smtClean="0"/>
          </a:p>
          <a:p>
            <a:r>
              <a:rPr lang="en-US" i="1" dirty="0" smtClean="0"/>
              <a:t>- Excellent e/pi separation</a:t>
            </a:r>
            <a:endParaRPr lang="en-US" i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78C6-80D3-BB42-A376-DCFB5B173FFD}" type="datetime1">
              <a:rPr lang="en-US" smtClean="0"/>
              <a:t>10/30/16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4148-5432-DC4B-974C-5D44F9EAB278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 descr="IMG_595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485" y="2655207"/>
            <a:ext cx="2775857" cy="3701143"/>
          </a:xfrm>
          <a:prstGeom prst="rect">
            <a:avLst/>
          </a:prstGeom>
        </p:spPr>
      </p:pic>
      <p:pic>
        <p:nvPicPr>
          <p:cNvPr id="13" name="Picture 12" descr="PHENIX_EMCal_4SeaQues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50" y="2691492"/>
            <a:ext cx="4886477" cy="366485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019523" y="3879273"/>
            <a:ext cx="822477" cy="78509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87885" y="846282"/>
            <a:ext cx="293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Available in summer 2017 for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installation at </a:t>
            </a:r>
            <a:r>
              <a:rPr lang="en-US" dirty="0" err="1" smtClean="0">
                <a:solidFill>
                  <a:srgbClr val="FF0000"/>
                </a:solidFill>
              </a:rPr>
              <a:t>Fermilab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8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812"/>
            <a:ext cx="8229600" cy="980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Projected Dark Higgs Sensitivity</a:t>
            </a:r>
            <a:br>
              <a:rPr lang="en-US" dirty="0" smtClean="0"/>
            </a:br>
            <a:r>
              <a:rPr lang="en-US" sz="3100" dirty="0" smtClean="0">
                <a:solidFill>
                  <a:srgbClr val="0000FF"/>
                </a:solidFill>
              </a:rPr>
              <a:t>POT:1.4x10</a:t>
            </a:r>
            <a:r>
              <a:rPr lang="en-US" sz="3100" baseline="30000" dirty="0" smtClean="0">
                <a:solidFill>
                  <a:srgbClr val="0000FF"/>
                </a:solidFill>
              </a:rPr>
              <a:t>18</a:t>
            </a:r>
            <a:r>
              <a:rPr lang="en-US" sz="3100" dirty="0">
                <a:solidFill>
                  <a:srgbClr val="0000FF"/>
                </a:solidFill>
              </a:rPr>
              <a:t> </a:t>
            </a:r>
            <a:r>
              <a:rPr lang="en-US" sz="3100" dirty="0" smtClean="0">
                <a:solidFill>
                  <a:srgbClr val="0000FF"/>
                </a:solidFill>
              </a:rPr>
              <a:t>(Phase-I)</a:t>
            </a:r>
            <a:endParaRPr lang="en-US" sz="3100" dirty="0">
              <a:solidFill>
                <a:srgbClr val="0000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5419" y="1646400"/>
            <a:ext cx="3787309" cy="4709950"/>
          </a:xfrm>
        </p:spPr>
        <p:txBody>
          <a:bodyPr>
            <a:normAutofit fontScale="62500" lnSpcReduction="20000"/>
          </a:bodyPr>
          <a:lstStyle/>
          <a:p>
            <a:pPr marL="285750" indent="-285750"/>
            <a:r>
              <a:rPr lang="en-US" dirty="0" err="1"/>
              <a:t>Dimuons</a:t>
            </a:r>
            <a:r>
              <a:rPr lang="en-US" dirty="0"/>
              <a:t> with </a:t>
            </a:r>
            <a:r>
              <a:rPr lang="en-US" dirty="0" smtClean="0"/>
              <a:t>downstream displaced </a:t>
            </a:r>
            <a:r>
              <a:rPr lang="en-US" dirty="0"/>
              <a:t>decay vertices  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Limited sensitivity to “prompt” large mixing case due to small cross-section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Dark Higgs or dark </a:t>
            </a:r>
            <a:r>
              <a:rPr lang="en-US" dirty="0" smtClean="0"/>
              <a:t>photons?</a:t>
            </a:r>
            <a:endParaRPr lang="en-US" dirty="0"/>
          </a:p>
          <a:p>
            <a:pPr marL="685800" lvl="1"/>
            <a:r>
              <a:rPr lang="en-US" dirty="0" err="1" smtClean="0">
                <a:solidFill>
                  <a:srgbClr val="FF0000"/>
                </a:solidFill>
              </a:rPr>
              <a:t>Dimuon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kinematic and angular distributions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Phase-II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Dedicated high luminosity runs optimized for low mass acceptance, mass&lt;3GeV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3645-BB06-3742-97B6-9FC89979729C}" type="datetime1">
              <a:rPr lang="en-US" smtClean="0"/>
              <a:t>10/30/16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80D2-850A-174B-9924-94B9342D747D}" type="slidenum">
              <a:rPr lang="en-US" smtClean="0"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17935" y="1236425"/>
            <a:ext cx="116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Y. Zhang (2015)</a:t>
            </a:r>
            <a:endParaRPr lang="en-US" sz="1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640325" y="1349318"/>
            <a:ext cx="5422214" cy="5007032"/>
            <a:chOff x="3488849" y="1349318"/>
            <a:chExt cx="5422214" cy="5007032"/>
          </a:xfrm>
        </p:grpSpPr>
        <p:pic>
          <p:nvPicPr>
            <p:cNvPr id="10" name="Picture 9" descr="Future_limits_v3_dark_higg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8849" y="1349318"/>
              <a:ext cx="5422214" cy="500703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04609" y="4087364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03652" y="4260588"/>
              <a:ext cx="51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24817" y="3878652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 smtClean="0"/>
                <a:t>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000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5294"/>
          </a:xfrm>
        </p:spPr>
        <p:txBody>
          <a:bodyPr/>
          <a:lstStyle/>
          <a:p>
            <a:r>
              <a:rPr lang="en-US" dirty="0" smtClean="0"/>
              <a:t>FY-17 </a:t>
            </a:r>
            <a:r>
              <a:rPr lang="en-US" dirty="0" smtClean="0"/>
              <a:t>Work Plan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294"/>
            <a:ext cx="8229600" cy="584679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Goal: Complete </a:t>
            </a:r>
            <a:r>
              <a:rPr lang="en-US" dirty="0" smtClean="0">
                <a:solidFill>
                  <a:srgbClr val="FF0000"/>
                </a:solidFill>
              </a:rPr>
              <a:t>DAQ and Trigger upgrade for </a:t>
            </a:r>
            <a:r>
              <a:rPr lang="en-US" dirty="0" smtClean="0">
                <a:solidFill>
                  <a:srgbClr val="FF0000"/>
                </a:solidFill>
              </a:rPr>
              <a:t>a large fractio</a:t>
            </a:r>
            <a:r>
              <a:rPr lang="en-US" dirty="0" smtClean="0">
                <a:solidFill>
                  <a:srgbClr val="FF0000"/>
                </a:solidFill>
              </a:rPr>
              <a:t>n of </a:t>
            </a:r>
            <a:r>
              <a:rPr lang="en-US" dirty="0" smtClean="0">
                <a:solidFill>
                  <a:srgbClr val="FF0000"/>
                </a:solidFill>
              </a:rPr>
              <a:t>E906 </a:t>
            </a:r>
            <a:r>
              <a:rPr lang="en-US" dirty="0" smtClean="0">
                <a:solidFill>
                  <a:srgbClr val="FF0000"/>
                </a:solidFill>
              </a:rPr>
              <a:t>Run</a:t>
            </a:r>
            <a:r>
              <a:rPr lang="en-US" dirty="0" smtClean="0">
                <a:solidFill>
                  <a:srgbClr val="FF0000"/>
                </a:solidFill>
              </a:rPr>
              <a:t> in FY17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Installed and commissioned by the end of March </a:t>
            </a:r>
            <a:r>
              <a:rPr lang="en-US" dirty="0" smtClean="0"/>
              <a:t>2017</a:t>
            </a:r>
          </a:p>
          <a:p>
            <a:pPr lvl="1"/>
            <a:r>
              <a:rPr lang="en-US" dirty="0" smtClean="0"/>
              <a:t>Parasitic data taking </a:t>
            </a:r>
            <a:r>
              <a:rPr lang="en-US" dirty="0" smtClean="0"/>
              <a:t>with E906 April </a:t>
            </a:r>
            <a:r>
              <a:rPr lang="en-US" dirty="0" smtClean="0"/>
              <a:t>– July, </a:t>
            </a:r>
            <a:r>
              <a:rPr lang="en-US" dirty="0" smtClean="0"/>
              <a:t>2017</a:t>
            </a:r>
            <a:endParaRPr lang="en-US" dirty="0" smtClean="0"/>
          </a:p>
          <a:p>
            <a:pPr lvl="1"/>
            <a:r>
              <a:rPr lang="en-US" dirty="0" smtClean="0"/>
              <a:t>Lead people</a:t>
            </a:r>
            <a:r>
              <a:rPr lang="en-US" dirty="0" smtClean="0"/>
              <a:t>: </a:t>
            </a:r>
            <a:r>
              <a:rPr lang="en-US" dirty="0" smtClean="0"/>
              <a:t>Kun, PD(</a:t>
            </a:r>
            <a:r>
              <a:rPr lang="en-US" dirty="0" err="1" smtClean="0"/>
              <a:t>Sho</a:t>
            </a:r>
            <a:r>
              <a:rPr lang="en-US" dirty="0" smtClean="0"/>
              <a:t>), </a:t>
            </a:r>
            <a:r>
              <a:rPr lang="en-US" dirty="0" smtClean="0"/>
              <a:t>Hubert, </a:t>
            </a:r>
            <a:r>
              <a:rPr lang="en-US" dirty="0" err="1" smtClean="0"/>
              <a:t>Andi</a:t>
            </a:r>
            <a:r>
              <a:rPr lang="en-US" dirty="0" smtClean="0"/>
              <a:t>, Pat, Ming</a:t>
            </a:r>
            <a:r>
              <a:rPr lang="en-US" dirty="0" smtClean="0"/>
              <a:t> and </a:t>
            </a:r>
            <a:r>
              <a:rPr lang="en-US" dirty="0" err="1" smtClean="0"/>
              <a:t>Fermilab</a:t>
            </a:r>
            <a:r>
              <a:rPr lang="en-US" dirty="0" smtClean="0"/>
              <a:t> </a:t>
            </a:r>
            <a:r>
              <a:rPr lang="en-US" dirty="0" smtClean="0"/>
              <a:t>collaboration (Engineer </a:t>
            </a:r>
            <a:r>
              <a:rPr lang="en-US" dirty="0" smtClean="0"/>
              <a:t>and </a:t>
            </a:r>
            <a:r>
              <a:rPr lang="en-US" dirty="0" smtClean="0"/>
              <a:t>students/postdocs)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Trigger </a:t>
            </a:r>
            <a:r>
              <a:rPr lang="en-US" dirty="0" smtClean="0"/>
              <a:t>scintillator detector </a:t>
            </a:r>
            <a:r>
              <a:rPr lang="en-US" dirty="0" smtClean="0"/>
              <a:t>construction at LANL and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lvl="1"/>
            <a:r>
              <a:rPr lang="en-US" dirty="0" smtClean="0"/>
              <a:t>Mechanical structure safety calculation and documentation (LANL student Kenney?) </a:t>
            </a:r>
          </a:p>
          <a:p>
            <a:pPr lvl="1"/>
            <a:r>
              <a:rPr lang="en-US" dirty="0" err="1" smtClean="0"/>
              <a:t>Fermilab</a:t>
            </a:r>
            <a:r>
              <a:rPr lang="en-US" dirty="0" smtClean="0"/>
              <a:t> safety review (by the end of 12/2016)</a:t>
            </a:r>
          </a:p>
          <a:p>
            <a:pPr lvl="1"/>
            <a:r>
              <a:rPr lang="en-US" dirty="0" smtClean="0"/>
              <a:t>Ship to </a:t>
            </a:r>
            <a:r>
              <a:rPr lang="en-US" dirty="0" err="1" smtClean="0"/>
              <a:t>Femrilab</a:t>
            </a:r>
            <a:r>
              <a:rPr lang="en-US" dirty="0" smtClean="0"/>
              <a:t> in mid of January 2017</a:t>
            </a:r>
          </a:p>
          <a:p>
            <a:pPr lvl="1"/>
            <a:r>
              <a:rPr lang="en-US" dirty="0" smtClean="0"/>
              <a:t>Installation </a:t>
            </a:r>
            <a:r>
              <a:rPr lang="en-US" dirty="0" smtClean="0"/>
              <a:t>(</a:t>
            </a:r>
            <a:r>
              <a:rPr lang="en-US" dirty="0" smtClean="0"/>
              <a:t>mid</a:t>
            </a:r>
            <a:r>
              <a:rPr lang="en-US" dirty="0" smtClean="0"/>
              <a:t> </a:t>
            </a:r>
            <a:r>
              <a:rPr lang="en-US" dirty="0" smtClean="0"/>
              <a:t>of January 2017)</a:t>
            </a:r>
          </a:p>
          <a:p>
            <a:pPr lvl="1"/>
            <a:r>
              <a:rPr lang="en-US" dirty="0" smtClean="0"/>
              <a:t>Lead people: </a:t>
            </a:r>
            <a:r>
              <a:rPr lang="en-US" dirty="0"/>
              <a:t>Hubert(10%), Ming(10%), PD(50%), </a:t>
            </a:r>
            <a:r>
              <a:rPr lang="en-US" dirty="0" err="1"/>
              <a:t>Fermilab</a:t>
            </a:r>
            <a:r>
              <a:rPr lang="en-US" dirty="0"/>
              <a:t> student(50%)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Readout electronics </a:t>
            </a:r>
            <a:r>
              <a:rPr lang="en-US" dirty="0" smtClean="0"/>
              <a:t>&amp; LV/HV services</a:t>
            </a:r>
            <a:endParaRPr lang="en-US" dirty="0" smtClean="0"/>
          </a:p>
          <a:p>
            <a:pPr lvl="1"/>
            <a:r>
              <a:rPr lang="en-US" dirty="0" err="1" smtClean="0"/>
              <a:t>Femrilab</a:t>
            </a:r>
            <a:r>
              <a:rPr lang="en-US" dirty="0" smtClean="0"/>
              <a:t> preamps production (by mid January 2017)</a:t>
            </a:r>
          </a:p>
          <a:p>
            <a:pPr lvl="1"/>
            <a:r>
              <a:rPr lang="en-US" dirty="0" err="1" smtClean="0"/>
              <a:t>LeCroy</a:t>
            </a:r>
            <a:r>
              <a:rPr lang="en-US" dirty="0" smtClean="0"/>
              <a:t> 4413 from </a:t>
            </a:r>
            <a:r>
              <a:rPr lang="en-US" dirty="0" err="1" smtClean="0"/>
              <a:t>Fermilab</a:t>
            </a:r>
            <a:r>
              <a:rPr lang="en-US" dirty="0" smtClean="0"/>
              <a:t>, </a:t>
            </a:r>
            <a:r>
              <a:rPr lang="en-US" dirty="0" smtClean="0"/>
              <a:t>tested </a:t>
            </a:r>
            <a:r>
              <a:rPr lang="en-US" dirty="0" smtClean="0"/>
              <a:t>(by </a:t>
            </a:r>
            <a:r>
              <a:rPr lang="en-US" dirty="0" smtClean="0"/>
              <a:t>Mid Dec, </a:t>
            </a:r>
            <a:r>
              <a:rPr lang="en-US" dirty="0" smtClean="0"/>
              <a:t>2017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Lemo</a:t>
            </a:r>
            <a:r>
              <a:rPr lang="en-US" dirty="0" smtClean="0"/>
              <a:t> cables (520) and 17-ch ribbon cables (35)  </a:t>
            </a:r>
          </a:p>
          <a:p>
            <a:pPr lvl="1"/>
            <a:r>
              <a:rPr lang="en-US" dirty="0" smtClean="0"/>
              <a:t>Trigger detector installation and commissioning (Feb 2017)</a:t>
            </a:r>
          </a:p>
          <a:p>
            <a:pPr lvl="1"/>
            <a:r>
              <a:rPr lang="en-US" dirty="0" smtClean="0"/>
              <a:t>Lead people</a:t>
            </a:r>
            <a:r>
              <a:rPr lang="en-US" dirty="0" smtClean="0"/>
              <a:t>: Ming, PD(</a:t>
            </a:r>
            <a:r>
              <a:rPr lang="en-US" dirty="0" err="1" smtClean="0"/>
              <a:t>Sho</a:t>
            </a:r>
            <a:r>
              <a:rPr lang="en-US" dirty="0" smtClean="0"/>
              <a:t>), Pat and collaboration (</a:t>
            </a:r>
            <a:r>
              <a:rPr lang="en-US" dirty="0" err="1" smtClean="0"/>
              <a:t>Fermilab</a:t>
            </a:r>
            <a:r>
              <a:rPr lang="en-US" dirty="0" smtClean="0"/>
              <a:t> and ANL) 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V1495 trigger look-up </a:t>
            </a:r>
            <a:r>
              <a:rPr lang="en-US" dirty="0" smtClean="0"/>
              <a:t>table implementation</a:t>
            </a:r>
            <a:endParaRPr lang="en-US" dirty="0" smtClean="0"/>
          </a:p>
          <a:p>
            <a:pPr lvl="1"/>
            <a:r>
              <a:rPr lang="en-US" dirty="0" smtClean="0"/>
              <a:t>MC simulation, Collaboration (Univ.  Of Michigan) </a:t>
            </a:r>
          </a:p>
          <a:p>
            <a:pPr lvl="1"/>
            <a:r>
              <a:rPr lang="en-US" dirty="0" smtClean="0"/>
              <a:t>PD (</a:t>
            </a:r>
            <a:r>
              <a:rPr lang="en-US" dirty="0" err="1" smtClean="0"/>
              <a:t>Sho</a:t>
            </a:r>
            <a:r>
              <a:rPr lang="en-US" dirty="0" smtClean="0"/>
              <a:t>), Kun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Integration and commissioning trigger electronics system</a:t>
            </a:r>
          </a:p>
          <a:p>
            <a:pPr lvl="1"/>
            <a:r>
              <a:rPr lang="en-US" dirty="0" smtClean="0"/>
              <a:t>Feb – March, 2017</a:t>
            </a:r>
          </a:p>
          <a:p>
            <a:pPr lvl="1"/>
            <a:r>
              <a:rPr lang="en-US" dirty="0" smtClean="0"/>
              <a:t>PD(</a:t>
            </a:r>
            <a:r>
              <a:rPr lang="en-US" dirty="0" err="1"/>
              <a:t>s</a:t>
            </a:r>
            <a:r>
              <a:rPr lang="en-US" dirty="0" err="1" smtClean="0"/>
              <a:t>ho</a:t>
            </a:r>
            <a:r>
              <a:rPr lang="en-US" dirty="0" smtClean="0"/>
              <a:t>), Kun, Ming and collaboration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Data taking and physics analysis</a:t>
            </a:r>
          </a:p>
          <a:p>
            <a:pPr lvl="1"/>
            <a:r>
              <a:rPr lang="en-US" dirty="0" smtClean="0"/>
              <a:t>April – Sep, 2017</a:t>
            </a:r>
          </a:p>
          <a:p>
            <a:endParaRPr lang="en-US" dirty="0"/>
          </a:p>
          <a:p>
            <a:r>
              <a:rPr lang="en-US" dirty="0" smtClean="0"/>
              <a:t>Full proposal writing to </a:t>
            </a:r>
            <a:r>
              <a:rPr lang="en-US" dirty="0" err="1" smtClean="0"/>
              <a:t>Fermilab</a:t>
            </a:r>
            <a:r>
              <a:rPr lang="en-US" dirty="0" smtClean="0"/>
              <a:t> PAC for dedicated runs in 2017+</a:t>
            </a:r>
          </a:p>
          <a:p>
            <a:pPr lvl="1"/>
            <a:r>
              <a:rPr lang="en-US" dirty="0" smtClean="0"/>
              <a:t>Full physics and detector simulation with optimized setup</a:t>
            </a:r>
          </a:p>
          <a:p>
            <a:pPr lvl="1"/>
            <a:r>
              <a:rPr lang="en-US" dirty="0" smtClean="0"/>
              <a:t>Electron and hadron identification </a:t>
            </a:r>
          </a:p>
          <a:p>
            <a:pPr lvl="1"/>
            <a:r>
              <a:rPr lang="en-US" dirty="0" smtClean="0"/>
              <a:t>Full mass range coverage with di-electron and di-</a:t>
            </a:r>
            <a:r>
              <a:rPr lang="en-US" dirty="0" err="1" smtClean="0"/>
              <a:t>muons</a:t>
            </a:r>
            <a:endParaRPr lang="en-US" dirty="0" smtClean="0"/>
          </a:p>
          <a:p>
            <a:pPr lvl="1"/>
            <a:r>
              <a:rPr lang="en-US" dirty="0" smtClean="0"/>
              <a:t>Expanded physics program, including Dark-Higgs, missing-Energy dark matter 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Manpower on the project: </a:t>
            </a:r>
          </a:p>
          <a:p>
            <a:pPr lvl="1"/>
            <a:r>
              <a:rPr lang="en-US" dirty="0" smtClean="0"/>
              <a:t>Kun(20%), PD(50%), Hubert</a:t>
            </a:r>
            <a:r>
              <a:rPr lang="en-US" dirty="0"/>
              <a:t>(10%), Ming(10%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Help from </a:t>
            </a:r>
            <a:r>
              <a:rPr lang="en-US" dirty="0" err="1" smtClean="0"/>
              <a:t>Andi</a:t>
            </a:r>
            <a:r>
              <a:rPr lang="en-US" dirty="0" smtClean="0"/>
              <a:t>(10%), Pat (5%) and other PDs from the team </a:t>
            </a:r>
          </a:p>
          <a:p>
            <a:pPr lvl="1"/>
            <a:r>
              <a:rPr lang="en-US" dirty="0" err="1"/>
              <a:t>Fermilab</a:t>
            </a:r>
            <a:r>
              <a:rPr lang="en-US" dirty="0"/>
              <a:t> student(50%) and </a:t>
            </a:r>
            <a:r>
              <a:rPr lang="en-US" dirty="0" err="1"/>
              <a:t>Fermilab</a:t>
            </a:r>
            <a:r>
              <a:rPr lang="en-US" dirty="0"/>
              <a:t> </a:t>
            </a:r>
            <a:r>
              <a:rPr lang="en-US" dirty="0" smtClean="0"/>
              <a:t>collaborators(Engineer, Tech and postdoc/student)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42F8-5FEE-7440-AD32-D2D0D6182B9E}" type="datetime1">
              <a:rPr lang="en-US" smtClean="0"/>
              <a:t>11/2/16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7022"/>
            <a:ext cx="8229600" cy="8209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FY-</a:t>
            </a:r>
            <a:r>
              <a:rPr lang="en-US" sz="3600" dirty="0" smtClean="0"/>
              <a:t>17+ Plan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" y="812377"/>
            <a:ext cx="8229600" cy="5543974"/>
          </a:xfrm>
        </p:spPr>
        <p:txBody>
          <a:bodyPr>
            <a:normAutofit fontScale="475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300" dirty="0" smtClean="0"/>
              <a:t>Whenever available, parasitic data </a:t>
            </a:r>
            <a:r>
              <a:rPr lang="en-US" sz="3300" dirty="0"/>
              <a:t>taking </a:t>
            </a:r>
            <a:r>
              <a:rPr lang="en-US" sz="3300" dirty="0" smtClean="0"/>
              <a:t>with </a:t>
            </a:r>
            <a:r>
              <a:rPr lang="en-US" sz="3300" dirty="0"/>
              <a:t>polarized </a:t>
            </a:r>
            <a:r>
              <a:rPr lang="en-US" sz="3300" dirty="0" err="1"/>
              <a:t>Drell</a:t>
            </a:r>
            <a:r>
              <a:rPr lang="en-US" sz="3300" dirty="0"/>
              <a:t>-Yan (E-1039) </a:t>
            </a:r>
            <a:r>
              <a:rPr lang="en-US" sz="3300" dirty="0" smtClean="0"/>
              <a:t>experiment in </a:t>
            </a:r>
            <a:r>
              <a:rPr lang="en-US" sz="3300" dirty="0"/>
              <a:t>FY18 </a:t>
            </a:r>
            <a:r>
              <a:rPr lang="en-US" sz="3300" dirty="0" smtClean="0"/>
              <a:t>– FY19 as </a:t>
            </a:r>
            <a:r>
              <a:rPr lang="en-US" sz="3300" dirty="0"/>
              <a:t>originally </a:t>
            </a:r>
            <a:r>
              <a:rPr lang="en-US" sz="3300" dirty="0" smtClean="0"/>
              <a:t>proposed.</a:t>
            </a:r>
            <a:endParaRPr lang="en-US" sz="3300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Carry out the first physics </a:t>
            </a:r>
            <a:r>
              <a:rPr lang="en-US" dirty="0" smtClean="0"/>
              <a:t>analysis </a:t>
            </a:r>
            <a:r>
              <a:rPr lang="en-US" dirty="0" smtClean="0"/>
              <a:t>using 2017 data and publish preliminary results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ubmit</a:t>
            </a:r>
            <a:r>
              <a:rPr lang="en-US" dirty="0" smtClean="0"/>
              <a:t> and defend a </a:t>
            </a:r>
            <a:r>
              <a:rPr lang="en-US" dirty="0" smtClean="0"/>
              <a:t>full Dark Photon and Dark Higgs Search proposal </a:t>
            </a:r>
            <a:r>
              <a:rPr lang="en-US" dirty="0" smtClean="0"/>
              <a:t>to </a:t>
            </a:r>
            <a:r>
              <a:rPr lang="en-US" dirty="0" err="1" smtClean="0"/>
              <a:t>Fermilab</a:t>
            </a:r>
            <a:r>
              <a:rPr lang="en-US" dirty="0" smtClean="0"/>
              <a:t> PAC </a:t>
            </a:r>
            <a:r>
              <a:rPr lang="en-US" dirty="0" smtClean="0"/>
              <a:t>for </a:t>
            </a:r>
            <a:r>
              <a:rPr lang="en-US" dirty="0" smtClean="0"/>
              <a:t>future dedicated runs </a:t>
            </a:r>
            <a:r>
              <a:rPr lang="en-US" dirty="0" smtClean="0"/>
              <a:t>with upgraded detector for </a:t>
            </a:r>
            <a:r>
              <a:rPr lang="en-US" dirty="0" smtClean="0"/>
              <a:t>many years to come</a:t>
            </a:r>
          </a:p>
          <a:p>
            <a:pPr lvl="1"/>
            <a:r>
              <a:rPr lang="en-US" dirty="0" smtClean="0"/>
              <a:t>Include adding Electro Magnetic  Calorimeter (</a:t>
            </a:r>
            <a:r>
              <a:rPr lang="en-US" dirty="0" err="1" smtClean="0"/>
              <a:t>EMCal</a:t>
            </a:r>
            <a:r>
              <a:rPr lang="en-US" dirty="0" smtClean="0"/>
              <a:t>) </a:t>
            </a:r>
            <a:r>
              <a:rPr lang="en-US" dirty="0" smtClean="0"/>
              <a:t>to measure </a:t>
            </a:r>
            <a:r>
              <a:rPr lang="en-US" dirty="0" smtClean="0"/>
              <a:t>low mass dark photons below </a:t>
            </a:r>
            <a:r>
              <a:rPr lang="en-US" dirty="0" err="1" smtClean="0"/>
              <a:t>dimuon</a:t>
            </a:r>
            <a:r>
              <a:rPr lang="en-US" dirty="0" smtClean="0"/>
              <a:t> mass </a:t>
            </a:r>
            <a:r>
              <a:rPr lang="en-US" dirty="0" smtClean="0"/>
              <a:t>threshold </a:t>
            </a:r>
            <a:r>
              <a:rPr lang="en-US" dirty="0" smtClean="0"/>
              <a:t>(</a:t>
            </a:r>
            <a:r>
              <a:rPr lang="en-US" dirty="0" smtClean="0"/>
              <a:t>200MeV, current lower mass limit on dark photon search)</a:t>
            </a:r>
            <a:endParaRPr lang="en-US" dirty="0" smtClean="0"/>
          </a:p>
          <a:p>
            <a:pPr lvl="1"/>
            <a:r>
              <a:rPr lang="en-US" dirty="0" smtClean="0"/>
              <a:t>Dedicated runs with much higher luminosity beyond 2017 </a:t>
            </a:r>
          </a:p>
          <a:p>
            <a:pPr lvl="1"/>
            <a:r>
              <a:rPr lang="en-US" dirty="0" smtClean="0"/>
              <a:t>Obtained two “free” </a:t>
            </a:r>
            <a:r>
              <a:rPr lang="en-US" dirty="0" err="1" smtClean="0"/>
              <a:t>EMCal</a:t>
            </a:r>
            <a:r>
              <a:rPr lang="en-US" dirty="0" smtClean="0"/>
              <a:t> sectors from PHENIX experiment at RHIC </a:t>
            </a:r>
          </a:p>
          <a:p>
            <a:pPr lvl="1"/>
            <a:r>
              <a:rPr lang="en-US" dirty="0" smtClean="0"/>
              <a:t>Much depending on the outcome from first year’s preliminary results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Received strong support from </a:t>
            </a:r>
            <a:r>
              <a:rPr lang="en-US" dirty="0" err="1" smtClean="0"/>
              <a:t>Fermilab</a:t>
            </a:r>
            <a:r>
              <a:rPr lang="en-US" dirty="0" smtClean="0"/>
              <a:t> PAC, Director and the Dark Sector Physics community on such proposal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Note </a:t>
            </a:r>
            <a:r>
              <a:rPr lang="en-US" dirty="0">
                <a:solidFill>
                  <a:srgbClr val="FF0000"/>
                </a:solidFill>
              </a:rPr>
              <a:t>on </a:t>
            </a:r>
            <a:r>
              <a:rPr lang="en-US" dirty="0" err="1">
                <a:solidFill>
                  <a:srgbClr val="FF0000"/>
                </a:solidFill>
              </a:rPr>
              <a:t>Fermilab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future beam schedule: </a:t>
            </a:r>
          </a:p>
          <a:p>
            <a:r>
              <a:rPr lang="en-US" dirty="0" smtClean="0"/>
              <a:t>E1039 was originally planned to start data taking in ~May 2017, for two years. </a:t>
            </a:r>
          </a:p>
          <a:p>
            <a:r>
              <a:rPr lang="en-US" dirty="0" smtClean="0"/>
              <a:t>Recent changes of </a:t>
            </a:r>
            <a:r>
              <a:rPr lang="en-US" dirty="0" err="1" smtClean="0"/>
              <a:t>Fermilab’s</a:t>
            </a:r>
            <a:r>
              <a:rPr lang="en-US" dirty="0" smtClean="0"/>
              <a:t> run plan</a:t>
            </a:r>
            <a:r>
              <a:rPr lang="en-US" dirty="0" smtClean="0"/>
              <a:t> due to limited budget </a:t>
            </a:r>
            <a:r>
              <a:rPr lang="en-US" dirty="0" smtClean="0"/>
              <a:t>requires us to bring in additional external fund to </a:t>
            </a:r>
            <a:r>
              <a:rPr lang="en-US" dirty="0" smtClean="0"/>
              <a:t>install the polarized target and run the experiment. </a:t>
            </a:r>
          </a:p>
          <a:p>
            <a:r>
              <a:rPr lang="en-US" dirty="0" smtClean="0"/>
              <a:t>There </a:t>
            </a:r>
            <a:r>
              <a:rPr lang="en-US" dirty="0"/>
              <a:t>is an on-going discussion </a:t>
            </a:r>
            <a:r>
              <a:rPr lang="en-US" dirty="0" smtClean="0"/>
              <a:t>between</a:t>
            </a:r>
            <a:r>
              <a:rPr lang="en-US" dirty="0" smtClean="0"/>
              <a:t> DOE–</a:t>
            </a:r>
            <a:r>
              <a:rPr lang="en-US" dirty="0" err="1" smtClean="0"/>
              <a:t>Fermilab</a:t>
            </a:r>
            <a:r>
              <a:rPr lang="en-US" dirty="0" smtClean="0"/>
              <a:t>  </a:t>
            </a:r>
            <a:r>
              <a:rPr lang="en-US" dirty="0"/>
              <a:t>to run E-1039 </a:t>
            </a:r>
            <a:r>
              <a:rPr lang="en-US" dirty="0" smtClean="0"/>
              <a:t>after summer 2017.  A decisions will be made by DOE in January 2017. 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Regardless </a:t>
            </a:r>
            <a:r>
              <a:rPr lang="en-US" dirty="0" smtClean="0">
                <a:solidFill>
                  <a:srgbClr val="FF0000"/>
                </a:solidFill>
              </a:rPr>
              <a:t>of the </a:t>
            </a:r>
            <a:r>
              <a:rPr lang="en-US" dirty="0" smtClean="0">
                <a:solidFill>
                  <a:srgbClr val="FF0000"/>
                </a:solidFill>
              </a:rPr>
              <a:t>outcome of </a:t>
            </a:r>
            <a:r>
              <a:rPr lang="en-US" dirty="0" smtClean="0">
                <a:solidFill>
                  <a:srgbClr val="FF0000"/>
                </a:solidFill>
              </a:rPr>
              <a:t>DOE’s decision on the polarized </a:t>
            </a:r>
            <a:r>
              <a:rPr lang="en-US" dirty="0" err="1" smtClean="0">
                <a:solidFill>
                  <a:srgbClr val="FF0000"/>
                </a:solidFill>
              </a:rPr>
              <a:t>Drell</a:t>
            </a:r>
            <a:r>
              <a:rPr lang="en-US" dirty="0" smtClean="0">
                <a:solidFill>
                  <a:srgbClr val="FF0000"/>
                </a:solidFill>
              </a:rPr>
              <a:t>-Yan </a:t>
            </a:r>
            <a:r>
              <a:rPr lang="en-US" dirty="0" smtClean="0">
                <a:solidFill>
                  <a:srgbClr val="FF0000"/>
                </a:solidFill>
              </a:rPr>
              <a:t>running at </a:t>
            </a:r>
            <a:r>
              <a:rPr lang="en-US" dirty="0" err="1" smtClean="0">
                <a:solidFill>
                  <a:srgbClr val="FF0000"/>
                </a:solidFill>
              </a:rPr>
              <a:t>Fermilab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we </a:t>
            </a:r>
            <a:r>
              <a:rPr lang="en-US" dirty="0" smtClean="0">
                <a:solidFill>
                  <a:srgbClr val="FF0000"/>
                </a:solidFill>
              </a:rPr>
              <a:t>plan to</a:t>
            </a:r>
            <a:r>
              <a:rPr lang="en-US" dirty="0" smtClean="0">
                <a:solidFill>
                  <a:srgbClr val="FF0000"/>
                </a:solidFill>
              </a:rPr>
              <a:t> write a full proposal to have a </a:t>
            </a:r>
            <a:r>
              <a:rPr lang="en-US" dirty="0" smtClean="0">
                <a:solidFill>
                  <a:srgbClr val="FF0000"/>
                </a:solidFill>
              </a:rPr>
              <a:t>dedicated dark photon and dark Higgs program </a:t>
            </a:r>
            <a:r>
              <a:rPr lang="en-US" dirty="0" smtClean="0">
                <a:solidFill>
                  <a:srgbClr val="FF0000"/>
                </a:solidFill>
              </a:rPr>
              <a:t>beyond 2017 using </a:t>
            </a:r>
            <a:r>
              <a:rPr lang="en-US" dirty="0" err="1" smtClean="0">
                <a:solidFill>
                  <a:srgbClr val="FF0000"/>
                </a:solidFill>
              </a:rPr>
              <a:t>Fermilab</a:t>
            </a:r>
            <a:r>
              <a:rPr lang="en-US" dirty="0" smtClean="0">
                <a:solidFill>
                  <a:srgbClr val="FF0000"/>
                </a:solidFill>
              </a:rPr>
              <a:t> High Intensity Frontier Facility, also seeking </a:t>
            </a:r>
            <a:r>
              <a:rPr lang="en-US" dirty="0" smtClean="0">
                <a:solidFill>
                  <a:srgbClr val="FF0000"/>
                </a:solidFill>
              </a:rPr>
              <a:t>additional fund from DOE NP and </a:t>
            </a:r>
            <a:r>
              <a:rPr lang="en-US" dirty="0" smtClean="0">
                <a:solidFill>
                  <a:srgbClr val="FF0000"/>
                </a:solidFill>
              </a:rPr>
              <a:t>HEP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88A4-5090-E340-BBCA-1047BB767C57}" type="datetime1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5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37" y="114451"/>
            <a:ext cx="8626307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Projected </a:t>
            </a:r>
            <a:r>
              <a:rPr lang="en-US" sz="2800" dirty="0" smtClean="0"/>
              <a:t>Sensitivities from 2017 E906 Trial Run:  </a:t>
            </a:r>
            <a:br>
              <a:rPr lang="en-US" sz="2800" dirty="0" smtClean="0"/>
            </a:br>
            <a:r>
              <a:rPr lang="en-US" sz="2800" dirty="0" smtClean="0"/>
              <a:t>2-mo, 4-mo and full 2-year parasitic run </a:t>
            </a:r>
            <a:endParaRPr lang="en-US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4812" y="1502512"/>
            <a:ext cx="4397188" cy="512127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April – July 2017, assuming </a:t>
            </a:r>
            <a:r>
              <a:rPr lang="en-US" dirty="0" smtClean="0"/>
              <a:t> 4</a:t>
            </a:r>
            <a:r>
              <a:rPr lang="en-US" dirty="0" smtClean="0"/>
              <a:t>-month </a:t>
            </a:r>
            <a:r>
              <a:rPr lang="en-US" dirty="0" smtClean="0"/>
              <a:t>of </a:t>
            </a:r>
            <a:r>
              <a:rPr lang="en-US" dirty="0" smtClean="0"/>
              <a:t>parasitic </a:t>
            </a:r>
            <a:r>
              <a:rPr lang="en-US" dirty="0" smtClean="0"/>
              <a:t>running (middle dashed-line)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Also included projections for 2-month (</a:t>
            </a:r>
            <a:r>
              <a:rPr lang="en-US" dirty="0">
                <a:solidFill>
                  <a:srgbClr val="FF0000"/>
                </a:solidFill>
              </a:rPr>
              <a:t>dot-dashed-line)</a:t>
            </a:r>
            <a:r>
              <a:rPr lang="en-US" dirty="0" smtClean="0">
                <a:solidFill>
                  <a:srgbClr val="FF0000"/>
                </a:solidFill>
              </a:rPr>
              <a:t> and 2-year long run (solid-line)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Even for 2-month run, we can still have significant measurements  </a:t>
            </a:r>
          </a:p>
          <a:p>
            <a:endParaRPr lang="en-US" dirty="0" smtClean="0"/>
          </a:p>
          <a:p>
            <a:r>
              <a:rPr lang="en-US" dirty="0" smtClean="0"/>
              <a:t>For prompt-DY-like dark photon search, the lowest 𝜺 reach is proportional to 1/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err="1" smtClean="0"/>
              <a:t>Lumi</a:t>
            </a:r>
            <a:r>
              <a:rPr lang="en-US" dirty="0" smtClean="0"/>
              <a:t>) </a:t>
            </a:r>
            <a:r>
              <a:rPr lang="en-US" dirty="0" smtClean="0"/>
              <a:t>(</a:t>
            </a:r>
            <a:r>
              <a:rPr lang="en-US" dirty="0" err="1" smtClean="0"/>
              <a:t>Lumi</a:t>
            </a:r>
            <a:r>
              <a:rPr lang="en-US" dirty="0" smtClean="0"/>
              <a:t>, </a:t>
            </a:r>
            <a:r>
              <a:rPr lang="en-US" dirty="0" smtClean="0"/>
              <a:t>the integrated luminosity)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displaced dark photon search, the case is more complicated: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upper limit is primarily limited by the decay </a:t>
            </a:r>
            <a:r>
              <a:rPr lang="en-US" dirty="0" smtClean="0"/>
              <a:t>length (kinematics) as most data statistics will be in this region, </a:t>
            </a:r>
            <a:r>
              <a:rPr lang="en-US" dirty="0" smtClean="0"/>
              <a:t>and not very sensitive to the change of statistics</a:t>
            </a:r>
          </a:p>
          <a:p>
            <a:pPr lvl="1"/>
            <a:r>
              <a:rPr lang="en-US" dirty="0" smtClean="0"/>
              <a:t>The lower </a:t>
            </a:r>
            <a:r>
              <a:rPr lang="en-US" dirty="0" smtClean="0"/>
              <a:t>bound </a:t>
            </a:r>
            <a:r>
              <a:rPr lang="en-US" dirty="0" smtClean="0"/>
              <a:t>is </a:t>
            </a:r>
            <a:r>
              <a:rPr lang="en-US" dirty="0" smtClean="0"/>
              <a:t>primarily </a:t>
            </a:r>
            <a:r>
              <a:rPr lang="en-US" dirty="0" smtClean="0"/>
              <a:t>limited</a:t>
            </a:r>
            <a:r>
              <a:rPr lang="en-US" dirty="0" smtClean="0"/>
              <a:t> </a:t>
            </a:r>
            <a:r>
              <a:rPr lang="en-US" dirty="0" smtClean="0"/>
              <a:t>by the cross </a:t>
            </a:r>
            <a:r>
              <a:rPr lang="en-US" dirty="0" smtClean="0"/>
              <a:t>section/statistics and </a:t>
            </a:r>
            <a:r>
              <a:rPr lang="en-US" dirty="0" smtClean="0"/>
              <a:t>thus </a:t>
            </a:r>
            <a:r>
              <a:rPr lang="en-US" dirty="0" smtClean="0"/>
              <a:t>is proportional </a:t>
            </a:r>
            <a:r>
              <a:rPr lang="en-US" dirty="0" smtClean="0"/>
              <a:t>to 1/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err="1" smtClean="0"/>
              <a:t>Lumi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56E8-2B8E-D24B-B162-9ED2AD0140F1}" type="datetime1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sensitivity_worstcase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81" t="12102" r="-2103" b="1900"/>
          <a:stretch/>
        </p:blipFill>
        <p:spPr>
          <a:xfrm rot="5400000">
            <a:off x="4572352" y="1750402"/>
            <a:ext cx="4467294" cy="416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1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LDRD Tasks &amp; Schedules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94" y="2533205"/>
            <a:ext cx="8792471" cy="259276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810000" y="5403850"/>
            <a:ext cx="3479800" cy="488950"/>
          </a:xfrm>
          <a:prstGeom prst="wedgeRoundRectCallout">
            <a:avLst>
              <a:gd name="adj1" fmla="val -24389"/>
              <a:gd name="adj2" fmla="val -9687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Today, good work in progress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178B-7104-8F40-8988-25A2098BB044}" type="datetime1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0545-752B-B84E-8034-9F714ECCAF60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9000" y="1745734"/>
            <a:ext cx="500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FY16: Accomplished all milestones and more!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6300" y="4501634"/>
            <a:ext cx="21339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QCD </a:t>
            </a:r>
            <a:r>
              <a:rPr lang="en-US" sz="1200" dirty="0" err="1" smtClean="0"/>
              <a:t>resummation</a:t>
            </a:r>
            <a:r>
              <a:rPr lang="en-US" sz="1200" dirty="0" smtClean="0"/>
              <a:t> to all orders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712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FY-17 DAQ </a:t>
            </a:r>
            <a:r>
              <a:rPr lang="en-US" dirty="0" smtClean="0"/>
              <a:t>&amp; Trigger </a:t>
            </a:r>
            <a:r>
              <a:rPr lang="en-US" dirty="0" smtClean="0"/>
              <a:t>Boards V1495 Integration </a:t>
            </a:r>
            <a:r>
              <a:rPr lang="en-US" dirty="0" smtClean="0"/>
              <a:t>and Commissioning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9710"/>
            <a:ext cx="8229600" cy="452664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DAQ upgrade</a:t>
            </a:r>
          </a:p>
          <a:p>
            <a:pPr lvl="1"/>
            <a:r>
              <a:rPr lang="en-US" dirty="0" smtClean="0"/>
              <a:t>By the end of </a:t>
            </a:r>
            <a:r>
              <a:rPr lang="en-US" dirty="0" smtClean="0"/>
              <a:t>November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V1495 and DAQ integration </a:t>
            </a:r>
          </a:p>
          <a:p>
            <a:pPr lvl="1"/>
            <a:r>
              <a:rPr lang="en-US" dirty="0" smtClean="0"/>
              <a:t>By mid Feb </a:t>
            </a:r>
            <a:r>
              <a:rPr lang="en-US" dirty="0" smtClean="0"/>
              <a:t>2017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Trigger commissioning </a:t>
            </a:r>
            <a:endParaRPr lang="en-US" dirty="0" smtClean="0"/>
          </a:p>
          <a:p>
            <a:pPr lvl="1"/>
            <a:r>
              <a:rPr lang="en-US" dirty="0" smtClean="0"/>
              <a:t>By mid March 2017</a:t>
            </a:r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smtClean="0"/>
              <a:t>taking </a:t>
            </a:r>
          </a:p>
          <a:p>
            <a:pPr lvl="1"/>
            <a:r>
              <a:rPr lang="en-US" dirty="0" smtClean="0"/>
              <a:t>April – July 2017</a:t>
            </a:r>
          </a:p>
          <a:p>
            <a:endParaRPr lang="en-US" dirty="0" smtClean="0"/>
          </a:p>
          <a:p>
            <a:r>
              <a:rPr lang="en-US" dirty="0" smtClean="0"/>
              <a:t>Lead persons:</a:t>
            </a:r>
            <a:endParaRPr lang="en-US" dirty="0" smtClean="0"/>
          </a:p>
          <a:p>
            <a:pPr lvl="1"/>
            <a:r>
              <a:rPr lang="en-US" dirty="0" smtClean="0"/>
              <a:t>Kun, </a:t>
            </a:r>
            <a:r>
              <a:rPr lang="en-US" dirty="0" err="1" smtClean="0"/>
              <a:t>PostDoc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Sho</a:t>
            </a:r>
            <a:r>
              <a:rPr lang="en-US" dirty="0" smtClean="0"/>
              <a:t>)</a:t>
            </a:r>
            <a:r>
              <a:rPr lang="en-US" dirty="0" smtClean="0"/>
              <a:t>, </a:t>
            </a:r>
            <a:r>
              <a:rPr lang="en-US" dirty="0" err="1" smtClean="0"/>
              <a:t>Andi</a:t>
            </a:r>
            <a:r>
              <a:rPr lang="en-US" dirty="0" smtClean="0"/>
              <a:t>,  Alex, Ming </a:t>
            </a:r>
            <a:r>
              <a:rPr lang="en-US" dirty="0" smtClean="0"/>
              <a:t>and </a:t>
            </a:r>
            <a:r>
              <a:rPr lang="en-US" dirty="0" smtClean="0"/>
              <a:t>help from E906 collaboration and other postdocs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862D-321C-8845-8AFD-8C36C638D999}" type="datetime1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11" y="20637"/>
            <a:ext cx="8734255" cy="917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New </a:t>
            </a:r>
            <a:r>
              <a:rPr lang="en-US" sz="2800" dirty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igh-Granularity Displayed </a:t>
            </a:r>
            <a:r>
              <a:rPr lang="en-US" sz="2800" dirty="0" err="1" smtClean="0">
                <a:solidFill>
                  <a:srgbClr val="FF0000"/>
                </a:solidFill>
              </a:rPr>
              <a:t>Dimuon</a:t>
            </a:r>
            <a:r>
              <a:rPr lang="en-US" sz="2800" dirty="0" smtClean="0">
                <a:solidFill>
                  <a:srgbClr val="FF0000"/>
                </a:solidFill>
              </a:rPr>
              <a:t> Vertex Trigger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504-4F5F-D142-B575-07B163D2F942}" type="datetime1">
              <a:rPr lang="en-US" smtClean="0"/>
              <a:t>11/2/16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E591-56EE-7343-83AA-67273F985A62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136" y="1330647"/>
            <a:ext cx="6005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Y-Plane (non-bending) Trigger: 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A quadrant panel: 80cm x 80cm (100cmx100cm @ST-2)</a:t>
            </a:r>
            <a:endParaRPr lang="en-US" sz="1600" baseline="30000" dirty="0" smtClean="0"/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ST1: 1cm x 1cm x 80 cm scintillating strips, </a:t>
            </a:r>
            <a:r>
              <a:rPr lang="en-US" sz="1400" dirty="0" err="1" smtClean="0">
                <a:solidFill>
                  <a:srgbClr val="FF0000"/>
                </a:solidFill>
              </a:rPr>
              <a:t>SiPM</a:t>
            </a:r>
            <a:r>
              <a:rPr lang="en-US" sz="1400" dirty="0" smtClean="0">
                <a:solidFill>
                  <a:srgbClr val="FF0000"/>
                </a:solidFill>
              </a:rPr>
              <a:t> readout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ST2: 2cm x 2 cm x 100 cm strips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600" dirty="0" smtClean="0"/>
              <a:t>-     Straight line projection, </a:t>
            </a:r>
            <a:r>
              <a:rPr lang="en-US" sz="2000" dirty="0" err="1" smtClean="0"/>
              <a:t>σ</a:t>
            </a:r>
            <a:r>
              <a:rPr lang="en-US" sz="2000" baseline="-25000" dirty="0" err="1" smtClean="0"/>
              <a:t>Z</a:t>
            </a:r>
            <a:r>
              <a:rPr lang="en-US" sz="1600" dirty="0" smtClean="0"/>
              <a:t> ~30cm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Displaced z-vertex, mostly low mass &lt; 3GeV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LDRD/ER 1st Year Progress Review</a:t>
            </a:r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567357" y="3965273"/>
            <a:ext cx="5879797" cy="2058806"/>
            <a:chOff x="998277" y="1962880"/>
            <a:chExt cx="5373554" cy="1700824"/>
          </a:xfrm>
        </p:grpSpPr>
        <p:sp>
          <p:nvSpPr>
            <p:cNvPr id="14" name="TextBox 13"/>
            <p:cNvSpPr txBox="1"/>
            <p:nvPr/>
          </p:nvSpPr>
          <p:spPr>
            <a:xfrm>
              <a:off x="4023628" y="1962880"/>
              <a:ext cx="475418" cy="305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49796" y="1967425"/>
              <a:ext cx="475418" cy="305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ST2</a:t>
              </a:r>
              <a:endParaRPr lang="en-US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98277" y="2343781"/>
              <a:ext cx="5373554" cy="1319923"/>
              <a:chOff x="966752" y="2149014"/>
              <a:chExt cx="5373554" cy="131992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344751" y="2149014"/>
                <a:ext cx="4995555" cy="1319923"/>
                <a:chOff x="1344751" y="1931616"/>
                <a:chExt cx="4995555" cy="1319923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1344751" y="1931616"/>
                  <a:ext cx="4995555" cy="1319923"/>
                  <a:chOff x="1344751" y="1431993"/>
                  <a:chExt cx="4995555" cy="1319923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1344751" y="1431993"/>
                    <a:ext cx="4995555" cy="1319923"/>
                    <a:chOff x="1008564" y="1431993"/>
                    <a:chExt cx="5544636" cy="1319923"/>
                  </a:xfrm>
                </p:grpSpPr>
                <p:cxnSp>
                  <p:nvCxnSpPr>
                    <p:cNvPr id="8" name="Straight Arrow Connector 7"/>
                    <p:cNvCxnSpPr/>
                    <p:nvPr/>
                  </p:nvCxnSpPr>
                  <p:spPr>
                    <a:xfrm flipV="1">
                      <a:off x="1008564" y="2068865"/>
                      <a:ext cx="5544636" cy="24904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" name="Rectangle 8"/>
                    <p:cNvSpPr/>
                    <p:nvPr/>
                  </p:nvSpPr>
                  <p:spPr>
                    <a:xfrm>
                      <a:off x="4130993" y="1431993"/>
                      <a:ext cx="157782" cy="131992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Rectangle 9"/>
                    <p:cNvSpPr/>
                    <p:nvPr/>
                  </p:nvSpPr>
                  <p:spPr>
                    <a:xfrm>
                      <a:off x="5189972" y="1431993"/>
                      <a:ext cx="157782" cy="131992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Arrow Connector 11"/>
                    <p:cNvCxnSpPr/>
                    <p:nvPr/>
                  </p:nvCxnSpPr>
                  <p:spPr>
                    <a:xfrm flipV="1">
                      <a:off x="2365767" y="1472661"/>
                      <a:ext cx="3836033" cy="619294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Arrow Connector 12"/>
                    <p:cNvCxnSpPr/>
                    <p:nvPr/>
                  </p:nvCxnSpPr>
                  <p:spPr>
                    <a:xfrm>
                      <a:off x="2365767" y="2116859"/>
                      <a:ext cx="3836033" cy="383040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" name="4-Point Star 15"/>
                  <p:cNvSpPr/>
                  <p:nvPr/>
                </p:nvSpPr>
                <p:spPr>
                  <a:xfrm>
                    <a:off x="5042563" y="1495689"/>
                    <a:ext cx="323736" cy="271075"/>
                  </a:xfrm>
                  <a:prstGeom prst="star4">
                    <a:avLst/>
                  </a:prstGeom>
                  <a:solidFill>
                    <a:srgbClr val="FFFF00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4-Point Star 16"/>
                  <p:cNvSpPr/>
                  <p:nvPr/>
                </p:nvSpPr>
                <p:spPr>
                  <a:xfrm>
                    <a:off x="4076002" y="1660541"/>
                    <a:ext cx="323736" cy="271075"/>
                  </a:xfrm>
                  <a:prstGeom prst="star4">
                    <a:avLst/>
                  </a:prstGeom>
                  <a:solidFill>
                    <a:srgbClr val="FFFF00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4-Point Star 17"/>
                  <p:cNvSpPr/>
                  <p:nvPr/>
                </p:nvSpPr>
                <p:spPr>
                  <a:xfrm>
                    <a:off x="4076002" y="2116859"/>
                    <a:ext cx="323736" cy="271075"/>
                  </a:xfrm>
                  <a:prstGeom prst="star4">
                    <a:avLst/>
                  </a:prstGeom>
                  <a:solidFill>
                    <a:srgbClr val="FFFF00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4-Point Star 18"/>
                  <p:cNvSpPr/>
                  <p:nvPr/>
                </p:nvSpPr>
                <p:spPr>
                  <a:xfrm>
                    <a:off x="5042563" y="2252396"/>
                    <a:ext cx="323736" cy="271075"/>
                  </a:xfrm>
                  <a:prstGeom prst="star4">
                    <a:avLst/>
                  </a:prstGeom>
                  <a:solidFill>
                    <a:srgbClr val="FFFF00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340490" y="2596144"/>
                  <a:ext cx="1498205" cy="0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  <a:prstDash val="lg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Explosion 1 26"/>
              <p:cNvSpPr/>
              <p:nvPr/>
            </p:nvSpPr>
            <p:spPr>
              <a:xfrm>
                <a:off x="966752" y="2684851"/>
                <a:ext cx="418507" cy="298057"/>
              </a:xfrm>
              <a:prstGeom prst="irregularSeal1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2092775" y="5497294"/>
            <a:ext cx="223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Coincident Z-</a:t>
            </a:r>
            <a:r>
              <a:rPr lang="en-US" sz="1400" dirty="0" err="1" smtClean="0"/>
              <a:t>vtx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window matched@L2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511323" y="3503020"/>
            <a:ext cx="222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Dimuon</a:t>
            </a:r>
            <a:r>
              <a:rPr lang="en-US" dirty="0" smtClean="0"/>
              <a:t> Z-vertex (cm)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954347" y="4846540"/>
            <a:ext cx="29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50473" y="819117"/>
            <a:ext cx="7952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High rejection power, low rate,  &lt;&lt; 1 kHz(current E906 DAQ limit)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549410" y="3881582"/>
            <a:ext cx="7273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48900" y="4251022"/>
            <a:ext cx="761998" cy="357895"/>
            <a:chOff x="1535550" y="3729182"/>
            <a:chExt cx="761998" cy="357895"/>
          </a:xfrm>
        </p:grpSpPr>
        <p:grpSp>
          <p:nvGrpSpPr>
            <p:cNvPr id="71" name="Group 70"/>
            <p:cNvGrpSpPr/>
            <p:nvPr/>
          </p:nvGrpSpPr>
          <p:grpSpPr>
            <a:xfrm>
              <a:off x="1535550" y="3729182"/>
              <a:ext cx="750453" cy="219355"/>
              <a:chOff x="1535550" y="3729182"/>
              <a:chExt cx="750453" cy="219355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1535550" y="3729182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540180" y="3803082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558640" y="3948537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>
              <a:off x="1570185" y="4017807"/>
              <a:ext cx="7273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558640" y="4087077"/>
              <a:ext cx="7273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>
            <a:off x="1600220" y="4405737"/>
            <a:ext cx="7273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89511" y="3266270"/>
            <a:ext cx="2348828" cy="1498380"/>
            <a:chOff x="189511" y="3278970"/>
            <a:chExt cx="2348828" cy="1498380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413506" y="4168120"/>
              <a:ext cx="212483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461830" y="3372178"/>
              <a:ext cx="0" cy="14051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89511" y="3980982"/>
              <a:ext cx="3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00910" y="327897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537865" y="3731497"/>
              <a:ext cx="761998" cy="357895"/>
              <a:chOff x="1535550" y="3729182"/>
              <a:chExt cx="761998" cy="357895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535550" y="3729182"/>
                <a:ext cx="750453" cy="219355"/>
                <a:chOff x="1535550" y="3729182"/>
                <a:chExt cx="750453" cy="219355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535550" y="3729182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540180" y="3803082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558640" y="3948537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Connector 53"/>
              <p:cNvCxnSpPr/>
              <p:nvPr/>
            </p:nvCxnSpPr>
            <p:spPr>
              <a:xfrm>
                <a:off x="1570185" y="4017807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558640" y="4087077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1572500" y="4262567"/>
              <a:ext cx="761998" cy="357895"/>
              <a:chOff x="1535550" y="3729182"/>
              <a:chExt cx="761998" cy="357895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535550" y="3729182"/>
                <a:ext cx="750453" cy="219355"/>
                <a:chOff x="1535550" y="3729182"/>
                <a:chExt cx="750453" cy="21935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535550" y="3729182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540180" y="3803082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558640" y="3948537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1570185" y="4017807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558640" y="4087077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/>
            <p:cNvCxnSpPr/>
            <p:nvPr/>
          </p:nvCxnSpPr>
          <p:spPr>
            <a:xfrm>
              <a:off x="662760" y="4403422"/>
              <a:ext cx="7273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648900" y="3719952"/>
              <a:ext cx="761998" cy="357895"/>
              <a:chOff x="648900" y="3719952"/>
              <a:chExt cx="761998" cy="357895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648900" y="3719952"/>
                <a:ext cx="761998" cy="357895"/>
                <a:chOff x="1535550" y="3729182"/>
                <a:chExt cx="761998" cy="357895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1535550" y="3729182"/>
                  <a:ext cx="750453" cy="219355"/>
                  <a:chOff x="1535550" y="3729182"/>
                  <a:chExt cx="750453" cy="219355"/>
                </a:xfrm>
              </p:grpSpPr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1535550" y="3729182"/>
                    <a:ext cx="72736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540180" y="3803082"/>
                    <a:ext cx="72736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1558640" y="3948537"/>
                    <a:ext cx="72736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570185" y="4017807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558640" y="4087077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Connector 78"/>
              <p:cNvCxnSpPr/>
              <p:nvPr/>
            </p:nvCxnSpPr>
            <p:spPr>
              <a:xfrm>
                <a:off x="662760" y="3872352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4-Point Star 80"/>
            <p:cNvSpPr/>
            <p:nvPr/>
          </p:nvSpPr>
          <p:spPr>
            <a:xfrm>
              <a:off x="1800992" y="3764942"/>
              <a:ext cx="311728" cy="23328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4-Point Star 81"/>
            <p:cNvSpPr/>
            <p:nvPr/>
          </p:nvSpPr>
          <p:spPr>
            <a:xfrm>
              <a:off x="850473" y="4317912"/>
              <a:ext cx="311728" cy="23328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575" y="3411039"/>
            <a:ext cx="1874383" cy="160255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575" y="5013591"/>
            <a:ext cx="1874383" cy="179667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790793" y="3904726"/>
            <a:ext cx="52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ST1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7888636" y="5405172"/>
            <a:ext cx="52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ST2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040247" y="3731497"/>
            <a:ext cx="1270753" cy="9778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892292" y="5261708"/>
            <a:ext cx="1516551" cy="12475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610038" y="1463088"/>
            <a:ext cx="3313728" cy="116955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Y-channels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per quadrant:  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1x V1495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80(St1) + 50(St2) </a:t>
            </a:r>
            <a:r>
              <a:rPr lang="en-US" sz="1400" dirty="0" smtClean="0">
                <a:solidFill>
                  <a:srgbClr val="008000"/>
                </a:solidFill>
              </a:rPr>
              <a:t>+ 8x2 (St4-Y1,2) = 146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96+64 = 160 inputs possible </a:t>
            </a:r>
          </a:p>
          <a:p>
            <a:pPr lvl="1"/>
            <a:r>
              <a:rPr lang="en-US" sz="1400" dirty="0" smtClean="0"/>
              <a:t>(2NIM=</a:t>
            </a:r>
            <a:r>
              <a:rPr lang="en-US" sz="1400" dirty="0" err="1" smtClean="0"/>
              <a:t>RFCLK+ComSTOP</a:t>
            </a:r>
            <a:r>
              <a:rPr lang="en-US" sz="1400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4532" y="6005574"/>
            <a:ext cx="82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Z1=9m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761662" y="6024079"/>
            <a:ext cx="94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Z1=12m</a:t>
            </a:r>
            <a:endParaRPr lang="en-US" dirty="0"/>
          </a:p>
        </p:txBody>
      </p:sp>
      <p:sp>
        <p:nvSpPr>
          <p:cNvPr id="89" name="4-Point Star 88"/>
          <p:cNvSpPr/>
          <p:nvPr/>
        </p:nvSpPr>
        <p:spPr>
          <a:xfrm>
            <a:off x="5883103" y="4306312"/>
            <a:ext cx="354235" cy="328130"/>
          </a:xfrm>
          <a:prstGeom prst="star4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4-Point Star 89"/>
          <p:cNvSpPr/>
          <p:nvPr/>
        </p:nvSpPr>
        <p:spPr>
          <a:xfrm>
            <a:off x="5883103" y="5561304"/>
            <a:ext cx="354235" cy="328130"/>
          </a:xfrm>
          <a:prstGeom prst="star4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4-Point Star 90"/>
          <p:cNvSpPr/>
          <p:nvPr/>
        </p:nvSpPr>
        <p:spPr>
          <a:xfrm>
            <a:off x="6198965" y="4280787"/>
            <a:ext cx="354235" cy="328130"/>
          </a:xfrm>
          <a:prstGeom prst="star4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4-Point Star 91"/>
          <p:cNvSpPr/>
          <p:nvPr/>
        </p:nvSpPr>
        <p:spPr>
          <a:xfrm>
            <a:off x="6198965" y="5589838"/>
            <a:ext cx="354235" cy="328130"/>
          </a:xfrm>
          <a:prstGeom prst="star4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904712" y="3280059"/>
            <a:ext cx="845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80x80cm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506" y="3176108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ST1: beam view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1554038" y="3710891"/>
            <a:ext cx="45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Q1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583475" y="4274058"/>
            <a:ext cx="45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621985" y="4306312"/>
            <a:ext cx="45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653530" y="3704949"/>
            <a:ext cx="45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704761" y="390420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Q1: track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04761" y="583584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Q3: track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1546" y="6023952"/>
            <a:ext cx="287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Trigger fired: Q1 &amp; Q3 &amp; VTX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9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8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Displaced Dark Photon Trigger Logic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8929-17ED-984E-B4E9-9A48EF1BB87A}" type="datetime1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LDRD/ER 1st Year Progress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8952" y="1481540"/>
            <a:ext cx="1152370" cy="599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 (LVL1)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8952" y="2527567"/>
            <a:ext cx="1152370" cy="599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Q2 (LVL1)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28951" y="3503502"/>
            <a:ext cx="1152370" cy="599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Q3 (LVL1)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40710" y="4561744"/>
            <a:ext cx="1152370" cy="599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Q4 (LVL1)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33226" y="2233609"/>
            <a:ext cx="1729021" cy="23281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LVL2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vtxZ</a:t>
            </a:r>
            <a:r>
              <a:rPr lang="en-US" dirty="0" smtClean="0"/>
              <a:t> matching)</a:t>
            </a:r>
            <a:endParaRPr lang="en-US" dirty="0"/>
          </a:p>
        </p:txBody>
      </p:sp>
      <p:cxnSp>
        <p:nvCxnSpPr>
          <p:cNvPr id="13" name="Elbow Connector 12"/>
          <p:cNvCxnSpPr>
            <a:stCxn id="6" idx="3"/>
          </p:cNvCxnSpPr>
          <p:nvPr/>
        </p:nvCxnSpPr>
        <p:spPr>
          <a:xfrm>
            <a:off x="2081322" y="1781375"/>
            <a:ext cx="1151904" cy="617308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</p:cNvCxnSpPr>
          <p:nvPr/>
        </p:nvCxnSpPr>
        <p:spPr>
          <a:xfrm>
            <a:off x="2081322" y="2827402"/>
            <a:ext cx="1151904" cy="6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</p:cNvCxnSpPr>
          <p:nvPr/>
        </p:nvCxnSpPr>
        <p:spPr>
          <a:xfrm flipV="1">
            <a:off x="2081321" y="3797915"/>
            <a:ext cx="1151905" cy="54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0" idx="3"/>
          </p:cNvCxnSpPr>
          <p:nvPr/>
        </p:nvCxnSpPr>
        <p:spPr>
          <a:xfrm flipV="1">
            <a:off x="2093080" y="4327036"/>
            <a:ext cx="1140146" cy="53454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80926" y="4862307"/>
            <a:ext cx="3089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x 16-bit from 4 V1495 boards</a:t>
            </a:r>
            <a:endParaRPr lang="en-US" dirty="0"/>
          </a:p>
          <a:p>
            <a:r>
              <a:rPr lang="en-US" dirty="0" smtClean="0"/>
              <a:t>(2 x 32LVDS cables)</a:t>
            </a:r>
            <a:endParaRPr lang="en-US" dirty="0"/>
          </a:p>
        </p:txBody>
      </p:sp>
      <p:cxnSp>
        <p:nvCxnSpPr>
          <p:cNvPr id="27" name="Elbow Connector 26"/>
          <p:cNvCxnSpPr>
            <a:endCxn id="6" idx="1"/>
          </p:cNvCxnSpPr>
          <p:nvPr/>
        </p:nvCxnSpPr>
        <p:spPr>
          <a:xfrm>
            <a:off x="211660" y="1140550"/>
            <a:ext cx="717292" cy="64082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1662" y="5798145"/>
            <a:ext cx="864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Per quadrant Q</a:t>
            </a:r>
            <a:r>
              <a:rPr lang="en-US" sz="1200" dirty="0" smtClean="0">
                <a:solidFill>
                  <a:srgbClr val="FF0000"/>
                </a:solidFill>
              </a:rPr>
              <a:t>(1-4)</a:t>
            </a:r>
            <a:r>
              <a:rPr lang="en-US" dirty="0" smtClean="0">
                <a:solidFill>
                  <a:srgbClr val="FF0000"/>
                </a:solidFill>
              </a:rPr>
              <a:t>: 80(ST1) +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0 (ST2) + 2x8(ST4-Y1/2) = 146, FANOUT ST4 Hodo</a:t>
            </a:r>
            <a:endParaRPr lang="en-US" dirty="0"/>
          </a:p>
        </p:txBody>
      </p:sp>
      <p:cxnSp>
        <p:nvCxnSpPr>
          <p:cNvPr id="30" name="Elbow Connector 29"/>
          <p:cNvCxnSpPr/>
          <p:nvPr/>
        </p:nvCxnSpPr>
        <p:spPr>
          <a:xfrm rot="5400000" flipH="1" flipV="1">
            <a:off x="103816" y="4969425"/>
            <a:ext cx="944741" cy="72905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Up Arrow 31"/>
          <p:cNvSpPr/>
          <p:nvPr/>
        </p:nvSpPr>
        <p:spPr>
          <a:xfrm>
            <a:off x="1364030" y="1140550"/>
            <a:ext cx="199901" cy="34099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57200" y="688910"/>
            <a:ext cx="185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DAQ/Data stream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279243" y="2527567"/>
            <a:ext cx="1928456" cy="17044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TS</a:t>
            </a:r>
          </a:p>
          <a:p>
            <a:pPr algn="ctr"/>
            <a:r>
              <a:rPr lang="en-US" dirty="0" smtClean="0"/>
              <a:t>(12 inputs total)</a:t>
            </a:r>
          </a:p>
          <a:p>
            <a:pPr algn="ctr"/>
            <a:r>
              <a:rPr lang="en-US" dirty="0" smtClean="0"/>
              <a:t>(1-free bit available)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985765" y="3292310"/>
            <a:ext cx="1234683" cy="117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37638" y="3585725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DP Trigger</a:t>
            </a:r>
          </a:p>
          <a:p>
            <a:r>
              <a:rPr lang="en-US" dirty="0" smtClean="0"/>
              <a:t>1-bit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4" idx="0"/>
          </p:cNvCxnSpPr>
          <p:nvPr/>
        </p:nvCxnSpPr>
        <p:spPr>
          <a:xfrm flipV="1">
            <a:off x="7243471" y="1646155"/>
            <a:ext cx="11759" cy="881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525684" y="1646155"/>
            <a:ext cx="132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DAQ Trigger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0712" y="5161986"/>
            <a:ext cx="78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V1495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50847" y="1296874"/>
            <a:ext cx="287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Trigger fired: Q1 &amp; Q3 &amp; VTX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2398683"/>
            <a:ext cx="5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VTX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6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85" y="160188"/>
            <a:ext cx="8935207" cy="778050"/>
          </a:xfrm>
        </p:spPr>
        <p:txBody>
          <a:bodyPr>
            <a:noAutofit/>
          </a:bodyPr>
          <a:lstStyle/>
          <a:p>
            <a:r>
              <a:rPr lang="en-US" sz="3200" dirty="0" smtClean="0"/>
              <a:t>FY-17 Trigger Detector Construction &amp; Installation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866"/>
            <a:ext cx="8229600" cy="532474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Complete assembly and </a:t>
            </a:r>
            <a:r>
              <a:rPr lang="en-US" dirty="0" smtClean="0"/>
              <a:t>installed by </a:t>
            </a:r>
            <a:r>
              <a:rPr lang="en-US" dirty="0" smtClean="0"/>
              <a:t>mid</a:t>
            </a:r>
            <a:r>
              <a:rPr lang="en-US" dirty="0" smtClean="0"/>
              <a:t> </a:t>
            </a:r>
            <a:r>
              <a:rPr lang="en-US" dirty="0" smtClean="0"/>
              <a:t>of January 2017</a:t>
            </a:r>
          </a:p>
          <a:p>
            <a:endParaRPr lang="en-US" dirty="0" smtClean="0"/>
          </a:p>
          <a:p>
            <a:r>
              <a:rPr lang="en-US" dirty="0" smtClean="0"/>
              <a:t>All major</a:t>
            </a:r>
            <a:r>
              <a:rPr lang="en-US" dirty="0" smtClean="0"/>
              <a:t> hardware in hand</a:t>
            </a:r>
          </a:p>
          <a:p>
            <a:pPr lvl="1"/>
            <a:r>
              <a:rPr lang="en-US" dirty="0" smtClean="0"/>
              <a:t>Scintillators </a:t>
            </a:r>
            <a:r>
              <a:rPr lang="en-US" dirty="0" smtClean="0"/>
              <a:t>(at </a:t>
            </a:r>
            <a:r>
              <a:rPr lang="en-US" dirty="0" err="1" smtClean="0"/>
              <a:t>Fermilab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smtClean="0"/>
              <a:t>WLSF </a:t>
            </a:r>
            <a:r>
              <a:rPr lang="en-US" dirty="0" smtClean="0"/>
              <a:t>(at LANL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 </a:t>
            </a:r>
            <a:r>
              <a:rPr lang="en-US" dirty="0" smtClean="0"/>
              <a:t>80/20 Al </a:t>
            </a:r>
            <a:r>
              <a:rPr lang="en-US" dirty="0" smtClean="0"/>
              <a:t>frames at LANL</a:t>
            </a:r>
          </a:p>
          <a:p>
            <a:pPr lvl="2"/>
            <a:r>
              <a:rPr lang="en-US" dirty="0" smtClean="0"/>
              <a:t>4 </a:t>
            </a:r>
            <a:r>
              <a:rPr lang="en-US" dirty="0" smtClean="0"/>
              <a:t>frames completed, </a:t>
            </a:r>
            <a:r>
              <a:rPr lang="en-US" dirty="0" smtClean="0"/>
              <a:t> </a:t>
            </a:r>
            <a:r>
              <a:rPr lang="en-US" dirty="0" smtClean="0"/>
              <a:t>4 more (identical</a:t>
            </a:r>
            <a:r>
              <a:rPr lang="en-US" dirty="0" smtClean="0"/>
              <a:t>) to go</a:t>
            </a:r>
            <a:endParaRPr lang="en-US" dirty="0" smtClean="0"/>
          </a:p>
          <a:p>
            <a:r>
              <a:rPr lang="en-US" dirty="0" smtClean="0"/>
              <a:t>Frames assembled at LANL, ship to </a:t>
            </a:r>
            <a:r>
              <a:rPr lang="en-US" dirty="0" err="1" smtClean="0"/>
              <a:t>Femrilab</a:t>
            </a:r>
            <a:r>
              <a:rPr lang="en-US" dirty="0" smtClean="0"/>
              <a:t> for final assembly in </a:t>
            </a:r>
            <a:r>
              <a:rPr lang="en-US" dirty="0" smtClean="0"/>
              <a:t>December-January </a:t>
            </a:r>
            <a:r>
              <a:rPr lang="en-US" dirty="0" smtClean="0"/>
              <a:t>2016 </a:t>
            </a:r>
          </a:p>
          <a:p>
            <a:endParaRPr lang="en-US" dirty="0" smtClean="0"/>
          </a:p>
          <a:p>
            <a:r>
              <a:rPr lang="en-US" dirty="0" err="1" smtClean="0"/>
              <a:t>Fermilab</a:t>
            </a:r>
            <a:r>
              <a:rPr lang="en-US" dirty="0" smtClean="0"/>
              <a:t> mechanical structure safety review before installation </a:t>
            </a:r>
          </a:p>
          <a:p>
            <a:pPr lvl="1"/>
            <a:r>
              <a:rPr lang="en-US" dirty="0" smtClean="0"/>
              <a:t>Kenney to help ?</a:t>
            </a:r>
          </a:p>
          <a:p>
            <a:pPr lvl="1"/>
            <a:r>
              <a:rPr lang="en-US" dirty="0" smtClean="0"/>
              <a:t>Hubert, Ming    </a:t>
            </a:r>
          </a:p>
          <a:p>
            <a:pPr lvl="1"/>
            <a:r>
              <a:rPr lang="en-US" dirty="0" smtClean="0"/>
              <a:t>By mid of Jan 2017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Lead persons: </a:t>
            </a:r>
          </a:p>
          <a:p>
            <a:pPr lvl="1"/>
            <a:r>
              <a:rPr lang="en-US" dirty="0" smtClean="0"/>
              <a:t>Hubert, Ming, Alex, PD and help from Collaboration at </a:t>
            </a:r>
            <a:r>
              <a:rPr lang="en-US" dirty="0" err="1" smtClean="0"/>
              <a:t>Fermilab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AF45-B9A0-7846-82BB-8E60B4BF1DFC}" type="datetime1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7240</TotalTime>
  <Words>2288</Words>
  <Application>Microsoft Macintosh PowerPoint</Application>
  <PresentationFormat>On-screen Show (4:3)</PresentationFormat>
  <Paragraphs>335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FY17 Detector Effort </vt:lpstr>
      <vt:lpstr>FY-17 Work Plan Summary</vt:lpstr>
      <vt:lpstr>FY-17+ Plan (Cont.)</vt:lpstr>
      <vt:lpstr>Projected Sensitivities from 2017 E906 Trial Run:   2-mo, 4-mo and full 2-year parasitic run </vt:lpstr>
      <vt:lpstr>LDRD Tasks &amp; Schedules </vt:lpstr>
      <vt:lpstr>FY-17 DAQ &amp; Trigger Boards V1495 Integration and Commissioning </vt:lpstr>
      <vt:lpstr>A New High-Granularity Displayed Dimuon Vertex Trigger</vt:lpstr>
      <vt:lpstr>Displaced Dark Photon Trigger Logic</vt:lpstr>
      <vt:lpstr>FY-17 Trigger Detector Construction &amp; Installation </vt:lpstr>
      <vt:lpstr>SiPM readout and Services</vt:lpstr>
      <vt:lpstr>Projected Sensitivity with 2-year Parasitic Run with Polarized Drell-Yan E-1039 Experiment</vt:lpstr>
      <vt:lpstr>If additional fund available in FY17…</vt:lpstr>
      <vt:lpstr>E-1067 Future Upgrade: New Idea 2018 ~ 2025+ </vt:lpstr>
      <vt:lpstr>Displaced Low Mass Dark Photons  with EMCal upgrades </vt:lpstr>
      <vt:lpstr>EMCal Identified from PHENIX/RHIC</vt:lpstr>
      <vt:lpstr>Projected Dark Higgs Sensitivity POT:1.4x1018 (Phase-I)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Photon LDRD/ER Plan</dc:title>
  <dc:creator>Ming Liu (LANL)</dc:creator>
  <cp:lastModifiedBy>Ming Liu (LANL)</cp:lastModifiedBy>
  <cp:revision>195</cp:revision>
  <cp:lastPrinted>2016-11-01T15:31:04Z</cp:lastPrinted>
  <dcterms:created xsi:type="dcterms:W3CDTF">2016-10-28T16:27:36Z</dcterms:created>
  <dcterms:modified xsi:type="dcterms:W3CDTF">2016-11-03T04:46:19Z</dcterms:modified>
</cp:coreProperties>
</file>