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61" r:id="rId5"/>
    <p:sldId id="259" r:id="rId6"/>
    <p:sldId id="260" r:id="rId7"/>
    <p:sldId id="262" r:id="rId8"/>
    <p:sldId id="258"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912" y="-12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56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498388-DD37-2042-B562-D60B2B4A0F54}"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2916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98388-DD37-2042-B562-D60B2B4A0F54}"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2062822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98388-DD37-2042-B562-D60B2B4A0F54}"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229910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98388-DD37-2042-B562-D60B2B4A0F54}"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336746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498388-DD37-2042-B562-D60B2B4A0F54}"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20111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498388-DD37-2042-B562-D60B2B4A0F54}"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1759214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498388-DD37-2042-B562-D60B2B4A0F54}" type="datetimeFigureOut">
              <a:rPr lang="en-US" smtClean="0"/>
              <a:t>10/28/16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1535789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498388-DD37-2042-B562-D60B2B4A0F54}" type="datetimeFigureOut">
              <a:rPr lang="en-US" smtClean="0"/>
              <a:t>10/28/16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11497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98388-DD37-2042-B562-D60B2B4A0F54}" type="datetimeFigureOut">
              <a:rPr lang="en-US" smtClean="0"/>
              <a:t>10/28/16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247837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98388-DD37-2042-B562-D60B2B4A0F54}"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34653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98388-DD37-2042-B562-D60B2B4A0F54}"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2342-1793-6B45-8F14-35901F50E55B}" type="slidenum">
              <a:rPr lang="en-US" smtClean="0"/>
              <a:t>‹#›</a:t>
            </a:fld>
            <a:endParaRPr lang="en-US"/>
          </a:p>
        </p:txBody>
      </p:sp>
    </p:spTree>
    <p:extLst>
      <p:ext uri="{BB962C8B-B14F-4D97-AF65-F5344CB8AC3E}">
        <p14:creationId xmlns:p14="http://schemas.microsoft.com/office/powerpoint/2010/main" val="16111260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98388-DD37-2042-B562-D60B2B4A0F54}" type="datetimeFigureOut">
              <a:rPr lang="en-US" smtClean="0"/>
              <a:t>10/28/16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92342-1793-6B45-8F14-35901F50E55B}" type="slidenum">
              <a:rPr lang="en-US" smtClean="0"/>
              <a:t>‹#›</a:t>
            </a:fld>
            <a:endParaRPr lang="en-US"/>
          </a:p>
        </p:txBody>
      </p:sp>
    </p:spTree>
    <p:extLst>
      <p:ext uri="{BB962C8B-B14F-4D97-AF65-F5344CB8AC3E}">
        <p14:creationId xmlns:p14="http://schemas.microsoft.com/office/powerpoint/2010/main" val="808343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8541"/>
            <a:ext cx="8229600" cy="1143000"/>
          </a:xfrm>
        </p:spPr>
        <p:txBody>
          <a:bodyPr/>
          <a:lstStyle/>
          <a:p>
            <a:r>
              <a:rPr lang="en-US" dirty="0" smtClean="0"/>
              <a:t>Dark Photon LDRD/ER Plan</a:t>
            </a:r>
            <a:endParaRPr lang="en-US" dirty="0"/>
          </a:p>
        </p:txBody>
      </p:sp>
      <p:sp>
        <p:nvSpPr>
          <p:cNvPr id="6" name="TextBox 5"/>
          <p:cNvSpPr txBox="1"/>
          <p:nvPr/>
        </p:nvSpPr>
        <p:spPr>
          <a:xfrm>
            <a:off x="825295" y="1469350"/>
            <a:ext cx="7761893" cy="4524316"/>
          </a:xfrm>
          <a:prstGeom prst="rect">
            <a:avLst/>
          </a:prstGeom>
          <a:noFill/>
        </p:spPr>
        <p:txBody>
          <a:bodyPr wrap="square" rtlCol="0">
            <a:spAutoFit/>
          </a:bodyPr>
          <a:lstStyle/>
          <a:p>
            <a:r>
              <a:rPr lang="en-US" dirty="0"/>
              <a:t>—a list of all major technical tasks that need to be completed between now and collection of data (procurements, assemblies, reviews, installations, commissioning, milestones</a:t>
            </a:r>
            <a:r>
              <a:rPr lang="en-US" dirty="0" smtClean="0"/>
              <a:t>)</a:t>
            </a:r>
          </a:p>
          <a:p>
            <a:endParaRPr lang="en-US" dirty="0"/>
          </a:p>
          <a:p>
            <a:r>
              <a:rPr lang="en-US" dirty="0"/>
              <a:t>—for each task, give the estimated schedule for that task (best would be a project-like format showing interdependencies of things</a:t>
            </a:r>
            <a:r>
              <a:rPr lang="en-US" dirty="0" smtClean="0"/>
              <a:t>)</a:t>
            </a:r>
          </a:p>
          <a:p>
            <a:endParaRPr lang="en-US" dirty="0"/>
          </a:p>
          <a:p>
            <a:r>
              <a:rPr lang="en-US" dirty="0"/>
              <a:t>—for each task, the resources needed and currently identified (people), the cost estimated for each task</a:t>
            </a:r>
          </a:p>
          <a:p>
            <a:r>
              <a:rPr lang="en-US" dirty="0"/>
              <a:t>—specifically point out if there is anything that could occur more quickly with more resources (people or funds)</a:t>
            </a:r>
          </a:p>
          <a:p>
            <a:endParaRPr lang="en-US" dirty="0"/>
          </a:p>
          <a:p>
            <a:r>
              <a:rPr lang="en-US" dirty="0"/>
              <a:t>Also, a sensitivity plot that you could produce if you collected data from March-July, which we understand would result in a smaller data set than was used for the sensitivity plot that we were shown at the review. Along with this, give us an idea of how to scale the plot for shorter run times. </a:t>
            </a:r>
          </a:p>
        </p:txBody>
      </p:sp>
    </p:spTree>
    <p:extLst>
      <p:ext uri="{BB962C8B-B14F-4D97-AF65-F5344CB8AC3E}">
        <p14:creationId xmlns:p14="http://schemas.microsoft.com/office/powerpoint/2010/main" val="105303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15"/>
            <a:ext cx="8229600" cy="1143000"/>
          </a:xfrm>
        </p:spPr>
        <p:txBody>
          <a:bodyPr/>
          <a:lstStyle/>
          <a:p>
            <a:r>
              <a:rPr lang="en-US" dirty="0" smtClean="0"/>
              <a:t>If additional fund available in FY17</a:t>
            </a:r>
            <a:endParaRPr lang="en-US" dirty="0"/>
          </a:p>
        </p:txBody>
      </p:sp>
      <p:sp>
        <p:nvSpPr>
          <p:cNvPr id="3" name="Content Placeholder 2"/>
          <p:cNvSpPr>
            <a:spLocks noGrp="1"/>
          </p:cNvSpPr>
          <p:nvPr>
            <p:ph idx="1"/>
          </p:nvPr>
        </p:nvSpPr>
        <p:spPr>
          <a:xfrm>
            <a:off x="457200" y="1318002"/>
            <a:ext cx="8229600" cy="4808047"/>
          </a:xfrm>
        </p:spPr>
        <p:txBody>
          <a:bodyPr>
            <a:normAutofit fontScale="62500" lnSpcReduction="20000"/>
          </a:bodyPr>
          <a:lstStyle/>
          <a:p>
            <a:r>
              <a:rPr lang="en-US" dirty="0" smtClean="0"/>
              <a:t>Given the uncertainty of future run beyond 2017, it would be very helpful to have additional $$ and technical </a:t>
            </a:r>
            <a:r>
              <a:rPr lang="en-US" dirty="0" err="1" smtClean="0"/>
              <a:t>resoruce</a:t>
            </a:r>
            <a:r>
              <a:rPr lang="en-US" dirty="0" smtClean="0"/>
              <a:t> support to speed up the trigger upgrade to take maximal data out of current E906 run</a:t>
            </a:r>
          </a:p>
          <a:p>
            <a:endParaRPr lang="en-US" dirty="0"/>
          </a:p>
          <a:p>
            <a:r>
              <a:rPr lang="en-US" dirty="0" smtClean="0"/>
              <a:t>More </a:t>
            </a:r>
            <a:r>
              <a:rPr lang="en-US" dirty="0" smtClean="0"/>
              <a:t>manpower to speed up assembly</a:t>
            </a:r>
            <a:r>
              <a:rPr lang="en-US" dirty="0" smtClean="0"/>
              <a:t>, trigger algorithm development, </a:t>
            </a:r>
            <a:r>
              <a:rPr lang="en-US" dirty="0" smtClean="0"/>
              <a:t>testing </a:t>
            </a:r>
            <a:r>
              <a:rPr lang="en-US" dirty="0" smtClean="0"/>
              <a:t>readout and installation, in particular in the following tasks:</a:t>
            </a:r>
          </a:p>
          <a:p>
            <a:pPr lvl="1"/>
            <a:r>
              <a:rPr lang="en-US" dirty="0" smtClean="0"/>
              <a:t>Trigger logic FPGA programing support </a:t>
            </a:r>
          </a:p>
          <a:p>
            <a:pPr lvl="1"/>
            <a:r>
              <a:rPr lang="en-US" dirty="0" smtClean="0"/>
              <a:t>Electronic tech to help </a:t>
            </a:r>
            <a:r>
              <a:rPr lang="en-US" dirty="0" err="1" smtClean="0"/>
              <a:t>SiPM</a:t>
            </a:r>
            <a:r>
              <a:rPr lang="en-US" dirty="0" smtClean="0"/>
              <a:t> readout, LV/HV, installation and debugging </a:t>
            </a:r>
          </a:p>
          <a:p>
            <a:pPr lvl="1"/>
            <a:r>
              <a:rPr lang="en-US" dirty="0" smtClean="0"/>
              <a:t>Mechanical engineer to complete the safety document for the </a:t>
            </a:r>
            <a:r>
              <a:rPr lang="en-US" dirty="0" err="1" smtClean="0"/>
              <a:t>Fermilab</a:t>
            </a:r>
            <a:r>
              <a:rPr lang="en-US" dirty="0" smtClean="0"/>
              <a:t> review</a:t>
            </a:r>
            <a:endParaRPr lang="en-US" dirty="0" smtClean="0"/>
          </a:p>
          <a:p>
            <a:endParaRPr lang="en-US" dirty="0" smtClean="0"/>
          </a:p>
          <a:p>
            <a:r>
              <a:rPr lang="en-US" dirty="0" smtClean="0"/>
              <a:t>Procurements </a:t>
            </a:r>
            <a:r>
              <a:rPr lang="en-US" dirty="0" smtClean="0"/>
              <a:t>of small items</a:t>
            </a:r>
          </a:p>
          <a:p>
            <a:pPr lvl="1"/>
            <a:r>
              <a:rPr lang="en-US" dirty="0" smtClean="0"/>
              <a:t>Fiber-</a:t>
            </a:r>
            <a:r>
              <a:rPr lang="en-US" dirty="0" err="1" smtClean="0"/>
              <a:t>SiPM</a:t>
            </a:r>
            <a:r>
              <a:rPr lang="en-US" dirty="0" smtClean="0"/>
              <a:t> adaptors</a:t>
            </a:r>
          </a:p>
          <a:p>
            <a:pPr lvl="1"/>
            <a:r>
              <a:rPr lang="en-US" dirty="0" err="1" smtClean="0"/>
              <a:t>Lemo</a:t>
            </a:r>
            <a:r>
              <a:rPr lang="en-US" dirty="0" smtClean="0"/>
              <a:t> and ribbon cables</a:t>
            </a:r>
          </a:p>
          <a:p>
            <a:pPr lvl="1"/>
            <a:r>
              <a:rPr lang="en-US" dirty="0" smtClean="0"/>
              <a:t>Big frame to hold 4-frames per plane </a:t>
            </a:r>
          </a:p>
          <a:p>
            <a:endParaRPr lang="en-US" dirty="0" smtClean="0"/>
          </a:p>
          <a:p>
            <a:r>
              <a:rPr lang="en-US" dirty="0" smtClean="0"/>
              <a:t>Other tasks </a:t>
            </a:r>
            <a:endParaRPr lang="en-US" dirty="0"/>
          </a:p>
        </p:txBody>
      </p:sp>
    </p:spTree>
    <p:extLst>
      <p:ext uri="{BB962C8B-B14F-4D97-AF65-F5344CB8AC3E}">
        <p14:creationId xmlns:p14="http://schemas.microsoft.com/office/powerpoint/2010/main" val="1042532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FY-17 Plan</a:t>
            </a:r>
            <a:endParaRPr lang="en-US" dirty="0"/>
          </a:p>
        </p:txBody>
      </p:sp>
      <p:sp>
        <p:nvSpPr>
          <p:cNvPr id="3" name="Content Placeholder 2"/>
          <p:cNvSpPr>
            <a:spLocks noGrp="1"/>
          </p:cNvSpPr>
          <p:nvPr>
            <p:ph idx="1"/>
          </p:nvPr>
        </p:nvSpPr>
        <p:spPr>
          <a:xfrm>
            <a:off x="457200" y="1143000"/>
            <a:ext cx="8229600" cy="5431714"/>
          </a:xfrm>
        </p:spPr>
        <p:txBody>
          <a:bodyPr>
            <a:normAutofit fontScale="47500" lnSpcReduction="20000"/>
          </a:bodyPr>
          <a:lstStyle/>
          <a:p>
            <a:r>
              <a:rPr lang="en-US" dirty="0" smtClean="0"/>
              <a:t>Complete DAQ and Trigger upgrade for E906 Run-5</a:t>
            </a:r>
          </a:p>
          <a:p>
            <a:pPr lvl="1"/>
            <a:r>
              <a:rPr lang="en-US" dirty="0" smtClean="0"/>
              <a:t>By March 2017</a:t>
            </a:r>
          </a:p>
          <a:p>
            <a:pPr lvl="1"/>
            <a:r>
              <a:rPr lang="en-US" dirty="0" smtClean="0"/>
              <a:t>Parasitic data taking April – July, 2017 with E906 </a:t>
            </a:r>
          </a:p>
          <a:p>
            <a:pPr lvl="1"/>
            <a:r>
              <a:rPr lang="en-US" dirty="0" smtClean="0"/>
              <a:t>People: Kun, PD(</a:t>
            </a:r>
            <a:r>
              <a:rPr lang="en-US" dirty="0" err="1" smtClean="0"/>
              <a:t>Sho</a:t>
            </a:r>
            <a:r>
              <a:rPr lang="en-US" dirty="0" smtClean="0"/>
              <a:t>), and collaboration (</a:t>
            </a:r>
            <a:r>
              <a:rPr lang="en-US" dirty="0" err="1" smtClean="0"/>
              <a:t>Femrilab</a:t>
            </a:r>
            <a:r>
              <a:rPr lang="en-US" dirty="0" smtClean="0"/>
              <a:t> Engineer and student) </a:t>
            </a:r>
          </a:p>
          <a:p>
            <a:pPr lvl="1"/>
            <a:endParaRPr lang="en-US" dirty="0" smtClean="0"/>
          </a:p>
          <a:p>
            <a:r>
              <a:rPr lang="en-US" dirty="0" smtClean="0"/>
              <a:t>Trigger detector construction at LANL and </a:t>
            </a:r>
            <a:r>
              <a:rPr lang="en-US" dirty="0" err="1" smtClean="0"/>
              <a:t>Fermilab</a:t>
            </a:r>
            <a:endParaRPr lang="en-US" dirty="0" smtClean="0"/>
          </a:p>
          <a:p>
            <a:pPr lvl="1"/>
            <a:r>
              <a:rPr lang="en-US" dirty="0" smtClean="0"/>
              <a:t>Mechanical structure safety calculation and documentation (LANL student Kenney?) </a:t>
            </a:r>
          </a:p>
          <a:p>
            <a:pPr lvl="1"/>
            <a:r>
              <a:rPr lang="en-US" dirty="0" err="1" smtClean="0"/>
              <a:t>Fermilab</a:t>
            </a:r>
            <a:r>
              <a:rPr lang="en-US" dirty="0" smtClean="0"/>
              <a:t> safety review (by the end of 12/2016)</a:t>
            </a:r>
          </a:p>
          <a:p>
            <a:pPr lvl="1"/>
            <a:r>
              <a:rPr lang="en-US" dirty="0" smtClean="0"/>
              <a:t>Ship to </a:t>
            </a:r>
            <a:r>
              <a:rPr lang="en-US" dirty="0" err="1" smtClean="0"/>
              <a:t>Femrilab</a:t>
            </a:r>
            <a:r>
              <a:rPr lang="en-US" dirty="0" smtClean="0"/>
              <a:t> in mid of January 2017</a:t>
            </a:r>
          </a:p>
          <a:p>
            <a:pPr lvl="1"/>
            <a:r>
              <a:rPr lang="en-US" dirty="0" smtClean="0"/>
              <a:t>Installation (end of January 2017)</a:t>
            </a:r>
          </a:p>
          <a:p>
            <a:pPr lvl="1"/>
            <a:r>
              <a:rPr lang="en-US" dirty="0" smtClean="0"/>
              <a:t>People: Hubert, Ming, PD, </a:t>
            </a:r>
            <a:r>
              <a:rPr lang="en-US" dirty="0" err="1" smtClean="0"/>
              <a:t>Fermilab</a:t>
            </a:r>
            <a:r>
              <a:rPr lang="en-US" dirty="0" smtClean="0"/>
              <a:t> student </a:t>
            </a:r>
          </a:p>
          <a:p>
            <a:pPr marL="457200" lvl="1" indent="0">
              <a:buNone/>
            </a:pPr>
            <a:r>
              <a:rPr lang="en-US" dirty="0" smtClean="0"/>
              <a:t> </a:t>
            </a:r>
          </a:p>
          <a:p>
            <a:r>
              <a:rPr lang="en-US" dirty="0" smtClean="0"/>
              <a:t>Readout electronics </a:t>
            </a:r>
          </a:p>
          <a:p>
            <a:pPr lvl="1"/>
            <a:r>
              <a:rPr lang="en-US" dirty="0" err="1" smtClean="0"/>
              <a:t>Femrilab</a:t>
            </a:r>
            <a:r>
              <a:rPr lang="en-US" dirty="0" smtClean="0"/>
              <a:t> preamps production (by mid January 2017)</a:t>
            </a:r>
          </a:p>
          <a:p>
            <a:pPr lvl="1"/>
            <a:r>
              <a:rPr lang="en-US" dirty="0" err="1" smtClean="0"/>
              <a:t>LeCroy</a:t>
            </a:r>
            <a:r>
              <a:rPr lang="en-US" dirty="0" smtClean="0"/>
              <a:t> 4413 from </a:t>
            </a:r>
            <a:r>
              <a:rPr lang="en-US" dirty="0" err="1" smtClean="0"/>
              <a:t>Fermilab</a:t>
            </a:r>
            <a:r>
              <a:rPr lang="en-US" dirty="0" smtClean="0"/>
              <a:t>, test (by 11/2017)</a:t>
            </a:r>
          </a:p>
          <a:p>
            <a:pPr lvl="1"/>
            <a:r>
              <a:rPr lang="en-US" dirty="0" err="1" smtClean="0"/>
              <a:t>Lemo</a:t>
            </a:r>
            <a:r>
              <a:rPr lang="en-US" dirty="0" smtClean="0"/>
              <a:t> cables (520) and 17-ch ribbon cables (35)  </a:t>
            </a:r>
          </a:p>
          <a:p>
            <a:pPr lvl="1"/>
            <a:r>
              <a:rPr lang="en-US" dirty="0" smtClean="0"/>
              <a:t>Trigger detector installation and commissioning (Feb 2017)</a:t>
            </a:r>
          </a:p>
          <a:p>
            <a:pPr lvl="1"/>
            <a:r>
              <a:rPr lang="en-US" dirty="0" smtClean="0"/>
              <a:t>People: Ming, PD(</a:t>
            </a:r>
            <a:r>
              <a:rPr lang="en-US" dirty="0" err="1" smtClean="0"/>
              <a:t>Sho</a:t>
            </a:r>
            <a:r>
              <a:rPr lang="en-US" dirty="0" smtClean="0"/>
              <a:t>), Pat and collaboration (</a:t>
            </a:r>
            <a:r>
              <a:rPr lang="en-US" dirty="0" err="1" smtClean="0"/>
              <a:t>Fermilab</a:t>
            </a:r>
            <a:r>
              <a:rPr lang="en-US" dirty="0" smtClean="0"/>
              <a:t> and ANL)  </a:t>
            </a:r>
          </a:p>
          <a:p>
            <a:r>
              <a:rPr lang="en-US" dirty="0" smtClean="0"/>
              <a:t> </a:t>
            </a:r>
          </a:p>
          <a:p>
            <a:r>
              <a:rPr lang="en-US" dirty="0" smtClean="0"/>
              <a:t>V1495 trigger look-up table</a:t>
            </a:r>
          </a:p>
          <a:p>
            <a:pPr lvl="1"/>
            <a:r>
              <a:rPr lang="en-US" dirty="0" smtClean="0"/>
              <a:t>MC simulation, Collaboration (Univ.  Of Michigan) </a:t>
            </a:r>
          </a:p>
          <a:p>
            <a:pPr lvl="1"/>
            <a:r>
              <a:rPr lang="en-US" dirty="0" smtClean="0"/>
              <a:t>PD (</a:t>
            </a:r>
            <a:r>
              <a:rPr lang="en-US" dirty="0" err="1" smtClean="0"/>
              <a:t>Sho</a:t>
            </a:r>
            <a:r>
              <a:rPr lang="en-US" dirty="0" smtClean="0"/>
              <a:t>), Kun</a:t>
            </a:r>
          </a:p>
          <a:p>
            <a:pPr lvl="1"/>
            <a:endParaRPr lang="en-US" dirty="0" smtClean="0"/>
          </a:p>
          <a:p>
            <a:r>
              <a:rPr lang="en-US" dirty="0" smtClean="0"/>
              <a:t>Integration and commissioning trigger electronics system</a:t>
            </a:r>
          </a:p>
          <a:p>
            <a:pPr lvl="1"/>
            <a:r>
              <a:rPr lang="en-US" dirty="0" smtClean="0"/>
              <a:t> Feb – March, 2017</a:t>
            </a:r>
          </a:p>
          <a:p>
            <a:pPr lvl="1"/>
            <a:r>
              <a:rPr lang="en-US" dirty="0" smtClean="0"/>
              <a:t>PD(</a:t>
            </a:r>
            <a:r>
              <a:rPr lang="en-US" dirty="0" err="1"/>
              <a:t>s</a:t>
            </a:r>
            <a:r>
              <a:rPr lang="en-US" dirty="0" err="1" smtClean="0"/>
              <a:t>ho</a:t>
            </a:r>
            <a:r>
              <a:rPr lang="en-US" dirty="0" smtClean="0"/>
              <a:t>), Kun, Ming and collaboration </a:t>
            </a:r>
          </a:p>
          <a:p>
            <a:pPr lvl="1"/>
            <a:endParaRPr lang="en-US" dirty="0" smtClean="0"/>
          </a:p>
          <a:p>
            <a:pPr lvl="1"/>
            <a:endParaRPr lang="en-US" dirty="0"/>
          </a:p>
        </p:txBody>
      </p:sp>
    </p:spTree>
    <p:extLst>
      <p:ext uri="{BB962C8B-B14F-4D97-AF65-F5344CB8AC3E}">
        <p14:creationId xmlns:p14="http://schemas.microsoft.com/office/powerpoint/2010/main" val="282870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FY17 Timeline: Hardware Effort</a:t>
            </a:r>
            <a:endParaRPr lang="en-US" dirty="0"/>
          </a:p>
        </p:txBody>
      </p:sp>
      <p:grpSp>
        <p:nvGrpSpPr>
          <p:cNvPr id="3" name="Group 2"/>
          <p:cNvGrpSpPr/>
          <p:nvPr/>
        </p:nvGrpSpPr>
        <p:grpSpPr>
          <a:xfrm>
            <a:off x="457200" y="1785440"/>
            <a:ext cx="8411921" cy="413357"/>
            <a:chOff x="457200" y="1914778"/>
            <a:chExt cx="8411921" cy="413357"/>
          </a:xfrm>
        </p:grpSpPr>
        <p:cxnSp>
          <p:nvCxnSpPr>
            <p:cNvPr id="5" name="Straight Arrow Connector 4"/>
            <p:cNvCxnSpPr/>
            <p:nvPr/>
          </p:nvCxnSpPr>
          <p:spPr>
            <a:xfrm flipV="1">
              <a:off x="457200" y="2292859"/>
              <a:ext cx="8229600" cy="352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705533" y="1955337"/>
              <a:ext cx="559656" cy="369332"/>
            </a:xfrm>
            <a:prstGeom prst="rect">
              <a:avLst/>
            </a:prstGeom>
            <a:noFill/>
          </p:spPr>
          <p:txBody>
            <a:bodyPr wrap="none" rtlCol="0">
              <a:spAutoFit/>
            </a:bodyPr>
            <a:lstStyle/>
            <a:p>
              <a:r>
                <a:rPr lang="en-US" dirty="0" smtClean="0"/>
                <a:t>Nov</a:t>
              </a:r>
              <a:endParaRPr lang="en-US" dirty="0"/>
            </a:p>
          </p:txBody>
        </p:sp>
        <p:sp>
          <p:nvSpPr>
            <p:cNvPr id="8" name="TextBox 7"/>
            <p:cNvSpPr txBox="1"/>
            <p:nvPr/>
          </p:nvSpPr>
          <p:spPr>
            <a:xfrm>
              <a:off x="2046929" y="1958803"/>
              <a:ext cx="539142" cy="369332"/>
            </a:xfrm>
            <a:prstGeom prst="rect">
              <a:avLst/>
            </a:prstGeom>
            <a:noFill/>
          </p:spPr>
          <p:txBody>
            <a:bodyPr wrap="none" rtlCol="0">
              <a:spAutoFit/>
            </a:bodyPr>
            <a:lstStyle/>
            <a:p>
              <a:r>
                <a:rPr lang="en-US" dirty="0" smtClean="0"/>
                <a:t>Dec</a:t>
              </a:r>
              <a:endParaRPr lang="en-US" dirty="0"/>
            </a:p>
          </p:txBody>
        </p:sp>
        <p:sp>
          <p:nvSpPr>
            <p:cNvPr id="9" name="TextBox 8"/>
            <p:cNvSpPr txBox="1"/>
            <p:nvPr/>
          </p:nvSpPr>
          <p:spPr>
            <a:xfrm>
              <a:off x="3454765" y="1951701"/>
              <a:ext cx="490113" cy="369332"/>
            </a:xfrm>
            <a:prstGeom prst="rect">
              <a:avLst/>
            </a:prstGeom>
            <a:noFill/>
          </p:spPr>
          <p:txBody>
            <a:bodyPr wrap="none" rtlCol="0">
              <a:spAutoFit/>
            </a:bodyPr>
            <a:lstStyle/>
            <a:p>
              <a:r>
                <a:rPr lang="en-US" dirty="0" smtClean="0"/>
                <a:t>Jan</a:t>
              </a:r>
              <a:endParaRPr lang="en-US" dirty="0"/>
            </a:p>
          </p:txBody>
        </p:sp>
        <p:sp>
          <p:nvSpPr>
            <p:cNvPr id="10" name="TextBox 9"/>
            <p:cNvSpPr txBox="1"/>
            <p:nvPr/>
          </p:nvSpPr>
          <p:spPr>
            <a:xfrm>
              <a:off x="4996593" y="1923527"/>
              <a:ext cx="526857" cy="369332"/>
            </a:xfrm>
            <a:prstGeom prst="rect">
              <a:avLst/>
            </a:prstGeom>
            <a:noFill/>
          </p:spPr>
          <p:txBody>
            <a:bodyPr wrap="none" rtlCol="0">
              <a:spAutoFit/>
            </a:bodyPr>
            <a:lstStyle/>
            <a:p>
              <a:r>
                <a:rPr lang="en-US" dirty="0" smtClean="0"/>
                <a:t>Feb</a:t>
              </a:r>
              <a:endParaRPr lang="en-US" dirty="0"/>
            </a:p>
          </p:txBody>
        </p:sp>
        <p:sp>
          <p:nvSpPr>
            <p:cNvPr id="11" name="TextBox 10"/>
            <p:cNvSpPr txBox="1"/>
            <p:nvPr/>
          </p:nvSpPr>
          <p:spPr>
            <a:xfrm>
              <a:off x="6548766" y="1950052"/>
              <a:ext cx="573069" cy="369332"/>
            </a:xfrm>
            <a:prstGeom prst="rect">
              <a:avLst/>
            </a:prstGeom>
            <a:noFill/>
          </p:spPr>
          <p:txBody>
            <a:bodyPr wrap="none" rtlCol="0">
              <a:spAutoFit/>
            </a:bodyPr>
            <a:lstStyle/>
            <a:p>
              <a:r>
                <a:rPr lang="en-US" dirty="0" smtClean="0"/>
                <a:t>Mar</a:t>
              </a:r>
              <a:endParaRPr lang="en-US" dirty="0"/>
            </a:p>
          </p:txBody>
        </p:sp>
        <p:sp>
          <p:nvSpPr>
            <p:cNvPr id="12" name="TextBox 11"/>
            <p:cNvSpPr txBox="1"/>
            <p:nvPr/>
          </p:nvSpPr>
          <p:spPr>
            <a:xfrm>
              <a:off x="7889278" y="1914778"/>
              <a:ext cx="979843" cy="369332"/>
            </a:xfrm>
            <a:prstGeom prst="rect">
              <a:avLst/>
            </a:prstGeom>
            <a:noFill/>
          </p:spPr>
          <p:txBody>
            <a:bodyPr wrap="none" rtlCol="0">
              <a:spAutoFit/>
            </a:bodyPr>
            <a:lstStyle/>
            <a:p>
              <a:r>
                <a:rPr lang="en-US" dirty="0" smtClean="0"/>
                <a:t>Apr---Jul</a:t>
              </a:r>
              <a:endParaRPr lang="en-US" dirty="0"/>
            </a:p>
          </p:txBody>
        </p:sp>
      </p:grpSp>
      <p:grpSp>
        <p:nvGrpSpPr>
          <p:cNvPr id="4" name="Group 3"/>
          <p:cNvGrpSpPr/>
          <p:nvPr/>
        </p:nvGrpSpPr>
        <p:grpSpPr>
          <a:xfrm>
            <a:off x="457200" y="2450917"/>
            <a:ext cx="4893092" cy="647522"/>
            <a:chOff x="457200" y="2533223"/>
            <a:chExt cx="4893092" cy="647522"/>
          </a:xfrm>
        </p:grpSpPr>
        <p:sp>
          <p:nvSpPr>
            <p:cNvPr id="14" name="TextBox 13"/>
            <p:cNvSpPr txBox="1"/>
            <p:nvPr/>
          </p:nvSpPr>
          <p:spPr>
            <a:xfrm>
              <a:off x="457200" y="2533223"/>
              <a:ext cx="1308345" cy="646331"/>
            </a:xfrm>
            <a:prstGeom prst="rect">
              <a:avLst/>
            </a:prstGeom>
            <a:noFill/>
            <a:ln>
              <a:solidFill>
                <a:srgbClr val="0000FF"/>
              </a:solidFill>
            </a:ln>
          </p:spPr>
          <p:txBody>
            <a:bodyPr wrap="square" rtlCol="0">
              <a:spAutoFit/>
            </a:bodyPr>
            <a:lstStyle/>
            <a:p>
              <a:r>
                <a:rPr lang="en-US" dirty="0" smtClean="0"/>
                <a:t>DAQ </a:t>
              </a:r>
            </a:p>
            <a:p>
              <a:r>
                <a:rPr lang="en-US" dirty="0" smtClean="0"/>
                <a:t>Upgrade</a:t>
              </a:r>
              <a:endParaRPr lang="en-US" dirty="0"/>
            </a:p>
          </p:txBody>
        </p:sp>
        <p:sp>
          <p:nvSpPr>
            <p:cNvPr id="16" name="TextBox 15"/>
            <p:cNvSpPr txBox="1"/>
            <p:nvPr/>
          </p:nvSpPr>
          <p:spPr>
            <a:xfrm>
              <a:off x="1765545" y="2534414"/>
              <a:ext cx="3584747" cy="646331"/>
            </a:xfrm>
            <a:prstGeom prst="rect">
              <a:avLst/>
            </a:prstGeom>
            <a:noFill/>
            <a:ln>
              <a:solidFill>
                <a:srgbClr val="0000FF"/>
              </a:solidFill>
            </a:ln>
          </p:spPr>
          <p:txBody>
            <a:bodyPr wrap="square" rtlCol="0">
              <a:spAutoFit/>
            </a:bodyPr>
            <a:lstStyle/>
            <a:p>
              <a:r>
                <a:rPr lang="en-US" dirty="0" smtClean="0"/>
                <a:t>V1495 trigger </a:t>
              </a:r>
              <a:r>
                <a:rPr lang="en-US" dirty="0" err="1" smtClean="0"/>
                <a:t>algo</a:t>
              </a:r>
              <a:r>
                <a:rPr lang="en-US" dirty="0" smtClean="0"/>
                <a:t> </a:t>
              </a:r>
              <a:r>
                <a:rPr lang="en-US" dirty="0" smtClean="0"/>
                <a:t>implementation &amp; Integration </a:t>
              </a:r>
              <a:r>
                <a:rPr lang="en-US" dirty="0" smtClean="0"/>
                <a:t>into DAQ</a:t>
              </a:r>
            </a:p>
          </p:txBody>
        </p:sp>
      </p:grpSp>
      <p:grpSp>
        <p:nvGrpSpPr>
          <p:cNvPr id="20" name="Group 19"/>
          <p:cNvGrpSpPr/>
          <p:nvPr/>
        </p:nvGrpSpPr>
        <p:grpSpPr>
          <a:xfrm>
            <a:off x="457200" y="3613701"/>
            <a:ext cx="4893090" cy="1200329"/>
            <a:chOff x="647470" y="3919409"/>
            <a:chExt cx="4702820" cy="1200329"/>
          </a:xfrm>
        </p:grpSpPr>
        <p:sp>
          <p:nvSpPr>
            <p:cNvPr id="13" name="TextBox 12"/>
            <p:cNvSpPr txBox="1"/>
            <p:nvPr/>
          </p:nvSpPr>
          <p:spPr>
            <a:xfrm>
              <a:off x="647470" y="3919409"/>
              <a:ext cx="1257469" cy="1200329"/>
            </a:xfrm>
            <a:prstGeom prst="rect">
              <a:avLst/>
            </a:prstGeom>
            <a:noFill/>
            <a:ln>
              <a:solidFill>
                <a:srgbClr val="FF0000"/>
              </a:solidFill>
            </a:ln>
          </p:spPr>
          <p:txBody>
            <a:bodyPr wrap="square" rtlCol="0">
              <a:spAutoFit/>
            </a:bodyPr>
            <a:lstStyle/>
            <a:p>
              <a:r>
                <a:rPr lang="en-US" dirty="0" smtClean="0"/>
                <a:t>80/20 frame </a:t>
              </a:r>
              <a:r>
                <a:rPr lang="en-US" dirty="0" smtClean="0"/>
                <a:t>assembly</a:t>
              </a:r>
            </a:p>
            <a:p>
              <a:r>
                <a:rPr lang="en-US" dirty="0" smtClean="0"/>
                <a:t>@</a:t>
              </a:r>
              <a:r>
                <a:rPr lang="en-US" dirty="0" smtClean="0"/>
                <a:t>LANL</a:t>
              </a:r>
              <a:endParaRPr lang="en-US" dirty="0"/>
            </a:p>
          </p:txBody>
        </p:sp>
        <p:sp>
          <p:nvSpPr>
            <p:cNvPr id="15" name="TextBox 14"/>
            <p:cNvSpPr txBox="1"/>
            <p:nvPr/>
          </p:nvSpPr>
          <p:spPr>
            <a:xfrm>
              <a:off x="1904939" y="3919409"/>
              <a:ext cx="2093068" cy="1200329"/>
            </a:xfrm>
            <a:prstGeom prst="rect">
              <a:avLst/>
            </a:prstGeom>
            <a:noFill/>
            <a:ln>
              <a:solidFill>
                <a:srgbClr val="FF0000"/>
              </a:solidFill>
            </a:ln>
          </p:spPr>
          <p:txBody>
            <a:bodyPr wrap="square" rtlCol="0">
              <a:spAutoFit/>
            </a:bodyPr>
            <a:lstStyle/>
            <a:p>
              <a:r>
                <a:rPr lang="en-US" dirty="0" smtClean="0"/>
                <a:t>trigger detector assembly &amp; </a:t>
              </a:r>
              <a:r>
                <a:rPr lang="en-US" dirty="0" err="1" smtClean="0"/>
                <a:t>Fermilab</a:t>
              </a:r>
              <a:r>
                <a:rPr lang="en-US" dirty="0" smtClean="0"/>
                <a:t> safety review</a:t>
              </a:r>
              <a:endParaRPr lang="en-US" dirty="0" smtClean="0"/>
            </a:p>
            <a:p>
              <a:r>
                <a:rPr lang="en-US" dirty="0" smtClean="0"/>
                <a:t>@FNAL</a:t>
              </a:r>
              <a:endParaRPr lang="en-US" dirty="0"/>
            </a:p>
          </p:txBody>
        </p:sp>
        <p:sp>
          <p:nvSpPr>
            <p:cNvPr id="17" name="TextBox 16"/>
            <p:cNvSpPr txBox="1"/>
            <p:nvPr/>
          </p:nvSpPr>
          <p:spPr>
            <a:xfrm>
              <a:off x="3999527" y="4193918"/>
              <a:ext cx="1350763" cy="923330"/>
            </a:xfrm>
            <a:prstGeom prst="rect">
              <a:avLst/>
            </a:prstGeom>
            <a:noFill/>
            <a:ln>
              <a:solidFill>
                <a:srgbClr val="FF0000"/>
              </a:solidFill>
            </a:ln>
          </p:spPr>
          <p:txBody>
            <a:bodyPr wrap="square" rtlCol="0">
              <a:spAutoFit/>
            </a:bodyPr>
            <a:lstStyle/>
            <a:p>
              <a:r>
                <a:rPr lang="en-US" dirty="0" err="1" smtClean="0"/>
                <a:t>SiPM</a:t>
              </a:r>
              <a:r>
                <a:rPr lang="en-US" dirty="0" smtClean="0"/>
                <a:t> readout</a:t>
              </a:r>
            </a:p>
            <a:p>
              <a:r>
                <a:rPr lang="en-US" dirty="0" smtClean="0"/>
                <a:t>Integration;</a:t>
              </a:r>
            </a:p>
          </p:txBody>
        </p:sp>
      </p:grpSp>
      <p:sp>
        <p:nvSpPr>
          <p:cNvPr id="18" name="TextBox 17"/>
          <p:cNvSpPr txBox="1"/>
          <p:nvPr/>
        </p:nvSpPr>
        <p:spPr>
          <a:xfrm>
            <a:off x="5523450" y="2780973"/>
            <a:ext cx="1921998" cy="1754327"/>
          </a:xfrm>
          <a:prstGeom prst="rect">
            <a:avLst/>
          </a:prstGeom>
          <a:solidFill>
            <a:srgbClr val="FFFF00"/>
          </a:solidFill>
          <a:ln>
            <a:solidFill>
              <a:srgbClr val="FF0000"/>
            </a:solidFill>
          </a:ln>
        </p:spPr>
        <p:txBody>
          <a:bodyPr wrap="square" rtlCol="0">
            <a:spAutoFit/>
          </a:bodyPr>
          <a:lstStyle/>
          <a:p>
            <a:r>
              <a:rPr lang="en-US" dirty="0" smtClean="0"/>
              <a:t>Trigger </a:t>
            </a:r>
          </a:p>
          <a:p>
            <a:r>
              <a:rPr lang="en-US" dirty="0" smtClean="0"/>
              <a:t>Commissioning with data</a:t>
            </a:r>
            <a:endParaRPr lang="en-US" dirty="0" smtClean="0"/>
          </a:p>
          <a:p>
            <a:endParaRPr lang="en-US" dirty="0"/>
          </a:p>
          <a:p>
            <a:r>
              <a:rPr lang="en-US" dirty="0" smtClean="0"/>
              <a:t>Offline analysis</a:t>
            </a:r>
          </a:p>
          <a:p>
            <a:endParaRPr lang="en-US" dirty="0"/>
          </a:p>
        </p:txBody>
      </p:sp>
      <p:sp>
        <p:nvSpPr>
          <p:cNvPr id="19" name="TextBox 18"/>
          <p:cNvSpPr txBox="1"/>
          <p:nvPr/>
        </p:nvSpPr>
        <p:spPr>
          <a:xfrm>
            <a:off x="7536512" y="3290535"/>
            <a:ext cx="1598627" cy="646331"/>
          </a:xfrm>
          <a:prstGeom prst="rect">
            <a:avLst/>
          </a:prstGeom>
          <a:solidFill>
            <a:srgbClr val="CCFFCC"/>
          </a:solidFill>
        </p:spPr>
        <p:txBody>
          <a:bodyPr wrap="none" rtlCol="0">
            <a:spAutoFit/>
          </a:bodyPr>
          <a:lstStyle/>
          <a:p>
            <a:r>
              <a:rPr lang="en-US" dirty="0" smtClean="0"/>
              <a:t>Data taking, </a:t>
            </a:r>
          </a:p>
          <a:p>
            <a:r>
              <a:rPr lang="en-US" dirty="0" smtClean="0"/>
              <a:t>Offline analysis</a:t>
            </a:r>
            <a:endParaRPr lang="en-US" dirty="0"/>
          </a:p>
        </p:txBody>
      </p:sp>
      <p:sp>
        <p:nvSpPr>
          <p:cNvPr id="21" name="TextBox 20"/>
          <p:cNvSpPr txBox="1"/>
          <p:nvPr/>
        </p:nvSpPr>
        <p:spPr>
          <a:xfrm>
            <a:off x="195635" y="4997256"/>
            <a:ext cx="8221647" cy="1477328"/>
          </a:xfrm>
          <a:prstGeom prst="rect">
            <a:avLst/>
          </a:prstGeom>
          <a:noFill/>
        </p:spPr>
        <p:txBody>
          <a:bodyPr wrap="none" rtlCol="0">
            <a:spAutoFit/>
          </a:bodyPr>
          <a:lstStyle/>
          <a:p>
            <a:r>
              <a:rPr lang="en-US" dirty="0" smtClean="0"/>
              <a:t>Manpower: </a:t>
            </a:r>
          </a:p>
          <a:p>
            <a:r>
              <a:rPr lang="en-US" dirty="0" smtClean="0">
                <a:solidFill>
                  <a:srgbClr val="0000FF"/>
                </a:solidFill>
              </a:rPr>
              <a:t>Kun, PD/</a:t>
            </a:r>
            <a:r>
              <a:rPr lang="en-US" dirty="0" err="1" smtClean="0">
                <a:solidFill>
                  <a:srgbClr val="0000FF"/>
                </a:solidFill>
              </a:rPr>
              <a:t>Sho</a:t>
            </a:r>
            <a:r>
              <a:rPr lang="en-US" dirty="0" smtClean="0">
                <a:solidFill>
                  <a:srgbClr val="0000FF"/>
                </a:solidFill>
              </a:rPr>
              <a:t>, Ming, </a:t>
            </a:r>
            <a:r>
              <a:rPr lang="en-US" dirty="0" smtClean="0">
                <a:solidFill>
                  <a:srgbClr val="0000FF"/>
                </a:solidFill>
              </a:rPr>
              <a:t>Student/Alex, </a:t>
            </a:r>
            <a:r>
              <a:rPr lang="en-US" dirty="0" err="1" smtClean="0">
                <a:solidFill>
                  <a:srgbClr val="0000FF"/>
                </a:solidFill>
              </a:rPr>
              <a:t>Fermilab</a:t>
            </a:r>
            <a:r>
              <a:rPr lang="en-US" dirty="0" smtClean="0">
                <a:solidFill>
                  <a:srgbClr val="0000FF"/>
                </a:solidFill>
              </a:rPr>
              <a:t> </a:t>
            </a:r>
            <a:r>
              <a:rPr lang="en-US" dirty="0" smtClean="0">
                <a:solidFill>
                  <a:srgbClr val="0000FF"/>
                </a:solidFill>
              </a:rPr>
              <a:t>student/Engineer/collaboration </a:t>
            </a:r>
          </a:p>
          <a:p>
            <a:r>
              <a:rPr lang="en-US" dirty="0" smtClean="0">
                <a:solidFill>
                  <a:srgbClr val="FF0000"/>
                </a:solidFill>
              </a:rPr>
              <a:t>Hubert, Pat, Ming, PD, </a:t>
            </a:r>
            <a:r>
              <a:rPr lang="en-US" dirty="0" smtClean="0">
                <a:solidFill>
                  <a:srgbClr val="FF0000"/>
                </a:solidFill>
              </a:rPr>
              <a:t>Alex, </a:t>
            </a:r>
            <a:r>
              <a:rPr lang="en-US" dirty="0" err="1" smtClean="0">
                <a:solidFill>
                  <a:srgbClr val="FF0000"/>
                </a:solidFill>
              </a:rPr>
              <a:t>Fermilab</a:t>
            </a:r>
            <a:r>
              <a:rPr lang="en-US" dirty="0" smtClean="0">
                <a:solidFill>
                  <a:srgbClr val="FF0000"/>
                </a:solidFill>
              </a:rPr>
              <a:t> </a:t>
            </a:r>
            <a:r>
              <a:rPr lang="en-US" dirty="0" smtClean="0">
                <a:solidFill>
                  <a:srgbClr val="FF0000"/>
                </a:solidFill>
              </a:rPr>
              <a:t>student/E906 collaboration </a:t>
            </a:r>
            <a:endParaRPr lang="en-US" dirty="0" smtClean="0">
              <a:solidFill>
                <a:srgbClr val="FF0000"/>
              </a:solidFill>
            </a:endParaRPr>
          </a:p>
          <a:p>
            <a:endParaRPr lang="en-US" dirty="0" smtClean="0">
              <a:solidFill>
                <a:srgbClr val="FF0000"/>
              </a:solidFill>
            </a:endParaRPr>
          </a:p>
          <a:p>
            <a:r>
              <a:rPr lang="en-US" b="1" dirty="0" smtClean="0"/>
              <a:t>Additional Engineer &amp; Tech support (w/ $$) could help to reduce the schedule risk </a:t>
            </a:r>
            <a:endParaRPr lang="en-US" b="1" dirty="0"/>
          </a:p>
        </p:txBody>
      </p:sp>
    </p:spTree>
    <p:extLst>
      <p:ext uri="{BB962C8B-B14F-4D97-AF65-F5344CB8AC3E}">
        <p14:creationId xmlns:p14="http://schemas.microsoft.com/office/powerpoint/2010/main" val="4244991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DAQ &amp; Trigger </a:t>
            </a:r>
            <a:r>
              <a:rPr lang="en-US" dirty="0" smtClean="0"/>
              <a:t>Integration and Commissioning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DAQ upgrade</a:t>
            </a:r>
          </a:p>
          <a:p>
            <a:pPr lvl="1"/>
            <a:r>
              <a:rPr lang="en-US" dirty="0" smtClean="0"/>
              <a:t>By the end of November</a:t>
            </a:r>
            <a:endParaRPr lang="en-US" dirty="0" smtClean="0"/>
          </a:p>
          <a:p>
            <a:r>
              <a:rPr lang="en-US" dirty="0" smtClean="0"/>
              <a:t>V1495 </a:t>
            </a:r>
            <a:r>
              <a:rPr lang="en-US" dirty="0" smtClean="0"/>
              <a:t>and DAQ integration </a:t>
            </a:r>
          </a:p>
          <a:p>
            <a:pPr lvl="1"/>
            <a:r>
              <a:rPr lang="en-US" dirty="0" smtClean="0"/>
              <a:t>By </a:t>
            </a:r>
            <a:r>
              <a:rPr lang="en-US" dirty="0" smtClean="0"/>
              <a:t>mid Feb </a:t>
            </a:r>
            <a:r>
              <a:rPr lang="en-US" dirty="0" smtClean="0"/>
              <a:t>2017</a:t>
            </a:r>
          </a:p>
          <a:p>
            <a:r>
              <a:rPr lang="en-US" dirty="0" smtClean="0"/>
              <a:t>Commissioning </a:t>
            </a:r>
          </a:p>
          <a:p>
            <a:pPr lvl="1"/>
            <a:r>
              <a:rPr lang="en-US" dirty="0" smtClean="0"/>
              <a:t>By </a:t>
            </a:r>
            <a:r>
              <a:rPr lang="en-US" dirty="0" smtClean="0"/>
              <a:t>mid March </a:t>
            </a:r>
            <a:r>
              <a:rPr lang="en-US" dirty="0" smtClean="0"/>
              <a:t>2017</a:t>
            </a:r>
          </a:p>
          <a:p>
            <a:r>
              <a:rPr lang="en-US" dirty="0" smtClean="0"/>
              <a:t>Data taking </a:t>
            </a:r>
          </a:p>
          <a:p>
            <a:pPr lvl="1"/>
            <a:r>
              <a:rPr lang="en-US" dirty="0" smtClean="0"/>
              <a:t>April – July 2017</a:t>
            </a:r>
          </a:p>
          <a:p>
            <a:r>
              <a:rPr lang="en-US" dirty="0" smtClean="0"/>
              <a:t>Manpower</a:t>
            </a:r>
          </a:p>
          <a:p>
            <a:pPr lvl="1"/>
            <a:r>
              <a:rPr lang="en-US" dirty="0" smtClean="0"/>
              <a:t>PD (</a:t>
            </a:r>
            <a:r>
              <a:rPr lang="en-US" dirty="0" err="1" smtClean="0"/>
              <a:t>Sho</a:t>
            </a:r>
            <a:r>
              <a:rPr lang="en-US" dirty="0" smtClean="0"/>
              <a:t>), Kun, </a:t>
            </a:r>
            <a:r>
              <a:rPr lang="en-US" dirty="0" smtClean="0"/>
              <a:t>Ming, Alex </a:t>
            </a:r>
            <a:r>
              <a:rPr lang="en-US" dirty="0" smtClean="0"/>
              <a:t>and collaboration </a:t>
            </a:r>
            <a:endParaRPr lang="en-US" dirty="0"/>
          </a:p>
        </p:txBody>
      </p:sp>
    </p:spTree>
    <p:extLst>
      <p:ext uri="{BB962C8B-B14F-4D97-AF65-F5344CB8AC3E}">
        <p14:creationId xmlns:p14="http://schemas.microsoft.com/office/powerpoint/2010/main" val="22272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FY-17 Trigger Detector </a:t>
            </a:r>
            <a:r>
              <a:rPr lang="en-US" dirty="0" smtClean="0"/>
              <a:t>Construction &amp; Installation </a:t>
            </a:r>
            <a:endParaRPr lang="en-US" dirty="0"/>
          </a:p>
        </p:txBody>
      </p:sp>
      <p:sp>
        <p:nvSpPr>
          <p:cNvPr id="3" name="Content Placeholder 2"/>
          <p:cNvSpPr>
            <a:spLocks noGrp="1"/>
          </p:cNvSpPr>
          <p:nvPr>
            <p:ph idx="1"/>
          </p:nvPr>
        </p:nvSpPr>
        <p:spPr>
          <a:xfrm>
            <a:off x="457200" y="1600200"/>
            <a:ext cx="8229600" cy="4937388"/>
          </a:xfrm>
        </p:spPr>
        <p:txBody>
          <a:bodyPr>
            <a:normAutofit fontScale="62500" lnSpcReduction="20000"/>
          </a:bodyPr>
          <a:lstStyle/>
          <a:p>
            <a:r>
              <a:rPr lang="en-US" dirty="0" smtClean="0"/>
              <a:t>Timeline:  </a:t>
            </a:r>
          </a:p>
          <a:p>
            <a:pPr lvl="1"/>
            <a:r>
              <a:rPr lang="en-US" dirty="0" smtClean="0"/>
              <a:t>Complete </a:t>
            </a:r>
            <a:r>
              <a:rPr lang="en-US" dirty="0" smtClean="0"/>
              <a:t>and installed by the end of January </a:t>
            </a:r>
            <a:r>
              <a:rPr lang="en-US" dirty="0" smtClean="0"/>
              <a:t>2017</a:t>
            </a:r>
          </a:p>
          <a:p>
            <a:endParaRPr lang="en-US" dirty="0" smtClean="0"/>
          </a:p>
          <a:p>
            <a:r>
              <a:rPr lang="en-US" dirty="0" smtClean="0"/>
              <a:t>All Scintillators </a:t>
            </a:r>
            <a:r>
              <a:rPr lang="en-US" dirty="0" smtClean="0"/>
              <a:t>(at </a:t>
            </a:r>
            <a:r>
              <a:rPr lang="en-US" dirty="0" err="1" smtClean="0"/>
              <a:t>Fermilab</a:t>
            </a:r>
            <a:r>
              <a:rPr lang="en-US" dirty="0" smtClean="0"/>
              <a:t>) and WLSF (at LANL) in hand</a:t>
            </a:r>
          </a:p>
          <a:p>
            <a:endParaRPr lang="en-US" dirty="0" smtClean="0"/>
          </a:p>
          <a:p>
            <a:r>
              <a:rPr lang="en-US" dirty="0" smtClean="0"/>
              <a:t>All 80/20 Al frames in hand, 4 frames completed, need to assemble 4 more (identical)</a:t>
            </a:r>
          </a:p>
          <a:p>
            <a:pPr lvl="1"/>
            <a:r>
              <a:rPr lang="en-US" dirty="0" smtClean="0"/>
              <a:t>At LANL</a:t>
            </a:r>
          </a:p>
          <a:p>
            <a:pPr lvl="1"/>
            <a:r>
              <a:rPr lang="en-US" dirty="0" smtClean="0"/>
              <a:t>Hubert, PD, Ming </a:t>
            </a:r>
          </a:p>
          <a:p>
            <a:r>
              <a:rPr lang="en-US" dirty="0" smtClean="0"/>
              <a:t>Frames assembled at LANL, ship to </a:t>
            </a:r>
            <a:r>
              <a:rPr lang="en-US" dirty="0" err="1" smtClean="0"/>
              <a:t>Femrilab</a:t>
            </a:r>
            <a:r>
              <a:rPr lang="en-US" dirty="0" smtClean="0"/>
              <a:t> for final assembly in December 2016 </a:t>
            </a:r>
          </a:p>
          <a:p>
            <a:endParaRPr lang="en-US" dirty="0" smtClean="0"/>
          </a:p>
          <a:p>
            <a:r>
              <a:rPr lang="en-US" dirty="0" err="1" smtClean="0"/>
              <a:t>Fermilab</a:t>
            </a:r>
            <a:r>
              <a:rPr lang="en-US" dirty="0" smtClean="0"/>
              <a:t> mechanical structure safety review before installation </a:t>
            </a:r>
          </a:p>
          <a:p>
            <a:pPr lvl="1"/>
            <a:r>
              <a:rPr lang="en-US" dirty="0" smtClean="0"/>
              <a:t>Kenney to help ?</a:t>
            </a:r>
          </a:p>
          <a:p>
            <a:pPr lvl="1"/>
            <a:r>
              <a:rPr lang="en-US" dirty="0" smtClean="0"/>
              <a:t>Hubert, Ming    </a:t>
            </a:r>
            <a:endParaRPr lang="en-US" dirty="0" smtClean="0"/>
          </a:p>
          <a:p>
            <a:pPr lvl="1"/>
            <a:r>
              <a:rPr lang="en-US" dirty="0" smtClean="0"/>
              <a:t>By mid of Jan 2017</a:t>
            </a:r>
            <a:r>
              <a:rPr lang="en-US" dirty="0" smtClean="0"/>
              <a:t> </a:t>
            </a:r>
            <a:endParaRPr lang="en-US" dirty="0"/>
          </a:p>
        </p:txBody>
      </p:sp>
    </p:spTree>
    <p:extLst>
      <p:ext uri="{BB962C8B-B14F-4D97-AF65-F5344CB8AC3E}">
        <p14:creationId xmlns:p14="http://schemas.microsoft.com/office/powerpoint/2010/main" val="41502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44"/>
            <a:ext cx="8229600" cy="1143000"/>
          </a:xfrm>
        </p:spPr>
        <p:txBody>
          <a:bodyPr/>
          <a:lstStyle/>
          <a:p>
            <a:r>
              <a:rPr lang="en-US" dirty="0" err="1" smtClean="0"/>
              <a:t>SiPM</a:t>
            </a:r>
            <a:r>
              <a:rPr lang="en-US" dirty="0" smtClean="0"/>
              <a:t> readout electronics</a:t>
            </a:r>
            <a:endParaRPr lang="en-US" dirty="0"/>
          </a:p>
        </p:txBody>
      </p:sp>
      <p:sp>
        <p:nvSpPr>
          <p:cNvPr id="3" name="Content Placeholder 2"/>
          <p:cNvSpPr>
            <a:spLocks noGrp="1"/>
          </p:cNvSpPr>
          <p:nvPr>
            <p:ph idx="1"/>
          </p:nvPr>
        </p:nvSpPr>
        <p:spPr>
          <a:xfrm>
            <a:off x="457200" y="1257663"/>
            <a:ext cx="8229600" cy="5454025"/>
          </a:xfrm>
        </p:spPr>
        <p:txBody>
          <a:bodyPr>
            <a:normAutofit fontScale="47500" lnSpcReduction="20000"/>
          </a:bodyPr>
          <a:lstStyle/>
          <a:p>
            <a:r>
              <a:rPr lang="en-US" dirty="0" err="1" smtClean="0"/>
              <a:t>Femrilab</a:t>
            </a:r>
            <a:r>
              <a:rPr lang="en-US" dirty="0" smtClean="0"/>
              <a:t> </a:t>
            </a:r>
            <a:r>
              <a:rPr lang="en-US" dirty="0" err="1" smtClean="0"/>
              <a:t>premap</a:t>
            </a:r>
            <a:r>
              <a:rPr lang="en-US" dirty="0" smtClean="0"/>
              <a:t> cards production </a:t>
            </a:r>
          </a:p>
          <a:p>
            <a:pPr lvl="1"/>
            <a:r>
              <a:rPr lang="en-US" dirty="0" smtClean="0"/>
              <a:t>Cost:  600 x $50 (20?) = $30K </a:t>
            </a:r>
          </a:p>
          <a:p>
            <a:pPr lvl="1"/>
            <a:r>
              <a:rPr lang="en-US" dirty="0" smtClean="0"/>
              <a:t>By early January 2017</a:t>
            </a:r>
          </a:p>
          <a:p>
            <a:pPr lvl="1"/>
            <a:endParaRPr lang="en-US" dirty="0" smtClean="0"/>
          </a:p>
          <a:p>
            <a:r>
              <a:rPr lang="en-US" dirty="0" smtClean="0"/>
              <a:t>Discriminator </a:t>
            </a:r>
          </a:p>
          <a:p>
            <a:pPr lvl="1"/>
            <a:r>
              <a:rPr lang="en-US" dirty="0" err="1" smtClean="0"/>
              <a:t>LeCroy</a:t>
            </a:r>
            <a:r>
              <a:rPr lang="en-US" dirty="0" smtClean="0"/>
              <a:t> 4413 and NIM crates available from </a:t>
            </a:r>
            <a:r>
              <a:rPr lang="en-US" dirty="0" err="1" smtClean="0"/>
              <a:t>Fermilab</a:t>
            </a:r>
            <a:r>
              <a:rPr lang="en-US" dirty="0" smtClean="0"/>
              <a:t> </a:t>
            </a:r>
            <a:r>
              <a:rPr lang="en-US" dirty="0" smtClean="0"/>
              <a:t>pool</a:t>
            </a:r>
          </a:p>
          <a:p>
            <a:pPr lvl="1"/>
            <a:r>
              <a:rPr lang="en-US" dirty="0" smtClean="0"/>
              <a:t>Tested by the end of December </a:t>
            </a:r>
            <a:endParaRPr lang="en-US" dirty="0" smtClean="0"/>
          </a:p>
          <a:p>
            <a:pPr lvl="1"/>
            <a:endParaRPr lang="en-US" dirty="0"/>
          </a:p>
          <a:p>
            <a:r>
              <a:rPr lang="en-US" dirty="0" smtClean="0"/>
              <a:t>New Taiwan TDCs </a:t>
            </a:r>
          </a:p>
          <a:p>
            <a:pPr lvl="1"/>
            <a:r>
              <a:rPr lang="en-US" dirty="0" smtClean="0"/>
              <a:t>Being produced in Taiwan </a:t>
            </a:r>
          </a:p>
          <a:p>
            <a:pPr lvl="1"/>
            <a:r>
              <a:rPr lang="en-US" dirty="0" smtClean="0"/>
              <a:t>available by the end of March 2017, partial delivery possible </a:t>
            </a:r>
          </a:p>
          <a:p>
            <a:pPr lvl="1"/>
            <a:endParaRPr lang="en-US" dirty="0" smtClean="0"/>
          </a:p>
          <a:p>
            <a:r>
              <a:rPr lang="en-US" dirty="0" smtClean="0"/>
              <a:t>Cables </a:t>
            </a:r>
          </a:p>
          <a:p>
            <a:pPr lvl="1"/>
            <a:r>
              <a:rPr lang="en-US" dirty="0" smtClean="0"/>
              <a:t>Recycle from previous </a:t>
            </a:r>
            <a:r>
              <a:rPr lang="en-US" dirty="0" err="1" smtClean="0"/>
              <a:t>Fermilab</a:t>
            </a:r>
            <a:r>
              <a:rPr lang="en-US" dirty="0" smtClean="0"/>
              <a:t> experiments</a:t>
            </a:r>
          </a:p>
          <a:p>
            <a:pPr lvl="2"/>
            <a:r>
              <a:rPr lang="en-US" dirty="0" err="1" smtClean="0"/>
              <a:t>Lemo</a:t>
            </a:r>
            <a:r>
              <a:rPr lang="en-US" dirty="0" smtClean="0"/>
              <a:t> cables, 550</a:t>
            </a:r>
          </a:p>
          <a:p>
            <a:pPr lvl="2"/>
            <a:r>
              <a:rPr lang="en-US" dirty="0" smtClean="0"/>
              <a:t>34-ch ribbon </a:t>
            </a:r>
            <a:r>
              <a:rPr lang="en-US" dirty="0" smtClean="0"/>
              <a:t>cables</a:t>
            </a:r>
          </a:p>
          <a:p>
            <a:pPr lvl="2"/>
            <a:r>
              <a:rPr lang="en-US" dirty="0" smtClean="0"/>
              <a:t>By mid of January 2017</a:t>
            </a:r>
            <a:endParaRPr lang="en-US" dirty="0" smtClean="0"/>
          </a:p>
          <a:p>
            <a:pPr lvl="2"/>
            <a:endParaRPr lang="en-US" dirty="0" smtClean="0"/>
          </a:p>
          <a:p>
            <a:r>
              <a:rPr lang="en-US" dirty="0" smtClean="0"/>
              <a:t>V1495 and VME crate and Controller CPU </a:t>
            </a:r>
          </a:p>
          <a:p>
            <a:pPr lvl="1"/>
            <a:r>
              <a:rPr lang="en-US" dirty="0" smtClean="0"/>
              <a:t>In hand, need to update firmware based on E906 trigger </a:t>
            </a:r>
            <a:r>
              <a:rPr lang="en-US" dirty="0" smtClean="0"/>
              <a:t>code</a:t>
            </a:r>
          </a:p>
          <a:p>
            <a:pPr lvl="1"/>
            <a:r>
              <a:rPr lang="en-US" dirty="0" smtClean="0"/>
              <a:t>Integration starts early December, complete by mid Feb 2017 </a:t>
            </a:r>
            <a:endParaRPr lang="en-US" dirty="0" smtClean="0"/>
          </a:p>
          <a:p>
            <a:pPr lvl="1"/>
            <a:endParaRPr lang="en-US" dirty="0"/>
          </a:p>
          <a:p>
            <a:r>
              <a:rPr lang="en-US" dirty="0" smtClean="0"/>
              <a:t>People</a:t>
            </a:r>
          </a:p>
          <a:p>
            <a:pPr lvl="1"/>
            <a:r>
              <a:rPr lang="en-US" dirty="0" smtClean="0"/>
              <a:t>PD/</a:t>
            </a:r>
            <a:r>
              <a:rPr lang="en-US" dirty="0" err="1" smtClean="0"/>
              <a:t>Sho</a:t>
            </a:r>
            <a:r>
              <a:rPr lang="en-US" dirty="0" smtClean="0"/>
              <a:t>, Kun, Pat, </a:t>
            </a:r>
            <a:r>
              <a:rPr lang="en-US" dirty="0" smtClean="0"/>
              <a:t>Ming </a:t>
            </a:r>
            <a:r>
              <a:rPr lang="en-US" dirty="0" smtClean="0"/>
              <a:t>and Collaboration  </a:t>
            </a:r>
          </a:p>
          <a:p>
            <a:pPr lvl="1"/>
            <a:endParaRPr lang="en-US" dirty="0"/>
          </a:p>
        </p:txBody>
      </p:sp>
    </p:spTree>
    <p:extLst>
      <p:ext uri="{BB962C8B-B14F-4D97-AF65-F5344CB8AC3E}">
        <p14:creationId xmlns:p14="http://schemas.microsoft.com/office/powerpoint/2010/main" val="573557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from 2017 E906 Run </a:t>
            </a:r>
            <a:endParaRPr lang="en-US" dirty="0"/>
          </a:p>
        </p:txBody>
      </p:sp>
      <p:sp>
        <p:nvSpPr>
          <p:cNvPr id="3" name="Content Placeholder 2"/>
          <p:cNvSpPr>
            <a:spLocks noGrp="1"/>
          </p:cNvSpPr>
          <p:nvPr>
            <p:ph idx="1"/>
          </p:nvPr>
        </p:nvSpPr>
        <p:spPr/>
        <p:txBody>
          <a:bodyPr/>
          <a:lstStyle/>
          <a:p>
            <a:r>
              <a:rPr lang="en-US" dirty="0" smtClean="0"/>
              <a:t>April – July 2017</a:t>
            </a:r>
            <a:endParaRPr lang="en-US" dirty="0"/>
          </a:p>
        </p:txBody>
      </p:sp>
    </p:spTree>
    <p:extLst>
      <p:ext uri="{BB962C8B-B14F-4D97-AF65-F5344CB8AC3E}">
        <p14:creationId xmlns:p14="http://schemas.microsoft.com/office/powerpoint/2010/main" val="2992115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022"/>
            <a:ext cx="8229600" cy="1143000"/>
          </a:xfrm>
        </p:spPr>
        <p:txBody>
          <a:bodyPr/>
          <a:lstStyle/>
          <a:p>
            <a:r>
              <a:rPr lang="en-US" dirty="0" smtClean="0"/>
              <a:t>FY-</a:t>
            </a:r>
            <a:r>
              <a:rPr lang="en-US" dirty="0" smtClean="0"/>
              <a:t>18+ </a:t>
            </a:r>
            <a:r>
              <a:rPr lang="en-US" dirty="0" smtClean="0"/>
              <a:t>Plan</a:t>
            </a:r>
            <a:endParaRPr lang="en-US" dirty="0"/>
          </a:p>
        </p:txBody>
      </p:sp>
      <p:sp>
        <p:nvSpPr>
          <p:cNvPr id="3" name="Content Placeholder 2"/>
          <p:cNvSpPr>
            <a:spLocks noGrp="1"/>
          </p:cNvSpPr>
          <p:nvPr>
            <p:ph idx="1"/>
          </p:nvPr>
        </p:nvSpPr>
        <p:spPr>
          <a:xfrm>
            <a:off x="457200" y="1045978"/>
            <a:ext cx="8229600" cy="5209412"/>
          </a:xfrm>
        </p:spPr>
        <p:txBody>
          <a:bodyPr>
            <a:normAutofit fontScale="55000" lnSpcReduction="20000"/>
          </a:bodyPr>
          <a:lstStyle/>
          <a:p>
            <a:pPr marL="342900" lvl="1" indent="-342900">
              <a:buFont typeface="Arial"/>
              <a:buChar char="•"/>
            </a:pPr>
            <a:r>
              <a:rPr lang="en-US" dirty="0"/>
              <a:t>Continue data taking with polarized </a:t>
            </a:r>
            <a:r>
              <a:rPr lang="en-US" dirty="0" err="1"/>
              <a:t>Drell</a:t>
            </a:r>
            <a:r>
              <a:rPr lang="en-US" dirty="0"/>
              <a:t>-Yan (E-1039) in FY18 as originally planned</a:t>
            </a:r>
            <a:r>
              <a:rPr lang="en-US" dirty="0" smtClean="0"/>
              <a:t>.</a:t>
            </a:r>
          </a:p>
          <a:p>
            <a:pPr marL="457200" lvl="1" indent="0">
              <a:buNone/>
            </a:pPr>
            <a:endParaRPr lang="en-US" dirty="0"/>
          </a:p>
          <a:p>
            <a:r>
              <a:rPr lang="en-US" dirty="0" smtClean="0"/>
              <a:t>Physics analysis and </a:t>
            </a:r>
            <a:r>
              <a:rPr lang="en-US" dirty="0" smtClean="0"/>
              <a:t>publication</a:t>
            </a:r>
            <a:endParaRPr lang="en-US" dirty="0" smtClean="0"/>
          </a:p>
          <a:p>
            <a:pPr lvl="1"/>
            <a:r>
              <a:rPr lang="en-US" dirty="0" smtClean="0"/>
              <a:t>E906 data from 2017</a:t>
            </a:r>
          </a:p>
          <a:p>
            <a:pPr marL="457200" lvl="1" indent="0">
              <a:buNone/>
            </a:pPr>
            <a:endParaRPr lang="en-US" dirty="0"/>
          </a:p>
          <a:p>
            <a:r>
              <a:rPr lang="en-US" dirty="0" smtClean="0"/>
              <a:t>Plan to develop </a:t>
            </a:r>
            <a:r>
              <a:rPr lang="en-US" dirty="0" smtClean="0"/>
              <a:t>a full Dark </a:t>
            </a:r>
            <a:r>
              <a:rPr lang="en-US" dirty="0" smtClean="0"/>
              <a:t>Photon and Dark Higgs Search proposal for future dedicated runs </a:t>
            </a:r>
            <a:r>
              <a:rPr lang="en-US" dirty="0" smtClean="0"/>
              <a:t>at </a:t>
            </a:r>
            <a:r>
              <a:rPr lang="en-US" dirty="0" err="1" smtClean="0"/>
              <a:t>Fermilab</a:t>
            </a:r>
            <a:r>
              <a:rPr lang="en-US" dirty="0" smtClean="0"/>
              <a:t> for many years to come</a:t>
            </a:r>
          </a:p>
          <a:p>
            <a:pPr lvl="1"/>
            <a:r>
              <a:rPr lang="en-US" dirty="0" smtClean="0"/>
              <a:t>EM Calorimeter upgrade to measure electrons to allow us to access low mass below </a:t>
            </a:r>
            <a:r>
              <a:rPr lang="en-US" dirty="0" err="1" smtClean="0"/>
              <a:t>dimuon</a:t>
            </a:r>
            <a:r>
              <a:rPr lang="en-US" dirty="0" smtClean="0"/>
              <a:t> mass  threshold (200MeV)</a:t>
            </a:r>
          </a:p>
          <a:p>
            <a:pPr lvl="1"/>
            <a:r>
              <a:rPr lang="en-US" dirty="0" smtClean="0"/>
              <a:t>Dedicated runs with much higher luminosity </a:t>
            </a:r>
            <a:r>
              <a:rPr lang="en-US" dirty="0" smtClean="0"/>
              <a:t>beyond</a:t>
            </a:r>
            <a:r>
              <a:rPr lang="en-US" dirty="0" smtClean="0"/>
              <a:t> 2017 </a:t>
            </a:r>
            <a:endParaRPr lang="en-US" dirty="0" smtClean="0"/>
          </a:p>
          <a:p>
            <a:pPr lvl="1"/>
            <a:endParaRPr lang="en-US" dirty="0" smtClean="0"/>
          </a:p>
          <a:p>
            <a:r>
              <a:rPr lang="en-US" dirty="0" smtClean="0"/>
              <a:t>Received strong support from </a:t>
            </a:r>
            <a:r>
              <a:rPr lang="en-US" dirty="0" err="1" smtClean="0"/>
              <a:t>Fermilab</a:t>
            </a:r>
            <a:r>
              <a:rPr lang="en-US" dirty="0" smtClean="0"/>
              <a:t> PAC, Director and the Dark Sector Physics community on such proposal </a:t>
            </a:r>
            <a:endParaRPr lang="en-US" dirty="0" smtClean="0"/>
          </a:p>
          <a:p>
            <a:endParaRPr lang="en-US" dirty="0" smtClean="0"/>
          </a:p>
          <a:p>
            <a:r>
              <a:rPr lang="en-US" dirty="0" smtClean="0"/>
              <a:t>Update </a:t>
            </a:r>
            <a:r>
              <a:rPr lang="en-US" dirty="0"/>
              <a:t>on </a:t>
            </a:r>
            <a:r>
              <a:rPr lang="en-US" dirty="0" err="1"/>
              <a:t>Fermilab</a:t>
            </a:r>
            <a:r>
              <a:rPr lang="en-US" dirty="0"/>
              <a:t> beam schedule:</a:t>
            </a:r>
          </a:p>
          <a:p>
            <a:pPr lvl="1"/>
            <a:r>
              <a:rPr lang="en-US" dirty="0"/>
              <a:t>There is an on-going discussion with DOE to run E-1039 for two years after 2017 E906 run. Will know the answer early 2017</a:t>
            </a:r>
            <a:r>
              <a:rPr lang="en-US" dirty="0" smtClean="0"/>
              <a:t>.</a:t>
            </a:r>
          </a:p>
          <a:p>
            <a:pPr lvl="1"/>
            <a:endParaRPr lang="en-US" dirty="0" smtClean="0"/>
          </a:p>
          <a:p>
            <a:r>
              <a:rPr lang="en-US" dirty="0" smtClean="0">
                <a:solidFill>
                  <a:srgbClr val="FF0000"/>
                </a:solidFill>
              </a:rPr>
              <a:t>Regardless the outcome of polarized </a:t>
            </a:r>
            <a:r>
              <a:rPr lang="en-US" dirty="0" err="1" smtClean="0">
                <a:solidFill>
                  <a:srgbClr val="FF0000"/>
                </a:solidFill>
              </a:rPr>
              <a:t>Drell</a:t>
            </a:r>
            <a:r>
              <a:rPr lang="en-US" dirty="0" smtClean="0">
                <a:solidFill>
                  <a:srgbClr val="FF0000"/>
                </a:solidFill>
              </a:rPr>
              <a:t>-Yan running, we will work toward the realization of a dedicated dark photon and dark Higgs program at </a:t>
            </a:r>
            <a:r>
              <a:rPr lang="en-US" dirty="0" err="1" smtClean="0">
                <a:solidFill>
                  <a:srgbClr val="FF0000"/>
                </a:solidFill>
              </a:rPr>
              <a:t>Fermilab</a:t>
            </a:r>
            <a:r>
              <a:rPr lang="en-US" dirty="0" smtClean="0">
                <a:solidFill>
                  <a:srgbClr val="FF0000"/>
                </a:solidFill>
              </a:rPr>
              <a:t>, seek additional fund from DOE NP and HEP</a:t>
            </a:r>
            <a:endParaRPr lang="en-US" dirty="0">
              <a:solidFill>
                <a:srgbClr val="FF0000"/>
              </a:solidFill>
            </a:endParaRPr>
          </a:p>
          <a:p>
            <a:endParaRPr lang="en-US" dirty="0" smtClean="0"/>
          </a:p>
          <a:p>
            <a:pPr lvl="1"/>
            <a:endParaRPr lang="en-US" dirty="0"/>
          </a:p>
        </p:txBody>
      </p:sp>
    </p:spTree>
    <p:extLst>
      <p:ext uri="{BB962C8B-B14F-4D97-AF65-F5344CB8AC3E}">
        <p14:creationId xmlns:p14="http://schemas.microsoft.com/office/powerpoint/2010/main" val="475256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 2-year run with E-1039</a:t>
            </a:r>
            <a:endParaRPr lang="en-US" dirty="0"/>
          </a:p>
        </p:txBody>
      </p:sp>
      <p:sp>
        <p:nvSpPr>
          <p:cNvPr id="3" name="Content Placeholder 2"/>
          <p:cNvSpPr>
            <a:spLocks noGrp="1"/>
          </p:cNvSpPr>
          <p:nvPr>
            <p:ph idx="1"/>
          </p:nvPr>
        </p:nvSpPr>
        <p:spPr/>
        <p:txBody>
          <a:bodyPr/>
          <a:lstStyle/>
          <a:p>
            <a:r>
              <a:rPr lang="en-US" dirty="0" smtClean="0"/>
              <a:t>Parasitic run with polarized </a:t>
            </a:r>
            <a:r>
              <a:rPr lang="en-US" dirty="0" err="1" smtClean="0"/>
              <a:t>Drell</a:t>
            </a:r>
            <a:r>
              <a:rPr lang="en-US" dirty="0" smtClean="0"/>
              <a:t>-Yan</a:t>
            </a:r>
          </a:p>
          <a:p>
            <a:pPr lvl="1"/>
            <a:r>
              <a:rPr lang="en-US" dirty="0" smtClean="0"/>
              <a:t>2018-2019</a:t>
            </a:r>
          </a:p>
          <a:p>
            <a:pPr lvl="1"/>
            <a:endParaRPr lang="en-US" dirty="0"/>
          </a:p>
        </p:txBody>
      </p:sp>
    </p:spTree>
    <p:extLst>
      <p:ext uri="{BB962C8B-B14F-4D97-AF65-F5344CB8AC3E}">
        <p14:creationId xmlns:p14="http://schemas.microsoft.com/office/powerpoint/2010/main" val="3248053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358</TotalTime>
  <Words>1063</Words>
  <Application>Microsoft Macintosh PowerPoint</Application>
  <PresentationFormat>On-screen Show (4:3)</PresentationFormat>
  <Paragraphs>149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Dark Photon LDRD/ER Plan</vt:lpstr>
      <vt:lpstr>FY-17 Plan</vt:lpstr>
      <vt:lpstr>FY17 Timeline: Hardware Effort</vt:lpstr>
      <vt:lpstr>DAQ &amp; Trigger Integration and Commissioning </vt:lpstr>
      <vt:lpstr>FY-17 Trigger Detector Construction &amp; Installation </vt:lpstr>
      <vt:lpstr>SiPM readout electronics</vt:lpstr>
      <vt:lpstr>Sensitivity from 2017 E906 Run </vt:lpstr>
      <vt:lpstr>FY-18+ Plan</vt:lpstr>
      <vt:lpstr>With 2-year run with E-1039</vt:lpstr>
      <vt:lpstr>If additional fund available in FY17</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Dark Photon LDRD/ER Plan</dc:title>
  <dc:creator>Ming Liu (LANL)</dc:creator>
  <cp:lastModifiedBy>Ming Liu (LANL)</cp:lastModifiedBy>
  <cp:revision>74</cp:revision>
  <dcterms:created xsi:type="dcterms:W3CDTF">2016-10-28T16:27:36Z</dcterms:created>
  <dcterms:modified xsi:type="dcterms:W3CDTF">2016-10-29T04:17:45Z</dcterms:modified>
</cp:coreProperties>
</file>