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3" r:id="rId3"/>
    <p:sldId id="294" r:id="rId4"/>
    <p:sldId id="260" r:id="rId5"/>
    <p:sldId id="296" r:id="rId6"/>
    <p:sldId id="264" r:id="rId7"/>
    <p:sldId id="265" r:id="rId8"/>
    <p:sldId id="297" r:id="rId9"/>
    <p:sldId id="261" r:id="rId10"/>
    <p:sldId id="262" r:id="rId11"/>
    <p:sldId id="266" r:id="rId12"/>
    <p:sldId id="267" r:id="rId13"/>
    <p:sldId id="269" r:id="rId14"/>
    <p:sldId id="288" r:id="rId15"/>
    <p:sldId id="257" r:id="rId16"/>
    <p:sldId id="291" r:id="rId17"/>
    <p:sldId id="273" r:id="rId18"/>
    <p:sldId id="274" r:id="rId19"/>
    <p:sldId id="275" r:id="rId20"/>
    <p:sldId id="276" r:id="rId21"/>
    <p:sldId id="278" r:id="rId22"/>
    <p:sldId id="281" r:id="rId23"/>
    <p:sldId id="279" r:id="rId24"/>
    <p:sldId id="280" r:id="rId25"/>
    <p:sldId id="258" r:id="rId26"/>
    <p:sldId id="282" r:id="rId27"/>
    <p:sldId id="298" r:id="rId28"/>
    <p:sldId id="272" r:id="rId29"/>
    <p:sldId id="268" r:id="rId30"/>
    <p:sldId id="277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E6AD4-CE2A-8A4F-BEAB-E300C246C25E}" type="datetimeFigureOut">
              <a:rPr lang="en-US" smtClean="0"/>
              <a:t>3/23/17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CF09D-20B1-DE4F-B9E4-F3B39073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283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C8036-2FE8-5942-ADDD-60150248C1EE}" type="datetimeFigureOut">
              <a:rPr lang="en-US" smtClean="0"/>
              <a:t>3/23/17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3CAB4-EEB0-3B45-B171-60504A4C9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12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D082-74A8-3C43-9ACA-CE72CFFB7292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6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85EB5-88D2-A54C-BFB1-F8C269A4FD34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B1BF8-64F8-0347-8470-C9EEB4157020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7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77709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0504-3310-2542-9E8E-D4DC3D42F097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3F0B4-FD57-1748-83C0-834A0A441858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D688-DA69-EF41-B2BD-183EF5628871}" type="datetime1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6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9CA-BC2F-9044-9656-345E8073D33A}" type="datetime1">
              <a:rPr lang="en-US" smtClean="0"/>
              <a:t>3/23/17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9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8B26F-0643-A146-9604-0F0134176B13}" type="datetime1">
              <a:rPr lang="en-US" smtClean="0"/>
              <a:t>3/23/17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9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FED8-A097-F145-8436-CE738774E446}" type="datetime1">
              <a:rPr lang="en-US" smtClean="0"/>
              <a:t>3/23/17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5F3B5-82EA-FF47-9DF3-B2995D37C168}" type="datetime1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7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7C98-8B57-D44F-9480-B9757040EA66}" type="datetime1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7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660E-14E7-964A-BB85-5E2189415EAB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EFA3F-43C2-8243-B5EB-E7DC922E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3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13.emf"/><Relationship Id="rId6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1.wdp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8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Direct Search for Dark Photon and Dark Higgs at </a:t>
            </a:r>
            <a:r>
              <a:rPr lang="en-US" dirty="0" err="1" smtClean="0">
                <a:solidFill>
                  <a:srgbClr val="0000FF"/>
                </a:solidFill>
              </a:rPr>
              <a:t>SeaQuest</a:t>
            </a:r>
            <a:r>
              <a:rPr lang="en-US" dirty="0" smtClean="0">
                <a:solidFill>
                  <a:srgbClr val="0000FF"/>
                </a:solidFill>
              </a:rPr>
              <a:t>/E1067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8532"/>
            <a:ext cx="6400800" cy="31053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Ming Liu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Los Alamos National </a:t>
            </a:r>
            <a:r>
              <a:rPr lang="en-US" dirty="0" smtClean="0">
                <a:solidFill>
                  <a:schemeClr val="tx1"/>
                </a:solidFill>
              </a:rPr>
              <a:t>Laboratory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r>
              <a:rPr lang="en-US" sz="2000" dirty="0" smtClean="0"/>
              <a:t>U.S. Cosmic Vision: New Ideas in Dark Matter </a:t>
            </a:r>
          </a:p>
          <a:p>
            <a:r>
              <a:rPr lang="en-US" sz="2000" dirty="0" smtClean="0"/>
              <a:t>Workshop at Univ. of Maryland </a:t>
            </a:r>
          </a:p>
          <a:p>
            <a:r>
              <a:rPr lang="en-US" sz="2000" dirty="0" smtClean="0"/>
              <a:t>March 24, 2017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9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628A-294D-2E4D-83E8-31CE2CDD9ED0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Ming Liu, DOE Cosmic Vision: New Ideas in Dark Matter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2904" y="499658"/>
            <a:ext cx="41910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New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experiment!   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SeaQuest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/E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0779" y="493890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58479" y="2668460"/>
            <a:ext cx="3175736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LANL LDRD support:</a:t>
            </a:r>
          </a:p>
          <a:p>
            <a:r>
              <a:rPr lang="en-US" sz="2000" i="1" dirty="0" smtClean="0"/>
              <a:t>- </a:t>
            </a:r>
            <a:r>
              <a:rPr lang="en-US" sz="2000" i="1" dirty="0" smtClean="0"/>
              <a:t>FY16-</a:t>
            </a:r>
            <a:r>
              <a:rPr lang="en-US" sz="2000" i="1" dirty="0" smtClean="0"/>
              <a:t>18</a:t>
            </a:r>
          </a:p>
          <a:p>
            <a:r>
              <a:rPr lang="en-US" sz="2000" i="1" dirty="0" smtClean="0"/>
              <a:t>- $1M to implement </a:t>
            </a:r>
          </a:p>
          <a:p>
            <a:r>
              <a:rPr lang="en-US" sz="2000" i="1" dirty="0" smtClean="0"/>
              <a:t>the trigger/DAQ upgrade and theory development</a:t>
            </a:r>
          </a:p>
          <a:p>
            <a:endParaRPr lang="en-US" sz="2000" i="1" dirty="0"/>
          </a:p>
          <a:p>
            <a:r>
              <a:rPr lang="en-US" sz="2000" i="1" dirty="0" smtClean="0"/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/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/>
              <a:t>Physics run, 2017</a:t>
            </a:r>
            <a:r>
              <a:rPr lang="en-US" sz="2000" i="1" dirty="0" smtClean="0"/>
              <a:t>-20</a:t>
            </a:r>
            <a:endParaRPr lang="en-US" sz="2000" i="1" dirty="0" smtClean="0"/>
          </a:p>
          <a:p>
            <a:pPr marL="342900" indent="-342900">
              <a:buFontTx/>
              <a:buChar char="-"/>
            </a:pPr>
            <a:r>
              <a:rPr lang="en-US" sz="2000" i="1" dirty="0" smtClean="0"/>
              <a:t>Preliminary results 2018!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5129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3053" y="858762"/>
            <a:ext cx="5696944" cy="2521755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~10%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Planned beam </a:t>
            </a:r>
            <a:r>
              <a:rPr lang="en-US" dirty="0" smtClean="0">
                <a:solidFill>
                  <a:srgbClr val="0000FF"/>
                </a:solidFill>
              </a:rPr>
              <a:t>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E906/E1039  (2017-</a:t>
            </a:r>
            <a:r>
              <a:rPr lang="en-US" dirty="0" smtClean="0"/>
              <a:t>2020)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</a:t>
            </a:r>
            <a:r>
              <a:rPr lang="en-US" dirty="0" smtClean="0"/>
              <a:t>further upgrade </a:t>
            </a:r>
            <a:r>
              <a:rPr lang="en-US" dirty="0" smtClean="0"/>
              <a:t>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80AA-C39F-9249-8EA2-602D3A18A9E8}" type="datetime1">
              <a:rPr lang="en-US" smtClean="0"/>
              <a:t>3/23/17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59997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</a:t>
            </a:r>
            <a:r>
              <a:rPr lang="en-US" dirty="0" smtClean="0"/>
              <a:t>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New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igh-Granularity Displayed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Vertex Trigger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BFB2D-E21E-1F4B-BDDA-F122C853FB7E}" type="datetime1">
              <a:rPr lang="en-US" smtClean="0"/>
              <a:t>3/23/17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1646" y="1489397"/>
            <a:ext cx="6005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80cm x 80cm (100cmx100cm @ST-2)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ST1: 1cm x 1cm x 80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ST2: 2cm x 2 cm x 100 cm strips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</a:t>
            </a:r>
            <a:r>
              <a:rPr lang="en-US" sz="2000" dirty="0" err="1" smtClean="0"/>
              <a:t>σ</a:t>
            </a:r>
            <a:r>
              <a:rPr lang="en-US" sz="2000" baseline="-25000" dirty="0" err="1" smtClean="0"/>
              <a:t>Z</a:t>
            </a:r>
            <a:r>
              <a:rPr lang="en-US" sz="1600" dirty="0" smtClean="0"/>
              <a:t> ~30cm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low rate,  </a:t>
            </a:r>
            <a:r>
              <a:rPr lang="en-US" sz="2000" b="1" dirty="0" smtClean="0">
                <a:solidFill>
                  <a:srgbClr val="000000"/>
                </a:solidFill>
              </a:rPr>
              <a:t>&lt; </a:t>
            </a:r>
            <a:r>
              <a:rPr lang="en-US" sz="2000" b="1" dirty="0" smtClean="0">
                <a:solidFill>
                  <a:srgbClr val="000000"/>
                </a:solidFill>
              </a:rPr>
              <a:t>1 kHz(current 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7103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247103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40247" y="3731497"/>
            <a:ext cx="1270753" cy="9778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92292" y="5261708"/>
            <a:ext cx="1516551" cy="1247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84532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Z1=9m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4813311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Z1=12m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4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958055"/>
            <a:ext cx="327526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DAQ upgrade completed 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Previous</a:t>
            </a:r>
            <a:r>
              <a:rPr lang="en-US" dirty="0" smtClean="0"/>
              <a:t> </a:t>
            </a:r>
            <a:r>
              <a:rPr lang="en-US" dirty="0" smtClean="0"/>
              <a:t>E906 DAQ </a:t>
            </a:r>
            <a:r>
              <a:rPr lang="en-US" dirty="0" smtClean="0"/>
              <a:t>1kHz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</a:t>
            </a:r>
            <a:r>
              <a:rPr lang="en-US" dirty="0" smtClean="0"/>
              <a:t>ow 10+ kHz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smtClean="0"/>
              <a:t>Can take all dark photon events of interest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034C-EB9A-7040-89B3-E0E81100D844}" type="datetime1">
              <a:rPr lang="en-US" smtClean="0"/>
              <a:t>3/24/17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6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Expected (Prompt) 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performance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3477" y="5904030"/>
            <a:ext cx="23911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94918" y="5711210"/>
            <a:ext cx="388985" cy="1798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4918" y="5297608"/>
            <a:ext cx="182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4s spill, 60s cycle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072" y="5949798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2270461" y="5686713"/>
            <a:ext cx="388985" cy="1928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6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8386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and DAQ System </a:t>
            </a:r>
            <a:r>
              <a:rPr lang="en-US" dirty="0"/>
              <a:t>T</a:t>
            </a:r>
            <a:r>
              <a:rPr lang="en-US" dirty="0" smtClean="0"/>
              <a:t>est @</a:t>
            </a:r>
            <a:r>
              <a:rPr lang="en-US" dirty="0" smtClean="0"/>
              <a:t>LANL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9399"/>
            <a:ext cx="4647903" cy="1787071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Readout </a:t>
            </a:r>
            <a:r>
              <a:rPr lang="en-US" dirty="0" smtClean="0"/>
              <a:t>from </a:t>
            </a:r>
            <a:r>
              <a:rPr lang="en-US" dirty="0" smtClean="0"/>
              <a:t>a full module</a:t>
            </a:r>
          </a:p>
          <a:p>
            <a:pPr lvl="1"/>
            <a:r>
              <a:rPr lang="en-US" dirty="0" smtClean="0"/>
              <a:t>Cosmic rays</a:t>
            </a:r>
          </a:p>
          <a:p>
            <a:pPr lvl="1"/>
            <a:r>
              <a:rPr lang="en-US" dirty="0" smtClean="0"/>
              <a:t>Full </a:t>
            </a:r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V1495 </a:t>
            </a:r>
            <a:r>
              <a:rPr lang="en-US" dirty="0" smtClean="0"/>
              <a:t>trigger logic + TDC read out </a:t>
            </a:r>
          </a:p>
          <a:p>
            <a:pPr lvl="1"/>
            <a:r>
              <a:rPr lang="en-US" dirty="0" smtClean="0"/>
              <a:t>E906 </a:t>
            </a:r>
            <a:r>
              <a:rPr lang="en-US" dirty="0" smtClean="0"/>
              <a:t>upgraded DAQ and </a:t>
            </a:r>
            <a:r>
              <a:rPr lang="en-US" dirty="0" smtClean="0"/>
              <a:t>firmware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Timing resolution, better than 1nS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Detector </a:t>
            </a:r>
            <a:r>
              <a:rPr lang="en-US" dirty="0" err="1" smtClean="0">
                <a:solidFill>
                  <a:srgbClr val="FF0000"/>
                </a:solidFill>
              </a:rPr>
              <a:t>eff</a:t>
            </a:r>
            <a:r>
              <a:rPr lang="en-US" dirty="0" smtClean="0">
                <a:solidFill>
                  <a:srgbClr val="FF0000"/>
                </a:solidFill>
              </a:rPr>
              <a:t> &gt; 96%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IMG_01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558" y="1109779"/>
            <a:ext cx="4918442" cy="3688832"/>
          </a:xfrm>
          <a:prstGeom prst="rect">
            <a:avLst/>
          </a:prstGeom>
        </p:spPr>
      </p:pic>
      <p:pic>
        <p:nvPicPr>
          <p:cNvPr id="6" name="Picture 5" descr="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088" y="4798610"/>
            <a:ext cx="3008912" cy="204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0880" y="496419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TDC_1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80823" y="6239006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TDC_2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BC85-D990-E647-93F2-652D6C654F01}" type="datetime1">
              <a:rPr lang="en-US" smtClean="0"/>
              <a:t>3/23/17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 descr="IMG_01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5" t="12849" r="14401" b="2143"/>
          <a:stretch/>
        </p:blipFill>
        <p:spPr>
          <a:xfrm>
            <a:off x="269928" y="3136392"/>
            <a:ext cx="3867912" cy="3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1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Excellent work by LANL </a:t>
            </a:r>
            <a:r>
              <a:rPr lang="en-US" dirty="0" smtClean="0">
                <a:solidFill>
                  <a:srgbClr val="FFFF00"/>
                </a:solidFill>
              </a:rPr>
              <a:t>team!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Ready to ship the detectors to </a:t>
            </a:r>
            <a:r>
              <a:rPr lang="en-US" sz="2700" dirty="0" err="1" smtClean="0">
                <a:solidFill>
                  <a:srgbClr val="FFFF00"/>
                </a:solidFill>
              </a:rPr>
              <a:t>Fermilab</a:t>
            </a:r>
            <a:r>
              <a:rPr lang="en-US" sz="2700" dirty="0" smtClean="0">
                <a:solidFill>
                  <a:srgbClr val="FFFF00"/>
                </a:solidFill>
              </a:rPr>
              <a:t> for installation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BA52-B1BD-8942-9863-E05BB15D6803}" type="datetime1">
              <a:rPr lang="en-US" smtClean="0"/>
              <a:t>3/23/17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9583"/>
            <a:ext cx="8229600" cy="10429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Status and Future Opportunity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5934" y="1187236"/>
            <a:ext cx="5640278" cy="506477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Commissioning run with E906</a:t>
            </a:r>
          </a:p>
          <a:p>
            <a:pPr lvl="1"/>
            <a:r>
              <a:rPr lang="en-US" dirty="0" smtClean="0"/>
              <a:t>With </a:t>
            </a:r>
            <a:r>
              <a:rPr lang="en-US" dirty="0"/>
              <a:t>u</a:t>
            </a:r>
            <a:r>
              <a:rPr lang="en-US" dirty="0" smtClean="0"/>
              <a:t>pgraded DAQ and Dark Photon Trigger</a:t>
            </a:r>
          </a:p>
          <a:p>
            <a:pPr lvl="1"/>
            <a:r>
              <a:rPr lang="en-US" dirty="0" smtClean="0"/>
              <a:t>April – July, 2017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Parasitic run with </a:t>
            </a:r>
            <a:r>
              <a:rPr lang="en-US" dirty="0" err="1" smtClean="0">
                <a:solidFill>
                  <a:srgbClr val="0000FF"/>
                </a:solidFill>
              </a:rPr>
              <a:t>SeaQuest</a:t>
            </a:r>
            <a:r>
              <a:rPr lang="en-US" dirty="0" smtClean="0">
                <a:solidFill>
                  <a:srgbClr val="0000FF"/>
                </a:solidFill>
              </a:rPr>
              <a:t>/E1037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(polarized target run, NP program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 years of data taking, 2018-2020</a:t>
            </a:r>
          </a:p>
          <a:p>
            <a:pPr lvl="1"/>
            <a:r>
              <a:rPr lang="en-US" dirty="0" smtClean="0"/>
              <a:t>POT: 1.4 x 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Future upgrade opportunities</a:t>
            </a:r>
          </a:p>
          <a:p>
            <a:pPr lvl="1"/>
            <a:r>
              <a:rPr lang="en-US" dirty="0" smtClean="0"/>
              <a:t>Di-electrons with </a:t>
            </a:r>
            <a:r>
              <a:rPr lang="en-US" dirty="0" err="1" smtClean="0"/>
              <a:t>EMCal</a:t>
            </a:r>
            <a:r>
              <a:rPr lang="en-US" dirty="0" smtClean="0"/>
              <a:t> upgrade</a:t>
            </a:r>
          </a:p>
          <a:p>
            <a:pPr lvl="2"/>
            <a:r>
              <a:rPr lang="en-US" dirty="0" smtClean="0"/>
              <a:t>PHNEIX </a:t>
            </a:r>
            <a:r>
              <a:rPr lang="en-US" dirty="0" err="1" smtClean="0"/>
              <a:t>EMCal</a:t>
            </a:r>
            <a:r>
              <a:rPr lang="en-US" dirty="0" smtClean="0"/>
              <a:t> available, need readout electronics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nstallation of </a:t>
            </a:r>
            <a:r>
              <a:rPr lang="en-US" dirty="0" err="1" smtClean="0"/>
              <a:t>EMCal</a:t>
            </a:r>
            <a:r>
              <a:rPr lang="en-US" dirty="0" smtClean="0"/>
              <a:t> in 2018 possible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Dedicated dark photon runs after 2020</a:t>
            </a:r>
          </a:p>
          <a:p>
            <a:pPr lvl="1"/>
            <a:r>
              <a:rPr lang="en-US" dirty="0" smtClean="0"/>
              <a:t>High luminosity runs, POT &gt;&gt; 1.4 x10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329C9-BEB6-FA46-9671-5E4D7BF936DC}" type="datetime1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48751" y="1839463"/>
            <a:ext cx="326389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Very important to run the beam beyond 2017</a:t>
            </a:r>
          </a:p>
          <a:p>
            <a:endParaRPr lang="en-US" b="1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- A joint NP-HEP effort needed!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- Invite you from HEP to join us!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222" t="5336" r="5408" b="21329"/>
          <a:stretch/>
        </p:blipFill>
        <p:spPr>
          <a:xfrm>
            <a:off x="6011788" y="3486258"/>
            <a:ext cx="2443920" cy="27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6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39" y="18818"/>
            <a:ext cx="8405861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 Expectation: Dark Photons 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00"/>
                </a:solidFill>
              </a:rPr>
              <a:t>(parasitic run w/ E906/1039)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201C-9F43-1240-97E6-171481E5FB8E}" type="datetime1">
              <a:rPr lang="en-US" smtClean="0"/>
              <a:t>3/23/17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</a:t>
            </a:r>
            <a:r>
              <a:rPr lang="en-US" sz="1400" dirty="0" smtClean="0">
                <a:solidFill>
                  <a:srgbClr val="FF0000"/>
                </a:solidFill>
              </a:rPr>
              <a:t>Good</a:t>
            </a:r>
            <a:r>
              <a:rPr lang="en-US" sz="1400" dirty="0" smtClean="0">
                <a:solidFill>
                  <a:srgbClr val="FF0000"/>
                </a:solidFill>
              </a:rPr>
              <a:t> coverage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541385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7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714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Higgs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99B9-A751-424C-81B1-1C8247A3C4EA}" type="datetime1">
              <a:rPr lang="en-US" smtClean="0"/>
              <a:t>3/23/17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5213" y="4387123"/>
            <a:ext cx="123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3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2"/>
            <a:ext cx="8229600" cy="980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272D-72AE-0345-A110-E9ADACEDADBC}" type="datetime1">
              <a:rPr lang="en-US" smtClean="0"/>
              <a:t>3/23/17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19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182229" y="1513424"/>
            <a:ext cx="4741941" cy="4172908"/>
            <a:chOff x="4182229" y="1513424"/>
            <a:chExt cx="4741941" cy="4172908"/>
          </a:xfrm>
        </p:grpSpPr>
        <p:pic>
          <p:nvPicPr>
            <p:cNvPr id="14" name="Picture 13" descr="SeaQuest_SPS_2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 smtClean="0">
                  <a:solidFill>
                    <a:srgbClr val="984807"/>
                  </a:solidFill>
                </a:rPr>
                <a:t>20</a:t>
              </a:r>
              <a:endParaRPr lang="en-US" baseline="30000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77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0002"/>
            <a:ext cx="8229600" cy="52563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ark sector physics @</a:t>
            </a:r>
            <a:r>
              <a:rPr lang="en-US" dirty="0" err="1" smtClean="0">
                <a:solidFill>
                  <a:srgbClr val="0000FF"/>
                </a:solidFill>
              </a:rPr>
              <a:t>SeaQuest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Mass: MeV ~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Detector upgrade </a:t>
            </a:r>
            <a:r>
              <a:rPr lang="en-US" dirty="0" smtClean="0">
                <a:solidFill>
                  <a:srgbClr val="0000FF"/>
                </a:solidFill>
              </a:rPr>
              <a:t>@</a:t>
            </a:r>
            <a:r>
              <a:rPr lang="en-US" dirty="0" err="1" smtClean="0">
                <a:solidFill>
                  <a:srgbClr val="0000FF"/>
                </a:solidFill>
              </a:rPr>
              <a:t>SeaQuest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DAQ &amp; Displaced </a:t>
            </a:r>
            <a:r>
              <a:rPr lang="en-US" dirty="0" err="1" smtClean="0"/>
              <a:t>dimuon</a:t>
            </a:r>
            <a:r>
              <a:rPr lang="en-US" dirty="0" smtClean="0"/>
              <a:t> trigger </a:t>
            </a:r>
          </a:p>
          <a:p>
            <a:pPr lvl="1"/>
            <a:r>
              <a:rPr lang="en-US" dirty="0" smtClean="0"/>
              <a:t>Expected sensitivity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Future opportunity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ym typeface="Wingdings"/>
              </a:rPr>
              <a:t>Electron</a:t>
            </a:r>
            <a:r>
              <a:rPr lang="en-US" dirty="0" smtClean="0">
                <a:sym typeface="Wingdings"/>
              </a:rPr>
              <a:t>/hadron </a:t>
            </a:r>
            <a:r>
              <a:rPr lang="en-US" dirty="0" smtClean="0">
                <a:sym typeface="Wingdings"/>
              </a:rPr>
              <a:t>ID w/ </a:t>
            </a:r>
            <a:r>
              <a:rPr lang="en-US" dirty="0" err="1" smtClean="0">
                <a:sym typeface="Wingdings"/>
              </a:rPr>
              <a:t>EMCal</a:t>
            </a:r>
            <a:r>
              <a:rPr lang="en-US" dirty="0" smtClean="0">
                <a:sym typeface="Wingdings"/>
              </a:rPr>
              <a:t> upgrade</a:t>
            </a:r>
          </a:p>
          <a:p>
            <a:pPr lvl="1"/>
            <a:r>
              <a:rPr lang="en-US" dirty="0" smtClean="0">
                <a:sym typeface="Wingdings"/>
              </a:rPr>
              <a:t>Dedicated dark photon program @</a:t>
            </a:r>
            <a:r>
              <a:rPr lang="en-US" dirty="0" err="1" smtClean="0">
                <a:sym typeface="Wingdings"/>
              </a:rPr>
              <a:t>Fermilab</a:t>
            </a:r>
            <a:r>
              <a:rPr lang="en-US" dirty="0" smtClean="0">
                <a:sym typeface="Wingdings"/>
              </a:rPr>
              <a:t> 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590E-C533-D54E-B894-8D41403B4AE0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4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E-1067 Future Upgrade: Phase-II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100" dirty="0" smtClean="0">
                <a:solidFill>
                  <a:srgbClr val="0000FF"/>
                </a:solidFill>
              </a:rPr>
              <a:t>2020 ~ 2025+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A1BF-13DD-E74C-A61C-1034206A8F12}" type="datetime1">
              <a:rPr lang="en-US" smtClean="0"/>
              <a:t>3/23/17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457200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4"/>
                </a:solidFill>
              </a:rPr>
              <a:t>Add </a:t>
            </a:r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 smtClean="0">
                <a:solidFill>
                  <a:schemeClr val="accent4"/>
                </a:solidFill>
              </a:rPr>
              <a:t>racking detectors close to “target” to improve mass resolution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881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00" y="4885526"/>
            <a:ext cx="2310853" cy="33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0509" y="1748292"/>
            <a:ext cx="994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EMCal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1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Phase-II: Displaced Low Mass Dark Photons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FF00FF"/>
                </a:solidFill>
              </a:rPr>
              <a:t>with </a:t>
            </a:r>
            <a:r>
              <a:rPr lang="en-US" altLang="zh-CN" sz="3100" dirty="0" err="1" smtClean="0">
                <a:solidFill>
                  <a:srgbClr val="FF00FF"/>
                </a:solidFill>
              </a:rPr>
              <a:t>EMCal</a:t>
            </a:r>
            <a:r>
              <a:rPr lang="en-US" altLang="zh-CN" sz="3100" dirty="0" smtClean="0">
                <a:solidFill>
                  <a:srgbClr val="FF00FF"/>
                </a:solidFill>
              </a:rPr>
              <a:t> </a:t>
            </a:r>
            <a:r>
              <a:rPr lang="en-US" sz="3100" dirty="0">
                <a:solidFill>
                  <a:srgbClr val="FF00FF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BEB0-5A02-AC40-A858-C423895748F3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5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435078" y="407789"/>
            <a:ext cx="8222253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Upgrade: More </a:t>
            </a:r>
            <a:r>
              <a:rPr lang="en-US" dirty="0" smtClean="0"/>
              <a:t>Physics</a:t>
            </a:r>
            <a:r>
              <a:rPr lang="en-US" dirty="0" smtClean="0"/>
              <a:t> </a:t>
            </a:r>
            <a:endParaRPr dirty="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435078" y="1550686"/>
            <a:ext cx="4523697" cy="376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2 sectors (4×4 m</a:t>
            </a:r>
            <a:r>
              <a:rPr sz="2000" baseline="31999" dirty="0"/>
              <a:t>2</a:t>
            </a:r>
            <a:r>
              <a:rPr sz="2000" dirty="0">
                <a:solidFill>
                  <a:schemeClr val="accent1"/>
                </a:solidFill>
              </a:rPr>
              <a:t> </a:t>
            </a:r>
            <a:r>
              <a:rPr sz="2000" dirty="0"/>
              <a:t>coverage) PHENIX EMCal </a:t>
            </a:r>
            <a:r>
              <a:rPr lang="en-US" sz="2000" dirty="0" smtClean="0"/>
              <a:t>are</a:t>
            </a:r>
            <a:r>
              <a:rPr sz="2000" dirty="0" smtClean="0"/>
              <a:t> available</a:t>
            </a:r>
            <a:r>
              <a:rPr lang="en-US" sz="2000" dirty="0" smtClean="0"/>
              <a:t>, need readout eletronics for SeaQuest</a:t>
            </a:r>
          </a:p>
          <a:p>
            <a:pPr marL="223234" indent="-223234">
              <a:buSzPct val="100000"/>
              <a:buChar char="•"/>
              <a:defRPr sz="3100"/>
            </a:pPr>
            <a:endParaRPr sz="2000" dirty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With EMCal installed, we will </a:t>
            </a:r>
            <a:r>
              <a:rPr lang="en-US" sz="2000" dirty="0" smtClean="0"/>
              <a:t>also </a:t>
            </a:r>
            <a:r>
              <a:rPr sz="2000" dirty="0" smtClean="0"/>
              <a:t>be </a:t>
            </a:r>
            <a:r>
              <a:rPr sz="2000" dirty="0"/>
              <a:t>able to access: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 smtClean="0"/>
              <a:t>dark </a:t>
            </a:r>
            <a:r>
              <a:rPr sz="2000" dirty="0"/>
              <a:t>𝝆 decays to 𝛑𝛑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enhanced dark higgs sensitivity</a:t>
            </a:r>
          </a:p>
          <a:p>
            <a:pPr>
              <a:buSzPct val="100000"/>
              <a:defRPr sz="3100"/>
            </a:pP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 smtClean="0"/>
              <a:t>Potential </a:t>
            </a:r>
            <a:r>
              <a:rPr sz="2000" dirty="0"/>
              <a:t>bonus of better background rejection on trigger level (studies underway).</a:t>
            </a:r>
          </a:p>
        </p:txBody>
      </p:sp>
      <p:pic>
        <p:nvPicPr>
          <p:cNvPr id="216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2149" y="3591177"/>
            <a:ext cx="3832739" cy="2664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454" y="1117035"/>
            <a:ext cx="3027878" cy="231637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1379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10" y="105434"/>
            <a:ext cx="7224883" cy="838737"/>
          </a:xfrm>
        </p:spPr>
        <p:txBody>
          <a:bodyPr>
            <a:noAutofit/>
          </a:bodyPr>
          <a:lstStyle/>
          <a:p>
            <a:r>
              <a:rPr lang="en-US" sz="4800" dirty="0" smtClean="0"/>
              <a:t>Summary and Outlook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 new vertex trigger &amp; DAQ++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</a:t>
            </a:r>
            <a:r>
              <a:rPr lang="en-US" b="1" i="1" dirty="0" smtClean="0">
                <a:solidFill>
                  <a:srgbClr val="008000"/>
                </a:solidFill>
              </a:rPr>
              <a:t>2020+</a:t>
            </a:r>
            <a:endParaRPr lang="en-US" b="1" i="1" dirty="0" smtClean="0">
              <a:solidFill>
                <a:srgbClr val="008000"/>
              </a:solidFill>
            </a:endParaRP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  <a:r>
              <a:rPr lang="en-US" b="1" i="1" dirty="0" smtClean="0">
                <a:solidFill>
                  <a:srgbClr val="008000"/>
                </a:solidFill>
              </a:rPr>
              <a:t> or more</a:t>
            </a:r>
            <a:endParaRPr lang="en-US" b="1" i="1" baseline="300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Phase-II</a:t>
            </a:r>
          </a:p>
          <a:p>
            <a:pPr lvl="1"/>
            <a:r>
              <a:rPr lang="en-US" b="1" i="1" dirty="0" smtClean="0"/>
              <a:t>Possible detector upgrade later, add electron and hadron capability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8FA31-DBB2-E947-858E-E88C9D4E8E57}" type="datetime1">
              <a:rPr lang="en-US" smtClean="0"/>
              <a:t>3/23/17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4" y="5221169"/>
            <a:ext cx="4979690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Preparation     Phase-I (parasitic runs)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916854" y="5194631"/>
            <a:ext cx="1850412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Phase-II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426" y="2962449"/>
            <a:ext cx="2117405" cy="18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4491" y="122098"/>
            <a:ext cx="8706393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Important to have a joint NP+HEP Effort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C2D9-F315-6C4E-AA7D-3F6BC76EEEC1}" type="datetime1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D7E8-DB72-5B4A-92C1-E0F780A53C87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22" t="5336" r="5408" b="21329"/>
          <a:stretch/>
        </p:blipFill>
        <p:spPr>
          <a:xfrm>
            <a:off x="2345349" y="1265098"/>
            <a:ext cx="4337047" cy="49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9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Exclusive </a:t>
            </a:r>
            <a:r>
              <a:rPr lang="en-US" dirty="0" smtClean="0"/>
              <a:t>Channels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possible </a:t>
            </a:r>
            <a:r>
              <a:rPr lang="en-US" sz="2700" dirty="0" smtClean="0">
                <a:solidFill>
                  <a:srgbClr val="0000FF"/>
                </a:solidFill>
              </a:rPr>
              <a:t>missing </a:t>
            </a:r>
            <a:r>
              <a:rPr lang="en-US" sz="2700" dirty="0" err="1" smtClean="0">
                <a:solidFill>
                  <a:srgbClr val="0000FF"/>
                </a:solidFill>
              </a:rPr>
              <a:t>pT</a:t>
            </a:r>
            <a:r>
              <a:rPr lang="en-US" sz="2700" dirty="0" smtClean="0">
                <a:solidFill>
                  <a:srgbClr val="0000FF"/>
                </a:solidFill>
              </a:rPr>
              <a:t> measurements being explored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11" y="1889861"/>
            <a:ext cx="50673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92" y="3563597"/>
            <a:ext cx="4027497" cy="277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5418" y="2934018"/>
            <a:ext cx="20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Chien</a:t>
            </a:r>
            <a:r>
              <a:rPr lang="en-US" dirty="0" smtClean="0"/>
              <a:t>-Yi Chen, 2017</a:t>
            </a:r>
            <a:endParaRPr lang="en-US" dirty="0"/>
          </a:p>
        </p:txBody>
      </p:sp>
      <p:pic>
        <p:nvPicPr>
          <p:cNvPr id="7" name="Picture 6" descr="pzap_ptap_3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1" y="3186013"/>
            <a:ext cx="3836480" cy="3037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11" y="2961564"/>
            <a:ext cx="1433521" cy="144546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7754-E56A-934F-B82B-CCDD5712BBBF}" type="datetime1">
              <a:rPr lang="en-US" smtClean="0"/>
              <a:t>3/23/17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2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023" y="1273912"/>
            <a:ext cx="4356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GeV@FNAL</a:t>
            </a:r>
            <a:r>
              <a:rPr lang="en-US" dirty="0" smtClean="0"/>
              <a:t>: 2017 -2019</a:t>
            </a:r>
          </a:p>
          <a:p>
            <a:r>
              <a:rPr lang="en-US" dirty="0" smtClean="0"/>
              <a:t>1.4x10</a:t>
            </a:r>
            <a:r>
              <a:rPr lang="en-US" baseline="30000" dirty="0" smtClean="0"/>
              <a:t>18</a:t>
            </a:r>
            <a:r>
              <a:rPr lang="en-US" dirty="0" smtClean="0"/>
              <a:t> POT or more, 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537" y="1316692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GeV@SPS</a:t>
            </a:r>
            <a:r>
              <a:rPr lang="en-US" dirty="0" smtClean="0"/>
              <a:t>: 2025 -2030</a:t>
            </a:r>
          </a:p>
          <a:p>
            <a:r>
              <a:rPr lang="en-US" dirty="0" smtClean="0"/>
              <a:t>4x10</a:t>
            </a:r>
            <a:r>
              <a:rPr lang="en-US" baseline="30000" dirty="0" smtClean="0"/>
              <a:t>20</a:t>
            </a:r>
            <a:r>
              <a:rPr lang="en-US" dirty="0" smtClean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CE0D-06CD-6E46-94A0-EDA79F44C2D0}" type="datetime1">
              <a:rPr lang="en-US" smtClean="0"/>
              <a:t>3/24/17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sensitivity_SP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70" y="2083598"/>
            <a:ext cx="3933125" cy="40013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82229" y="1747617"/>
            <a:ext cx="4741941" cy="4172908"/>
            <a:chOff x="4182229" y="1513424"/>
            <a:chExt cx="4741941" cy="4172908"/>
          </a:xfrm>
        </p:grpSpPr>
        <p:pic>
          <p:nvPicPr>
            <p:cNvPr id="13" name="Picture 12" descr="SeaQuest_SPS_2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 smtClean="0">
                  <a:solidFill>
                    <a:srgbClr val="984807"/>
                  </a:solidFill>
                </a:rPr>
                <a:t>20</a:t>
              </a:r>
              <a:endParaRPr lang="en-US" baseline="30000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62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16" y="1777999"/>
            <a:ext cx="4415963" cy="452592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Invariant mass spectrum for FY 2015 data</a:t>
            </a:r>
          </a:p>
          <a:p>
            <a:endParaRPr lang="en-US" sz="2000" dirty="0"/>
          </a:p>
          <a:p>
            <a:r>
              <a:rPr lang="en-US" sz="2000" dirty="0" smtClean="0"/>
              <a:t>30% of anticipated data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Data agrees well with Monte Carlo (spectrometer works as expected)</a:t>
            </a:r>
          </a:p>
          <a:p>
            <a:endParaRPr lang="en-US" sz="2000" dirty="0" smtClean="0"/>
          </a:p>
          <a:p>
            <a:r>
              <a:rPr lang="en-US" sz="2000" dirty="0" smtClean="0"/>
              <a:t>Data with Mass &gt; 4.2 GeV are mostly dimuons coming from the Drell-Yan process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8128939" cy="1054250"/>
          </a:xfrm>
        </p:spPr>
        <p:txBody>
          <a:bodyPr/>
          <a:lstStyle/>
          <a:p>
            <a:r>
              <a:rPr lang="en-US" sz="4000" dirty="0" smtClean="0"/>
              <a:t>Event selection and reconstruction</a:t>
            </a:r>
            <a:endParaRPr lang="en-US" sz="4000" dirty="0"/>
          </a:p>
        </p:txBody>
      </p:sp>
      <p:pic>
        <p:nvPicPr>
          <p:cNvPr id="9" name="Picture 8" descr="Screen Shot 2016-09-27 at 1.2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49" y="1624406"/>
            <a:ext cx="3864380" cy="2593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3871" y="2043582"/>
            <a:ext cx="1739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2920"/>
                </a:solidFill>
              </a:rPr>
              <a:t>J/</a:t>
            </a:r>
            <a:r>
              <a:rPr lang="en-US" sz="1200" dirty="0" smtClean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 smtClean="0">
                <a:solidFill>
                  <a:srgbClr val="CC2920"/>
                </a:solidFill>
              </a:rPr>
              <a:t> Monte Carlo</a:t>
            </a:r>
          </a:p>
          <a:p>
            <a:r>
              <a:rPr lang="en-US" sz="1200" dirty="0" smtClean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 smtClean="0">
                <a:solidFill>
                  <a:srgbClr val="CC2920"/>
                </a:solidFill>
              </a:rPr>
              <a:t>’ Monte Carlo</a:t>
            </a:r>
          </a:p>
          <a:p>
            <a:r>
              <a:rPr lang="en-US" sz="1200" dirty="0" smtClean="0">
                <a:solidFill>
                  <a:srgbClr val="E140FE"/>
                </a:solidFill>
              </a:rPr>
              <a:t>Drell-Yan Monte Carlo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Random Background</a:t>
            </a:r>
          </a:p>
          <a:p>
            <a:r>
              <a:rPr lang="en-US" sz="1200" dirty="0" smtClean="0">
                <a:solidFill>
                  <a:srgbClr val="1324D5"/>
                </a:solidFill>
              </a:rPr>
              <a:t>Combined MC and </a:t>
            </a:r>
            <a:r>
              <a:rPr lang="en-US" sz="1200" dirty="0" err="1" smtClean="0">
                <a:solidFill>
                  <a:srgbClr val="1324D5"/>
                </a:solidFill>
              </a:rPr>
              <a:t>bg</a:t>
            </a:r>
            <a:endParaRPr lang="en-US" sz="1200" dirty="0">
              <a:solidFill>
                <a:srgbClr val="1324D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143" y="3343401"/>
            <a:ext cx="1386482" cy="586589"/>
          </a:xfrm>
          <a:prstGeom prst="rect">
            <a:avLst/>
          </a:prstGeom>
        </p:spPr>
      </p:pic>
      <p:pic>
        <p:nvPicPr>
          <p:cNvPr id="11" name="Picture 10" descr="Screen Shot 2016-09-27 at 1.29.5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49" y="4246906"/>
            <a:ext cx="3864380" cy="2057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6083" y="4246906"/>
            <a:ext cx="1123116" cy="475164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9264" y="6298174"/>
            <a:ext cx="2133600" cy="365125"/>
          </a:xfrm>
        </p:spPr>
        <p:txBody>
          <a:bodyPr>
            <a:normAutofit/>
          </a:bodyPr>
          <a:lstStyle/>
          <a:p>
            <a:fld id="{F36DD0FD-55B0-48C4-8AF2-8A69533EDFC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26849" y="1735805"/>
            <a:ext cx="198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E906 preliminary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711C-9158-7348-B73F-4705B8DEE9B0}" type="datetime1">
              <a:rPr lang="en-US" smtClean="0"/>
              <a:t>3/23/17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9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2800" dirty="0">
                <a:solidFill>
                  <a:srgbClr val="0000FF"/>
                </a:solidFill>
              </a:rPr>
              <a:t>B</a:t>
            </a:r>
            <a:r>
              <a:rPr lang="en-US" sz="2800" dirty="0" smtClean="0">
                <a:solidFill>
                  <a:srgbClr val="0000FF"/>
                </a:solidFill>
              </a:rPr>
              <a:t>ump hunt at Z-</a:t>
            </a:r>
            <a:r>
              <a:rPr lang="en-US" sz="2800" dirty="0" err="1" smtClean="0">
                <a:solidFill>
                  <a:srgbClr val="0000FF"/>
                </a:solidFill>
              </a:rPr>
              <a:t>vertx</a:t>
            </a:r>
            <a:r>
              <a:rPr lang="en-US" sz="2800" dirty="0" smtClean="0">
                <a:solidFill>
                  <a:srgbClr val="0000FF"/>
                </a:solidFill>
              </a:rPr>
              <a:t> &lt; 3m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BDB7-E84E-FE42-8F34-150AB88AEE90}" type="datetime1">
              <a:rPr lang="en-US" smtClean="0"/>
              <a:t>3/23/17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28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0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5622" y="5302309"/>
            <a:ext cx="25815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Work in progress: 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- optimization </a:t>
            </a:r>
            <a:r>
              <a:rPr lang="is-IS" sz="2400" i="1" dirty="0" smtClean="0">
                <a:solidFill>
                  <a:srgbClr val="FF0000"/>
                </a:solidFill>
              </a:rPr>
              <a:t>…, 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- u</a:t>
            </a:r>
            <a:r>
              <a:rPr lang="is-IS" sz="2400" i="1" dirty="0" smtClean="0">
                <a:solidFill>
                  <a:srgbClr val="FF0000"/>
                </a:solidFill>
              </a:rPr>
              <a:t>nderstand BG ...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43126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10"/>
            <a:ext cx="8229600" cy="11420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Detector Optimization </a:t>
            </a:r>
            <a:br>
              <a:rPr lang="en-US" dirty="0" smtClean="0"/>
            </a:br>
            <a:r>
              <a:rPr lang="en-US" sz="3100" dirty="0" smtClean="0">
                <a:solidFill>
                  <a:srgbClr val="FF0000"/>
                </a:solidFill>
              </a:rPr>
              <a:t>Single </a:t>
            </a:r>
            <a:r>
              <a:rPr lang="en-US" sz="3100" dirty="0" err="1" smtClean="0">
                <a:solidFill>
                  <a:srgbClr val="FF0000"/>
                </a:solidFill>
              </a:rPr>
              <a:t>Muon</a:t>
            </a:r>
            <a:r>
              <a:rPr lang="en-US" sz="3100" dirty="0" smtClean="0">
                <a:solidFill>
                  <a:srgbClr val="FF0000"/>
                </a:solidFill>
              </a:rPr>
              <a:t> Z-Vertex Resolutions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240D-6BC3-C543-A31F-B846FCFC551E}" type="datetime1">
              <a:rPr lang="en-US" smtClean="0"/>
              <a:t>3/23/17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724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b="1" dirty="0">
                <a:solidFill>
                  <a:srgbClr val="FF0000"/>
                </a:solidFill>
              </a:rPr>
              <a:t>Backward: </a:t>
            </a:r>
            <a:r>
              <a:rPr lang="en-US" b="1" dirty="0" smtClean="0">
                <a:solidFill>
                  <a:srgbClr val="FF0000"/>
                </a:solidFill>
              </a:rPr>
              <a:t>2cm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Sigma_Z</a:t>
            </a:r>
            <a:r>
              <a:rPr lang="en-US" b="1" dirty="0" smtClean="0">
                <a:solidFill>
                  <a:srgbClr val="FF0000"/>
                </a:solidFill>
              </a:rPr>
              <a:t> ~ 30cm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171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34"/>
            <a:ext cx="8229600" cy="853030"/>
          </a:xfrm>
        </p:spPr>
        <p:txBody>
          <a:bodyPr/>
          <a:lstStyle/>
          <a:p>
            <a:r>
              <a:rPr lang="en-US" dirty="0" smtClean="0"/>
              <a:t>Physics of Dark Matter @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D20A-987E-BA46-8273-35E4AB6B7B7D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33" y="3778395"/>
            <a:ext cx="6522516" cy="2412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210" y="3470003"/>
            <a:ext cx="211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Philip Schuster’s talk</a:t>
            </a:r>
            <a:endParaRPr lang="en-US" dirty="0"/>
          </a:p>
        </p:txBody>
      </p:sp>
      <p:pic>
        <p:nvPicPr>
          <p:cNvPr id="10" name="Picture 9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664" y="1134118"/>
            <a:ext cx="3771635" cy="255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8210" y="1167688"/>
            <a:ext cx="4275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Current and near future high</a:t>
            </a:r>
            <a:r>
              <a:rPr lang="en-US" sz="2400" dirty="0">
                <a:solidFill>
                  <a:srgbClr val="FF0000"/>
                </a:solidFill>
              </a:rPr>
              <a:t>-intensity </a:t>
            </a:r>
            <a:r>
              <a:rPr lang="en-US" sz="2400" dirty="0" smtClean="0">
                <a:solidFill>
                  <a:srgbClr val="FF0000"/>
                </a:solidFill>
              </a:rPr>
              <a:t>colliders </a:t>
            </a:r>
            <a:r>
              <a:rPr lang="en-US" sz="2400" dirty="0">
                <a:solidFill>
                  <a:srgbClr val="FF0000"/>
                </a:solidFill>
              </a:rPr>
              <a:t>and fixed target </a:t>
            </a:r>
            <a:r>
              <a:rPr lang="en-US" sz="2400" dirty="0" smtClean="0">
                <a:solidFill>
                  <a:srgbClr val="FF0000"/>
                </a:solidFill>
              </a:rPr>
              <a:t>experiments offer </a:t>
            </a:r>
            <a:r>
              <a:rPr lang="en-US" sz="2400" dirty="0">
                <a:solidFill>
                  <a:srgbClr val="FF0000"/>
                </a:solidFill>
              </a:rPr>
              <a:t>an ideal environment to probe </a:t>
            </a:r>
            <a:r>
              <a:rPr lang="en-US" sz="2400" dirty="0" smtClean="0">
                <a:solidFill>
                  <a:srgbClr val="FF0000"/>
                </a:solidFill>
              </a:rPr>
              <a:t>dark sector physics in MeV </a:t>
            </a:r>
            <a:r>
              <a:rPr lang="en-US" sz="2400" dirty="0">
                <a:solidFill>
                  <a:srgbClr val="FF0000"/>
                </a:solidFill>
              </a:rPr>
              <a:t>~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29852" y="1032422"/>
            <a:ext cx="1689012" cy="140540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3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7"/>
            <a:ext cx="8229600" cy="75851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96" y="926756"/>
            <a:ext cx="4930527" cy="19536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~end of 2016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modules; 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624485" y="1351001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- </a:t>
            </a:r>
            <a:r>
              <a:rPr lang="en-US" i="1" dirty="0" err="1" smtClean="0">
                <a:solidFill>
                  <a:srgbClr val="FF0000"/>
                </a:solidFill>
              </a:rPr>
              <a:t>dE</a:t>
            </a:r>
            <a:r>
              <a:rPr lang="en-US" i="1" dirty="0" smtClean="0">
                <a:solidFill>
                  <a:srgbClr val="FF0000"/>
                </a:solidFill>
              </a:rPr>
              <a:t>/E = 8.1%/</a:t>
            </a:r>
            <a:r>
              <a:rPr lang="en-US" i="1" dirty="0" err="1" smtClean="0">
                <a:solidFill>
                  <a:srgbClr val="FF0000"/>
                </a:solidFill>
              </a:rPr>
              <a:t>sqrt</a:t>
            </a:r>
            <a:r>
              <a:rPr lang="en-US" i="1" dirty="0" smtClean="0">
                <a:solidFill>
                  <a:srgbClr val="FF0000"/>
                </a:solidFill>
              </a:rPr>
              <a:t>(E) + 2.1%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- </a:t>
            </a:r>
            <a:r>
              <a:rPr lang="en-US" i="1" dirty="0" err="1" smtClean="0">
                <a:solidFill>
                  <a:srgbClr val="FF0000"/>
                </a:solidFill>
              </a:rPr>
              <a:t>dT</a:t>
            </a:r>
            <a:r>
              <a:rPr lang="en-US" i="1" dirty="0" smtClean="0">
                <a:solidFill>
                  <a:srgbClr val="FF0000"/>
                </a:solidFill>
              </a:rPr>
              <a:t> &lt; 200 </a:t>
            </a:r>
            <a:r>
              <a:rPr lang="en-US" i="1" dirty="0" err="1" smtClean="0">
                <a:solidFill>
                  <a:srgbClr val="FF0000"/>
                </a:solidFill>
              </a:rPr>
              <a:t>ps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rgbClr val="FF0000"/>
                </a:solidFill>
              </a:rPr>
              <a:t>- Excellent e/pi separation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5B96-AB44-D24D-ADDE-F3F33F32FB19}" type="datetime1">
              <a:rPr lang="en-US" smtClean="0"/>
              <a:t>3/23/17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 descr="IMG_59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485" y="2655207"/>
            <a:ext cx="2775857" cy="3701143"/>
          </a:xfrm>
          <a:prstGeom prst="rect">
            <a:avLst/>
          </a:prstGeom>
        </p:spPr>
      </p:pic>
      <p:pic>
        <p:nvPicPr>
          <p:cNvPr id="13" name="Picture 12" descr="PHENIX_EMCal_4SeaQues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50" y="2691492"/>
            <a:ext cx="4886477" cy="36648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019523" y="3879273"/>
            <a:ext cx="822477" cy="7850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8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92" y="42901"/>
            <a:ext cx="876453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All 8 </a:t>
            </a:r>
            <a:r>
              <a:rPr lang="en-US" dirty="0" smtClean="0"/>
              <a:t>trigger  </a:t>
            </a:r>
            <a:r>
              <a:rPr lang="en-US" dirty="0" smtClean="0"/>
              <a:t>modules  assembled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48" y="1882231"/>
            <a:ext cx="4936778" cy="3702584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1A6A-F364-D441-9C17-50142331674F}" type="datetime1">
              <a:rPr lang="en-US" smtClean="0"/>
              <a:t>3/23/17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31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2" y="1882231"/>
            <a:ext cx="3739452" cy="37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7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 smtClean="0">
                <a:cs typeface="Gill Sans" charset="0"/>
                <a:sym typeface="Gill Sans" charset="0"/>
              </a:rPr>
              <a:t>SeaQuest</a:t>
            </a:r>
            <a:r>
              <a:rPr lang="en-US" sz="3200" dirty="0" smtClean="0">
                <a:cs typeface="Gill Sans" charset="0"/>
                <a:sym typeface="Gill Sans" charset="0"/>
              </a:rPr>
              <a:t> at the Intensity </a:t>
            </a:r>
            <a:r>
              <a:rPr lang="en-US" sz="3200" dirty="0" smtClean="0">
                <a:cs typeface="Gill Sans" charset="0"/>
                <a:sym typeface="Gill Sans" charset="0"/>
              </a:rPr>
              <a:t>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7358530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igh intensity proton 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beam: 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“beam dump mode” 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@</a:t>
            </a:r>
            <a:r>
              <a:rPr lang="en-US" sz="1400" b="1" dirty="0" err="1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  <a:endParaRPr lang="en-US" sz="1400" b="1" dirty="0" smtClean="0">
              <a:solidFill>
                <a:srgbClr val="0000FF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35K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a 2-year parasitic run, 1.4x10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  <a:endParaRPr lang="en-US" sz="1400" b="1" dirty="0" smtClean="0">
              <a:solidFill>
                <a:srgbClr val="FF0000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50K 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9BBE5-455E-A644-BDE4-343AA1C8BE42}" type="datetime1">
              <a:rPr lang="en-US" smtClean="0"/>
              <a:t>3/23/17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560" y="4380012"/>
            <a:ext cx="3344440" cy="197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480" y="5751271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</a:t>
            </a:r>
            <a:r>
              <a:rPr lang="en-US" sz="1600" dirty="0">
                <a:solidFill>
                  <a:srgbClr val="FF0000"/>
                </a:solidFill>
              </a:rPr>
              <a:t>B</a:t>
            </a:r>
            <a:r>
              <a:rPr lang="en-US" sz="1600" dirty="0" smtClean="0">
                <a:solidFill>
                  <a:srgbClr val="FF0000"/>
                </a:solidFill>
              </a:rPr>
              <a:t>eam </a:t>
            </a:r>
            <a:r>
              <a:rPr lang="en-US" sz="1600" dirty="0" smtClean="0">
                <a:solidFill>
                  <a:srgbClr val="FF0000"/>
                </a:solidFill>
              </a:rPr>
              <a:t>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</a:t>
            </a:r>
            <a:r>
              <a:rPr lang="en-US" sz="1600" dirty="0" smtClean="0">
                <a:solidFill>
                  <a:srgbClr val="FF0000"/>
                </a:solidFill>
              </a:rPr>
              <a:t>! Target ~ 10%λ</a:t>
            </a:r>
            <a:r>
              <a:rPr lang="en-US" sz="1600" baseline="-25000" dirty="0" smtClean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49201" y="4813493"/>
            <a:ext cx="107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SeaQuest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61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DC92-5632-DA45-BD20-ED2FDB261727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9240" y="900930"/>
            <a:ext cx="3803120" cy="2996094"/>
            <a:chOff x="901700" y="516460"/>
            <a:chExt cx="7327900" cy="59817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700" y="516460"/>
              <a:ext cx="7327900" cy="59817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430125" y="3585600"/>
              <a:ext cx="1032178" cy="5702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62303" y="4155840"/>
              <a:ext cx="1460103" cy="319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922406" y="4302720"/>
              <a:ext cx="3559539" cy="1653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xplosion 1 12"/>
            <p:cNvSpPr/>
            <p:nvPr/>
          </p:nvSpPr>
          <p:spPr>
            <a:xfrm>
              <a:off x="3167641" y="423480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 1 13"/>
            <p:cNvSpPr/>
            <p:nvPr/>
          </p:nvSpPr>
          <p:spPr>
            <a:xfrm>
              <a:off x="5221593" y="430272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 1 14"/>
            <p:cNvSpPr/>
            <p:nvPr/>
          </p:nvSpPr>
          <p:spPr>
            <a:xfrm>
              <a:off x="6191522" y="424224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 1 15"/>
            <p:cNvSpPr/>
            <p:nvPr/>
          </p:nvSpPr>
          <p:spPr>
            <a:xfrm>
              <a:off x="6698148" y="423480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297185" y="124689"/>
            <a:ext cx="8552464" cy="97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SeaQuest</a:t>
            </a:r>
            <a:r>
              <a:rPr lang="en-US" dirty="0" smtClean="0"/>
              <a:t>/E906: Nuclear Physics with </a:t>
            </a:r>
            <a:r>
              <a:rPr lang="en-US" dirty="0" err="1" smtClean="0"/>
              <a:t>Drell</a:t>
            </a:r>
            <a:r>
              <a:rPr lang="en-US" dirty="0" smtClean="0"/>
              <a:t>-Yan</a:t>
            </a:r>
          </a:p>
          <a:p>
            <a:r>
              <a:rPr lang="en-US" dirty="0" smtClean="0"/>
              <a:t>2012-2017</a:t>
            </a: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774" y="1101569"/>
            <a:ext cx="2747026" cy="260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774" y="4297716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39774" y="5987018"/>
            <a:ext cx="303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Quark Energy Loss </a:t>
            </a:r>
            <a:r>
              <a:rPr lang="en-US" dirty="0" err="1" smtClean="0"/>
              <a:t>dE</a:t>
            </a:r>
            <a:r>
              <a:rPr lang="en-US" dirty="0" smtClean="0"/>
              <a:t>/dx in </a:t>
            </a:r>
            <a:r>
              <a:rPr lang="en-US" dirty="0" err="1" smtClean="0"/>
              <a:t>pA</a:t>
            </a:r>
            <a:endParaRPr lang="en-US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468" y="3981711"/>
            <a:ext cx="3004308" cy="233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2267" y="4173612"/>
            <a:ext cx="1271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Drell</a:t>
            </a:r>
            <a:r>
              <a:rPr lang="en-US" dirty="0" smtClean="0"/>
              <a:t>-Yan </a:t>
            </a:r>
          </a:p>
          <a:p>
            <a:r>
              <a:rPr lang="en-US" dirty="0" smtClean="0"/>
              <a:t>Acceptance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9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3547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Great Opportunity</a:t>
            </a:r>
            <a:br>
              <a:rPr lang="en-US" sz="3600" dirty="0" smtClean="0"/>
            </a:br>
            <a:r>
              <a:rPr lang="en-US" sz="2700" dirty="0" smtClean="0"/>
              <a:t>Dark </a:t>
            </a:r>
            <a:r>
              <a:rPr lang="en-US" sz="2700" dirty="0" smtClean="0"/>
              <a:t>Photons and Dark Higgs </a:t>
            </a:r>
            <a:r>
              <a:rPr lang="en-US" sz="2700" dirty="0" smtClean="0"/>
              <a:t>Search</a:t>
            </a:r>
            <a:r>
              <a:rPr lang="en-US" sz="2700" dirty="0" smtClean="0"/>
              <a:t> </a:t>
            </a:r>
            <a:r>
              <a:rPr lang="en-US" sz="2700" dirty="0" smtClean="0"/>
              <a:t>at </a:t>
            </a:r>
            <a:r>
              <a:rPr lang="en-US" sz="2700" dirty="0" err="1" smtClean="0"/>
              <a:t>SeaQuest</a:t>
            </a:r>
            <a:endParaRPr lang="en-US" sz="27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69B2-DD3C-2C4F-A64E-0B54112A5160}" type="datetime1">
              <a:rPr lang="en-US" smtClean="0"/>
              <a:t>3/23/17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528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Dilepton</a:t>
            </a:r>
            <a:r>
              <a:rPr lang="en-US" sz="3200" dirty="0" smtClean="0">
                <a:cs typeface="+mj-cs"/>
              </a:rPr>
              <a:t> </a:t>
            </a:r>
            <a:r>
              <a:rPr lang="en-US" sz="3200" dirty="0" smtClean="0">
                <a:cs typeface="+mj-cs"/>
              </a:rPr>
              <a:t>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ABB93-F81D-3A48-A92E-2EF4B008BF1D}" type="datetime1">
              <a:rPr lang="en-US" smtClean="0"/>
              <a:t>3/23/17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855486" y="5267419"/>
            <a:ext cx="1249060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~ Fixed target w/ </a:t>
            </a:r>
          </a:p>
          <a:p>
            <a:r>
              <a:rPr lang="en-US" sz="1200" dirty="0" smtClean="0"/>
              <a:t>electron beams</a:t>
            </a:r>
          </a:p>
        </p:txBody>
      </p:sp>
    </p:spTree>
    <p:extLst>
      <p:ext uri="{BB962C8B-B14F-4D97-AF65-F5344CB8AC3E}">
        <p14:creationId xmlns:p14="http://schemas.microsoft.com/office/powerpoint/2010/main" val="418521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598" y="3633381"/>
            <a:ext cx="8285202" cy="308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2A518A-7092-B049-843B-C3B79E3B8F0F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Screen Shot 2016-05-13 at 2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4" y="405613"/>
            <a:ext cx="8285202" cy="279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084" y="232458"/>
            <a:ext cx="256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A target </a:t>
            </a:r>
            <a:r>
              <a:rPr lang="en-US" b="1" i="1" dirty="0" err="1" smtClean="0">
                <a:solidFill>
                  <a:srgbClr val="0000FF"/>
                </a:solidFill>
              </a:rPr>
              <a:t>Drell</a:t>
            </a:r>
            <a:r>
              <a:rPr lang="en-US" b="1" i="1" dirty="0" smtClean="0">
                <a:solidFill>
                  <a:srgbClr val="0000FF"/>
                </a:solidFill>
              </a:rPr>
              <a:t>-Yan event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84" y="3658225"/>
            <a:ext cx="588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A beam-dump dark photon event  --- parasitic run possible!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5A87-8730-BA41-9A10-C24123F49372}" type="datetime1">
              <a:rPr lang="en-US" smtClean="0"/>
              <a:t>3/23/17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0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9B1F-16B0-0947-87AF-F419AF362E17}" type="datetime1">
              <a:rPr lang="en-US" smtClean="0"/>
              <a:t>3/23/17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DOE Cosmic Vision: New Ideas in Dark Matter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3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</TotalTime>
  <Words>2217</Words>
  <Application>Microsoft Macintosh PowerPoint</Application>
  <PresentationFormat>On-screen Show (4:3)</PresentationFormat>
  <Paragraphs>431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Direct Search for Dark Photon and Dark Higgs at SeaQuest/E1067</vt:lpstr>
      <vt:lpstr>Outline</vt:lpstr>
      <vt:lpstr>Physics of Dark Matter @SeaQuest </vt:lpstr>
      <vt:lpstr>SeaQuest at the Intensity Frontier at Fermilab</vt:lpstr>
      <vt:lpstr>PowerPoint Presentation</vt:lpstr>
      <vt:lpstr>A Great Opportunity Dark Photons and Dark Higgs Search at SeaQuest</vt:lpstr>
      <vt:lpstr>Dark Photon Detection in Dilepton Channel </vt:lpstr>
      <vt:lpstr>PowerPoint Presentation</vt:lpstr>
      <vt:lpstr>PowerPoint Presentation</vt:lpstr>
      <vt:lpstr>PowerPoint Presentation</vt:lpstr>
      <vt:lpstr>Detector Upgrades and Expected Signals </vt:lpstr>
      <vt:lpstr>A New High-Granularity Displayed Dimuon Vertex Trigger</vt:lpstr>
      <vt:lpstr>Low Mass Prompt Dimuon Trigger Rate Study</vt:lpstr>
      <vt:lpstr>Trigger and DAQ System Test @LANL</vt:lpstr>
      <vt:lpstr>Excellent work by LANL team! Ready to ship the detectors to Fermilab for installation</vt:lpstr>
      <vt:lpstr>Current Status and Future Opportunity</vt:lpstr>
      <vt:lpstr>Phase-I Expectation: Dark Photons  (parasitic run w/ E906/1039)</vt:lpstr>
      <vt:lpstr>Dark Higgs</vt:lpstr>
      <vt:lpstr>Projected Dark Higgs Sensitivity POT:1.4x1018 (Phase-I)</vt:lpstr>
      <vt:lpstr>E-1067 Future Upgrade: Phase-II 2020 ~ 2025+ </vt:lpstr>
      <vt:lpstr>Phase-II: Displaced Low Mass Dark Photons  with EMCal upgrades </vt:lpstr>
      <vt:lpstr>EMCal Upgrade: More Physics </vt:lpstr>
      <vt:lpstr>Summary and Outlook</vt:lpstr>
      <vt:lpstr>Important to have a joint NP+HEP Effort</vt:lpstr>
      <vt:lpstr>Beyond Exclusive Channels possible missing pT measurements being explored</vt:lpstr>
      <vt:lpstr>Comparison with SHiP Proposal </vt:lpstr>
      <vt:lpstr>Event selection and reconstruction</vt:lpstr>
      <vt:lpstr>Search Mode (2): “Prompt” Dark Photons vs Drell-Yan Bump hunt at Z-vertx &lt; 3m</vt:lpstr>
      <vt:lpstr>Trigger Detector Optimization  Single Muon Z-Vertex Resolutions</vt:lpstr>
      <vt:lpstr>EMCal from PHENIX/RHIC</vt:lpstr>
      <vt:lpstr>All 8 trigger  modules  assembled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169</cp:revision>
  <dcterms:created xsi:type="dcterms:W3CDTF">2017-03-22T04:21:38Z</dcterms:created>
  <dcterms:modified xsi:type="dcterms:W3CDTF">2017-03-24T05:04:42Z</dcterms:modified>
</cp:coreProperties>
</file>