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8" r:id="rId4"/>
    <p:sldId id="277" r:id="rId5"/>
    <p:sldId id="264" r:id="rId6"/>
    <p:sldId id="267" r:id="rId7"/>
    <p:sldId id="265" r:id="rId8"/>
    <p:sldId id="266" r:id="rId9"/>
    <p:sldId id="263" r:id="rId10"/>
    <p:sldId id="260" r:id="rId11"/>
    <p:sldId id="261" r:id="rId12"/>
    <p:sldId id="262" r:id="rId13"/>
    <p:sldId id="25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8222-1D04-418E-A234-8B2837A839E6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F25-C349-45DE-99CD-9F0C6943D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A963D-9D16-CA4F-AF05-9C11983202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5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0B7-7DBA-461A-8CC2-C26E8D198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E32C-4EA8-4A40-A0ED-5639AF72E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3BB-26B0-4A81-B226-F664E540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7D17-62AD-485B-ADB0-99AB2EFE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F40E8-6E0D-44B3-B310-722459E2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085C-83D1-49E5-B96F-DBA0F53F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192F-8360-4A0E-AA14-9797B820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1E8F-80D8-44E4-AAA6-6A61409C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6D3CC-893B-49A9-BE53-BF9008E3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3EC9-88DD-4492-BEF3-B406EA33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3DE96-224A-441B-8223-CA5AEB16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1D1FD-5F01-458C-95F2-0BCE0DB4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C2B-E830-4DE2-80FC-67285422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639A-74DC-44E1-A2EA-81B2C73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8DC0-21E4-409C-954E-498734B5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3E50-3348-4316-8A10-DD8E54B8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4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373-16B1-41A0-912C-D4AFAD04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4FD0F-C390-4157-A5B6-BEBA04F8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F4F5-22E8-41E9-80C8-981C409D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69E6-6E54-4B3C-A4D4-AACCDFB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0EAA-FF97-4056-BEB3-AE68CD91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06CB-BE9A-4A20-8D86-A0DAB59B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1066-C92E-4ACD-A28F-CC5B4284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68C-DE18-400F-8BB7-42341B29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E01E-537A-4192-B465-B62C2D4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D4D6-FBA4-4C36-8B4E-AC05526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8BC2-F2CA-46C3-827F-DA649C59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5511-8BC0-4A65-A0D5-5FDDDB1F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9DB94-F05C-444C-BC61-DABE00F6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73D3-A7B9-4C5A-898E-3BB25543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6164-09C4-42F6-8D49-50841F1F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45F-8234-4587-82C3-B39EAAA0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551-8F5C-4A6D-B20E-BD33ED01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A190-772A-4422-9E27-AC2FD280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CAA45-C341-424A-BEBF-04563B1B3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5AAE0-928F-42F8-9D35-D2878C643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BF4F-52EB-4B83-828D-7A09458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242D9-93CB-4A6C-8E2E-AB5AE286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A5784-9D23-41B3-B9A4-7A86FD8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F7C9-EA7F-467F-8EDF-4ED4F36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5047F-E437-4692-BC19-A041C07C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67A8-0C71-414D-8F85-284275DA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14B-9E1A-4118-B933-F497AF72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6B755-810B-42F2-B910-D3A87C4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F8127-5A74-46CD-9568-841DE522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47EDA-8523-45A5-AD25-FABD308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163-D9B9-47DC-9A40-B3EAA710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866A-BE1F-4CD0-8950-B2F8CFE8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7AF98-9BBF-4E32-855A-CB56A0D82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5ED1-136C-413D-A295-24E5158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9E56-BE80-40BA-98EA-20EB360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CDC5B-94FB-4EF8-91E3-39B23E55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350D-3E11-4C52-B456-95491D3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87208-A8F1-482A-A69E-880C76BA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0615-95F2-486B-A299-EC6A7C5B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8C84-D37C-4B8B-93DE-B0C77F36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24D6-5CDB-4CB3-B7A6-B93E5C8F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BFB9-5589-4CD4-9E9E-FDBC5DD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1F50-07F6-4A87-B14C-DCBF1CB0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C7B0-A2D0-4DEA-B253-D71D6B5CE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D3FB-4AD8-4AF7-9E11-8CCF35E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8010-FD44-4644-987E-D37A254B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@Fermilab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EE2C-B6E1-46A0-8447-D27235B3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5508-0DFB-46B1-9E7F-6F228710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1449035"/>
            <a:ext cx="11507372" cy="3454561"/>
          </a:xfrm>
        </p:spPr>
        <p:txBody>
          <a:bodyPr>
            <a:normAutofit/>
          </a:bodyPr>
          <a:lstStyle/>
          <a:p>
            <a:r>
              <a:rPr lang="en-US" sz="4400" b="1" i="1" dirty="0" err="1"/>
              <a:t>EMCal</a:t>
            </a:r>
            <a:r>
              <a:rPr lang="en-US" sz="4400" b="1" i="1" dirty="0"/>
              <a:t> Upgrade at </a:t>
            </a:r>
            <a:r>
              <a:rPr lang="en-US" sz="4400" b="1" i="1" dirty="0" err="1"/>
              <a:t>SeaQuest</a:t>
            </a:r>
            <a:br>
              <a:rPr lang="en-US" sz="4400" b="1" i="1" dirty="0"/>
            </a:br>
            <a:r>
              <a:rPr lang="en-US" sz="4400" b="1" i="1" dirty="0"/>
              <a:t>06/15/2018</a:t>
            </a:r>
            <a:br>
              <a:rPr lang="en-US" sz="4400" b="1" i="1" dirty="0"/>
            </a:br>
            <a:br>
              <a:rPr lang="en-US" sz="4400" b="1" i="1" dirty="0"/>
            </a:br>
            <a:r>
              <a:rPr lang="en-US" sz="4400" b="1" i="1" dirty="0"/>
              <a:t>Ming Liu, Paul Reimer, </a:t>
            </a:r>
            <a:r>
              <a:rPr lang="en-US" sz="4400" b="1" i="1" dirty="0" err="1"/>
              <a:t>Kun</a:t>
            </a:r>
            <a:r>
              <a:rPr lang="en-US" sz="4400" b="1" i="1" dirty="0"/>
              <a:t> Liu </a:t>
            </a:r>
          </a:p>
        </p:txBody>
      </p:sp>
    </p:spTree>
    <p:extLst>
      <p:ext uri="{BB962C8B-B14F-4D97-AF65-F5344CB8AC3E}">
        <p14:creationId xmlns:p14="http://schemas.microsoft.com/office/powerpoint/2010/main" val="123972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31B1-C90D-41E1-9610-9D2C2773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8" y="267404"/>
            <a:ext cx="10515600" cy="765660"/>
          </a:xfrm>
        </p:spPr>
        <p:txBody>
          <a:bodyPr>
            <a:normAutofit/>
          </a:bodyPr>
          <a:lstStyle/>
          <a:p>
            <a:r>
              <a:rPr lang="en-US" dirty="0"/>
              <a:t>Physics goals and recent work</a:t>
            </a:r>
          </a:p>
        </p:txBody>
      </p:sp>
      <p:pic>
        <p:nvPicPr>
          <p:cNvPr id="1026" name="Picture 2" descr="SeaQuestEE">
            <a:extLst>
              <a:ext uri="{FF2B5EF4-FFF2-40B4-BE49-F238E27FC236}">
                <a16:creationId xmlns:a16="http://schemas.microsoft.com/office/drawing/2014/main" id="{2A87C3AC-0B0F-4AB7-8D3A-9023C84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" y="1168322"/>
            <a:ext cx="3562555" cy="289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arkrho">
            <a:extLst>
              <a:ext uri="{FF2B5EF4-FFF2-40B4-BE49-F238E27FC236}">
                <a16:creationId xmlns:a16="http://schemas.microsoft.com/office/drawing/2014/main" id="{6413CFAF-7DAD-437B-8192-0703E189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32" y="1168322"/>
            <a:ext cx="3683129" cy="29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15811-33C4-4BFE-B055-8724246FD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0" y="132146"/>
            <a:ext cx="4798503" cy="659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04503-F708-40A0-8E01-DF83F4DD5196}"/>
              </a:ext>
            </a:extLst>
          </p:cNvPr>
          <p:cNvSpPr txBox="1"/>
          <p:nvPr/>
        </p:nvSpPr>
        <p:spPr>
          <a:xfrm>
            <a:off x="195752" y="4197627"/>
            <a:ext cx="658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LOI of dark matter search in dimuon channel was presented to PAC in June 2015. Obtained very positive feedbacks.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A phase-II of EMCal and possibly </a:t>
            </a:r>
            <a:r>
              <a:rPr lang="en-US" dirty="0" err="1"/>
              <a:t>HCal</a:t>
            </a:r>
            <a:r>
              <a:rPr lang="en-US" dirty="0"/>
              <a:t> was also mentioned. PAC suggested we submit the new proposal based on the results obtained from this first phase 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The detector proposed in the first phase was successfully installed and accumulated one week worth of data before E906 shuts down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We will continue to take the dimuon data parasitically with E1039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26EF5-12A4-FA4F-A912-D0F953B0588D}"/>
              </a:ext>
            </a:extLst>
          </p:cNvPr>
          <p:cNvSpPr/>
          <p:nvPr/>
        </p:nvSpPr>
        <p:spPr>
          <a:xfrm>
            <a:off x="636105" y="1726989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C527-9A2E-5745-A4CB-AAB36B8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3C6-CB8C-F04D-8890-AD4DADF5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76406-8AC2-AA49-A730-698E4580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245011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0EF6-2CDD-40BF-B859-7B6FCC13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and potential collaboration/support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6C96A-31D3-414C-A738-CCB22965D8C8}"/>
              </a:ext>
            </a:extLst>
          </p:cNvPr>
          <p:cNvSpPr txBox="1"/>
          <p:nvPr/>
        </p:nvSpPr>
        <p:spPr>
          <a:xfrm>
            <a:off x="721452" y="1635853"/>
            <a:ext cx="106323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Ongoing support from LANL LDRD: $300k for FY-18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Submitted joint proposal with KEK/RIKEN/</a:t>
            </a:r>
            <a:r>
              <a:rPr lang="en-US" sz="3200" dirty="0" err="1"/>
              <a:t>TokyoTech</a:t>
            </a:r>
            <a:r>
              <a:rPr lang="en-US" sz="3200" dirty="0"/>
              <a:t>: $270k for FY-18 if supported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Collaboration with PHENIX/sPHENIX EMCal group and STAR forward upgrade groups on detector support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7850E-A503-DA43-8F5F-9280A3A9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D2088-8D1A-6049-BEA8-C84CA2EE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F2ED8-71F5-164C-9A07-43B7CB4E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406627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D550-E944-4144-83B1-B55068BB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work and 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0387C-5B88-40A6-9576-567ACCB137FB}"/>
              </a:ext>
            </a:extLst>
          </p:cNvPr>
          <p:cNvSpPr txBox="1"/>
          <p:nvPr/>
        </p:nvSpPr>
        <p:spPr>
          <a:xfrm>
            <a:off x="7182997" y="1033064"/>
            <a:ext cx="4883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Ultimate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Have the full detector ready for installation before the end of this calendar year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Install the detector either during the accelerator maintenance downtime, or the summer shutdown in 2019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Take data with E1039 for at least one 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24EE1-D477-4FAF-8EA5-75A2F1B0488B}"/>
              </a:ext>
            </a:extLst>
          </p:cNvPr>
          <p:cNvSpPr txBox="1"/>
          <p:nvPr/>
        </p:nvSpPr>
        <p:spPr>
          <a:xfrm>
            <a:off x="7182997" y="3490430"/>
            <a:ext cx="48839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Immediate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Ship the detector to Fermilab either in July or some later time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Find some onsite space  (D0 assembly hall?) with crane support and basic utilities for the </a:t>
            </a:r>
            <a:r>
              <a:rPr lang="en-US" dirty="0" err="1"/>
              <a:t>EMCal</a:t>
            </a:r>
            <a:r>
              <a:rPr lang="en-US" dirty="0"/>
              <a:t> test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7BE1F-9F69-F245-BE71-219C9780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1012C-D192-9C4C-8F6B-DE3ABBFB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BCF53-B5D1-2643-9066-E372B19D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" y="1165608"/>
            <a:ext cx="7049748" cy="3473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B8CBBB-189D-5E40-A056-D2176DEC2A11}"/>
              </a:ext>
            </a:extLst>
          </p:cNvPr>
          <p:cNvSpPr txBox="1"/>
          <p:nvPr/>
        </p:nvSpPr>
        <p:spPr>
          <a:xfrm>
            <a:off x="261258" y="5064176"/>
            <a:ext cx="542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EMCal</a:t>
            </a:r>
            <a:r>
              <a:rPr lang="en-US" dirty="0"/>
              <a:t> installation: much depending on the E1039 installation and operation schedule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7405B6-CF4A-9D4A-BB17-82C2E6C6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381270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Future: Seek new HEP Support: $350K/year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567543"/>
            <a:ext cx="5181600" cy="460942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LDRD/ER: 2016-2018</a:t>
            </a:r>
          </a:p>
          <a:p>
            <a:pPr lvl="1"/>
            <a:r>
              <a:rPr lang="en-US" dirty="0"/>
              <a:t>Established physics case</a:t>
            </a:r>
          </a:p>
          <a:p>
            <a:pPr lvl="1"/>
            <a:r>
              <a:rPr lang="en-US" dirty="0"/>
              <a:t>Upgraded DAQ bandwidth </a:t>
            </a:r>
          </a:p>
          <a:p>
            <a:pPr lvl="2"/>
            <a:r>
              <a:rPr lang="en-US" dirty="0"/>
              <a:t> 10+ x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Built, commissioned dark photon trigger in 2017 </a:t>
            </a:r>
          </a:p>
          <a:p>
            <a:pPr lvl="2"/>
            <a:r>
              <a:rPr lang="en-US" dirty="0"/>
              <a:t>Parasitic data w/E906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Add </a:t>
            </a:r>
            <a:r>
              <a:rPr lang="en-US" dirty="0" err="1"/>
              <a:t>EMcal</a:t>
            </a:r>
            <a:r>
              <a:rPr lang="en-US" dirty="0"/>
              <a:t> for di-electron </a:t>
            </a:r>
          </a:p>
          <a:p>
            <a:pPr lvl="2"/>
            <a:r>
              <a:rPr lang="en-US" dirty="0"/>
              <a:t>New low mass region: 1 </a:t>
            </a:r>
            <a:r>
              <a:rPr lang="mr-IN" dirty="0"/>
              <a:t>–</a:t>
            </a:r>
            <a:r>
              <a:rPr lang="en-US" dirty="0"/>
              <a:t> 200 MeV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Physics analysis</a:t>
            </a:r>
          </a:p>
          <a:p>
            <a:r>
              <a:rPr lang="en-US" dirty="0"/>
              <a:t>Parasitic run w/ E1039</a:t>
            </a:r>
          </a:p>
          <a:p>
            <a:pPr lvl="1"/>
            <a:r>
              <a:rPr lang="en-US" dirty="0"/>
              <a:t>2019-2021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80908" y="1567543"/>
            <a:ext cx="5421923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HEP support needed: 2019-2022</a:t>
            </a:r>
          </a:p>
          <a:p>
            <a:pPr lvl="1"/>
            <a:r>
              <a:rPr lang="en-US" dirty="0"/>
              <a:t>0.5 Staff</a:t>
            </a:r>
          </a:p>
          <a:p>
            <a:pPr lvl="1"/>
            <a:r>
              <a:rPr lang="en-US" dirty="0"/>
              <a:t>1 PD</a:t>
            </a:r>
          </a:p>
          <a:p>
            <a:pPr lvl="1"/>
            <a:r>
              <a:rPr lang="en-US" dirty="0"/>
              <a:t>$350K/year, for 4 years</a:t>
            </a:r>
          </a:p>
          <a:p>
            <a:pPr lvl="1"/>
            <a:endParaRPr lang="en-US" dirty="0"/>
          </a:p>
          <a:p>
            <a:r>
              <a:rPr lang="en-US" dirty="0"/>
              <a:t>Support data taking w/ E1039</a:t>
            </a:r>
          </a:p>
          <a:p>
            <a:pPr lvl="1"/>
            <a:r>
              <a:rPr lang="en-US" dirty="0"/>
              <a:t>Dark photon trigger &amp; </a:t>
            </a:r>
            <a:r>
              <a:rPr lang="en-US" dirty="0" err="1"/>
              <a:t>EMCal</a:t>
            </a:r>
            <a:r>
              <a:rPr lang="en-US" dirty="0"/>
              <a:t> operation, calibration and maintenance </a:t>
            </a:r>
          </a:p>
          <a:p>
            <a:pPr lvl="2"/>
            <a:r>
              <a:rPr lang="en-US" dirty="0"/>
              <a:t>2018-2020</a:t>
            </a:r>
          </a:p>
          <a:p>
            <a:pPr lvl="1"/>
            <a:r>
              <a:rPr lang="en-US" dirty="0"/>
              <a:t>Data analysis and publication</a:t>
            </a:r>
          </a:p>
          <a:p>
            <a:pPr lvl="2"/>
            <a:r>
              <a:rPr lang="en-US" dirty="0"/>
              <a:t>2019-2021 </a:t>
            </a:r>
          </a:p>
          <a:p>
            <a:r>
              <a:rPr lang="en-US" dirty="0">
                <a:solidFill>
                  <a:srgbClr val="FF0000"/>
                </a:solidFill>
              </a:rPr>
              <a:t>Physics beyond 2020+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Expand the physics with a dedicated dark matter search program at </a:t>
            </a:r>
            <a:r>
              <a:rPr lang="en-US" dirty="0" err="1">
                <a:solidFill>
                  <a:srgbClr val="0070C0"/>
                </a:solidFill>
              </a:rPr>
              <a:t>Fermilab</a:t>
            </a:r>
            <a:endParaRPr lang="en-US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solidFill>
                  <a:srgbClr val="0070C0"/>
                </a:solidFill>
              </a:rPr>
              <a:t>5% beam time -&gt; 20+% at </a:t>
            </a:r>
            <a:r>
              <a:rPr lang="en-US" dirty="0" err="1">
                <a:solidFill>
                  <a:srgbClr val="0070C0"/>
                </a:solidFill>
              </a:rPr>
              <a:t>SeaQuest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dirty="0"/>
              <a:t>Upgrade tracking around dump</a:t>
            </a:r>
          </a:p>
          <a:p>
            <a:pPr lvl="1"/>
            <a:r>
              <a:rPr lang="en-US" dirty="0"/>
              <a:t>Optimize the spectrometers</a:t>
            </a:r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6C959-AAA8-CE4D-B841-A82B32D5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2079124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E-1067 Future Upgrade: Phase-II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2020 ~ 2025+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14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C2EFC2-1620-1542-8873-AECAE734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91916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0439" y="1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685800" y="820309"/>
            <a:ext cx="83872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641333"/>
            <a:ext cx="56388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with other fixed target experiments, E906/E1039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BDABCB-299D-47C2-A141-489F2050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66" y="4587056"/>
            <a:ext cx="6038723" cy="227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1858" y="4026709"/>
            <a:ext cx="3070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LDRD/ER: 2016-2018</a:t>
            </a:r>
          </a:p>
          <a:p>
            <a:r>
              <a:rPr lang="en-US" b="1" dirty="0">
                <a:solidFill>
                  <a:srgbClr val="FF0000"/>
                </a:solidFill>
              </a:rPr>
              <a:t>Trigger upgrade, parasitic runs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1908114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" y="1308014"/>
            <a:ext cx="6467566" cy="48506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5289" y="515104"/>
            <a:ext cx="7423701" cy="66425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Dark photon trigger detectors completed at LANL, 4/2017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IMG_01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5" t="12849" r="14401" b="2143"/>
          <a:stretch/>
        </p:blipFill>
        <p:spPr>
          <a:xfrm>
            <a:off x="7482850" y="0"/>
            <a:ext cx="4101086" cy="3849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A5BF3-4ED6-43CC-B001-7951AEFAD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38" y="3733352"/>
            <a:ext cx="2330205" cy="3106941"/>
          </a:xfrm>
          <a:prstGeom prst="rect">
            <a:avLst/>
          </a:prstGeom>
        </p:spPr>
      </p:pic>
      <p:pic>
        <p:nvPicPr>
          <p:cNvPr id="10" name="Picture 9" descr="IMG_01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089" y="2873386"/>
            <a:ext cx="2934239" cy="2200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32345" y="5433020"/>
            <a:ext cx="2846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Trigger detector installed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and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took data in 2017!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ADF68-F0A5-E748-B53B-4FDAA57A5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251109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CDF9-C0AA-804E-9D50-29AE896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2" y="183027"/>
            <a:ext cx="11706330" cy="589468"/>
          </a:xfrm>
        </p:spPr>
        <p:txBody>
          <a:bodyPr>
            <a:normAutofit fontScale="90000"/>
          </a:bodyPr>
          <a:lstStyle/>
          <a:p>
            <a:r>
              <a:rPr lang="en-US" dirty="0"/>
              <a:t>Displaced Dark Photon Trigger Detectors Work Well!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6C6B-77D2-D047-953C-6C3ED7DA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441-62C5-DD4C-AF72-363848D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40DE2-24AF-2C49-A565-E22C234A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1899139"/>
            <a:ext cx="7258562" cy="378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8B74B-079D-8149-BDFF-E03C0235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97" y="772495"/>
            <a:ext cx="3860103" cy="5929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A500-DC52-3C44-B270-F04F5D886FD4}"/>
              </a:ext>
            </a:extLst>
          </p:cNvPr>
          <p:cNvSpPr txBox="1"/>
          <p:nvPr/>
        </p:nvSpPr>
        <p:spPr>
          <a:xfrm>
            <a:off x="8368704" y="5318035"/>
            <a:ext cx="135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&lt;eff&gt; ~&gt;95%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0408F-B37B-1C49-827E-71F656FEB512}"/>
              </a:ext>
            </a:extLst>
          </p:cNvPr>
          <p:cNvSpPr txBox="1"/>
          <p:nvPr/>
        </p:nvSpPr>
        <p:spPr>
          <a:xfrm>
            <a:off x="526701" y="1441478"/>
            <a:ext cx="271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Physics analysis in progress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8DD6AC-C788-FF47-B442-C96069C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1793252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F94-0BC7-46E8-9956-F33D956C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Upgrade Proposal</a:t>
            </a:r>
          </a:p>
        </p:txBody>
      </p:sp>
      <p:pic>
        <p:nvPicPr>
          <p:cNvPr id="4098" name="Picture 2" descr="Screen Shot 2017-10-01 at 8">
            <a:extLst>
              <a:ext uri="{FF2B5EF4-FFF2-40B4-BE49-F238E27FC236}">
                <a16:creationId xmlns:a16="http://schemas.microsoft.com/office/drawing/2014/main" id="{76FC7F32-0911-444C-86FE-64414192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" y="1468418"/>
            <a:ext cx="12135227" cy="42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490-D517-804C-B09A-964AC729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FC8A-BAF7-B74C-8DAB-4D2DE73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5B2D-EA1D-4145-ABF2-490504E6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133920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51" y="246253"/>
            <a:ext cx="11402568" cy="915035"/>
          </a:xfrm>
        </p:spPr>
        <p:txBody>
          <a:bodyPr>
            <a:normAutofit/>
          </a:bodyPr>
          <a:lstStyle/>
          <a:p>
            <a:r>
              <a:rPr lang="en-US" sz="3200" dirty="0"/>
              <a:t>Dark Photon/Higgs Search at Beam Dump Experiments @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pic>
        <p:nvPicPr>
          <p:cNvPr id="15" name="Picture 14" descr="SMSI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08" y="2355165"/>
            <a:ext cx="5856951" cy="396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3200" y="1450732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WIMP search </a:t>
            </a:r>
            <a:r>
              <a:rPr lang="mr-IN" dirty="0"/>
              <a:t>–</a:t>
            </a:r>
            <a:r>
              <a:rPr lang="en-US" dirty="0"/>
              <a:t> mass &gt; 10GeV, </a:t>
            </a:r>
          </a:p>
          <a:p>
            <a:r>
              <a:rPr lang="en-US" dirty="0"/>
              <a:t>- Needs low mass coverage, mass &lt; 10GeV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31" y="1404489"/>
            <a:ext cx="510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E1067/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 search for </a:t>
            </a:r>
            <a:r>
              <a:rPr lang="en-US" b="1" u="sng" dirty="0">
                <a:solidFill>
                  <a:srgbClr val="FF0000"/>
                </a:solidFill>
              </a:rPr>
              <a:t>low mass dark particles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     - mass =1 MeV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10GeV</a:t>
            </a:r>
          </a:p>
        </p:txBody>
      </p:sp>
      <p:pic>
        <p:nvPicPr>
          <p:cNvPr id="21" name="Picture 20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1" y="2228734"/>
            <a:ext cx="5210387" cy="443789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239512" y="3361006"/>
            <a:ext cx="1313688" cy="47853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6553200" y="2485292"/>
            <a:ext cx="1230923" cy="1711570"/>
          </a:xfrm>
          <a:prstGeom prst="donut">
            <a:avLst>
              <a:gd name="adj" fmla="val 5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33" y="3826288"/>
            <a:ext cx="1998153" cy="289928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6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107D94-DE39-BD4D-82A2-80A668C34C41}"/>
              </a:ext>
            </a:extLst>
          </p:cNvPr>
          <p:cNvSpPr/>
          <p:nvPr/>
        </p:nvSpPr>
        <p:spPr>
          <a:xfrm>
            <a:off x="1298290" y="3118266"/>
            <a:ext cx="92765" cy="830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B3275-5F94-F247-A1C9-6F39A20D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136305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F1E58B-9986-E541-A6A3-B33D373D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12" y="140544"/>
            <a:ext cx="6607615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CIPANP18 – Update on Physics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11D3F-177C-AF46-88C9-F3415A87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8" y="1053501"/>
            <a:ext cx="5416826" cy="705322"/>
          </a:xfrm>
        </p:spPr>
        <p:txBody>
          <a:bodyPr/>
          <a:lstStyle/>
          <a:p>
            <a:r>
              <a:rPr lang="en-US" dirty="0">
                <a:solidFill>
                  <a:srgbClr val="282DFF"/>
                </a:solidFill>
              </a:rPr>
              <a:t>17 MeV dark photon candidate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8963E-2485-2A4C-9000-7350EEB1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" y="2020556"/>
            <a:ext cx="4303047" cy="4798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96183-CBEB-A743-84B8-BECAC04A2BA9}"/>
              </a:ext>
            </a:extLst>
          </p:cNvPr>
          <p:cNvSpPr txBox="1"/>
          <p:nvPr/>
        </p:nvSpPr>
        <p:spPr>
          <a:xfrm>
            <a:off x="1487524" y="1787138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NA64, arXiv:1803.07748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2D321-E697-9D45-BF25-842ECB790342}"/>
              </a:ext>
            </a:extLst>
          </p:cNvPr>
          <p:cNvSpPr txBox="1"/>
          <p:nvPr/>
        </p:nvSpPr>
        <p:spPr>
          <a:xfrm>
            <a:off x="9043540" y="263480"/>
            <a:ext cx="27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Gori et al, arXiv:1804.00661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E2D3A-021C-404D-9459-2EFFC7486C46}"/>
              </a:ext>
            </a:extLst>
          </p:cNvPr>
          <p:cNvGrpSpPr/>
          <p:nvPr/>
        </p:nvGrpSpPr>
        <p:grpSpPr>
          <a:xfrm>
            <a:off x="4141925" y="1620285"/>
            <a:ext cx="6088751" cy="5276918"/>
            <a:chOff x="4340709" y="1620285"/>
            <a:chExt cx="6088751" cy="527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653801-16F1-014B-9353-E4D7F7FE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0709" y="1620285"/>
              <a:ext cx="6088751" cy="52769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D60EB5-0B8F-0A42-A21D-842B5C35C2F1}"/>
                </a:ext>
              </a:extLst>
            </p:cNvPr>
            <p:cNvSpPr/>
            <p:nvPr/>
          </p:nvSpPr>
          <p:spPr>
            <a:xfrm>
              <a:off x="5727224" y="2758482"/>
              <a:ext cx="63975" cy="7135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68765-1238-BE4F-A438-65284EFAA372}"/>
                </a:ext>
              </a:extLst>
            </p:cNvPr>
            <p:cNvSpPr txBox="1"/>
            <p:nvPr/>
          </p:nvSpPr>
          <p:spPr>
            <a:xfrm>
              <a:off x="5798168" y="2930610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82DFF"/>
                  </a:solidFill>
                </a:rPr>
                <a:t>17MeV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CBEC2B-3E00-EE42-B60C-FF4EAB06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02" y="624165"/>
            <a:ext cx="3758937" cy="3168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4072D5-93BA-EE47-8B02-924B5A7DE94A}"/>
              </a:ext>
            </a:extLst>
          </p:cNvPr>
          <p:cNvSpPr txBox="1"/>
          <p:nvPr/>
        </p:nvSpPr>
        <p:spPr>
          <a:xfrm>
            <a:off x="5302776" y="867523"/>
            <a:ext cx="2881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 possible way to access larger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coupling, by using shorter “</a:t>
            </a:r>
            <a:r>
              <a:rPr lang="en-US" sz="1400" dirty="0" err="1">
                <a:solidFill>
                  <a:srgbClr val="FF0000"/>
                </a:solidFill>
              </a:rPr>
              <a:t>FMag</a:t>
            </a:r>
            <a:r>
              <a:rPr lang="en-US" sz="1400" dirty="0">
                <a:solidFill>
                  <a:srgbClr val="FF0000"/>
                </a:solidFill>
              </a:rPr>
              <a:t>”,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drill a longer hole inside the FMAG –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background could increase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8F82D-F93D-D447-B00D-28213121E31C}"/>
              </a:ext>
            </a:extLst>
          </p:cNvPr>
          <p:cNvSpPr/>
          <p:nvPr/>
        </p:nvSpPr>
        <p:spPr>
          <a:xfrm>
            <a:off x="9274726" y="2512951"/>
            <a:ext cx="63975" cy="71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1A5219-4FF7-5F42-9EDA-36D5199F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591A06-AB67-A64C-8954-7C7B68BE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C9BC9A-E2D6-5F47-AA85-4798B489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337823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8E800-2030-8D42-BDAA-51715377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1" y="55200"/>
            <a:ext cx="10913806" cy="6741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16E58-7AE0-F441-89A5-E8E188AB7741}"/>
              </a:ext>
            </a:extLst>
          </p:cNvPr>
          <p:cNvSpPr/>
          <p:nvPr/>
        </p:nvSpPr>
        <p:spPr>
          <a:xfrm>
            <a:off x="7173060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3A7626-0369-BF49-A7E7-D2CCC77CC107}"/>
              </a:ext>
            </a:extLst>
          </p:cNvPr>
          <p:cNvSpPr/>
          <p:nvPr/>
        </p:nvSpPr>
        <p:spPr>
          <a:xfrm>
            <a:off x="1749287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8C4B-7362-4B40-A784-C2243C378104}"/>
              </a:ext>
            </a:extLst>
          </p:cNvPr>
          <p:cNvSpPr txBox="1"/>
          <p:nvPr/>
        </p:nvSpPr>
        <p:spPr>
          <a:xfrm>
            <a:off x="2014909" y="109088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0FBB9-6431-C649-BD0D-95A608F4A5A3}"/>
              </a:ext>
            </a:extLst>
          </p:cNvPr>
          <p:cNvSpPr txBox="1"/>
          <p:nvPr/>
        </p:nvSpPr>
        <p:spPr>
          <a:xfrm>
            <a:off x="7434472" y="113064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C8C3AA-BDDE-DC49-9215-B4ADAC02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7CC255-07EB-0F4C-AFE2-F1F1C54F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BA1A57-8731-6740-897B-020DF313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390794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26E9-91CB-492E-AABD-A9377E37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PHENIX EMCal</a:t>
            </a:r>
          </a:p>
        </p:txBody>
      </p:sp>
      <p:pic>
        <p:nvPicPr>
          <p:cNvPr id="3074" name="Picture 2" descr="EMCal">
            <a:extLst>
              <a:ext uri="{FF2B5EF4-FFF2-40B4-BE49-F238E27FC236}">
                <a16:creationId xmlns:a16="http://schemas.microsoft.com/office/drawing/2014/main" id="{AD71DD24-86FD-45F9-89FF-AE8E99C2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" y="1104823"/>
            <a:ext cx="3718194" cy="3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henix.bnl.gov/phenix/WWW/emcal/computing/online/EmcDoc112602/WestArm.gif">
            <a:extLst>
              <a:ext uri="{FF2B5EF4-FFF2-40B4-BE49-F238E27FC236}">
                <a16:creationId xmlns:a16="http://schemas.microsoft.com/office/drawing/2014/main" id="{2837CD62-8871-4F5F-90FB-EC76F97B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36" y="865899"/>
            <a:ext cx="3821009" cy="5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2A8D0-9C20-4543-9DE9-FF6C4076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7" y="1104823"/>
            <a:ext cx="4002268" cy="398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B2BA4-7158-4448-A29C-AC285592AB52}"/>
              </a:ext>
            </a:extLst>
          </p:cNvPr>
          <p:cNvSpPr/>
          <p:nvPr/>
        </p:nvSpPr>
        <p:spPr>
          <a:xfrm rot="21182957">
            <a:off x="8730311" y="4107977"/>
            <a:ext cx="2122415" cy="966405"/>
          </a:xfrm>
          <a:prstGeom prst="rect">
            <a:avLst/>
          </a:prstGeom>
          <a:noFill/>
          <a:ln w="444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77EE-8ECC-4D22-A78D-4098EDCEF544}"/>
              </a:ext>
            </a:extLst>
          </p:cNvPr>
          <p:cNvSpPr txBox="1"/>
          <p:nvPr/>
        </p:nvSpPr>
        <p:spPr>
          <a:xfrm>
            <a:off x="10903402" y="424482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6738C-28C7-4D8A-9002-E352A57669B4}"/>
              </a:ext>
            </a:extLst>
          </p:cNvPr>
          <p:cNvSpPr txBox="1"/>
          <p:nvPr/>
        </p:nvSpPr>
        <p:spPr>
          <a:xfrm>
            <a:off x="8863445" y="519925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6C35D-9926-4AAA-950B-7CAFADA562C1}"/>
              </a:ext>
            </a:extLst>
          </p:cNvPr>
          <p:cNvSpPr txBox="1"/>
          <p:nvPr/>
        </p:nvSpPr>
        <p:spPr>
          <a:xfrm>
            <a:off x="242371" y="4706494"/>
            <a:ext cx="36465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Shashlik-type Pb </a:t>
            </a:r>
            <a:r>
              <a:rPr lang="en-US" dirty="0" err="1"/>
              <a:t>scintilator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tower is 5.52*5.52*33 cm</a:t>
            </a:r>
            <a:r>
              <a:rPr lang="en-US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towers make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# of readout channels if </a:t>
            </a:r>
          </a:p>
          <a:p>
            <a:r>
              <a:rPr lang="en-US" dirty="0"/>
              <a:t>Gang 4-”PMTa” with one SIPM:</a:t>
            </a:r>
          </a:p>
          <a:p>
            <a:r>
              <a:rPr lang="en-US" dirty="0"/>
              <a:t>One sector = 36 x 3 x 6 = 648 (2592)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839DA-4B5B-4CE0-9447-641AF9D6E1A0}"/>
              </a:ext>
            </a:extLst>
          </p:cNvPr>
          <p:cNvSpPr txBox="1"/>
          <p:nvPr/>
        </p:nvSpPr>
        <p:spPr>
          <a:xfrm>
            <a:off x="3909153" y="5291512"/>
            <a:ext cx="416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6*6 modules make a super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3*6 supermodules make 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sector is about 2*4 m</a:t>
            </a:r>
            <a:r>
              <a:rPr lang="en-US" baseline="30000" dirty="0"/>
              <a:t>2</a:t>
            </a:r>
            <a:r>
              <a:rPr lang="en-US" dirty="0"/>
              <a:t>, weights about 22t(</a:t>
            </a:r>
            <a:r>
              <a:rPr lang="en-US" dirty="0" err="1"/>
              <a:t>std</a:t>
            </a:r>
            <a:r>
              <a:rPr lang="en-US" dirty="0"/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9C28F7-DED9-4FF3-9BDC-70C8E46E8476}"/>
              </a:ext>
            </a:extLst>
          </p:cNvPr>
          <p:cNvCxnSpPr>
            <a:cxnSpLocks/>
          </p:cNvCxnSpPr>
          <p:nvPr/>
        </p:nvCxnSpPr>
        <p:spPr>
          <a:xfrm flipV="1">
            <a:off x="2677099" y="3139807"/>
            <a:ext cx="1894901" cy="289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56806-44E3-4CCE-9BF3-EFEE7ECB3DE3}"/>
              </a:ext>
            </a:extLst>
          </p:cNvPr>
          <p:cNvCxnSpPr/>
          <p:nvPr/>
        </p:nvCxnSpPr>
        <p:spPr>
          <a:xfrm>
            <a:off x="7006728" y="3139807"/>
            <a:ext cx="2016086" cy="1465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57433" y="75109"/>
            <a:ext cx="6530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Weight = (5.5x5.5x33)x11g/cm^3x4(per module)x36(per super-module)x18(per sector)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    = 28,500 kg/sector, if 100% </a:t>
            </a:r>
            <a:r>
              <a:rPr lang="en-US" sz="1400" dirty="0" err="1">
                <a:solidFill>
                  <a:srgbClr val="FF0000"/>
                </a:solidFill>
              </a:rPr>
              <a:t>Pb</a:t>
            </a:r>
            <a:r>
              <a:rPr lang="en-US" sz="1400">
                <a:solidFill>
                  <a:srgbClr val="FF0000"/>
                </a:solidFill>
              </a:rPr>
              <a:t>; reality &lt; 20,000kg.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6C21-8C57-4C4F-A531-CE54F568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6/15/18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701F5-E771-9A42-AB15-7077092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20B9B-6AF6-6E42-BB99-C4E50965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Meeting @Fermilab</a:t>
            </a:r>
          </a:p>
        </p:txBody>
      </p:sp>
    </p:spTree>
    <p:extLst>
      <p:ext uri="{BB962C8B-B14F-4D97-AF65-F5344CB8AC3E}">
        <p14:creationId xmlns:p14="http://schemas.microsoft.com/office/powerpoint/2010/main" val="420308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rimentalHighlightsFY17.pptx" id="{1C0B6926-12E8-4FC7-B8AA-AE9F2E25030C}" vid="{771EEC21-1856-444E-BC8F-42435F174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LANL Work</Template>
  <TotalTime>659</TotalTime>
  <Words>850</Words>
  <Application>Microsoft Macintosh PowerPoint</Application>
  <PresentationFormat>Widescreen</PresentationFormat>
  <Paragraphs>158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Helvetica</vt:lpstr>
      <vt:lpstr>Mangal</vt:lpstr>
      <vt:lpstr>Office Theme</vt:lpstr>
      <vt:lpstr>EMCal Upgrade at SeaQuest 06/15/2018  Ming Liu, Paul Reimer, Kun Liu </vt:lpstr>
      <vt:lpstr>SeaQuest at the Intensity Frontier at Fermilab</vt:lpstr>
      <vt:lpstr>Dark photon trigger detectors completed at LANL, 4/2017</vt:lpstr>
      <vt:lpstr>Displaced Dark Photon Trigger Detectors Work Well!</vt:lpstr>
      <vt:lpstr>EMCal Upgrade Proposal</vt:lpstr>
      <vt:lpstr>Dark Photon/Higgs Search at Beam Dump Experiments @Fermilab</vt:lpstr>
      <vt:lpstr>CIPANP18 – Update on Physics </vt:lpstr>
      <vt:lpstr>PowerPoint Presentation</vt:lpstr>
      <vt:lpstr>Details of PHENIX EMCal</vt:lpstr>
      <vt:lpstr>Physics goals and recent work</vt:lpstr>
      <vt:lpstr>Ongoing and potential collaboration/support</vt:lpstr>
      <vt:lpstr>Proposed work and timeline</vt:lpstr>
      <vt:lpstr>Future: Seek new HEP Support: $350K/year </vt:lpstr>
      <vt:lpstr>E-1067 Future Upgrade: Phase-II 2020 ~ 2025+ 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EMCal Upgrade at SeaQuest</dc:title>
  <dc:creator>Kun Liu</dc:creator>
  <cp:lastModifiedBy>Ming Liu</cp:lastModifiedBy>
  <cp:revision>66</cp:revision>
  <cp:lastPrinted>2018-05-10T15:31:02Z</cp:lastPrinted>
  <dcterms:created xsi:type="dcterms:W3CDTF">2018-01-04T08:23:26Z</dcterms:created>
  <dcterms:modified xsi:type="dcterms:W3CDTF">2018-06-15T02:45:05Z</dcterms:modified>
</cp:coreProperties>
</file>