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2"/>
    <p:restoredTop sz="92358"/>
  </p:normalViewPr>
  <p:slideViewPr>
    <p:cSldViewPr snapToGrid="0" snapToObjects="1">
      <p:cViewPr varScale="1">
        <p:scale>
          <a:sx n="149" d="100"/>
          <a:sy n="149" d="100"/>
        </p:scale>
        <p:origin x="2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4F931-A72E-5140-A6F1-AF7FB797BA15}" type="datetimeFigureOut">
              <a:rPr lang="en-US" smtClean="0"/>
              <a:t>6/24/18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F57D9-C171-4C43-B30B-18F39FF51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8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F57D9-C171-4C43-B30B-18F39FF51D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8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1FA0C-BC11-DD4F-AF5D-5F08ADCF2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542DE-39FE-3447-A006-9B9B4C6E9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11A8B-E481-1645-A0ED-77A702ADA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209A-2909-354E-BDED-68D6C7DEF34C}" type="datetimeFigureOut">
              <a:rPr lang="en-US" smtClean="0"/>
              <a:t>6/24/18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63658-CDDF-0246-9A7C-0664FD4A5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54F1A-4D18-8247-BCF2-311D2B652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ACB-952D-7D4B-B047-73D054C9C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5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B3CB9-BCCD-404B-9B31-58FD0332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3D4CF6-0D4C-734C-B693-07AC81063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0C4BE-67B4-D343-A686-BCBE31441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209A-2909-354E-BDED-68D6C7DEF34C}" type="datetimeFigureOut">
              <a:rPr lang="en-US" smtClean="0"/>
              <a:t>6/24/18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63736-96D1-C046-9A1C-5869CAB91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29A19-39AD-4140-B555-D686770A9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ACB-952D-7D4B-B047-73D054C9C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69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D72823-70C0-4443-A80B-55FCC99012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B9329-CC06-E04F-ACCE-F04D35C5E7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B1F17-9DDC-0F42-B30F-320A7DE56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209A-2909-354E-BDED-68D6C7DEF34C}" type="datetimeFigureOut">
              <a:rPr lang="en-US" smtClean="0"/>
              <a:t>6/24/18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E6032-D6D8-694C-9E65-224817DC7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8241A-7916-1841-A38F-F03A3A90E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ACB-952D-7D4B-B047-73D054C9C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8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6E1B6-21C4-0148-9D91-EE5724948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CAE7C-89D2-544B-A7A6-B8EEF51FC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2EA4-45F1-594C-AD98-F06C06922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209A-2909-354E-BDED-68D6C7DEF34C}" type="datetimeFigureOut">
              <a:rPr lang="en-US" smtClean="0"/>
              <a:t>6/24/18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2B8BA-4E68-A24C-BC72-232FD221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A97D5-B144-E842-AD50-0495EF4F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ACB-952D-7D4B-B047-73D054C9C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8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754EC-75CC-8A4F-8C7F-525A49874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1C961-F50E-9F42-8932-79FCA036B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A7D5C-3E81-D940-859E-046A38D3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209A-2909-354E-BDED-68D6C7DEF34C}" type="datetimeFigureOut">
              <a:rPr lang="en-US" smtClean="0"/>
              <a:t>6/24/18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D6717-4C80-1B40-BD46-8E9DC85FA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D11C5-6573-E741-BF54-25CAE67D1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ACB-952D-7D4B-B047-73D054C9C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6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BE68-FB79-6440-8B5B-E532160BC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933CD-9771-2348-90EA-F21902D483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005049-D778-734D-A698-9B81357FB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3B7D59-F7A5-044D-933D-52A2EE076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209A-2909-354E-BDED-68D6C7DEF34C}" type="datetimeFigureOut">
              <a:rPr lang="en-US" smtClean="0"/>
              <a:t>6/24/18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15D1BA-7A3B-8B4B-AD27-3E1A94A3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30D78D-E644-5C40-BDF5-2923646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ACB-952D-7D4B-B047-73D054C9C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8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9B4E3-8066-7C4A-B140-487CAF0C5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033D3-0BC0-E24C-B5A6-973F3D263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FB7421-366E-C44E-871A-CEF805AC8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8E11F0-E48A-454F-9A9A-68EC1EE99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5A7D87-A685-BB40-B0C1-9518B58BB8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0AAB4-0517-5947-AD5C-80C41D359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209A-2909-354E-BDED-68D6C7DEF34C}" type="datetimeFigureOut">
              <a:rPr lang="en-US" smtClean="0"/>
              <a:t>6/24/18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C4994C-0FE0-0441-AA19-09A52F374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8F7781-2A57-8042-B374-9E8EDE4BB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ACB-952D-7D4B-B047-73D054C9C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9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5F083-3BD2-8B4D-A986-FC69213E4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D6BE4A-04AB-F847-ACA9-1710EDD6D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209A-2909-354E-BDED-68D6C7DEF34C}" type="datetimeFigureOut">
              <a:rPr lang="en-US" smtClean="0"/>
              <a:t>6/24/18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43F758-F47C-8F40-921D-D1D921B2D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011F6F-F19F-D04B-9800-D5A84FE9E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ACB-952D-7D4B-B047-73D054C9C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9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21C185-14DB-EC43-B922-1D1D5E504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209A-2909-354E-BDED-68D6C7DEF34C}" type="datetimeFigureOut">
              <a:rPr lang="en-US" smtClean="0"/>
              <a:t>6/24/18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765515-8E07-2749-9746-FAEB2520A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E3E4D-956D-A543-999D-3D679F0AD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ACB-952D-7D4B-B047-73D054C9C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4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6B82C-33F5-FE4B-81F0-BB460E56D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97BE6-0A0D-BF43-A6A9-B5734ED8F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6B5B2B-8B71-0645-A11B-F65354AA4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1A4E0-FE0C-3B4A-BAC5-54D3C1975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209A-2909-354E-BDED-68D6C7DEF34C}" type="datetimeFigureOut">
              <a:rPr lang="en-US" smtClean="0"/>
              <a:t>6/24/18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BAC28-F4E4-9741-955F-6C8506693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026A37-24D7-3749-A420-CBF79270B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ACB-952D-7D4B-B047-73D054C9C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0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C6858-5F57-E241-97F5-D8E16CB1C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B231BE-1A34-0D43-A96F-863E6D182F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13642B-D5C8-064B-A580-C4B1B2E9D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1CB47E-165F-9E47-9D6F-954379032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209A-2909-354E-BDED-68D6C7DEF34C}" type="datetimeFigureOut">
              <a:rPr lang="en-US" smtClean="0"/>
              <a:t>6/24/18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7F8155-74C7-1D41-96F9-EAD686144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C38D6-BC24-D942-99D9-24177A9BD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ACB-952D-7D4B-B047-73D054C9C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9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DAE6F-5F08-7749-8757-2510417EC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040440-6ACC-5E4E-AD60-74C5C35A9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61861-6188-D242-B3AB-C59865589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E209A-2909-354E-BDED-68D6C7DEF34C}" type="datetimeFigureOut">
              <a:rPr lang="en-US" smtClean="0"/>
              <a:t>6/24/18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04B9E-7D8B-9E43-A6ED-6B169CA1B9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A7B9C-FBB8-F545-B5EE-E8D6283AF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CDACB-952D-7D4B-B047-73D054C9C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4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87EDD100-6B57-E141-B37A-FAA677A68DBB}"/>
              </a:ext>
            </a:extLst>
          </p:cNvPr>
          <p:cNvGrpSpPr/>
          <p:nvPr/>
        </p:nvGrpSpPr>
        <p:grpSpPr>
          <a:xfrm>
            <a:off x="507148" y="954505"/>
            <a:ext cx="11137689" cy="5448230"/>
            <a:chOff x="659568" y="760199"/>
            <a:chExt cx="11137689" cy="5448230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5758460D-ED1F-B24C-BC10-7D3B66572A18}"/>
                </a:ext>
              </a:extLst>
            </p:cNvPr>
            <p:cNvGrpSpPr/>
            <p:nvPr/>
          </p:nvGrpSpPr>
          <p:grpSpPr>
            <a:xfrm>
              <a:off x="659568" y="760199"/>
              <a:ext cx="11137689" cy="5448230"/>
              <a:chOff x="659568" y="760199"/>
              <a:chExt cx="11137689" cy="5448230"/>
            </a:xfrm>
          </p:grpSpPr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5567203E-2441-714C-93E6-1C6621E5FC67}"/>
                  </a:ext>
                </a:extLst>
              </p:cNvPr>
              <p:cNvGrpSpPr/>
              <p:nvPr/>
            </p:nvGrpSpPr>
            <p:grpSpPr>
              <a:xfrm>
                <a:off x="659568" y="760199"/>
                <a:ext cx="11137689" cy="5448230"/>
                <a:chOff x="659568" y="760199"/>
                <a:chExt cx="11137689" cy="5448230"/>
              </a:xfrm>
            </p:grpSpPr>
            <p:grpSp>
              <p:nvGrpSpPr>
                <p:cNvPr id="6" name="Group 5">
                  <a:extLst>
                    <a:ext uri="{FF2B5EF4-FFF2-40B4-BE49-F238E27FC236}">
                      <a16:creationId xmlns:a16="http://schemas.microsoft.com/office/drawing/2014/main" id="{D143F7F7-787D-B045-A7A0-B91E1CFA483D}"/>
                    </a:ext>
                  </a:extLst>
                </p:cNvPr>
                <p:cNvGrpSpPr/>
                <p:nvPr/>
              </p:nvGrpSpPr>
              <p:grpSpPr>
                <a:xfrm>
                  <a:off x="659568" y="809468"/>
                  <a:ext cx="11137689" cy="479685"/>
                  <a:chOff x="659568" y="809468"/>
                  <a:chExt cx="11137689" cy="479685"/>
                </a:xfrm>
              </p:grpSpPr>
              <p:sp>
                <p:nvSpPr>
                  <p:cNvPr id="5" name="Rectangle 4">
                    <a:extLst>
                      <a:ext uri="{FF2B5EF4-FFF2-40B4-BE49-F238E27FC236}">
                        <a16:creationId xmlns:a16="http://schemas.microsoft.com/office/drawing/2014/main" id="{22493AEA-7DEC-A04B-88A9-DCD20FD203CD}"/>
                      </a:ext>
                    </a:extLst>
                  </p:cNvPr>
                  <p:cNvSpPr/>
                  <p:nvPr/>
                </p:nvSpPr>
                <p:spPr>
                  <a:xfrm>
                    <a:off x="659568" y="809468"/>
                    <a:ext cx="3612629" cy="479685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2018       2019        2020       2021</a:t>
                    </a:r>
                  </a:p>
                </p:txBody>
              </p:sp>
              <p:sp>
                <p:nvSpPr>
                  <p:cNvPr id="7" name="Rectangle 6">
                    <a:extLst>
                      <a:ext uri="{FF2B5EF4-FFF2-40B4-BE49-F238E27FC236}">
                        <a16:creationId xmlns:a16="http://schemas.microsoft.com/office/drawing/2014/main" id="{7E7A056A-76EE-7247-8FBC-62A86EF4B226}"/>
                      </a:ext>
                    </a:extLst>
                  </p:cNvPr>
                  <p:cNvSpPr/>
                  <p:nvPr/>
                </p:nvSpPr>
                <p:spPr>
                  <a:xfrm>
                    <a:off x="4422098" y="809468"/>
                    <a:ext cx="3612629" cy="479685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2022         2023         2024        2025 </a:t>
                    </a:r>
                  </a:p>
                </p:txBody>
              </p:sp>
              <p:sp>
                <p:nvSpPr>
                  <p:cNvPr id="8" name="Rectangle 7">
                    <a:extLst>
                      <a:ext uri="{FF2B5EF4-FFF2-40B4-BE49-F238E27FC236}">
                        <a16:creationId xmlns:a16="http://schemas.microsoft.com/office/drawing/2014/main" id="{6D79D9CF-298A-C94A-AEB6-1E672258CC1B}"/>
                      </a:ext>
                    </a:extLst>
                  </p:cNvPr>
                  <p:cNvSpPr/>
                  <p:nvPr/>
                </p:nvSpPr>
                <p:spPr>
                  <a:xfrm>
                    <a:off x="8184628" y="809468"/>
                    <a:ext cx="3612629" cy="479685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2026      2027                …  2030+</a:t>
                    </a:r>
                  </a:p>
                </p:txBody>
              </p:sp>
            </p:grp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1886625C-8522-1247-9E78-20608FE4E3FD}"/>
                    </a:ext>
                  </a:extLst>
                </p:cNvPr>
                <p:cNvSpPr txBox="1"/>
                <p:nvPr/>
              </p:nvSpPr>
              <p:spPr>
                <a:xfrm>
                  <a:off x="2159335" y="2009478"/>
                  <a:ext cx="1720727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/>
                    <a:t>Parasitic Dark Sector </a:t>
                  </a:r>
                </a:p>
                <a:p>
                  <a:r>
                    <a:rPr lang="en-US" sz="1400" dirty="0"/>
                    <a:t>Physics with E1039</a:t>
                  </a:r>
                </a:p>
              </p:txBody>
            </p:sp>
            <p:sp>
              <p:nvSpPr>
                <p:cNvPr id="19" name="Right Arrow 18">
                  <a:extLst>
                    <a:ext uri="{FF2B5EF4-FFF2-40B4-BE49-F238E27FC236}">
                      <a16:creationId xmlns:a16="http://schemas.microsoft.com/office/drawing/2014/main" id="{218C5016-D69F-7A40-B5A4-267627441215}"/>
                    </a:ext>
                  </a:extLst>
                </p:cNvPr>
                <p:cNvSpPr/>
                <p:nvPr/>
              </p:nvSpPr>
              <p:spPr>
                <a:xfrm>
                  <a:off x="1967270" y="2467751"/>
                  <a:ext cx="1879490" cy="185075"/>
                </a:xfrm>
                <a:prstGeom prst="rightArrow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FC328529-FBBB-3449-A282-BEC8DAE2DD3D}"/>
                    </a:ext>
                  </a:extLst>
                </p:cNvPr>
                <p:cNvSpPr txBox="1"/>
                <p:nvPr/>
              </p:nvSpPr>
              <p:spPr>
                <a:xfrm>
                  <a:off x="3303493" y="4001659"/>
                  <a:ext cx="154138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err="1"/>
                    <a:t>EMCal</a:t>
                  </a:r>
                  <a:r>
                    <a:rPr lang="en-US" sz="1400" dirty="0"/>
                    <a:t> installation </a:t>
                  </a:r>
                </a:p>
                <a:p>
                  <a:r>
                    <a:rPr lang="en-US" sz="1400" dirty="0"/>
                    <a:t>&amp; commissioning </a:t>
                  </a:r>
                </a:p>
              </p:txBody>
            </p:sp>
            <p:sp>
              <p:nvSpPr>
                <p:cNvPr id="21" name="Right Arrow 20">
                  <a:extLst>
                    <a:ext uri="{FF2B5EF4-FFF2-40B4-BE49-F238E27FC236}">
                      <a16:creationId xmlns:a16="http://schemas.microsoft.com/office/drawing/2014/main" id="{97BD2160-B943-5C49-902A-C9B5F2EE9E5D}"/>
                    </a:ext>
                  </a:extLst>
                </p:cNvPr>
                <p:cNvSpPr/>
                <p:nvPr/>
              </p:nvSpPr>
              <p:spPr>
                <a:xfrm>
                  <a:off x="4354142" y="5309209"/>
                  <a:ext cx="2334948" cy="210386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D01FC1DB-95F9-0843-A3A7-2AEC12959A27}"/>
                    </a:ext>
                  </a:extLst>
                </p:cNvPr>
                <p:cNvSpPr txBox="1"/>
                <p:nvPr/>
              </p:nvSpPr>
              <p:spPr>
                <a:xfrm>
                  <a:off x="6678953" y="4014269"/>
                  <a:ext cx="1492460" cy="7386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/>
                    <a:t>Long shutdown, </a:t>
                  </a:r>
                </a:p>
                <a:p>
                  <a:r>
                    <a:rPr lang="en-US" sz="1400" dirty="0"/>
                    <a:t>detector upgrade </a:t>
                  </a:r>
                </a:p>
                <a:p>
                  <a:endParaRPr lang="en-US" sz="1400" dirty="0"/>
                </a:p>
              </p:txBody>
            </p:sp>
            <p:sp>
              <p:nvSpPr>
                <p:cNvPr id="23" name="Right Arrow 22">
                  <a:extLst>
                    <a:ext uri="{FF2B5EF4-FFF2-40B4-BE49-F238E27FC236}">
                      <a16:creationId xmlns:a16="http://schemas.microsoft.com/office/drawing/2014/main" id="{C125D525-B5DB-A84B-ABF8-09590BC32223}"/>
                    </a:ext>
                  </a:extLst>
                </p:cNvPr>
                <p:cNvSpPr/>
                <p:nvPr/>
              </p:nvSpPr>
              <p:spPr>
                <a:xfrm>
                  <a:off x="3777483" y="4517309"/>
                  <a:ext cx="562406" cy="169145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88B239E7-6F90-BE40-81C4-0D5832C2B2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547520" y="760199"/>
                  <a:ext cx="1" cy="539895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4A552264-CCB8-A74F-A4F4-858AF0CF59BC}"/>
                    </a:ext>
                  </a:extLst>
                </p:cNvPr>
                <p:cNvCxnSpPr/>
                <p:nvPr/>
              </p:nvCxnSpPr>
              <p:spPr>
                <a:xfrm flipH="1">
                  <a:off x="3364235" y="801448"/>
                  <a:ext cx="1" cy="539895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9CADACB7-C76A-FE40-9858-A8BE0E6F252F}"/>
                    </a:ext>
                  </a:extLst>
                </p:cNvPr>
                <p:cNvCxnSpPr/>
                <p:nvPr/>
              </p:nvCxnSpPr>
              <p:spPr>
                <a:xfrm flipH="1">
                  <a:off x="1551475" y="809470"/>
                  <a:ext cx="1" cy="539895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94BF7583-06AB-8C45-BDA2-7AD1EA03D506}"/>
                    </a:ext>
                  </a:extLst>
                </p:cNvPr>
                <p:cNvCxnSpPr/>
                <p:nvPr/>
              </p:nvCxnSpPr>
              <p:spPr>
                <a:xfrm flipH="1">
                  <a:off x="6235774" y="809470"/>
                  <a:ext cx="1" cy="539895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1C7F28E3-3CEE-2744-A697-98338DCBE166}"/>
                    </a:ext>
                  </a:extLst>
                </p:cNvPr>
                <p:cNvCxnSpPr/>
                <p:nvPr/>
              </p:nvCxnSpPr>
              <p:spPr>
                <a:xfrm flipH="1">
                  <a:off x="5216155" y="809468"/>
                  <a:ext cx="1" cy="539895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AF85F79A-67D0-E349-A106-0926395E1243}"/>
                    </a:ext>
                  </a:extLst>
                </p:cNvPr>
                <p:cNvCxnSpPr/>
                <p:nvPr/>
              </p:nvCxnSpPr>
              <p:spPr>
                <a:xfrm flipH="1">
                  <a:off x="7238400" y="809471"/>
                  <a:ext cx="1" cy="539895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19CF86AF-7050-6F46-A283-7156C9878ADE}"/>
                    </a:ext>
                  </a:extLst>
                </p:cNvPr>
                <p:cNvCxnSpPr/>
                <p:nvPr/>
              </p:nvCxnSpPr>
              <p:spPr>
                <a:xfrm flipH="1">
                  <a:off x="9976995" y="793428"/>
                  <a:ext cx="1" cy="539895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746CB7E4-C977-6142-A31B-FD83BC4F7E99}"/>
                    </a:ext>
                  </a:extLst>
                </p:cNvPr>
                <p:cNvCxnSpPr/>
                <p:nvPr/>
              </p:nvCxnSpPr>
              <p:spPr>
                <a:xfrm flipH="1">
                  <a:off x="8104807" y="809468"/>
                  <a:ext cx="1" cy="539895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57C5F0F1-5305-5B4F-8FB6-A3AF2E7D77C1}"/>
                    </a:ext>
                  </a:extLst>
                </p:cNvPr>
                <p:cNvCxnSpPr/>
                <p:nvPr/>
              </p:nvCxnSpPr>
              <p:spPr>
                <a:xfrm flipH="1">
                  <a:off x="11786383" y="792835"/>
                  <a:ext cx="1" cy="539895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4E8E6704-F152-4E4F-B330-962ACC395BC8}"/>
                    </a:ext>
                  </a:extLst>
                </p:cNvPr>
                <p:cNvCxnSpPr/>
                <p:nvPr/>
              </p:nvCxnSpPr>
              <p:spPr>
                <a:xfrm flipH="1">
                  <a:off x="4348072" y="809468"/>
                  <a:ext cx="1" cy="539895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7A1D0919-E190-0541-932C-B7345FCCE2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743" y="6208426"/>
                <a:ext cx="11125514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332ADB62-EB92-304F-ABB0-F56631380213}"/>
                  </a:ext>
                </a:extLst>
              </p:cNvPr>
              <p:cNvCxnSpPr/>
              <p:nvPr/>
            </p:nvCxnSpPr>
            <p:spPr>
              <a:xfrm flipH="1">
                <a:off x="671743" y="792835"/>
                <a:ext cx="1" cy="539895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ADC05DF-4E06-7347-A4BC-38C40FA9EE9D}"/>
                </a:ext>
              </a:extLst>
            </p:cNvPr>
            <p:cNvCxnSpPr>
              <a:cxnSpLocks/>
            </p:cNvCxnSpPr>
            <p:nvPr/>
          </p:nvCxnSpPr>
          <p:spPr>
            <a:xfrm>
              <a:off x="660389" y="809468"/>
              <a:ext cx="1112551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F8923530-78E6-E54C-98F6-268B2A5CBB2B}"/>
              </a:ext>
            </a:extLst>
          </p:cNvPr>
          <p:cNvSpPr txBox="1"/>
          <p:nvPr/>
        </p:nvSpPr>
        <p:spPr>
          <a:xfrm>
            <a:off x="4195652" y="5241905"/>
            <a:ext cx="2292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DP search w/ </a:t>
            </a:r>
            <a:r>
              <a:rPr lang="en-US" sz="1400" dirty="0" err="1"/>
              <a:t>EMCal</a:t>
            </a:r>
            <a:r>
              <a:rPr lang="en-US" sz="1400" dirty="0"/>
              <a:t> upgrade</a:t>
            </a:r>
          </a:p>
        </p:txBody>
      </p:sp>
      <p:sp>
        <p:nvSpPr>
          <p:cNvPr id="36" name="Right Arrow 35">
            <a:extLst>
              <a:ext uri="{FF2B5EF4-FFF2-40B4-BE49-F238E27FC236}">
                <a16:creationId xmlns:a16="http://schemas.microsoft.com/office/drawing/2014/main" id="{5DD6B102-E4D5-C64C-9357-72DA46AEA216}"/>
              </a:ext>
            </a:extLst>
          </p:cNvPr>
          <p:cNvSpPr/>
          <p:nvPr/>
        </p:nvSpPr>
        <p:spPr>
          <a:xfrm>
            <a:off x="673628" y="2063456"/>
            <a:ext cx="1349299" cy="172599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5FA74E-B5DF-6941-8A6C-A941D5B830AF}"/>
              </a:ext>
            </a:extLst>
          </p:cNvPr>
          <p:cNvSpPr txBox="1"/>
          <p:nvPr/>
        </p:nvSpPr>
        <p:spPr>
          <a:xfrm>
            <a:off x="604368" y="1619024"/>
            <a:ext cx="1528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E1039 installation </a:t>
            </a:r>
          </a:p>
          <a:p>
            <a:r>
              <a:rPr lang="en-US" sz="1400" dirty="0"/>
              <a:t>&amp; commissioning</a:t>
            </a:r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6CCD7EA1-0B5C-1142-BF88-74D50EE04667}"/>
              </a:ext>
            </a:extLst>
          </p:cNvPr>
          <p:cNvSpPr/>
          <p:nvPr/>
        </p:nvSpPr>
        <p:spPr>
          <a:xfrm>
            <a:off x="518002" y="3736681"/>
            <a:ext cx="3657584" cy="20866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0C4CE0-0004-B443-A036-8C9A1A220DE8}"/>
              </a:ext>
            </a:extLst>
          </p:cNvPr>
          <p:cNvSpPr txBox="1"/>
          <p:nvPr/>
        </p:nvSpPr>
        <p:spPr>
          <a:xfrm>
            <a:off x="475044" y="3240459"/>
            <a:ext cx="3571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PHENIX </a:t>
            </a:r>
            <a:r>
              <a:rPr lang="en-US" sz="1400" dirty="0" err="1"/>
              <a:t>EMCal</a:t>
            </a:r>
            <a:r>
              <a:rPr lang="en-US" sz="1400" dirty="0"/>
              <a:t> refurbishment at </a:t>
            </a:r>
            <a:r>
              <a:rPr lang="en-US" sz="1400" dirty="0" err="1"/>
              <a:t>Fermilab</a:t>
            </a:r>
            <a:r>
              <a:rPr lang="en-US" sz="1400" dirty="0"/>
              <a:t>,</a:t>
            </a:r>
          </a:p>
          <a:p>
            <a:r>
              <a:rPr lang="en-US" sz="1400" dirty="0"/>
              <a:t>HEP dark sector physics program development</a:t>
            </a: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5CB5D19B-FBD6-3B45-8824-8F1D5149B9BD}"/>
              </a:ext>
            </a:extLst>
          </p:cNvPr>
          <p:cNvSpPr/>
          <p:nvPr/>
        </p:nvSpPr>
        <p:spPr>
          <a:xfrm>
            <a:off x="8323788" y="5484798"/>
            <a:ext cx="3225902" cy="23391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FF4EEC-7F10-A24E-8458-09D587A8DBE0}"/>
              </a:ext>
            </a:extLst>
          </p:cNvPr>
          <p:cNvSpPr txBox="1"/>
          <p:nvPr/>
        </p:nvSpPr>
        <p:spPr>
          <a:xfrm>
            <a:off x="8293002" y="4986985"/>
            <a:ext cx="2970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High luminosity dark sector physics </a:t>
            </a:r>
          </a:p>
          <a:p>
            <a:r>
              <a:rPr lang="en-US" sz="1400" dirty="0"/>
              <a:t>program at </a:t>
            </a:r>
            <a:r>
              <a:rPr lang="en-US" sz="1400" dirty="0" err="1"/>
              <a:t>Fermilab</a:t>
            </a:r>
            <a:r>
              <a:rPr lang="en-US" sz="1400" dirty="0"/>
              <a:t> Intensity Frontier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7CFCB8-5BD9-1E42-9220-B6E73891F476}"/>
              </a:ext>
            </a:extLst>
          </p:cNvPr>
          <p:cNvSpPr txBox="1"/>
          <p:nvPr/>
        </p:nvSpPr>
        <p:spPr>
          <a:xfrm>
            <a:off x="3046157" y="406985"/>
            <a:ext cx="5678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Dark Sector Physics Search Program at </a:t>
            </a:r>
            <a:r>
              <a:rPr lang="en-US" b="1" dirty="0" err="1"/>
              <a:t>Fermilab</a:t>
            </a:r>
            <a:r>
              <a:rPr lang="en-US" b="1" dirty="0"/>
              <a:t> </a:t>
            </a:r>
            <a:r>
              <a:rPr lang="en-US" b="1" dirty="0" err="1"/>
              <a:t>SeaQuest</a:t>
            </a:r>
            <a:endParaRPr lang="en-US" b="1" dirty="0"/>
          </a:p>
        </p:txBody>
      </p:sp>
      <p:sp>
        <p:nvSpPr>
          <p:cNvPr id="45" name="Right Arrow 44">
            <a:extLst>
              <a:ext uri="{FF2B5EF4-FFF2-40B4-BE49-F238E27FC236}">
                <a16:creationId xmlns:a16="http://schemas.microsoft.com/office/drawing/2014/main" id="{FB8EFF25-FEC8-CB47-8EA3-F2C77F1E05EC}"/>
              </a:ext>
            </a:extLst>
          </p:cNvPr>
          <p:cNvSpPr/>
          <p:nvPr/>
        </p:nvSpPr>
        <p:spPr>
          <a:xfrm>
            <a:off x="6623377" y="4699354"/>
            <a:ext cx="1700411" cy="181406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7119DD9-6165-6248-8659-F7CDC7E66F56}"/>
              </a:ext>
            </a:extLst>
          </p:cNvPr>
          <p:cNvGrpSpPr/>
          <p:nvPr/>
        </p:nvGrpSpPr>
        <p:grpSpPr>
          <a:xfrm>
            <a:off x="9861631" y="1837596"/>
            <a:ext cx="1573787" cy="771405"/>
            <a:chOff x="9282896" y="1837596"/>
            <a:chExt cx="1573787" cy="771405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F235B45D-4B38-B44B-8E2F-88FDB8D5C275}"/>
                </a:ext>
              </a:extLst>
            </p:cNvPr>
            <p:cNvGrpSpPr/>
            <p:nvPr/>
          </p:nvGrpSpPr>
          <p:grpSpPr>
            <a:xfrm>
              <a:off x="9769141" y="1837596"/>
              <a:ext cx="1087542" cy="771405"/>
              <a:chOff x="9769141" y="1837596"/>
              <a:chExt cx="1087542" cy="771405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A35A762-8713-1F45-9435-867F6442EF91}"/>
                  </a:ext>
                </a:extLst>
              </p:cNvPr>
              <p:cNvSpPr txBox="1"/>
              <p:nvPr/>
            </p:nvSpPr>
            <p:spPr>
              <a:xfrm>
                <a:off x="9778473" y="1837596"/>
                <a:ext cx="963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Planned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EA3E608-307C-7548-96EF-F24A3B3B935C}"/>
                  </a:ext>
                </a:extLst>
              </p:cNvPr>
              <p:cNvSpPr txBox="1"/>
              <p:nvPr/>
            </p:nvSpPr>
            <p:spPr>
              <a:xfrm>
                <a:off x="9769141" y="2239669"/>
                <a:ext cx="10875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Proposed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81FFEEF6-EA01-2741-9E3C-3498BA01F5D1}"/>
                </a:ext>
              </a:extLst>
            </p:cNvPr>
            <p:cNvGrpSpPr/>
            <p:nvPr/>
          </p:nvGrpSpPr>
          <p:grpSpPr>
            <a:xfrm>
              <a:off x="9282896" y="1922442"/>
              <a:ext cx="515891" cy="626847"/>
              <a:chOff x="9282896" y="1922442"/>
              <a:chExt cx="515891" cy="626847"/>
            </a:xfrm>
          </p:grpSpPr>
          <p:sp>
            <p:nvSpPr>
              <p:cNvPr id="49" name="Right Arrow 48">
                <a:extLst>
                  <a:ext uri="{FF2B5EF4-FFF2-40B4-BE49-F238E27FC236}">
                    <a16:creationId xmlns:a16="http://schemas.microsoft.com/office/drawing/2014/main" id="{7595086E-67ED-1940-9375-BD36AC006DEC}"/>
                  </a:ext>
                </a:extLst>
              </p:cNvPr>
              <p:cNvSpPr/>
              <p:nvPr/>
            </p:nvSpPr>
            <p:spPr>
              <a:xfrm>
                <a:off x="9282896" y="1922442"/>
                <a:ext cx="513962" cy="219802"/>
              </a:xfrm>
              <a:prstGeom prst="rightArrow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50" name="Right Arrow 49">
                <a:extLst>
                  <a:ext uri="{FF2B5EF4-FFF2-40B4-BE49-F238E27FC236}">
                    <a16:creationId xmlns:a16="http://schemas.microsoft.com/office/drawing/2014/main" id="{A5057907-2D42-5642-ABE7-B9EE74458645}"/>
                  </a:ext>
                </a:extLst>
              </p:cNvPr>
              <p:cNvSpPr/>
              <p:nvPr/>
            </p:nvSpPr>
            <p:spPr>
              <a:xfrm>
                <a:off x="9284825" y="2329487"/>
                <a:ext cx="513962" cy="219802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69C4DAD-96AD-C542-8842-5125A7FCABAB}"/>
              </a:ext>
            </a:extLst>
          </p:cNvPr>
          <p:cNvSpPr txBox="1"/>
          <p:nvPr/>
        </p:nvSpPr>
        <p:spPr>
          <a:xfrm>
            <a:off x="4164860" y="5657403"/>
            <a:ext cx="32642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Parasitic Nuclear Physics program possible</a:t>
            </a:r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75B4C75-8EDE-FA42-80BC-C1833C899E54}"/>
              </a:ext>
            </a:extLst>
          </p:cNvPr>
          <p:cNvSpPr txBox="1"/>
          <p:nvPr/>
        </p:nvSpPr>
        <p:spPr>
          <a:xfrm>
            <a:off x="8291100" y="5666273"/>
            <a:ext cx="32642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Parasitic Nuclear Physics program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46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7090</TotalTime>
  <Words>86</Words>
  <Application>Microsoft Macintosh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Liu</dc:creator>
  <cp:lastModifiedBy>Ming Liu</cp:lastModifiedBy>
  <cp:revision>52</cp:revision>
  <cp:lastPrinted>2018-06-24T23:04:15Z</cp:lastPrinted>
  <dcterms:created xsi:type="dcterms:W3CDTF">2018-06-07T19:48:35Z</dcterms:created>
  <dcterms:modified xsi:type="dcterms:W3CDTF">2018-06-25T01:41:50Z</dcterms:modified>
</cp:coreProperties>
</file>