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79" r:id="rId3"/>
    <p:sldId id="281" r:id="rId4"/>
    <p:sldId id="278" r:id="rId5"/>
    <p:sldId id="280" r:id="rId6"/>
    <p:sldId id="257" r:id="rId7"/>
    <p:sldId id="277" r:id="rId8"/>
    <p:sldId id="264" r:id="rId9"/>
    <p:sldId id="267" r:id="rId10"/>
    <p:sldId id="265" r:id="rId11"/>
    <p:sldId id="266" r:id="rId12"/>
    <p:sldId id="263" r:id="rId13"/>
    <p:sldId id="260" r:id="rId14"/>
    <p:sldId id="261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83" autoAdjust="0"/>
    <p:restoredTop sz="94660"/>
  </p:normalViewPr>
  <p:slideViewPr>
    <p:cSldViewPr snapToGrid="0">
      <p:cViewPr varScale="1">
        <p:scale>
          <a:sx n="262" d="100"/>
          <a:sy n="262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38222-1D04-418E-A234-8B2837A839E6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A5F25-C349-45DE-99CD-9F0C6943D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A5F25-C349-45DE-99CD-9F0C6943DF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30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30B7-7DBA-461A-8CC2-C26E8D198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6E32C-4EA8-4A40-A0ED-5639AF72E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443BB-26B0-4A81-B226-F664E5408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EBF28-A5DA-D14B-A556-16D079C468EF}" type="datetime1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C7D17-62AD-485B-ADB0-99AB2EFE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F40E8-6E0D-44B3-B310-722459E2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4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1085C-83D1-49E5-B96F-DBA0F53FA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A1192F-8360-4A0E-AA14-9797B8208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D1E8F-80D8-44E4-AAA6-6A61409C8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8B74F-6F15-5A41-B5C3-F2C279CEDAEB}" type="datetime1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6D3CC-893B-49A9-BE53-BF9008E34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E3EC9-88DD-4492-BEF3-B406EA33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16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63DE96-224A-441B-8223-CA5AEB169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01D1FD-5F01-458C-95F2-0BCE0DB49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6C2B-E830-4DE2-80FC-67285422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4D45E-9A04-0B4B-9B22-9F4E350A4A4F}" type="datetime1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3639A-74DC-44E1-A2EA-81B2C734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08DC0-21E4-409C-954E-498734B5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6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3E50-3348-4316-8A10-DD8E54B86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404"/>
            <a:ext cx="10515600" cy="7656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79373-16B1-41A0-912C-D4AFAD042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4FD0F-C390-4157-A5B6-BEBA04F84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D07F0-7B76-8040-B76F-B9EE42D66ACE}" type="datetime1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2F4F5-22E8-41E9-80C8-981C409D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769E6-6E54-4B3C-A4D4-AACCDFB9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3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20EAA-FF97-4056-BEB3-AE68CD917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B06CB-BE9A-4A20-8D86-A0DAB59B5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91066-C92E-4ACD-A28F-CC5B4284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1FDFE-CC12-9540-92A2-C644FD64DEAF}" type="datetime1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C068C-DE18-400F-8BB7-42341B296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5E01E-537A-4192-B465-B62C2D4A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0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D4D6-FBA4-4C36-8B4E-AC05526EF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8BC2-F2CA-46C3-827F-DA649C59E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95511-8BC0-4A65-A0D5-5FDDDB1FE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9DB94-F05C-444C-BC61-DABE00F60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08AF-B92F-654E-BA4E-7153E1F10C8F}" type="datetime1">
              <a:rPr lang="en-US" smtClean="0"/>
              <a:t>6/20/18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173D3-A7B9-4C5A-898E-3BB25543A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16164-09C4-42F6-8D49-50841F1F9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63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2C45F-8234-4587-82C3-B39EAAA0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3A551-8F5C-4A6D-B20E-BD33ED018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A190-772A-4422-9E27-AC2FD2801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CAA45-C341-424A-BEBF-04563B1B3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45AAE0-928F-42F8-9D35-D2878C6431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2BF4F-52EB-4B83-828D-7A0945854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51584-D1EF-654A-AEC4-2FDD5FE107D4}" type="datetime1">
              <a:rPr lang="en-US" smtClean="0"/>
              <a:t>6/20/18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E242D9-93CB-4A6C-8E2E-AB5AE286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DA5784-9D23-41B3-B9A4-7A86FD83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4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FF7C9-EA7F-467F-8EDF-4ED4F36E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E5047F-E437-4692-BC19-A041C07CB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4AA1-C13A-7645-B725-5C04C58D0A3D}" type="datetime1">
              <a:rPr lang="en-US" smtClean="0"/>
              <a:t>6/20/18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A67A8-0C71-414D-8F85-284275DA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5914B-9E1A-4118-B933-F497AF72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6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26B755-810B-42F2-B910-D3A87C43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5E06-2478-224C-8B38-3C65CF04D2AB}" type="datetime1">
              <a:rPr lang="en-US" smtClean="0"/>
              <a:t>6/20/18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F8127-5A74-46CD-9568-841DE522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47EDA-8523-45A5-AD25-FABD308C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5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10163-D9B9-47DC-9A40-B3EAA710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A866A-BE1F-4CD0-8950-B2F8CFE89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7AF98-9BBF-4E32-855A-CB56A0D82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25ED1-136C-413D-A295-24E51588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A157-A738-814D-A232-DA01E96F6BBB}" type="datetime1">
              <a:rPr lang="en-US" smtClean="0"/>
              <a:t>6/20/18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F9E56-BE80-40BA-98EA-20EB360E7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CDC5B-94FB-4EF8-91E3-39B23E55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6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F350D-3E11-4C52-B456-95491D3AD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187208-A8F1-482A-A69E-880C76BA9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50615-95F2-486B-A299-EC6A7C5BE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D8C84-D37C-4B8B-93DE-B0C77F36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66535-A428-EF4F-A96C-ABACAA7A546F}" type="datetime1">
              <a:rPr lang="en-US" smtClean="0"/>
              <a:t>6/20/18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C24D6-5CDB-4CB3-B7A6-B93E5C8FA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ABFB9-5589-4CD4-9E9E-FDBC5DD6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23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B1F50-07F6-4A87-B14C-DCBF1CB0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2C7B0-A2D0-4DEA-B253-D71D6B5CE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D3FB-4AD8-4AF7-9E11-8CCF35EC8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7853D-0A1C-BA4E-9286-CAE836107FC1}" type="datetime1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18010-FD44-4644-987E-D37A254B2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Dark Sector Physics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EE2C-B6E1-46A0-8447-D27235B30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7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5508-0DFB-46B1-9E7F-6F2287101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314" y="1449035"/>
            <a:ext cx="11507372" cy="3454561"/>
          </a:xfrm>
        </p:spPr>
        <p:txBody>
          <a:bodyPr>
            <a:normAutofit/>
          </a:bodyPr>
          <a:lstStyle/>
          <a:p>
            <a:r>
              <a:rPr lang="en-US" sz="4400" b="1" i="1" dirty="0"/>
              <a:t>Proposal for a Dedicated Dark Sector Physics </a:t>
            </a:r>
            <a:br>
              <a:rPr lang="en-US" sz="4400" b="1" i="1" dirty="0"/>
            </a:br>
            <a:r>
              <a:rPr lang="en-US" sz="4400" b="1" i="1" dirty="0"/>
              <a:t>at </a:t>
            </a:r>
            <a:r>
              <a:rPr lang="en-US" sz="4400" b="1" i="1" dirty="0" err="1"/>
              <a:t>SeaQuest</a:t>
            </a:r>
            <a:br>
              <a:rPr lang="en-US" sz="4400" b="1" i="1" dirty="0"/>
            </a:br>
            <a:br>
              <a:rPr lang="en-US" sz="4400" b="1" i="1" dirty="0"/>
            </a:br>
            <a:r>
              <a:rPr lang="en-US" sz="4400" b="1" i="1" dirty="0"/>
              <a:t>06/20/2018</a:t>
            </a:r>
            <a:br>
              <a:rPr lang="en-US" sz="4400" b="1" i="1" dirty="0"/>
            </a:br>
            <a:endParaRPr lang="en-US" sz="4400" b="1" i="1" dirty="0"/>
          </a:p>
        </p:txBody>
      </p:sp>
    </p:spTree>
    <p:extLst>
      <p:ext uri="{BB962C8B-B14F-4D97-AF65-F5344CB8AC3E}">
        <p14:creationId xmlns:p14="http://schemas.microsoft.com/office/powerpoint/2010/main" val="123972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F1E58B-9986-E541-A6A3-B33D373DD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12" y="140544"/>
            <a:ext cx="6607615" cy="765660"/>
          </a:xfrm>
        </p:spPr>
        <p:txBody>
          <a:bodyPr>
            <a:normAutofit fontScale="90000"/>
          </a:bodyPr>
          <a:lstStyle/>
          <a:p>
            <a:r>
              <a:rPr lang="en-US" dirty="0"/>
              <a:t>CIPANP18 – Update on Physics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311D3F-177C-AF46-88C9-F3415A87A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68" y="1053501"/>
            <a:ext cx="5416826" cy="705322"/>
          </a:xfrm>
        </p:spPr>
        <p:txBody>
          <a:bodyPr/>
          <a:lstStyle/>
          <a:p>
            <a:r>
              <a:rPr lang="en-US" dirty="0">
                <a:solidFill>
                  <a:srgbClr val="282DFF"/>
                </a:solidFill>
              </a:rPr>
              <a:t>17 MeV dark photon candidate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28963E-2485-2A4C-9000-7350EEB18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1" y="2020556"/>
            <a:ext cx="4303047" cy="4798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796183-CBEB-A743-84B8-BECAC04A2BA9}"/>
              </a:ext>
            </a:extLst>
          </p:cNvPr>
          <p:cNvSpPr txBox="1"/>
          <p:nvPr/>
        </p:nvSpPr>
        <p:spPr>
          <a:xfrm>
            <a:off x="1487524" y="1787138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NA64, arXiv:1803.07748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42D321-E697-9D45-BF25-842ECB790342}"/>
              </a:ext>
            </a:extLst>
          </p:cNvPr>
          <p:cNvSpPr txBox="1"/>
          <p:nvPr/>
        </p:nvSpPr>
        <p:spPr>
          <a:xfrm>
            <a:off x="9043540" y="263480"/>
            <a:ext cx="279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Gori et al, arXiv:1804.00661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E2D3A-021C-404D-9459-2EFFC7486C46}"/>
              </a:ext>
            </a:extLst>
          </p:cNvPr>
          <p:cNvGrpSpPr/>
          <p:nvPr/>
        </p:nvGrpSpPr>
        <p:grpSpPr>
          <a:xfrm>
            <a:off x="4141925" y="1620285"/>
            <a:ext cx="6088751" cy="5276918"/>
            <a:chOff x="4340709" y="1620285"/>
            <a:chExt cx="6088751" cy="52769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653801-16F1-014B-9353-E4D7F7FEF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0709" y="1620285"/>
              <a:ext cx="6088751" cy="52769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D60EB5-0B8F-0A42-A21D-842B5C35C2F1}"/>
                </a:ext>
              </a:extLst>
            </p:cNvPr>
            <p:cNvSpPr/>
            <p:nvPr/>
          </p:nvSpPr>
          <p:spPr>
            <a:xfrm>
              <a:off x="5727224" y="2758482"/>
              <a:ext cx="63975" cy="7135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68765-1238-BE4F-A438-65284EFAA372}"/>
                </a:ext>
              </a:extLst>
            </p:cNvPr>
            <p:cNvSpPr txBox="1"/>
            <p:nvPr/>
          </p:nvSpPr>
          <p:spPr>
            <a:xfrm>
              <a:off x="5798168" y="2930610"/>
              <a:ext cx="872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282DFF"/>
                  </a:solidFill>
                </a:rPr>
                <a:t>17MeV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6CBEC2B-3E00-EE42-B60C-FF4EAB06D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402" y="624165"/>
            <a:ext cx="3758937" cy="31687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4072D5-93BA-EE47-8B02-924B5A7DE94A}"/>
              </a:ext>
            </a:extLst>
          </p:cNvPr>
          <p:cNvSpPr txBox="1"/>
          <p:nvPr/>
        </p:nvSpPr>
        <p:spPr>
          <a:xfrm>
            <a:off x="5302776" y="867523"/>
            <a:ext cx="28813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 possible way to access larger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coupling, by using shorter “</a:t>
            </a:r>
            <a:r>
              <a:rPr lang="en-US" sz="1400" dirty="0" err="1">
                <a:solidFill>
                  <a:srgbClr val="FF0000"/>
                </a:solidFill>
              </a:rPr>
              <a:t>FMag</a:t>
            </a:r>
            <a:r>
              <a:rPr lang="en-US" sz="1400" dirty="0">
                <a:solidFill>
                  <a:srgbClr val="FF0000"/>
                </a:solidFill>
              </a:rPr>
              <a:t>”,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drill a longer hole inside the FMAG –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background could increase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8F82D-F93D-D447-B00D-28213121E31C}"/>
              </a:ext>
            </a:extLst>
          </p:cNvPr>
          <p:cNvSpPr/>
          <p:nvPr/>
        </p:nvSpPr>
        <p:spPr>
          <a:xfrm>
            <a:off x="9274726" y="2512951"/>
            <a:ext cx="63975" cy="713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A31A5219-4FF7-5F42-9EDA-36D5199F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90AB-0751-2A48-8F50-3BE3D20B0545}" type="datetime1">
              <a:rPr lang="en-US" smtClean="0"/>
              <a:t>6/20/18</a:t>
            </a:fld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A591A06-AB67-A64C-8954-7C7B68BE3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10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C9BC9A-E2D6-5F47-AA85-4798B4898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</p:spTree>
    <p:extLst>
      <p:ext uri="{BB962C8B-B14F-4D97-AF65-F5344CB8AC3E}">
        <p14:creationId xmlns:p14="http://schemas.microsoft.com/office/powerpoint/2010/main" val="3378232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D8E800-2030-8D42-BDAA-517153770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81" y="55200"/>
            <a:ext cx="10913806" cy="67415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416E58-7AE0-F441-89A5-E8E188AB7741}"/>
              </a:ext>
            </a:extLst>
          </p:cNvPr>
          <p:cNvSpPr/>
          <p:nvPr/>
        </p:nvSpPr>
        <p:spPr>
          <a:xfrm>
            <a:off x="7173060" y="1090884"/>
            <a:ext cx="92765" cy="57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3A7626-0369-BF49-A7E7-D2CCC77CC107}"/>
              </a:ext>
            </a:extLst>
          </p:cNvPr>
          <p:cNvSpPr/>
          <p:nvPr/>
        </p:nvSpPr>
        <p:spPr>
          <a:xfrm>
            <a:off x="1749287" y="1090884"/>
            <a:ext cx="92765" cy="57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8C4B-7362-4B40-A784-C2243C378104}"/>
              </a:ext>
            </a:extLst>
          </p:cNvPr>
          <p:cNvSpPr txBox="1"/>
          <p:nvPr/>
        </p:nvSpPr>
        <p:spPr>
          <a:xfrm>
            <a:off x="2014909" y="1090884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17MeV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0FBB9-6431-C649-BD0D-95A608F4A5A3}"/>
              </a:ext>
            </a:extLst>
          </p:cNvPr>
          <p:cNvSpPr txBox="1"/>
          <p:nvPr/>
        </p:nvSpPr>
        <p:spPr>
          <a:xfrm>
            <a:off x="7434472" y="1130640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17MeV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C8C3AA-BDDE-DC49-9215-B4ADAC02A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39BD-F5AC-674D-8115-9A349B3A7B0B}" type="datetime1">
              <a:rPr lang="en-US" smtClean="0"/>
              <a:t>6/20/18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7CC255-07EB-0F4C-AFE2-F1F1C54FC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BBA1A57-8731-6740-897B-020DF313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</p:spTree>
    <p:extLst>
      <p:ext uri="{BB962C8B-B14F-4D97-AF65-F5344CB8AC3E}">
        <p14:creationId xmlns:p14="http://schemas.microsoft.com/office/powerpoint/2010/main" val="3907943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126E9-91CB-492E-AABD-A9377E37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of PHENIX EMCal</a:t>
            </a:r>
          </a:p>
        </p:txBody>
      </p:sp>
      <p:pic>
        <p:nvPicPr>
          <p:cNvPr id="3074" name="Picture 2" descr="EMCal">
            <a:extLst>
              <a:ext uri="{FF2B5EF4-FFF2-40B4-BE49-F238E27FC236}">
                <a16:creationId xmlns:a16="http://schemas.microsoft.com/office/drawing/2014/main" id="{AD71DD24-86FD-45F9-89FF-AE8E99C2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1" y="1104823"/>
            <a:ext cx="3718194" cy="314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www.phenix.bnl.gov/phenix/WWW/emcal/computing/online/EmcDoc112602/WestArm.gif">
            <a:extLst>
              <a:ext uri="{FF2B5EF4-FFF2-40B4-BE49-F238E27FC236}">
                <a16:creationId xmlns:a16="http://schemas.microsoft.com/office/drawing/2014/main" id="{2837CD62-8871-4F5F-90FB-EC76F97B8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636" y="865899"/>
            <a:ext cx="3821009" cy="59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2A8D0-9C20-4543-9DE9-FF6C40764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777" y="1104823"/>
            <a:ext cx="4002268" cy="39805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6B2BA4-7158-4448-A29C-AC285592AB52}"/>
              </a:ext>
            </a:extLst>
          </p:cNvPr>
          <p:cNvSpPr/>
          <p:nvPr/>
        </p:nvSpPr>
        <p:spPr>
          <a:xfrm rot="21182957">
            <a:off x="8730311" y="4107977"/>
            <a:ext cx="2122415" cy="966405"/>
          </a:xfrm>
          <a:prstGeom prst="rect">
            <a:avLst/>
          </a:prstGeom>
          <a:noFill/>
          <a:ln w="44450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177EE-8ECC-4D22-A78D-4098EDCEF544}"/>
              </a:ext>
            </a:extLst>
          </p:cNvPr>
          <p:cNvSpPr txBox="1"/>
          <p:nvPr/>
        </p:nvSpPr>
        <p:spPr>
          <a:xfrm>
            <a:off x="10903402" y="4244829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A6738C-28C7-4D8A-9002-E352A57669B4}"/>
              </a:ext>
            </a:extLst>
          </p:cNvPr>
          <p:cNvSpPr txBox="1"/>
          <p:nvPr/>
        </p:nvSpPr>
        <p:spPr>
          <a:xfrm>
            <a:off x="8863445" y="5199254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16C35D-9926-4AAA-950B-7CAFADA562C1}"/>
              </a:ext>
            </a:extLst>
          </p:cNvPr>
          <p:cNvSpPr txBox="1"/>
          <p:nvPr/>
        </p:nvSpPr>
        <p:spPr>
          <a:xfrm>
            <a:off x="242371" y="4706494"/>
            <a:ext cx="36465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Shashlik-type Pb </a:t>
            </a:r>
            <a:r>
              <a:rPr lang="en-US" dirty="0" err="1"/>
              <a:t>scintilator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tower is 5.52*5.52*33 cm</a:t>
            </a:r>
            <a:r>
              <a:rPr lang="en-US" baseline="30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towers make a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# of readout channels if </a:t>
            </a:r>
          </a:p>
          <a:p>
            <a:r>
              <a:rPr lang="en-US" dirty="0"/>
              <a:t>Gang 4-”PMTa” with one SIPM:</a:t>
            </a:r>
          </a:p>
          <a:p>
            <a:r>
              <a:rPr lang="en-US" dirty="0"/>
              <a:t>One sector = 36 x 3 x 6 = 648 (2592)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839DA-4B5B-4CE0-9447-641AF9D6E1A0}"/>
              </a:ext>
            </a:extLst>
          </p:cNvPr>
          <p:cNvSpPr txBox="1"/>
          <p:nvPr/>
        </p:nvSpPr>
        <p:spPr>
          <a:xfrm>
            <a:off x="3909153" y="5291512"/>
            <a:ext cx="4166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6*6 modules make a super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3*6 supermodules make a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sector is about 2*4 m</a:t>
            </a:r>
            <a:r>
              <a:rPr lang="en-US" baseline="30000" dirty="0"/>
              <a:t>2</a:t>
            </a:r>
            <a:r>
              <a:rPr lang="en-US" dirty="0"/>
              <a:t>, weights about 22t(</a:t>
            </a:r>
            <a:r>
              <a:rPr lang="en-US" dirty="0" err="1"/>
              <a:t>std</a:t>
            </a:r>
            <a:r>
              <a:rPr lang="en-US" dirty="0"/>
              <a:t>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9C28F7-DED9-4FF3-9BDC-70C8E46E8476}"/>
              </a:ext>
            </a:extLst>
          </p:cNvPr>
          <p:cNvCxnSpPr>
            <a:cxnSpLocks/>
          </p:cNvCxnSpPr>
          <p:nvPr/>
        </p:nvCxnSpPr>
        <p:spPr>
          <a:xfrm flipV="1">
            <a:off x="2677099" y="3139807"/>
            <a:ext cx="1894901" cy="2891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456806-44E3-4CCE-9BF3-EFEE7ECB3DE3}"/>
              </a:ext>
            </a:extLst>
          </p:cNvPr>
          <p:cNvCxnSpPr/>
          <p:nvPr/>
        </p:nvCxnSpPr>
        <p:spPr>
          <a:xfrm>
            <a:off x="7006728" y="3139807"/>
            <a:ext cx="2016086" cy="14652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57433" y="75109"/>
            <a:ext cx="6530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Weight = (5.5x5.5x33)x11g/cm^3x4(per module)x36(per super-module)x18(per sector)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       = 28,500 kg/sector, if 100% </a:t>
            </a:r>
            <a:r>
              <a:rPr lang="en-US" sz="1400" dirty="0" err="1">
                <a:solidFill>
                  <a:srgbClr val="FF0000"/>
                </a:solidFill>
              </a:rPr>
              <a:t>Pb</a:t>
            </a:r>
            <a:r>
              <a:rPr lang="en-US" sz="1400">
                <a:solidFill>
                  <a:srgbClr val="FF0000"/>
                </a:solidFill>
              </a:rPr>
              <a:t>; reality &lt; 20,000kg.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56C21-8C57-4C4F-A531-CE54F5686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7A24-F658-9843-9C38-BBEAE85FEBF0}" type="datetime1">
              <a:rPr lang="en-US" smtClean="0"/>
              <a:t>6/20/18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701F5-E771-9A42-AB15-7077092D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20B9B-6AF6-6E42-BB99-C4E50965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</p:spTree>
    <p:extLst>
      <p:ext uri="{BB962C8B-B14F-4D97-AF65-F5344CB8AC3E}">
        <p14:creationId xmlns:p14="http://schemas.microsoft.com/office/powerpoint/2010/main" val="4203080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131B1-C90D-41E1-9610-9D2C2773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6" y="187138"/>
            <a:ext cx="6992734" cy="765660"/>
          </a:xfrm>
        </p:spPr>
        <p:txBody>
          <a:bodyPr>
            <a:normAutofit/>
          </a:bodyPr>
          <a:lstStyle/>
          <a:p>
            <a:r>
              <a:rPr lang="en-US" dirty="0"/>
              <a:t>Physics goals and recent work</a:t>
            </a:r>
          </a:p>
        </p:txBody>
      </p:sp>
      <p:pic>
        <p:nvPicPr>
          <p:cNvPr id="1026" name="Picture 2" descr="SeaQuestEE">
            <a:extLst>
              <a:ext uri="{FF2B5EF4-FFF2-40B4-BE49-F238E27FC236}">
                <a16:creationId xmlns:a16="http://schemas.microsoft.com/office/drawing/2014/main" id="{2A87C3AC-0B0F-4AB7-8D3A-9023C846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7" y="1168322"/>
            <a:ext cx="3562555" cy="289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arkrho">
            <a:extLst>
              <a:ext uri="{FF2B5EF4-FFF2-40B4-BE49-F238E27FC236}">
                <a16:creationId xmlns:a16="http://schemas.microsoft.com/office/drawing/2014/main" id="{6413CFAF-7DAD-437B-8192-0703E189E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032" y="1168322"/>
            <a:ext cx="3683129" cy="29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B15811-33C4-4BFE-B055-8724246FD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30" y="132146"/>
            <a:ext cx="4798503" cy="65937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204503-F708-40A0-8E01-DF83F4DD5196}"/>
              </a:ext>
            </a:extLst>
          </p:cNvPr>
          <p:cNvSpPr txBox="1"/>
          <p:nvPr/>
        </p:nvSpPr>
        <p:spPr>
          <a:xfrm>
            <a:off x="195752" y="4197627"/>
            <a:ext cx="6582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dirty="0"/>
              <a:t>LOI of dark matter search in dimuon channel was presented to PAC in June 2015. Obtained very positive feedbacks.</a:t>
            </a:r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dirty="0"/>
              <a:t>A phase-II of EMCal and possibly </a:t>
            </a:r>
            <a:r>
              <a:rPr lang="en-US" dirty="0" err="1"/>
              <a:t>HCal</a:t>
            </a:r>
            <a:r>
              <a:rPr lang="en-US" dirty="0"/>
              <a:t> was also mentioned. PAC suggested we submit the new proposal based on the results obtained from this first phase </a:t>
            </a:r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dirty="0"/>
              <a:t>The detector proposed in the first phase was successfully installed and accumulated one week worth of data before E906 shuts down</a:t>
            </a:r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dirty="0"/>
              <a:t>We will continue to take the dimuon data parasitically with E1039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326EF5-12A4-FA4F-A912-D0F953B0588D}"/>
              </a:ext>
            </a:extLst>
          </p:cNvPr>
          <p:cNvSpPr/>
          <p:nvPr/>
        </p:nvSpPr>
        <p:spPr>
          <a:xfrm>
            <a:off x="636105" y="1726989"/>
            <a:ext cx="92765" cy="57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2C527-9A2E-5745-A4CB-AAB36B8C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C8C08-11EE-BF47-8B56-6FD8C82EF27F}" type="datetime1">
              <a:rPr lang="en-US" smtClean="0"/>
              <a:t>6/20/18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AA3C6-CB8C-F04D-8890-AD4DADF51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76406-8AC2-AA49-A730-698E4580D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</p:spTree>
    <p:extLst>
      <p:ext uri="{BB962C8B-B14F-4D97-AF65-F5344CB8AC3E}">
        <p14:creationId xmlns:p14="http://schemas.microsoft.com/office/powerpoint/2010/main" val="2450112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0EF6-2CDD-40BF-B859-7B6FCC137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and potential collaboration/support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D6C96A-31D3-414C-A738-CCB22965D8C8}"/>
              </a:ext>
            </a:extLst>
          </p:cNvPr>
          <p:cNvSpPr txBox="1"/>
          <p:nvPr/>
        </p:nvSpPr>
        <p:spPr>
          <a:xfrm>
            <a:off x="677677" y="1280794"/>
            <a:ext cx="106323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Ongoing support from LANL LDRD: $300k for FY-18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Submitted joint proposal with KEK/RIKEN/</a:t>
            </a:r>
            <a:r>
              <a:rPr lang="en-US" sz="3200" dirty="0" err="1"/>
              <a:t>TokyoTech</a:t>
            </a:r>
            <a:r>
              <a:rPr lang="en-US" sz="3200" dirty="0"/>
              <a:t>: $270k for FY-18 if supported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Collaboration with PHENIX/sPHENIX EMCal group and STAR forward upgrade groups on detector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New DOE/NSF HEP proposals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7850E-A503-DA43-8F5F-9280A3A9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97849-9A71-7B49-9DA0-AAA539D23125}" type="datetime1">
              <a:rPr lang="en-US" smtClean="0"/>
              <a:t>6/20/18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D2088-8D1A-6049-BEA8-C84CA2EE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F2ED8-71F5-164C-9A07-43B7CB4E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</p:spTree>
    <p:extLst>
      <p:ext uri="{BB962C8B-B14F-4D97-AF65-F5344CB8AC3E}">
        <p14:creationId xmlns:p14="http://schemas.microsoft.com/office/powerpoint/2010/main" val="4066270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D550-E944-4144-83B1-B55068BB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</a:t>
            </a:r>
            <a:r>
              <a:rPr lang="en-US" dirty="0" err="1"/>
              <a:t>EMCal</a:t>
            </a:r>
            <a:r>
              <a:rPr lang="en-US" dirty="0"/>
              <a:t> Work and Timeline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F0387C-5B88-40A6-9576-567ACCB137FB}"/>
              </a:ext>
            </a:extLst>
          </p:cNvPr>
          <p:cNvSpPr txBox="1"/>
          <p:nvPr/>
        </p:nvSpPr>
        <p:spPr>
          <a:xfrm>
            <a:off x="7182997" y="1033064"/>
            <a:ext cx="48839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Ultimate goal: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Have the full detector ready for installation by the end of E1039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Install the detector the summer shutdown in 2021, after the E1039 completion; commissioning in later part of 2021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Ready for dedicated HEP DP physics run early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B24EE1-D477-4FAF-8EA5-75A2F1B0488B}"/>
              </a:ext>
            </a:extLst>
          </p:cNvPr>
          <p:cNvSpPr txBox="1"/>
          <p:nvPr/>
        </p:nvSpPr>
        <p:spPr>
          <a:xfrm>
            <a:off x="7182996" y="3833206"/>
            <a:ext cx="48839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Immediate goal: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Ship the detector from BNL to </a:t>
            </a:r>
            <a:r>
              <a:rPr lang="en-US" dirty="0" err="1"/>
              <a:t>Fermilab</a:t>
            </a:r>
            <a:r>
              <a:rPr lang="en-US" dirty="0"/>
              <a:t> in summer 2018, ready for refurbishment and testing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Find some onsite space  at </a:t>
            </a:r>
            <a:r>
              <a:rPr lang="en-US" dirty="0" err="1"/>
              <a:t>Fermilab</a:t>
            </a:r>
            <a:r>
              <a:rPr lang="en-US" dirty="0"/>
              <a:t> with crane support and basic utilities for the </a:t>
            </a:r>
            <a:r>
              <a:rPr lang="en-US" dirty="0" err="1"/>
              <a:t>EMCal</a:t>
            </a:r>
            <a:r>
              <a:rPr lang="en-US" dirty="0"/>
              <a:t> test 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A7BE1F-9F69-F245-BE71-219C9780B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B4BB3-CC4B-9341-9968-7590D3AD3B93}" type="datetime1">
              <a:rPr lang="en-US" smtClean="0"/>
              <a:t>6/20/18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1012C-D192-9C4C-8F6B-DE3ABBFB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7405B6-CF4A-9D4A-BB17-82C2E6C66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3FC18-4D55-D540-918B-77BEF4F019EE}"/>
              </a:ext>
            </a:extLst>
          </p:cNvPr>
          <p:cNvSpPr txBox="1"/>
          <p:nvPr/>
        </p:nvSpPr>
        <p:spPr>
          <a:xfrm>
            <a:off x="992221" y="1935804"/>
            <a:ext cx="49399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2018: ship </a:t>
            </a:r>
            <a:r>
              <a:rPr lang="en-US" dirty="0" err="1"/>
              <a:t>EMCal</a:t>
            </a:r>
            <a:r>
              <a:rPr lang="en-US" dirty="0"/>
              <a:t> to </a:t>
            </a:r>
            <a:r>
              <a:rPr lang="en-US" dirty="0" err="1"/>
              <a:t>Fermilab</a:t>
            </a:r>
            <a:r>
              <a:rPr lang="en-US" dirty="0"/>
              <a:t> and test </a:t>
            </a:r>
          </a:p>
          <a:p>
            <a:endParaRPr lang="en-US" dirty="0"/>
          </a:p>
          <a:p>
            <a:r>
              <a:rPr lang="en-US" dirty="0"/>
              <a:t>2019-2020: refurbishment and readout integration</a:t>
            </a:r>
          </a:p>
          <a:p>
            <a:endParaRPr lang="en-US" dirty="0"/>
          </a:p>
          <a:p>
            <a:r>
              <a:rPr lang="en-US" dirty="0"/>
              <a:t>Summer 2021: installation in </a:t>
            </a:r>
            <a:r>
              <a:rPr lang="en-US" dirty="0" err="1"/>
              <a:t>SeaQuest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701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E128DC5-7C83-CD42-8166-D363BA4E8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77" y="147870"/>
            <a:ext cx="11573480" cy="765660"/>
          </a:xfrm>
        </p:spPr>
        <p:txBody>
          <a:bodyPr>
            <a:noAutofit/>
          </a:bodyPr>
          <a:lstStyle/>
          <a:p>
            <a:r>
              <a:rPr lang="en-US" sz="3200" b="1" dirty="0"/>
              <a:t>Proposal for a Dedicated Dark Sector Physics Program at </a:t>
            </a:r>
            <a:r>
              <a:rPr lang="en-US" sz="3200" b="1" dirty="0" err="1"/>
              <a:t>SeaQuest</a:t>
            </a:r>
            <a:r>
              <a:rPr lang="en-US" sz="3200" b="1" dirty="0"/>
              <a:t>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59AD61-152E-D54E-B991-FFE7CA553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77" y="1085699"/>
            <a:ext cx="6636242" cy="5218015"/>
          </a:xfrm>
        </p:spPr>
        <p:txBody>
          <a:bodyPr>
            <a:normAutofit fontScale="47500" lnSpcReduction="20000"/>
          </a:bodyPr>
          <a:lstStyle/>
          <a:p>
            <a:r>
              <a:rPr lang="en-US" dirty="0">
                <a:solidFill>
                  <a:srgbClr val="282DFF"/>
                </a:solidFill>
              </a:rPr>
              <a:t>2019-2021: Parasitic Dark Sector physics program with E1039</a:t>
            </a:r>
          </a:p>
          <a:p>
            <a:pPr lvl="1"/>
            <a:r>
              <a:rPr lang="en-US" b="1" dirty="0"/>
              <a:t>Attract and build up HEP groups in </a:t>
            </a:r>
            <a:r>
              <a:rPr lang="en-US" b="1" dirty="0" err="1"/>
              <a:t>SeaQuest</a:t>
            </a:r>
            <a:r>
              <a:rPr lang="en-US" b="1" dirty="0"/>
              <a:t> </a:t>
            </a:r>
          </a:p>
          <a:p>
            <a:pPr lvl="2"/>
            <a:r>
              <a:rPr lang="en-US" dirty="0"/>
              <a:t>Operate spectrometer and DAQ</a:t>
            </a:r>
          </a:p>
          <a:p>
            <a:pPr lvl="2"/>
            <a:r>
              <a:rPr lang="en-US" dirty="0"/>
              <a:t>Carry out DP physics program with dimuons: dark photon, dark Higgs etc. </a:t>
            </a:r>
          </a:p>
          <a:p>
            <a:pPr lvl="2"/>
            <a:r>
              <a:rPr lang="en-US" dirty="0" err="1"/>
              <a:t>EMCal</a:t>
            </a:r>
            <a:r>
              <a:rPr lang="en-US" dirty="0"/>
              <a:t> refurbishment and preparation for integration at </a:t>
            </a:r>
            <a:r>
              <a:rPr lang="en-US" dirty="0" err="1"/>
              <a:t>Fermilab</a:t>
            </a:r>
            <a:endParaRPr lang="en-US" dirty="0"/>
          </a:p>
          <a:p>
            <a:pPr lvl="1"/>
            <a:r>
              <a:rPr lang="en-US" b="1" dirty="0"/>
              <a:t>Transition into HEP DP program after E1039</a:t>
            </a:r>
          </a:p>
          <a:p>
            <a:pPr lvl="2"/>
            <a:r>
              <a:rPr lang="en-US" dirty="0"/>
              <a:t>Seek HEP and other external fund </a:t>
            </a:r>
          </a:p>
          <a:p>
            <a:pPr lvl="1"/>
            <a:r>
              <a:rPr lang="en-US" dirty="0"/>
              <a:t>Parasitic data taking with E1039 for DP search and further explore parameter space “money plots”  </a:t>
            </a:r>
          </a:p>
          <a:p>
            <a:pPr lvl="1"/>
            <a:r>
              <a:rPr lang="en-US" dirty="0"/>
              <a:t>Develop online/offline analysis, study DAQ and triggers capability for future DP experiment </a:t>
            </a:r>
          </a:p>
          <a:p>
            <a:pPr lvl="1"/>
            <a:r>
              <a:rPr lang="en-US" dirty="0"/>
              <a:t>Background study, test small prototype in </a:t>
            </a:r>
            <a:r>
              <a:rPr lang="en-US" dirty="0" err="1"/>
              <a:t>SeaQuest</a:t>
            </a:r>
            <a:r>
              <a:rPr lang="en-US" dirty="0"/>
              <a:t>, w/ minimal impact on E1039</a:t>
            </a:r>
          </a:p>
          <a:p>
            <a:pPr lvl="1"/>
            <a:r>
              <a:rPr lang="en-US" b="1" dirty="0"/>
              <a:t>Develop </a:t>
            </a:r>
            <a:r>
              <a:rPr lang="en-US" b="1" dirty="0" err="1"/>
              <a:t>SeaQuest</a:t>
            </a:r>
            <a:r>
              <a:rPr lang="en-US" b="1" dirty="0"/>
              <a:t> detector expertise for the future HEP DP experiment operation and data analysis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E1039 2-year data taking: Summer 2019 – summer 2021</a:t>
            </a:r>
          </a:p>
          <a:p>
            <a:r>
              <a:rPr lang="en-US" dirty="0">
                <a:solidFill>
                  <a:srgbClr val="282DFF"/>
                </a:solidFill>
              </a:rPr>
              <a:t>2022-2024: first dedicated dark sector physics run</a:t>
            </a:r>
          </a:p>
          <a:p>
            <a:pPr lvl="1"/>
            <a:r>
              <a:rPr lang="en-US" dirty="0"/>
              <a:t>Install </a:t>
            </a:r>
            <a:r>
              <a:rPr lang="en-US" dirty="0" err="1"/>
              <a:t>EMCal</a:t>
            </a:r>
            <a:r>
              <a:rPr lang="en-US" dirty="0"/>
              <a:t> for electron and hadrons ID, explore DP physics below dimuon mass limit</a:t>
            </a:r>
          </a:p>
          <a:p>
            <a:pPr lvl="1"/>
            <a:r>
              <a:rPr lang="en-US" dirty="0"/>
              <a:t>Further develop dark sector physics program </a:t>
            </a:r>
          </a:p>
          <a:p>
            <a:pPr lvl="1"/>
            <a:r>
              <a:rPr lang="en-US" dirty="0"/>
              <a:t>Possible NP parasitic physics program under discussion</a:t>
            </a:r>
          </a:p>
          <a:p>
            <a:pPr lvl="1"/>
            <a:r>
              <a:rPr lang="en-US" dirty="0"/>
              <a:t>POT = a few 10</a:t>
            </a:r>
            <a:r>
              <a:rPr lang="en-US" baseline="30000" dirty="0"/>
              <a:t>18</a:t>
            </a:r>
            <a:r>
              <a:rPr lang="en-US" dirty="0"/>
              <a:t> </a:t>
            </a:r>
            <a:endParaRPr lang="en-US" baseline="30000" dirty="0"/>
          </a:p>
          <a:p>
            <a:r>
              <a:rPr lang="en-US" dirty="0">
                <a:solidFill>
                  <a:srgbClr val="FF0000"/>
                </a:solidFill>
              </a:rPr>
              <a:t>2024-2025: major detector upgrade during the long shutdown</a:t>
            </a:r>
          </a:p>
          <a:p>
            <a:pPr lvl="1"/>
            <a:r>
              <a:rPr lang="en-US" dirty="0"/>
              <a:t>Add di-photon capability with </a:t>
            </a:r>
            <a:r>
              <a:rPr lang="en-US" dirty="0" err="1"/>
              <a:t>preshower</a:t>
            </a:r>
            <a:r>
              <a:rPr lang="en-US" dirty="0"/>
              <a:t> detectors</a:t>
            </a:r>
          </a:p>
          <a:p>
            <a:pPr lvl="1"/>
            <a:r>
              <a:rPr lang="en-US" dirty="0"/>
              <a:t>Add tracking station-0 near target, more shielding</a:t>
            </a:r>
          </a:p>
          <a:p>
            <a:pPr lvl="1"/>
            <a:r>
              <a:rPr lang="en-US" dirty="0"/>
              <a:t>PID with TOF/MRPC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282DFF"/>
                </a:solidFill>
              </a:rPr>
              <a:t>2026-2030+: high luminosity dark sector physics </a:t>
            </a:r>
          </a:p>
          <a:p>
            <a:pPr lvl="1"/>
            <a:r>
              <a:rPr lang="en-US" dirty="0"/>
              <a:t>Full physics program with upgrade detectors, POT =10</a:t>
            </a:r>
            <a:r>
              <a:rPr lang="en-US" baseline="30000" dirty="0"/>
              <a:t>19</a:t>
            </a:r>
            <a:r>
              <a:rPr lang="en-US" dirty="0"/>
              <a:t>~10</a:t>
            </a:r>
            <a:r>
              <a:rPr lang="en-US" baseline="30000" dirty="0"/>
              <a:t>20</a:t>
            </a:r>
          </a:p>
          <a:p>
            <a:pPr lvl="1"/>
            <a:r>
              <a:rPr lang="en-US" dirty="0"/>
              <a:t>Carry out an extensive (</a:t>
            </a:r>
            <a:r>
              <a:rPr lang="en-US" dirty="0" err="1"/>
              <a:t>SHiP</a:t>
            </a:r>
            <a:r>
              <a:rPr lang="en-US" dirty="0"/>
              <a:t>-like) HEP experimental program at NM4   </a:t>
            </a:r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9643A-6807-EC40-82B0-EA93A9CB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C6D2A-94E2-C64F-AD5E-DD97977E8EEA}" type="datetime1">
              <a:rPr lang="en-US" smtClean="0"/>
              <a:t>6/20/18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3645D-5E6B-1A4A-9578-354997D7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C9CC9-DEC7-C043-AFF8-6A5EBAD3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B70B76-4962-1146-973E-56E3BF352D25}"/>
              </a:ext>
            </a:extLst>
          </p:cNvPr>
          <p:cNvGrpSpPr/>
          <p:nvPr/>
        </p:nvGrpSpPr>
        <p:grpSpPr>
          <a:xfrm>
            <a:off x="7265324" y="1033064"/>
            <a:ext cx="4813981" cy="2118572"/>
            <a:chOff x="7265324" y="1033064"/>
            <a:chExt cx="4813981" cy="21185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8D4800-FB37-0642-B004-098D563E6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5324" y="1033064"/>
              <a:ext cx="4813981" cy="18103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FBD45E-2729-D64E-8D3E-4718BE4E27CA}"/>
                </a:ext>
              </a:extLst>
            </p:cNvPr>
            <p:cNvSpPr txBox="1"/>
            <p:nvPr/>
          </p:nvSpPr>
          <p:spPr>
            <a:xfrm>
              <a:off x="7657749" y="2843859"/>
              <a:ext cx="4058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SeaQuest</a:t>
              </a:r>
              <a:r>
                <a:rPr lang="en-US" sz="1400" dirty="0">
                  <a:solidFill>
                    <a:srgbClr val="FF0000"/>
                  </a:solidFill>
                </a:rPr>
                <a:t> in 2017 with displaced dark photon trigger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951236-36DF-914E-8401-C50B14D31CCC}"/>
              </a:ext>
            </a:extLst>
          </p:cNvPr>
          <p:cNvGrpSpPr/>
          <p:nvPr/>
        </p:nvGrpSpPr>
        <p:grpSpPr>
          <a:xfrm>
            <a:off x="7022919" y="4156363"/>
            <a:ext cx="5056386" cy="1976260"/>
            <a:chOff x="7022919" y="4156363"/>
            <a:chExt cx="5056386" cy="19762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43FE16-5768-3A49-B455-A827759CF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2919" y="4156363"/>
              <a:ext cx="5056386" cy="175253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E6405D-99E8-3547-AF9F-7F2071FCF655}"/>
                </a:ext>
              </a:extLst>
            </p:cNvPr>
            <p:cNvSpPr txBox="1"/>
            <p:nvPr/>
          </p:nvSpPr>
          <p:spPr>
            <a:xfrm>
              <a:off x="8881262" y="5824846"/>
              <a:ext cx="30147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accent2">
                      <a:lumMod val="75000"/>
                    </a:schemeClr>
                  </a:solidFill>
                </a:rPr>
                <a:t>SeaQuest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</a:rPr>
                <a:t> in 2021 with </a:t>
              </a:r>
              <a:r>
                <a:rPr lang="en-US" sz="1400" dirty="0" err="1">
                  <a:solidFill>
                    <a:schemeClr val="accent2">
                      <a:lumMod val="75000"/>
                    </a:schemeClr>
                  </a:solidFill>
                </a:rPr>
                <a:t>EMCal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</a:rPr>
                <a:t> upgrade </a:t>
              </a:r>
            </a:p>
          </p:txBody>
        </p:sp>
      </p:grpSp>
      <p:sp>
        <p:nvSpPr>
          <p:cNvPr id="19" name="Rectangular Callout 18">
            <a:extLst>
              <a:ext uri="{FF2B5EF4-FFF2-40B4-BE49-F238E27FC236}">
                <a16:creationId xmlns:a16="http://schemas.microsoft.com/office/drawing/2014/main" id="{11291302-4309-1545-BF5D-9C653769B5DD}"/>
              </a:ext>
            </a:extLst>
          </p:cNvPr>
          <p:cNvSpPr/>
          <p:nvPr/>
        </p:nvSpPr>
        <p:spPr>
          <a:xfrm>
            <a:off x="5442784" y="1033063"/>
            <a:ext cx="1701338" cy="698766"/>
          </a:xfrm>
          <a:prstGeom prst="wedgeRectCallout">
            <a:avLst>
              <a:gd name="adj1" fmla="val -92412"/>
              <a:gd name="adj2" fmla="val 11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PAC endorsement highly desired!</a:t>
            </a:r>
          </a:p>
        </p:txBody>
      </p:sp>
    </p:spTree>
    <p:extLst>
      <p:ext uri="{BB962C8B-B14F-4D97-AF65-F5344CB8AC3E}">
        <p14:creationId xmlns:p14="http://schemas.microsoft.com/office/powerpoint/2010/main" val="3894475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C022-9704-F940-8364-D198F69A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Money Plots – needs update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F8B58-3EEC-1147-A3B4-14D3E212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D07F0-7B76-8040-B76F-B9EE42D66ACE}" type="datetime1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70696-C9B1-D94C-ACB8-A803B689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F4CD7-4B5D-1D48-9A62-B0635850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sensitivity_full.png">
            <a:extLst>
              <a:ext uri="{FF2B5EF4-FFF2-40B4-BE49-F238E27FC236}">
                <a16:creationId xmlns:a16="http://schemas.microsoft.com/office/drawing/2014/main" id="{50C25F5A-0403-134B-BC4A-98DE6E7CB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79" y="2854888"/>
            <a:ext cx="3280308" cy="279397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B865F99-752B-D845-B75F-2ADCDED7847B}"/>
              </a:ext>
            </a:extLst>
          </p:cNvPr>
          <p:cNvGrpSpPr/>
          <p:nvPr/>
        </p:nvGrpSpPr>
        <p:grpSpPr>
          <a:xfrm>
            <a:off x="4255979" y="2612617"/>
            <a:ext cx="3941760" cy="3278514"/>
            <a:chOff x="4340709" y="1620285"/>
            <a:chExt cx="6088751" cy="52769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F424D4-6771-BD46-A82D-20D2621CA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0709" y="1620285"/>
              <a:ext cx="6088751" cy="527691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EB273C-97CD-CE46-9CFE-19F2FAF8D4EF}"/>
                </a:ext>
              </a:extLst>
            </p:cNvPr>
            <p:cNvSpPr/>
            <p:nvPr/>
          </p:nvSpPr>
          <p:spPr>
            <a:xfrm>
              <a:off x="5727224" y="2758482"/>
              <a:ext cx="63975" cy="7135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8F29C5-B797-7C49-A862-343B88B3C517}"/>
                </a:ext>
              </a:extLst>
            </p:cNvPr>
            <p:cNvSpPr txBox="1"/>
            <p:nvPr/>
          </p:nvSpPr>
          <p:spPr>
            <a:xfrm>
              <a:off x="5798168" y="2930610"/>
              <a:ext cx="872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282DFF"/>
                  </a:solidFill>
                </a:rPr>
                <a:t>17MeV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048FC67-7637-ED43-A091-876F38EEB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071" y="2612617"/>
            <a:ext cx="3758937" cy="31687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F634FD-3B7E-1D48-BE9D-01DFAA82AEC1}"/>
              </a:ext>
            </a:extLst>
          </p:cNvPr>
          <p:cNvSpPr txBox="1"/>
          <p:nvPr/>
        </p:nvSpPr>
        <p:spPr>
          <a:xfrm>
            <a:off x="2645375" y="1090100"/>
            <a:ext cx="5673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space will be already covered by other experiments:</a:t>
            </a:r>
          </a:p>
          <a:p>
            <a:r>
              <a:rPr lang="en-US" dirty="0"/>
              <a:t>2019 ~2021 – dimuon channel  (POT = 10^18)</a:t>
            </a:r>
          </a:p>
          <a:p>
            <a:r>
              <a:rPr lang="en-US" dirty="0"/>
              <a:t>2022-2024 – add di-electron    (POT = 10^18)</a:t>
            </a:r>
          </a:p>
          <a:p>
            <a:r>
              <a:rPr lang="en-US" dirty="0"/>
              <a:t>2026 – 2030+  --- all   (POT &gt; 10^19)</a:t>
            </a:r>
          </a:p>
        </p:txBody>
      </p:sp>
    </p:spTree>
    <p:extLst>
      <p:ext uri="{BB962C8B-B14F-4D97-AF65-F5344CB8AC3E}">
        <p14:creationId xmlns:p14="http://schemas.microsoft.com/office/powerpoint/2010/main" val="2653364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0388E-1BB8-B54C-9CEC-5470402C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2078-37EB-EE4F-BB0C-2CD258FB3118}" type="datetime1">
              <a:rPr lang="en-US" smtClean="0"/>
              <a:t>6/20/18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838F6-8EB1-C745-9A88-E2779ACD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4626F-8DAF-0C46-A7F8-BF91749D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http://programplanning.fnal.gov/wp-content/uploads/2018/04/10yr-PLAN-April-2018-V8.jpg">
            <a:extLst>
              <a:ext uri="{FF2B5EF4-FFF2-40B4-BE49-F238E27FC236}">
                <a16:creationId xmlns:a16="http://schemas.microsoft.com/office/drawing/2014/main" id="{65F29A7C-4FA8-3C40-B637-EB575F339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14432"/>
          <a:stretch/>
        </p:blipFill>
        <p:spPr bwMode="auto">
          <a:xfrm>
            <a:off x="961054" y="765583"/>
            <a:ext cx="10260556" cy="595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2162218-DCF0-9C4F-8FE8-FB2B67D8BD4A}"/>
              </a:ext>
            </a:extLst>
          </p:cNvPr>
          <p:cNvSpPr txBox="1">
            <a:spLocks/>
          </p:cNvSpPr>
          <p:nvPr/>
        </p:nvSpPr>
        <p:spPr>
          <a:xfrm>
            <a:off x="1040842" y="-1155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Fermilab</a:t>
            </a:r>
            <a:r>
              <a:rPr lang="en-US" dirty="0"/>
              <a:t> Long Range Plan</a:t>
            </a:r>
          </a:p>
        </p:txBody>
      </p:sp>
    </p:spTree>
    <p:extLst>
      <p:ext uri="{BB962C8B-B14F-4D97-AF65-F5344CB8AC3E}">
        <p14:creationId xmlns:p14="http://schemas.microsoft.com/office/powerpoint/2010/main" val="1561385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EE943-2D0A-1F41-939C-421518A9D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D5FD9-C8CC-A94C-8462-597740FA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9111-8BFE-4C49-A9F8-883ACD494EF1}" type="datetime1">
              <a:rPr lang="en-US" smtClean="0"/>
              <a:t>6/20/18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934FA4-9A05-FB4A-B6CA-CFD07620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D8003E-B4AD-FD49-B44B-B33E7A29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39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1960439" y="1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err="1">
                <a:cs typeface="Gill Sans" charset="0"/>
                <a:sym typeface="Gill Sans" charset="0"/>
              </a:rPr>
              <a:t>SeaQuest</a:t>
            </a:r>
            <a:r>
              <a:rPr lang="en-US" sz="3200" dirty="0">
                <a:cs typeface="Gill Sans" charset="0"/>
                <a:sym typeface="Gill Sans" charset="0"/>
              </a:rPr>
              <a:t> at the Intensity Frontier at </a:t>
            </a:r>
            <a:r>
              <a:rPr lang="en-US" sz="3200" dirty="0" err="1">
                <a:cs typeface="Gill Sans" charset="0"/>
                <a:sym typeface="Gill Sans" charset="0"/>
              </a:rPr>
              <a:t>Fermilab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796" y="1869804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4456288" y="4380013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7478987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6913067" y="4129981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1960440" y="4151190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657946" y="3644430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4s spill, 0.5×10</a:t>
            </a:r>
            <a:r>
              <a:rPr lang="en-US" sz="1000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3319985" y="2143126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5084714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7188772" y="1294805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3857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5565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8092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3603503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2802460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685800" y="820309"/>
            <a:ext cx="8387230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High intensity proton beam:   “beam dump mode” @</a:t>
            </a:r>
            <a:r>
              <a:rPr lang="en-US" sz="1400" b="1" dirty="0" err="1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sz="1400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/E1067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400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a 2-year parasitic run, 1.4x10</a:t>
            </a:r>
            <a:r>
              <a:rPr lang="en-US" sz="1400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18</a:t>
            </a: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POT @5% beam)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: 50K 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C227-EFB9-6949-81A5-CA824E8BE190}" type="datetime1">
              <a:rPr lang="en-US" smtClean="0"/>
              <a:t>6/20/18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5641333"/>
            <a:ext cx="563885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- Beam dump mode: </a:t>
            </a:r>
            <a:r>
              <a:rPr lang="en-US" sz="1600" dirty="0" err="1">
                <a:solidFill>
                  <a:srgbClr val="FF0000"/>
                </a:solidFill>
              </a:rPr>
              <a:t>p+Fe</a:t>
            </a:r>
            <a:r>
              <a:rPr lang="en-US" sz="1600" dirty="0">
                <a:solidFill>
                  <a:srgbClr val="FF0000"/>
                </a:solidFill>
              </a:rPr>
              <a:t> collisions! Target ~ 10%λ</a:t>
            </a:r>
            <a:r>
              <a:rPr lang="en-US" sz="1600" baseline="-25000" dirty="0">
                <a:solidFill>
                  <a:srgbClr val="FF0000"/>
                </a:solidFill>
              </a:rPr>
              <a:t>I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Parasitic run with other fixed target experiments, E906/E1039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BDABCB-299D-47C2-A141-489F20502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566" y="4587056"/>
            <a:ext cx="6038723" cy="2270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31858" y="4026709"/>
            <a:ext cx="3070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LDRD/ER: 2016-2018</a:t>
            </a:r>
          </a:p>
          <a:p>
            <a:r>
              <a:rPr lang="en-US" b="1" dirty="0">
                <a:solidFill>
                  <a:srgbClr val="FF0000"/>
                </a:solidFill>
              </a:rPr>
              <a:t>Trigger upgrade, parasitic runs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D6BDB9-1B58-664A-BC41-B735A2359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</p:spTree>
    <p:extLst>
      <p:ext uri="{BB962C8B-B14F-4D97-AF65-F5344CB8AC3E}">
        <p14:creationId xmlns:p14="http://schemas.microsoft.com/office/powerpoint/2010/main" val="19081147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FCDF9-C0AA-804E-9D50-29AE8965B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22" y="183027"/>
            <a:ext cx="11706330" cy="589468"/>
          </a:xfrm>
        </p:spPr>
        <p:txBody>
          <a:bodyPr>
            <a:normAutofit fontScale="90000"/>
          </a:bodyPr>
          <a:lstStyle/>
          <a:p>
            <a:r>
              <a:rPr lang="en-US" dirty="0"/>
              <a:t>Displaced Dark Photon Trigger Detectors Work Well!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56C6B-77D2-D047-953C-6C3ED7DA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1864-1551-6E46-98C3-3D8F250BC336}" type="datetime1">
              <a:rPr lang="en-US" smtClean="0"/>
              <a:t>6/20/18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B5441-62C5-DD4C-AF72-363848D0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40DE2-24AF-2C49-A565-E22C234A1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2" y="1899139"/>
            <a:ext cx="7258562" cy="3788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88B74B-079D-8149-BDFF-E03C02350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697" y="772495"/>
            <a:ext cx="3860103" cy="5929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90A500-DC52-3C44-B270-F04F5D886FD4}"/>
              </a:ext>
            </a:extLst>
          </p:cNvPr>
          <p:cNvSpPr txBox="1"/>
          <p:nvPr/>
        </p:nvSpPr>
        <p:spPr>
          <a:xfrm>
            <a:off x="8368704" y="5318035"/>
            <a:ext cx="135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&lt;eff&gt; ~&gt;95%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0408F-B37B-1C49-827E-71F656FEB512}"/>
              </a:ext>
            </a:extLst>
          </p:cNvPr>
          <p:cNvSpPr txBox="1"/>
          <p:nvPr/>
        </p:nvSpPr>
        <p:spPr>
          <a:xfrm>
            <a:off x="526701" y="1441478"/>
            <a:ext cx="271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Physics analysis in progress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B8DD6AC-C788-FF47-B442-C96069C4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</p:spTree>
    <p:extLst>
      <p:ext uri="{BB962C8B-B14F-4D97-AF65-F5344CB8AC3E}">
        <p14:creationId xmlns:p14="http://schemas.microsoft.com/office/powerpoint/2010/main" val="1793252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8F94-0BC7-46E8-9956-F33D956C8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EMCal</a:t>
            </a:r>
            <a:r>
              <a:rPr lang="en-US" dirty="0"/>
              <a:t> Upgrade Proposal</a:t>
            </a:r>
          </a:p>
        </p:txBody>
      </p:sp>
      <p:pic>
        <p:nvPicPr>
          <p:cNvPr id="4098" name="Picture 2" descr="Screen Shot 2017-10-01 at 8">
            <a:extLst>
              <a:ext uri="{FF2B5EF4-FFF2-40B4-BE49-F238E27FC236}">
                <a16:creationId xmlns:a16="http://schemas.microsoft.com/office/drawing/2014/main" id="{76FC7F32-0911-444C-86FE-644141922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6" y="1468418"/>
            <a:ext cx="12135227" cy="421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91490-D517-804C-B09A-964AC729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D9AEF-E3EB-5F4A-82A5-25F2AC306166}" type="datetime1">
              <a:rPr lang="en-US" smtClean="0"/>
              <a:t>6/20/18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8FC8A-BAF7-B74C-8DAB-4D2DE731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05B2D-EA1D-4145-ABF2-490504E6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</p:spTree>
    <p:extLst>
      <p:ext uri="{BB962C8B-B14F-4D97-AF65-F5344CB8AC3E}">
        <p14:creationId xmlns:p14="http://schemas.microsoft.com/office/powerpoint/2010/main" val="1339205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6351" y="246253"/>
            <a:ext cx="11402568" cy="915035"/>
          </a:xfrm>
        </p:spPr>
        <p:txBody>
          <a:bodyPr>
            <a:normAutofit/>
          </a:bodyPr>
          <a:lstStyle/>
          <a:p>
            <a:r>
              <a:rPr lang="en-US" sz="3200" dirty="0"/>
              <a:t>Dark Photon/Higgs Search at Beam Dump Experiments @</a:t>
            </a:r>
            <a:r>
              <a:rPr lang="en-US" sz="3200" dirty="0" err="1"/>
              <a:t>Fermilab</a:t>
            </a:r>
            <a:endParaRPr lang="en-US" sz="3200" dirty="0"/>
          </a:p>
        </p:txBody>
      </p:sp>
      <p:pic>
        <p:nvPicPr>
          <p:cNvPr id="15" name="Picture 14" descr="SMSI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908" y="2355165"/>
            <a:ext cx="5856951" cy="396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553200" y="1450732"/>
            <a:ext cx="4148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WIMP search </a:t>
            </a:r>
            <a:r>
              <a:rPr lang="mr-IN" dirty="0"/>
              <a:t>–</a:t>
            </a:r>
            <a:r>
              <a:rPr lang="en-US" dirty="0"/>
              <a:t> mass &gt; 10GeV, </a:t>
            </a:r>
          </a:p>
          <a:p>
            <a:r>
              <a:rPr lang="en-US" dirty="0"/>
              <a:t>- Needs low mass coverage, mass &lt; 10GeV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3931" y="1404489"/>
            <a:ext cx="5102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E1067/</a:t>
            </a:r>
            <a:r>
              <a:rPr lang="en-US" dirty="0" err="1">
                <a:solidFill>
                  <a:srgbClr val="FF0000"/>
                </a:solidFill>
              </a:rPr>
              <a:t>SeaQuest</a:t>
            </a:r>
            <a:r>
              <a:rPr lang="en-US" dirty="0">
                <a:solidFill>
                  <a:srgbClr val="FF0000"/>
                </a:solidFill>
              </a:rPr>
              <a:t> search for </a:t>
            </a:r>
            <a:r>
              <a:rPr lang="en-US" b="1" u="sng" dirty="0">
                <a:solidFill>
                  <a:srgbClr val="FF0000"/>
                </a:solidFill>
              </a:rPr>
              <a:t>low mass dark particles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r>
              <a:rPr lang="en-US" dirty="0">
                <a:solidFill>
                  <a:srgbClr val="FF0000"/>
                </a:solidFill>
              </a:rPr>
              <a:t>     - mass =1 MeV </a:t>
            </a:r>
            <a:r>
              <a:rPr lang="mr-IN" dirty="0">
                <a:solidFill>
                  <a:srgbClr val="FF0000"/>
                </a:solidFill>
              </a:rPr>
              <a:t>–</a:t>
            </a:r>
            <a:r>
              <a:rPr lang="en-US" dirty="0">
                <a:solidFill>
                  <a:srgbClr val="FF0000"/>
                </a:solidFill>
              </a:rPr>
              <a:t> 10GeV</a:t>
            </a:r>
          </a:p>
        </p:txBody>
      </p:sp>
      <p:pic>
        <p:nvPicPr>
          <p:cNvPr id="21" name="Picture 20" descr="sensitivity_ful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51" y="2228734"/>
            <a:ext cx="5210387" cy="443789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5239512" y="3361006"/>
            <a:ext cx="1313688" cy="478536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onut 19"/>
          <p:cNvSpPr/>
          <p:nvPr/>
        </p:nvSpPr>
        <p:spPr>
          <a:xfrm>
            <a:off x="6553200" y="2485292"/>
            <a:ext cx="1230923" cy="1711570"/>
          </a:xfrm>
          <a:prstGeom prst="donut">
            <a:avLst>
              <a:gd name="adj" fmla="val 56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033" y="3826288"/>
            <a:ext cx="1998153" cy="289928"/>
          </a:xfrm>
          <a:prstGeom prst="rect">
            <a:avLst/>
          </a:prstGeom>
        </p:spPr>
      </p:pic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20AE-E1F6-DA4B-98DE-4AB2E236F994}" type="datetime1">
              <a:rPr lang="en-US" smtClean="0"/>
              <a:t>6/20/18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4AB-FCF5-4644-87AD-ED39C293BE15}" type="slidenum">
              <a:rPr lang="en-US" smtClean="0"/>
              <a:t>9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107D94-DE39-BD4D-82A2-80A668C34C41}"/>
              </a:ext>
            </a:extLst>
          </p:cNvPr>
          <p:cNvSpPr/>
          <p:nvPr/>
        </p:nvSpPr>
        <p:spPr>
          <a:xfrm>
            <a:off x="1298290" y="3118266"/>
            <a:ext cx="92765" cy="830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EB3275-5F94-F247-A1C9-6F39A20DC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</p:spTree>
    <p:extLst>
      <p:ext uri="{BB962C8B-B14F-4D97-AF65-F5344CB8AC3E}">
        <p14:creationId xmlns:p14="http://schemas.microsoft.com/office/powerpoint/2010/main" val="1363053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erimentalHighlightsFY17.pptx" id="{1C0B6926-12E8-4FC7-B8AA-AE9F2E25030C}" vid="{771EEC21-1856-444E-BC8F-42435F174C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LANL Work</Template>
  <TotalTime>965</TotalTime>
  <Words>1019</Words>
  <Application>Microsoft Macintosh PowerPoint</Application>
  <PresentationFormat>Widescreen</PresentationFormat>
  <Paragraphs>165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Gill Sans</vt:lpstr>
      <vt:lpstr>Helvetica</vt:lpstr>
      <vt:lpstr>Mangal</vt:lpstr>
      <vt:lpstr>Office Theme</vt:lpstr>
      <vt:lpstr>Proposal for a Dedicated Dark Sector Physics  at SeaQuest  06/20/2018 </vt:lpstr>
      <vt:lpstr>Proposal for a Dedicated Dark Sector Physics Program at SeaQuest </vt:lpstr>
      <vt:lpstr>Money Plots – needs update</vt:lpstr>
      <vt:lpstr>PowerPoint Presentation</vt:lpstr>
      <vt:lpstr>backup</vt:lpstr>
      <vt:lpstr>SeaQuest at the Intensity Frontier at Fermilab</vt:lpstr>
      <vt:lpstr>Displaced Dark Photon Trigger Detectors Work Well!</vt:lpstr>
      <vt:lpstr>EMCal Upgrade Proposal</vt:lpstr>
      <vt:lpstr>Dark Photon/Higgs Search at Beam Dump Experiments @Fermilab</vt:lpstr>
      <vt:lpstr>CIPANP18 – Update on Physics </vt:lpstr>
      <vt:lpstr>PowerPoint Presentation</vt:lpstr>
      <vt:lpstr>Details of PHENIX EMCal</vt:lpstr>
      <vt:lpstr>Physics goals and recent work</vt:lpstr>
      <vt:lpstr>Ongoing and potential collaboration/support</vt:lpstr>
      <vt:lpstr>Proposed EMCal Work and Timeline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EMCal Upgrade at SeaQuest</dc:title>
  <dc:creator>Kun Liu</dc:creator>
  <cp:lastModifiedBy>Ming Liu</cp:lastModifiedBy>
  <cp:revision>120</cp:revision>
  <cp:lastPrinted>2018-05-10T15:31:02Z</cp:lastPrinted>
  <dcterms:created xsi:type="dcterms:W3CDTF">2018-01-04T08:23:26Z</dcterms:created>
  <dcterms:modified xsi:type="dcterms:W3CDTF">2018-06-20T23:28:07Z</dcterms:modified>
</cp:coreProperties>
</file>