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60" r:id="rId4"/>
    <p:sldId id="261" r:id="rId5"/>
    <p:sldId id="256" r:id="rId6"/>
    <p:sldId id="258" r:id="rId7"/>
    <p:sldId id="257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2F4E4-129D-2241-BCAF-E6A080F31D46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3DA9F-30B0-E24F-B06A-D78809EF2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4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8EC8-F247-D640-B503-DEFC8B756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F2B15-0063-3D4E-A77D-0F03D4281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F03A-83F1-DA41-98A4-98EDBA016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D42C-CC5F-AD43-9434-C33FC09DBF5E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BCD5F-DB0D-934B-84D7-933068BCC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AC639-437C-2344-A287-122D591C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4FA4-A24D-9045-AD08-8E629337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1D582-1E3E-CF48-B6B4-202B64B08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21CF-38ED-2D4D-8CB4-ABB3319B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FF77-DC38-FD40-BCC8-42761D6E5B54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9FA8-01E4-E345-8802-ABC76889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78E7F-44B5-A741-9F39-D3890A94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9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5C2E8-8177-DF48-9334-1BD242528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4D3FF-5CE0-FA4A-8F46-F6BAF4020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555A-4E72-E94E-A1A1-D0BFF1A7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78D6-32AA-0945-9720-4FE18DA1015F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0CFF0-8216-1A48-AFBD-7A31A2BE1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2FF70-2440-7542-B7AC-1255AB4F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6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9429-0845-2540-9984-EBFDDEB7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583E0-9876-0347-8A26-E3CC5FAE5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7AF4E-26B1-DB4A-A94B-BEDF7021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E0B-93C9-0243-B86A-1ECB58B5317A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C2B8E-BD0B-9C45-93BB-28D02656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1CC60-F51C-D047-9DA2-E120F264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1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BB40-1B73-B44C-AAA3-A1BC67656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7BF25-DDAE-BA4D-876E-C8681B6D6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F20E5-B1B8-D14C-8E8E-80265B7E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4916-9BF3-7F48-8F5B-477F073149D6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B7BB0-074B-7241-91EA-07F190334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1458D-3846-E449-89B0-C4DC8797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4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7724-39D0-784F-928B-280FA699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DD21-5654-C94C-8C78-F53FBB5F6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95B0D-3FE7-024F-8458-85DD9F855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5A4EA-66BA-F340-911D-8C939586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514F-0620-8C43-B142-03DC84BEC054}" type="datetime1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06CDF-6D9A-9C46-9F33-5E1CF58B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DE923-7FDD-434D-8BBD-83A8B045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8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07D1-4110-4746-9FA2-4BCF501F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63AE2-861C-5548-8E09-7378070DA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5737F-F1BF-314F-970B-A1084C26C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960F1-1EA8-1B4C-A6A1-504AEA6F9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E501A9-1496-F345-9E2B-D8B6F8D0B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E5258-682F-514C-9178-EF4D92B9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07BC-77D7-134F-B972-6CADF16621DA}" type="datetime1">
              <a:rPr lang="en-US" smtClean="0"/>
              <a:t>3/5/20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2570B-FF9E-2F45-B6DB-E4220866B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CA2EE-7128-DC4D-88D5-901DF920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0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24C9-A723-5F4F-B382-A160EAEC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97F31-9050-E546-ABBC-C54390E1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71A-73DB-D349-9C63-6DB4E1377F16}" type="datetime1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870E3-D959-8540-8E84-0659FAFB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7CF06-F0C0-194E-B26E-164D2DF8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22E46-7E00-1647-A994-15EF3BA2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0D6-1926-3040-B08B-D75D1A588422}" type="datetime1">
              <a:rPr lang="en-US" smtClean="0"/>
              <a:t>3/5/20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C7BC9-DE93-8B4C-9EAD-85F9553C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36C93-A0C6-984B-AFFF-63774005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36EB-FAD3-4944-801C-1D6A21AE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70A18-62D0-F841-86B9-F0C087F5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05F9C-061D-764E-9264-1C9FF4A1F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B085B-607E-3846-B816-AEDF2934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F46-07B2-294B-88B1-EECE04867C8B}" type="datetime1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F341E-8FBD-C541-B30A-8E8C37CB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732BC-C764-2747-9780-02CF3166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36C5-AB35-C94A-91A0-98316B51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62572-FE2F-2346-9BB6-B4A2A959D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6D86C-0814-0943-B8F2-1F494E2A7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F3340-86AB-5843-8D66-7F6621B4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E717-100B-2543-935E-3F50D22DA91A}" type="datetime1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041BF-DA9F-2E46-A398-A9BE696F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38330-83D0-5648-BD9F-CC359FCE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0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74E4A-E292-C841-B7CC-09E10067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0021C-73D9-6345-AAF0-17A180D3C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34261-E52D-5849-B2EC-034B70E55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F5EBF-A40A-5A48-980A-78706F7C089A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800C7-3DF2-904C-8C50-E3406292F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STAR forward EMCal Electronics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34EA0-7254-7342-9C7C-36DBEC35E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C5645-9C51-9F4B-803E-43903AA35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364C-BC89-DB48-8EAD-38BEC1BD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536"/>
          </a:xfrm>
        </p:spPr>
        <p:txBody>
          <a:bodyPr/>
          <a:lstStyle/>
          <a:p>
            <a:r>
              <a:rPr lang="en-US" dirty="0"/>
              <a:t>A Telescope with </a:t>
            </a:r>
            <a:r>
              <a:rPr lang="en-US" dirty="0" err="1"/>
              <a:t>EMCal</a:t>
            </a:r>
            <a:r>
              <a:rPr lang="en-US" dirty="0"/>
              <a:t> Modules:3/5/2020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35868-9C8D-8B46-91A1-3C65BABA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71A-73DB-D349-9C63-6DB4E1377F16}" type="datetime1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3A6ED-6CB3-DC42-BEAA-5AC3A7BF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308E-47A0-154B-ABA8-17AE967D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7F31B-2F5B-EE47-BDB8-330E7562CD4E}"/>
              </a:ext>
            </a:extLst>
          </p:cNvPr>
          <p:cNvSpPr txBox="1"/>
          <p:nvPr/>
        </p:nvSpPr>
        <p:spPr>
          <a:xfrm>
            <a:off x="643646" y="825800"/>
            <a:ext cx="43827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 – to trigger and measure the energy of</a:t>
            </a:r>
          </a:p>
          <a:p>
            <a:pPr marL="342900" indent="-342900">
              <a:buAutoNum type="arabicPeriod"/>
            </a:pPr>
            <a:r>
              <a:rPr lang="en-US" dirty="0"/>
              <a:t>High energy electrons: </a:t>
            </a:r>
          </a:p>
          <a:p>
            <a:pPr lvl="1"/>
            <a:r>
              <a:rPr lang="en-US" dirty="0"/>
              <a:t>- (Trig-1 &amp; large </a:t>
            </a:r>
            <a:r>
              <a:rPr lang="en-US" dirty="0" err="1"/>
              <a:t>dE</a:t>
            </a:r>
            <a:r>
              <a:rPr lang="en-US" dirty="0"/>
              <a:t>)</a:t>
            </a:r>
          </a:p>
          <a:p>
            <a:pPr marL="342900" indent="-342900">
              <a:buAutoNum type="arabicPeriod"/>
            </a:pPr>
            <a:r>
              <a:rPr lang="en-US" dirty="0"/>
              <a:t>High energy photons: </a:t>
            </a:r>
          </a:p>
          <a:p>
            <a:r>
              <a:rPr lang="en-US" dirty="0"/>
              <a:t>        -(NOT Trig-1) &amp; Trig-2 &amp; large </a:t>
            </a:r>
            <a:r>
              <a:rPr lang="en-US" dirty="0" err="1"/>
              <a:t>dE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trigger/or hit rates</a:t>
            </a:r>
          </a:p>
          <a:p>
            <a:pPr marL="285750" indent="-285750">
              <a:buFontTx/>
              <a:buChar char="-"/>
            </a:pPr>
            <a:r>
              <a:rPr lang="en-US" dirty="0"/>
              <a:t>Energy spectra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EC2692-AA78-4E4D-9DAE-6BA3B5474AC6}"/>
              </a:ext>
            </a:extLst>
          </p:cNvPr>
          <p:cNvSpPr/>
          <p:nvPr/>
        </p:nvSpPr>
        <p:spPr>
          <a:xfrm>
            <a:off x="6723434" y="1828800"/>
            <a:ext cx="3774332" cy="3433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88505-1330-164B-B754-49B900ED80E4}"/>
              </a:ext>
            </a:extLst>
          </p:cNvPr>
          <p:cNvSpPr txBox="1"/>
          <p:nvPr/>
        </p:nvSpPr>
        <p:spPr>
          <a:xfrm>
            <a:off x="7077464" y="5355795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x 11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1E7E0-5B05-AB4A-88CE-24093FED0073}"/>
              </a:ext>
            </a:extLst>
          </p:cNvPr>
          <p:cNvSpPr txBox="1"/>
          <p:nvPr/>
        </p:nvSpPr>
        <p:spPr>
          <a:xfrm>
            <a:off x="5558033" y="203096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x 11 cm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45C77C-685A-7A47-AF82-8DB5B6FCAB9C}"/>
              </a:ext>
            </a:extLst>
          </p:cNvPr>
          <p:cNvCxnSpPr>
            <a:stCxn id="7" idx="0"/>
            <a:endCxn id="7" idx="2"/>
          </p:cNvCxnSpPr>
          <p:nvPr/>
        </p:nvCxnSpPr>
        <p:spPr>
          <a:xfrm>
            <a:off x="8610600" y="1828800"/>
            <a:ext cx="0" cy="3433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C6CD6D-55B8-E44C-A54F-4320949600D2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6723434" y="3545732"/>
            <a:ext cx="37743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AD0165-DDD5-AE41-AD33-793E9E4B7A3E}"/>
              </a:ext>
            </a:extLst>
          </p:cNvPr>
          <p:cNvSpPr txBox="1"/>
          <p:nvPr/>
        </p:nvSpPr>
        <p:spPr>
          <a:xfrm>
            <a:off x="7144278" y="414558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2x2 </a:t>
            </a:r>
            <a:r>
              <a:rPr lang="en-US" dirty="0" err="1"/>
              <a:t>SiPM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E86228-C951-6A4D-9FB4-2997822D02D9}"/>
              </a:ext>
            </a:extLst>
          </p:cNvPr>
          <p:cNvSpPr txBox="1"/>
          <p:nvPr/>
        </p:nvSpPr>
        <p:spPr>
          <a:xfrm>
            <a:off x="9031444" y="262160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2x2 </a:t>
            </a:r>
            <a:r>
              <a:rPr lang="en-US" dirty="0" err="1"/>
              <a:t>SiPM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E3A8F-3BAD-B84A-9E51-6C79BA5146DF}"/>
              </a:ext>
            </a:extLst>
          </p:cNvPr>
          <p:cNvSpPr txBox="1"/>
          <p:nvPr/>
        </p:nvSpPr>
        <p:spPr>
          <a:xfrm>
            <a:off x="7136172" y="2621604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2x2 </a:t>
            </a:r>
            <a:r>
              <a:rPr lang="en-US" dirty="0" err="1"/>
              <a:t>SiPM</a:t>
            </a:r>
            <a:endParaRPr lang="en-US" dirty="0"/>
          </a:p>
          <a:p>
            <a:r>
              <a:rPr lang="en-US" dirty="0"/>
              <a:t>readout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E93A4C-AD1B-2C46-A6E7-B83FD19C0BAA}"/>
              </a:ext>
            </a:extLst>
          </p:cNvPr>
          <p:cNvSpPr txBox="1"/>
          <p:nvPr/>
        </p:nvSpPr>
        <p:spPr>
          <a:xfrm>
            <a:off x="9031443" y="414558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2x2 </a:t>
            </a:r>
            <a:r>
              <a:rPr lang="en-US" dirty="0" err="1"/>
              <a:t>SiPM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851E4B-373F-674B-84DA-357604D48146}"/>
              </a:ext>
            </a:extLst>
          </p:cNvPr>
          <p:cNvSpPr txBox="1"/>
          <p:nvPr/>
        </p:nvSpPr>
        <p:spPr>
          <a:xfrm>
            <a:off x="7227651" y="1325563"/>
            <a:ext cx="328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x 4 = 16 </a:t>
            </a:r>
            <a:r>
              <a:rPr lang="en-US" dirty="0" err="1"/>
              <a:t>SiPM</a:t>
            </a:r>
            <a:r>
              <a:rPr lang="en-US" dirty="0"/>
              <a:t> readout channels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78E307D-E4B5-634A-A2EC-AE6C199B79E0}"/>
              </a:ext>
            </a:extLst>
          </p:cNvPr>
          <p:cNvGrpSpPr/>
          <p:nvPr/>
        </p:nvGrpSpPr>
        <p:grpSpPr>
          <a:xfrm>
            <a:off x="252919" y="3199460"/>
            <a:ext cx="5515583" cy="3024692"/>
            <a:chOff x="252919" y="3199460"/>
            <a:chExt cx="5515583" cy="302469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86297A-4C9F-D140-AA3A-35D2ABBAE1DC}"/>
                </a:ext>
              </a:extLst>
            </p:cNvPr>
            <p:cNvSpPr txBox="1"/>
            <p:nvPr/>
          </p:nvSpPr>
          <p:spPr>
            <a:xfrm>
              <a:off x="252919" y="5262664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beam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3CF221D-9E6A-A345-9211-210655A06AE9}"/>
                </a:ext>
              </a:extLst>
            </p:cNvPr>
            <p:cNvGrpSpPr/>
            <p:nvPr/>
          </p:nvGrpSpPr>
          <p:grpSpPr>
            <a:xfrm>
              <a:off x="457200" y="3199460"/>
              <a:ext cx="5311302" cy="3024692"/>
              <a:chOff x="457200" y="3199460"/>
              <a:chExt cx="5311302" cy="3024692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3C8EBF8-AB59-3D46-AA49-5C236FA955EC}"/>
                  </a:ext>
                </a:extLst>
              </p:cNvPr>
              <p:cNvGrpSpPr/>
              <p:nvPr/>
            </p:nvGrpSpPr>
            <p:grpSpPr>
              <a:xfrm>
                <a:off x="457200" y="3199460"/>
                <a:ext cx="5311302" cy="3024692"/>
                <a:chOff x="457200" y="3199460"/>
                <a:chExt cx="5311302" cy="3024692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0A5938-DF6C-4540-9D48-B0333F858A69}"/>
                    </a:ext>
                  </a:extLst>
                </p:cNvPr>
                <p:cNvSpPr/>
                <p:nvPr/>
              </p:nvSpPr>
              <p:spPr>
                <a:xfrm>
                  <a:off x="3112851" y="4328809"/>
                  <a:ext cx="2355716" cy="14786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>
                      <a:solidFill>
                        <a:srgbClr val="FFFF00"/>
                      </a:solidFill>
                    </a:rPr>
                    <a:t>   4 </a:t>
                  </a:r>
                  <a:r>
                    <a:rPr lang="en-US" dirty="0" err="1">
                      <a:solidFill>
                        <a:srgbClr val="FFFF00"/>
                      </a:solidFill>
                    </a:rPr>
                    <a:t>EMCal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 modules;</a:t>
                  </a:r>
                </a:p>
                <a:p>
                  <a:r>
                    <a:rPr lang="en-US" dirty="0">
                      <a:solidFill>
                        <a:srgbClr val="FFFF00"/>
                      </a:solidFill>
                    </a:rPr>
                    <a:t>   16 </a:t>
                  </a:r>
                  <a:r>
                    <a:rPr lang="en-US" dirty="0" err="1">
                      <a:solidFill>
                        <a:srgbClr val="FFFF00"/>
                      </a:solidFill>
                    </a:rPr>
                    <a:t>SiPM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 channels </a:t>
                  </a:r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6A7CFCEE-57DA-EE45-AD47-9466A89FA685}"/>
                    </a:ext>
                  </a:extLst>
                </p:cNvPr>
                <p:cNvGrpSpPr/>
                <p:nvPr/>
              </p:nvGrpSpPr>
              <p:grpSpPr>
                <a:xfrm>
                  <a:off x="2519463" y="3231888"/>
                  <a:ext cx="1004894" cy="2555910"/>
                  <a:chOff x="2519463" y="3231888"/>
                  <a:chExt cx="1004894" cy="2555910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A31C7219-6668-3744-9BD3-1B89583BD21B}"/>
                      </a:ext>
                    </a:extLst>
                  </p:cNvPr>
                  <p:cNvGrpSpPr/>
                  <p:nvPr/>
                </p:nvGrpSpPr>
                <p:grpSpPr>
                  <a:xfrm>
                    <a:off x="2519463" y="3598685"/>
                    <a:ext cx="315552" cy="2189113"/>
                    <a:chOff x="2519463" y="3598685"/>
                    <a:chExt cx="315552" cy="2189113"/>
                  </a:xfrm>
                </p:grpSpPr>
                <p:grpSp>
                  <p:nvGrpSpPr>
                    <p:cNvPr id="33" name="Group 32">
                      <a:extLst>
                        <a:ext uri="{FF2B5EF4-FFF2-40B4-BE49-F238E27FC236}">
                          <a16:creationId xmlns:a16="http://schemas.microsoft.com/office/drawing/2014/main" id="{90F8818B-909C-C847-8E1E-8FBB447D88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9463" y="3802144"/>
                      <a:ext cx="97279" cy="1985654"/>
                      <a:chOff x="2548647" y="3802144"/>
                      <a:chExt cx="97279" cy="1985654"/>
                    </a:xfrm>
                  </p:grpSpPr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6EC2821C-547F-B443-A89F-396D1B5FAE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8647" y="434858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7" name="Elbow Connector 26">
                        <a:extLst>
                          <a:ext uri="{FF2B5EF4-FFF2-40B4-BE49-F238E27FC236}">
                            <a16:creationId xmlns:a16="http://schemas.microsoft.com/office/drawing/2014/main" id="{594ECA2B-F87C-F043-9ABB-704E9E04BE93}"/>
                          </a:ext>
                        </a:extLst>
                      </p:cNvPr>
                      <p:cNvCxnSpPr>
                        <a:cxnSpLocks/>
                        <a:stCxn id="24" idx="0"/>
                      </p:cNvCxnSpPr>
                      <p:nvPr/>
                    </p:nvCxnSpPr>
                    <p:spPr>
                      <a:xfrm rot="5400000" flipH="1" flipV="1">
                        <a:off x="2348386" y="4051044"/>
                        <a:ext cx="546439" cy="48640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137D2E03-2D67-E444-80D2-1E391F3F0B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0430" y="3802145"/>
                      <a:ext cx="97276" cy="1985573"/>
                      <a:chOff x="2710430" y="3802145"/>
                      <a:chExt cx="97276" cy="1985573"/>
                    </a:xfrm>
                  </p:grpSpPr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E17EEEF2-A728-5342-87FE-EEEBD56D4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30" y="434850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8" name="Elbow Connector 27">
                        <a:extLst>
                          <a:ext uri="{FF2B5EF4-FFF2-40B4-BE49-F238E27FC236}">
                            <a16:creationId xmlns:a16="http://schemas.microsoft.com/office/drawing/2014/main" id="{77A69F9A-CBEA-814C-949F-12775B51FB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V="1">
                        <a:off x="2473054" y="4039523"/>
                        <a:ext cx="523740" cy="48983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4" name="Delay 33">
                      <a:extLst>
                        <a:ext uri="{FF2B5EF4-FFF2-40B4-BE49-F238E27FC236}">
                          <a16:creationId xmlns:a16="http://schemas.microsoft.com/office/drawing/2014/main" id="{C8A30DD5-FFB9-0349-9077-4AEFFFA2F01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79292" y="3546420"/>
                      <a:ext cx="203458" cy="307988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6" name="Right Arrow 35">
                    <a:extLst>
                      <a:ext uri="{FF2B5EF4-FFF2-40B4-BE49-F238E27FC236}">
                        <a16:creationId xmlns:a16="http://schemas.microsoft.com/office/drawing/2014/main" id="{032A7F22-C96E-CF48-A185-C667D0338F0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17783" y="3387624"/>
                    <a:ext cx="288017" cy="9727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58537D3-5C58-3F4F-9933-EDBD3C2CEF69}"/>
                      </a:ext>
                    </a:extLst>
                  </p:cNvPr>
                  <p:cNvSpPr txBox="1"/>
                  <p:nvPr/>
                </p:nvSpPr>
                <p:spPr>
                  <a:xfrm>
                    <a:off x="2812174" y="3231888"/>
                    <a:ext cx="712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Trig-2</a:t>
                    </a: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7AFE5140-6CE7-064D-B7E1-79C771084D64}"/>
                    </a:ext>
                  </a:extLst>
                </p:cNvPr>
                <p:cNvGrpSpPr/>
                <p:nvPr/>
              </p:nvGrpSpPr>
              <p:grpSpPr>
                <a:xfrm>
                  <a:off x="1057069" y="3199460"/>
                  <a:ext cx="1004894" cy="2555910"/>
                  <a:chOff x="2519463" y="3231888"/>
                  <a:chExt cx="1004894" cy="2555910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4B14FA1C-8D97-7940-8844-62E88DE18AF6}"/>
                      </a:ext>
                    </a:extLst>
                  </p:cNvPr>
                  <p:cNvGrpSpPr/>
                  <p:nvPr/>
                </p:nvGrpSpPr>
                <p:grpSpPr>
                  <a:xfrm>
                    <a:off x="2519463" y="3598685"/>
                    <a:ext cx="315552" cy="2189113"/>
                    <a:chOff x="2519463" y="3598685"/>
                    <a:chExt cx="315552" cy="2189113"/>
                  </a:xfrm>
                </p:grpSpPr>
                <p:grpSp>
                  <p:nvGrpSpPr>
                    <p:cNvPr id="43" name="Group 42">
                      <a:extLst>
                        <a:ext uri="{FF2B5EF4-FFF2-40B4-BE49-F238E27FC236}">
                          <a16:creationId xmlns:a16="http://schemas.microsoft.com/office/drawing/2014/main" id="{0A497762-C166-1E45-AD28-F639CDF508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9463" y="3802144"/>
                      <a:ext cx="97279" cy="1985654"/>
                      <a:chOff x="2548647" y="3802144"/>
                      <a:chExt cx="97279" cy="1985654"/>
                    </a:xfrm>
                  </p:grpSpPr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5FFF5574-A2E9-444E-8293-C773CCC49B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8647" y="434858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9" name="Elbow Connector 48">
                        <a:extLst>
                          <a:ext uri="{FF2B5EF4-FFF2-40B4-BE49-F238E27FC236}">
                            <a16:creationId xmlns:a16="http://schemas.microsoft.com/office/drawing/2014/main" id="{CD6691ED-384A-654F-93FC-2B3AFA30749C}"/>
                          </a:ext>
                        </a:extLst>
                      </p:cNvPr>
                      <p:cNvCxnSpPr>
                        <a:cxnSpLocks/>
                        <a:stCxn id="48" idx="0"/>
                      </p:cNvCxnSpPr>
                      <p:nvPr/>
                    </p:nvCxnSpPr>
                    <p:spPr>
                      <a:xfrm rot="5400000" flipH="1" flipV="1">
                        <a:off x="2348386" y="4051044"/>
                        <a:ext cx="546439" cy="48640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FA302D8D-7881-C547-A9DA-110E2D0298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0430" y="3802145"/>
                      <a:ext cx="97276" cy="1985573"/>
                      <a:chOff x="2710430" y="3802145"/>
                      <a:chExt cx="97276" cy="1985573"/>
                    </a:xfrm>
                  </p:grpSpPr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22B0477C-3A0B-AE4E-AC60-9C8B894E9F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30" y="434850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7" name="Elbow Connector 46">
                        <a:extLst>
                          <a:ext uri="{FF2B5EF4-FFF2-40B4-BE49-F238E27FC236}">
                            <a16:creationId xmlns:a16="http://schemas.microsoft.com/office/drawing/2014/main" id="{91A18C5E-1EAC-F74C-AEBD-F5CF6F9AC6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V="1">
                        <a:off x="2473054" y="4039523"/>
                        <a:ext cx="523740" cy="48983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5" name="Delay 44">
                      <a:extLst>
                        <a:ext uri="{FF2B5EF4-FFF2-40B4-BE49-F238E27FC236}">
                          <a16:creationId xmlns:a16="http://schemas.microsoft.com/office/drawing/2014/main" id="{07DC3961-5249-0B43-A2C5-2ED3D46380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79292" y="3546420"/>
                      <a:ext cx="203458" cy="307988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" name="Right Arrow 40">
                    <a:extLst>
                      <a:ext uri="{FF2B5EF4-FFF2-40B4-BE49-F238E27FC236}">
                        <a16:creationId xmlns:a16="http://schemas.microsoft.com/office/drawing/2014/main" id="{0B27EE77-A562-FC4C-865C-80923A639D5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17783" y="3387624"/>
                    <a:ext cx="288017" cy="9727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52540FF-0D27-9B4E-9A95-51C54434291B}"/>
                      </a:ext>
                    </a:extLst>
                  </p:cNvPr>
                  <p:cNvSpPr txBox="1"/>
                  <p:nvPr/>
                </p:nvSpPr>
                <p:spPr>
                  <a:xfrm>
                    <a:off x="2812174" y="3231888"/>
                    <a:ext cx="712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Trig-1</a:t>
                    </a:r>
                  </a:p>
                </p:txBody>
              </p:sp>
            </p:grp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0EACB29-3E37-484B-A1D4-9E760A8F10A1}"/>
                    </a:ext>
                  </a:extLst>
                </p:cNvPr>
                <p:cNvSpPr/>
                <p:nvPr/>
              </p:nvSpPr>
              <p:spPr>
                <a:xfrm>
                  <a:off x="1780162" y="4325885"/>
                  <a:ext cx="281801" cy="1429405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06DC0B1-8D6A-6747-9153-8A4A93BA1D7C}"/>
                    </a:ext>
                  </a:extLst>
                </p:cNvPr>
                <p:cNvSpPr txBox="1"/>
                <p:nvPr/>
              </p:nvSpPr>
              <p:spPr>
                <a:xfrm>
                  <a:off x="1482480" y="5854820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1cm Pb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C717C74-F186-4244-9E4F-93D97FFF12E8}"/>
                    </a:ext>
                  </a:extLst>
                </p:cNvPr>
                <p:cNvCxnSpPr/>
                <p:nvPr/>
              </p:nvCxnSpPr>
              <p:spPr>
                <a:xfrm>
                  <a:off x="457200" y="5068111"/>
                  <a:ext cx="531130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0A3355-4786-E94C-9761-D2D61C8284D8}"/>
                  </a:ext>
                </a:extLst>
              </p:cNvPr>
              <p:cNvSpPr txBox="1"/>
              <p:nvPr/>
            </p:nvSpPr>
            <p:spPr>
              <a:xfrm>
                <a:off x="3781794" y="3890698"/>
                <a:ext cx="1143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EMCal</a:t>
                </a:r>
                <a:r>
                  <a:rPr lang="en-US" b="1" dirty="0"/>
                  <a:t>: </a:t>
                </a:r>
                <a:r>
                  <a:rPr lang="en-US" b="1" dirty="0" err="1"/>
                  <a:t>dE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905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449F7-9FAE-5946-B554-5235E16C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with CAEN DT5702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8AB95-BDC8-104C-AC6A-B0C75051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71A-73DB-D349-9C63-6DB4E1377F16}" type="datetime1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14865-7AE4-C347-B6BB-75C73939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BDCAB-D29A-0B47-BF51-0D884E9A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2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494441-253E-E94F-A955-9FDC53457306}"/>
              </a:ext>
            </a:extLst>
          </p:cNvPr>
          <p:cNvGrpSpPr/>
          <p:nvPr/>
        </p:nvGrpSpPr>
        <p:grpSpPr>
          <a:xfrm>
            <a:off x="1838528" y="3238370"/>
            <a:ext cx="5515583" cy="3024692"/>
            <a:chOff x="252919" y="3199460"/>
            <a:chExt cx="5515583" cy="3024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6232E4-BD6F-E740-A69D-4A2BE4A74F30}"/>
                </a:ext>
              </a:extLst>
            </p:cNvPr>
            <p:cNvSpPr txBox="1"/>
            <p:nvPr/>
          </p:nvSpPr>
          <p:spPr>
            <a:xfrm>
              <a:off x="252919" y="5262664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beam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5F9698B-F8F0-D449-8192-029A13B3FC7D}"/>
                </a:ext>
              </a:extLst>
            </p:cNvPr>
            <p:cNvGrpSpPr/>
            <p:nvPr/>
          </p:nvGrpSpPr>
          <p:grpSpPr>
            <a:xfrm>
              <a:off x="457200" y="3199460"/>
              <a:ext cx="5311302" cy="3024692"/>
              <a:chOff x="457200" y="3199460"/>
              <a:chExt cx="5311302" cy="302469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529F34A-42B4-F145-ABEC-020596EC2588}"/>
                  </a:ext>
                </a:extLst>
              </p:cNvPr>
              <p:cNvGrpSpPr/>
              <p:nvPr/>
            </p:nvGrpSpPr>
            <p:grpSpPr>
              <a:xfrm>
                <a:off x="457200" y="3199460"/>
                <a:ext cx="5311302" cy="3024692"/>
                <a:chOff x="457200" y="3199460"/>
                <a:chExt cx="5311302" cy="3024692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2027081-556B-774C-9B16-6E4260F2475F}"/>
                    </a:ext>
                  </a:extLst>
                </p:cNvPr>
                <p:cNvSpPr/>
                <p:nvPr/>
              </p:nvSpPr>
              <p:spPr>
                <a:xfrm>
                  <a:off x="3112851" y="4328809"/>
                  <a:ext cx="2355716" cy="14786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>
                      <a:solidFill>
                        <a:srgbClr val="FFFF00"/>
                      </a:solidFill>
                    </a:rPr>
                    <a:t>   4 </a:t>
                  </a:r>
                  <a:r>
                    <a:rPr lang="en-US" dirty="0" err="1">
                      <a:solidFill>
                        <a:srgbClr val="FFFF00"/>
                      </a:solidFill>
                    </a:rPr>
                    <a:t>EMCal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 modules;</a:t>
                  </a:r>
                </a:p>
                <a:p>
                  <a:r>
                    <a:rPr lang="en-US" dirty="0">
                      <a:solidFill>
                        <a:srgbClr val="FFFF00"/>
                      </a:solidFill>
                    </a:rPr>
                    <a:t>   16 </a:t>
                  </a:r>
                  <a:r>
                    <a:rPr lang="en-US" dirty="0" err="1">
                      <a:solidFill>
                        <a:srgbClr val="FFFF00"/>
                      </a:solidFill>
                    </a:rPr>
                    <a:t>SiPM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 channels </a:t>
                  </a:r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B8D36E7-CDC7-0144-8396-D9C28A70F80A}"/>
                    </a:ext>
                  </a:extLst>
                </p:cNvPr>
                <p:cNvGrpSpPr/>
                <p:nvPr/>
              </p:nvGrpSpPr>
              <p:grpSpPr>
                <a:xfrm>
                  <a:off x="2519463" y="3231888"/>
                  <a:ext cx="1004894" cy="2555910"/>
                  <a:chOff x="2519463" y="3231888"/>
                  <a:chExt cx="1004894" cy="2555910"/>
                </a:xfrm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B854FD9F-97FE-4E45-B172-9EAF0B188138}"/>
                      </a:ext>
                    </a:extLst>
                  </p:cNvPr>
                  <p:cNvGrpSpPr/>
                  <p:nvPr/>
                </p:nvGrpSpPr>
                <p:grpSpPr>
                  <a:xfrm>
                    <a:off x="2519463" y="3598685"/>
                    <a:ext cx="315552" cy="2189113"/>
                    <a:chOff x="2519463" y="3598685"/>
                    <a:chExt cx="315552" cy="2189113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21A94283-E88B-5948-A365-F36212DF7B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9463" y="3802144"/>
                      <a:ext cx="97279" cy="1985654"/>
                      <a:chOff x="2548647" y="3802144"/>
                      <a:chExt cx="97279" cy="1985654"/>
                    </a:xfrm>
                  </p:grpSpPr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D12683A0-2765-1B41-BBF1-2CACF16124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8647" y="434858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7" name="Elbow Connector 46">
                        <a:extLst>
                          <a:ext uri="{FF2B5EF4-FFF2-40B4-BE49-F238E27FC236}">
                            <a16:creationId xmlns:a16="http://schemas.microsoft.com/office/drawing/2014/main" id="{253C13A1-5C19-C74C-BD6A-37B0F6657E83}"/>
                          </a:ext>
                        </a:extLst>
                      </p:cNvPr>
                      <p:cNvCxnSpPr>
                        <a:cxnSpLocks/>
                        <a:stCxn id="46" idx="0"/>
                      </p:cNvCxnSpPr>
                      <p:nvPr/>
                    </p:nvCxnSpPr>
                    <p:spPr>
                      <a:xfrm rot="5400000" flipH="1" flipV="1">
                        <a:off x="2348386" y="4051044"/>
                        <a:ext cx="546439" cy="48640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id="{DB975A28-C887-A343-AA04-4EB96A909D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0430" y="3802145"/>
                      <a:ext cx="97276" cy="1985573"/>
                      <a:chOff x="2710430" y="3802145"/>
                      <a:chExt cx="97276" cy="1985573"/>
                    </a:xfrm>
                  </p:grpSpPr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447A4823-6F5A-4B4D-8832-4721AC45B4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30" y="434850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5" name="Elbow Connector 44">
                        <a:extLst>
                          <a:ext uri="{FF2B5EF4-FFF2-40B4-BE49-F238E27FC236}">
                            <a16:creationId xmlns:a16="http://schemas.microsoft.com/office/drawing/2014/main" id="{58709EC4-8BD7-C643-B49E-86D479E5E6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V="1">
                        <a:off x="2473054" y="4039523"/>
                        <a:ext cx="523740" cy="48983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" name="Delay 42">
                      <a:extLst>
                        <a:ext uri="{FF2B5EF4-FFF2-40B4-BE49-F238E27FC236}">
                          <a16:creationId xmlns:a16="http://schemas.microsoft.com/office/drawing/2014/main" id="{C6B3E0B7-C003-5641-B9EA-F79045356F3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79292" y="3546420"/>
                      <a:ext cx="203458" cy="307988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" name="Right Arrow 38">
                    <a:extLst>
                      <a:ext uri="{FF2B5EF4-FFF2-40B4-BE49-F238E27FC236}">
                        <a16:creationId xmlns:a16="http://schemas.microsoft.com/office/drawing/2014/main" id="{72AD309D-5FDE-EC43-83BA-9B6046A945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17783" y="3387624"/>
                    <a:ext cx="288017" cy="9727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DAB1606-46D2-8542-9CAE-5FE0274372EA}"/>
                      </a:ext>
                    </a:extLst>
                  </p:cNvPr>
                  <p:cNvSpPr txBox="1"/>
                  <p:nvPr/>
                </p:nvSpPr>
                <p:spPr>
                  <a:xfrm>
                    <a:off x="2812174" y="3231888"/>
                    <a:ext cx="712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Trig-2</a:t>
                    </a: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05DD762E-7A76-CD4F-98C5-B87EA949C3BE}"/>
                    </a:ext>
                  </a:extLst>
                </p:cNvPr>
                <p:cNvGrpSpPr/>
                <p:nvPr/>
              </p:nvGrpSpPr>
              <p:grpSpPr>
                <a:xfrm>
                  <a:off x="1057069" y="3199460"/>
                  <a:ext cx="1004894" cy="2555910"/>
                  <a:chOff x="2519463" y="3231888"/>
                  <a:chExt cx="1004894" cy="255591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8866E75F-85AA-BC45-9C0D-2E8794D6BCD8}"/>
                      </a:ext>
                    </a:extLst>
                  </p:cNvPr>
                  <p:cNvGrpSpPr/>
                  <p:nvPr/>
                </p:nvGrpSpPr>
                <p:grpSpPr>
                  <a:xfrm>
                    <a:off x="2519463" y="3598685"/>
                    <a:ext cx="315552" cy="2189113"/>
                    <a:chOff x="2519463" y="3598685"/>
                    <a:chExt cx="315552" cy="2189113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C4A151C2-91A8-B744-BA34-EE1B8E08AF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9463" y="3802144"/>
                      <a:ext cx="97279" cy="1985654"/>
                      <a:chOff x="2548647" y="3802144"/>
                      <a:chExt cx="97279" cy="1985654"/>
                    </a:xfrm>
                  </p:grpSpPr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748890C2-769C-5041-AB81-A6E74E3331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8647" y="434858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7" name="Elbow Connector 36">
                        <a:extLst>
                          <a:ext uri="{FF2B5EF4-FFF2-40B4-BE49-F238E27FC236}">
                            <a16:creationId xmlns:a16="http://schemas.microsoft.com/office/drawing/2014/main" id="{5FDBECEB-070E-7F45-AC25-6E9DD28378E1}"/>
                          </a:ext>
                        </a:extLst>
                      </p:cNvPr>
                      <p:cNvCxnSpPr>
                        <a:cxnSpLocks/>
                        <a:stCxn id="36" idx="0"/>
                      </p:cNvCxnSpPr>
                      <p:nvPr/>
                    </p:nvCxnSpPr>
                    <p:spPr>
                      <a:xfrm rot="5400000" flipH="1" flipV="1">
                        <a:off x="2348386" y="4051044"/>
                        <a:ext cx="546439" cy="48640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1CD72CDF-F955-FA41-825E-30489C7948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0430" y="3802145"/>
                      <a:ext cx="97276" cy="1985573"/>
                      <a:chOff x="2710430" y="3802145"/>
                      <a:chExt cx="97276" cy="1985573"/>
                    </a:xfrm>
                  </p:grpSpPr>
                  <p:sp>
                    <p:nvSpPr>
                      <p:cNvPr id="34" name="Rectangle 33">
                        <a:extLst>
                          <a:ext uri="{FF2B5EF4-FFF2-40B4-BE49-F238E27FC236}">
                            <a16:creationId xmlns:a16="http://schemas.microsoft.com/office/drawing/2014/main" id="{3FBF066F-0FD9-7745-B63E-C24A418B16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30" y="434850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" name="Elbow Connector 34">
                        <a:extLst>
                          <a:ext uri="{FF2B5EF4-FFF2-40B4-BE49-F238E27FC236}">
                            <a16:creationId xmlns:a16="http://schemas.microsoft.com/office/drawing/2014/main" id="{56901711-11E7-9D46-BF6C-71E6701D1F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V="1">
                        <a:off x="2473054" y="4039523"/>
                        <a:ext cx="523740" cy="48983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3" name="Delay 32">
                      <a:extLst>
                        <a:ext uri="{FF2B5EF4-FFF2-40B4-BE49-F238E27FC236}">
                          <a16:creationId xmlns:a16="http://schemas.microsoft.com/office/drawing/2014/main" id="{FBC9FAAF-B00F-AD4D-8429-AE9E4A9BF48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79292" y="3546420"/>
                      <a:ext cx="203458" cy="307988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ight Arrow 28">
                    <a:extLst>
                      <a:ext uri="{FF2B5EF4-FFF2-40B4-BE49-F238E27FC236}">
                        <a16:creationId xmlns:a16="http://schemas.microsoft.com/office/drawing/2014/main" id="{B69D5E26-C933-B141-9C15-9451D817D9D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17783" y="3387624"/>
                    <a:ext cx="288017" cy="9727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D93C29A-1AAE-2B45-B90A-068C2DDDD14D}"/>
                      </a:ext>
                    </a:extLst>
                  </p:cNvPr>
                  <p:cNvSpPr txBox="1"/>
                  <p:nvPr/>
                </p:nvSpPr>
                <p:spPr>
                  <a:xfrm>
                    <a:off x="2812174" y="3231888"/>
                    <a:ext cx="712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Trig-1</a:t>
                    </a:r>
                  </a:p>
                </p:txBody>
              </p:sp>
            </p:grp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612F937-9C4B-3F49-96A1-D9CADE3F7C25}"/>
                    </a:ext>
                  </a:extLst>
                </p:cNvPr>
                <p:cNvSpPr/>
                <p:nvPr/>
              </p:nvSpPr>
              <p:spPr>
                <a:xfrm>
                  <a:off x="1780162" y="4325885"/>
                  <a:ext cx="281801" cy="1429405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428777-A992-AF4C-B337-AE218EFEAACF}"/>
                    </a:ext>
                  </a:extLst>
                </p:cNvPr>
                <p:cNvSpPr txBox="1"/>
                <p:nvPr/>
              </p:nvSpPr>
              <p:spPr>
                <a:xfrm>
                  <a:off x="1482480" y="5854820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1cm Pb</a:t>
                  </a:r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924676E0-65C6-024D-ABB5-669B1FB69CB5}"/>
                    </a:ext>
                  </a:extLst>
                </p:cNvPr>
                <p:cNvCxnSpPr/>
                <p:nvPr/>
              </p:nvCxnSpPr>
              <p:spPr>
                <a:xfrm>
                  <a:off x="457200" y="5068111"/>
                  <a:ext cx="531130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AE2765-E18F-6149-B390-007227DF61AA}"/>
                  </a:ext>
                </a:extLst>
              </p:cNvPr>
              <p:cNvSpPr txBox="1"/>
              <p:nvPr/>
            </p:nvSpPr>
            <p:spPr>
              <a:xfrm>
                <a:off x="3781794" y="3890698"/>
                <a:ext cx="1143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EMCal</a:t>
                </a:r>
                <a:r>
                  <a:rPr lang="en-US" b="1" dirty="0"/>
                  <a:t>: </a:t>
                </a:r>
                <a:r>
                  <a:rPr lang="en-US" b="1" dirty="0" err="1"/>
                  <a:t>dE</a:t>
                </a:r>
                <a:endParaRPr lang="en-US" b="1" dirty="0"/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897B4BD-F41B-8845-AF45-0957797FA70D}"/>
              </a:ext>
            </a:extLst>
          </p:cNvPr>
          <p:cNvSpPr txBox="1"/>
          <p:nvPr/>
        </p:nvSpPr>
        <p:spPr>
          <a:xfrm>
            <a:off x="2422314" y="260543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C0&amp;C1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D25DFE-50F6-3F46-BF49-A79D465DC8A4}"/>
              </a:ext>
            </a:extLst>
          </p:cNvPr>
          <p:cNvSpPr txBox="1"/>
          <p:nvPr/>
        </p:nvSpPr>
        <p:spPr>
          <a:xfrm>
            <a:off x="3860610" y="260769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C2&amp;C3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757EA0-4368-F644-AA84-5EC69E5738AA}"/>
              </a:ext>
            </a:extLst>
          </p:cNvPr>
          <p:cNvSpPr txBox="1"/>
          <p:nvPr/>
        </p:nvSpPr>
        <p:spPr>
          <a:xfrm>
            <a:off x="5352079" y="2605430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C4 … C19 [16]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058E8D-6361-FB4E-A342-DAABC0EC8297}"/>
              </a:ext>
            </a:extLst>
          </p:cNvPr>
          <p:cNvSpPr txBox="1"/>
          <p:nvPr/>
        </p:nvSpPr>
        <p:spPr>
          <a:xfrm>
            <a:off x="8735438" y="2313298"/>
            <a:ext cx="25181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 Trigger for 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 energy electrons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 energy photons</a:t>
            </a:r>
          </a:p>
          <a:p>
            <a:endParaRPr lang="en-US" dirty="0"/>
          </a:p>
          <a:p>
            <a:r>
              <a:rPr lang="en-US" b="1" dirty="0"/>
              <a:t>Trig-1 OR Trig-2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CB103AE-E0CC-9A4E-B5E3-E2FEF9244163}"/>
              </a:ext>
            </a:extLst>
          </p:cNvPr>
          <p:cNvSpPr txBox="1"/>
          <p:nvPr/>
        </p:nvSpPr>
        <p:spPr>
          <a:xfrm>
            <a:off x="8735438" y="4221804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EMCal</a:t>
            </a:r>
            <a:r>
              <a:rPr lang="en-US" dirty="0"/>
              <a:t> Energy:  </a:t>
            </a:r>
          </a:p>
          <a:p>
            <a:r>
              <a:rPr lang="en-US" dirty="0"/>
              <a:t>Sum of C4 + … C19</a:t>
            </a:r>
          </a:p>
        </p:txBody>
      </p:sp>
    </p:spTree>
    <p:extLst>
      <p:ext uri="{BB962C8B-B14F-4D97-AF65-F5344CB8AC3E}">
        <p14:creationId xmlns:p14="http://schemas.microsoft.com/office/powerpoint/2010/main" val="209193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FA660A-3F01-E446-997E-3A4F21CF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DarkQuest</a:t>
            </a:r>
            <a:r>
              <a:rPr lang="en-US" dirty="0"/>
              <a:t> Layout, 02/18/2020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246168-E8D6-124C-A45E-5648A0E31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644" y="4214678"/>
            <a:ext cx="3501956" cy="2626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9A92A7-9DD3-144C-9DBC-5AE8B786A4E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20" y="1325563"/>
            <a:ext cx="8732195" cy="2889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B7272E-9942-C945-97B0-937B26E65738}"/>
              </a:ext>
            </a:extLst>
          </p:cNvPr>
          <p:cNvSpPr/>
          <p:nvPr/>
        </p:nvSpPr>
        <p:spPr>
          <a:xfrm rot="5400000">
            <a:off x="10898869" y="2532124"/>
            <a:ext cx="1382461" cy="4726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EMCal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E2459D-3E7E-A547-BFD0-127253C3CED7}"/>
              </a:ext>
            </a:extLst>
          </p:cNvPr>
          <p:cNvCxnSpPr/>
          <p:nvPr/>
        </p:nvCxnSpPr>
        <p:spPr>
          <a:xfrm>
            <a:off x="554477" y="2704628"/>
            <a:ext cx="11485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8E4A458-F2AA-2047-911D-C91A7D8E66B7}"/>
              </a:ext>
            </a:extLst>
          </p:cNvPr>
          <p:cNvSpPr/>
          <p:nvPr/>
        </p:nvSpPr>
        <p:spPr>
          <a:xfrm>
            <a:off x="8764218" y="1947002"/>
            <a:ext cx="1138540" cy="1512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Iron absorber</a:t>
            </a:r>
          </a:p>
          <a:p>
            <a:pPr algn="ctr"/>
            <a:r>
              <a:rPr lang="en-US" dirty="0"/>
              <a:t>~10m(?)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842619-84B2-FD4A-ADC0-D5B908DDC084}"/>
              </a:ext>
            </a:extLst>
          </p:cNvPr>
          <p:cNvSpPr/>
          <p:nvPr/>
        </p:nvSpPr>
        <p:spPr>
          <a:xfrm rot="5400000">
            <a:off x="10100959" y="2511766"/>
            <a:ext cx="1157589" cy="47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75CD19-643A-E444-846D-17C7B4FAE869}"/>
              </a:ext>
            </a:extLst>
          </p:cNvPr>
          <p:cNvCxnSpPr/>
          <p:nvPr/>
        </p:nvCxnSpPr>
        <p:spPr>
          <a:xfrm flipV="1">
            <a:off x="10068128" y="2383462"/>
            <a:ext cx="1285671" cy="3015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EAD8A0-6180-E949-8CF7-7F182D2C17AB}"/>
              </a:ext>
            </a:extLst>
          </p:cNvPr>
          <p:cNvCxnSpPr>
            <a:cxnSpLocks/>
          </p:cNvCxnSpPr>
          <p:nvPr/>
        </p:nvCxnSpPr>
        <p:spPr>
          <a:xfrm>
            <a:off x="10068128" y="2726666"/>
            <a:ext cx="1285671" cy="343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353EC1D-BEF1-D84D-860C-43E0ACE35515}"/>
              </a:ext>
            </a:extLst>
          </p:cNvPr>
          <p:cNvSpPr txBox="1"/>
          <p:nvPr/>
        </p:nvSpPr>
        <p:spPr>
          <a:xfrm>
            <a:off x="10443453" y="1669846"/>
            <a:ext cx="12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30000" dirty="0">
                <a:solidFill>
                  <a:srgbClr val="FF0000"/>
                </a:solidFill>
              </a:rPr>
              <a:t>+/-</a:t>
            </a:r>
            <a:r>
              <a:rPr lang="en-US" dirty="0">
                <a:solidFill>
                  <a:srgbClr val="FF0000"/>
                </a:solidFill>
              </a:rPr>
              <a:t>, gamma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96A8EF-624E-0E44-B258-812761A62AA9}"/>
              </a:ext>
            </a:extLst>
          </p:cNvPr>
          <p:cNvSpPr txBox="1"/>
          <p:nvPr/>
        </p:nvSpPr>
        <p:spPr>
          <a:xfrm>
            <a:off x="838200" y="4900863"/>
            <a:ext cx="7039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DarkQuest</a:t>
            </a:r>
            <a:r>
              <a:rPr lang="en-US" dirty="0"/>
              <a:t> :  FY23 – 25+, one </a:t>
            </a:r>
            <a:r>
              <a:rPr lang="en-US" dirty="0" err="1"/>
              <a:t>EMCal</a:t>
            </a:r>
            <a:r>
              <a:rPr lang="en-US" dirty="0"/>
              <a:t> behind ST-3 tracker</a:t>
            </a:r>
          </a:p>
          <a:p>
            <a:r>
              <a:rPr lang="en-US" dirty="0" err="1"/>
              <a:t>LongQuest</a:t>
            </a:r>
            <a:r>
              <a:rPr lang="en-US" dirty="0"/>
              <a:t>: FY25+, add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EMCal</a:t>
            </a:r>
            <a:r>
              <a:rPr lang="en-US" dirty="0"/>
              <a:t> + one Tracker behind the St-4 Muon ID 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06D263CF-A578-3640-82DC-714F3CE1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445F-E8A8-654D-8645-1537A2846418}" type="datetime1">
              <a:rPr lang="en-US" smtClean="0"/>
              <a:t>3/5/20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60738E8-2C40-1F4B-9B99-B22CF7C9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55A2293-3359-DD4D-8C40-8E41D068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0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4179E-BF1A-F442-9F55-58B51B14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789"/>
          </a:xfrm>
        </p:spPr>
        <p:txBody>
          <a:bodyPr>
            <a:normAutofit fontScale="90000"/>
          </a:bodyPr>
          <a:lstStyle/>
          <a:p>
            <a:r>
              <a:rPr lang="en-US" dirty="0"/>
              <a:t>Fermilab Beam Schedule Update: 2/18/2020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C99C6B-9ED2-164C-B1C3-EAC43E835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667"/>
            <a:ext cx="12187409" cy="4783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41E386-4929-4B4D-923A-27108FF6CFD6}"/>
              </a:ext>
            </a:extLst>
          </p:cNvPr>
          <p:cNvSpPr txBox="1"/>
          <p:nvPr/>
        </p:nvSpPr>
        <p:spPr>
          <a:xfrm>
            <a:off x="5686926" y="5735053"/>
            <a:ext cx="1232069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DarkQuest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BC6209-1321-1844-B604-F5CA4EA5438F}"/>
              </a:ext>
            </a:extLst>
          </p:cNvPr>
          <p:cNvSpPr/>
          <p:nvPr/>
        </p:nvSpPr>
        <p:spPr>
          <a:xfrm>
            <a:off x="5430252" y="3689684"/>
            <a:ext cx="6055895" cy="922421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9B9DE-E8DD-844B-A837-B8E75BC94F8F}"/>
              </a:ext>
            </a:extLst>
          </p:cNvPr>
          <p:cNvSpPr txBox="1"/>
          <p:nvPr/>
        </p:nvSpPr>
        <p:spPr>
          <a:xfrm>
            <a:off x="9586378" y="5780746"/>
            <a:ext cx="1244893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LongQuest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CC0F92D-A9ED-B44E-98E4-9006C533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0ED2-802C-D341-A377-0F1CD47E974C}" type="datetime1">
              <a:rPr lang="en-US" smtClean="0"/>
              <a:t>3/5/20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46A8B38-23DA-4742-A812-6E42252D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F00E493-4963-B249-AB26-625D352E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0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C20EB8-FA12-F740-BB67-487BE5AE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STAR Forward </a:t>
            </a:r>
            <a:r>
              <a:rPr lang="en-US" dirty="0" err="1"/>
              <a:t>EMCal</a:t>
            </a:r>
            <a:r>
              <a:rPr lang="en-US" dirty="0"/>
              <a:t> Readout Electronics from Fermilab Test Beam in 2019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F095E-DB61-6A48-B6CB-441184FB5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548"/>
            <a:ext cx="6858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C1326-734F-6D46-A2C6-AD05021C015A}"/>
              </a:ext>
            </a:extLst>
          </p:cNvPr>
          <p:cNvSpPr txBox="1"/>
          <p:nvPr/>
        </p:nvSpPr>
        <p:spPr>
          <a:xfrm>
            <a:off x="7159686" y="1308135"/>
            <a:ext cx="467493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Electronics boards available at LANL:</a:t>
            </a:r>
          </a:p>
          <a:p>
            <a:pPr marL="342900" indent="-342900">
              <a:buAutoNum type="arabicPeriod"/>
            </a:pPr>
            <a:r>
              <a:rPr lang="en-US" dirty="0"/>
              <a:t>Power board: </a:t>
            </a:r>
          </a:p>
          <a:p>
            <a:pPr lvl="1"/>
            <a:r>
              <a:rPr lang="en-US" dirty="0"/>
              <a:t>Inputs: +80V, +/-7V</a:t>
            </a:r>
          </a:p>
          <a:p>
            <a:pPr lvl="1"/>
            <a:r>
              <a:rPr lang="en-US" dirty="0"/>
              <a:t>How to control the bias HV for each </a:t>
            </a:r>
            <a:r>
              <a:rPr lang="en-US" dirty="0" err="1"/>
              <a:t>SiPM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Control software? </a:t>
            </a:r>
          </a:p>
          <a:p>
            <a:pPr lvl="1"/>
            <a:r>
              <a:rPr lang="en-US" dirty="0" err="1"/>
              <a:t>LinkUSB</a:t>
            </a:r>
            <a:r>
              <a:rPr lang="en-US" dirty="0"/>
              <a:t> (NOT Ethernet)?</a:t>
            </a:r>
          </a:p>
          <a:p>
            <a:r>
              <a:rPr lang="en-US" dirty="0"/>
              <a:t>2. </a:t>
            </a:r>
            <a:r>
              <a:rPr lang="en-US" dirty="0" err="1"/>
              <a:t>SiPM</a:t>
            </a:r>
            <a:r>
              <a:rPr lang="en-US" dirty="0"/>
              <a:t> 4-chan FEE board</a:t>
            </a:r>
          </a:p>
          <a:p>
            <a:r>
              <a:rPr lang="en-US" dirty="0"/>
              <a:t>         Inputs: power and </a:t>
            </a:r>
            <a:r>
              <a:rPr lang="en-US" dirty="0" err="1"/>
              <a:t>bais</a:t>
            </a:r>
            <a:endParaRPr lang="en-US" dirty="0"/>
          </a:p>
          <a:p>
            <a:r>
              <a:rPr lang="en-US" dirty="0"/>
              <a:t>         Output:  </a:t>
            </a:r>
            <a:r>
              <a:rPr lang="en-US" dirty="0" err="1"/>
              <a:t>SiPM</a:t>
            </a:r>
            <a:r>
              <a:rPr lang="en-US" dirty="0"/>
              <a:t> analogy signal? </a:t>
            </a:r>
          </a:p>
          <a:p>
            <a:r>
              <a:rPr lang="en-US" dirty="0"/>
              <a:t>                         Gain=?</a:t>
            </a:r>
          </a:p>
          <a:p>
            <a:r>
              <a:rPr lang="en-US" dirty="0"/>
              <a:t>	        </a:t>
            </a:r>
            <a:r>
              <a:rPr lang="en-US" dirty="0" err="1"/>
              <a:t>SiPM</a:t>
            </a:r>
            <a:r>
              <a:rPr lang="en-US" dirty="0"/>
              <a:t> model #? </a:t>
            </a:r>
          </a:p>
          <a:p>
            <a:r>
              <a:rPr lang="en-US" dirty="0"/>
              <a:t>3.SiPM signal patch panel</a:t>
            </a:r>
          </a:p>
          <a:p>
            <a:r>
              <a:rPr lang="en-US" dirty="0"/>
              <a:t>4. </a:t>
            </a:r>
            <a:r>
              <a:rPr lang="en-US" dirty="0" err="1"/>
              <a:t>SiPM</a:t>
            </a:r>
            <a:r>
              <a:rPr lang="en-US" dirty="0"/>
              <a:t> RX board</a:t>
            </a:r>
          </a:p>
          <a:p>
            <a:r>
              <a:rPr lang="en-US" dirty="0"/>
              <a:t>        interface to STAR DAQ?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For </a:t>
            </a:r>
            <a:r>
              <a:rPr lang="en-US" b="1" dirty="0" err="1">
                <a:solidFill>
                  <a:srgbClr val="FF0000"/>
                </a:solidFill>
              </a:rPr>
              <a:t>SpinQuest</a:t>
            </a:r>
            <a:r>
              <a:rPr lang="en-US" b="1" dirty="0">
                <a:solidFill>
                  <a:srgbClr val="FF0000"/>
                </a:solidFill>
              </a:rPr>
              <a:t> background study:</a:t>
            </a:r>
          </a:p>
          <a:p>
            <a:pPr marL="285750" indent="-285750">
              <a:buFontTx/>
              <a:buChar char="-"/>
            </a:pPr>
            <a:r>
              <a:rPr lang="en-US" dirty="0"/>
              <a:t>Just readout from board </a:t>
            </a:r>
            <a:r>
              <a:rPr lang="en-US" dirty="0" err="1"/>
              <a:t>SiPM</a:t>
            </a:r>
            <a:r>
              <a:rPr lang="en-US" dirty="0"/>
              <a:t> FEE “2”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4-chan per module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4 modules, total 16 channels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6B272-0053-1744-96C0-0A090BF11BFC}"/>
              </a:ext>
            </a:extLst>
          </p:cNvPr>
          <p:cNvSpPr txBox="1"/>
          <p:nvPr/>
        </p:nvSpPr>
        <p:spPr>
          <a:xfrm>
            <a:off x="3429000" y="6031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7D092-E7F2-F640-B454-3E26B1E2DFEB}"/>
              </a:ext>
            </a:extLst>
          </p:cNvPr>
          <p:cNvSpPr txBox="1"/>
          <p:nvPr/>
        </p:nvSpPr>
        <p:spPr>
          <a:xfrm>
            <a:off x="4523362" y="51751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1646B-D194-3442-AB13-02A789BAAFF2}"/>
              </a:ext>
            </a:extLst>
          </p:cNvPr>
          <p:cNvSpPr txBox="1"/>
          <p:nvPr/>
        </p:nvSpPr>
        <p:spPr>
          <a:xfrm>
            <a:off x="2422187" y="25583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3171B-4EEE-7D44-A629-D0DEAE5C8193}"/>
              </a:ext>
            </a:extLst>
          </p:cNvPr>
          <p:cNvSpPr txBox="1"/>
          <p:nvPr/>
        </p:nvSpPr>
        <p:spPr>
          <a:xfrm>
            <a:off x="4523362" y="2295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53BD4F-70ED-AF42-A935-8411B4BD57A0}"/>
              </a:ext>
            </a:extLst>
          </p:cNvPr>
          <p:cNvSpPr txBox="1"/>
          <p:nvPr/>
        </p:nvSpPr>
        <p:spPr>
          <a:xfrm>
            <a:off x="5469867" y="148954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@LANL Lab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F20903C-8E4C-EE4A-8E73-F0D9521B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031-2308-4749-9028-736D57BDD7BF}" type="datetime1">
              <a:rPr lang="en-US" smtClean="0"/>
              <a:t>3/5/20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DEFC17B-7F30-B344-B7D5-A7217FA0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6E87E4C-C028-5F41-A55F-867A0267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9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BAE6-B3AE-9D4E-A4BB-E9E921EB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-158245"/>
            <a:ext cx="11353800" cy="1325563"/>
          </a:xfrm>
        </p:spPr>
        <p:txBody>
          <a:bodyPr/>
          <a:lstStyle/>
          <a:p>
            <a:r>
              <a:rPr lang="en-US" dirty="0"/>
              <a:t>4 </a:t>
            </a:r>
            <a:r>
              <a:rPr lang="en-US" dirty="0" err="1"/>
              <a:t>EMCal</a:t>
            </a:r>
            <a:r>
              <a:rPr lang="en-US" dirty="0"/>
              <a:t> Modules at Fermilab: </a:t>
            </a:r>
            <a:r>
              <a:rPr lang="en-US" dirty="0" err="1"/>
              <a:t>SiPM</a:t>
            </a:r>
            <a:r>
              <a:rPr lang="en-US" dirty="0"/>
              <a:t> Readout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DED7F-AF16-4540-A899-3CD730AE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71A-73DB-D349-9C63-6DB4E1377F16}" type="datetime1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71CDD-7F4F-954E-ADC9-228D617A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C517B-6061-8F44-B5F3-65279954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4BBD2-CDCF-9B47-B964-39503420F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85" r="10283" b="19007"/>
          <a:stretch/>
        </p:blipFill>
        <p:spPr>
          <a:xfrm>
            <a:off x="920883" y="924127"/>
            <a:ext cx="9390435" cy="5723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DE7768-7674-9743-96DB-E56C82A2FF35}"/>
              </a:ext>
            </a:extLst>
          </p:cNvPr>
          <p:cNvSpPr txBox="1"/>
          <p:nvPr/>
        </p:nvSpPr>
        <p:spPr>
          <a:xfrm>
            <a:off x="8963801" y="2937896"/>
            <a:ext cx="144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 or 2 </a:t>
            </a:r>
            <a:r>
              <a:rPr lang="en-US" dirty="0" err="1">
                <a:solidFill>
                  <a:srgbClr val="FFFF00"/>
                </a:solidFill>
              </a:rPr>
              <a:t>SiPM</a:t>
            </a:r>
            <a:r>
              <a:rPr lang="en-US" dirty="0">
                <a:solidFill>
                  <a:srgbClr val="FFFF00"/>
                </a:solidFill>
              </a:rPr>
              <a:t> s</a:t>
            </a:r>
          </a:p>
          <a:p>
            <a:r>
              <a:rPr lang="en-US" dirty="0">
                <a:solidFill>
                  <a:srgbClr val="FFFF00"/>
                </a:solidFill>
              </a:rPr>
              <a:t>Per channel ?</a:t>
            </a:r>
          </a:p>
        </p:txBody>
      </p:sp>
    </p:spTree>
    <p:extLst>
      <p:ext uri="{BB962C8B-B14F-4D97-AF65-F5344CB8AC3E}">
        <p14:creationId xmlns:p14="http://schemas.microsoft.com/office/powerpoint/2010/main" val="219351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9B49-BC2F-DF49-8416-87CD2E56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9"/>
            <a:ext cx="10515600" cy="1325563"/>
          </a:xfrm>
        </p:spPr>
        <p:txBody>
          <a:bodyPr/>
          <a:lstStyle/>
          <a:p>
            <a:r>
              <a:rPr lang="en-US" dirty="0" err="1"/>
              <a:t>EMCal</a:t>
            </a:r>
            <a:r>
              <a:rPr lang="en-US" dirty="0"/>
              <a:t> Module at Fermilab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69BB6-48AA-964B-A53A-3B37A7FD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71A-73DB-D349-9C63-6DB4E1377F16}" type="datetime1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F957C-9654-5A43-9B4E-79B9BAF6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99D3F-3295-C04B-A3A6-0505A01B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7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059C67-EA81-C044-A775-4C815C4D9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45" t="22128" r="17943" b="7315"/>
          <a:stretch/>
        </p:blipFill>
        <p:spPr>
          <a:xfrm>
            <a:off x="765244" y="1340492"/>
            <a:ext cx="4847616" cy="4999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5E5AFB-684E-364E-9D60-DC8579AE3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1492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9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FFB6-5C15-A342-98A2-852ECF34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PHENIX </a:t>
            </a:r>
            <a:r>
              <a:rPr lang="en-US" dirty="0" err="1"/>
              <a:t>EMCal</a:t>
            </a:r>
            <a:r>
              <a:rPr lang="en-US" dirty="0"/>
              <a:t> Modules at Fermilab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297CE-9D67-8146-8F5B-7024D489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71A-73DB-D349-9C63-6DB4E1377F16}" type="datetime1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86487-8F3D-9B42-91DA-C34F632B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EMCal Electronics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F5BA-1D76-7A4A-941F-3A6F1F1B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84CF3-3BBE-F04D-8854-40102BFEA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8"/>
          <a:stretch/>
        </p:blipFill>
        <p:spPr>
          <a:xfrm rot="5400000">
            <a:off x="896566" y="1804556"/>
            <a:ext cx="5369668" cy="446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85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390</Words>
  <Application>Microsoft Macintosh PowerPoint</Application>
  <PresentationFormat>Widescreen</PresentationFormat>
  <Paragraphs>107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 Telescope with EMCal Modules:3/5/2020 </vt:lpstr>
      <vt:lpstr>Readout with CAEN DT5702</vt:lpstr>
      <vt:lpstr>DarkQuest Layout, 02/18/2020</vt:lpstr>
      <vt:lpstr>Fermilab Beam Schedule Update: 2/18/2020 </vt:lpstr>
      <vt:lpstr>STAR Forward EMCal Readout Electronics from Fermilab Test Beam in 2019 </vt:lpstr>
      <vt:lpstr>4 EMCal Modules at Fermilab: SiPM Readout</vt:lpstr>
      <vt:lpstr>EMCal Module at Fermilab</vt:lpstr>
      <vt:lpstr>4 PHENIX EMCal Modules at Fermilab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Forward EMCal Readout Electronics from Fermilab Test Beam in 2019 </dc:title>
  <dc:creator>Ming Liu</dc:creator>
  <cp:lastModifiedBy>Ming Liu</cp:lastModifiedBy>
  <cp:revision>23</cp:revision>
  <dcterms:created xsi:type="dcterms:W3CDTF">2020-02-18T18:45:52Z</dcterms:created>
  <dcterms:modified xsi:type="dcterms:W3CDTF">2020-03-06T04:16:59Z</dcterms:modified>
</cp:coreProperties>
</file>