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sldIdLst>
    <p:sldId id="278" r:id="rId2"/>
    <p:sldId id="279" r:id="rId3"/>
    <p:sldId id="263" r:id="rId4"/>
    <p:sldId id="277" r:id="rId5"/>
    <p:sldId id="276" r:id="rId6"/>
    <p:sldId id="262" r:id="rId7"/>
    <p:sldId id="27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82"/>
    <p:restoredTop sz="96405"/>
  </p:normalViewPr>
  <p:slideViewPr>
    <p:cSldViewPr snapToGrid="0" snapToObjects="1">
      <p:cViewPr varScale="1">
        <p:scale>
          <a:sx n="131" d="100"/>
          <a:sy n="131" d="100"/>
        </p:scale>
        <p:origin x="7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D93F6-2288-1847-B08D-FC35E1FF43D0}" type="datetimeFigureOut">
              <a:rPr lang="en-US" smtClean="0"/>
              <a:t>6/5/20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93B39D-77FC-344D-9F80-4F3F8F980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292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FF673-6AEC-924F-A6D3-84544C8FD7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6CCA78-61FB-D641-B98A-60B183F26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6248B-955F-FC4C-B112-751BEEED8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BE66-8712-A646-9C99-F048328E2449}" type="datetime1">
              <a:rPr lang="en-US" smtClean="0"/>
              <a:t>6/5/20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C7BE42-4D1A-2E47-86CC-E73851C93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LongQuest Layout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4EF231-961D-C844-946A-FC3AEF21A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BCDB0-A675-1745-A30B-A7D9F798C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40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61482-EB68-2E43-AFE5-956BAE9F1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865E95-3849-D34F-8ACD-1EC40C50D2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1CB19-FCEE-984B-A01F-82279E912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12A44-8E3C-2643-8C2D-73FF971D8CD3}" type="datetime1">
              <a:rPr lang="en-US" smtClean="0"/>
              <a:t>6/5/20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FD394F-9AB3-BA4F-9EA9-F1190B9FA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LongQuest Layout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6A11F2-A16E-5040-8DDA-A9E601E7B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BCDB0-A675-1745-A30B-A7D9F798C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177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BA8890-AC09-F040-B2ED-BD2BCD80F3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E51671-E6B8-F747-9CFC-D411C460A2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BBF21-9DF8-0846-91B4-2B7D7097A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7B73-78F1-A043-9A27-0D709535BA71}" type="datetime1">
              <a:rPr lang="en-US" smtClean="0"/>
              <a:t>6/5/20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3669F-D8A1-1140-BA5F-BD001ED8E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LongQuest Layout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6E88A-49A4-8A4B-9A6A-3A716679E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BCDB0-A675-1745-A30B-A7D9F798C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583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2FE73-AD66-6741-8FBB-71CD8132C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28F9F-93B9-814B-BFDF-AE2FF3C97A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2A284-6DA2-C649-B266-2B33735EB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D281-BDFD-9249-9C88-10FCD69F4C96}" type="datetime1">
              <a:rPr lang="en-US" smtClean="0"/>
              <a:t>6/5/20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77B63-E2CE-BB41-9E47-672DEA414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LongQuest Layout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8206E-2D09-954D-88CB-60D32AF53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BCDB0-A675-1745-A30B-A7D9F798C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22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BE7D1-E4F9-0F40-8D86-8CF203A9D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38DEB1-9A1F-AA4A-973B-F9060CB27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238E95-63B0-334F-A232-A02476B56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43B45-A4E1-4945-A70C-DFBA333B57B4}" type="datetime1">
              <a:rPr lang="en-US" smtClean="0"/>
              <a:t>6/5/20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C79237-6E36-8045-A02F-AFD58A1FE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LongQuest Layout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2A5D7-6143-8F49-9FA1-35B41AEFD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BCDB0-A675-1745-A30B-A7D9F798C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98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B3E14-38EC-C845-BD9E-BF6B66DF6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37A22-C96D-0049-9175-8A623802E8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4D10BA-11AC-B34C-8447-08AA855989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C915E7-3606-384C-BCE5-8A1D57BCA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E343-D3D1-354E-9471-1DC15915BA17}" type="datetime1">
              <a:rPr lang="en-US" smtClean="0"/>
              <a:t>6/5/20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609B0A-6408-5747-8C93-01E3EB426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LongQuest Layout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C7C532-4865-014A-B443-B4800B5D0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BCDB0-A675-1745-A30B-A7D9F798C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125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374BC-CC29-374E-8ED5-6AEA3E384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247E2A-4A4F-1448-983F-0DCF45C45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51CCBF-8B86-5A4F-ACE2-2C80A5782F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A64985-6455-384C-BDE0-E357314A42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778D44-58A8-2B4D-9E49-A9BF470436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3D4AFD-1B5F-AF40-941E-89E346231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C0A57-2C13-7148-A7E9-93D5DE727660}" type="datetime1">
              <a:rPr lang="en-US" smtClean="0"/>
              <a:t>6/5/20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21CBFD-059A-6649-9C09-26B4283FE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LongQuest Layout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CBDD5E-0EC4-CB49-AC82-63BF9D939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BCDB0-A675-1745-A30B-A7D9F798C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255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E0723-1216-1648-B790-390F79636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073CB0-90F0-6F4C-A716-76DBD1FEC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37BC5-2485-A249-B2C5-6D612E8AD88B}" type="datetime1">
              <a:rPr lang="en-US" smtClean="0"/>
              <a:t>6/5/20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6B3B45-27A5-164A-945F-20F74F583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LongQuest Layout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8507CE-44A7-664A-98C0-8A843C44F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BCDB0-A675-1745-A30B-A7D9F798C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02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D22872-B752-2842-B383-2AE801456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2BFBA-2ABD-BB42-AA5B-AD6B792A70B9}" type="datetime1">
              <a:rPr lang="en-US" smtClean="0"/>
              <a:t>6/5/20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B15BF2-8894-A140-932A-0E2C4B9A3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LongQuest Layout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B87C1E-3B18-E742-AB76-C114A3FD8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BCDB0-A675-1745-A30B-A7D9F798C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115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32977-BD52-924E-8441-F67D5425C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9D4C8-CD90-B944-B64A-EE4EA8CAF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D4DBD8-C037-114B-9987-31C50D830F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8A32BF-9551-8F43-B0E2-BA830BC04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D3F44-1B03-A94A-A7CE-20978B0D106C}" type="datetime1">
              <a:rPr lang="en-US" smtClean="0"/>
              <a:t>6/5/20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182DA7-F0B1-1541-A96A-AA415CA89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LongQuest Layout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BF1987-C79A-5B40-BD45-006990BE9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BCDB0-A675-1745-A30B-A7D9F798C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146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87B84-2D92-1E46-B5D3-A3195DC4B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B0FFD1-2B5A-BC4D-BCFE-84CA2AE305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66F6C2-B365-1143-8A57-00970C540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29D6D5-ADB2-374F-9C80-595406FBD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0D88F-9719-7F46-AEC8-191FFB8CF0B4}" type="datetime1">
              <a:rPr lang="en-US" smtClean="0"/>
              <a:t>6/5/20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3D3F91-16B6-AF4E-BEEE-5BB877852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LongQuest Layout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BE97DA-2A72-F243-8D1F-1DC762A81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BCDB0-A675-1745-A30B-A7D9F798C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45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EFA8D1-5B53-D946-AE07-265A9037E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8E2385-EB32-334D-9961-864A9C33A8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DF1DE0-41EB-AB4B-A312-9F4950B35D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F7367-1284-0849-90D9-E3A405555CDA}" type="datetime1">
              <a:rPr lang="en-US" smtClean="0"/>
              <a:t>6/5/20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EC2DAA-F363-1944-9B3D-BDD9A8349B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LongQuest Layout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25120-C786-554D-AB39-763AEF3E9C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BCDB0-A675-1745-A30B-A7D9F798C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596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EB83AB-825E-3846-8109-DFE1081BE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 err="1"/>
              <a:t>SpinQuest</a:t>
            </a:r>
            <a:r>
              <a:rPr lang="en-US" dirty="0"/>
              <a:t> Layout + </a:t>
            </a:r>
            <a:r>
              <a:rPr lang="en-US" dirty="0" err="1"/>
              <a:t>LongQuest</a:t>
            </a:r>
            <a:r>
              <a:rPr lang="en-US" dirty="0"/>
              <a:t> Upgrade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96B125-DE76-934E-82D6-E57086A0A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154" y="1475551"/>
            <a:ext cx="6467717" cy="41178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AE9C798-C19D-7B47-A57C-CFDCA62CF9B0}"/>
              </a:ext>
            </a:extLst>
          </p:cNvPr>
          <p:cNvSpPr txBox="1"/>
          <p:nvPr/>
        </p:nvSpPr>
        <p:spPr>
          <a:xfrm>
            <a:off x="6245158" y="4922196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Z=24m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7A824B-5DE1-CB4B-B4AA-C19825671810}"/>
              </a:ext>
            </a:extLst>
          </p:cNvPr>
          <p:cNvSpPr/>
          <p:nvPr/>
        </p:nvSpPr>
        <p:spPr>
          <a:xfrm>
            <a:off x="6827473" y="1626746"/>
            <a:ext cx="1774660" cy="3229583"/>
          </a:xfrm>
          <a:prstGeom prst="rect">
            <a:avLst/>
          </a:prstGeom>
          <a:solidFill>
            <a:srgbClr val="92D05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Ion Absorber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Blocks </a:t>
            </a:r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chemeClr val="tx1"/>
                </a:solidFill>
              </a:rPr>
              <a:t>Effective Thickness: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5.1m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(200”)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A60C7E-C9AB-C743-AADC-7DFFED3904B1}"/>
              </a:ext>
            </a:extLst>
          </p:cNvPr>
          <p:cNvSpPr/>
          <p:nvPr/>
        </p:nvSpPr>
        <p:spPr>
          <a:xfrm>
            <a:off x="8691833" y="1626745"/>
            <a:ext cx="1549940" cy="32295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Space for detectors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E3D4E80-A34E-6141-9882-84702BE8AA9B}"/>
              </a:ext>
            </a:extLst>
          </p:cNvPr>
          <p:cNvCxnSpPr/>
          <p:nvPr/>
        </p:nvCxnSpPr>
        <p:spPr>
          <a:xfrm>
            <a:off x="6827473" y="1343818"/>
            <a:ext cx="177466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075695B-532D-3641-B3E8-0C4659E1EB43}"/>
              </a:ext>
            </a:extLst>
          </p:cNvPr>
          <p:cNvSpPr txBox="1"/>
          <p:nvPr/>
        </p:nvSpPr>
        <p:spPr>
          <a:xfrm>
            <a:off x="7384424" y="1049993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8.7m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3F5D7BC-FE32-7A41-B28E-EE647AA8493D}"/>
              </a:ext>
            </a:extLst>
          </p:cNvPr>
          <p:cNvCxnSpPr>
            <a:cxnSpLocks/>
          </p:cNvCxnSpPr>
          <p:nvPr/>
        </p:nvCxnSpPr>
        <p:spPr>
          <a:xfrm>
            <a:off x="8691833" y="1343818"/>
            <a:ext cx="154994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923F563-7548-4F44-88B7-6EE1835FC5CE}"/>
              </a:ext>
            </a:extLst>
          </p:cNvPr>
          <p:cNvSpPr txBox="1"/>
          <p:nvPr/>
        </p:nvSpPr>
        <p:spPr>
          <a:xfrm>
            <a:off x="9155288" y="974487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5.5m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613AC73-518C-C147-878B-1749E50DAAD8}"/>
              </a:ext>
            </a:extLst>
          </p:cNvPr>
          <p:cNvCxnSpPr>
            <a:cxnSpLocks/>
          </p:cNvCxnSpPr>
          <p:nvPr/>
        </p:nvCxnSpPr>
        <p:spPr>
          <a:xfrm flipV="1">
            <a:off x="688622" y="3059289"/>
            <a:ext cx="8466666" cy="282223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F4260AA8-3210-F147-AD4F-A0DD2D8A8F9D}"/>
              </a:ext>
            </a:extLst>
          </p:cNvPr>
          <p:cNvSpPr/>
          <p:nvPr/>
        </p:nvSpPr>
        <p:spPr>
          <a:xfrm rot="5400000">
            <a:off x="9302151" y="3028423"/>
            <a:ext cx="1535290" cy="34395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EMCal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C2A6BF7-1D75-B446-9E5E-2868506C9DB8}"/>
              </a:ext>
            </a:extLst>
          </p:cNvPr>
          <p:cNvSpPr txBox="1"/>
          <p:nvPr/>
        </p:nvSpPr>
        <p:spPr>
          <a:xfrm>
            <a:off x="10346123" y="2380316"/>
            <a:ext cx="162416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PHENIX </a:t>
            </a:r>
            <a:r>
              <a:rPr lang="en-US" dirty="0" err="1"/>
              <a:t>EMCal</a:t>
            </a:r>
            <a:r>
              <a:rPr lang="en-US" dirty="0"/>
              <a:t>:</a:t>
            </a:r>
          </a:p>
          <a:p>
            <a:r>
              <a:rPr lang="en-US" dirty="0"/>
              <a:t>2m(H) x 4m(W)</a:t>
            </a:r>
          </a:p>
          <a:p>
            <a:r>
              <a:rPr lang="en-US" dirty="0"/>
              <a:t>~1m thick;</a:t>
            </a:r>
          </a:p>
          <a:p>
            <a:endParaRPr lang="en-US" dirty="0"/>
          </a:p>
          <a:p>
            <a:r>
              <a:rPr lang="en-US" dirty="0"/>
              <a:t>Long-lived A’ </a:t>
            </a:r>
          </a:p>
          <a:p>
            <a:r>
              <a:rPr lang="en-US" dirty="0"/>
              <a:t>decay:</a:t>
            </a:r>
          </a:p>
          <a:p>
            <a:r>
              <a:rPr lang="en-US" dirty="0">
                <a:solidFill>
                  <a:srgbClr val="FF0000"/>
                </a:solidFill>
              </a:rPr>
              <a:t>A’ -&gt; e</a:t>
            </a:r>
            <a:r>
              <a:rPr lang="en-US" baseline="30000" dirty="0">
                <a:solidFill>
                  <a:srgbClr val="FF0000"/>
                </a:solidFill>
              </a:rPr>
              <a:t>+</a:t>
            </a:r>
            <a:r>
              <a:rPr lang="en-US" dirty="0">
                <a:solidFill>
                  <a:srgbClr val="FF0000"/>
                </a:solidFill>
              </a:rPr>
              <a:t> + e</a:t>
            </a:r>
            <a:r>
              <a:rPr lang="en-US" baseline="30000" dirty="0">
                <a:solidFill>
                  <a:srgbClr val="FF0000"/>
                </a:solidFill>
              </a:rPr>
              <a:t>-</a:t>
            </a:r>
            <a:r>
              <a:rPr lang="en-US" dirty="0">
                <a:solidFill>
                  <a:srgbClr val="FF0000"/>
                </a:solidFill>
              </a:rPr>
              <a:t>  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A1ED3CD-83F9-C042-A157-882CEBAD5B22}"/>
              </a:ext>
            </a:extLst>
          </p:cNvPr>
          <p:cNvCxnSpPr/>
          <p:nvPr/>
        </p:nvCxnSpPr>
        <p:spPr>
          <a:xfrm flipV="1">
            <a:off x="9155288" y="2761565"/>
            <a:ext cx="742531" cy="29772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7DD9759-E640-6840-88F3-24DEE341F337}"/>
              </a:ext>
            </a:extLst>
          </p:cNvPr>
          <p:cNvCxnSpPr>
            <a:cxnSpLocks/>
          </p:cNvCxnSpPr>
          <p:nvPr/>
        </p:nvCxnSpPr>
        <p:spPr>
          <a:xfrm>
            <a:off x="9171737" y="3084732"/>
            <a:ext cx="726082" cy="27584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512177D-FD7E-494E-9AE9-C71E0FDB9488}"/>
              </a:ext>
            </a:extLst>
          </p:cNvPr>
          <p:cNvSpPr txBox="1"/>
          <p:nvPr/>
        </p:nvSpPr>
        <p:spPr>
          <a:xfrm>
            <a:off x="8691833" y="5154052"/>
            <a:ext cx="284648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A’ decay fiducial volume:</a:t>
            </a:r>
          </a:p>
          <a:p>
            <a:r>
              <a:rPr lang="en-US" dirty="0"/>
              <a:t>Z = 33 ~ 37m</a:t>
            </a:r>
          </a:p>
          <a:p>
            <a:r>
              <a:rPr lang="en-US" dirty="0"/>
              <a:t>To measure di-electrons</a:t>
            </a:r>
          </a:p>
          <a:p>
            <a:r>
              <a:rPr lang="en-US" dirty="0"/>
              <a:t>(or di-photons) </a:t>
            </a:r>
          </a:p>
          <a:p>
            <a:r>
              <a:rPr lang="en-US" dirty="0"/>
              <a:t>w/ </a:t>
            </a:r>
            <a:r>
              <a:rPr lang="en-US" dirty="0" err="1"/>
              <a:t>EMCal</a:t>
            </a:r>
            <a:r>
              <a:rPr lang="en-US" dirty="0"/>
              <a:t> + pre-Shower Det.</a:t>
            </a:r>
          </a:p>
        </p:txBody>
      </p:sp>
      <p:sp>
        <p:nvSpPr>
          <p:cNvPr id="28" name="Left-Right Arrow 27">
            <a:extLst>
              <a:ext uri="{FF2B5EF4-FFF2-40B4-BE49-F238E27FC236}">
                <a16:creationId xmlns:a16="http://schemas.microsoft.com/office/drawing/2014/main" id="{D36C2F87-9CD7-554D-A7FE-0BCDEB1A0D9E}"/>
              </a:ext>
            </a:extLst>
          </p:cNvPr>
          <p:cNvSpPr/>
          <p:nvPr/>
        </p:nvSpPr>
        <p:spPr>
          <a:xfrm>
            <a:off x="8691833" y="3716455"/>
            <a:ext cx="1101636" cy="889196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err="1">
                <a:solidFill>
                  <a:schemeClr val="tx1"/>
                </a:solidFill>
              </a:rPr>
              <a:t>f.v</a:t>
            </a:r>
            <a:r>
              <a:rPr lang="en-US" sz="900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sz="900" dirty="0">
                <a:solidFill>
                  <a:schemeClr val="tx1"/>
                </a:solidFill>
              </a:rPr>
              <a:t>Z=33-37m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F94D7-E0BA-7F42-8367-DAF0ACB51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D137F-D289-6E46-A598-00DFD90D0E26}" type="datetime1">
              <a:rPr lang="en-US" smtClean="0"/>
              <a:t>6/5/20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5A36AD-49F9-0C40-99EC-88EF834E3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LongQuest Layout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4073AF6-F62B-3744-A842-74512466A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BCDB0-A675-1745-A30B-A7D9F798CD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077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AC7D2-6884-B847-ABCF-212BB4092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134" y="0"/>
            <a:ext cx="11229622" cy="1325563"/>
          </a:xfrm>
        </p:spPr>
        <p:txBody>
          <a:bodyPr/>
          <a:lstStyle/>
          <a:p>
            <a:r>
              <a:rPr lang="en-US" dirty="0"/>
              <a:t>Put A PHENIX </a:t>
            </a:r>
            <a:r>
              <a:rPr lang="en-US" dirty="0" err="1"/>
              <a:t>EMCal</a:t>
            </a:r>
            <a:r>
              <a:rPr lang="en-US" dirty="0"/>
              <a:t> Detector in the Back Room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8256E4-D13D-3145-BD19-5694FB142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1AC2A-7BB6-D54B-95F4-EF5D0DF6D6CB}" type="datetime1">
              <a:rPr lang="en-US" smtClean="0"/>
              <a:t>6/5/20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5F124A-0D35-8D44-8976-197E21EEE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LongQuest Layout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7E9B17-AF7E-7C40-B16C-043862265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BCDB0-A675-1745-A30B-A7D9F798CDA5}" type="slidenum">
              <a:rPr lang="en-US" smtClean="0"/>
              <a:t>2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7A00DD6-888E-0747-BECC-B236237BF439}"/>
              </a:ext>
            </a:extLst>
          </p:cNvPr>
          <p:cNvGrpSpPr/>
          <p:nvPr/>
        </p:nvGrpSpPr>
        <p:grpSpPr>
          <a:xfrm>
            <a:off x="3453319" y="1335618"/>
            <a:ext cx="7900481" cy="4638543"/>
            <a:chOff x="252919" y="3199460"/>
            <a:chExt cx="5515583" cy="302469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0850D40-D52D-AC45-86AF-BF5D814DA6A3}"/>
                </a:ext>
              </a:extLst>
            </p:cNvPr>
            <p:cNvSpPr txBox="1"/>
            <p:nvPr/>
          </p:nvSpPr>
          <p:spPr>
            <a:xfrm>
              <a:off x="252919" y="5262664"/>
              <a:ext cx="7168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beam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A7ACEE0-D879-4D47-84C7-5811FE020758}"/>
                </a:ext>
              </a:extLst>
            </p:cNvPr>
            <p:cNvGrpSpPr/>
            <p:nvPr/>
          </p:nvGrpSpPr>
          <p:grpSpPr>
            <a:xfrm>
              <a:off x="457200" y="3199460"/>
              <a:ext cx="5311302" cy="3024692"/>
              <a:chOff x="457200" y="3199460"/>
              <a:chExt cx="5311302" cy="3024692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1904E936-9239-3942-A250-62A958AFBB06}"/>
                  </a:ext>
                </a:extLst>
              </p:cNvPr>
              <p:cNvGrpSpPr/>
              <p:nvPr/>
            </p:nvGrpSpPr>
            <p:grpSpPr>
              <a:xfrm>
                <a:off x="457200" y="3199460"/>
                <a:ext cx="5311302" cy="3024692"/>
                <a:chOff x="457200" y="3199460"/>
                <a:chExt cx="5311302" cy="3024692"/>
              </a:xfrm>
            </p:grpSpPr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59B436C7-B7F9-8E49-8890-5B26E5310349}"/>
                    </a:ext>
                  </a:extLst>
                </p:cNvPr>
                <p:cNvSpPr/>
                <p:nvPr/>
              </p:nvSpPr>
              <p:spPr>
                <a:xfrm>
                  <a:off x="3112851" y="4328809"/>
                  <a:ext cx="1533972" cy="147860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dirty="0">
                      <a:solidFill>
                        <a:srgbClr val="FFFF00"/>
                      </a:solidFill>
                    </a:rPr>
                    <a:t>   </a:t>
                  </a:r>
                  <a:r>
                    <a:rPr lang="en-US" dirty="0" err="1">
                      <a:solidFill>
                        <a:srgbClr val="FFFF00"/>
                      </a:solidFill>
                    </a:rPr>
                    <a:t>EMCal</a:t>
                  </a:r>
                  <a:r>
                    <a:rPr lang="en-US" dirty="0">
                      <a:solidFill>
                        <a:srgbClr val="FFFF00"/>
                      </a:solidFill>
                    </a:rPr>
                    <a:t> Detector</a:t>
                  </a:r>
                </a:p>
                <a:p>
                  <a:r>
                    <a:rPr lang="en-US" dirty="0">
                      <a:solidFill>
                        <a:srgbClr val="FFFF00"/>
                      </a:solidFill>
                    </a:rPr>
                    <a:t>  </a:t>
                  </a:r>
                </a:p>
              </p:txBody>
            </p:sp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CA169E06-0DA5-E944-B122-D9C8BB9C0002}"/>
                    </a:ext>
                  </a:extLst>
                </p:cNvPr>
                <p:cNvGrpSpPr/>
                <p:nvPr/>
              </p:nvGrpSpPr>
              <p:grpSpPr>
                <a:xfrm>
                  <a:off x="2519463" y="3231888"/>
                  <a:ext cx="1004894" cy="2555910"/>
                  <a:chOff x="2519463" y="3231888"/>
                  <a:chExt cx="1004894" cy="2555910"/>
                </a:xfrm>
              </p:grpSpPr>
              <p:grpSp>
                <p:nvGrpSpPr>
                  <p:cNvPr id="27" name="Group 26">
                    <a:extLst>
                      <a:ext uri="{FF2B5EF4-FFF2-40B4-BE49-F238E27FC236}">
                        <a16:creationId xmlns:a16="http://schemas.microsoft.com/office/drawing/2014/main" id="{3B0DB1AC-30B0-D440-8A96-9E038EF85315}"/>
                      </a:ext>
                    </a:extLst>
                  </p:cNvPr>
                  <p:cNvGrpSpPr/>
                  <p:nvPr/>
                </p:nvGrpSpPr>
                <p:grpSpPr>
                  <a:xfrm>
                    <a:off x="2519463" y="3598685"/>
                    <a:ext cx="315552" cy="2189113"/>
                    <a:chOff x="2519463" y="3598685"/>
                    <a:chExt cx="315552" cy="2189113"/>
                  </a:xfrm>
                </p:grpSpPr>
                <p:grpSp>
                  <p:nvGrpSpPr>
                    <p:cNvPr id="30" name="Group 29">
                      <a:extLst>
                        <a:ext uri="{FF2B5EF4-FFF2-40B4-BE49-F238E27FC236}">
                          <a16:creationId xmlns:a16="http://schemas.microsoft.com/office/drawing/2014/main" id="{4714565A-D062-DF4A-988E-A2946420B68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519463" y="3802144"/>
                      <a:ext cx="97279" cy="1985654"/>
                      <a:chOff x="2548647" y="3802144"/>
                      <a:chExt cx="97279" cy="1985654"/>
                    </a:xfrm>
                  </p:grpSpPr>
                  <p:sp>
                    <p:nvSpPr>
                      <p:cNvPr id="35" name="Rectangle 34">
                        <a:extLst>
                          <a:ext uri="{FF2B5EF4-FFF2-40B4-BE49-F238E27FC236}">
                            <a16:creationId xmlns:a16="http://schemas.microsoft.com/office/drawing/2014/main" id="{66DD31F2-3E40-FE43-A6BB-8D221FFC2AF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548647" y="4348583"/>
                        <a:ext cx="97276" cy="1439215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36" name="Elbow Connector 35">
                        <a:extLst>
                          <a:ext uri="{FF2B5EF4-FFF2-40B4-BE49-F238E27FC236}">
                            <a16:creationId xmlns:a16="http://schemas.microsoft.com/office/drawing/2014/main" id="{71683A96-6C80-504F-8743-DB1BF0FEB379}"/>
                          </a:ext>
                        </a:extLst>
                      </p:cNvPr>
                      <p:cNvCxnSpPr>
                        <a:cxnSpLocks/>
                        <a:stCxn id="35" idx="0"/>
                      </p:cNvCxnSpPr>
                      <p:nvPr/>
                    </p:nvCxnSpPr>
                    <p:spPr>
                      <a:xfrm rot="5400000" flipH="1" flipV="1">
                        <a:off x="2348386" y="4051044"/>
                        <a:ext cx="546439" cy="48640"/>
                      </a:xfrm>
                      <a:prstGeom prst="bentConnector3">
                        <a:avLst/>
                      </a:prstGeom>
                      <a:ln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31" name="Group 30">
                      <a:extLst>
                        <a:ext uri="{FF2B5EF4-FFF2-40B4-BE49-F238E27FC236}">
                          <a16:creationId xmlns:a16="http://schemas.microsoft.com/office/drawing/2014/main" id="{3130FD72-CB5D-F941-8D81-4DAABBC2D3D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710430" y="3802145"/>
                      <a:ext cx="97276" cy="1985573"/>
                      <a:chOff x="2710430" y="3802145"/>
                      <a:chExt cx="97276" cy="1985573"/>
                    </a:xfrm>
                  </p:grpSpPr>
                  <p:sp>
                    <p:nvSpPr>
                      <p:cNvPr id="33" name="Rectangle 32">
                        <a:extLst>
                          <a:ext uri="{FF2B5EF4-FFF2-40B4-BE49-F238E27FC236}">
                            <a16:creationId xmlns:a16="http://schemas.microsoft.com/office/drawing/2014/main" id="{A27A0740-E320-A942-9772-3D7321CAC5A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0430" y="4348503"/>
                        <a:ext cx="97276" cy="1439215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34" name="Elbow Connector 33">
                        <a:extLst>
                          <a:ext uri="{FF2B5EF4-FFF2-40B4-BE49-F238E27FC236}">
                            <a16:creationId xmlns:a16="http://schemas.microsoft.com/office/drawing/2014/main" id="{BA28E5E4-5F81-644C-863D-3E10726DCF2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rot="16200000" flipV="1">
                        <a:off x="2473054" y="4039523"/>
                        <a:ext cx="523740" cy="48983"/>
                      </a:xfrm>
                      <a:prstGeom prst="bentConnector3">
                        <a:avLst/>
                      </a:prstGeom>
                      <a:ln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32" name="Delay 31">
                      <a:extLst>
                        <a:ext uri="{FF2B5EF4-FFF2-40B4-BE49-F238E27FC236}">
                          <a16:creationId xmlns:a16="http://schemas.microsoft.com/office/drawing/2014/main" id="{463277F6-D2C8-FC48-884C-7C7F84C09FD1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579292" y="3546420"/>
                      <a:ext cx="203458" cy="307988"/>
                    </a:xfrm>
                    <a:prstGeom prst="flowChartDelay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8" name="Right Arrow 27">
                    <a:extLst>
                      <a:ext uri="{FF2B5EF4-FFF2-40B4-BE49-F238E27FC236}">
                        <a16:creationId xmlns:a16="http://schemas.microsoft.com/office/drawing/2014/main" id="{A20D1B85-9931-6B4C-9F40-34FD6B449E5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2517783" y="3387624"/>
                    <a:ext cx="288017" cy="97277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B2F3FA39-F009-A942-ABCE-B4DE05A96D02}"/>
                      </a:ext>
                    </a:extLst>
                  </p:cNvPr>
                  <p:cNvSpPr txBox="1"/>
                  <p:nvPr/>
                </p:nvSpPr>
                <p:spPr>
                  <a:xfrm>
                    <a:off x="2812174" y="3231888"/>
                    <a:ext cx="71218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Trig-2</a:t>
                    </a:r>
                  </a:p>
                </p:txBody>
              </p:sp>
            </p:grpSp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7E8B786B-0375-7E42-93E9-3EDB8F20D007}"/>
                    </a:ext>
                  </a:extLst>
                </p:cNvPr>
                <p:cNvGrpSpPr/>
                <p:nvPr/>
              </p:nvGrpSpPr>
              <p:grpSpPr>
                <a:xfrm>
                  <a:off x="1057069" y="3199460"/>
                  <a:ext cx="1004894" cy="2555910"/>
                  <a:chOff x="2519463" y="3231888"/>
                  <a:chExt cx="1004894" cy="2555910"/>
                </a:xfrm>
              </p:grpSpPr>
              <p:grpSp>
                <p:nvGrpSpPr>
                  <p:cNvPr id="17" name="Group 16">
                    <a:extLst>
                      <a:ext uri="{FF2B5EF4-FFF2-40B4-BE49-F238E27FC236}">
                        <a16:creationId xmlns:a16="http://schemas.microsoft.com/office/drawing/2014/main" id="{5C35C5EA-D69C-1F4B-BC61-AFA6F94A7BA5}"/>
                      </a:ext>
                    </a:extLst>
                  </p:cNvPr>
                  <p:cNvGrpSpPr/>
                  <p:nvPr/>
                </p:nvGrpSpPr>
                <p:grpSpPr>
                  <a:xfrm>
                    <a:off x="2519463" y="3598685"/>
                    <a:ext cx="315552" cy="2189113"/>
                    <a:chOff x="2519463" y="3598685"/>
                    <a:chExt cx="315552" cy="2189113"/>
                  </a:xfrm>
                </p:grpSpPr>
                <p:grpSp>
                  <p:nvGrpSpPr>
                    <p:cNvPr id="20" name="Group 19">
                      <a:extLst>
                        <a:ext uri="{FF2B5EF4-FFF2-40B4-BE49-F238E27FC236}">
                          <a16:creationId xmlns:a16="http://schemas.microsoft.com/office/drawing/2014/main" id="{2AB45F37-30D5-6A47-A27B-2ACDA73914B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519463" y="3802144"/>
                      <a:ext cx="97279" cy="1985654"/>
                      <a:chOff x="2548647" y="3802144"/>
                      <a:chExt cx="97279" cy="1985654"/>
                    </a:xfrm>
                  </p:grpSpPr>
                  <p:sp>
                    <p:nvSpPr>
                      <p:cNvPr id="25" name="Rectangle 24">
                        <a:extLst>
                          <a:ext uri="{FF2B5EF4-FFF2-40B4-BE49-F238E27FC236}">
                            <a16:creationId xmlns:a16="http://schemas.microsoft.com/office/drawing/2014/main" id="{A5A1C298-A84F-3E4F-B039-F17BE57B259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548647" y="4348583"/>
                        <a:ext cx="97276" cy="1439215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26" name="Elbow Connector 25">
                        <a:extLst>
                          <a:ext uri="{FF2B5EF4-FFF2-40B4-BE49-F238E27FC236}">
                            <a16:creationId xmlns:a16="http://schemas.microsoft.com/office/drawing/2014/main" id="{9545424A-9B37-CD4D-9BF8-E7CD34960FD6}"/>
                          </a:ext>
                        </a:extLst>
                      </p:cNvPr>
                      <p:cNvCxnSpPr>
                        <a:cxnSpLocks/>
                        <a:stCxn id="25" idx="0"/>
                      </p:cNvCxnSpPr>
                      <p:nvPr/>
                    </p:nvCxnSpPr>
                    <p:spPr>
                      <a:xfrm rot="5400000" flipH="1" flipV="1">
                        <a:off x="2348386" y="4051044"/>
                        <a:ext cx="546439" cy="48640"/>
                      </a:xfrm>
                      <a:prstGeom prst="bentConnector3">
                        <a:avLst/>
                      </a:prstGeom>
                      <a:ln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1" name="Group 20">
                      <a:extLst>
                        <a:ext uri="{FF2B5EF4-FFF2-40B4-BE49-F238E27FC236}">
                          <a16:creationId xmlns:a16="http://schemas.microsoft.com/office/drawing/2014/main" id="{CB481DD2-35FE-1548-9CCC-EB6B7E0666C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710430" y="3802145"/>
                      <a:ext cx="97276" cy="1985573"/>
                      <a:chOff x="2710430" y="3802145"/>
                      <a:chExt cx="97276" cy="1985573"/>
                    </a:xfrm>
                  </p:grpSpPr>
                  <p:sp>
                    <p:nvSpPr>
                      <p:cNvPr id="23" name="Rectangle 22">
                        <a:extLst>
                          <a:ext uri="{FF2B5EF4-FFF2-40B4-BE49-F238E27FC236}">
                            <a16:creationId xmlns:a16="http://schemas.microsoft.com/office/drawing/2014/main" id="{B064E57C-A6C7-A34B-B4EF-C108F040E1E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0430" y="4348503"/>
                        <a:ext cx="97276" cy="1439215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24" name="Elbow Connector 23">
                        <a:extLst>
                          <a:ext uri="{FF2B5EF4-FFF2-40B4-BE49-F238E27FC236}">
                            <a16:creationId xmlns:a16="http://schemas.microsoft.com/office/drawing/2014/main" id="{10F55715-CBA3-BE4E-9611-B2B9AD94780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rot="16200000" flipV="1">
                        <a:off x="2473054" y="4039523"/>
                        <a:ext cx="523740" cy="48983"/>
                      </a:xfrm>
                      <a:prstGeom prst="bentConnector3">
                        <a:avLst/>
                      </a:prstGeom>
                      <a:ln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22" name="Delay 21">
                      <a:extLst>
                        <a:ext uri="{FF2B5EF4-FFF2-40B4-BE49-F238E27FC236}">
                          <a16:creationId xmlns:a16="http://schemas.microsoft.com/office/drawing/2014/main" id="{B3211D25-9068-4841-AD00-6B4244EEBC2C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579292" y="3546420"/>
                      <a:ext cx="203458" cy="307988"/>
                    </a:xfrm>
                    <a:prstGeom prst="flowChartDelay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8" name="Right Arrow 17">
                    <a:extLst>
                      <a:ext uri="{FF2B5EF4-FFF2-40B4-BE49-F238E27FC236}">
                        <a16:creationId xmlns:a16="http://schemas.microsoft.com/office/drawing/2014/main" id="{54F25341-4F37-0D43-848E-40240D037D4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2517783" y="3387624"/>
                    <a:ext cx="288017" cy="97277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27097084-5B7A-0D47-8B4C-00392E2A6E2A}"/>
                      </a:ext>
                    </a:extLst>
                  </p:cNvPr>
                  <p:cNvSpPr txBox="1"/>
                  <p:nvPr/>
                </p:nvSpPr>
                <p:spPr>
                  <a:xfrm>
                    <a:off x="2812174" y="3231888"/>
                    <a:ext cx="71218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Trig-1</a:t>
                    </a:r>
                  </a:p>
                </p:txBody>
              </p:sp>
            </p:grp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658678BF-2934-7441-BC61-C5AA019730E1}"/>
                    </a:ext>
                  </a:extLst>
                </p:cNvPr>
                <p:cNvSpPr/>
                <p:nvPr/>
              </p:nvSpPr>
              <p:spPr>
                <a:xfrm>
                  <a:off x="1780162" y="4325885"/>
                  <a:ext cx="281801" cy="1429405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2B53A21-0D00-9D44-9499-FE1A66725479}"/>
                    </a:ext>
                  </a:extLst>
                </p:cNvPr>
                <p:cNvSpPr txBox="1"/>
                <p:nvPr/>
              </p:nvSpPr>
              <p:spPr>
                <a:xfrm>
                  <a:off x="1482480" y="5854820"/>
                  <a:ext cx="8771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FF0000"/>
                      </a:solidFill>
                    </a:rPr>
                    <a:t>1cm Pb</a:t>
                  </a:r>
                </a:p>
              </p:txBody>
            </p:sp>
            <p:cxnSp>
              <p:nvCxnSpPr>
                <p:cNvPr id="16" name="Straight Arrow Connector 15">
                  <a:extLst>
                    <a:ext uri="{FF2B5EF4-FFF2-40B4-BE49-F238E27FC236}">
                      <a16:creationId xmlns:a16="http://schemas.microsoft.com/office/drawing/2014/main" id="{EDE7916B-2DCE-034B-8215-7A0A775B8EDF}"/>
                    </a:ext>
                  </a:extLst>
                </p:cNvPr>
                <p:cNvCxnSpPr/>
                <p:nvPr/>
              </p:nvCxnSpPr>
              <p:spPr>
                <a:xfrm>
                  <a:off x="457200" y="5068111"/>
                  <a:ext cx="5311302" cy="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62E6E01-CD90-CB4F-AADB-585A65F3D044}"/>
                  </a:ext>
                </a:extLst>
              </p:cNvPr>
              <p:cNvSpPr txBox="1"/>
              <p:nvPr/>
            </p:nvSpPr>
            <p:spPr>
              <a:xfrm>
                <a:off x="3169310" y="3686655"/>
                <a:ext cx="1469748" cy="6020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err="1"/>
                  <a:t>EMCal</a:t>
                </a:r>
                <a:r>
                  <a:rPr lang="en-US" b="1" dirty="0"/>
                  <a:t>:</a:t>
                </a:r>
              </a:p>
              <a:p>
                <a:r>
                  <a:rPr lang="en-US" b="1" dirty="0"/>
                  <a:t>- E &gt; 1 GeV </a:t>
                </a:r>
              </a:p>
              <a:p>
                <a:r>
                  <a:rPr lang="en-US" b="1" dirty="0"/>
                  <a:t>- </a:t>
                </a:r>
                <a:r>
                  <a:rPr lang="en-US" b="1" dirty="0" err="1"/>
                  <a:t>dE</a:t>
                </a:r>
                <a:r>
                  <a:rPr lang="en-US" b="1" dirty="0"/>
                  <a:t>/E = 11%/sqrt(E)</a:t>
                </a:r>
              </a:p>
            </p:txBody>
          </p:sp>
        </p:grpSp>
      </p:grp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A248F44-1B9C-F243-AF8F-00C3B7EF5EAD}"/>
              </a:ext>
            </a:extLst>
          </p:cNvPr>
          <p:cNvCxnSpPr>
            <a:cxnSpLocks/>
          </p:cNvCxnSpPr>
          <p:nvPr/>
        </p:nvCxnSpPr>
        <p:spPr>
          <a:xfrm>
            <a:off x="447472" y="4151573"/>
            <a:ext cx="2286235" cy="0"/>
          </a:xfrm>
          <a:prstGeom prst="straightConnector1">
            <a:avLst/>
          </a:prstGeom>
          <a:ln w="412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7EB3CF9-056E-A84D-A5D7-870C8D53F6DE}"/>
              </a:ext>
            </a:extLst>
          </p:cNvPr>
          <p:cNvCxnSpPr>
            <a:cxnSpLocks/>
          </p:cNvCxnSpPr>
          <p:nvPr/>
        </p:nvCxnSpPr>
        <p:spPr>
          <a:xfrm flipV="1">
            <a:off x="2765798" y="3429000"/>
            <a:ext cx="5249313" cy="702902"/>
          </a:xfrm>
          <a:prstGeom prst="straightConnector1">
            <a:avLst/>
          </a:prstGeom>
          <a:ln w="34925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38420AA-9EB0-F948-AD17-12B05034108A}"/>
              </a:ext>
            </a:extLst>
          </p:cNvPr>
          <p:cNvCxnSpPr>
            <a:cxnSpLocks/>
          </p:cNvCxnSpPr>
          <p:nvPr/>
        </p:nvCxnSpPr>
        <p:spPr>
          <a:xfrm>
            <a:off x="2733707" y="4231629"/>
            <a:ext cx="5281404" cy="638539"/>
          </a:xfrm>
          <a:prstGeom prst="straightConnector1">
            <a:avLst/>
          </a:prstGeom>
          <a:ln w="34925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14F6AEBD-21C1-484B-9FD3-5040CF9C23EA}"/>
              </a:ext>
            </a:extLst>
          </p:cNvPr>
          <p:cNvSpPr/>
          <p:nvPr/>
        </p:nvSpPr>
        <p:spPr>
          <a:xfrm>
            <a:off x="426316" y="2186912"/>
            <a:ext cx="306943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Long-lived decay:</a:t>
            </a:r>
          </a:p>
          <a:p>
            <a:r>
              <a:rPr lang="en-US" sz="3200" dirty="0"/>
              <a:t>A’ </a:t>
            </a:r>
            <a:r>
              <a:rPr lang="en-US" sz="3200" dirty="0">
                <a:solidFill>
                  <a:srgbClr val="FF0000"/>
                </a:solidFill>
              </a:rPr>
              <a:t>-&gt; e</a:t>
            </a:r>
            <a:r>
              <a:rPr lang="en-US" sz="3200" baseline="30000" dirty="0">
                <a:solidFill>
                  <a:srgbClr val="FF0000"/>
                </a:solidFill>
              </a:rPr>
              <a:t>+</a:t>
            </a:r>
            <a:r>
              <a:rPr lang="en-US" sz="3200" dirty="0">
                <a:solidFill>
                  <a:srgbClr val="FF0000"/>
                </a:solidFill>
              </a:rPr>
              <a:t> + e</a:t>
            </a:r>
            <a:r>
              <a:rPr lang="en-US" sz="3200" baseline="30000" dirty="0">
                <a:solidFill>
                  <a:srgbClr val="FF0000"/>
                </a:solidFill>
              </a:rPr>
              <a:t>-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</a:p>
          <a:p>
            <a:r>
              <a:rPr lang="en-US" sz="3200" dirty="0"/>
              <a:t>Z = 33 ~37m </a:t>
            </a:r>
          </a:p>
        </p:txBody>
      </p:sp>
      <p:sp>
        <p:nvSpPr>
          <p:cNvPr id="47" name="4-Point Star 46">
            <a:extLst>
              <a:ext uri="{FF2B5EF4-FFF2-40B4-BE49-F238E27FC236}">
                <a16:creationId xmlns:a16="http://schemas.microsoft.com/office/drawing/2014/main" id="{DA8BA5DD-BC6D-3545-97FB-465C79380FAC}"/>
              </a:ext>
            </a:extLst>
          </p:cNvPr>
          <p:cNvSpPr/>
          <p:nvPr/>
        </p:nvSpPr>
        <p:spPr>
          <a:xfrm>
            <a:off x="4473770" y="3687398"/>
            <a:ext cx="350581" cy="324833"/>
          </a:xfrm>
          <a:prstGeom prst="star4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4-Point Star 47">
            <a:extLst>
              <a:ext uri="{FF2B5EF4-FFF2-40B4-BE49-F238E27FC236}">
                <a16:creationId xmlns:a16="http://schemas.microsoft.com/office/drawing/2014/main" id="{9DC8C862-A1B0-4041-AC95-BDBB4028A768}"/>
              </a:ext>
            </a:extLst>
          </p:cNvPr>
          <p:cNvSpPr/>
          <p:nvPr/>
        </p:nvSpPr>
        <p:spPr>
          <a:xfrm>
            <a:off x="4772927" y="3647885"/>
            <a:ext cx="350581" cy="324833"/>
          </a:xfrm>
          <a:prstGeom prst="star4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4-Point Star 48">
            <a:extLst>
              <a:ext uri="{FF2B5EF4-FFF2-40B4-BE49-F238E27FC236}">
                <a16:creationId xmlns:a16="http://schemas.microsoft.com/office/drawing/2014/main" id="{19C6FCB7-BFF5-EF4D-A6A7-0DEA5CC95545}"/>
              </a:ext>
            </a:extLst>
          </p:cNvPr>
          <p:cNvSpPr/>
          <p:nvPr/>
        </p:nvSpPr>
        <p:spPr>
          <a:xfrm>
            <a:off x="6594278" y="3448893"/>
            <a:ext cx="350581" cy="324833"/>
          </a:xfrm>
          <a:prstGeom prst="star4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4-Point Star 49">
            <a:extLst>
              <a:ext uri="{FF2B5EF4-FFF2-40B4-BE49-F238E27FC236}">
                <a16:creationId xmlns:a16="http://schemas.microsoft.com/office/drawing/2014/main" id="{30328931-0013-9345-8E05-2446C18ECA78}"/>
              </a:ext>
            </a:extLst>
          </p:cNvPr>
          <p:cNvSpPr/>
          <p:nvPr/>
        </p:nvSpPr>
        <p:spPr>
          <a:xfrm>
            <a:off x="6870712" y="3358899"/>
            <a:ext cx="405216" cy="362992"/>
          </a:xfrm>
          <a:prstGeom prst="star4">
            <a:avLst>
              <a:gd name="adj" fmla="val 1475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4-Point Star 50">
            <a:extLst>
              <a:ext uri="{FF2B5EF4-FFF2-40B4-BE49-F238E27FC236}">
                <a16:creationId xmlns:a16="http://schemas.microsoft.com/office/drawing/2014/main" id="{B05AB364-122E-4D48-B1FB-7DE436910118}"/>
              </a:ext>
            </a:extLst>
          </p:cNvPr>
          <p:cNvSpPr/>
          <p:nvPr/>
        </p:nvSpPr>
        <p:spPr>
          <a:xfrm>
            <a:off x="4480148" y="4338431"/>
            <a:ext cx="350581" cy="324833"/>
          </a:xfrm>
          <a:prstGeom prst="star4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4-Point Star 51">
            <a:extLst>
              <a:ext uri="{FF2B5EF4-FFF2-40B4-BE49-F238E27FC236}">
                <a16:creationId xmlns:a16="http://schemas.microsoft.com/office/drawing/2014/main" id="{034F1C19-4AEC-CF4B-8A7F-73D44597A3B3}"/>
              </a:ext>
            </a:extLst>
          </p:cNvPr>
          <p:cNvSpPr/>
          <p:nvPr/>
        </p:nvSpPr>
        <p:spPr>
          <a:xfrm>
            <a:off x="4772126" y="4377182"/>
            <a:ext cx="350581" cy="324833"/>
          </a:xfrm>
          <a:prstGeom prst="star4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4-Point Star 52">
            <a:extLst>
              <a:ext uri="{FF2B5EF4-FFF2-40B4-BE49-F238E27FC236}">
                <a16:creationId xmlns:a16="http://schemas.microsoft.com/office/drawing/2014/main" id="{7A9F3AAD-206A-364E-A690-409E4798A014}"/>
              </a:ext>
            </a:extLst>
          </p:cNvPr>
          <p:cNvSpPr/>
          <p:nvPr/>
        </p:nvSpPr>
        <p:spPr>
          <a:xfrm>
            <a:off x="6562004" y="4563444"/>
            <a:ext cx="350581" cy="324833"/>
          </a:xfrm>
          <a:prstGeom prst="star4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4-Point Star 53">
            <a:extLst>
              <a:ext uri="{FF2B5EF4-FFF2-40B4-BE49-F238E27FC236}">
                <a16:creationId xmlns:a16="http://schemas.microsoft.com/office/drawing/2014/main" id="{862B526B-E5F2-BE44-B335-F25D6892F8DF}"/>
              </a:ext>
            </a:extLst>
          </p:cNvPr>
          <p:cNvSpPr/>
          <p:nvPr/>
        </p:nvSpPr>
        <p:spPr>
          <a:xfrm>
            <a:off x="6887025" y="4615219"/>
            <a:ext cx="350581" cy="324833"/>
          </a:xfrm>
          <a:prstGeom prst="star4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AB3D88C-C65B-4E4F-B3E3-0210EBC01630}"/>
              </a:ext>
            </a:extLst>
          </p:cNvPr>
          <p:cNvSpPr txBox="1"/>
          <p:nvPr/>
        </p:nvSpPr>
        <p:spPr>
          <a:xfrm>
            <a:off x="4093786" y="5702375"/>
            <a:ext cx="50009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Trigger &amp; </a:t>
            </a:r>
            <a:r>
              <a:rPr lang="en-US" dirty="0" err="1"/>
              <a:t>PreShower</a:t>
            </a:r>
            <a:r>
              <a:rPr lang="en-US" dirty="0"/>
              <a:t> detectors</a:t>
            </a:r>
          </a:p>
          <a:p>
            <a:r>
              <a:rPr lang="en-US" dirty="0"/>
              <a:t>Provide hit position information (</a:t>
            </a:r>
            <a:r>
              <a:rPr lang="en-US" dirty="0" err="1"/>
              <a:t>x,y,z</a:t>
            </a:r>
            <a:r>
              <a:rPr lang="en-US" dirty="0"/>
              <a:t>), dx=</a:t>
            </a:r>
            <a:r>
              <a:rPr lang="en-US" dirty="0" err="1"/>
              <a:t>dy</a:t>
            </a:r>
            <a:r>
              <a:rPr lang="en-US" dirty="0"/>
              <a:t> ~1cm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895B108-865C-0F4F-8421-1AFABB7F501B}"/>
              </a:ext>
            </a:extLst>
          </p:cNvPr>
          <p:cNvSpPr txBox="1"/>
          <p:nvPr/>
        </p:nvSpPr>
        <p:spPr>
          <a:xfrm>
            <a:off x="315640" y="5283562"/>
            <a:ext cx="2977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Physics + Detector Simulation</a:t>
            </a:r>
          </a:p>
          <a:p>
            <a:r>
              <a:rPr lang="en-US" dirty="0"/>
              <a:t>Needed for acceptance study </a:t>
            </a:r>
          </a:p>
        </p:txBody>
      </p:sp>
    </p:spTree>
    <p:extLst>
      <p:ext uri="{BB962C8B-B14F-4D97-AF65-F5344CB8AC3E}">
        <p14:creationId xmlns:p14="http://schemas.microsoft.com/office/powerpoint/2010/main" val="1487599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126E9-91CB-492E-AABD-A9377E375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32" y="175900"/>
            <a:ext cx="10515600" cy="765660"/>
          </a:xfrm>
        </p:spPr>
        <p:txBody>
          <a:bodyPr>
            <a:normAutofit fontScale="90000"/>
          </a:bodyPr>
          <a:lstStyle/>
          <a:p>
            <a:r>
              <a:rPr lang="en-US" dirty="0"/>
              <a:t>Details of PHENIX </a:t>
            </a:r>
            <a:r>
              <a:rPr lang="en-US" dirty="0" err="1"/>
              <a:t>EMCal</a:t>
            </a:r>
            <a:r>
              <a:rPr lang="en-US" dirty="0"/>
              <a:t> </a:t>
            </a:r>
            <a:br>
              <a:rPr lang="en-US" dirty="0"/>
            </a:br>
            <a:r>
              <a:rPr lang="en-US" sz="2700" dirty="0"/>
              <a:t>(we will get 2 sectors)</a:t>
            </a:r>
            <a:endParaRPr lang="en-US" dirty="0"/>
          </a:p>
        </p:txBody>
      </p:sp>
      <p:pic>
        <p:nvPicPr>
          <p:cNvPr id="3074" name="Picture 2" descr="EMCal">
            <a:extLst>
              <a:ext uri="{FF2B5EF4-FFF2-40B4-BE49-F238E27FC236}">
                <a16:creationId xmlns:a16="http://schemas.microsoft.com/office/drawing/2014/main" id="{AD71DD24-86FD-45F9-89FF-AE8E99C2D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1" y="1104823"/>
            <a:ext cx="3718194" cy="314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www.phenix.bnl.gov/phenix/WWW/emcal/computing/online/EmcDoc112602/WestArm.gif">
            <a:extLst>
              <a:ext uri="{FF2B5EF4-FFF2-40B4-BE49-F238E27FC236}">
                <a16:creationId xmlns:a16="http://schemas.microsoft.com/office/drawing/2014/main" id="{2837CD62-8871-4F5F-90FB-EC76F97B8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636" y="865899"/>
            <a:ext cx="3821009" cy="597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92A8D0-9C20-4543-9DE9-FF6C40764E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3777" y="1104823"/>
            <a:ext cx="4002268" cy="398057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96B2BA4-7158-4448-A29C-AC285592AB52}"/>
              </a:ext>
            </a:extLst>
          </p:cNvPr>
          <p:cNvSpPr/>
          <p:nvPr/>
        </p:nvSpPr>
        <p:spPr>
          <a:xfrm rot="21182957">
            <a:off x="8730311" y="4107977"/>
            <a:ext cx="2122415" cy="966405"/>
          </a:xfrm>
          <a:prstGeom prst="rect">
            <a:avLst/>
          </a:prstGeom>
          <a:noFill/>
          <a:ln w="44450">
            <a:solidFill>
              <a:srgbClr val="FF0000">
                <a:alpha val="9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7177EE-8ECC-4D22-A78D-4098EDCEF544}"/>
              </a:ext>
            </a:extLst>
          </p:cNvPr>
          <p:cNvSpPr txBox="1"/>
          <p:nvPr/>
        </p:nvSpPr>
        <p:spPr>
          <a:xfrm>
            <a:off x="10903402" y="4244829"/>
            <a:ext cx="590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2m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A6738C-28C7-4D8A-9002-E352A57669B4}"/>
              </a:ext>
            </a:extLst>
          </p:cNvPr>
          <p:cNvSpPr txBox="1"/>
          <p:nvPr/>
        </p:nvSpPr>
        <p:spPr>
          <a:xfrm>
            <a:off x="8863445" y="5199254"/>
            <a:ext cx="590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4m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16C35D-9926-4AAA-950B-7CAFADA562C1}"/>
              </a:ext>
            </a:extLst>
          </p:cNvPr>
          <p:cNvSpPr txBox="1"/>
          <p:nvPr/>
        </p:nvSpPr>
        <p:spPr>
          <a:xfrm>
            <a:off x="140147" y="4408092"/>
            <a:ext cx="314182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Shashlik-type Pb </a:t>
            </a:r>
            <a:r>
              <a:rPr lang="en-US" dirty="0" err="1"/>
              <a:t>scintilator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 tower is 5.52*5.52*33 cm</a:t>
            </a:r>
            <a:r>
              <a:rPr lang="en-US" baseline="30000" dirty="0"/>
              <a:t>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4 towers make a module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>
                <a:solidFill>
                  <a:srgbClr val="282DFF"/>
                </a:solidFill>
              </a:rPr>
              <a:t>Total # of readout channels if </a:t>
            </a:r>
          </a:p>
          <a:p>
            <a:r>
              <a:rPr lang="en-US" dirty="0">
                <a:solidFill>
                  <a:srgbClr val="282DFF"/>
                </a:solidFill>
              </a:rPr>
              <a:t>gang 4-”PMTs”:</a:t>
            </a:r>
          </a:p>
          <a:p>
            <a:r>
              <a:rPr lang="en-US" dirty="0">
                <a:solidFill>
                  <a:srgbClr val="282DFF"/>
                </a:solidFill>
              </a:rPr>
              <a:t>36 x 3 x 6 = 648 (2592)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9839DA-4B5B-4CE0-9447-641AF9D6E1A0}"/>
              </a:ext>
            </a:extLst>
          </p:cNvPr>
          <p:cNvSpPr txBox="1"/>
          <p:nvPr/>
        </p:nvSpPr>
        <p:spPr>
          <a:xfrm>
            <a:off x="3909153" y="5291512"/>
            <a:ext cx="41662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6x6 modules make a super module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3x6 supermodules make a sector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82DFF"/>
                </a:solidFill>
              </a:rPr>
              <a:t>1 sector covers 2x4 m</a:t>
            </a:r>
            <a:r>
              <a:rPr lang="en-US" baseline="30000" dirty="0">
                <a:solidFill>
                  <a:srgbClr val="282DFF"/>
                </a:solidFill>
              </a:rPr>
              <a:t>2</a:t>
            </a:r>
            <a:r>
              <a:rPr lang="en-US" dirty="0">
                <a:solidFill>
                  <a:srgbClr val="282DFF"/>
                </a:solidFill>
              </a:rPr>
              <a:t>, weights about 22t(</a:t>
            </a:r>
            <a:r>
              <a:rPr lang="en-US" dirty="0" err="1">
                <a:solidFill>
                  <a:srgbClr val="282DFF"/>
                </a:solidFill>
              </a:rPr>
              <a:t>std</a:t>
            </a:r>
            <a:r>
              <a:rPr lang="en-US" dirty="0">
                <a:solidFill>
                  <a:srgbClr val="282DFF"/>
                </a:solidFill>
              </a:rPr>
              <a:t>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F9C28F7-DED9-4FF3-9BDC-70C8E46E8476}"/>
              </a:ext>
            </a:extLst>
          </p:cNvPr>
          <p:cNvCxnSpPr>
            <a:cxnSpLocks/>
          </p:cNvCxnSpPr>
          <p:nvPr/>
        </p:nvCxnSpPr>
        <p:spPr>
          <a:xfrm flipV="1">
            <a:off x="2677099" y="3139807"/>
            <a:ext cx="1894901" cy="28919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B456806-44E3-4CCE-9BF3-EFEE7ECB3DE3}"/>
              </a:ext>
            </a:extLst>
          </p:cNvPr>
          <p:cNvCxnSpPr/>
          <p:nvPr/>
        </p:nvCxnSpPr>
        <p:spPr>
          <a:xfrm>
            <a:off x="7006728" y="3139807"/>
            <a:ext cx="2016086" cy="146524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E56C21-8C57-4C4F-A531-CE54F5686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8075-C148-054E-94FB-9E59336039EB}" type="datetime1">
              <a:rPr lang="en-US" smtClean="0"/>
              <a:t>6/5/20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1701F5-E771-9A42-AB15-7077092DE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DFE29-15BD-4390-9169-C62E8E79B2FB}" type="slidenum">
              <a:rPr lang="en-US" smtClean="0"/>
              <a:t>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520B9B-6AF6-6E42-BB99-C4E509650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LongQuest Layout</a:t>
            </a:r>
          </a:p>
        </p:txBody>
      </p:sp>
    </p:spTree>
    <p:extLst>
      <p:ext uri="{BB962C8B-B14F-4D97-AF65-F5344CB8AC3E}">
        <p14:creationId xmlns:p14="http://schemas.microsoft.com/office/powerpoint/2010/main" val="2739228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07D3AFA1-CD22-3846-B2C7-BE92446DFEF0}"/>
              </a:ext>
            </a:extLst>
          </p:cNvPr>
          <p:cNvSpPr/>
          <p:nvPr/>
        </p:nvSpPr>
        <p:spPr>
          <a:xfrm>
            <a:off x="8531355" y="1986772"/>
            <a:ext cx="82162" cy="312981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136E778-415D-F347-867F-31D514B51179}"/>
              </a:ext>
            </a:extLst>
          </p:cNvPr>
          <p:cNvSpPr/>
          <p:nvPr/>
        </p:nvSpPr>
        <p:spPr>
          <a:xfrm>
            <a:off x="8446694" y="1982930"/>
            <a:ext cx="82162" cy="312981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3E20DAC-A152-0C44-972F-F17F76F2863E}"/>
              </a:ext>
            </a:extLst>
          </p:cNvPr>
          <p:cNvSpPr/>
          <p:nvPr/>
        </p:nvSpPr>
        <p:spPr>
          <a:xfrm>
            <a:off x="8363019" y="1982928"/>
            <a:ext cx="82162" cy="312981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AE2EB6E-FC2A-5B42-BEF6-B84DA4FF2109}"/>
              </a:ext>
            </a:extLst>
          </p:cNvPr>
          <p:cNvSpPr/>
          <p:nvPr/>
        </p:nvSpPr>
        <p:spPr>
          <a:xfrm>
            <a:off x="8272823" y="1982929"/>
            <a:ext cx="82162" cy="312981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196059B-6AD9-1A4A-B7C9-CCB17D101294}"/>
              </a:ext>
            </a:extLst>
          </p:cNvPr>
          <p:cNvSpPr/>
          <p:nvPr/>
        </p:nvSpPr>
        <p:spPr>
          <a:xfrm>
            <a:off x="8627087" y="1982931"/>
            <a:ext cx="82162" cy="312981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C2C30C-BDA6-694B-BB0D-9E8BFE93C7D2}"/>
              </a:ext>
            </a:extLst>
          </p:cNvPr>
          <p:cNvSpPr/>
          <p:nvPr/>
        </p:nvSpPr>
        <p:spPr>
          <a:xfrm>
            <a:off x="8272823" y="3473249"/>
            <a:ext cx="436426" cy="4533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75C2CE-2A0C-6241-9213-22D05AC6E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4BB7-B6CE-AE41-A9AF-0990B00B7D82}" type="datetime1">
              <a:rPr lang="en-US" smtClean="0"/>
              <a:t>6/5/20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7D57D8-FD8B-BE4B-94F8-934C54C72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23484" y="526582"/>
            <a:ext cx="4114800" cy="365125"/>
          </a:xfrm>
        </p:spPr>
        <p:txBody>
          <a:bodyPr/>
          <a:lstStyle/>
          <a:p>
            <a:r>
              <a:rPr lang="en-US" sz="1400">
                <a:solidFill>
                  <a:schemeClr val="tx1"/>
                </a:solidFill>
              </a:rPr>
              <a:t>LongQuest Layout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B5EA39-9C93-A641-B730-4FB618A48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BCDB0-A675-1745-A30B-A7D9F798CDA5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5B3568-C751-4D4F-BB64-D28A43E17DF0}"/>
              </a:ext>
            </a:extLst>
          </p:cNvPr>
          <p:cNvSpPr txBox="1"/>
          <p:nvPr/>
        </p:nvSpPr>
        <p:spPr>
          <a:xfrm>
            <a:off x="4947269" y="5188843"/>
            <a:ext cx="1128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Battleship</a:t>
            </a:r>
            <a:br>
              <a:rPr lang="en-US" dirty="0"/>
            </a:br>
            <a:r>
              <a:rPr lang="en-US" dirty="0"/>
              <a:t>Steel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6AD8F1-DC39-5E49-BB9A-7F3638DD09E7}"/>
              </a:ext>
            </a:extLst>
          </p:cNvPr>
          <p:cNvCxnSpPr>
            <a:cxnSpLocks/>
          </p:cNvCxnSpPr>
          <p:nvPr/>
        </p:nvCxnSpPr>
        <p:spPr>
          <a:xfrm>
            <a:off x="0" y="5131447"/>
            <a:ext cx="12192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2F1CC5E-0F35-AB4B-989E-909652548A48}"/>
              </a:ext>
            </a:extLst>
          </p:cNvPr>
          <p:cNvCxnSpPr>
            <a:cxnSpLocks/>
          </p:cNvCxnSpPr>
          <p:nvPr/>
        </p:nvCxnSpPr>
        <p:spPr>
          <a:xfrm flipV="1">
            <a:off x="2938150" y="1986772"/>
            <a:ext cx="6723622" cy="22121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35ADB54A-7F7F-0344-8416-005100F36B37}"/>
              </a:ext>
            </a:extLst>
          </p:cNvPr>
          <p:cNvSpPr/>
          <p:nvPr/>
        </p:nvSpPr>
        <p:spPr>
          <a:xfrm>
            <a:off x="9502588" y="1979504"/>
            <a:ext cx="159184" cy="315194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C7A6270-67CF-0441-A228-B4716E3CF679}"/>
              </a:ext>
            </a:extLst>
          </p:cNvPr>
          <p:cNvSpPr/>
          <p:nvPr/>
        </p:nvSpPr>
        <p:spPr>
          <a:xfrm>
            <a:off x="9343404" y="1979504"/>
            <a:ext cx="159184" cy="31519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45B8A9-BBDF-B744-99AF-95F2200E6FC8}"/>
              </a:ext>
            </a:extLst>
          </p:cNvPr>
          <p:cNvGrpSpPr/>
          <p:nvPr/>
        </p:nvGrpSpPr>
        <p:grpSpPr>
          <a:xfrm>
            <a:off x="324632" y="1460819"/>
            <a:ext cx="11867369" cy="3713096"/>
            <a:chOff x="527817" y="2798696"/>
            <a:chExt cx="11867369" cy="371309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41818F9-66C4-FA49-BDC9-041C0CB7CF53}"/>
                </a:ext>
              </a:extLst>
            </p:cNvPr>
            <p:cNvSpPr txBox="1"/>
            <p:nvPr/>
          </p:nvSpPr>
          <p:spPr>
            <a:xfrm>
              <a:off x="3200427" y="5037503"/>
              <a:ext cx="7168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beam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03B22C6-36E9-B648-BCF9-FE685F86C954}"/>
                </a:ext>
              </a:extLst>
            </p:cNvPr>
            <p:cNvGrpSpPr/>
            <p:nvPr/>
          </p:nvGrpSpPr>
          <p:grpSpPr>
            <a:xfrm>
              <a:off x="527817" y="2798696"/>
              <a:ext cx="11867369" cy="3713096"/>
              <a:chOff x="527817" y="2798696"/>
              <a:chExt cx="11867369" cy="3713096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1DDB401F-5B64-5B4F-AB26-0DAAA4D62A72}"/>
                  </a:ext>
                </a:extLst>
              </p:cNvPr>
              <p:cNvGrpSpPr/>
              <p:nvPr/>
            </p:nvGrpSpPr>
            <p:grpSpPr>
              <a:xfrm>
                <a:off x="737739" y="2798696"/>
                <a:ext cx="11657447" cy="3713096"/>
                <a:chOff x="737739" y="2798696"/>
                <a:chExt cx="11657447" cy="3713096"/>
              </a:xfrm>
            </p:grpSpPr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FB11E04A-27E2-CF4C-B0A2-A88CCE95C6B8}"/>
                    </a:ext>
                  </a:extLst>
                </p:cNvPr>
                <p:cNvSpPr/>
                <p:nvPr/>
              </p:nvSpPr>
              <p:spPr>
                <a:xfrm>
                  <a:off x="737739" y="4400918"/>
                  <a:ext cx="716864" cy="126343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1000" dirty="0">
                      <a:solidFill>
                        <a:srgbClr val="FFFF00"/>
                      </a:solidFill>
                    </a:rPr>
                    <a:t>4 </a:t>
                  </a:r>
                  <a:r>
                    <a:rPr lang="en-US" sz="1000" dirty="0" err="1">
                      <a:solidFill>
                        <a:srgbClr val="FFFF00"/>
                      </a:solidFill>
                    </a:rPr>
                    <a:t>EMCal</a:t>
                  </a:r>
                  <a:r>
                    <a:rPr lang="en-US" sz="1000" dirty="0">
                      <a:solidFill>
                        <a:srgbClr val="FFFF00"/>
                      </a:solidFill>
                    </a:rPr>
                    <a:t> modules; </a:t>
                  </a:r>
                </a:p>
                <a:p>
                  <a:r>
                    <a:rPr lang="en-US" sz="1000" dirty="0">
                      <a:solidFill>
                        <a:srgbClr val="FFFF00"/>
                      </a:solidFill>
                    </a:rPr>
                    <a:t>16 </a:t>
                  </a:r>
                  <a:r>
                    <a:rPr lang="en-US" sz="1000" dirty="0" err="1">
                      <a:solidFill>
                        <a:srgbClr val="FFFF00"/>
                      </a:solidFill>
                    </a:rPr>
                    <a:t>SiPM</a:t>
                  </a:r>
                  <a:r>
                    <a:rPr lang="en-US" sz="1000" dirty="0">
                      <a:solidFill>
                        <a:srgbClr val="FFFF00"/>
                      </a:solidFill>
                    </a:rPr>
                    <a:t> channels </a:t>
                  </a:r>
                </a:p>
              </p:txBody>
            </p:sp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D5A0E615-3337-6447-BA98-D3A80D21CBAD}"/>
                    </a:ext>
                  </a:extLst>
                </p:cNvPr>
                <p:cNvGrpSpPr/>
                <p:nvPr/>
              </p:nvGrpSpPr>
              <p:grpSpPr>
                <a:xfrm>
                  <a:off x="1547298" y="2804065"/>
                  <a:ext cx="1187892" cy="2983733"/>
                  <a:chOff x="1547298" y="2804065"/>
                  <a:chExt cx="1187892" cy="2983733"/>
                </a:xfrm>
              </p:grpSpPr>
              <p:grpSp>
                <p:nvGrpSpPr>
                  <p:cNvPr id="46" name="Group 45">
                    <a:extLst>
                      <a:ext uri="{FF2B5EF4-FFF2-40B4-BE49-F238E27FC236}">
                        <a16:creationId xmlns:a16="http://schemas.microsoft.com/office/drawing/2014/main" id="{15F2D579-85C9-F54E-8595-808134CB6B27}"/>
                      </a:ext>
                    </a:extLst>
                  </p:cNvPr>
                  <p:cNvGrpSpPr/>
                  <p:nvPr/>
                </p:nvGrpSpPr>
                <p:grpSpPr>
                  <a:xfrm>
                    <a:off x="2416686" y="3566172"/>
                    <a:ext cx="318504" cy="2221626"/>
                    <a:chOff x="2416686" y="3566172"/>
                    <a:chExt cx="318504" cy="2221626"/>
                  </a:xfrm>
                </p:grpSpPr>
                <p:grpSp>
                  <p:nvGrpSpPr>
                    <p:cNvPr id="49" name="Group 48">
                      <a:extLst>
                        <a:ext uri="{FF2B5EF4-FFF2-40B4-BE49-F238E27FC236}">
                          <a16:creationId xmlns:a16="http://schemas.microsoft.com/office/drawing/2014/main" id="{04E4B696-4375-9045-92E1-849E4B9D942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16686" y="3802144"/>
                      <a:ext cx="97279" cy="1985654"/>
                      <a:chOff x="2445870" y="3802144"/>
                      <a:chExt cx="97279" cy="1985654"/>
                    </a:xfrm>
                  </p:grpSpPr>
                  <p:sp>
                    <p:nvSpPr>
                      <p:cNvPr id="54" name="Rectangle 53">
                        <a:extLst>
                          <a:ext uri="{FF2B5EF4-FFF2-40B4-BE49-F238E27FC236}">
                            <a16:creationId xmlns:a16="http://schemas.microsoft.com/office/drawing/2014/main" id="{5A076724-8F73-0F4F-B78E-F676BD28862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45870" y="4348583"/>
                        <a:ext cx="97276" cy="1439215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55" name="Elbow Connector 54">
                        <a:extLst>
                          <a:ext uri="{FF2B5EF4-FFF2-40B4-BE49-F238E27FC236}">
                            <a16:creationId xmlns:a16="http://schemas.microsoft.com/office/drawing/2014/main" id="{CAC48F31-9A63-B641-9225-6FAB1069945B}"/>
                          </a:ext>
                        </a:extLst>
                      </p:cNvPr>
                      <p:cNvCxnSpPr>
                        <a:cxnSpLocks/>
                        <a:stCxn id="54" idx="0"/>
                      </p:cNvCxnSpPr>
                      <p:nvPr/>
                    </p:nvCxnSpPr>
                    <p:spPr>
                      <a:xfrm rot="5400000" flipH="1" flipV="1">
                        <a:off x="2245609" y="4051044"/>
                        <a:ext cx="546439" cy="48640"/>
                      </a:xfrm>
                      <a:prstGeom prst="bentConnector3">
                        <a:avLst/>
                      </a:prstGeom>
                      <a:ln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50" name="Group 49">
                      <a:extLst>
                        <a:ext uri="{FF2B5EF4-FFF2-40B4-BE49-F238E27FC236}">
                          <a16:creationId xmlns:a16="http://schemas.microsoft.com/office/drawing/2014/main" id="{E79C7BB1-3124-AD43-A375-9EB4E86D739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607653" y="3802145"/>
                      <a:ext cx="97276" cy="1985573"/>
                      <a:chOff x="2607653" y="3802145"/>
                      <a:chExt cx="97276" cy="1985573"/>
                    </a:xfrm>
                  </p:grpSpPr>
                  <p:sp>
                    <p:nvSpPr>
                      <p:cNvPr id="52" name="Rectangle 51">
                        <a:extLst>
                          <a:ext uri="{FF2B5EF4-FFF2-40B4-BE49-F238E27FC236}">
                            <a16:creationId xmlns:a16="http://schemas.microsoft.com/office/drawing/2014/main" id="{F60E7A86-0D07-8D4C-BDE2-99E1F61F392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07653" y="4348503"/>
                        <a:ext cx="97276" cy="1439215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53" name="Elbow Connector 52">
                        <a:extLst>
                          <a:ext uri="{FF2B5EF4-FFF2-40B4-BE49-F238E27FC236}">
                            <a16:creationId xmlns:a16="http://schemas.microsoft.com/office/drawing/2014/main" id="{E6057842-A1DE-944A-9A87-40E5E2707C4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rot="16200000" flipV="1">
                        <a:off x="2370277" y="4039523"/>
                        <a:ext cx="523740" cy="48983"/>
                      </a:xfrm>
                      <a:prstGeom prst="bentConnector3">
                        <a:avLst/>
                      </a:prstGeom>
                      <a:ln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51" name="Delay 50">
                      <a:extLst>
                        <a:ext uri="{FF2B5EF4-FFF2-40B4-BE49-F238E27FC236}">
                          <a16:creationId xmlns:a16="http://schemas.microsoft.com/office/drawing/2014/main" id="{77F56FB2-DE42-CC4A-AD51-AFDAFEFA56C3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479467" y="3513907"/>
                      <a:ext cx="203458" cy="307988"/>
                    </a:xfrm>
                    <a:prstGeom prst="flowChartDelay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47" name="Right Arrow 46">
                    <a:extLst>
                      <a:ext uri="{FF2B5EF4-FFF2-40B4-BE49-F238E27FC236}">
                        <a16:creationId xmlns:a16="http://schemas.microsoft.com/office/drawing/2014/main" id="{B16FD07F-6CC0-9740-A084-B566985B0AD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2417958" y="3355111"/>
                    <a:ext cx="288017" cy="97277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F15BAA34-B0BB-2248-8BD2-D7321663BAD5}"/>
                      </a:ext>
                    </a:extLst>
                  </p:cNvPr>
                  <p:cNvSpPr txBox="1"/>
                  <p:nvPr/>
                </p:nvSpPr>
                <p:spPr>
                  <a:xfrm>
                    <a:off x="1547298" y="2804065"/>
                    <a:ext cx="59670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Trig-2</a:t>
                    </a:r>
                  </a:p>
                </p:txBody>
              </p:sp>
            </p:grp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82D1AB4A-9E87-7041-8819-EF4DA9A84610}"/>
                    </a:ext>
                  </a:extLst>
                </p:cNvPr>
                <p:cNvGrpSpPr/>
                <p:nvPr/>
              </p:nvGrpSpPr>
              <p:grpSpPr>
                <a:xfrm>
                  <a:off x="1654682" y="2798696"/>
                  <a:ext cx="1260286" cy="2986064"/>
                  <a:chOff x="3117076" y="2831124"/>
                  <a:chExt cx="1260286" cy="2986064"/>
                </a:xfrm>
              </p:grpSpPr>
              <p:grpSp>
                <p:nvGrpSpPr>
                  <p:cNvPr id="36" name="Group 35">
                    <a:extLst>
                      <a:ext uri="{FF2B5EF4-FFF2-40B4-BE49-F238E27FC236}">
                        <a16:creationId xmlns:a16="http://schemas.microsoft.com/office/drawing/2014/main" id="{681F962F-D554-7F45-9410-27DC0B8EA0F2}"/>
                      </a:ext>
                    </a:extLst>
                  </p:cNvPr>
                  <p:cNvGrpSpPr/>
                  <p:nvPr/>
                </p:nvGrpSpPr>
                <p:grpSpPr>
                  <a:xfrm>
                    <a:off x="3117076" y="3628075"/>
                    <a:ext cx="315552" cy="2189113"/>
                    <a:chOff x="3117076" y="3628075"/>
                    <a:chExt cx="315552" cy="2189113"/>
                  </a:xfrm>
                </p:grpSpPr>
                <p:grpSp>
                  <p:nvGrpSpPr>
                    <p:cNvPr id="39" name="Group 38">
                      <a:extLst>
                        <a:ext uri="{FF2B5EF4-FFF2-40B4-BE49-F238E27FC236}">
                          <a16:creationId xmlns:a16="http://schemas.microsoft.com/office/drawing/2014/main" id="{606B8B9E-3BBC-8648-B9B5-84CF8AA266D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17076" y="3831534"/>
                      <a:ext cx="97279" cy="1985654"/>
                      <a:chOff x="3146260" y="3831534"/>
                      <a:chExt cx="97279" cy="1985654"/>
                    </a:xfrm>
                  </p:grpSpPr>
                  <p:sp>
                    <p:nvSpPr>
                      <p:cNvPr id="44" name="Rectangle 43">
                        <a:extLst>
                          <a:ext uri="{FF2B5EF4-FFF2-40B4-BE49-F238E27FC236}">
                            <a16:creationId xmlns:a16="http://schemas.microsoft.com/office/drawing/2014/main" id="{86722247-F58A-A44B-B0B2-6A25587535A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146260" y="4377973"/>
                        <a:ext cx="97276" cy="1439215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45" name="Elbow Connector 44">
                        <a:extLst>
                          <a:ext uri="{FF2B5EF4-FFF2-40B4-BE49-F238E27FC236}">
                            <a16:creationId xmlns:a16="http://schemas.microsoft.com/office/drawing/2014/main" id="{812253FF-BC6C-B641-BC82-8900A587D612}"/>
                          </a:ext>
                        </a:extLst>
                      </p:cNvPr>
                      <p:cNvCxnSpPr>
                        <a:cxnSpLocks/>
                        <a:stCxn id="44" idx="0"/>
                      </p:cNvCxnSpPr>
                      <p:nvPr/>
                    </p:nvCxnSpPr>
                    <p:spPr>
                      <a:xfrm rot="5400000" flipH="1" flipV="1">
                        <a:off x="2945999" y="4080434"/>
                        <a:ext cx="546439" cy="48640"/>
                      </a:xfrm>
                      <a:prstGeom prst="bentConnector3">
                        <a:avLst/>
                      </a:prstGeom>
                      <a:ln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40" name="Group 39">
                      <a:extLst>
                        <a:ext uri="{FF2B5EF4-FFF2-40B4-BE49-F238E27FC236}">
                          <a16:creationId xmlns:a16="http://schemas.microsoft.com/office/drawing/2014/main" id="{BD0F580B-AEE2-B24E-A92B-6FB1AD8BDB3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308043" y="3831535"/>
                      <a:ext cx="97276" cy="1985573"/>
                      <a:chOff x="3308043" y="3831535"/>
                      <a:chExt cx="97276" cy="1985573"/>
                    </a:xfrm>
                  </p:grpSpPr>
                  <p:sp>
                    <p:nvSpPr>
                      <p:cNvPr id="42" name="Rectangle 41">
                        <a:extLst>
                          <a:ext uri="{FF2B5EF4-FFF2-40B4-BE49-F238E27FC236}">
                            <a16:creationId xmlns:a16="http://schemas.microsoft.com/office/drawing/2014/main" id="{299C43E1-DAA2-354B-906B-F73B9DEA5AE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08043" y="4377893"/>
                        <a:ext cx="97276" cy="1439215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43" name="Elbow Connector 42">
                        <a:extLst>
                          <a:ext uri="{FF2B5EF4-FFF2-40B4-BE49-F238E27FC236}">
                            <a16:creationId xmlns:a16="http://schemas.microsoft.com/office/drawing/2014/main" id="{1A8DDF4B-D2EC-6742-ABEE-0651352FA7A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rot="16200000" flipV="1">
                        <a:off x="3070667" y="4068913"/>
                        <a:ext cx="523740" cy="48983"/>
                      </a:xfrm>
                      <a:prstGeom prst="bentConnector3">
                        <a:avLst/>
                      </a:prstGeom>
                      <a:ln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41" name="Delay 40">
                      <a:extLst>
                        <a:ext uri="{FF2B5EF4-FFF2-40B4-BE49-F238E27FC236}">
                          <a16:creationId xmlns:a16="http://schemas.microsoft.com/office/drawing/2014/main" id="{1934D10A-A00F-9444-97C8-AB02AF774217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3176905" y="3575810"/>
                      <a:ext cx="203458" cy="307988"/>
                    </a:xfrm>
                    <a:prstGeom prst="flowChartDelay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7" name="Right Arrow 36">
                    <a:extLst>
                      <a:ext uri="{FF2B5EF4-FFF2-40B4-BE49-F238E27FC236}">
                        <a16:creationId xmlns:a16="http://schemas.microsoft.com/office/drawing/2014/main" id="{202EBD99-DE90-224C-BAC4-074F36777B2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3115396" y="3417014"/>
                    <a:ext cx="288017" cy="97277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D8E8E217-7D66-074F-8441-381A9085D915}"/>
                      </a:ext>
                    </a:extLst>
                  </p:cNvPr>
                  <p:cNvSpPr txBox="1"/>
                  <p:nvPr/>
                </p:nvSpPr>
                <p:spPr>
                  <a:xfrm>
                    <a:off x="3780660" y="2831124"/>
                    <a:ext cx="59670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Trig-1</a:t>
                    </a:r>
                  </a:p>
                </p:txBody>
              </p:sp>
            </p:grp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59616249-25FF-FC45-A7E0-16EB58C1C88B}"/>
                    </a:ext>
                  </a:extLst>
                </p:cNvPr>
                <p:cNvSpPr/>
                <p:nvPr/>
              </p:nvSpPr>
              <p:spPr>
                <a:xfrm>
                  <a:off x="2127372" y="4345460"/>
                  <a:ext cx="133920" cy="1439215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F80669D3-BA49-CB40-B69E-3A66D8188925}"/>
                    </a:ext>
                  </a:extLst>
                </p:cNvPr>
                <p:cNvSpPr txBox="1"/>
                <p:nvPr/>
              </p:nvSpPr>
              <p:spPr>
                <a:xfrm>
                  <a:off x="1875376" y="5819295"/>
                  <a:ext cx="1491434" cy="6924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300" dirty="0">
                      <a:solidFill>
                        <a:srgbClr val="FF0000"/>
                      </a:solidFill>
                    </a:rPr>
                    <a:t>1 cm Pb: </a:t>
                  </a:r>
                  <a:br>
                    <a:rPr lang="en-US" sz="1300" dirty="0">
                      <a:solidFill>
                        <a:srgbClr val="FF0000"/>
                      </a:solidFill>
                    </a:rPr>
                  </a:br>
                  <a:r>
                    <a:rPr lang="en-US" sz="1300" dirty="0">
                      <a:solidFill>
                        <a:srgbClr val="FF0000"/>
                      </a:solidFill>
                    </a:rPr>
                    <a:t>(e/photon shower </a:t>
                  </a:r>
                </a:p>
                <a:p>
                  <a:r>
                    <a:rPr lang="en-US" sz="1300" dirty="0">
                      <a:solidFill>
                        <a:srgbClr val="FF0000"/>
                      </a:solidFill>
                    </a:rPr>
                    <a:t>detection/tracking)</a:t>
                  </a:r>
                </a:p>
              </p:txBody>
            </p:sp>
            <p:cxnSp>
              <p:nvCxnSpPr>
                <p:cNvPr id="35" name="Straight Arrow Connector 34">
                  <a:extLst>
                    <a:ext uri="{FF2B5EF4-FFF2-40B4-BE49-F238E27FC236}">
                      <a16:creationId xmlns:a16="http://schemas.microsoft.com/office/drawing/2014/main" id="{3474ED29-BA67-594D-B0FC-601224324E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547298" y="5032634"/>
                  <a:ext cx="10847888" cy="11761"/>
                </a:xfrm>
                <a:prstGeom prst="straightConnector1">
                  <a:avLst/>
                </a:prstGeom>
                <a:ln w="317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138C11F-D086-324F-8C65-A256EC7037B2}"/>
                  </a:ext>
                </a:extLst>
              </p:cNvPr>
              <p:cNvSpPr txBox="1"/>
              <p:nvPr/>
            </p:nvSpPr>
            <p:spPr>
              <a:xfrm>
                <a:off x="527817" y="5701744"/>
                <a:ext cx="984565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b="1" dirty="0" err="1"/>
                  <a:t>EMCal</a:t>
                </a:r>
                <a:r>
                  <a:rPr lang="en-US" sz="1500" b="1" dirty="0"/>
                  <a:t>: </a:t>
                </a:r>
                <a:r>
                  <a:rPr lang="en-US" sz="1500" b="1" dirty="0" err="1"/>
                  <a:t>dE</a:t>
                </a:r>
                <a:endParaRPr lang="en-US" sz="1500" b="1" dirty="0"/>
              </a:p>
            </p:txBody>
          </p:sp>
        </p:grpSp>
      </p:grp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4347876D-74C7-CC40-8F08-A3D959FDE0F8}"/>
              </a:ext>
            </a:extLst>
          </p:cNvPr>
          <p:cNvCxnSpPr/>
          <p:nvPr/>
        </p:nvCxnSpPr>
        <p:spPr>
          <a:xfrm>
            <a:off x="8250325" y="1614707"/>
            <a:ext cx="458924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B4839D2C-E657-5443-89D0-BEE0354B4737}"/>
              </a:ext>
            </a:extLst>
          </p:cNvPr>
          <p:cNvSpPr/>
          <p:nvPr/>
        </p:nvSpPr>
        <p:spPr>
          <a:xfrm>
            <a:off x="5841017" y="2011680"/>
            <a:ext cx="82162" cy="312981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5EFE962-5F56-B546-B741-3F77BEF32DE6}"/>
              </a:ext>
            </a:extLst>
          </p:cNvPr>
          <p:cNvSpPr/>
          <p:nvPr/>
        </p:nvSpPr>
        <p:spPr>
          <a:xfrm>
            <a:off x="5753097" y="2011680"/>
            <a:ext cx="82162" cy="312981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7B3CD4B8-451C-154C-92D9-FA160615C946}"/>
              </a:ext>
            </a:extLst>
          </p:cNvPr>
          <p:cNvSpPr/>
          <p:nvPr/>
        </p:nvSpPr>
        <p:spPr>
          <a:xfrm>
            <a:off x="5668436" y="2011680"/>
            <a:ext cx="82162" cy="312981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94ECA8C-78F9-B54F-9C47-BF5118EAFE6A}"/>
              </a:ext>
            </a:extLst>
          </p:cNvPr>
          <p:cNvSpPr/>
          <p:nvPr/>
        </p:nvSpPr>
        <p:spPr>
          <a:xfrm>
            <a:off x="5584761" y="2011680"/>
            <a:ext cx="82162" cy="312981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30713BF8-AAB7-2943-A673-634661D5B4A4}"/>
              </a:ext>
            </a:extLst>
          </p:cNvPr>
          <p:cNvSpPr/>
          <p:nvPr/>
        </p:nvSpPr>
        <p:spPr>
          <a:xfrm>
            <a:off x="5494565" y="2011680"/>
            <a:ext cx="82162" cy="312981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A41750-CF07-E24E-84F5-4AF94149C56B}"/>
              </a:ext>
            </a:extLst>
          </p:cNvPr>
          <p:cNvSpPr/>
          <p:nvPr/>
        </p:nvSpPr>
        <p:spPr>
          <a:xfrm>
            <a:off x="5401195" y="2011680"/>
            <a:ext cx="82162" cy="312981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D1783E49-25A1-0744-B610-65C15F67E5F4}"/>
              </a:ext>
            </a:extLst>
          </p:cNvPr>
          <p:cNvSpPr/>
          <p:nvPr/>
        </p:nvSpPr>
        <p:spPr>
          <a:xfrm>
            <a:off x="5299209" y="2008076"/>
            <a:ext cx="95201" cy="313745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274DB30-FB00-3A4E-867D-32F0E8732F02}"/>
              </a:ext>
            </a:extLst>
          </p:cNvPr>
          <p:cNvSpPr/>
          <p:nvPr/>
        </p:nvSpPr>
        <p:spPr>
          <a:xfrm>
            <a:off x="5220802" y="2011680"/>
            <a:ext cx="82162" cy="312981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E437871D-49B8-3543-B06E-DD1505DA2CC5}"/>
              </a:ext>
            </a:extLst>
          </p:cNvPr>
          <p:cNvSpPr/>
          <p:nvPr/>
        </p:nvSpPr>
        <p:spPr>
          <a:xfrm>
            <a:off x="5137127" y="2011680"/>
            <a:ext cx="82162" cy="312981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2A3F48D9-F7FB-7349-880B-9626DB45594D}"/>
              </a:ext>
            </a:extLst>
          </p:cNvPr>
          <p:cNvSpPr/>
          <p:nvPr/>
        </p:nvSpPr>
        <p:spPr>
          <a:xfrm>
            <a:off x="5046931" y="2011680"/>
            <a:ext cx="82162" cy="312981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D3FBAAA2-C33F-4348-8C9A-7BE9852A3D82}"/>
              </a:ext>
            </a:extLst>
          </p:cNvPr>
          <p:cNvSpPr/>
          <p:nvPr/>
        </p:nvSpPr>
        <p:spPr>
          <a:xfrm>
            <a:off x="6500729" y="3337840"/>
            <a:ext cx="1013254" cy="7138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B98BC3FF-5455-F140-AE43-0E9A0D841E88}"/>
              </a:ext>
            </a:extLst>
          </p:cNvPr>
          <p:cNvSpPr/>
          <p:nvPr/>
        </p:nvSpPr>
        <p:spPr>
          <a:xfrm>
            <a:off x="6108575" y="4062066"/>
            <a:ext cx="1813857" cy="10506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7529596A-FD30-B740-A084-BA82B8EC7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5538" y="124206"/>
            <a:ext cx="1154114" cy="678071"/>
          </a:xfrm>
          <a:prstGeom prst="rect">
            <a:avLst/>
          </a:prstGeom>
        </p:spPr>
      </p:pic>
      <p:sp>
        <p:nvSpPr>
          <p:cNvPr id="94" name="Rectangle 93">
            <a:extLst>
              <a:ext uri="{FF2B5EF4-FFF2-40B4-BE49-F238E27FC236}">
                <a16:creationId xmlns:a16="http://schemas.microsoft.com/office/drawing/2014/main" id="{101EEF9D-C6AC-9D4F-95A2-20C14EFEED05}"/>
              </a:ext>
            </a:extLst>
          </p:cNvPr>
          <p:cNvSpPr/>
          <p:nvPr/>
        </p:nvSpPr>
        <p:spPr>
          <a:xfrm>
            <a:off x="4410445" y="2011680"/>
            <a:ext cx="122793" cy="313374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1775BFBC-B98A-3E45-B90A-D592F0ACFCD4}"/>
              </a:ext>
            </a:extLst>
          </p:cNvPr>
          <p:cNvSpPr/>
          <p:nvPr/>
        </p:nvSpPr>
        <p:spPr>
          <a:xfrm>
            <a:off x="4324857" y="2011680"/>
            <a:ext cx="82162" cy="312981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7E822E85-42AA-3946-B4CE-89ED0F0757C2}"/>
              </a:ext>
            </a:extLst>
          </p:cNvPr>
          <p:cNvSpPr/>
          <p:nvPr/>
        </p:nvSpPr>
        <p:spPr>
          <a:xfrm>
            <a:off x="4241182" y="2011680"/>
            <a:ext cx="82162" cy="312981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BC44560E-0A23-6749-8476-CF07254CEE32}"/>
              </a:ext>
            </a:extLst>
          </p:cNvPr>
          <p:cNvSpPr/>
          <p:nvPr/>
        </p:nvSpPr>
        <p:spPr>
          <a:xfrm>
            <a:off x="4150986" y="2011680"/>
            <a:ext cx="82162" cy="312981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51403B03-5BAA-4C46-919A-E2E5277B19EC}"/>
              </a:ext>
            </a:extLst>
          </p:cNvPr>
          <p:cNvSpPr/>
          <p:nvPr/>
        </p:nvSpPr>
        <p:spPr>
          <a:xfrm>
            <a:off x="4505250" y="2011680"/>
            <a:ext cx="82162" cy="312981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9C454B78-8A3F-9E41-8F66-364D4FF8E5AE}"/>
              </a:ext>
            </a:extLst>
          </p:cNvPr>
          <p:cNvCxnSpPr>
            <a:cxnSpLocks/>
          </p:cNvCxnSpPr>
          <p:nvPr/>
        </p:nvCxnSpPr>
        <p:spPr>
          <a:xfrm>
            <a:off x="5987491" y="1614707"/>
            <a:ext cx="2230221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9EB9AE4A-B1C9-1143-A13F-F501E83F4B16}"/>
              </a:ext>
            </a:extLst>
          </p:cNvPr>
          <p:cNvCxnSpPr>
            <a:cxnSpLocks/>
          </p:cNvCxnSpPr>
          <p:nvPr/>
        </p:nvCxnSpPr>
        <p:spPr>
          <a:xfrm>
            <a:off x="5069466" y="1606141"/>
            <a:ext cx="876248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BB08E94C-40E4-2041-ADA0-33B52BEF0A8A}"/>
              </a:ext>
            </a:extLst>
          </p:cNvPr>
          <p:cNvCxnSpPr>
            <a:cxnSpLocks/>
          </p:cNvCxnSpPr>
          <p:nvPr/>
        </p:nvCxnSpPr>
        <p:spPr>
          <a:xfrm>
            <a:off x="4085298" y="1605927"/>
            <a:ext cx="528753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B368622B-D78F-7F48-85C6-3455BB70CE47}"/>
              </a:ext>
            </a:extLst>
          </p:cNvPr>
          <p:cNvCxnSpPr>
            <a:cxnSpLocks/>
          </p:cNvCxnSpPr>
          <p:nvPr/>
        </p:nvCxnSpPr>
        <p:spPr>
          <a:xfrm>
            <a:off x="401246" y="1261458"/>
            <a:ext cx="3670765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102A98A1-D7DE-034C-AF00-CC0A49E03474}"/>
              </a:ext>
            </a:extLst>
          </p:cNvPr>
          <p:cNvSpPr txBox="1"/>
          <p:nvPr/>
        </p:nvSpPr>
        <p:spPr>
          <a:xfrm>
            <a:off x="9895538" y="718589"/>
            <a:ext cx="1338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C00000"/>
                </a:solidFill>
                <a:latin typeface="Times" pitchFamily="2" charset="0"/>
                <a:cs typeface="Aparajita" panose="020B0604020202020204" pitchFamily="34" charset="0"/>
              </a:rPr>
              <a:t>LongQuest</a:t>
            </a:r>
            <a:endParaRPr lang="en-US" dirty="0">
              <a:solidFill>
                <a:srgbClr val="C00000"/>
              </a:solidFill>
              <a:latin typeface="Times" pitchFamily="2" charset="0"/>
              <a:cs typeface="Aparajita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C16BB0-C7A9-6145-817E-00521079729F}"/>
              </a:ext>
            </a:extLst>
          </p:cNvPr>
          <p:cNvSpPr/>
          <p:nvPr/>
        </p:nvSpPr>
        <p:spPr>
          <a:xfrm>
            <a:off x="1936298" y="877755"/>
            <a:ext cx="128913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/>
              <a:t>218” (554 cm)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92A0019-05FE-2240-B080-8E5B29A36E9B}"/>
              </a:ext>
            </a:extLst>
          </p:cNvPr>
          <p:cNvSpPr/>
          <p:nvPr/>
        </p:nvSpPr>
        <p:spPr>
          <a:xfrm>
            <a:off x="4070176" y="1092465"/>
            <a:ext cx="6447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/>
              <a:t>41”</a:t>
            </a:r>
          </a:p>
          <a:p>
            <a:r>
              <a:rPr lang="en-US" sz="1000" dirty="0"/>
              <a:t>(104 cm)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BF0CE097-9B55-1344-9E5D-EC969191C144}"/>
              </a:ext>
            </a:extLst>
          </p:cNvPr>
          <p:cNvCxnSpPr>
            <a:cxnSpLocks/>
          </p:cNvCxnSpPr>
          <p:nvPr/>
        </p:nvCxnSpPr>
        <p:spPr>
          <a:xfrm>
            <a:off x="4642298" y="1611402"/>
            <a:ext cx="423479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F4E83267-3120-2C4A-9F70-287D5D75762C}"/>
              </a:ext>
            </a:extLst>
          </p:cNvPr>
          <p:cNvSpPr/>
          <p:nvPr/>
        </p:nvSpPr>
        <p:spPr>
          <a:xfrm>
            <a:off x="4655587" y="1051929"/>
            <a:ext cx="49885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/>
              <a:t>20”</a:t>
            </a:r>
          </a:p>
          <a:p>
            <a:r>
              <a:rPr lang="en-US" sz="1500" dirty="0"/>
              <a:t>Gap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BD9B7F3D-43AF-D24C-B7CF-91DB3F09A3F1}"/>
              </a:ext>
            </a:extLst>
          </p:cNvPr>
          <p:cNvSpPr/>
          <p:nvPr/>
        </p:nvSpPr>
        <p:spPr>
          <a:xfrm>
            <a:off x="5261883" y="1072437"/>
            <a:ext cx="73770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/>
              <a:t>118”</a:t>
            </a:r>
          </a:p>
          <a:p>
            <a:r>
              <a:rPr lang="en-US" sz="1200" dirty="0"/>
              <a:t>(300 cm)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CEEB8E29-9180-7C40-B05A-2FC46BD4B9B3}"/>
              </a:ext>
            </a:extLst>
          </p:cNvPr>
          <p:cNvSpPr/>
          <p:nvPr/>
        </p:nvSpPr>
        <p:spPr>
          <a:xfrm>
            <a:off x="6549589" y="1224959"/>
            <a:ext cx="119135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/>
              <a:t>64” (163 cm)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0B37E322-2DAB-004A-B2CD-9F92213F5020}"/>
              </a:ext>
            </a:extLst>
          </p:cNvPr>
          <p:cNvSpPr/>
          <p:nvPr/>
        </p:nvSpPr>
        <p:spPr>
          <a:xfrm>
            <a:off x="8049193" y="974386"/>
            <a:ext cx="87235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/>
              <a:t>41” </a:t>
            </a:r>
            <a:br>
              <a:rPr lang="en-US" sz="1500" dirty="0"/>
            </a:br>
            <a:r>
              <a:rPr lang="en-US" sz="1500" dirty="0"/>
              <a:t>(104 cm)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2E5101A3-92A8-FC4F-B3C1-712B4B1BD375}"/>
              </a:ext>
            </a:extLst>
          </p:cNvPr>
          <p:cNvCxnSpPr>
            <a:cxnSpLocks/>
          </p:cNvCxnSpPr>
          <p:nvPr/>
        </p:nvCxnSpPr>
        <p:spPr>
          <a:xfrm>
            <a:off x="8733205" y="1614524"/>
            <a:ext cx="610199" cy="776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>
            <a:extLst>
              <a:ext uri="{FF2B5EF4-FFF2-40B4-BE49-F238E27FC236}">
                <a16:creationId xmlns:a16="http://schemas.microsoft.com/office/drawing/2014/main" id="{244C6BE0-C345-5741-B968-60550821E421}"/>
              </a:ext>
            </a:extLst>
          </p:cNvPr>
          <p:cNvSpPr/>
          <p:nvPr/>
        </p:nvSpPr>
        <p:spPr>
          <a:xfrm>
            <a:off x="8827862" y="1214524"/>
            <a:ext cx="46038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/>
              <a:t>51”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FCAA03CD-3878-2F43-A199-5EDAF6BB1D83}"/>
              </a:ext>
            </a:extLst>
          </p:cNvPr>
          <p:cNvSpPr txBox="1"/>
          <p:nvPr/>
        </p:nvSpPr>
        <p:spPr>
          <a:xfrm>
            <a:off x="9818020" y="2632145"/>
            <a:ext cx="1620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25 meter down stream from the target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792040A1-CB49-E94A-8340-46F0A1FD569A}"/>
              </a:ext>
            </a:extLst>
          </p:cNvPr>
          <p:cNvSpPr txBox="1"/>
          <p:nvPr/>
        </p:nvSpPr>
        <p:spPr>
          <a:xfrm>
            <a:off x="6489338" y="2414510"/>
            <a:ext cx="1128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Depleted Uranium, 16 plates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88C3BE93-855D-CE45-8872-00BE8D1CB59F}"/>
              </a:ext>
            </a:extLst>
          </p:cNvPr>
          <p:cNvSpPr txBox="1"/>
          <p:nvPr/>
        </p:nvSpPr>
        <p:spPr>
          <a:xfrm>
            <a:off x="9831888" y="1938037"/>
            <a:ext cx="1925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Last Station-4 </a:t>
            </a:r>
            <a:r>
              <a:rPr lang="en-US" dirty="0" err="1">
                <a:solidFill>
                  <a:srgbClr val="C00000"/>
                </a:solidFill>
              </a:rPr>
              <a:t>PropTube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MuID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F96ADF7D-2D32-C143-AEB1-91DA2EE3416A}"/>
              </a:ext>
            </a:extLst>
          </p:cNvPr>
          <p:cNvSpPr txBox="1"/>
          <p:nvPr/>
        </p:nvSpPr>
        <p:spPr>
          <a:xfrm>
            <a:off x="7941057" y="3625179"/>
            <a:ext cx="11285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Hole</a:t>
            </a:r>
          </a:p>
        </p:txBody>
      </p:sp>
      <p:cxnSp>
        <p:nvCxnSpPr>
          <p:cNvPr id="63" name="Curved Connector 62">
            <a:extLst>
              <a:ext uri="{FF2B5EF4-FFF2-40B4-BE49-F238E27FC236}">
                <a16:creationId xmlns:a16="http://schemas.microsoft.com/office/drawing/2014/main" id="{CFB671BE-55A5-6441-AEAF-1F409ED9462D}"/>
              </a:ext>
            </a:extLst>
          </p:cNvPr>
          <p:cNvCxnSpPr>
            <a:cxnSpLocks/>
          </p:cNvCxnSpPr>
          <p:nvPr/>
        </p:nvCxnSpPr>
        <p:spPr>
          <a:xfrm rot="16200000" flipH="1">
            <a:off x="8156296" y="4432055"/>
            <a:ext cx="1651260" cy="612636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4123FC86-0D54-2C4A-898C-3E3BEDE3A175}"/>
              </a:ext>
            </a:extLst>
          </p:cNvPr>
          <p:cNvSpPr/>
          <p:nvPr/>
        </p:nvSpPr>
        <p:spPr>
          <a:xfrm>
            <a:off x="8675608" y="5330614"/>
            <a:ext cx="1697200" cy="128065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353D3BFA-5419-D04A-8729-E8851C785B3F}"/>
              </a:ext>
            </a:extLst>
          </p:cNvPr>
          <p:cNvSpPr/>
          <p:nvPr/>
        </p:nvSpPr>
        <p:spPr>
          <a:xfrm>
            <a:off x="9208574" y="5796336"/>
            <a:ext cx="551855" cy="456912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F077DA78-EFE3-444A-8047-64212EC29257}"/>
              </a:ext>
            </a:extLst>
          </p:cNvPr>
          <p:cNvCxnSpPr>
            <a:cxnSpLocks/>
          </p:cNvCxnSpPr>
          <p:nvPr/>
        </p:nvCxnSpPr>
        <p:spPr>
          <a:xfrm>
            <a:off x="9248733" y="5714271"/>
            <a:ext cx="458924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ectangle 109">
            <a:extLst>
              <a:ext uri="{FF2B5EF4-FFF2-40B4-BE49-F238E27FC236}">
                <a16:creationId xmlns:a16="http://schemas.microsoft.com/office/drawing/2014/main" id="{1FF91B19-846B-7948-B1AC-487984263BD6}"/>
              </a:ext>
            </a:extLst>
          </p:cNvPr>
          <p:cNvSpPr/>
          <p:nvPr/>
        </p:nvSpPr>
        <p:spPr>
          <a:xfrm>
            <a:off x="9289897" y="5391106"/>
            <a:ext cx="46038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/>
              <a:t>22”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E4BF198E-CFF6-B343-B557-7F51D371499B}"/>
              </a:ext>
            </a:extLst>
          </p:cNvPr>
          <p:cNvSpPr/>
          <p:nvPr/>
        </p:nvSpPr>
        <p:spPr>
          <a:xfrm>
            <a:off x="9734580" y="5697874"/>
            <a:ext cx="46038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/>
              <a:t>12”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5FD86BA7-8DEA-0044-A2A9-FA38FDD9595B}"/>
              </a:ext>
            </a:extLst>
          </p:cNvPr>
          <p:cNvSpPr/>
          <p:nvPr/>
        </p:nvSpPr>
        <p:spPr>
          <a:xfrm>
            <a:off x="9734580" y="6006675"/>
            <a:ext cx="46038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/>
              <a:t>12”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557922E0-C4AD-4949-912F-6E1681BF5CAD}"/>
              </a:ext>
            </a:extLst>
          </p:cNvPr>
          <p:cNvCxnSpPr/>
          <p:nvPr/>
        </p:nvCxnSpPr>
        <p:spPr>
          <a:xfrm>
            <a:off x="8364463" y="6006675"/>
            <a:ext cx="2254883" cy="143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9FB5995D-EF69-474F-90AD-A5892B6823C1}"/>
              </a:ext>
            </a:extLst>
          </p:cNvPr>
          <p:cNvCxnSpPr>
            <a:cxnSpLocks/>
          </p:cNvCxnSpPr>
          <p:nvPr/>
        </p:nvCxnSpPr>
        <p:spPr>
          <a:xfrm>
            <a:off x="9490155" y="5206625"/>
            <a:ext cx="0" cy="14784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E0AD859D-A3FE-B447-A5CC-AC49D840F5D8}"/>
              </a:ext>
            </a:extLst>
          </p:cNvPr>
          <p:cNvCxnSpPr>
            <a:cxnSpLocks/>
          </p:cNvCxnSpPr>
          <p:nvPr/>
        </p:nvCxnSpPr>
        <p:spPr>
          <a:xfrm flipV="1">
            <a:off x="10194962" y="5764905"/>
            <a:ext cx="0" cy="24177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2B8090B1-FA05-4442-B0F6-058E9DEA210C}"/>
              </a:ext>
            </a:extLst>
          </p:cNvPr>
          <p:cNvCxnSpPr>
            <a:cxnSpLocks/>
          </p:cNvCxnSpPr>
          <p:nvPr/>
        </p:nvCxnSpPr>
        <p:spPr>
          <a:xfrm flipV="1">
            <a:off x="10194962" y="6021039"/>
            <a:ext cx="0" cy="24177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>
            <a:extLst>
              <a:ext uri="{FF2B5EF4-FFF2-40B4-BE49-F238E27FC236}">
                <a16:creationId xmlns:a16="http://schemas.microsoft.com/office/drawing/2014/main" id="{2F2E69BF-0037-0D43-9342-9E782FE7AA49}"/>
              </a:ext>
            </a:extLst>
          </p:cNvPr>
          <p:cNvSpPr txBox="1"/>
          <p:nvPr/>
        </p:nvSpPr>
        <p:spPr>
          <a:xfrm>
            <a:off x="3276085" y="5949114"/>
            <a:ext cx="20123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Supporting Frames Available for new detectors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999B67CF-D6E5-8948-9EAC-DD8756E6BE63}"/>
              </a:ext>
            </a:extLst>
          </p:cNvPr>
          <p:cNvSpPr txBox="1"/>
          <p:nvPr/>
        </p:nvSpPr>
        <p:spPr>
          <a:xfrm>
            <a:off x="2797379" y="5144817"/>
            <a:ext cx="1547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Overhead Loading Dock</a:t>
            </a:r>
          </a:p>
          <a:p>
            <a:pPr algn="ctr"/>
            <a:r>
              <a:rPr lang="en-US" dirty="0"/>
              <a:t>Crane Access</a:t>
            </a:r>
          </a:p>
        </p:txBody>
      </p: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14389039-D764-F244-A1FC-9F23A3A6A6BC}"/>
              </a:ext>
            </a:extLst>
          </p:cNvPr>
          <p:cNvCxnSpPr>
            <a:cxnSpLocks/>
          </p:cNvCxnSpPr>
          <p:nvPr/>
        </p:nvCxnSpPr>
        <p:spPr>
          <a:xfrm>
            <a:off x="2908231" y="4932279"/>
            <a:ext cx="1242755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ctangle 129">
            <a:extLst>
              <a:ext uri="{FF2B5EF4-FFF2-40B4-BE49-F238E27FC236}">
                <a16:creationId xmlns:a16="http://schemas.microsoft.com/office/drawing/2014/main" id="{7B68FA91-FFBC-4E48-A3D3-81E4A18DA54B}"/>
              </a:ext>
            </a:extLst>
          </p:cNvPr>
          <p:cNvSpPr/>
          <p:nvPr/>
        </p:nvSpPr>
        <p:spPr>
          <a:xfrm>
            <a:off x="3315533" y="4602057"/>
            <a:ext cx="46038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/>
              <a:t>75”</a:t>
            </a:r>
          </a:p>
        </p:txBody>
      </p: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D763A53A-D9AF-2C44-8E71-73AF3B73335C}"/>
              </a:ext>
            </a:extLst>
          </p:cNvPr>
          <p:cNvCxnSpPr>
            <a:cxnSpLocks/>
          </p:cNvCxnSpPr>
          <p:nvPr/>
        </p:nvCxnSpPr>
        <p:spPr>
          <a:xfrm>
            <a:off x="8717588" y="2423643"/>
            <a:ext cx="750401" cy="0"/>
          </a:xfrm>
          <a:prstGeom prst="straightConnector1">
            <a:avLst/>
          </a:prstGeom>
          <a:ln w="127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Rectangle 133">
            <a:extLst>
              <a:ext uri="{FF2B5EF4-FFF2-40B4-BE49-F238E27FC236}">
                <a16:creationId xmlns:a16="http://schemas.microsoft.com/office/drawing/2014/main" id="{C97DAF63-99BC-304A-BCDA-217E7CCA7391}"/>
              </a:ext>
            </a:extLst>
          </p:cNvPr>
          <p:cNvSpPr/>
          <p:nvPr/>
        </p:nvSpPr>
        <p:spPr>
          <a:xfrm>
            <a:off x="8900849" y="2117526"/>
            <a:ext cx="46038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/>
              <a:t>60”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8A50E894-E75A-2A44-99CA-D4BF63BCA5B5}"/>
              </a:ext>
            </a:extLst>
          </p:cNvPr>
          <p:cNvSpPr txBox="1"/>
          <p:nvPr/>
        </p:nvSpPr>
        <p:spPr>
          <a:xfrm>
            <a:off x="-44452" y="5198031"/>
            <a:ext cx="2666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EMCal</a:t>
            </a:r>
            <a:r>
              <a:rPr lang="en-US" dirty="0"/>
              <a:t> + Pre-Shower Detectors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FC6A35-DDDF-B646-BCD1-B29F4805474A}"/>
              </a:ext>
            </a:extLst>
          </p:cNvPr>
          <p:cNvSpPr txBox="1"/>
          <p:nvPr/>
        </p:nvSpPr>
        <p:spPr>
          <a:xfrm>
            <a:off x="583265" y="492166"/>
            <a:ext cx="3253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Space available in the back room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54942F-0E37-8843-B313-500693DDE75F}"/>
              </a:ext>
            </a:extLst>
          </p:cNvPr>
          <p:cNvSpPr/>
          <p:nvPr/>
        </p:nvSpPr>
        <p:spPr>
          <a:xfrm>
            <a:off x="4632126" y="2010051"/>
            <a:ext cx="45719" cy="313294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AAA5BD9B-714B-C64F-B2AC-25BC741ED1FE}"/>
              </a:ext>
            </a:extLst>
          </p:cNvPr>
          <p:cNvSpPr/>
          <p:nvPr/>
        </p:nvSpPr>
        <p:spPr>
          <a:xfrm>
            <a:off x="4072011" y="2008076"/>
            <a:ext cx="45719" cy="313294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cxnSp>
        <p:nvCxnSpPr>
          <p:cNvPr id="115" name="Curved Connector 114">
            <a:extLst>
              <a:ext uri="{FF2B5EF4-FFF2-40B4-BE49-F238E27FC236}">
                <a16:creationId xmlns:a16="http://schemas.microsoft.com/office/drawing/2014/main" id="{AFAA1712-A1A2-CF4D-ADDD-718FCA36A6E3}"/>
              </a:ext>
            </a:extLst>
          </p:cNvPr>
          <p:cNvCxnSpPr>
            <a:cxnSpLocks/>
          </p:cNvCxnSpPr>
          <p:nvPr/>
        </p:nvCxnSpPr>
        <p:spPr>
          <a:xfrm rot="16200000" flipH="1">
            <a:off x="4130016" y="5129134"/>
            <a:ext cx="1296509" cy="219557"/>
          </a:xfrm>
          <a:prstGeom prst="curvedConnector3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6" name="Curved Connector 115">
            <a:extLst>
              <a:ext uri="{FF2B5EF4-FFF2-40B4-BE49-F238E27FC236}">
                <a16:creationId xmlns:a16="http://schemas.microsoft.com/office/drawing/2014/main" id="{E2E41446-E47D-AC48-B0D1-FC74C8C1D192}"/>
              </a:ext>
            </a:extLst>
          </p:cNvPr>
          <p:cNvCxnSpPr>
            <a:cxnSpLocks/>
          </p:cNvCxnSpPr>
          <p:nvPr/>
        </p:nvCxnSpPr>
        <p:spPr>
          <a:xfrm rot="16200000" flipH="1">
            <a:off x="3578519" y="5059433"/>
            <a:ext cx="1376964" cy="278506"/>
          </a:xfrm>
          <a:prstGeom prst="curvedConnector3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7" name="Footer Placeholder 3">
            <a:extLst>
              <a:ext uri="{FF2B5EF4-FFF2-40B4-BE49-F238E27FC236}">
                <a16:creationId xmlns:a16="http://schemas.microsoft.com/office/drawing/2014/main" id="{1C94959E-12AF-1348-B883-CA9594B0F1E9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DarkQuest Biweekly </a:t>
            </a:r>
            <a:endParaRPr lang="en-US" dirty="0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8C35D30A-D4C6-DA4F-BB62-CDE6B1FD8C74}"/>
              </a:ext>
            </a:extLst>
          </p:cNvPr>
          <p:cNvSpPr txBox="1"/>
          <p:nvPr/>
        </p:nvSpPr>
        <p:spPr>
          <a:xfrm>
            <a:off x="442880" y="5864616"/>
            <a:ext cx="180139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FF0000"/>
                </a:solidFill>
              </a:rPr>
              <a:t>Optimal design pending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7ABDA2-1B9E-ED4E-B4AC-5A14070F2A85}"/>
              </a:ext>
            </a:extLst>
          </p:cNvPr>
          <p:cNvSpPr txBox="1"/>
          <p:nvPr/>
        </p:nvSpPr>
        <p:spPr>
          <a:xfrm>
            <a:off x="2940439" y="-1013"/>
            <a:ext cx="59654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Details of the Back Room for </a:t>
            </a:r>
            <a:r>
              <a:rPr lang="en-US" sz="2800" dirty="0" err="1">
                <a:solidFill>
                  <a:srgbClr val="FF0000"/>
                </a:solidFill>
              </a:rPr>
              <a:t>LongQuest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843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8F716-22EB-6A40-BABD-A0A185D7E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02"/>
            <a:ext cx="10515600" cy="982870"/>
          </a:xfrm>
        </p:spPr>
        <p:txBody>
          <a:bodyPr/>
          <a:lstStyle/>
          <a:p>
            <a:r>
              <a:rPr lang="en-US" dirty="0" err="1"/>
              <a:t>LongQuest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9534BB-80A8-7A45-A369-83BD1338E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43F61-ECBE-E640-9AC3-82AE7C93A263}" type="datetime1">
              <a:rPr lang="en-US" smtClean="0"/>
              <a:t>6/5/20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38A4CD-E24F-0142-9BE7-7270607ED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LongQuest Layout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7991E8-2F67-0049-8E88-7A4A2EFF6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BCDB0-A675-1745-A30B-A7D9F798CDA5}" type="slidenum">
              <a:rPr lang="en-US" smtClean="0"/>
              <a:t>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88209B-66E3-DB4F-8566-BDF1E318B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8119" y="1093962"/>
            <a:ext cx="4755527" cy="35666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9624699-8B06-7C4D-9E01-E69BF78B3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0898" y="4285526"/>
            <a:ext cx="3429965" cy="25724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454CD0C-EC71-A540-9107-F13D151248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389" y="1093962"/>
            <a:ext cx="7016517" cy="5262388"/>
          </a:xfrm>
          <a:prstGeom prst="rect">
            <a:avLst/>
          </a:prstGeom>
        </p:spPr>
      </p:pic>
      <p:sp>
        <p:nvSpPr>
          <p:cNvPr id="14" name="Left Arrow 13">
            <a:extLst>
              <a:ext uri="{FF2B5EF4-FFF2-40B4-BE49-F238E27FC236}">
                <a16:creationId xmlns:a16="http://schemas.microsoft.com/office/drawing/2014/main" id="{A733093D-9DBE-524A-B2DC-9D4F515BB829}"/>
              </a:ext>
            </a:extLst>
          </p:cNvPr>
          <p:cNvSpPr/>
          <p:nvPr/>
        </p:nvSpPr>
        <p:spPr>
          <a:xfrm>
            <a:off x="10887917" y="581091"/>
            <a:ext cx="1145893" cy="4164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beam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B7508F-6448-0742-8204-629DC6AB1960}"/>
              </a:ext>
            </a:extLst>
          </p:cNvPr>
          <p:cNvSpPr txBox="1"/>
          <p:nvPr/>
        </p:nvSpPr>
        <p:spPr>
          <a:xfrm>
            <a:off x="10395621" y="2757890"/>
            <a:ext cx="19163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ST4-MuID</a:t>
            </a:r>
          </a:p>
          <a:p>
            <a:r>
              <a:rPr lang="en-US" sz="2400" b="1" dirty="0">
                <a:solidFill>
                  <a:srgbClr val="FFFF00"/>
                </a:solidFill>
              </a:rPr>
              <a:t>Last detector </a:t>
            </a:r>
          </a:p>
          <a:p>
            <a:r>
              <a:rPr lang="en-US" sz="2400" b="1" dirty="0">
                <a:solidFill>
                  <a:srgbClr val="FFFF00"/>
                </a:solidFill>
              </a:rPr>
              <a:t>E1039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562450-2830-BA43-8F6A-F971E2C7D08A}"/>
              </a:ext>
            </a:extLst>
          </p:cNvPr>
          <p:cNvSpPr txBox="1"/>
          <p:nvPr/>
        </p:nvSpPr>
        <p:spPr>
          <a:xfrm>
            <a:off x="5813975" y="1676956"/>
            <a:ext cx="19163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ST4-MuID</a:t>
            </a:r>
          </a:p>
          <a:p>
            <a:r>
              <a:rPr lang="en-US" sz="2400" b="1" dirty="0">
                <a:solidFill>
                  <a:srgbClr val="FFFF00"/>
                </a:solidFill>
              </a:rPr>
              <a:t>Last detector </a:t>
            </a:r>
          </a:p>
          <a:p>
            <a:r>
              <a:rPr lang="en-US" sz="2400" b="1" dirty="0">
                <a:solidFill>
                  <a:srgbClr val="FFFF00"/>
                </a:solidFill>
              </a:rPr>
              <a:t>E1039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FFE075-E385-C34C-BF40-ACBFA821A286}"/>
              </a:ext>
            </a:extLst>
          </p:cNvPr>
          <p:cNvSpPr txBox="1"/>
          <p:nvPr/>
        </p:nvSpPr>
        <p:spPr>
          <a:xfrm>
            <a:off x="8816179" y="5970593"/>
            <a:ext cx="23691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Room for additional </a:t>
            </a:r>
          </a:p>
          <a:p>
            <a:r>
              <a:rPr lang="en-US" sz="2000" b="1" dirty="0">
                <a:solidFill>
                  <a:srgbClr val="FFFF00"/>
                </a:solidFill>
              </a:rPr>
              <a:t>detectors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2277185-0AA7-EE4C-A3F2-8E6780954936}"/>
              </a:ext>
            </a:extLst>
          </p:cNvPr>
          <p:cNvSpPr/>
          <p:nvPr/>
        </p:nvSpPr>
        <p:spPr>
          <a:xfrm>
            <a:off x="5991825" y="2877285"/>
            <a:ext cx="676154" cy="2204001"/>
          </a:xfrm>
          <a:prstGeom prst="ellipse">
            <a:avLst/>
          </a:prstGeom>
          <a:noFill/>
          <a:ln w="349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21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4364C-BC89-DB48-8EAD-38BEC1BD3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85536"/>
          </a:xfrm>
        </p:spPr>
        <p:txBody>
          <a:bodyPr/>
          <a:lstStyle/>
          <a:p>
            <a:r>
              <a:rPr lang="en-US" dirty="0"/>
              <a:t>A Telescope with </a:t>
            </a:r>
            <a:r>
              <a:rPr lang="en-US" dirty="0" err="1"/>
              <a:t>EMCal</a:t>
            </a:r>
            <a:r>
              <a:rPr lang="en-US" dirty="0"/>
              <a:t> Modules:3/5/2020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735868-9C8D-8B46-91A1-3C65BABA7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55C24-EB8D-3549-B1C9-89FD267CAF94}" type="datetime1">
              <a:rPr lang="en-US" smtClean="0"/>
              <a:t>6/5/20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93A6ED-6CB3-DC42-BEAA-5AC3A7BFD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LongQuest Layout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61308E-47A0-154B-ABA8-17AE967DC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5645-9C51-9F4B-803E-43903AA351B2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A7F31B-2F5B-EE47-BDB8-330E7562CD4E}"/>
              </a:ext>
            </a:extLst>
          </p:cNvPr>
          <p:cNvSpPr txBox="1"/>
          <p:nvPr/>
        </p:nvSpPr>
        <p:spPr>
          <a:xfrm>
            <a:off x="643646" y="825800"/>
            <a:ext cx="438273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Goals – to trigger and measure the energy of</a:t>
            </a:r>
          </a:p>
          <a:p>
            <a:pPr marL="342900" indent="-342900">
              <a:buAutoNum type="arabicPeriod"/>
            </a:pPr>
            <a:r>
              <a:rPr lang="en-US" dirty="0"/>
              <a:t>High energy electrons: </a:t>
            </a:r>
          </a:p>
          <a:p>
            <a:pPr lvl="1"/>
            <a:r>
              <a:rPr lang="en-US" dirty="0"/>
              <a:t>- (Trig-1 &amp; large </a:t>
            </a:r>
            <a:r>
              <a:rPr lang="en-US" dirty="0" err="1"/>
              <a:t>dE</a:t>
            </a:r>
            <a:r>
              <a:rPr lang="en-US" dirty="0"/>
              <a:t>)</a:t>
            </a:r>
          </a:p>
          <a:p>
            <a:pPr marL="342900" indent="-342900">
              <a:buAutoNum type="arabicPeriod"/>
            </a:pPr>
            <a:r>
              <a:rPr lang="en-US" dirty="0"/>
              <a:t>High energy photons: </a:t>
            </a:r>
          </a:p>
          <a:p>
            <a:r>
              <a:rPr lang="en-US" dirty="0"/>
              <a:t>        -(NOT Trig-1) &amp; Trig-2 &amp; large </a:t>
            </a:r>
            <a:r>
              <a:rPr lang="en-US" dirty="0" err="1"/>
              <a:t>dE</a:t>
            </a: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trigger/or hit rates</a:t>
            </a:r>
          </a:p>
          <a:p>
            <a:pPr marL="285750" indent="-285750">
              <a:buFontTx/>
              <a:buChar char="-"/>
            </a:pPr>
            <a:r>
              <a:rPr lang="en-US" dirty="0"/>
              <a:t>Energy spectra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EC2692-AA78-4E4D-9DAE-6BA3B5474AC6}"/>
              </a:ext>
            </a:extLst>
          </p:cNvPr>
          <p:cNvSpPr/>
          <p:nvPr/>
        </p:nvSpPr>
        <p:spPr>
          <a:xfrm>
            <a:off x="6723434" y="1828800"/>
            <a:ext cx="3774332" cy="3433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288505-1330-164B-B754-49B900ED80E4}"/>
              </a:ext>
            </a:extLst>
          </p:cNvPr>
          <p:cNvSpPr txBox="1"/>
          <p:nvPr/>
        </p:nvSpPr>
        <p:spPr>
          <a:xfrm>
            <a:off x="7077464" y="5355795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x 11 cm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1E7E0-5B05-AB4A-88CE-24093FED0073}"/>
              </a:ext>
            </a:extLst>
          </p:cNvPr>
          <p:cNvSpPr txBox="1"/>
          <p:nvPr/>
        </p:nvSpPr>
        <p:spPr>
          <a:xfrm>
            <a:off x="5558033" y="2030968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x 11 cm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45C77C-685A-7A47-AF82-8DB5B6FCAB9C}"/>
              </a:ext>
            </a:extLst>
          </p:cNvPr>
          <p:cNvCxnSpPr>
            <a:stCxn id="7" idx="0"/>
            <a:endCxn id="7" idx="2"/>
          </p:cNvCxnSpPr>
          <p:nvPr/>
        </p:nvCxnSpPr>
        <p:spPr>
          <a:xfrm>
            <a:off x="8610600" y="1828800"/>
            <a:ext cx="0" cy="34338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1C6CD6D-55B8-E44C-A54F-4320949600D2}"/>
              </a:ext>
            </a:extLst>
          </p:cNvPr>
          <p:cNvCxnSpPr>
            <a:cxnSpLocks/>
            <a:stCxn id="7" idx="1"/>
            <a:endCxn id="7" idx="3"/>
          </p:cNvCxnSpPr>
          <p:nvPr/>
        </p:nvCxnSpPr>
        <p:spPr>
          <a:xfrm>
            <a:off x="6723434" y="3545732"/>
            <a:ext cx="377433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8AD0165-DDD5-AE41-AD33-793E9E4B7A3E}"/>
              </a:ext>
            </a:extLst>
          </p:cNvPr>
          <p:cNvSpPr txBox="1"/>
          <p:nvPr/>
        </p:nvSpPr>
        <p:spPr>
          <a:xfrm>
            <a:off x="6691972" y="3638864"/>
            <a:ext cx="104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2x2 </a:t>
            </a:r>
            <a:r>
              <a:rPr lang="en-US" dirty="0" err="1">
                <a:solidFill>
                  <a:srgbClr val="FF0000"/>
                </a:solidFill>
              </a:rPr>
              <a:t>SiPM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E86228-C951-6A4D-9FB4-2997822D02D9}"/>
              </a:ext>
            </a:extLst>
          </p:cNvPr>
          <p:cNvSpPr txBox="1"/>
          <p:nvPr/>
        </p:nvSpPr>
        <p:spPr>
          <a:xfrm>
            <a:off x="8597510" y="1959126"/>
            <a:ext cx="104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2x2 </a:t>
            </a:r>
            <a:r>
              <a:rPr lang="en-US" dirty="0" err="1">
                <a:solidFill>
                  <a:srgbClr val="FF0000"/>
                </a:solidFill>
              </a:rPr>
              <a:t>SiPM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2E3A8F-3BAD-B84A-9E51-6C79BA5146DF}"/>
              </a:ext>
            </a:extLst>
          </p:cNvPr>
          <p:cNvSpPr txBox="1"/>
          <p:nvPr/>
        </p:nvSpPr>
        <p:spPr>
          <a:xfrm>
            <a:off x="6734757" y="1868128"/>
            <a:ext cx="1045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2x2 </a:t>
            </a:r>
            <a:r>
              <a:rPr lang="en-US" dirty="0" err="1">
                <a:solidFill>
                  <a:srgbClr val="FF0000"/>
                </a:solidFill>
              </a:rPr>
              <a:t>SiPM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readout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E93A4C-AD1B-2C46-A6E7-B83FD19C0BAA}"/>
              </a:ext>
            </a:extLst>
          </p:cNvPr>
          <p:cNvSpPr txBox="1"/>
          <p:nvPr/>
        </p:nvSpPr>
        <p:spPr>
          <a:xfrm>
            <a:off x="8541048" y="3624352"/>
            <a:ext cx="104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2x2 </a:t>
            </a:r>
            <a:r>
              <a:rPr lang="en-US" dirty="0" err="1">
                <a:solidFill>
                  <a:srgbClr val="FF0000"/>
                </a:solidFill>
              </a:rPr>
              <a:t>SiPM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851E4B-373F-674B-84DA-357604D48146}"/>
              </a:ext>
            </a:extLst>
          </p:cNvPr>
          <p:cNvSpPr txBox="1"/>
          <p:nvPr/>
        </p:nvSpPr>
        <p:spPr>
          <a:xfrm>
            <a:off x="7227651" y="1325563"/>
            <a:ext cx="3289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 x 4 = 16 </a:t>
            </a:r>
            <a:r>
              <a:rPr lang="en-US" dirty="0" err="1"/>
              <a:t>SiPM</a:t>
            </a:r>
            <a:r>
              <a:rPr lang="en-US" dirty="0"/>
              <a:t> readout channels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78E307D-E4B5-634A-A2EC-AE6C199B79E0}"/>
              </a:ext>
            </a:extLst>
          </p:cNvPr>
          <p:cNvGrpSpPr/>
          <p:nvPr/>
        </p:nvGrpSpPr>
        <p:grpSpPr>
          <a:xfrm>
            <a:off x="252919" y="3199460"/>
            <a:ext cx="5515583" cy="3024692"/>
            <a:chOff x="252919" y="3199460"/>
            <a:chExt cx="5515583" cy="3024692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086297A-4C9F-D140-AA3A-35D2ABBAE1DC}"/>
                </a:ext>
              </a:extLst>
            </p:cNvPr>
            <p:cNvSpPr txBox="1"/>
            <p:nvPr/>
          </p:nvSpPr>
          <p:spPr>
            <a:xfrm>
              <a:off x="252919" y="5262664"/>
              <a:ext cx="7168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beam</a:t>
              </a: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23CF221D-9E6A-A345-9211-210655A06AE9}"/>
                </a:ext>
              </a:extLst>
            </p:cNvPr>
            <p:cNvGrpSpPr/>
            <p:nvPr/>
          </p:nvGrpSpPr>
          <p:grpSpPr>
            <a:xfrm>
              <a:off x="457200" y="3199460"/>
              <a:ext cx="5311302" cy="3024692"/>
              <a:chOff x="457200" y="3199460"/>
              <a:chExt cx="5311302" cy="3024692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73C8EBF8-AB59-3D46-AA49-5C236FA955EC}"/>
                  </a:ext>
                </a:extLst>
              </p:cNvPr>
              <p:cNvGrpSpPr/>
              <p:nvPr/>
            </p:nvGrpSpPr>
            <p:grpSpPr>
              <a:xfrm>
                <a:off x="457200" y="3199460"/>
                <a:ext cx="5311302" cy="3024692"/>
                <a:chOff x="457200" y="3199460"/>
                <a:chExt cx="5311302" cy="3024692"/>
              </a:xfrm>
            </p:grpSpPr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2F0A5938-DF6C-4540-9D48-B0333F858A69}"/>
                    </a:ext>
                  </a:extLst>
                </p:cNvPr>
                <p:cNvSpPr/>
                <p:nvPr/>
              </p:nvSpPr>
              <p:spPr>
                <a:xfrm>
                  <a:off x="3112851" y="4328809"/>
                  <a:ext cx="2355716" cy="147860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dirty="0">
                      <a:solidFill>
                        <a:srgbClr val="FFFF00"/>
                      </a:solidFill>
                    </a:rPr>
                    <a:t>   4 </a:t>
                  </a:r>
                  <a:r>
                    <a:rPr lang="en-US" dirty="0" err="1">
                      <a:solidFill>
                        <a:srgbClr val="FFFF00"/>
                      </a:solidFill>
                    </a:rPr>
                    <a:t>EMCal</a:t>
                  </a:r>
                  <a:r>
                    <a:rPr lang="en-US" dirty="0">
                      <a:solidFill>
                        <a:srgbClr val="FFFF00"/>
                      </a:solidFill>
                    </a:rPr>
                    <a:t> modules;</a:t>
                  </a:r>
                </a:p>
                <a:p>
                  <a:r>
                    <a:rPr lang="en-US" dirty="0">
                      <a:solidFill>
                        <a:srgbClr val="FFFF00"/>
                      </a:solidFill>
                    </a:rPr>
                    <a:t>   16 </a:t>
                  </a:r>
                  <a:r>
                    <a:rPr lang="en-US" dirty="0" err="1">
                      <a:solidFill>
                        <a:srgbClr val="FFFF00"/>
                      </a:solidFill>
                    </a:rPr>
                    <a:t>SiPM</a:t>
                  </a:r>
                  <a:r>
                    <a:rPr lang="en-US" dirty="0">
                      <a:solidFill>
                        <a:srgbClr val="FFFF00"/>
                      </a:solidFill>
                    </a:rPr>
                    <a:t> channels </a:t>
                  </a:r>
                </a:p>
              </p:txBody>
            </p:sp>
            <p:grpSp>
              <p:nvGrpSpPr>
                <p:cNvPr id="38" name="Group 37">
                  <a:extLst>
                    <a:ext uri="{FF2B5EF4-FFF2-40B4-BE49-F238E27FC236}">
                      <a16:creationId xmlns:a16="http://schemas.microsoft.com/office/drawing/2014/main" id="{6A7CFCEE-57DA-EE45-AD47-9466A89FA685}"/>
                    </a:ext>
                  </a:extLst>
                </p:cNvPr>
                <p:cNvGrpSpPr/>
                <p:nvPr/>
              </p:nvGrpSpPr>
              <p:grpSpPr>
                <a:xfrm>
                  <a:off x="2519463" y="3231888"/>
                  <a:ext cx="1004894" cy="2555910"/>
                  <a:chOff x="2519463" y="3231888"/>
                  <a:chExt cx="1004894" cy="2555910"/>
                </a:xfrm>
              </p:grpSpPr>
              <p:grpSp>
                <p:nvGrpSpPr>
                  <p:cNvPr id="35" name="Group 34">
                    <a:extLst>
                      <a:ext uri="{FF2B5EF4-FFF2-40B4-BE49-F238E27FC236}">
                        <a16:creationId xmlns:a16="http://schemas.microsoft.com/office/drawing/2014/main" id="{A31C7219-6668-3744-9BD3-1B89583BD21B}"/>
                      </a:ext>
                    </a:extLst>
                  </p:cNvPr>
                  <p:cNvGrpSpPr/>
                  <p:nvPr/>
                </p:nvGrpSpPr>
                <p:grpSpPr>
                  <a:xfrm>
                    <a:off x="2519463" y="3598685"/>
                    <a:ext cx="315552" cy="2189113"/>
                    <a:chOff x="2519463" y="3598685"/>
                    <a:chExt cx="315552" cy="2189113"/>
                  </a:xfrm>
                </p:grpSpPr>
                <p:grpSp>
                  <p:nvGrpSpPr>
                    <p:cNvPr id="33" name="Group 32">
                      <a:extLst>
                        <a:ext uri="{FF2B5EF4-FFF2-40B4-BE49-F238E27FC236}">
                          <a16:creationId xmlns:a16="http://schemas.microsoft.com/office/drawing/2014/main" id="{90F8818B-909C-C847-8E1E-8FBB447D885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519463" y="3802144"/>
                      <a:ext cx="97279" cy="1985654"/>
                      <a:chOff x="2548647" y="3802144"/>
                      <a:chExt cx="97279" cy="1985654"/>
                    </a:xfrm>
                  </p:grpSpPr>
                  <p:sp>
                    <p:nvSpPr>
                      <p:cNvPr id="24" name="Rectangle 23">
                        <a:extLst>
                          <a:ext uri="{FF2B5EF4-FFF2-40B4-BE49-F238E27FC236}">
                            <a16:creationId xmlns:a16="http://schemas.microsoft.com/office/drawing/2014/main" id="{6EC2821C-547F-B443-A89F-396D1B5FAEF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548647" y="4348583"/>
                        <a:ext cx="97276" cy="1439215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27" name="Elbow Connector 26">
                        <a:extLst>
                          <a:ext uri="{FF2B5EF4-FFF2-40B4-BE49-F238E27FC236}">
                            <a16:creationId xmlns:a16="http://schemas.microsoft.com/office/drawing/2014/main" id="{594ECA2B-F87C-F043-9ABB-704E9E04BE93}"/>
                          </a:ext>
                        </a:extLst>
                      </p:cNvPr>
                      <p:cNvCxnSpPr>
                        <a:cxnSpLocks/>
                        <a:stCxn id="24" idx="0"/>
                      </p:cNvCxnSpPr>
                      <p:nvPr/>
                    </p:nvCxnSpPr>
                    <p:spPr>
                      <a:xfrm rot="5400000" flipH="1" flipV="1">
                        <a:off x="2348386" y="4051044"/>
                        <a:ext cx="546439" cy="48640"/>
                      </a:xfrm>
                      <a:prstGeom prst="bentConnector3">
                        <a:avLst/>
                      </a:prstGeom>
                      <a:ln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32" name="Group 31">
                      <a:extLst>
                        <a:ext uri="{FF2B5EF4-FFF2-40B4-BE49-F238E27FC236}">
                          <a16:creationId xmlns:a16="http://schemas.microsoft.com/office/drawing/2014/main" id="{137D2E03-2D67-E444-80D2-1E391F3F0B3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710430" y="3802145"/>
                      <a:ext cx="97276" cy="1985573"/>
                      <a:chOff x="2710430" y="3802145"/>
                      <a:chExt cx="97276" cy="1985573"/>
                    </a:xfrm>
                  </p:grpSpPr>
                  <p:sp>
                    <p:nvSpPr>
                      <p:cNvPr id="25" name="Rectangle 24">
                        <a:extLst>
                          <a:ext uri="{FF2B5EF4-FFF2-40B4-BE49-F238E27FC236}">
                            <a16:creationId xmlns:a16="http://schemas.microsoft.com/office/drawing/2014/main" id="{E17EEEF2-A728-5342-87FE-EEEBD56D46E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0430" y="4348503"/>
                        <a:ext cx="97276" cy="1439215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28" name="Elbow Connector 27">
                        <a:extLst>
                          <a:ext uri="{FF2B5EF4-FFF2-40B4-BE49-F238E27FC236}">
                            <a16:creationId xmlns:a16="http://schemas.microsoft.com/office/drawing/2014/main" id="{77A69F9A-CBEA-814C-949F-12775B51FB7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rot="16200000" flipV="1">
                        <a:off x="2473054" y="4039523"/>
                        <a:ext cx="523740" cy="48983"/>
                      </a:xfrm>
                      <a:prstGeom prst="bentConnector3">
                        <a:avLst/>
                      </a:prstGeom>
                      <a:ln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34" name="Delay 33">
                      <a:extLst>
                        <a:ext uri="{FF2B5EF4-FFF2-40B4-BE49-F238E27FC236}">
                          <a16:creationId xmlns:a16="http://schemas.microsoft.com/office/drawing/2014/main" id="{C8A30DD5-FFB9-0349-9077-4AEFFFA2F013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579292" y="3546420"/>
                      <a:ext cx="203458" cy="307988"/>
                    </a:xfrm>
                    <a:prstGeom prst="flowChartDelay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6" name="Right Arrow 35">
                    <a:extLst>
                      <a:ext uri="{FF2B5EF4-FFF2-40B4-BE49-F238E27FC236}">
                        <a16:creationId xmlns:a16="http://schemas.microsoft.com/office/drawing/2014/main" id="{032A7F22-C96E-CF48-A185-C667D0338F0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2517783" y="3387624"/>
                    <a:ext cx="288017" cy="97277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458537D3-5C58-3F4F-9933-EDBD3C2CEF69}"/>
                      </a:ext>
                    </a:extLst>
                  </p:cNvPr>
                  <p:cNvSpPr txBox="1"/>
                  <p:nvPr/>
                </p:nvSpPr>
                <p:spPr>
                  <a:xfrm>
                    <a:off x="2812174" y="3231888"/>
                    <a:ext cx="71218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Trig-2</a:t>
                    </a:r>
                  </a:p>
                </p:txBody>
              </p:sp>
            </p:grpSp>
            <p:grpSp>
              <p:nvGrpSpPr>
                <p:cNvPr id="39" name="Group 38">
                  <a:extLst>
                    <a:ext uri="{FF2B5EF4-FFF2-40B4-BE49-F238E27FC236}">
                      <a16:creationId xmlns:a16="http://schemas.microsoft.com/office/drawing/2014/main" id="{7AFE5140-6CE7-064D-B7E1-79C771084D64}"/>
                    </a:ext>
                  </a:extLst>
                </p:cNvPr>
                <p:cNvGrpSpPr/>
                <p:nvPr/>
              </p:nvGrpSpPr>
              <p:grpSpPr>
                <a:xfrm>
                  <a:off x="1057069" y="3199460"/>
                  <a:ext cx="1004894" cy="2555910"/>
                  <a:chOff x="2519463" y="3231888"/>
                  <a:chExt cx="1004894" cy="2555910"/>
                </a:xfrm>
              </p:grpSpPr>
              <p:grpSp>
                <p:nvGrpSpPr>
                  <p:cNvPr id="40" name="Group 39">
                    <a:extLst>
                      <a:ext uri="{FF2B5EF4-FFF2-40B4-BE49-F238E27FC236}">
                        <a16:creationId xmlns:a16="http://schemas.microsoft.com/office/drawing/2014/main" id="{4B14FA1C-8D97-7940-8844-62E88DE18AF6}"/>
                      </a:ext>
                    </a:extLst>
                  </p:cNvPr>
                  <p:cNvGrpSpPr/>
                  <p:nvPr/>
                </p:nvGrpSpPr>
                <p:grpSpPr>
                  <a:xfrm>
                    <a:off x="2519463" y="3598685"/>
                    <a:ext cx="315552" cy="2189113"/>
                    <a:chOff x="2519463" y="3598685"/>
                    <a:chExt cx="315552" cy="2189113"/>
                  </a:xfrm>
                </p:grpSpPr>
                <p:grpSp>
                  <p:nvGrpSpPr>
                    <p:cNvPr id="43" name="Group 42">
                      <a:extLst>
                        <a:ext uri="{FF2B5EF4-FFF2-40B4-BE49-F238E27FC236}">
                          <a16:creationId xmlns:a16="http://schemas.microsoft.com/office/drawing/2014/main" id="{0A497762-C166-1E45-AD28-F639CDF508C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519463" y="3802144"/>
                      <a:ext cx="97279" cy="1985654"/>
                      <a:chOff x="2548647" y="3802144"/>
                      <a:chExt cx="97279" cy="1985654"/>
                    </a:xfrm>
                  </p:grpSpPr>
                  <p:sp>
                    <p:nvSpPr>
                      <p:cNvPr id="48" name="Rectangle 47">
                        <a:extLst>
                          <a:ext uri="{FF2B5EF4-FFF2-40B4-BE49-F238E27FC236}">
                            <a16:creationId xmlns:a16="http://schemas.microsoft.com/office/drawing/2014/main" id="{5FFF5574-A2E9-444E-8293-C773CCC49B9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548647" y="4348583"/>
                        <a:ext cx="97276" cy="1439215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49" name="Elbow Connector 48">
                        <a:extLst>
                          <a:ext uri="{FF2B5EF4-FFF2-40B4-BE49-F238E27FC236}">
                            <a16:creationId xmlns:a16="http://schemas.microsoft.com/office/drawing/2014/main" id="{CD6691ED-384A-654F-93FC-2B3AFA30749C}"/>
                          </a:ext>
                        </a:extLst>
                      </p:cNvPr>
                      <p:cNvCxnSpPr>
                        <a:cxnSpLocks/>
                        <a:stCxn id="48" idx="0"/>
                      </p:cNvCxnSpPr>
                      <p:nvPr/>
                    </p:nvCxnSpPr>
                    <p:spPr>
                      <a:xfrm rot="5400000" flipH="1" flipV="1">
                        <a:off x="2348386" y="4051044"/>
                        <a:ext cx="546439" cy="48640"/>
                      </a:xfrm>
                      <a:prstGeom prst="bentConnector3">
                        <a:avLst/>
                      </a:prstGeom>
                      <a:ln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44" name="Group 43">
                      <a:extLst>
                        <a:ext uri="{FF2B5EF4-FFF2-40B4-BE49-F238E27FC236}">
                          <a16:creationId xmlns:a16="http://schemas.microsoft.com/office/drawing/2014/main" id="{FA302D8D-7881-C547-A9DA-110E2D02986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710430" y="3802145"/>
                      <a:ext cx="97276" cy="1985573"/>
                      <a:chOff x="2710430" y="3802145"/>
                      <a:chExt cx="97276" cy="1985573"/>
                    </a:xfrm>
                  </p:grpSpPr>
                  <p:sp>
                    <p:nvSpPr>
                      <p:cNvPr id="46" name="Rectangle 45">
                        <a:extLst>
                          <a:ext uri="{FF2B5EF4-FFF2-40B4-BE49-F238E27FC236}">
                            <a16:creationId xmlns:a16="http://schemas.microsoft.com/office/drawing/2014/main" id="{22B0477C-3A0B-AE4E-AC60-9C8B894E9FC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0430" y="4348503"/>
                        <a:ext cx="97276" cy="1439215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47" name="Elbow Connector 46">
                        <a:extLst>
                          <a:ext uri="{FF2B5EF4-FFF2-40B4-BE49-F238E27FC236}">
                            <a16:creationId xmlns:a16="http://schemas.microsoft.com/office/drawing/2014/main" id="{91A18C5E-1EAC-F74C-AEBD-F5CF6F9AC60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rot="16200000" flipV="1">
                        <a:off x="2473054" y="4039523"/>
                        <a:ext cx="523740" cy="48983"/>
                      </a:xfrm>
                      <a:prstGeom prst="bentConnector3">
                        <a:avLst/>
                      </a:prstGeom>
                      <a:ln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45" name="Delay 44">
                      <a:extLst>
                        <a:ext uri="{FF2B5EF4-FFF2-40B4-BE49-F238E27FC236}">
                          <a16:creationId xmlns:a16="http://schemas.microsoft.com/office/drawing/2014/main" id="{07DC3961-5249-0B43-A2C5-2ED3D463809A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579292" y="3546420"/>
                      <a:ext cx="203458" cy="307988"/>
                    </a:xfrm>
                    <a:prstGeom prst="flowChartDelay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41" name="Right Arrow 40">
                    <a:extLst>
                      <a:ext uri="{FF2B5EF4-FFF2-40B4-BE49-F238E27FC236}">
                        <a16:creationId xmlns:a16="http://schemas.microsoft.com/office/drawing/2014/main" id="{0B27EE77-A562-FC4C-865C-80923A639D5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2517783" y="3387624"/>
                    <a:ext cx="288017" cy="97277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852540FF-0D27-9B4E-9A95-51C54434291B}"/>
                      </a:ext>
                    </a:extLst>
                  </p:cNvPr>
                  <p:cNvSpPr txBox="1"/>
                  <p:nvPr/>
                </p:nvSpPr>
                <p:spPr>
                  <a:xfrm>
                    <a:off x="2812174" y="3231888"/>
                    <a:ext cx="71218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Trig-1</a:t>
                    </a:r>
                  </a:p>
                </p:txBody>
              </p:sp>
            </p:grp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0EACB29-3E37-484B-A1D4-9E760A8F10A1}"/>
                    </a:ext>
                  </a:extLst>
                </p:cNvPr>
                <p:cNvSpPr/>
                <p:nvPr/>
              </p:nvSpPr>
              <p:spPr>
                <a:xfrm>
                  <a:off x="1780162" y="4325885"/>
                  <a:ext cx="281801" cy="1429405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C06DC0B1-8D6A-6747-9153-8A4A93BA1D7C}"/>
                    </a:ext>
                  </a:extLst>
                </p:cNvPr>
                <p:cNvSpPr txBox="1"/>
                <p:nvPr/>
              </p:nvSpPr>
              <p:spPr>
                <a:xfrm>
                  <a:off x="1482480" y="5854820"/>
                  <a:ext cx="8771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FF0000"/>
                      </a:solidFill>
                    </a:rPr>
                    <a:t>1cm Pb</a:t>
                  </a:r>
                </a:p>
              </p:txBody>
            </p:sp>
            <p:cxnSp>
              <p:nvCxnSpPr>
                <p:cNvPr id="21" name="Straight Arrow Connector 20">
                  <a:extLst>
                    <a:ext uri="{FF2B5EF4-FFF2-40B4-BE49-F238E27FC236}">
                      <a16:creationId xmlns:a16="http://schemas.microsoft.com/office/drawing/2014/main" id="{2C717C74-F186-4244-9E4F-93D97FFF12E8}"/>
                    </a:ext>
                  </a:extLst>
                </p:cNvPr>
                <p:cNvCxnSpPr/>
                <p:nvPr/>
              </p:nvCxnSpPr>
              <p:spPr>
                <a:xfrm>
                  <a:off x="457200" y="5068111"/>
                  <a:ext cx="5311302" cy="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10A3355-4786-E94C-9761-D2D61C8284D8}"/>
                  </a:ext>
                </a:extLst>
              </p:cNvPr>
              <p:cNvSpPr txBox="1"/>
              <p:nvPr/>
            </p:nvSpPr>
            <p:spPr>
              <a:xfrm>
                <a:off x="3781794" y="3890698"/>
                <a:ext cx="11432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err="1"/>
                  <a:t>EMCal</a:t>
                </a:r>
                <a:r>
                  <a:rPr lang="en-US" b="1" dirty="0"/>
                  <a:t>: </a:t>
                </a:r>
                <a:r>
                  <a:rPr lang="en-US" b="1" dirty="0" err="1"/>
                  <a:t>dE</a:t>
                </a:r>
                <a:endParaRPr lang="en-US" b="1" dirty="0"/>
              </a:p>
            </p:txBody>
          </p:sp>
        </p:grp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2F6352D-5A91-3146-94CE-5E7F3153397A}"/>
              </a:ext>
            </a:extLst>
          </p:cNvPr>
          <p:cNvCxnSpPr>
            <a:endCxn id="8" idx="0"/>
          </p:cNvCxnSpPr>
          <p:nvPr/>
        </p:nvCxnSpPr>
        <p:spPr>
          <a:xfrm flipH="1">
            <a:off x="7615432" y="1828800"/>
            <a:ext cx="27146" cy="3526995"/>
          </a:xfrm>
          <a:prstGeom prst="line">
            <a:avLst/>
          </a:prstGeom>
          <a:ln w="1905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7F094EE-61D9-A449-B38D-971CF1EDBE9E}"/>
              </a:ext>
            </a:extLst>
          </p:cNvPr>
          <p:cNvCxnSpPr/>
          <p:nvPr/>
        </p:nvCxnSpPr>
        <p:spPr>
          <a:xfrm flipH="1">
            <a:off x="9540609" y="1828799"/>
            <a:ext cx="27146" cy="3526995"/>
          </a:xfrm>
          <a:prstGeom prst="line">
            <a:avLst/>
          </a:prstGeom>
          <a:ln w="1905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1F29883-DED8-A94A-8A90-FA4E286F3608}"/>
              </a:ext>
            </a:extLst>
          </p:cNvPr>
          <p:cNvCxnSpPr>
            <a:cxnSpLocks/>
          </p:cNvCxnSpPr>
          <p:nvPr/>
        </p:nvCxnSpPr>
        <p:spPr>
          <a:xfrm>
            <a:off x="6751052" y="2759679"/>
            <a:ext cx="3746714" cy="0"/>
          </a:xfrm>
          <a:prstGeom prst="line">
            <a:avLst/>
          </a:prstGeom>
          <a:ln w="1905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D673C3A-DFAD-C24C-9737-D47A46813D0C}"/>
              </a:ext>
            </a:extLst>
          </p:cNvPr>
          <p:cNvCxnSpPr>
            <a:cxnSpLocks/>
          </p:cNvCxnSpPr>
          <p:nvPr/>
        </p:nvCxnSpPr>
        <p:spPr>
          <a:xfrm>
            <a:off x="6737243" y="4348503"/>
            <a:ext cx="3746714" cy="0"/>
          </a:xfrm>
          <a:prstGeom prst="line">
            <a:avLst/>
          </a:prstGeom>
          <a:ln w="1905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F092605-142E-D340-9443-58068E0132B0}"/>
              </a:ext>
            </a:extLst>
          </p:cNvPr>
          <p:cNvSpPr txBox="1"/>
          <p:nvPr/>
        </p:nvSpPr>
        <p:spPr>
          <a:xfrm>
            <a:off x="10611011" y="1866793"/>
            <a:ext cx="15937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Tower Size:</a:t>
            </a:r>
          </a:p>
          <a:p>
            <a:r>
              <a:rPr lang="en-US" dirty="0"/>
              <a:t>5.5 x 5.5 cm^2 </a:t>
            </a:r>
          </a:p>
          <a:p>
            <a:r>
              <a:rPr lang="en-US" dirty="0"/>
              <a:t>(one channel)</a:t>
            </a:r>
          </a:p>
        </p:txBody>
      </p:sp>
    </p:spTree>
    <p:extLst>
      <p:ext uri="{BB962C8B-B14F-4D97-AF65-F5344CB8AC3E}">
        <p14:creationId xmlns:p14="http://schemas.microsoft.com/office/powerpoint/2010/main" val="2861944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513E1-6514-C442-91FC-81D569042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44" y="10065"/>
            <a:ext cx="10515600" cy="851613"/>
          </a:xfrm>
        </p:spPr>
        <p:txBody>
          <a:bodyPr/>
          <a:lstStyle/>
          <a:p>
            <a:r>
              <a:rPr lang="en-US" dirty="0" err="1"/>
              <a:t>EMCal</a:t>
            </a:r>
            <a:r>
              <a:rPr lang="en-US" dirty="0"/>
              <a:t> Shower Energy and Spatial Resolutions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89B208-0129-524B-BBF2-CC99E2025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6EE9B-358A-FA4D-8A3A-BAF65A235E5B}" type="datetime1">
              <a:rPr lang="en-US" smtClean="0"/>
              <a:t>6/5/20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50FE59-54F5-7D45-BA2F-A3634F1AC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LongQuest Layout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DAC758-C7A9-1C4F-AC59-D742F51D4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5645-9C51-9F4B-803E-43903AA351B2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3218DA-04D0-AB46-9E19-37650E918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807120"/>
            <a:ext cx="7969708" cy="461967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7FD07FA-BB4E-3A4F-9172-D7BB70527B8E}"/>
              </a:ext>
            </a:extLst>
          </p:cNvPr>
          <p:cNvGrpSpPr/>
          <p:nvPr/>
        </p:nvGrpSpPr>
        <p:grpSpPr>
          <a:xfrm>
            <a:off x="374787" y="2237361"/>
            <a:ext cx="3206613" cy="3899141"/>
            <a:chOff x="13242" y="1748169"/>
            <a:chExt cx="3796757" cy="445456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B6C5E4E-D546-8543-A9F8-5C6B2472A4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242" y="2303310"/>
              <a:ext cx="3663852" cy="3899426"/>
            </a:xfrm>
            <a:prstGeom prst="rect">
              <a:avLst/>
            </a:prstGeom>
          </p:spPr>
        </p:pic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9FC749B-FDCE-8E4A-BDBB-8FC63C1CDED8}"/>
                </a:ext>
              </a:extLst>
            </p:cNvPr>
            <p:cNvCxnSpPr/>
            <p:nvPr/>
          </p:nvCxnSpPr>
          <p:spPr>
            <a:xfrm>
              <a:off x="208344" y="2117501"/>
              <a:ext cx="3252486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A506D3A-FBE4-904F-8B1D-15FE2D2677AB}"/>
                </a:ext>
              </a:extLst>
            </p:cNvPr>
            <p:cNvSpPr txBox="1"/>
            <p:nvPr/>
          </p:nvSpPr>
          <p:spPr>
            <a:xfrm>
              <a:off x="1111170" y="1748169"/>
              <a:ext cx="7585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11cm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8F2CC6C-6606-174B-834C-4765B77E76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78169" y="2269901"/>
              <a:ext cx="31830" cy="3251223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63441B3-A971-3341-A0A6-933E9A04D03D}"/>
              </a:ext>
            </a:extLst>
          </p:cNvPr>
          <p:cNvSpPr txBox="1"/>
          <p:nvPr/>
        </p:nvSpPr>
        <p:spPr>
          <a:xfrm>
            <a:off x="192808" y="1106224"/>
            <a:ext cx="50398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One </a:t>
            </a:r>
            <a:r>
              <a:rPr lang="en-US" dirty="0" err="1"/>
              <a:t>EMCal</a:t>
            </a:r>
            <a:r>
              <a:rPr lang="en-US" dirty="0"/>
              <a:t> Module = 4 Readout Towers</a:t>
            </a:r>
          </a:p>
          <a:p>
            <a:r>
              <a:rPr lang="en-US" dirty="0"/>
              <a:t>Electron position resolution: </a:t>
            </a:r>
            <a:r>
              <a:rPr lang="en-US" dirty="0" err="1"/>
              <a:t>dX</a:t>
            </a:r>
            <a:r>
              <a:rPr lang="en-US" dirty="0"/>
              <a:t>=</a:t>
            </a:r>
            <a:r>
              <a:rPr lang="en-US" dirty="0" err="1"/>
              <a:t>dY</a:t>
            </a:r>
            <a:r>
              <a:rPr lang="en-US" dirty="0"/>
              <a:t> ~1cm possible </a:t>
            </a:r>
          </a:p>
          <a:p>
            <a:r>
              <a:rPr lang="en-US" dirty="0"/>
              <a:t>with pre-shower detector (scintillator bars)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FF9F72-5098-EB4A-96A6-C1E64BEB8442}"/>
              </a:ext>
            </a:extLst>
          </p:cNvPr>
          <p:cNvSpPr txBox="1"/>
          <p:nvPr/>
        </p:nvSpPr>
        <p:spPr>
          <a:xfrm>
            <a:off x="5984745" y="1437788"/>
            <a:ext cx="5606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 Fermilab Test Beam Result with </a:t>
            </a:r>
            <a:r>
              <a:rPr lang="en-US" dirty="0" err="1"/>
              <a:t>SiPM</a:t>
            </a:r>
            <a:r>
              <a:rPr lang="en-US" dirty="0"/>
              <a:t> Readout (2019)</a:t>
            </a:r>
          </a:p>
        </p:txBody>
      </p:sp>
    </p:spTree>
    <p:extLst>
      <p:ext uri="{BB962C8B-B14F-4D97-AF65-F5344CB8AC3E}">
        <p14:creationId xmlns:p14="http://schemas.microsoft.com/office/powerpoint/2010/main" val="1959542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8498</TotalTime>
  <Words>549</Words>
  <Application>Microsoft Macintosh PowerPoint</Application>
  <PresentationFormat>Widescreen</PresentationFormat>
  <Paragraphs>164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</vt:lpstr>
      <vt:lpstr>Office Theme</vt:lpstr>
      <vt:lpstr>SpinQuest Layout + LongQuest Upgrade</vt:lpstr>
      <vt:lpstr>Put A PHENIX EMCal Detector in the Back Room</vt:lpstr>
      <vt:lpstr>Details of PHENIX EMCal  (we will get 2 sectors)</vt:lpstr>
      <vt:lpstr>PowerPoint Presentation</vt:lpstr>
      <vt:lpstr>LongQuest</vt:lpstr>
      <vt:lpstr>A Telescope with EMCal Modules:3/5/2020 </vt:lpstr>
      <vt:lpstr>EMCal Shower Energy and Spatial Resolutions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DP Detector Checkout</dc:title>
  <dc:creator>Ming Liu</dc:creator>
  <cp:lastModifiedBy>Ming Liu</cp:lastModifiedBy>
  <cp:revision>162</cp:revision>
  <dcterms:created xsi:type="dcterms:W3CDTF">2020-03-17T02:44:26Z</dcterms:created>
  <dcterms:modified xsi:type="dcterms:W3CDTF">2020-06-08T16:52:21Z</dcterms:modified>
</cp:coreProperties>
</file>