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4" r:id="rId4"/>
    <p:sldId id="271" r:id="rId5"/>
    <p:sldId id="270" r:id="rId6"/>
    <p:sldId id="267" r:id="rId7"/>
    <p:sldId id="276" r:id="rId8"/>
    <p:sldId id="259" r:id="rId9"/>
    <p:sldId id="261" r:id="rId10"/>
    <p:sldId id="262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6"/>
    <p:restoredTop sz="96405"/>
  </p:normalViewPr>
  <p:slideViewPr>
    <p:cSldViewPr snapToGrid="0" snapToObjects="1">
      <p:cViewPr varScale="1">
        <p:scale>
          <a:sx n="144" d="100"/>
          <a:sy n="144" d="100"/>
        </p:scale>
        <p:origin x="232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8" d="100"/>
        <a:sy n="1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308F8-1C92-D645-B2DC-30F58B988666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286EA-BBB8-5048-A951-B73DB42DB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11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08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725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298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0E47E-E195-B640-9DBB-D322B4A53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D4580-172F-FA45-90E4-2F25CC197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028D1-B8F2-764B-B1D6-860449618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E50E6-A7F7-9740-98AF-55E26464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83921-76C6-F042-A7BA-5CF00E22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3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5276-BC1B-3449-AFEC-6718B861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FFDDE-8C4C-1B47-BFF2-329F71B18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E5A8C-12B6-0E46-A3C9-6FD61749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3793A-A9FF-C445-B7F3-962C1E57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853F3-B3BA-F043-8253-DEC2F336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2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91734-3BC8-414B-B8F6-53B9497FB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18D6D9-7957-B14D-89F5-C5690B4AB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119D8-9A1B-9F4F-8741-35628629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64973-9217-B545-8EFB-6ED9BE1E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07981-F254-594A-87DA-87572CD2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44550" y="206028"/>
            <a:ext cx="10502900" cy="93955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b="1"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228600" tIns="228600" rIns="228600" bIns="228600" anchor="t">
            <a:noAutofit/>
          </a:bodyPr>
          <a:lstStyle>
            <a:lvl1pPr>
              <a:buSzPct val="80000"/>
              <a:defRPr sz="2400">
                <a:latin typeface="advent Regular "/>
                <a:ea typeface="advent Regular "/>
                <a:cs typeface="advent Regular "/>
                <a:sym typeface="advent Regular "/>
              </a:defRPr>
            </a:lvl1pPr>
            <a:lvl2pPr>
              <a:buSzPct val="80000"/>
              <a:defRPr sz="2400">
                <a:latin typeface="advent Regular "/>
                <a:ea typeface="advent Regular "/>
                <a:cs typeface="advent Regular "/>
                <a:sym typeface="advent Regular "/>
              </a:defRPr>
            </a:lvl2pPr>
            <a:lvl3pPr>
              <a:buSzPct val="80000"/>
              <a:defRPr sz="2400">
                <a:latin typeface="advent Regular "/>
                <a:ea typeface="advent Regular "/>
                <a:cs typeface="advent Regular "/>
                <a:sym typeface="advent Regular "/>
              </a:defRPr>
            </a:lvl3pPr>
            <a:lvl4pPr>
              <a:buSzPct val="80000"/>
              <a:defRPr sz="2400">
                <a:latin typeface="advent Regular "/>
                <a:ea typeface="advent Regular "/>
                <a:cs typeface="advent Regular "/>
                <a:sym typeface="advent Regular "/>
              </a:defRPr>
            </a:lvl4pPr>
            <a:lvl5pPr>
              <a:buSzPct val="80000"/>
              <a:defRPr sz="2400">
                <a:latin typeface="advent Regular "/>
                <a:ea typeface="advent Regular "/>
                <a:cs typeface="advent Regular "/>
                <a:sym typeface="advent Regular 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718" y="6569030"/>
            <a:ext cx="226620" cy="23053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237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384F-5B7C-FB4A-AA8E-AB648910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94E89-524C-3746-A4F8-1AD1C57E1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272DA-C680-4F44-A9DF-FF36DC76B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C0056-7062-BC43-B739-0A3CFDA7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B57FB-7EB0-4349-B481-B276F59B5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3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3312-3AC0-C742-8733-2B98D6AD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3AD6C-D669-074E-A4B8-BDC55D79D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9DDC9-AE02-6D40-A35E-0AE3B4B7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E82DF-FBDE-374B-910F-71DD07A3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5CC00-047D-E64F-860C-AB97B63A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A8DC-DBF4-2548-8F75-22875C34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C2CEA-0BA6-9148-AD95-E0601AA44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D57EA-2AEE-434F-9221-4343766BB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054BC-F2B6-844B-B9DE-645FE56B2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7FB91-5EF6-0B40-9374-6BF4B0F3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534B3-9968-834B-9352-05F7E689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9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BE579-E9BA-9144-81E1-98F528D5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41510-2957-6249-8FE9-6664F284E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79849-90C2-BD40-ADA8-E074A9BF9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3A321-8C31-4345-85A1-3819598B2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99356-14AF-D149-B36A-599393EE2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441342-918B-F549-AD1A-1745BABD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C25446-0AE3-3A46-A251-57A0C1DC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75765-B3B4-A247-8A8C-7C962C7C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5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44A5-22BE-E949-8E62-EB1AAFA1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D000AF-5787-B640-B982-9D73899B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D731C-4217-2B4E-8935-32CD3DC4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14DFF-7C8B-2946-B29B-89C1A6EB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4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AFAB5-0814-B448-80E3-521DAD3E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FD8EB-A154-D142-B783-8FFC7DF27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CA930-F079-F04A-81BB-E41DB2403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0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ACEC-6CD0-984A-AB21-B6E57594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D1F76-99AC-564C-9BEF-1797FC9F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550B5-FB7B-D74A-BFED-061C7E580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7BFD5-26E0-1543-BE14-F96EE86E5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5E744-635E-D84E-A21C-50AAF4BD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CBF4A-6897-BD43-BF08-01BD53A0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0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2F9F-D68A-C340-A019-11003C3E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9A4D95-69C3-994E-A1C3-D540239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62EF1-0EBE-764D-B809-7A29E9869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D3343-AA09-C148-83AC-02922C28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F67E0-0D43-DB49-9168-17069351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BE693-8A25-DF49-9C08-CD0CDF1B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08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FB2118-38E5-594A-AC5B-73FA59322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88488-7EA5-E746-8554-A0CBC0307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67CD9-A840-9E49-A768-19ACBA3DC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BA1B6-CD99-4E42-AF8D-B4B9507C8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B851A-C906-8B45-879C-F9ED2A96A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272E-1997-1F41-8758-D72F5A9F1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0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urldefense.com/v3/__https:/arxiv.org/abs/1908.07525__;!!P4SdNyxKAPE!Tljw8BY9Hd_j48KTkGd_F_nF3fgBWzxyt7lZdKl-3E2wN9OZulX7UBpHghBb$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DE3D-AF9A-C140-838D-DAC2ADEDF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116" y="339035"/>
            <a:ext cx="11828834" cy="2045185"/>
          </a:xfrm>
        </p:spPr>
        <p:txBody>
          <a:bodyPr>
            <a:noAutofit/>
          </a:bodyPr>
          <a:lstStyle/>
          <a:p>
            <a:r>
              <a:rPr lang="en-US" sz="4800" b="1" dirty="0" err="1"/>
              <a:t>DarkQuest</a:t>
            </a:r>
            <a:r>
              <a:rPr lang="en-US" sz="4800" b="1" dirty="0"/>
              <a:t> and </a:t>
            </a:r>
            <a:r>
              <a:rPr lang="en-US" sz="4800" b="1" dirty="0" err="1"/>
              <a:t>LongQuest</a:t>
            </a:r>
            <a:r>
              <a:rPr lang="en-US" sz="4800" b="1" dirty="0"/>
              <a:t> at the 120GeV Fermilab Main Injector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2130F4-A64D-8E44-ABE3-E9E3A98E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12080"/>
            <a:ext cx="7587426" cy="3267953"/>
          </a:xfrm>
        </p:spPr>
        <p:txBody>
          <a:bodyPr>
            <a:normAutofit/>
          </a:bodyPr>
          <a:lstStyle/>
          <a:p>
            <a:r>
              <a:rPr lang="en-US" dirty="0"/>
              <a:t>Ming X. Liu</a:t>
            </a:r>
          </a:p>
          <a:p>
            <a:r>
              <a:rPr lang="en-US" dirty="0"/>
              <a:t>Los Alamos National Laboratory </a:t>
            </a:r>
          </a:p>
          <a:p>
            <a:r>
              <a:rPr lang="en-US" dirty="0"/>
              <a:t>For the (growing) </a:t>
            </a:r>
            <a:r>
              <a:rPr lang="en-US" dirty="0" err="1"/>
              <a:t>DarkQuest</a:t>
            </a:r>
            <a:r>
              <a:rPr lang="en-US" dirty="0"/>
              <a:t> Collaboration</a:t>
            </a:r>
          </a:p>
          <a:p>
            <a:endParaRPr lang="en-US" dirty="0"/>
          </a:p>
          <a:p>
            <a:r>
              <a:rPr lang="en-US" dirty="0"/>
              <a:t>Rare Processes and Precision Frontier Townhall Meeting</a:t>
            </a:r>
          </a:p>
          <a:p>
            <a:r>
              <a:rPr lang="en-US" dirty="0"/>
              <a:t>October 2, 2020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5D753-5404-A94E-ACFE-FD1E5523A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063" y="2639568"/>
            <a:ext cx="4284887" cy="411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8" name="Google Shape;149;p16">
            <a:extLst>
              <a:ext uri="{FF2B5EF4-FFF2-40B4-BE49-F238E27FC236}">
                <a16:creationId xmlns:a16="http://schemas.microsoft.com/office/drawing/2014/main" id="{CE4EE144-B210-1A4D-95CB-EAA56A0091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551021" cy="797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144;p16">
            <a:extLst>
              <a:ext uri="{FF2B5EF4-FFF2-40B4-BE49-F238E27FC236}">
                <a16:creationId xmlns:a16="http://schemas.microsoft.com/office/drawing/2014/main" id="{DABA0390-679E-354C-B834-F515365CC46C}"/>
              </a:ext>
            </a:extLst>
          </p:cNvPr>
          <p:cNvGrpSpPr/>
          <p:nvPr/>
        </p:nvGrpSpPr>
        <p:grpSpPr>
          <a:xfrm>
            <a:off x="10853836" y="0"/>
            <a:ext cx="1338164" cy="963715"/>
            <a:chOff x="9895538" y="124206"/>
            <a:chExt cx="1338164" cy="963715"/>
          </a:xfrm>
        </p:grpSpPr>
        <p:pic>
          <p:nvPicPr>
            <p:cNvPr id="10" name="Google Shape;145;p16">
              <a:extLst>
                <a:ext uri="{FF2B5EF4-FFF2-40B4-BE49-F238E27FC236}">
                  <a16:creationId xmlns:a16="http://schemas.microsoft.com/office/drawing/2014/main" id="{31B09C8D-0859-5048-AFA6-382B6C43B89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95538" y="124206"/>
              <a:ext cx="1154114" cy="6780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46;p16">
              <a:extLst>
                <a:ext uri="{FF2B5EF4-FFF2-40B4-BE49-F238E27FC236}">
                  <a16:creationId xmlns:a16="http://schemas.microsoft.com/office/drawing/2014/main" id="{A75BA871-CEDA-2E45-9ED7-6D8C46826DD0}"/>
                </a:ext>
              </a:extLst>
            </p:cNvPr>
            <p:cNvSpPr txBox="1"/>
            <p:nvPr/>
          </p:nvSpPr>
          <p:spPr>
            <a:xfrm>
              <a:off x="9895538" y="718589"/>
              <a:ext cx="13381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C00000"/>
                  </a:solidFill>
                  <a:latin typeface="Times"/>
                  <a:ea typeface="Times"/>
                  <a:cs typeface="Times"/>
                  <a:sym typeface="Times"/>
                </a:rPr>
                <a:t>LongQuest</a:t>
              </a:r>
              <a:endParaRPr sz="180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495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DC62-D85F-2F43-B33B-B54113DD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2A7B2-6E8B-9F42-8608-1900F2618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361DE-17C8-0B40-B7F6-AC977878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FC239-5C64-B747-9A4B-7CB99967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3A9EE-CD6E-894D-8182-85AF4577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42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 txBox="1">
            <a:spLocks noGrp="1"/>
          </p:cNvSpPr>
          <p:nvPr>
            <p:ph type="title"/>
          </p:nvPr>
        </p:nvSpPr>
        <p:spPr>
          <a:xfrm>
            <a:off x="784100" y="80525"/>
            <a:ext cx="105156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Terminology</a:t>
            </a:r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body" idx="1"/>
          </p:nvPr>
        </p:nvSpPr>
        <p:spPr>
          <a:xfrm>
            <a:off x="1906621" y="1293779"/>
            <a:ext cx="9503814" cy="468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Char char="•"/>
            </a:pPr>
            <a:r>
              <a:rPr lang="en-US" sz="1540" b="1" dirty="0" err="1"/>
              <a:t>SeaQuest</a:t>
            </a:r>
            <a:r>
              <a:rPr lang="en-US" sz="1540" b="1" dirty="0"/>
              <a:t>: (2012-2017)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Official name for the unpolarized fixed target </a:t>
            </a:r>
            <a:r>
              <a:rPr lang="en-US" sz="1540" dirty="0" err="1"/>
              <a:t>Drell</a:t>
            </a:r>
            <a:r>
              <a:rPr lang="en-US" sz="1540" dirty="0"/>
              <a:t>-Yan experiment E906 at NM4 building. The primary physics goal is to study sea quark flavor asymmetry inside the </a:t>
            </a:r>
            <a:r>
              <a:rPr lang="en-US" sz="1540" dirty="0" err="1"/>
              <a:t>nuelon</a:t>
            </a:r>
            <a:r>
              <a:rPr lang="en-US" sz="1540" dirty="0"/>
              <a:t>, </a:t>
            </a:r>
            <a:r>
              <a:rPr lang="en-US" sz="1540" dirty="0" err="1"/>
              <a:t>dbar</a:t>
            </a:r>
            <a:r>
              <a:rPr lang="en-US" sz="1540" dirty="0"/>
              <a:t>/</a:t>
            </a:r>
            <a:r>
              <a:rPr lang="en-US" sz="1540" dirty="0" err="1"/>
              <a:t>ubar</a:t>
            </a:r>
            <a:r>
              <a:rPr lang="en-US" sz="1540" dirty="0"/>
              <a:t>.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54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Char char="•"/>
            </a:pPr>
            <a:r>
              <a:rPr lang="en-US" sz="1540" b="1" dirty="0" err="1"/>
              <a:t>SpinQuest</a:t>
            </a:r>
            <a:r>
              <a:rPr lang="en-US" sz="1540" b="1" dirty="0"/>
              <a:t>: (2020-2022)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A new official name for the polarized fixed target </a:t>
            </a:r>
            <a:r>
              <a:rPr lang="en-US" sz="1540" dirty="0" err="1"/>
              <a:t>Drell</a:t>
            </a:r>
            <a:r>
              <a:rPr lang="en-US" sz="1540" dirty="0"/>
              <a:t>-Yan experiment E1039 at NM4 building (using the previous </a:t>
            </a:r>
            <a:r>
              <a:rPr lang="en-US" sz="1540" dirty="0" err="1"/>
              <a:t>SeaQuest</a:t>
            </a:r>
            <a:r>
              <a:rPr lang="en-US" sz="1540" dirty="0"/>
              <a:t>/E906 dimuon spectrometer setup). The primary physics goal is to study the sea-quarks’ </a:t>
            </a:r>
            <a:r>
              <a:rPr lang="en-US" sz="1540" dirty="0" err="1"/>
              <a:t>Sivers</a:t>
            </a:r>
            <a:r>
              <a:rPr lang="en-US" sz="1540" dirty="0"/>
              <a:t>  transverse single spin asymmetry</a:t>
            </a:r>
            <a:endParaRPr dirty="0"/>
          </a:p>
          <a:p>
            <a:pPr marL="228600" lvl="0" indent="-13081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54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Char char="•"/>
            </a:pPr>
            <a:r>
              <a:rPr lang="en-US" sz="1540" b="1" dirty="0" err="1"/>
              <a:t>DarkQuest</a:t>
            </a:r>
            <a:r>
              <a:rPr lang="en-US" sz="1540" b="1" dirty="0"/>
              <a:t>-I: (2023-2024+)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Add an Electromagnetic Calorimeter (</a:t>
            </a:r>
            <a:r>
              <a:rPr lang="en-US" sz="1540" dirty="0" err="1"/>
              <a:t>EMCal</a:t>
            </a:r>
            <a:r>
              <a:rPr lang="en-US" sz="1540" dirty="0"/>
              <a:t>) in the main </a:t>
            </a:r>
            <a:r>
              <a:rPr lang="en-US" sz="1540" dirty="0" err="1"/>
              <a:t>SpinQuest</a:t>
            </a:r>
            <a:r>
              <a:rPr lang="en-US" sz="1540" dirty="0"/>
              <a:t> detector to search for Dark Sector Particles in both dimuon and di-electron channels, as well as di-photons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(shorter target-detector distance comparing to </a:t>
            </a:r>
            <a:r>
              <a:rPr lang="en-US" sz="1540" dirty="0" err="1"/>
              <a:t>LongQuest</a:t>
            </a:r>
            <a:r>
              <a:rPr lang="en-US" sz="1540" dirty="0"/>
              <a:t>)</a:t>
            </a:r>
            <a:endParaRPr dirty="0"/>
          </a:p>
          <a:p>
            <a:pPr marL="228600" lvl="0" indent="-13081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54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Char char="•"/>
            </a:pPr>
            <a:r>
              <a:rPr lang="en-US" sz="1540" b="1" dirty="0" err="1"/>
              <a:t>DarkQuest</a:t>
            </a:r>
            <a:r>
              <a:rPr lang="en-US" sz="1540" b="1" dirty="0"/>
              <a:t>-II/</a:t>
            </a:r>
            <a:r>
              <a:rPr lang="en-US" sz="1540" b="1" dirty="0" err="1"/>
              <a:t>LongQuest</a:t>
            </a:r>
            <a:r>
              <a:rPr lang="en-US" sz="1540" b="1" dirty="0"/>
              <a:t>: (2025+)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Add a 2nd </a:t>
            </a:r>
            <a:r>
              <a:rPr lang="en-US" sz="1540" dirty="0" err="1"/>
              <a:t>EMCal</a:t>
            </a:r>
            <a:r>
              <a:rPr lang="en-US" sz="1540" dirty="0"/>
              <a:t> behind a 10 m iron block behind the </a:t>
            </a:r>
            <a:r>
              <a:rPr lang="en-US" sz="1540" dirty="0" err="1"/>
              <a:t>SpinQuest</a:t>
            </a:r>
            <a:r>
              <a:rPr lang="en-US" sz="1540" dirty="0"/>
              <a:t> main detector + other supporting detector/upgrades, including PID and tracking near the target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540" dirty="0"/>
              <a:t>(longer target-detector distance, but low background + not interfering </a:t>
            </a:r>
            <a:r>
              <a:rPr lang="en-US" sz="1540" dirty="0" err="1"/>
              <a:t>SpinQuest</a:t>
            </a:r>
            <a:r>
              <a:rPr lang="en-US" sz="1540" dirty="0"/>
              <a:t> operation, possibly lower cost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540" dirty="0"/>
          </a:p>
        </p:txBody>
      </p:sp>
      <p:sp>
        <p:nvSpPr>
          <p:cNvPr id="141" name="Google Shape;14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10/02/2020</a:t>
            </a:r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DarkQuest/LongQuest @Fermilab</a:t>
            </a:r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pSp>
        <p:nvGrpSpPr>
          <p:cNvPr id="144" name="Google Shape;144;p16"/>
          <p:cNvGrpSpPr/>
          <p:nvPr/>
        </p:nvGrpSpPr>
        <p:grpSpPr>
          <a:xfrm>
            <a:off x="328338" y="4794304"/>
            <a:ext cx="1338164" cy="963715"/>
            <a:chOff x="9895538" y="124206"/>
            <a:chExt cx="1338164" cy="963715"/>
          </a:xfrm>
        </p:grpSpPr>
        <p:pic>
          <p:nvPicPr>
            <p:cNvPr id="145" name="Google Shape;145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95538" y="124206"/>
              <a:ext cx="1154114" cy="6780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6"/>
            <p:cNvSpPr txBox="1"/>
            <p:nvPr/>
          </p:nvSpPr>
          <p:spPr>
            <a:xfrm>
              <a:off x="9895538" y="718589"/>
              <a:ext cx="13381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C00000"/>
                  </a:solidFill>
                  <a:latin typeface="Times"/>
                  <a:ea typeface="Times"/>
                  <a:cs typeface="Times"/>
                  <a:sym typeface="Times"/>
                </a:rPr>
                <a:t>LongQuest</a:t>
              </a:r>
              <a:endParaRPr sz="180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pic>
        <p:nvPicPr>
          <p:cNvPr id="147" name="Google Shape;14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118" y="1240339"/>
            <a:ext cx="1551021" cy="65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674" y="2357612"/>
            <a:ext cx="794576" cy="92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752" y="3537036"/>
            <a:ext cx="1551021" cy="79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6"/>
          <p:cNvSpPr txBox="1"/>
          <p:nvPr/>
        </p:nvSpPr>
        <p:spPr>
          <a:xfrm>
            <a:off x="5526775" y="897850"/>
            <a:ext cx="62154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000" i="1" dirty="0" err="1">
                <a:solidFill>
                  <a:schemeClr val="dk1"/>
                </a:solidFill>
              </a:rPr>
              <a:t>Mod.Phys.Lett.A</a:t>
            </a:r>
            <a:r>
              <a:rPr lang="en-US" sz="1000" dirty="0">
                <a:solidFill>
                  <a:schemeClr val="dk1"/>
                </a:solidFill>
              </a:rPr>
              <a:t> 32 (2017) 10, 1730008; Phys. Rev. D 98, 035011 (2018);</a:t>
            </a:r>
            <a:r>
              <a:rPr lang="en-US" sz="1000" dirty="0"/>
              <a:t> </a:t>
            </a:r>
            <a:r>
              <a:rPr lang="en-US" sz="1000" u="sng" dirty="0">
                <a:solidFill>
                  <a:schemeClr val="hlink"/>
                </a:solidFill>
                <a:hlinkClick r:id="rId7"/>
              </a:rPr>
              <a:t>https://arxiv.org/abs/1908.07525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905395" y="5983610"/>
            <a:ext cx="10931769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Strong collaborative effort between experimental and theoretical groups to further develop the physics program  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36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735072" y="152721"/>
            <a:ext cx="10515600" cy="991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dirty="0" err="1"/>
              <a:t>DarkQuest</a:t>
            </a:r>
            <a:r>
              <a:rPr lang="en-US" sz="4000" b="1" dirty="0"/>
              <a:t>/</a:t>
            </a:r>
            <a:r>
              <a:rPr lang="en-US" sz="4000" b="1" dirty="0" err="1"/>
              <a:t>LongQuest</a:t>
            </a:r>
            <a:r>
              <a:rPr lang="en-US" sz="4000" b="1" dirty="0"/>
              <a:t>: The Idea</a:t>
            </a:r>
            <a:br>
              <a:rPr lang="en-US" sz="4000" dirty="0"/>
            </a:br>
            <a:r>
              <a:rPr lang="en-US" sz="4000" dirty="0"/>
              <a:t>- </a:t>
            </a:r>
            <a:r>
              <a:rPr lang="en-US" sz="2800" dirty="0"/>
              <a:t>Dark Sector Search at Fermilab Main Injector</a:t>
            </a:r>
            <a:endParaRPr sz="2800"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1"/>
          </p:nvPr>
        </p:nvSpPr>
        <p:spPr>
          <a:xfrm>
            <a:off x="211723" y="1339153"/>
            <a:ext cx="11439761" cy="1382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r>
              <a:rPr lang="en-US" sz="1800" dirty="0"/>
              <a:t>A series of fixed target beam dump experiments based on the </a:t>
            </a:r>
            <a:r>
              <a:rPr lang="en-US" sz="1800" dirty="0" err="1"/>
              <a:t>SeaQuest</a:t>
            </a:r>
            <a:r>
              <a:rPr lang="en-US" sz="1800" dirty="0"/>
              <a:t>/</a:t>
            </a:r>
            <a:r>
              <a:rPr lang="en-US" sz="1800" dirty="0" err="1"/>
              <a:t>SpinQuest</a:t>
            </a:r>
            <a:r>
              <a:rPr lang="en-US" sz="1800" dirty="0"/>
              <a:t> dimuon spectrometer with 120GeV proton beam to search for low mass dark sector particles - </a:t>
            </a:r>
            <a:r>
              <a:rPr lang="en-US" sz="1800" b="1" dirty="0"/>
              <a:t>Dark Photon (vector portal), Dark scaler (Higgs portal) etc. </a:t>
            </a:r>
            <a:endParaRPr sz="1800" dirty="0"/>
          </a:p>
          <a:p>
            <a:pPr>
              <a:lnSpc>
                <a:spcPct val="70000"/>
              </a:lnSpc>
              <a:spcBef>
                <a:spcPts val="500"/>
              </a:spcBef>
              <a:buClr>
                <a:schemeClr val="dk1"/>
              </a:buClr>
              <a:buSzPts val="1320"/>
            </a:pPr>
            <a:r>
              <a:rPr lang="en-US" sz="1600" b="1" dirty="0" err="1"/>
              <a:t>SeaQuest</a:t>
            </a:r>
            <a:r>
              <a:rPr lang="en-US" sz="1600" b="1" dirty="0"/>
              <a:t>: </a:t>
            </a:r>
            <a:r>
              <a:rPr lang="en-US" sz="1600" dirty="0"/>
              <a:t>(2012 – 2017), nuclear targets (H, D, C, Fe, W); </a:t>
            </a:r>
            <a:r>
              <a:rPr lang="en-US" sz="1600" b="1" i="1" dirty="0">
                <a:solidFill>
                  <a:srgbClr val="00B050"/>
                </a:solidFill>
              </a:rPr>
              <a:t>Dark Photon displaced vertex trigger (DP) commissioned in 2017</a:t>
            </a:r>
            <a:r>
              <a:rPr lang="en-US" sz="1600" b="1" dirty="0">
                <a:solidFill>
                  <a:srgbClr val="00B050"/>
                </a:solidFill>
              </a:rPr>
              <a:t>; </a:t>
            </a:r>
          </a:p>
          <a:p>
            <a:pPr>
              <a:lnSpc>
                <a:spcPct val="70000"/>
              </a:lnSpc>
              <a:spcBef>
                <a:spcPts val="500"/>
              </a:spcBef>
              <a:buClr>
                <a:schemeClr val="dk1"/>
              </a:buClr>
              <a:buSzPts val="1320"/>
            </a:pPr>
            <a:r>
              <a:rPr lang="en-US" sz="1600" b="1" dirty="0" err="1"/>
              <a:t>SpinQuest</a:t>
            </a:r>
            <a:r>
              <a:rPr lang="en-US" sz="1600" dirty="0"/>
              <a:t>: 2020 - 2022, polarized proton target; DP trigger allows parasitic dark sector search in dimuon channel, POT: 1.4 x 10^18 </a:t>
            </a:r>
            <a:endParaRPr sz="1600" dirty="0"/>
          </a:p>
          <a:p>
            <a:pPr>
              <a:lnSpc>
                <a:spcPct val="70000"/>
              </a:lnSpc>
              <a:spcBef>
                <a:spcPts val="500"/>
              </a:spcBef>
              <a:buClr>
                <a:srgbClr val="FF0000"/>
              </a:buClr>
              <a:buSzPts val="1320"/>
            </a:pPr>
            <a:r>
              <a:rPr lang="en-US" sz="1600" b="1" dirty="0" err="1">
                <a:solidFill>
                  <a:srgbClr val="FF0000"/>
                </a:solidFill>
              </a:rPr>
              <a:t>DarkQuest</a:t>
            </a:r>
            <a:r>
              <a:rPr lang="en-US" sz="1600" b="1" dirty="0">
                <a:solidFill>
                  <a:srgbClr val="FF0000"/>
                </a:solidFill>
              </a:rPr>
              <a:t>-I</a:t>
            </a:r>
            <a:r>
              <a:rPr lang="en-US" sz="1600" dirty="0"/>
              <a:t>: 2023 - 2024, </a:t>
            </a:r>
            <a:r>
              <a:rPr lang="en-US" sz="1600" dirty="0" err="1">
                <a:solidFill>
                  <a:srgbClr val="FF0000"/>
                </a:solidFill>
              </a:rPr>
              <a:t>EMCal</a:t>
            </a:r>
            <a:r>
              <a:rPr lang="en-US" sz="1600" dirty="0">
                <a:solidFill>
                  <a:srgbClr val="FF0000"/>
                </a:solidFill>
              </a:rPr>
              <a:t> upgrade</a:t>
            </a:r>
            <a:r>
              <a:rPr lang="en-US" sz="1600" dirty="0"/>
              <a:t>; dimuon and </a:t>
            </a:r>
            <a:r>
              <a:rPr lang="en-US" sz="1600" dirty="0" err="1"/>
              <a:t>dielectron</a:t>
            </a:r>
            <a:r>
              <a:rPr lang="en-US" sz="1600" dirty="0"/>
              <a:t> channels,   POT ~10^18</a:t>
            </a:r>
            <a:endParaRPr sz="1600" dirty="0"/>
          </a:p>
          <a:p>
            <a:pPr>
              <a:lnSpc>
                <a:spcPct val="70000"/>
              </a:lnSpc>
              <a:spcBef>
                <a:spcPts val="500"/>
              </a:spcBef>
              <a:buClr>
                <a:srgbClr val="7030A0"/>
              </a:buClr>
              <a:buSzPts val="1320"/>
            </a:pPr>
            <a:r>
              <a:rPr lang="en-US" sz="1600" b="1" dirty="0" err="1">
                <a:solidFill>
                  <a:srgbClr val="FF0000"/>
                </a:solidFill>
              </a:rPr>
              <a:t>DarkQuest</a:t>
            </a:r>
            <a:r>
              <a:rPr lang="en-US" sz="1600" b="1" dirty="0">
                <a:solidFill>
                  <a:srgbClr val="FF0000"/>
                </a:solidFill>
              </a:rPr>
              <a:t>-II</a:t>
            </a:r>
            <a:r>
              <a:rPr lang="en-US" sz="1600" b="1" dirty="0">
                <a:solidFill>
                  <a:srgbClr val="7030A0"/>
                </a:solidFill>
              </a:rPr>
              <a:t>/</a:t>
            </a:r>
            <a:r>
              <a:rPr lang="en-US" sz="1600" b="1" dirty="0" err="1">
                <a:solidFill>
                  <a:srgbClr val="7030A0"/>
                </a:solidFill>
              </a:rPr>
              <a:t>LongQuest</a:t>
            </a:r>
            <a:r>
              <a:rPr lang="en-US" sz="1600" b="1" dirty="0">
                <a:solidFill>
                  <a:srgbClr val="7030A0"/>
                </a:solidFill>
              </a:rPr>
              <a:t>:</a:t>
            </a:r>
            <a:r>
              <a:rPr lang="en-US" sz="1600" dirty="0"/>
              <a:t> 2026+, additional detectors for long-lived BSM particles, POT ~10^20</a:t>
            </a:r>
            <a:endParaRPr sz="1600" dirty="0"/>
          </a:p>
        </p:txBody>
      </p:sp>
      <p:sp>
        <p:nvSpPr>
          <p:cNvPr id="91" name="Google Shape;91;p13"/>
          <p:cNvSpPr txBox="1"/>
          <p:nvPr/>
        </p:nvSpPr>
        <p:spPr>
          <a:xfrm>
            <a:off x="9042037" y="2441431"/>
            <a:ext cx="2938240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SpinQuest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setup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with future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DarkQuest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800" b="1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LongQuest</a:t>
            </a:r>
            <a:endParaRPr sz="18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p13"/>
          <p:cNvCxnSpPr/>
          <p:nvPr/>
        </p:nvCxnSpPr>
        <p:spPr>
          <a:xfrm>
            <a:off x="6215448" y="3793526"/>
            <a:ext cx="5189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miter lim="800000"/>
            <a:headEnd type="none" w="sm" len="sm"/>
            <a:tailEnd type="triangle" w="med" len="med"/>
          </a:ln>
        </p:spPr>
      </p:cxnSp>
      <p:sp>
        <p:nvSpPr>
          <p:cNvPr id="107" name="Google Shape;107;p13"/>
          <p:cNvSpPr txBox="1"/>
          <p:nvPr/>
        </p:nvSpPr>
        <p:spPr>
          <a:xfrm>
            <a:off x="6314301" y="3842947"/>
            <a:ext cx="3728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10/02/2020</a:t>
            </a:r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DarkQuest/LongQuest @Fermilab</a:t>
            </a: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grpSp>
        <p:nvGrpSpPr>
          <p:cNvPr id="103" name="Google Shape;103;p13"/>
          <p:cNvGrpSpPr/>
          <p:nvPr/>
        </p:nvGrpSpPr>
        <p:grpSpPr>
          <a:xfrm>
            <a:off x="5102024" y="3130916"/>
            <a:ext cx="6746681" cy="2984349"/>
            <a:chOff x="4893505" y="2202537"/>
            <a:chExt cx="6746681" cy="2984349"/>
          </a:xfrm>
        </p:grpSpPr>
        <p:pic>
          <p:nvPicPr>
            <p:cNvPr id="104" name="Google Shape;104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93505" y="2202537"/>
              <a:ext cx="6746681" cy="2984349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05" name="Google Shape;105;p13"/>
            <p:cNvCxnSpPr/>
            <p:nvPr/>
          </p:nvCxnSpPr>
          <p:spPr>
            <a:xfrm rot="10800000" flipH="1">
              <a:off x="6759146" y="3409164"/>
              <a:ext cx="4594654" cy="420130"/>
            </a:xfrm>
            <a:prstGeom prst="straightConnector1">
              <a:avLst/>
            </a:prstGeom>
            <a:noFill/>
            <a:ln w="9525" cap="flat" cmpd="sng">
              <a:solidFill>
                <a:srgbClr val="0432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06" name="Google Shape;106;p13"/>
            <p:cNvCxnSpPr/>
            <p:nvPr/>
          </p:nvCxnSpPr>
          <p:spPr>
            <a:xfrm>
              <a:off x="6741374" y="3824792"/>
              <a:ext cx="4594654" cy="384534"/>
            </a:xfrm>
            <a:prstGeom prst="straightConnector1">
              <a:avLst/>
            </a:prstGeom>
            <a:noFill/>
            <a:ln w="9525" cap="flat" cmpd="sng">
              <a:solidFill>
                <a:srgbClr val="0432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16DF31-F00B-3441-B264-98219F9DCF13}"/>
              </a:ext>
            </a:extLst>
          </p:cNvPr>
          <p:cNvCxnSpPr>
            <a:cxnSpLocks/>
          </p:cNvCxnSpPr>
          <p:nvPr/>
        </p:nvCxnSpPr>
        <p:spPr>
          <a:xfrm>
            <a:off x="6427480" y="4753171"/>
            <a:ext cx="522413" cy="0"/>
          </a:xfrm>
          <a:prstGeom prst="straightConnector1">
            <a:avLst/>
          </a:prstGeom>
          <a:ln w="25400">
            <a:solidFill>
              <a:srgbClr val="0432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">
            <a:extLst>
              <a:ext uri="{FF2B5EF4-FFF2-40B4-BE49-F238E27FC236}">
                <a16:creationId xmlns:a16="http://schemas.microsoft.com/office/drawing/2014/main" id="{B61CB2A6-EC8D-CA4E-8578-9DB9367355B8}"/>
              </a:ext>
            </a:extLst>
          </p:cNvPr>
          <p:cNvGrpSpPr/>
          <p:nvPr/>
        </p:nvGrpSpPr>
        <p:grpSpPr>
          <a:xfrm>
            <a:off x="83127" y="3491346"/>
            <a:ext cx="4732511" cy="2623920"/>
            <a:chOff x="0" y="0"/>
            <a:chExt cx="6542034" cy="3507467"/>
          </a:xfrm>
        </p:grpSpPr>
        <p:pic>
          <p:nvPicPr>
            <p:cNvPr id="35" name="Image" descr="Image">
              <a:extLst>
                <a:ext uri="{FF2B5EF4-FFF2-40B4-BE49-F238E27FC236}">
                  <a16:creationId xmlns:a16="http://schemas.microsoft.com/office/drawing/2014/main" id="{02221D79-C650-D04F-88D5-29402D2CA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42035" cy="3261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" name="Rectangle">
              <a:extLst>
                <a:ext uri="{FF2B5EF4-FFF2-40B4-BE49-F238E27FC236}">
                  <a16:creationId xmlns:a16="http://schemas.microsoft.com/office/drawing/2014/main" id="{D2DF18DC-CD7A-4348-A82A-E71AF427549B}"/>
                </a:ext>
              </a:extLst>
            </p:cNvPr>
            <p:cNvSpPr/>
            <p:nvPr/>
          </p:nvSpPr>
          <p:spPr>
            <a:xfrm>
              <a:off x="3940078" y="2878634"/>
              <a:ext cx="2413992" cy="6288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26929A-AD2C-4441-8504-0B689637CF6C}"/>
              </a:ext>
            </a:extLst>
          </p:cNvPr>
          <p:cNvCxnSpPr>
            <a:cxnSpLocks/>
          </p:cNvCxnSpPr>
          <p:nvPr/>
        </p:nvCxnSpPr>
        <p:spPr>
          <a:xfrm>
            <a:off x="4679665" y="4753171"/>
            <a:ext cx="422359" cy="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25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E5AB286-F495-164E-89E1-0865439AE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384"/>
          <a:stretch/>
        </p:blipFill>
        <p:spPr>
          <a:xfrm>
            <a:off x="6867623" y="1292713"/>
            <a:ext cx="4641819" cy="1861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330529-740E-B543-8ADF-AB2FABB0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Physics of the </a:t>
            </a:r>
            <a:r>
              <a:rPr lang="en-US" b="1" dirty="0" err="1"/>
              <a:t>DarkQuest</a:t>
            </a:r>
            <a:r>
              <a:rPr lang="en-US" b="1" dirty="0"/>
              <a:t>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B981-3ED1-D64B-AFCC-7B82BA90C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91" y="1188705"/>
            <a:ext cx="6994571" cy="4351338"/>
          </a:xfrm>
        </p:spPr>
        <p:txBody>
          <a:bodyPr/>
          <a:lstStyle/>
          <a:p>
            <a:r>
              <a:rPr lang="en-US" dirty="0"/>
              <a:t>A broad dark sector physics search program</a:t>
            </a:r>
          </a:p>
          <a:p>
            <a:pPr lvl="1"/>
            <a:r>
              <a:rPr lang="en-US" dirty="0"/>
              <a:t>Dimuons (current) </a:t>
            </a:r>
          </a:p>
          <a:p>
            <a:pPr lvl="1"/>
            <a:r>
              <a:rPr lang="en-US" dirty="0"/>
              <a:t>Di-electrons </a:t>
            </a:r>
          </a:p>
          <a:p>
            <a:pPr lvl="1"/>
            <a:r>
              <a:rPr lang="en-US" dirty="0"/>
              <a:t>Di-photons, ALP</a:t>
            </a:r>
          </a:p>
          <a:p>
            <a:pPr lvl="1"/>
            <a:r>
              <a:rPr lang="en-US" dirty="0"/>
              <a:t>Hadrons, pi, K etc.</a:t>
            </a:r>
          </a:p>
          <a:p>
            <a:pPr lvl="1"/>
            <a:r>
              <a:rPr lang="en-US" dirty="0"/>
              <a:t>and more …</a:t>
            </a:r>
          </a:p>
        </p:txBody>
      </p:sp>
      <p:sp>
        <p:nvSpPr>
          <p:cNvPr id="12" name="Google Shape;97;p13">
            <a:extLst>
              <a:ext uri="{FF2B5EF4-FFF2-40B4-BE49-F238E27FC236}">
                <a16:creationId xmlns:a16="http://schemas.microsoft.com/office/drawing/2014/main" id="{B23C8021-7090-C645-93DB-3C1CAD87010A}"/>
              </a:ext>
            </a:extLst>
          </p:cNvPr>
          <p:cNvSpPr txBox="1"/>
          <p:nvPr/>
        </p:nvSpPr>
        <p:spPr>
          <a:xfrm>
            <a:off x="1652464" y="5771382"/>
            <a:ext cx="245246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Vector portal: dark photon</a:t>
            </a:r>
            <a:endParaRPr dirty="0"/>
          </a:p>
        </p:txBody>
      </p:sp>
      <p:sp>
        <p:nvSpPr>
          <p:cNvPr id="13" name="Google Shape;98;p13">
            <a:extLst>
              <a:ext uri="{FF2B5EF4-FFF2-40B4-BE49-F238E27FC236}">
                <a16:creationId xmlns:a16="http://schemas.microsoft.com/office/drawing/2014/main" id="{3994B6B9-A37A-8541-8C29-0CAAD6F36329}"/>
              </a:ext>
            </a:extLst>
          </p:cNvPr>
          <p:cNvSpPr txBox="1"/>
          <p:nvPr/>
        </p:nvSpPr>
        <p:spPr>
          <a:xfrm>
            <a:off x="8087072" y="5771382"/>
            <a:ext cx="22302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Higgs portal: dark scalar</a:t>
            </a:r>
            <a:endParaRPr dirty="0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71D1BB93-96B4-1D46-A74B-6612A5D7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94D4483-D7EE-7B4B-930C-FB98A468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1A581B5-41F3-174C-B419-BE3E7F8A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3</a:t>
            </a:fld>
            <a:endParaRPr lang="en-US"/>
          </a:p>
        </p:txBody>
      </p:sp>
      <p:sp>
        <p:nvSpPr>
          <p:cNvPr id="32" name="Google Shape;98;p13">
            <a:extLst>
              <a:ext uri="{FF2B5EF4-FFF2-40B4-BE49-F238E27FC236}">
                <a16:creationId xmlns:a16="http://schemas.microsoft.com/office/drawing/2014/main" id="{AF665D24-7EE7-FD40-BB4C-4EA36E886A31}"/>
              </a:ext>
            </a:extLst>
          </p:cNvPr>
          <p:cNvSpPr txBox="1"/>
          <p:nvPr/>
        </p:nvSpPr>
        <p:spPr>
          <a:xfrm>
            <a:off x="9337154" y="2904917"/>
            <a:ext cx="8762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SIMPs</a:t>
            </a:r>
            <a:endParaRPr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9E08BA-EC10-8B44-B02F-086D4359F9B3}"/>
              </a:ext>
            </a:extLst>
          </p:cNvPr>
          <p:cNvGrpSpPr/>
          <p:nvPr/>
        </p:nvGrpSpPr>
        <p:grpSpPr>
          <a:xfrm>
            <a:off x="682558" y="3484239"/>
            <a:ext cx="5306184" cy="2097422"/>
            <a:chOff x="682558" y="3484239"/>
            <a:chExt cx="5306184" cy="2097422"/>
          </a:xfrm>
        </p:grpSpPr>
        <p:grpSp>
          <p:nvGrpSpPr>
            <p:cNvPr id="4" name="Google Shape;92;p13">
              <a:extLst>
                <a:ext uri="{FF2B5EF4-FFF2-40B4-BE49-F238E27FC236}">
                  <a16:creationId xmlns:a16="http://schemas.microsoft.com/office/drawing/2014/main" id="{7E9E6492-6F30-F247-AFE8-A6BD78E390C1}"/>
                </a:ext>
              </a:extLst>
            </p:cNvPr>
            <p:cNvGrpSpPr/>
            <p:nvPr/>
          </p:nvGrpSpPr>
          <p:grpSpPr>
            <a:xfrm>
              <a:off x="682558" y="3484239"/>
              <a:ext cx="4878545" cy="2052514"/>
              <a:chOff x="191304" y="2713628"/>
              <a:chExt cx="4928656" cy="1653375"/>
            </a:xfrm>
          </p:grpSpPr>
          <p:sp>
            <p:nvSpPr>
              <p:cNvPr id="5" name="Google Shape;93;p13">
                <a:extLst>
                  <a:ext uri="{FF2B5EF4-FFF2-40B4-BE49-F238E27FC236}">
                    <a16:creationId xmlns:a16="http://schemas.microsoft.com/office/drawing/2014/main" id="{8EFE83F4-3655-814B-A546-5E707E2809C4}"/>
                  </a:ext>
                </a:extLst>
              </p:cNvPr>
              <p:cNvSpPr/>
              <p:nvPr/>
            </p:nvSpPr>
            <p:spPr>
              <a:xfrm>
                <a:off x="191304" y="2713628"/>
                <a:ext cx="4928656" cy="1653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" name="Google Shape;94;p13">
                <a:extLst>
                  <a:ext uri="{FF2B5EF4-FFF2-40B4-BE49-F238E27FC236}">
                    <a16:creationId xmlns:a16="http://schemas.microsoft.com/office/drawing/2014/main" id="{91F2B591-76BC-9541-8FE4-24F452E45767}"/>
                  </a:ext>
                </a:extLst>
              </p:cNvPr>
              <p:cNvGrpSpPr/>
              <p:nvPr/>
            </p:nvGrpSpPr>
            <p:grpSpPr>
              <a:xfrm>
                <a:off x="191304" y="3179553"/>
                <a:ext cx="4655626" cy="1187450"/>
                <a:chOff x="191304" y="3179553"/>
                <a:chExt cx="4655626" cy="1187450"/>
              </a:xfrm>
            </p:grpSpPr>
            <p:pic>
              <p:nvPicPr>
                <p:cNvPr id="7" name="Google Shape;95;p13" descr="dark-2.eps">
                  <a:extLst>
                    <a:ext uri="{FF2B5EF4-FFF2-40B4-BE49-F238E27FC236}">
                      <a16:creationId xmlns:a16="http://schemas.microsoft.com/office/drawing/2014/main" id="{20BF3816-126F-994E-A111-2C10918D72E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 cstate="hq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633957" y="3179553"/>
                  <a:ext cx="2212973" cy="11874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" name="Google Shape;96;p13" descr="dark-1.eps">
                  <a:extLst>
                    <a:ext uri="{FF2B5EF4-FFF2-40B4-BE49-F238E27FC236}">
                      <a16:creationId xmlns:a16="http://schemas.microsoft.com/office/drawing/2014/main" id="{799DF991-E2EE-2444-9E56-E3B1E8C0D0D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 cstate="hq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304" y="3190348"/>
                  <a:ext cx="2158998" cy="11766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2024CCA-7CBE-D347-9E57-9430113EF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2716" y="4034517"/>
              <a:ext cx="851172" cy="28372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DD1D425-DBAF-8743-B0C8-4BF69A38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3463" y="5262875"/>
              <a:ext cx="855279" cy="318786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3545DD-CA57-4948-81E8-D5815382D4CC}"/>
              </a:ext>
            </a:extLst>
          </p:cNvPr>
          <p:cNvGrpSpPr/>
          <p:nvPr/>
        </p:nvGrpSpPr>
        <p:grpSpPr>
          <a:xfrm>
            <a:off x="6901153" y="3890360"/>
            <a:ext cx="5037982" cy="1843072"/>
            <a:chOff x="6901153" y="3890360"/>
            <a:chExt cx="5037982" cy="1843072"/>
          </a:xfrm>
        </p:grpSpPr>
        <p:grpSp>
          <p:nvGrpSpPr>
            <p:cNvPr id="9" name="Google Shape;99;p13">
              <a:extLst>
                <a:ext uri="{FF2B5EF4-FFF2-40B4-BE49-F238E27FC236}">
                  <a16:creationId xmlns:a16="http://schemas.microsoft.com/office/drawing/2014/main" id="{956E179E-B36D-1E44-816F-5149679B3AF1}"/>
                </a:ext>
              </a:extLst>
            </p:cNvPr>
            <p:cNvGrpSpPr/>
            <p:nvPr/>
          </p:nvGrpSpPr>
          <p:grpSpPr>
            <a:xfrm>
              <a:off x="6901153" y="3890360"/>
              <a:ext cx="4474553" cy="1839017"/>
              <a:chOff x="4701772" y="2677000"/>
              <a:chExt cx="4215490" cy="1750541"/>
            </a:xfrm>
          </p:grpSpPr>
          <p:pic>
            <p:nvPicPr>
              <p:cNvPr id="10" name="Google Shape;100;p13" descr="dark_Higgs_production.pdf">
                <a:extLst>
                  <a:ext uri="{FF2B5EF4-FFF2-40B4-BE49-F238E27FC236}">
                    <a16:creationId xmlns:a16="http://schemas.microsoft.com/office/drawing/2014/main" id="{65147627-EAEE-BF49-9800-3F4BF2A1FD5D}"/>
                  </a:ext>
                </a:extLst>
              </p:cNvPr>
              <p:cNvPicPr preferRelativeResize="0"/>
              <p:nvPr/>
            </p:nvPicPr>
            <p:blipFill rotWithShape="1">
              <a:blip r:embed="rId7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01772" y="2677000"/>
                <a:ext cx="2052417" cy="17058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101;p13" descr="dark_Higgs_decay.pdf">
                <a:extLst>
                  <a:ext uri="{FF2B5EF4-FFF2-40B4-BE49-F238E27FC236}">
                    <a16:creationId xmlns:a16="http://schemas.microsoft.com/office/drawing/2014/main" id="{9731751A-273C-AB48-AA13-092274A75B00}"/>
                  </a:ext>
                </a:extLst>
              </p:cNvPr>
              <p:cNvPicPr preferRelativeResize="0"/>
              <p:nvPr/>
            </p:nvPicPr>
            <p:blipFill rotWithShape="1">
              <a:blip r:embed="rId8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96736" y="2814222"/>
                <a:ext cx="1920526" cy="16133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38FD849-E920-8644-A19E-D73C5F33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83856" y="3978814"/>
              <a:ext cx="851172" cy="28372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97F89E0-2FD3-9D48-87B2-3313FF3A1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83856" y="5414646"/>
              <a:ext cx="855279" cy="31878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9" name="Google Shape;149;p16">
            <a:extLst>
              <a:ext uri="{FF2B5EF4-FFF2-40B4-BE49-F238E27FC236}">
                <a16:creationId xmlns:a16="http://schemas.microsoft.com/office/drawing/2014/main" id="{AC897D9D-AE3D-3B4B-8C5B-F3BAE3BD900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55733" y="0"/>
            <a:ext cx="1307418" cy="638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137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0" y="10633"/>
            <a:ext cx="11899556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dirty="0"/>
              <a:t>Projected Sensitivity: Dark Photons as an Example</a:t>
            </a:r>
            <a:endParaRPr b="1" dirty="0"/>
          </a:p>
        </p:txBody>
      </p:sp>
      <p:sp>
        <p:nvSpPr>
          <p:cNvPr id="116" name="Google Shape;116;p14"/>
          <p:cNvSpPr txBox="1"/>
          <p:nvPr/>
        </p:nvSpPr>
        <p:spPr>
          <a:xfrm>
            <a:off x="551695" y="1417922"/>
            <a:ext cx="3537289" cy="403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 based on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arXiv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1804.00661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SpinQuest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dimuon channel only,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</a:t>
            </a:r>
            <a:r>
              <a:rPr lang="en-US" sz="20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&gt; 200MeV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DarkQuest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extension with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EMCal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upgrade,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probe lower mass region,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A’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&lt; 200MeV with di-electrons, and other signals like ALP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10/02/2020</a:t>
            </a:r>
            <a:endParaRPr dirty="0"/>
          </a:p>
        </p:txBody>
      </p:sp>
      <p:sp>
        <p:nvSpPr>
          <p:cNvPr id="121" name="Google Shape;1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DarkQuest/LongQuest @Fermilab</a:t>
            </a:r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7" name="Batell, Berlin, Blinov, Evans, Gori">
            <a:extLst>
              <a:ext uri="{FF2B5EF4-FFF2-40B4-BE49-F238E27FC236}">
                <a16:creationId xmlns:a16="http://schemas.microsoft.com/office/drawing/2014/main" id="{585FE398-0BE2-2D4F-83C0-40A895FB70F1}"/>
              </a:ext>
            </a:extLst>
          </p:cNvPr>
          <p:cNvSpPr txBox="1"/>
          <p:nvPr/>
        </p:nvSpPr>
        <p:spPr>
          <a:xfrm>
            <a:off x="7635525" y="1490904"/>
            <a:ext cx="1950149" cy="29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90000"/>
              </a:lnSpc>
              <a:defRPr sz="3200">
                <a:solidFill>
                  <a:srgbClr val="9437FF"/>
                </a:solidFill>
                <a:uFill>
                  <a:solidFill>
                    <a:srgbClr val="074184"/>
                  </a:solidFill>
                </a:uFill>
                <a:latin typeface="CoolveticaRg-Regular"/>
                <a:ea typeface="CoolveticaRg-Regular"/>
                <a:cs typeface="CoolveticaRg-Regular"/>
                <a:sym typeface="CoolveticaRg-Regular"/>
              </a:defRPr>
            </a:lvl1pPr>
          </a:lstStyle>
          <a:p>
            <a:r>
              <a:rPr sz="1400" dirty="0"/>
              <a:t>Berlin, </a:t>
            </a:r>
            <a:r>
              <a:rPr sz="1400" dirty="0" err="1"/>
              <a:t>Blinov</a:t>
            </a:r>
            <a:r>
              <a:rPr sz="1400" dirty="0"/>
              <a:t>, Evans, Gori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3B5589-2CDE-A440-B2A9-6FB6C9C458F6}"/>
              </a:ext>
            </a:extLst>
          </p:cNvPr>
          <p:cNvGrpSpPr/>
          <p:nvPr/>
        </p:nvGrpSpPr>
        <p:grpSpPr>
          <a:xfrm>
            <a:off x="4148836" y="774454"/>
            <a:ext cx="6834258" cy="5810624"/>
            <a:chOff x="4015666" y="730064"/>
            <a:chExt cx="6834258" cy="581062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FBD6263-2542-074E-A063-092C02EC26E7}"/>
                </a:ext>
              </a:extLst>
            </p:cNvPr>
            <p:cNvGrpSpPr/>
            <p:nvPr/>
          </p:nvGrpSpPr>
          <p:grpSpPr>
            <a:xfrm>
              <a:off x="4015666" y="730064"/>
              <a:ext cx="6834258" cy="5810624"/>
              <a:chOff x="3769107" y="730064"/>
              <a:chExt cx="6834258" cy="58106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8237980-53AE-3045-89F9-82C0D7F943BF}"/>
                  </a:ext>
                </a:extLst>
              </p:cNvPr>
              <p:cNvGrpSpPr/>
              <p:nvPr/>
            </p:nvGrpSpPr>
            <p:grpSpPr>
              <a:xfrm>
                <a:off x="3769107" y="730064"/>
                <a:ext cx="6834258" cy="5810624"/>
                <a:chOff x="3877724" y="730064"/>
                <a:chExt cx="6834258" cy="581062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4848F53-AA48-774B-91BA-4887B6F798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77724" y="730064"/>
                  <a:ext cx="6834258" cy="5810624"/>
                </a:xfrm>
                <a:prstGeom prst="rect">
                  <a:avLst/>
                </a:prstGeom>
              </p:spPr>
            </p:pic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DB0BA784-8EC1-2849-9EEA-FC0769A5E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1632" y="1249007"/>
                  <a:ext cx="0" cy="420771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E0EC544E-A76A-1345-B218-7510383FD5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62347" y="5608993"/>
                  <a:ext cx="528602" cy="297339"/>
                </a:xfrm>
                <a:prstGeom prst="rect">
                  <a:avLst/>
                </a:prstGeom>
                <a:solidFill>
                  <a:srgbClr val="FFC000"/>
                </a:solidFill>
              </p:spPr>
            </p:pic>
          </p:grpSp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796B96AB-3D12-6A44-A25A-0203106FF168}"/>
                  </a:ext>
                </a:extLst>
              </p:cNvPr>
              <p:cNvSpPr/>
              <p:nvPr/>
            </p:nvSpPr>
            <p:spPr>
              <a:xfrm>
                <a:off x="5106686" y="1535212"/>
                <a:ext cx="4037302" cy="859544"/>
              </a:xfrm>
              <a:prstGeom prst="rightArrow">
                <a:avLst/>
              </a:prstGeom>
              <a:solidFill>
                <a:srgbClr val="FFC000">
                  <a:alpha val="51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r>
                  <a:rPr lang="en-US" sz="1400" b="1" dirty="0" err="1">
                    <a:solidFill>
                      <a:schemeClr val="tx1"/>
                    </a:solidFill>
                  </a:rPr>
                  <a:t>DarkQuest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:</a:t>
                </a:r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en-US" sz="1400" dirty="0">
                    <a:solidFill>
                      <a:srgbClr val="0432FF"/>
                    </a:solidFill>
                  </a:rPr>
                  <a:t>             </a:t>
                </a:r>
                <a:r>
                  <a:rPr lang="en-US" sz="1400" dirty="0">
                    <a:solidFill>
                      <a:schemeClr val="tx1"/>
                    </a:solidFill>
                  </a:rPr>
                  <a:t>Di-electrons      |      Dimuons</a:t>
                </a:r>
              </a:p>
            </p:txBody>
          </p:sp>
        </p:grpSp>
        <p:sp>
          <p:nvSpPr>
            <p:cNvPr id="31" name="Batell, Berlin, Blinov, Evans, Gori">
              <a:extLst>
                <a:ext uri="{FF2B5EF4-FFF2-40B4-BE49-F238E27FC236}">
                  <a16:creationId xmlns:a16="http://schemas.microsoft.com/office/drawing/2014/main" id="{C803A1BF-0661-D14E-A906-F584D06CFA69}"/>
                </a:ext>
              </a:extLst>
            </p:cNvPr>
            <p:cNvSpPr txBox="1"/>
            <p:nvPr/>
          </p:nvSpPr>
          <p:spPr>
            <a:xfrm>
              <a:off x="8571344" y="1272898"/>
              <a:ext cx="1950149" cy="2964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 defTabSz="914400">
                <a:lnSpc>
                  <a:spcPct val="90000"/>
                </a:lnSpc>
                <a:defRPr sz="3200">
                  <a:solidFill>
                    <a:srgbClr val="9437FF"/>
                  </a:solidFill>
                  <a:uFill>
                    <a:solidFill>
                      <a:srgbClr val="074184"/>
                    </a:solidFill>
                  </a:uFill>
                  <a:latin typeface="CoolveticaRg-Regular"/>
                  <a:ea typeface="CoolveticaRg-Regular"/>
                  <a:cs typeface="CoolveticaRg-Regular"/>
                  <a:sym typeface="CoolveticaRg-Regular"/>
                </a:defRPr>
              </a:lvl1pPr>
            </a:lstStyle>
            <a:p>
              <a:r>
                <a:rPr sz="1400" dirty="0"/>
                <a:t>Berlin, </a:t>
              </a:r>
              <a:r>
                <a:rPr sz="1400" dirty="0" err="1"/>
                <a:t>Blinov</a:t>
              </a:r>
              <a:r>
                <a:rPr sz="1400" dirty="0"/>
                <a:t>, Evans, Gori</a:t>
              </a:r>
            </a:p>
          </p:txBody>
        </p:sp>
      </p:grpSp>
      <p:pic>
        <p:nvPicPr>
          <p:cNvPr id="33" name="Google Shape;149;p16">
            <a:extLst>
              <a:ext uri="{FF2B5EF4-FFF2-40B4-BE49-F238E27FC236}">
                <a16:creationId xmlns:a16="http://schemas.microsoft.com/office/drawing/2014/main" id="{07BDE9EF-EE17-8B40-B7A5-D1C31BE9F5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77491" y="0"/>
            <a:ext cx="1307418" cy="638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01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0-08-12 at 7.58.16 PM.png" descr="Screen Shot 2020-08-12 at 7.58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18" y="916973"/>
            <a:ext cx="3527866" cy="304897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IMP"/>
          <p:cNvSpPr txBox="1"/>
          <p:nvPr/>
        </p:nvSpPr>
        <p:spPr>
          <a:xfrm>
            <a:off x="6422274" y="3069927"/>
            <a:ext cx="72298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rPr sz="2000" dirty="0"/>
              <a:t>SIMP</a:t>
            </a:r>
          </a:p>
        </p:txBody>
      </p:sp>
      <p:pic>
        <p:nvPicPr>
          <p:cNvPr id="189" name="Screen Shot 2020-08-12 at 8.19.06 PM 2.png" descr="Screen Shot 2020-08-12 at 8.19.06 PM 2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1176" y="1091785"/>
            <a:ext cx="4989232" cy="265908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More dark sector signatures"/>
          <p:cNvSpPr txBox="1">
            <a:spLocks noGrp="1"/>
          </p:cNvSpPr>
          <p:nvPr>
            <p:ph type="title"/>
          </p:nvPr>
        </p:nvSpPr>
        <p:spPr>
          <a:xfrm>
            <a:off x="844550" y="151533"/>
            <a:ext cx="10502900" cy="681552"/>
          </a:xfrm>
          <a:prstGeom prst="rect">
            <a:avLst/>
          </a:prstGeom>
        </p:spPr>
        <p:txBody>
          <a:bodyPr/>
          <a:lstStyle>
            <a:lvl1pPr>
              <a:defRPr sz="9800"/>
            </a:lvl1pPr>
          </a:lstStyle>
          <a:p>
            <a:r>
              <a:rPr sz="4000" dirty="0">
                <a:latin typeface="+mj-lt"/>
              </a:rPr>
              <a:t>More </a:t>
            </a:r>
            <a:r>
              <a:rPr lang="en-US" sz="4000" dirty="0">
                <a:latin typeface="+mj-lt"/>
              </a:rPr>
              <a:t>D</a:t>
            </a:r>
            <a:r>
              <a:rPr sz="4000" dirty="0">
                <a:latin typeface="+mj-lt"/>
              </a:rPr>
              <a:t>ark </a:t>
            </a:r>
            <a:r>
              <a:rPr lang="en-US" sz="4000" dirty="0">
                <a:latin typeface="+mj-lt"/>
              </a:rPr>
              <a:t>S</a:t>
            </a:r>
            <a:r>
              <a:rPr sz="4000" dirty="0">
                <a:latin typeface="+mj-lt"/>
              </a:rPr>
              <a:t>ector </a:t>
            </a:r>
            <a:r>
              <a:rPr lang="en-US" sz="4000" dirty="0">
                <a:latin typeface="+mj-lt"/>
              </a:rPr>
              <a:t>S</a:t>
            </a:r>
            <a:r>
              <a:rPr sz="4000" dirty="0">
                <a:latin typeface="+mj-lt"/>
              </a:rPr>
              <a:t>ignatures 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81" y="1164726"/>
            <a:ext cx="3472408" cy="278911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Plots from various sources:…"/>
          <p:cNvSpPr txBox="1"/>
          <p:nvPr/>
        </p:nvSpPr>
        <p:spPr>
          <a:xfrm>
            <a:off x="256001" y="3969849"/>
            <a:ext cx="3209853" cy="64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90000"/>
              </a:lnSpc>
              <a:defRPr sz="2600">
                <a:solidFill>
                  <a:srgbClr val="9437FF"/>
                </a:solidFill>
                <a:uFill>
                  <a:solidFill>
                    <a:srgbClr val="074184"/>
                  </a:solidFill>
                </a:uFill>
                <a:latin typeface="CoolveticaRg-Regular"/>
                <a:ea typeface="CoolveticaRg-Regular"/>
                <a:cs typeface="CoolveticaRg-Regular"/>
                <a:sym typeface="CoolveticaRg-Regular"/>
              </a:defRPr>
            </a:pPr>
            <a:r>
              <a:rPr sz="1300" dirty="0"/>
              <a:t>Plots from various sources:</a:t>
            </a:r>
          </a:p>
          <a:p>
            <a:pPr defTabSz="457200">
              <a:lnSpc>
                <a:spcPct val="90000"/>
              </a:lnSpc>
              <a:defRPr sz="2600">
                <a:solidFill>
                  <a:srgbClr val="9437FF"/>
                </a:solidFill>
                <a:uFill>
                  <a:solidFill>
                    <a:srgbClr val="074184"/>
                  </a:solidFill>
                </a:uFill>
                <a:latin typeface="CoolveticaRg-Regular"/>
                <a:ea typeface="CoolveticaRg-Regular"/>
                <a:cs typeface="CoolveticaRg-Regular"/>
                <a:sym typeface="CoolveticaRg-Regular"/>
              </a:defRPr>
            </a:pPr>
            <a:r>
              <a:rPr sz="1300" dirty="0" err="1"/>
              <a:t>Batell</a:t>
            </a:r>
            <a:r>
              <a:rPr sz="1300" dirty="0"/>
              <a:t>, Berlin, </a:t>
            </a:r>
            <a:r>
              <a:rPr sz="1300" dirty="0" err="1"/>
              <a:t>diNiverville</a:t>
            </a:r>
            <a:r>
              <a:rPr sz="1300" dirty="0"/>
              <a:t>, </a:t>
            </a:r>
            <a:r>
              <a:rPr sz="1300" dirty="0" err="1"/>
              <a:t>Blinov</a:t>
            </a:r>
            <a:r>
              <a:rPr sz="1300" dirty="0"/>
              <a:t>, Evans, Gori, </a:t>
            </a:r>
            <a:br>
              <a:rPr sz="1300" dirty="0"/>
            </a:br>
            <a:r>
              <a:rPr sz="1300" dirty="0"/>
              <a:t>Toro, Tsai, Shuster</a:t>
            </a:r>
            <a:r>
              <a:rPr lang="en-US" sz="1300" dirty="0"/>
              <a:t> et al.</a:t>
            </a:r>
            <a:endParaRPr sz="1300" dirty="0"/>
          </a:p>
        </p:txBody>
      </p:sp>
      <p:pic>
        <p:nvPicPr>
          <p:cNvPr id="194" name="unknown.pdf" descr="unknown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213" y="4025211"/>
            <a:ext cx="3468371" cy="265908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Higgs Portal"/>
          <p:cNvSpPr txBox="1"/>
          <p:nvPr/>
        </p:nvSpPr>
        <p:spPr>
          <a:xfrm>
            <a:off x="5804449" y="4193238"/>
            <a:ext cx="139672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rPr sz="2000" dirty="0"/>
              <a:t>Higgs Portal</a:t>
            </a:r>
          </a:p>
        </p:txBody>
      </p:sp>
      <p:sp>
        <p:nvSpPr>
          <p:cNvPr id="196" name="inelastic DM"/>
          <p:cNvSpPr txBox="1"/>
          <p:nvPr/>
        </p:nvSpPr>
        <p:spPr>
          <a:xfrm>
            <a:off x="9853838" y="3069926"/>
            <a:ext cx="1465932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rPr lang="en-US" sz="2000" dirty="0"/>
              <a:t>I</a:t>
            </a:r>
            <a:r>
              <a:rPr sz="2000" dirty="0"/>
              <a:t>nelastic DM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922" y="3965943"/>
            <a:ext cx="4201181" cy="278911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heavy tau neutrino"/>
          <p:cNvSpPr txBox="1"/>
          <p:nvPr/>
        </p:nvSpPr>
        <p:spPr>
          <a:xfrm>
            <a:off x="9372797" y="4183052"/>
            <a:ext cx="242801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rPr lang="en-US" sz="2000" dirty="0"/>
              <a:t>H</a:t>
            </a:r>
            <a:r>
              <a:rPr sz="2000" dirty="0"/>
              <a:t>eavy </a:t>
            </a:r>
            <a:r>
              <a:rPr lang="en-US" sz="2000" dirty="0"/>
              <a:t>T</a:t>
            </a:r>
            <a:r>
              <a:rPr sz="2000" dirty="0"/>
              <a:t>au </a:t>
            </a:r>
            <a:r>
              <a:rPr lang="en-US" sz="2000" dirty="0"/>
              <a:t>N</a:t>
            </a:r>
            <a:r>
              <a:rPr sz="2000" dirty="0"/>
              <a:t>eutrino</a:t>
            </a:r>
          </a:p>
        </p:txBody>
      </p:sp>
      <p:sp>
        <p:nvSpPr>
          <p:cNvPr id="199" name="Exploring several benchmark scenarios in full simulation for Snowmass"/>
          <p:cNvSpPr txBox="1"/>
          <p:nvPr/>
        </p:nvSpPr>
        <p:spPr>
          <a:xfrm>
            <a:off x="312881" y="4831510"/>
            <a:ext cx="3322688" cy="134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b="1">
                <a:solidFill>
                  <a:srgbClr val="0433FF"/>
                </a:solidFill>
                <a:latin typeface="advent Regular "/>
                <a:ea typeface="advent Regular "/>
                <a:cs typeface="advent Regular "/>
                <a:sym typeface="advent Regular "/>
              </a:defRPr>
            </a:lvl1pPr>
          </a:lstStyle>
          <a:p>
            <a:r>
              <a:rPr sz="1400" dirty="0"/>
              <a:t>Exploring several benchmark scenarios in full simulation for Snowmass</a:t>
            </a:r>
            <a:r>
              <a:rPr lang="en-US" sz="1400" dirty="0"/>
              <a:t>:</a:t>
            </a:r>
          </a:p>
          <a:p>
            <a:r>
              <a:rPr lang="en-US" sz="1400" dirty="0" err="1"/>
              <a:t>DarkQuest</a:t>
            </a:r>
            <a:r>
              <a:rPr lang="en-US" sz="1400" dirty="0"/>
              <a:t>-I: 2023-2024, POT ~ 10^18</a:t>
            </a:r>
          </a:p>
          <a:p>
            <a:r>
              <a:rPr lang="en-US" sz="1400" dirty="0" err="1"/>
              <a:t>DarkQuest</a:t>
            </a:r>
            <a:r>
              <a:rPr lang="en-US" sz="1400" dirty="0"/>
              <a:t>-II: 2026+, POT ~ 10^18</a:t>
            </a:r>
          </a:p>
          <a:p>
            <a:endParaRPr lang="en-US" sz="1400" dirty="0"/>
          </a:p>
          <a:p>
            <a:r>
              <a:rPr lang="en-US" sz="1400" dirty="0"/>
              <a:t>Welcome to join us!</a:t>
            </a:r>
            <a:endParaRPr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AA0427-5345-0945-ACE1-039715CD68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 flipH="1">
            <a:off x="11684651" y="6480588"/>
            <a:ext cx="232322" cy="274473"/>
          </a:xfrm>
        </p:spPr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 dirty="0"/>
          </a:p>
        </p:txBody>
      </p:sp>
      <p:sp>
        <p:nvSpPr>
          <p:cNvPr id="16" name="Google Shape;120;p14">
            <a:extLst>
              <a:ext uri="{FF2B5EF4-FFF2-40B4-BE49-F238E27FC236}">
                <a16:creationId xmlns:a16="http://schemas.microsoft.com/office/drawing/2014/main" id="{82C5146F-6FD5-8946-B264-8147B2B6128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10/02/2020</a:t>
            </a:r>
            <a:endParaRPr lang="en-US" dirty="0"/>
          </a:p>
        </p:txBody>
      </p:sp>
      <p:pic>
        <p:nvPicPr>
          <p:cNvPr id="18" name="Google Shape;149;p16">
            <a:extLst>
              <a:ext uri="{FF2B5EF4-FFF2-40B4-BE49-F238E27FC236}">
                <a16:creationId xmlns:a16="http://schemas.microsoft.com/office/drawing/2014/main" id="{4FCC3A0C-656B-0445-AECD-58ED86ED3CF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2990" y="21544"/>
            <a:ext cx="1307418" cy="638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8760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634" y="2846901"/>
            <a:ext cx="5251450" cy="3486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22620" y="1187975"/>
            <a:ext cx="3592858" cy="1298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creen Shot 2020-08-11 at 1.12.52 PM.png" descr="Screen Shot 2020-08-11 at 1.12.52 PM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86" y="1028775"/>
            <a:ext cx="5979914" cy="546486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NM4 hall"/>
          <p:cNvSpPr txBox="1">
            <a:spLocks noGrp="1"/>
          </p:cNvSpPr>
          <p:nvPr>
            <p:ph type="title"/>
          </p:nvPr>
        </p:nvSpPr>
        <p:spPr>
          <a:xfrm>
            <a:off x="10822" y="40806"/>
            <a:ext cx="10502900" cy="679916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 algn="ctr"/>
            <a:r>
              <a:rPr lang="en-US" dirty="0">
                <a:latin typeface="+mj-lt"/>
              </a:rPr>
              <a:t>Readiness: Fully Working </a:t>
            </a:r>
            <a:r>
              <a:rPr lang="en-US" dirty="0" err="1">
                <a:latin typeface="+mj-lt"/>
              </a:rPr>
              <a:t>SpinQuest</a:t>
            </a:r>
            <a:r>
              <a:rPr lang="en-US" dirty="0">
                <a:latin typeface="+mj-lt"/>
              </a:rPr>
              <a:t> @</a:t>
            </a:r>
            <a:r>
              <a:rPr dirty="0">
                <a:latin typeface="+mj-lt"/>
              </a:rPr>
              <a:t>NM4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838840-DEE3-4D4C-94A6-4BE5382B7E11}"/>
              </a:ext>
            </a:extLst>
          </p:cNvPr>
          <p:cNvSpPr/>
          <p:nvPr/>
        </p:nvSpPr>
        <p:spPr>
          <a:xfrm>
            <a:off x="6749888" y="1551995"/>
            <a:ext cx="1244621" cy="7608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NM4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Back Room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0EA8AB-2E24-EE4C-9768-DEC13EBD2002}"/>
              </a:ext>
            </a:extLst>
          </p:cNvPr>
          <p:cNvCxnSpPr>
            <a:cxnSpLocks/>
          </p:cNvCxnSpPr>
          <p:nvPr/>
        </p:nvCxnSpPr>
        <p:spPr>
          <a:xfrm>
            <a:off x="6754635" y="2332272"/>
            <a:ext cx="0" cy="5146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3B6054-2EF5-EC48-82EC-F5A5E648BAFD}"/>
              </a:ext>
            </a:extLst>
          </p:cNvPr>
          <p:cNvCxnSpPr>
            <a:cxnSpLocks/>
          </p:cNvCxnSpPr>
          <p:nvPr/>
        </p:nvCxnSpPr>
        <p:spPr>
          <a:xfrm>
            <a:off x="7994509" y="2338882"/>
            <a:ext cx="1269421" cy="5146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B2C162C-C855-484F-B0A0-DB140CEBD7B1}"/>
              </a:ext>
            </a:extLst>
          </p:cNvPr>
          <p:cNvSpPr txBox="1"/>
          <p:nvPr/>
        </p:nvSpPr>
        <p:spPr>
          <a:xfrm>
            <a:off x="7028548" y="3551946"/>
            <a:ext cx="2366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additional detectors </a:t>
            </a:r>
          </a:p>
          <a:p>
            <a:r>
              <a:rPr lang="en-US" b="1" dirty="0">
                <a:solidFill>
                  <a:srgbClr val="FFFF00"/>
                </a:solidFill>
              </a:rPr>
              <a:t>possible for </a:t>
            </a:r>
            <a:r>
              <a:rPr lang="en-US" b="1" dirty="0" err="1">
                <a:solidFill>
                  <a:srgbClr val="FFFF00"/>
                </a:solidFill>
              </a:rPr>
              <a:t>LongQuest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58E09F-C672-7146-8DBD-62BAB702E397}"/>
              </a:ext>
            </a:extLst>
          </p:cNvPr>
          <p:cNvSpPr txBox="1"/>
          <p:nvPr/>
        </p:nvSpPr>
        <p:spPr>
          <a:xfrm>
            <a:off x="8008468" y="1028775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ST-4</a:t>
            </a:r>
          </a:p>
          <a:p>
            <a:r>
              <a:rPr lang="en-US" sz="1400" dirty="0" err="1"/>
              <a:t>MuID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49EEA-ED3F-BC43-B966-E40217E064D6}"/>
              </a:ext>
            </a:extLst>
          </p:cNvPr>
          <p:cNvSpPr txBox="1"/>
          <p:nvPr/>
        </p:nvSpPr>
        <p:spPr>
          <a:xfrm>
            <a:off x="10229302" y="1073244"/>
            <a:ext cx="48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FB6901-897F-4244-9688-41846B2FF5B8}"/>
              </a:ext>
            </a:extLst>
          </p:cNvPr>
          <p:cNvSpPr txBox="1"/>
          <p:nvPr/>
        </p:nvSpPr>
        <p:spPr>
          <a:xfrm>
            <a:off x="9272164" y="1088246"/>
            <a:ext cx="48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ST-2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D7D2C-2339-4C45-B92B-836A53E9C714}"/>
              </a:ext>
            </a:extLst>
          </p:cNvPr>
          <p:cNvSpPr txBox="1"/>
          <p:nvPr/>
        </p:nvSpPr>
        <p:spPr>
          <a:xfrm>
            <a:off x="8652932" y="1088246"/>
            <a:ext cx="48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ST-3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FF0AC935-0163-CD40-BB89-CFA0EBFF9C60}"/>
              </a:ext>
            </a:extLst>
          </p:cNvPr>
          <p:cNvSpPr/>
          <p:nvPr/>
        </p:nvSpPr>
        <p:spPr>
          <a:xfrm>
            <a:off x="11815478" y="1814874"/>
            <a:ext cx="260436" cy="13435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BD3AD0-34AF-AE4B-903C-2E0065E0F950}"/>
              </a:ext>
            </a:extLst>
          </p:cNvPr>
          <p:cNvSpPr txBox="1"/>
          <p:nvPr/>
        </p:nvSpPr>
        <p:spPr>
          <a:xfrm>
            <a:off x="11689857" y="1932599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800" dirty="0">
                <a:solidFill>
                  <a:srgbClr val="FF0000"/>
                </a:solidFill>
              </a:rPr>
              <a:t>protons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5A0D6EFC-27A4-9643-8E93-81304CAA5907}"/>
              </a:ext>
            </a:extLst>
          </p:cNvPr>
          <p:cNvSpPr/>
          <p:nvPr/>
        </p:nvSpPr>
        <p:spPr>
          <a:xfrm rot="14261448" flipV="1">
            <a:off x="1025759" y="1824949"/>
            <a:ext cx="459479" cy="16737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C18ACB-B1EB-CE4D-B32D-17536DEB70AE}"/>
              </a:ext>
            </a:extLst>
          </p:cNvPr>
          <p:cNvSpPr txBox="1"/>
          <p:nvPr/>
        </p:nvSpPr>
        <p:spPr>
          <a:xfrm>
            <a:off x="140831" y="1669736"/>
            <a:ext cx="896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050" dirty="0">
                <a:solidFill>
                  <a:srgbClr val="FF0000"/>
                </a:solidFill>
              </a:rPr>
              <a:t>Proton beam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C5BA41-94CD-B644-828E-F1B5266F8F54}"/>
              </a:ext>
            </a:extLst>
          </p:cNvPr>
          <p:cNvCxnSpPr/>
          <p:nvPr/>
        </p:nvCxnSpPr>
        <p:spPr>
          <a:xfrm flipH="1">
            <a:off x="6575304" y="1884675"/>
            <a:ext cx="5500610" cy="4792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388E96B-E27A-EB4A-8672-54584F9145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43607" y="6542187"/>
            <a:ext cx="226620" cy="230530"/>
          </a:xfrm>
        </p:spPr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 dirty="0"/>
          </a:p>
        </p:txBody>
      </p:sp>
      <p:sp>
        <p:nvSpPr>
          <p:cNvPr id="29" name="Google Shape;120;p14">
            <a:extLst>
              <a:ext uri="{FF2B5EF4-FFF2-40B4-BE49-F238E27FC236}">
                <a16:creationId xmlns:a16="http://schemas.microsoft.com/office/drawing/2014/main" id="{1A47ED42-9E56-1449-9959-5DE4999D7281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10/02/2020</a:t>
            </a:r>
            <a:endParaRPr lang="en-US" dirty="0"/>
          </a:p>
        </p:txBody>
      </p:sp>
      <p:grpSp>
        <p:nvGrpSpPr>
          <p:cNvPr id="30" name="Google Shape;144;p16">
            <a:extLst>
              <a:ext uri="{FF2B5EF4-FFF2-40B4-BE49-F238E27FC236}">
                <a16:creationId xmlns:a16="http://schemas.microsoft.com/office/drawing/2014/main" id="{9304DB56-87ED-E442-82D0-8E581CE035F7}"/>
              </a:ext>
            </a:extLst>
          </p:cNvPr>
          <p:cNvGrpSpPr/>
          <p:nvPr/>
        </p:nvGrpSpPr>
        <p:grpSpPr>
          <a:xfrm>
            <a:off x="6729631" y="825639"/>
            <a:ext cx="943992" cy="720482"/>
            <a:chOff x="9895538" y="124206"/>
            <a:chExt cx="1338164" cy="963715"/>
          </a:xfrm>
        </p:grpSpPr>
        <p:pic>
          <p:nvPicPr>
            <p:cNvPr id="31" name="Google Shape;145;p16">
              <a:extLst>
                <a:ext uri="{FF2B5EF4-FFF2-40B4-BE49-F238E27FC236}">
                  <a16:creationId xmlns:a16="http://schemas.microsoft.com/office/drawing/2014/main" id="{FE79D7B6-2586-C249-BC74-13CEE7035AD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95538" y="124206"/>
              <a:ext cx="1154114" cy="6780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146;p16">
              <a:extLst>
                <a:ext uri="{FF2B5EF4-FFF2-40B4-BE49-F238E27FC236}">
                  <a16:creationId xmlns:a16="http://schemas.microsoft.com/office/drawing/2014/main" id="{C0C46706-BD5A-224D-A2F5-6BDDD5863BEF}"/>
                </a:ext>
              </a:extLst>
            </p:cNvPr>
            <p:cNvSpPr txBox="1"/>
            <p:nvPr/>
          </p:nvSpPr>
          <p:spPr>
            <a:xfrm>
              <a:off x="9895538" y="718589"/>
              <a:ext cx="13381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rgbClr val="C00000"/>
                  </a:solidFill>
                  <a:latin typeface="Times"/>
                  <a:ea typeface="Times"/>
                  <a:cs typeface="Times"/>
                  <a:sym typeface="Times"/>
                </a:rPr>
                <a:t>LongQuest</a:t>
              </a:r>
              <a:endParaRPr sz="1200" dirty="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1824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30529-740E-B543-8ADF-AB2FABB0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1" y="36629"/>
            <a:ext cx="10515600" cy="1109077"/>
          </a:xfrm>
        </p:spPr>
        <p:txBody>
          <a:bodyPr/>
          <a:lstStyle/>
          <a:p>
            <a:r>
              <a:rPr lang="en-US" b="1" dirty="0" err="1"/>
              <a:t>EMCal</a:t>
            </a:r>
            <a:r>
              <a:rPr lang="en-US" b="1" dirty="0"/>
              <a:t> R&amp;D Status and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B981-3ED1-D64B-AFCC-7B82BA90C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17" y="1305561"/>
            <a:ext cx="7736109" cy="13101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Test beam results from STAR (2019) confirmed performance  </a:t>
            </a:r>
          </a:p>
          <a:p>
            <a:r>
              <a:rPr lang="en-US" dirty="0"/>
              <a:t>Recycled PHENIX </a:t>
            </a:r>
            <a:r>
              <a:rPr lang="en-US" dirty="0" err="1"/>
              <a:t>EMCal</a:t>
            </a:r>
            <a:r>
              <a:rPr lang="en-US" dirty="0"/>
              <a:t> modules in hand</a:t>
            </a:r>
          </a:p>
          <a:p>
            <a:r>
              <a:rPr lang="en-US" dirty="0"/>
              <a:t>Build a prototype </a:t>
            </a:r>
            <a:r>
              <a:rPr lang="en-US" dirty="0" err="1"/>
              <a:t>EMCal</a:t>
            </a:r>
            <a:r>
              <a:rPr lang="en-US" dirty="0"/>
              <a:t> (2 x 2 modules ) to measure background in </a:t>
            </a:r>
            <a:r>
              <a:rPr lang="en-US" dirty="0" err="1"/>
              <a:t>SPinQuest</a:t>
            </a:r>
            <a:r>
              <a:rPr lang="en-US" dirty="0"/>
              <a:t> in 2021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71D1BB93-96B4-1D46-A74B-6612A5D7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94D4483-D7EE-7B4B-930C-FB98A468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1A581B5-41F3-174C-B419-BE3E7F8A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D970DF-218E-4C47-945F-A5BA0B52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696507"/>
            <a:ext cx="3478924" cy="465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E385D6-71FB-CD41-8068-E0ED6D21E5F6}"/>
              </a:ext>
            </a:extLst>
          </p:cNvPr>
          <p:cNvSpPr txBox="1"/>
          <p:nvPr/>
        </p:nvSpPr>
        <p:spPr>
          <a:xfrm>
            <a:off x="8277427" y="319833"/>
            <a:ext cx="382995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Recycle PHENIX </a:t>
            </a:r>
            <a:r>
              <a:rPr lang="en-US" sz="2000" b="1" dirty="0" err="1">
                <a:solidFill>
                  <a:srgbClr val="FF0000"/>
                </a:solidFill>
              </a:rPr>
              <a:t>EMCal</a:t>
            </a:r>
            <a:r>
              <a:rPr lang="en-US" sz="2000" b="1" dirty="0">
                <a:solidFill>
                  <a:srgbClr val="FF0000"/>
                </a:solidFill>
              </a:rPr>
              <a:t> detectors:</a:t>
            </a:r>
          </a:p>
          <a:p>
            <a:pPr marL="285750" indent="-285750">
              <a:buFontTx/>
              <a:buChar char="-"/>
            </a:pPr>
            <a:r>
              <a:rPr lang="en-US" dirty="0"/>
              <a:t>2 sectors available, 2m x 4m each </a:t>
            </a:r>
          </a:p>
          <a:p>
            <a:pPr marL="285750" indent="-285750">
              <a:buFontTx/>
              <a:buChar char="-"/>
            </a:pPr>
            <a:r>
              <a:rPr lang="en-US" dirty="0"/>
              <a:t>One for </a:t>
            </a:r>
            <a:r>
              <a:rPr lang="en-US" dirty="0" err="1"/>
              <a:t>DarQuest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One for </a:t>
            </a:r>
            <a:r>
              <a:rPr lang="en-US" dirty="0" err="1"/>
              <a:t>LongQuest</a:t>
            </a:r>
            <a:r>
              <a:rPr lang="en-US" dirty="0"/>
              <a:t> in the backroom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75EA85-F85C-D74E-8E30-B2F3C669230E}"/>
              </a:ext>
            </a:extLst>
          </p:cNvPr>
          <p:cNvCxnSpPr>
            <a:cxnSpLocks/>
          </p:cNvCxnSpPr>
          <p:nvPr/>
        </p:nvCxnSpPr>
        <p:spPr>
          <a:xfrm flipV="1">
            <a:off x="8755117" y="3776511"/>
            <a:ext cx="1518746" cy="1514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4E43D94-BACD-5E43-B687-BD0053F07F34}"/>
              </a:ext>
            </a:extLst>
          </p:cNvPr>
          <p:cNvSpPr txBox="1"/>
          <p:nvPr/>
        </p:nvSpPr>
        <p:spPr>
          <a:xfrm>
            <a:off x="9007366" y="357352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457CA2-BDC8-1140-ACE1-EB5FBCD10E2E}"/>
              </a:ext>
            </a:extLst>
          </p:cNvPr>
          <p:cNvCxnSpPr>
            <a:cxnSpLocks/>
          </p:cNvCxnSpPr>
          <p:nvPr/>
        </p:nvCxnSpPr>
        <p:spPr>
          <a:xfrm flipH="1">
            <a:off x="10124090" y="2942897"/>
            <a:ext cx="68316" cy="92996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D92B352-2F65-E34E-8BC4-90A66F48DD98}"/>
              </a:ext>
            </a:extLst>
          </p:cNvPr>
          <p:cNvSpPr txBox="1"/>
          <p:nvPr/>
        </p:nvSpPr>
        <p:spPr>
          <a:xfrm>
            <a:off x="9664336" y="3130304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4B9FC7D-17C1-7A48-929B-5B949BD11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15" y="3555762"/>
            <a:ext cx="2631398" cy="280058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E12E7EF-9F35-AD42-BE8A-66C4AB8E6454}"/>
              </a:ext>
            </a:extLst>
          </p:cNvPr>
          <p:cNvCxnSpPr>
            <a:cxnSpLocks/>
          </p:cNvCxnSpPr>
          <p:nvPr/>
        </p:nvCxnSpPr>
        <p:spPr>
          <a:xfrm>
            <a:off x="335315" y="3407879"/>
            <a:ext cx="2631398" cy="2112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077D722-2D8C-BE4A-B425-93423B2858DD}"/>
              </a:ext>
            </a:extLst>
          </p:cNvPr>
          <p:cNvSpPr txBox="1"/>
          <p:nvPr/>
        </p:nvSpPr>
        <p:spPr>
          <a:xfrm>
            <a:off x="1157557" y="3039452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11cm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B8D6E5-5555-3047-B4B1-DEEFA415E32E}"/>
              </a:ext>
            </a:extLst>
          </p:cNvPr>
          <p:cNvCxnSpPr>
            <a:cxnSpLocks/>
          </p:cNvCxnSpPr>
          <p:nvPr/>
        </p:nvCxnSpPr>
        <p:spPr>
          <a:xfrm flipV="1">
            <a:off x="3053215" y="3585574"/>
            <a:ext cx="0" cy="2226647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E43C069-AE1C-EF42-9BE8-BB0895ED3617}"/>
              </a:ext>
            </a:extLst>
          </p:cNvPr>
          <p:cNvSpPr txBox="1"/>
          <p:nvPr/>
        </p:nvSpPr>
        <p:spPr>
          <a:xfrm rot="5400000">
            <a:off x="2894785" y="4498842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11cm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5703B2-A52F-B145-8567-0F875429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457" y="3199029"/>
            <a:ext cx="4850015" cy="326483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8862A0A-6884-5D41-BD97-60B80575B07C}"/>
              </a:ext>
            </a:extLst>
          </p:cNvPr>
          <p:cNvSpPr txBox="1"/>
          <p:nvPr/>
        </p:nvSpPr>
        <p:spPr>
          <a:xfrm>
            <a:off x="4692798" y="2804060"/>
            <a:ext cx="350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2019 Test Beam @Fermilab (STAR)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69535E2-5744-E342-BC20-B33A61B39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935" y="4333096"/>
            <a:ext cx="489279" cy="2795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FB70F27-5DEA-8A49-A97E-9357ED7EB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522" y="4320490"/>
            <a:ext cx="457200" cy="304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220B19-326F-3E4F-B533-12E97BA3B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701" y="5022554"/>
            <a:ext cx="1509907" cy="4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2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5286-0716-CE4B-B413-C3AACED2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069"/>
            <a:ext cx="10515600" cy="857002"/>
          </a:xfrm>
        </p:spPr>
        <p:txBody>
          <a:bodyPr/>
          <a:lstStyle/>
          <a:p>
            <a:r>
              <a:rPr lang="en-US" b="1" dirty="0"/>
              <a:t>Things to do for Snowmass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F70D8-37F7-C04E-8B91-EC7E21B77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313411"/>
            <a:ext cx="10515600" cy="50429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Simulation of signal acceptance and reconstruction </a:t>
            </a:r>
          </a:p>
          <a:p>
            <a:pPr lvl="1"/>
            <a:r>
              <a:rPr lang="en-US" dirty="0"/>
              <a:t>Dark photons, dark Higgs, ALP, RH-neutrino etc.</a:t>
            </a:r>
          </a:p>
          <a:p>
            <a:pPr lvl="1"/>
            <a:r>
              <a:rPr lang="en-US" dirty="0"/>
              <a:t>Exploration of signatures of new dark sector models and their connections to dark matter cosmology</a:t>
            </a:r>
          </a:p>
          <a:p>
            <a:pPr lvl="1"/>
            <a:r>
              <a:rPr lang="en-US" dirty="0"/>
              <a:t>Produce experimental sensitivity plots</a:t>
            </a:r>
          </a:p>
          <a:p>
            <a:r>
              <a:rPr lang="en-US" dirty="0"/>
              <a:t>Simulation of rare SM backgrounds</a:t>
            </a:r>
          </a:p>
          <a:p>
            <a:pPr lvl="1"/>
            <a:r>
              <a:rPr lang="en-US" dirty="0"/>
              <a:t>E.g. K</a:t>
            </a:r>
            <a:r>
              <a:rPr lang="en-US" baseline="30000" dirty="0"/>
              <a:t>0</a:t>
            </a:r>
            <a:r>
              <a:rPr lang="en-US" baseline="-25000" dirty="0"/>
              <a:t>L</a:t>
            </a:r>
            <a:r>
              <a:rPr lang="en-US" dirty="0"/>
              <a:t> for electron dark sector backgrounds</a:t>
            </a:r>
          </a:p>
          <a:p>
            <a:r>
              <a:rPr lang="en-US" dirty="0"/>
              <a:t>Study detector background with real data </a:t>
            </a:r>
          </a:p>
          <a:p>
            <a:pPr lvl="1"/>
            <a:r>
              <a:rPr lang="en-US" dirty="0"/>
              <a:t>2017 </a:t>
            </a:r>
            <a:r>
              <a:rPr lang="en-US" dirty="0" err="1"/>
              <a:t>SeaQuest</a:t>
            </a:r>
            <a:r>
              <a:rPr lang="en-US" dirty="0"/>
              <a:t> data for DP trigger and detector hit rates</a:t>
            </a:r>
          </a:p>
          <a:p>
            <a:r>
              <a:rPr lang="en-US" dirty="0"/>
              <a:t>Evaluate </a:t>
            </a:r>
            <a:r>
              <a:rPr lang="en-US" dirty="0" err="1"/>
              <a:t>EMCal</a:t>
            </a:r>
            <a:r>
              <a:rPr lang="en-US" dirty="0"/>
              <a:t> background for </a:t>
            </a:r>
            <a:r>
              <a:rPr lang="en-US" dirty="0" err="1"/>
              <a:t>DarkQuest</a:t>
            </a:r>
            <a:endParaRPr lang="en-US" dirty="0"/>
          </a:p>
          <a:p>
            <a:pPr lvl="1"/>
            <a:r>
              <a:rPr lang="en-US" dirty="0"/>
              <a:t>Build an </a:t>
            </a:r>
            <a:r>
              <a:rPr lang="en-US" dirty="0" err="1"/>
              <a:t>EMCal</a:t>
            </a:r>
            <a:r>
              <a:rPr lang="en-US" dirty="0"/>
              <a:t> telescope to study background rate in situ during </a:t>
            </a:r>
            <a:r>
              <a:rPr lang="en-US" dirty="0" err="1"/>
              <a:t>SpinQuest</a:t>
            </a:r>
            <a:r>
              <a:rPr lang="en-US" dirty="0"/>
              <a:t> run in 2021    </a:t>
            </a:r>
          </a:p>
          <a:p>
            <a:r>
              <a:rPr lang="en-US" dirty="0"/>
              <a:t>Put together first </a:t>
            </a:r>
            <a:r>
              <a:rPr lang="en-US" dirty="0" err="1"/>
              <a:t>LongQuest</a:t>
            </a:r>
            <a:r>
              <a:rPr lang="en-US" dirty="0"/>
              <a:t> conceptual design </a:t>
            </a:r>
          </a:p>
          <a:p>
            <a:r>
              <a:rPr lang="en-US" dirty="0"/>
              <a:t>Produce a technical report for the Snowmass Whitepaper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03E9A-4A42-E54C-BF4F-CD707F9C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1ED35-F732-0D4D-B94D-B409B4EE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4B7A6-2467-FD4B-B6B0-337B1940B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80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50AA1-B432-2847-9DCB-B4025C56C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b="1" dirty="0"/>
              <a:t>How Can Snowmass Help Us?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13969-E935-214F-9C87-BF13CFF93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8"/>
            <a:ext cx="10515600" cy="4770036"/>
          </a:xfrm>
        </p:spPr>
        <p:txBody>
          <a:bodyPr>
            <a:normAutofit/>
          </a:bodyPr>
          <a:lstStyle/>
          <a:p>
            <a:r>
              <a:rPr lang="en-US" dirty="0"/>
              <a:t>Build community support around full visible/semi-visible dark sectors program </a:t>
            </a:r>
          </a:p>
          <a:p>
            <a:pPr lvl="1"/>
            <a:r>
              <a:rPr lang="en-US" dirty="0"/>
              <a:t>Define benchmark models to provide good program coverage with potential milestones in parameter space</a:t>
            </a:r>
          </a:p>
          <a:p>
            <a:r>
              <a:rPr lang="en-US" dirty="0"/>
              <a:t>Further explore physics opportunities   </a:t>
            </a:r>
          </a:p>
          <a:p>
            <a:pPr lvl="1"/>
            <a:r>
              <a:rPr lang="en-US" dirty="0"/>
              <a:t>New ideas, new search channels and technologies   </a:t>
            </a:r>
          </a:p>
          <a:p>
            <a:r>
              <a:rPr lang="en-US" dirty="0"/>
              <a:t>Join our effort on simulation and detector R&amp;D</a:t>
            </a:r>
          </a:p>
          <a:p>
            <a:pPr lvl="1"/>
            <a:r>
              <a:rPr lang="en-US" dirty="0"/>
              <a:t>Full GEANT detector simulations </a:t>
            </a:r>
          </a:p>
          <a:p>
            <a:pPr lvl="1"/>
            <a:r>
              <a:rPr lang="en-US" dirty="0"/>
              <a:t>Rare SM background study</a:t>
            </a:r>
          </a:p>
          <a:p>
            <a:pPr lvl="1"/>
            <a:r>
              <a:rPr lang="en-US" dirty="0" err="1"/>
              <a:t>EMCal</a:t>
            </a:r>
            <a:r>
              <a:rPr lang="en-US" dirty="0"/>
              <a:t> integration – mechanical, readout and trigger</a:t>
            </a:r>
          </a:p>
          <a:p>
            <a:pPr lvl="1"/>
            <a:r>
              <a:rPr lang="en-US" dirty="0"/>
              <a:t>Additional detectors for new opportunities, PID etc.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388E6-11EF-AD48-9192-56DBC08B0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786E9-37BF-194D-A117-1003E192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DarkQuest/LongQuest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F89BD-1650-9647-B44C-8C778A19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272E-1997-1F41-8758-D72F5A9F1A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55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</TotalTime>
  <Words>959</Words>
  <Application>Microsoft Macintosh PowerPoint</Application>
  <PresentationFormat>Widescreen</PresentationFormat>
  <Paragraphs>152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advent Regular </vt:lpstr>
      <vt:lpstr>CoolveticaRg-Regular</vt:lpstr>
      <vt:lpstr>Arial</vt:lpstr>
      <vt:lpstr>Calibri</vt:lpstr>
      <vt:lpstr>Calibri Light</vt:lpstr>
      <vt:lpstr>Helvetica Neue</vt:lpstr>
      <vt:lpstr>Times</vt:lpstr>
      <vt:lpstr>Office Theme</vt:lpstr>
      <vt:lpstr>DarkQuest and LongQuest at the 120GeV Fermilab Main Injector</vt:lpstr>
      <vt:lpstr>DarkQuest/LongQuest: The Idea - Dark Sector Search at Fermilab Main Injector</vt:lpstr>
      <vt:lpstr>Physics of the DarkQuest Experiment</vt:lpstr>
      <vt:lpstr>Projected Sensitivity: Dark Photons as an Example</vt:lpstr>
      <vt:lpstr>More Dark Sector Signatures </vt:lpstr>
      <vt:lpstr>Readiness: Fully Working SpinQuest @NM4 </vt:lpstr>
      <vt:lpstr>EMCal R&amp;D Status and Plan</vt:lpstr>
      <vt:lpstr>Things to do for Snowmass</vt:lpstr>
      <vt:lpstr>How Can Snowmass Help Us? </vt:lpstr>
      <vt:lpstr>Backup slides </vt:lpstr>
      <vt:lpstr>Terminology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99</cp:revision>
  <dcterms:created xsi:type="dcterms:W3CDTF">2020-09-29T21:25:51Z</dcterms:created>
  <dcterms:modified xsi:type="dcterms:W3CDTF">2020-10-02T06:22:31Z</dcterms:modified>
</cp:coreProperties>
</file>