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320" r:id="rId4"/>
    <p:sldId id="316" r:id="rId5"/>
    <p:sldId id="267" r:id="rId6"/>
    <p:sldId id="275" r:id="rId7"/>
    <p:sldId id="268" r:id="rId8"/>
    <p:sldId id="271" r:id="rId9"/>
    <p:sldId id="280" r:id="rId10"/>
    <p:sldId id="276" r:id="rId11"/>
    <p:sldId id="277" r:id="rId12"/>
    <p:sldId id="317" r:id="rId13"/>
    <p:sldId id="274" r:id="rId14"/>
    <p:sldId id="283" r:id="rId15"/>
    <p:sldId id="290" r:id="rId16"/>
    <p:sldId id="287" r:id="rId17"/>
    <p:sldId id="32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717"/>
    <p:restoredTop sz="96405"/>
  </p:normalViewPr>
  <p:slideViewPr>
    <p:cSldViewPr snapToGrid="0" snapToObjects="1">
      <p:cViewPr varScale="1">
        <p:scale>
          <a:sx n="126" d="100"/>
          <a:sy n="126" d="100"/>
        </p:scale>
        <p:origin x="224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3470-36FC-4144-B097-6FEC3C644231}" type="datetimeFigureOut">
              <a:rPr lang="en-US" smtClean="0"/>
              <a:t>12/9/20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5F469-5B72-DB40-BCB9-5A586C8E9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52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BB564-F909-9843-B9B4-2453A6560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CC38A-61C9-FE4A-A977-D63540463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B7D3F-6007-544F-B2FC-CDDCA754B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4DB2-DB10-DA4C-99F1-9366AAACD2C0}" type="datetime1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718F5-EB7F-EB43-822B-F0BF205D6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0A0C0-9F60-384E-959C-5C9760E2D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CDB7-95E0-5F48-BF73-335C82B59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28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087BE-B779-B74C-BD9E-C9160406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9C8825-A152-F148-82EE-0781DC922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2B405-1F3E-764C-A9C2-16CFA6B0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B20C-698D-EE4E-9079-A596B45E7572}" type="datetime1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B1FD4-095A-BD48-958E-DF451FB54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5FA08-0A7B-2C48-97B7-44EF433E5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CDB7-95E0-5F48-BF73-335C82B59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2D0547-256C-114D-B47D-2E230B8F0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312C39-D470-2544-8B05-E930BBD2B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DAE17-9EEA-934D-BD06-A09BB6113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1FCE-F3E7-784E-87C7-171824E0A4C8}" type="datetime1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5DCEB-B374-2741-A4CE-85D4AF962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2CFCD-EA46-394B-8D06-5DD6073CF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CDB7-95E0-5F48-BF73-335C82B59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3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227D8-1484-EF48-8FCF-DA27F648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E70D9-DCF5-0147-A14C-082BD2894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52B11-EDF6-3C48-A849-B77B69AC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12CF-1960-B04D-8E12-D8D9FA44C3A9}" type="datetime1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EAC0F-0C31-9E42-9240-F6569AE43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74BF2-A753-334B-9D69-0D043FF5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CDB7-95E0-5F48-BF73-335C82B59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5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74F5A-156C-8845-B731-FBF91614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9262FF-5AEC-AE4D-A6B3-1D0BA7201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8E083-0F4F-324F-8A38-199BDB86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ED341-0636-574C-B547-0190098DDF36}" type="datetime1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CE601-914C-8740-9BDF-5274C931D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5BB7D-12BD-6E45-B3A2-2C68E9C3F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CDB7-95E0-5F48-BF73-335C82B59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5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F52D-B88B-EA43-A17C-1058FB863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0668F-E450-724B-8C34-6272E72E4F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C6B722-A8BA-484B-A7D8-45C83B8F5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7E7B4-F757-E347-B349-213CEAE97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B600-102B-4047-8CF4-A84A714F9DD3}" type="datetime1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56976-7969-4C4C-9585-8FC079CC3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35DF22-E071-3142-9725-FD5B63683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CDB7-95E0-5F48-BF73-335C82B59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38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54D06-D165-8743-909C-F12F9F6BD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50B9-8220-224C-A000-BA46CDF6D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2C71F-DDDB-6549-AD5E-3A239D62A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E481F-32FE-664A-B552-0D987ED605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3AE271-ACA0-5E45-88E4-2FB60323FE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36A034-131C-4B47-856F-CF5545F29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32AAD-FA33-124C-AC01-11F25CA05B6F}" type="datetime1">
              <a:rPr lang="en-US" smtClean="0"/>
              <a:t>12/9/20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84B76A-29C9-4E42-8BD6-20EB5251D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76D8F3-74FD-3F4A-91E4-43E738AD8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CDB7-95E0-5F48-BF73-335C82B59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90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4773A-421C-AF48-927C-B7E824A99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58F9B0-C107-E745-B502-82DA89B23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BEB05-59C1-EE4A-A51D-37DC065B5688}" type="datetime1">
              <a:rPr lang="en-US" smtClean="0"/>
              <a:t>12/9/20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B07F7-01CF-4047-897E-638F852F9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D67E2-1037-5E4C-9EAD-D3987BDFD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CDB7-95E0-5F48-BF73-335C82B59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66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9A520-CEE7-9748-AC4B-FE373892B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4634-398B-A240-AC58-831BCC2F7015}" type="datetime1">
              <a:rPr lang="en-US" smtClean="0"/>
              <a:t>12/9/20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93B842-11F1-444C-8CFB-2735B34BC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419DF-87C1-8B42-96F4-83BD46675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CDB7-95E0-5F48-BF73-335C82B59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66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B816D-67BE-A440-A02F-6BD68D525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F8867-4785-7847-9F21-CE6D39131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8F61A-4F51-D749-9285-E13C0B368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55357-DC7C-1F4F-9A2F-4103955E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CC3CD-9958-6D4F-92BC-F09748CBED4F}" type="datetime1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68577-E8D7-A24F-808E-62C4D269D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986DE-4C3F-8C4B-AB51-B98530706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CDB7-95E0-5F48-BF73-335C82B59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96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20EA-C246-344D-A19E-59966F1B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634DFB-7E4B-0645-A01C-172A4DD2B6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110F7C-6CF9-A847-9965-18A98686C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0EC49-4446-E744-AB96-2AFAAA92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3CFA-44B9-7A4E-B24A-E5CDDC5146D7}" type="datetime1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61C61F-BFF7-294C-8A8F-8FC1A0B64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C5ECF-125C-BE4A-B4BF-79F85E329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CDB7-95E0-5F48-BF73-335C82B59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3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817405-1AB5-C448-B50C-9B7000A79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04BD0-F9E8-0D4E-BE83-020B032E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A33AA-417F-BD4E-903B-3761256829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B898F-0E9C-364C-915F-7B0573EC5BC6}" type="datetime1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F08D-687A-E940-AA52-FBF4A0E12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DarkQuest EMCal Upgrade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FC0B8-F361-6F45-B9C0-2C28DDDC37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4CDB7-95E0-5F48-BF73-335C82B59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5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AF7F9-028C-0E48-BF05-E71F816865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EMCal</a:t>
            </a:r>
            <a:r>
              <a:rPr lang="en-US" dirty="0"/>
              <a:t> for </a:t>
            </a:r>
            <a:r>
              <a:rPr lang="en-US" dirty="0" err="1"/>
              <a:t>DarkQuest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4CA570-D106-DC48-9A0C-3513D4E215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Ming Liu, </a:t>
            </a:r>
            <a:r>
              <a:rPr lang="en-US" dirty="0" err="1"/>
              <a:t>Kun</a:t>
            </a:r>
            <a:r>
              <a:rPr lang="en-US" dirty="0"/>
              <a:t> Liu</a:t>
            </a:r>
          </a:p>
          <a:p>
            <a:r>
              <a:rPr lang="en-US" dirty="0"/>
              <a:t>LANL</a:t>
            </a:r>
          </a:p>
          <a:p>
            <a:r>
              <a:rPr lang="en-US" dirty="0"/>
              <a:t>12/09/2020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F9A1B-5B76-F647-A9C8-1716DA08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C87D-88BE-D645-B561-F972B44FB988}" type="datetime1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0A422-9FF1-6C41-AAE6-D55FBAC0E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2CB21-D99B-C245-BFE1-9A69E99E7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CDB7-95E0-5F48-BF73-335C82B594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72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EBAE6-B3AE-9D4E-A4BB-E9E921EB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-158245"/>
            <a:ext cx="11353800" cy="1325563"/>
          </a:xfrm>
        </p:spPr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EMCal</a:t>
            </a:r>
            <a:r>
              <a:rPr lang="en-US" dirty="0"/>
              <a:t> Modules at Fermilab: </a:t>
            </a:r>
            <a:r>
              <a:rPr lang="en-US" dirty="0" err="1"/>
              <a:t>SiPM</a:t>
            </a:r>
            <a:r>
              <a:rPr lang="en-US" dirty="0"/>
              <a:t> Readout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7DED7F-AF16-4540-A899-3CD730AE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436C-2433-0447-97A7-BE5398E9FDCE}" type="datetime1">
              <a:rPr lang="en-US" smtClean="0"/>
              <a:t>12/9/20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271CDD-7F4F-954E-ADC9-228D617A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C517B-6061-8F44-B5F3-65279954D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5645-9C51-9F4B-803E-43903AA351B2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94BBD2-CDCF-9B47-B964-39503420F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85" r="10283" b="19007"/>
          <a:stretch/>
        </p:blipFill>
        <p:spPr>
          <a:xfrm>
            <a:off x="0" y="900164"/>
            <a:ext cx="9390435" cy="57233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DE7768-7674-9743-96DB-E56C82A2FF35}"/>
              </a:ext>
            </a:extLst>
          </p:cNvPr>
          <p:cNvSpPr txBox="1"/>
          <p:nvPr/>
        </p:nvSpPr>
        <p:spPr>
          <a:xfrm>
            <a:off x="7416983" y="2049146"/>
            <a:ext cx="1118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 </a:t>
            </a:r>
            <a:r>
              <a:rPr lang="en-US" dirty="0" err="1">
                <a:solidFill>
                  <a:srgbClr val="FFFF00"/>
                </a:solidFill>
              </a:rPr>
              <a:t>SiPMs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Per Tower</a:t>
            </a:r>
          </a:p>
          <a:p>
            <a:r>
              <a:rPr lang="en-US" dirty="0">
                <a:solidFill>
                  <a:srgbClr val="FFFF00"/>
                </a:solidFill>
              </a:rPr>
              <a:t>(Channel)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BCDB0-C9C7-8A4F-B942-369AC1295047}"/>
              </a:ext>
            </a:extLst>
          </p:cNvPr>
          <p:cNvSpPr txBox="1"/>
          <p:nvPr/>
        </p:nvSpPr>
        <p:spPr>
          <a:xfrm>
            <a:off x="9812215" y="1699846"/>
            <a:ext cx="21337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Module = 4 Towers</a:t>
            </a:r>
          </a:p>
          <a:p>
            <a:r>
              <a:rPr lang="en-US" dirty="0"/>
              <a:t>4-lightguides</a:t>
            </a:r>
          </a:p>
          <a:p>
            <a:endParaRPr lang="en-US" dirty="0"/>
          </a:p>
          <a:p>
            <a:r>
              <a:rPr lang="en-US" dirty="0"/>
              <a:t>Each lightguide:</a:t>
            </a:r>
          </a:p>
          <a:p>
            <a:r>
              <a:rPr lang="en-US" dirty="0"/>
              <a:t>2-SiPM readout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6937CE-115A-4C42-8A57-68B3DF105F51}"/>
              </a:ext>
            </a:extLst>
          </p:cNvPr>
          <p:cNvSpPr txBox="1"/>
          <p:nvPr/>
        </p:nvSpPr>
        <p:spPr>
          <a:xfrm>
            <a:off x="4695217" y="3341413"/>
            <a:ext cx="20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Custom light guides</a:t>
            </a:r>
          </a:p>
        </p:txBody>
      </p:sp>
    </p:spTree>
    <p:extLst>
      <p:ext uri="{BB962C8B-B14F-4D97-AF65-F5344CB8AC3E}">
        <p14:creationId xmlns:p14="http://schemas.microsoft.com/office/powerpoint/2010/main" val="1382533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68EE1-694E-B449-9B68-8B144795A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365125"/>
            <a:ext cx="10866120" cy="1325563"/>
          </a:xfrm>
        </p:spPr>
        <p:txBody>
          <a:bodyPr/>
          <a:lstStyle/>
          <a:p>
            <a:r>
              <a:rPr lang="en-US" dirty="0"/>
              <a:t>Test Readout with CAEN DT-5702 </a:t>
            </a:r>
            <a:br>
              <a:rPr lang="en-US" dirty="0"/>
            </a:br>
            <a:r>
              <a:rPr lang="en-US" dirty="0"/>
              <a:t>(32 channels, 12-bit ADC, TDC ~1ns resolution)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74B894-87E6-1649-9870-6658B5955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BD4F-A3D9-DA41-858B-A32608D6583D}" type="datetime1">
              <a:rPr lang="en-US" smtClean="0"/>
              <a:t>12/9/20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93677-664B-E941-9451-324C0FDA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7632C8-2498-BE44-97D1-73CD904F1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CDB7-95E0-5F48-BF73-335C82B5943B}" type="slidenum">
              <a:rPr lang="en-US" smtClean="0"/>
              <a:t>11</a:t>
            </a:fld>
            <a:endParaRPr lang="en-US"/>
          </a:p>
        </p:txBody>
      </p:sp>
      <p:pic>
        <p:nvPicPr>
          <p:cNvPr id="1028" name="Picture 4" descr="placeholder">
            <a:extLst>
              <a:ext uri="{FF2B5EF4-FFF2-40B4-BE49-F238E27FC236}">
                <a16:creationId xmlns:a16="http://schemas.microsoft.com/office/drawing/2014/main" id="{E9370FD7-685C-2744-B6BD-EBF53775E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6" b="20778"/>
          <a:stretch/>
        </p:blipFill>
        <p:spPr bwMode="auto">
          <a:xfrm>
            <a:off x="4724400" y="2614018"/>
            <a:ext cx="6858000" cy="349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B488F9-E2DA-144A-868B-153702B6C8B9}"/>
              </a:ext>
            </a:extLst>
          </p:cNvPr>
          <p:cNvSpPr txBox="1"/>
          <p:nvPr/>
        </p:nvSpPr>
        <p:spPr>
          <a:xfrm>
            <a:off x="265176" y="1713590"/>
            <a:ext cx="47955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User controls:</a:t>
            </a:r>
          </a:p>
          <a:p>
            <a:pPr marL="285750" indent="-285750">
              <a:buFontTx/>
              <a:buChar char="-"/>
            </a:pPr>
            <a:r>
              <a:rPr lang="en-US" dirty="0"/>
              <a:t>SIPM bias HV (0-4.5V, DAC=0-255)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PreAmap</a:t>
            </a:r>
            <a:r>
              <a:rPr lang="en-US" dirty="0"/>
              <a:t> Gain DAC: 0-60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Needs to use 2-chan for trigger, 30-chan available for readout</a:t>
            </a:r>
          </a:p>
          <a:p>
            <a:endParaRPr lang="en-US" dirty="0"/>
          </a:p>
          <a:p>
            <a:r>
              <a:rPr lang="en-US" dirty="0"/>
              <a:t>Unit cost: ~$3K 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1296/30 x 3K = $130K </a:t>
            </a:r>
          </a:p>
          <a:p>
            <a:endParaRPr lang="en-US" dirty="0"/>
          </a:p>
          <a:p>
            <a:r>
              <a:rPr lang="en-US" b="1" dirty="0"/>
              <a:t>DT5202 </a:t>
            </a:r>
            <a:r>
              <a:rPr lang="en-US" dirty="0"/>
              <a:t>(New</a:t>
            </a:r>
            <a:r>
              <a:rPr lang="en-US" dirty="0">
                <a:effectLst/>
              </a:rPr>
              <a:t>) available, potential lower cost</a:t>
            </a:r>
          </a:p>
          <a:p>
            <a:r>
              <a:rPr lang="en-US" dirty="0"/>
              <a:t>- 64-channel CITIROC unit for FERS-5200</a:t>
            </a:r>
          </a:p>
          <a:p>
            <a:endParaRPr lang="en-US" dirty="0"/>
          </a:p>
          <a:p>
            <a:r>
              <a:rPr lang="en-US" dirty="0"/>
              <a:t>Cost: ~$5K (?)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283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865F2-3925-FB4C-BCBC-DBCA07729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0FB12E-17EA-3F43-9883-2098E3311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2220-664D-0242-BB0C-D2AA37DD02EB}" type="datetime1">
              <a:rPr lang="en-US" smtClean="0"/>
              <a:t>12/9/20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B883F0-F551-C94C-B1FF-D20BE367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B6D99-715C-5743-8595-F4CB15F9F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CDB7-95E0-5F48-BF73-335C82B5943B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377DE6-FE1E-E94A-87B2-1228ED641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" y="0"/>
            <a:ext cx="12186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77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A99D6-7EBA-7B47-A83D-B3015E778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5" y="45199"/>
            <a:ext cx="11203983" cy="879596"/>
          </a:xfrm>
        </p:spPr>
        <p:txBody>
          <a:bodyPr/>
          <a:lstStyle/>
          <a:p>
            <a:r>
              <a:rPr lang="en-US" dirty="0"/>
              <a:t>Two </a:t>
            </a:r>
            <a:r>
              <a:rPr lang="en-US" dirty="0" err="1"/>
              <a:t>EMCal</a:t>
            </a:r>
            <a:r>
              <a:rPr lang="en-US" dirty="0"/>
              <a:t> Modules Readout Setup @Fermilab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83855-14CA-2241-A205-A829DBBB4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AFE8-6CE8-EC44-B5D1-7EE16C4289A6}" type="datetime1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6766D-5E60-554D-BAD8-697009C5A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640D0-B40D-9747-A395-6059FDDAC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BCDB0-A675-1745-A30B-A7D9F798CDA5}" type="slidenum">
              <a:rPr lang="en-US" smtClean="0"/>
              <a:t>13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6DAC19-9D1F-7E4E-A2AC-5B07658EC6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42" y="2303310"/>
            <a:ext cx="3663852" cy="389942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06E41DB-90BE-BC48-B216-81E0267E4E19}"/>
              </a:ext>
            </a:extLst>
          </p:cNvPr>
          <p:cNvGrpSpPr/>
          <p:nvPr/>
        </p:nvGrpSpPr>
        <p:grpSpPr>
          <a:xfrm>
            <a:off x="4267200" y="1909056"/>
            <a:ext cx="1828800" cy="4687934"/>
            <a:chOff x="8387316" y="1425787"/>
            <a:chExt cx="1828800" cy="468793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87BB1EE-F36D-2146-8956-2804A296B7BE}"/>
                </a:ext>
              </a:extLst>
            </p:cNvPr>
            <p:cNvGrpSpPr/>
            <p:nvPr/>
          </p:nvGrpSpPr>
          <p:grpSpPr>
            <a:xfrm>
              <a:off x="8387316" y="2021211"/>
              <a:ext cx="1828800" cy="3360689"/>
              <a:chOff x="8738191" y="1425787"/>
              <a:chExt cx="1828800" cy="3360689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161A488-0CCD-6943-81D7-DB283328C816}"/>
                  </a:ext>
                </a:extLst>
              </p:cNvPr>
              <p:cNvGrpSpPr/>
              <p:nvPr/>
            </p:nvGrpSpPr>
            <p:grpSpPr>
              <a:xfrm>
                <a:off x="8738191" y="1425787"/>
                <a:ext cx="1828800" cy="1648046"/>
                <a:chOff x="8738191" y="1425787"/>
                <a:chExt cx="1828800" cy="1648046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6014541-5370-C049-973E-0EA9B4A0A36F}"/>
                    </a:ext>
                  </a:extLst>
                </p:cNvPr>
                <p:cNvSpPr/>
                <p:nvPr/>
              </p:nvSpPr>
              <p:spPr>
                <a:xfrm>
                  <a:off x="8738191" y="1425787"/>
                  <a:ext cx="1828800" cy="164804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4DBDBFBC-E525-2C4C-A1CF-3B8F64449B8C}"/>
                    </a:ext>
                  </a:extLst>
                </p:cNvPr>
                <p:cNvCxnSpPr>
                  <a:stCxn id="16" idx="0"/>
                  <a:endCxn id="16" idx="2"/>
                </p:cNvCxnSpPr>
                <p:nvPr/>
              </p:nvCxnSpPr>
              <p:spPr>
                <a:xfrm>
                  <a:off x="9652591" y="1425787"/>
                  <a:ext cx="0" cy="164804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EBCA6D22-D4A9-3A47-83DA-B6F119109941}"/>
                    </a:ext>
                  </a:extLst>
                </p:cNvPr>
                <p:cNvCxnSpPr>
                  <a:cxnSpLocks/>
                  <a:stCxn id="16" idx="1"/>
                  <a:endCxn id="16" idx="3"/>
                </p:cNvCxnSpPr>
                <p:nvPr/>
              </p:nvCxnSpPr>
              <p:spPr>
                <a:xfrm>
                  <a:off x="8738191" y="2249810"/>
                  <a:ext cx="1828800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FEC63C8-DA94-654B-B3A4-DF2772042656}"/>
                  </a:ext>
                </a:extLst>
              </p:cNvPr>
              <p:cNvGrpSpPr/>
              <p:nvPr/>
            </p:nvGrpSpPr>
            <p:grpSpPr>
              <a:xfrm>
                <a:off x="8738191" y="3138430"/>
                <a:ext cx="1828800" cy="1648046"/>
                <a:chOff x="8738191" y="1425787"/>
                <a:chExt cx="1828800" cy="1648046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871FCAAB-8846-6B48-927B-88810DA19CEE}"/>
                    </a:ext>
                  </a:extLst>
                </p:cNvPr>
                <p:cNvSpPr/>
                <p:nvPr/>
              </p:nvSpPr>
              <p:spPr>
                <a:xfrm>
                  <a:off x="8738191" y="1425787"/>
                  <a:ext cx="1828800" cy="164804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95B38F96-E70E-1A42-9CD1-82C0C9D0C759}"/>
                    </a:ext>
                  </a:extLst>
                </p:cNvPr>
                <p:cNvCxnSpPr>
                  <a:stCxn id="25" idx="0"/>
                  <a:endCxn id="25" idx="2"/>
                </p:cNvCxnSpPr>
                <p:nvPr/>
              </p:nvCxnSpPr>
              <p:spPr>
                <a:xfrm>
                  <a:off x="9652591" y="1425787"/>
                  <a:ext cx="0" cy="164804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6ED3DE6D-DF65-5F46-91D2-466AB4CAFAE2}"/>
                    </a:ext>
                  </a:extLst>
                </p:cNvPr>
                <p:cNvCxnSpPr>
                  <a:cxnSpLocks/>
                  <a:stCxn id="25" idx="1"/>
                  <a:endCxn id="25" idx="3"/>
                </p:cNvCxnSpPr>
                <p:nvPr/>
              </p:nvCxnSpPr>
              <p:spPr>
                <a:xfrm>
                  <a:off x="8738191" y="2249810"/>
                  <a:ext cx="1828800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5F49558-347E-9342-AD47-7FB8D1949F30}"/>
                </a:ext>
              </a:extLst>
            </p:cNvPr>
            <p:cNvCxnSpPr/>
            <p:nvPr/>
          </p:nvCxnSpPr>
          <p:spPr>
            <a:xfrm>
              <a:off x="8516679" y="1425787"/>
              <a:ext cx="785037" cy="4687934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8BA8A34-6D1C-6443-94D8-BDD8D3686F5B}"/>
              </a:ext>
            </a:extLst>
          </p:cNvPr>
          <p:cNvSpPr txBox="1"/>
          <p:nvPr/>
        </p:nvSpPr>
        <p:spPr>
          <a:xfrm>
            <a:off x="4147291" y="1406404"/>
            <a:ext cx="2108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1x2 module setup</a:t>
            </a:r>
          </a:p>
          <a:p>
            <a:r>
              <a:rPr lang="en-US" dirty="0"/>
              <a:t> for cosmic ray</a:t>
            </a:r>
          </a:p>
          <a:p>
            <a:r>
              <a:rPr lang="en-US" dirty="0"/>
              <a:t>-8 readout channels </a:t>
            </a:r>
          </a:p>
        </p:txBody>
      </p:sp>
      <p:pic>
        <p:nvPicPr>
          <p:cNvPr id="33" name="Content Placeholder 7">
            <a:extLst>
              <a:ext uri="{FF2B5EF4-FFF2-40B4-BE49-F238E27FC236}">
                <a16:creationId xmlns:a16="http://schemas.microsoft.com/office/drawing/2014/main" id="{CBACAFEF-A3D2-674B-9501-EF10647C09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815" y="1851398"/>
            <a:ext cx="5801784" cy="4351338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67DAA8A-B927-3E46-9B02-6C9365C20B70}"/>
              </a:ext>
            </a:extLst>
          </p:cNvPr>
          <p:cNvCxnSpPr/>
          <p:nvPr/>
        </p:nvCxnSpPr>
        <p:spPr>
          <a:xfrm>
            <a:off x="208344" y="2117501"/>
            <a:ext cx="3252486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CE64686-50E3-C94A-92DD-31C97A0056E2}"/>
              </a:ext>
            </a:extLst>
          </p:cNvPr>
          <p:cNvSpPr txBox="1"/>
          <p:nvPr/>
        </p:nvSpPr>
        <p:spPr>
          <a:xfrm>
            <a:off x="1111170" y="1748169"/>
            <a:ext cx="758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11cm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97ACB69-A183-0C46-91B1-FBEAEBBF745D}"/>
              </a:ext>
            </a:extLst>
          </p:cNvPr>
          <p:cNvCxnSpPr>
            <a:cxnSpLocks/>
          </p:cNvCxnSpPr>
          <p:nvPr/>
        </p:nvCxnSpPr>
        <p:spPr>
          <a:xfrm flipV="1">
            <a:off x="3778169" y="2269901"/>
            <a:ext cx="31830" cy="3251223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BAA7B29-D659-2348-811C-633697CE5392}"/>
              </a:ext>
            </a:extLst>
          </p:cNvPr>
          <p:cNvSpPr txBox="1"/>
          <p:nvPr/>
        </p:nvSpPr>
        <p:spPr>
          <a:xfrm rot="5400000">
            <a:off x="3567965" y="3897394"/>
            <a:ext cx="758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11cm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39936-3CD6-4041-AD38-DEB1209DFDB4}"/>
              </a:ext>
            </a:extLst>
          </p:cNvPr>
          <p:cNvSpPr txBox="1"/>
          <p:nvPr/>
        </p:nvSpPr>
        <p:spPr>
          <a:xfrm>
            <a:off x="7267132" y="1330138"/>
            <a:ext cx="386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 </a:t>
            </a:r>
            <a:r>
              <a:rPr lang="en-US" dirty="0" err="1"/>
              <a:t>SiPMs</a:t>
            </a:r>
            <a:r>
              <a:rPr lang="en-US" dirty="0"/>
              <a:t> + CAEN 7502 + Linux computer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AEEFC-E316-1645-AADD-2D4F0F8BB124}"/>
              </a:ext>
            </a:extLst>
          </p:cNvPr>
          <p:cNvSpPr txBox="1"/>
          <p:nvPr/>
        </p:nvSpPr>
        <p:spPr>
          <a:xfrm>
            <a:off x="10624088" y="753349"/>
            <a:ext cx="134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Kun</a:t>
            </a:r>
            <a:r>
              <a:rPr lang="en-US" dirty="0"/>
              <a:t> &amp; Ming </a:t>
            </a:r>
          </a:p>
        </p:txBody>
      </p:sp>
    </p:spTree>
    <p:extLst>
      <p:ext uri="{BB962C8B-B14F-4D97-AF65-F5344CB8AC3E}">
        <p14:creationId xmlns:p14="http://schemas.microsoft.com/office/powerpoint/2010/main" val="3190185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064E15-D9D4-B843-B1F3-1BC7E5CED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8416" y="243906"/>
            <a:ext cx="8493584" cy="6370188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A44BC49-8C26-EC47-ABB3-0F6A69767C76}"/>
              </a:ext>
            </a:extLst>
          </p:cNvPr>
          <p:cNvSpPr txBox="1">
            <a:spLocks/>
          </p:cNvSpPr>
          <p:nvPr/>
        </p:nvSpPr>
        <p:spPr>
          <a:xfrm>
            <a:off x="19455" y="36507"/>
            <a:ext cx="10515600" cy="769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Cosmic Setup @Home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CE3DC5-390B-8E4A-87FB-7B668C711821}"/>
              </a:ext>
            </a:extLst>
          </p:cNvPr>
          <p:cNvSpPr txBox="1"/>
          <p:nvPr/>
        </p:nvSpPr>
        <p:spPr>
          <a:xfrm>
            <a:off x="270914" y="851590"/>
            <a:ext cx="3176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2 trigger bars: ch8, ch9</a:t>
            </a:r>
          </a:p>
          <a:p>
            <a:pPr marL="285750" indent="-285750">
              <a:buFontTx/>
              <a:buChar char="-"/>
            </a:pPr>
            <a:r>
              <a:rPr lang="en-US" dirty="0"/>
              <a:t>4 “shower” bars, ch0-ch5 used for </a:t>
            </a:r>
            <a:r>
              <a:rPr lang="en-US" dirty="0" err="1"/>
              <a:t>SiPM</a:t>
            </a:r>
            <a:r>
              <a:rPr lang="en-US" dirty="0"/>
              <a:t> readout gain tuning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1AD74E-4CD0-374E-844D-B8B7F78E4814}"/>
              </a:ext>
            </a:extLst>
          </p:cNvPr>
          <p:cNvGrpSpPr/>
          <p:nvPr/>
        </p:nvGrpSpPr>
        <p:grpSpPr>
          <a:xfrm>
            <a:off x="19455" y="2169763"/>
            <a:ext cx="3808626" cy="4688237"/>
            <a:chOff x="7555579" y="1825625"/>
            <a:chExt cx="4636421" cy="48735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B20E78-705F-0243-BA15-BEE3DAD01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5579" y="1825625"/>
              <a:ext cx="4636421" cy="487355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FD0627-9DEA-884A-88B5-6CD8709C931E}"/>
                </a:ext>
              </a:extLst>
            </p:cNvPr>
            <p:cNvSpPr txBox="1"/>
            <p:nvPr/>
          </p:nvSpPr>
          <p:spPr>
            <a:xfrm>
              <a:off x="9737387" y="4854102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ch8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714C6A-7230-6144-BA04-6EF835D5F7C1}"/>
                </a:ext>
              </a:extLst>
            </p:cNvPr>
            <p:cNvSpPr txBox="1"/>
            <p:nvPr/>
          </p:nvSpPr>
          <p:spPr>
            <a:xfrm>
              <a:off x="9737387" y="5942568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ch9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ADC062-D746-FF4C-B295-92979959501F}"/>
                </a:ext>
              </a:extLst>
            </p:cNvPr>
            <p:cNvSpPr txBox="1"/>
            <p:nvPr/>
          </p:nvSpPr>
          <p:spPr>
            <a:xfrm>
              <a:off x="9830882" y="3244334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ch4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2A7193F-A556-C943-A84A-A164F6E123FC}"/>
              </a:ext>
            </a:extLst>
          </p:cNvPr>
          <p:cNvSpPr/>
          <p:nvPr/>
        </p:nvSpPr>
        <p:spPr>
          <a:xfrm>
            <a:off x="8638162" y="324029"/>
            <a:ext cx="3063448" cy="487355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76B4C2-EDC5-094D-B47A-246B10F3363A}"/>
              </a:ext>
            </a:extLst>
          </p:cNvPr>
          <p:cNvSpPr txBox="1"/>
          <p:nvPr/>
        </p:nvSpPr>
        <p:spPr>
          <a:xfrm>
            <a:off x="9682356" y="160527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4D941B-32C2-7641-AB7A-C0951491750F}"/>
              </a:ext>
            </a:extLst>
          </p:cNvPr>
          <p:cNvSpPr txBox="1"/>
          <p:nvPr/>
        </p:nvSpPr>
        <p:spPr>
          <a:xfrm>
            <a:off x="9421707" y="361974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ch9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AFDD2A1A-670D-7F42-8214-B79FB3789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40F2-6F4C-EA43-9C27-7A0CB2508DE5}" type="datetime1">
              <a:rPr lang="en-US" smtClean="0"/>
              <a:t>12/9/20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F29E7-0D2C-0D4B-ACBC-37DDEA74D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E9075BA-1C8E-0A41-A20E-D37981935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14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14481D-305A-5A41-A5C0-DCCA541CAA5A}"/>
              </a:ext>
            </a:extLst>
          </p:cNvPr>
          <p:cNvSpPr txBox="1"/>
          <p:nvPr/>
        </p:nvSpPr>
        <p:spPr>
          <a:xfrm>
            <a:off x="327431" y="370089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46AF40-D133-BC49-A530-AD00C684ABC8}"/>
              </a:ext>
            </a:extLst>
          </p:cNvPr>
          <p:cNvSpPr txBox="1"/>
          <p:nvPr/>
        </p:nvSpPr>
        <p:spPr>
          <a:xfrm>
            <a:off x="2880945" y="370905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BF1127-6F6C-674C-849D-549FD05FE280}"/>
              </a:ext>
            </a:extLst>
          </p:cNvPr>
          <p:cNvSpPr txBox="1"/>
          <p:nvPr/>
        </p:nvSpPr>
        <p:spPr>
          <a:xfrm>
            <a:off x="1858936" y="2559690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ch5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04A7470-5B2F-624F-9FEC-21295BB7E92F}"/>
              </a:ext>
            </a:extLst>
          </p:cNvPr>
          <p:cNvGrpSpPr/>
          <p:nvPr/>
        </p:nvGrpSpPr>
        <p:grpSpPr>
          <a:xfrm>
            <a:off x="1643177" y="1774920"/>
            <a:ext cx="1193532" cy="5083080"/>
            <a:chOff x="1643177" y="1774920"/>
            <a:chExt cx="1193532" cy="5083080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5A705FD-5A97-F44D-BF56-8302D2975A1B}"/>
                </a:ext>
              </a:extLst>
            </p:cNvPr>
            <p:cNvCxnSpPr>
              <a:cxnSpLocks/>
            </p:cNvCxnSpPr>
            <p:nvPr/>
          </p:nvCxnSpPr>
          <p:spPr>
            <a:xfrm>
              <a:off x="1678002" y="1774920"/>
              <a:ext cx="133717" cy="508308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8759B9F-EBD3-C44F-B507-044978938A34}"/>
                </a:ext>
              </a:extLst>
            </p:cNvPr>
            <p:cNvSpPr txBox="1"/>
            <p:nvPr/>
          </p:nvSpPr>
          <p:spPr>
            <a:xfrm>
              <a:off x="1643177" y="1837464"/>
              <a:ext cx="1193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Cosmic ray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0597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5F737-628D-BA4B-8E36-D54D17089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Scan preamp High Gain:</a:t>
            </a:r>
            <a:br>
              <a:rPr lang="en-US" dirty="0"/>
            </a:br>
            <a:r>
              <a:rPr lang="en-US" dirty="0"/>
              <a:t>HG =1, LG = 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90EEB-0FD5-D046-8815-46EFD417A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B36D8-0101-8F44-988B-EEBC8BAB4424}" type="datetime1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17478-9A38-B741-9D90-0D35CF1F6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A1895-9B0E-B340-BED2-99BA2C0F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8505BC-66CB-604F-B1EE-FEE35A990E14}"/>
              </a:ext>
            </a:extLst>
          </p:cNvPr>
          <p:cNvSpPr txBox="1"/>
          <p:nvPr/>
        </p:nvSpPr>
        <p:spPr>
          <a:xfrm>
            <a:off x="547007" y="1325563"/>
            <a:ext cx="821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mppc-cosmic-trigger-counters-Channel-4-5-HG1-LG20-8-9-HGLG-37-Thr350-run2.root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745F04-A6E4-9445-A51E-B0FD93996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617" y="1666144"/>
            <a:ext cx="3641208" cy="4718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EC240B-7409-1847-B8E3-77D93E154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839" y="2577352"/>
            <a:ext cx="4451873" cy="42806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EC8933-3E24-DA47-9C1C-84900A9E64BD}"/>
              </a:ext>
            </a:extLst>
          </p:cNvPr>
          <p:cNvSpPr txBox="1"/>
          <p:nvPr/>
        </p:nvSpPr>
        <p:spPr>
          <a:xfrm>
            <a:off x="838200" y="2004795"/>
            <a:ext cx="147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A= 602 +/-3</a:t>
            </a:r>
          </a:p>
          <a:p>
            <a:r>
              <a:rPr lang="en-US" dirty="0"/>
              <a:t>Sig = 121 +/-3</a:t>
            </a:r>
          </a:p>
        </p:txBody>
      </p:sp>
    </p:spTree>
    <p:extLst>
      <p:ext uri="{BB962C8B-B14F-4D97-AF65-F5344CB8AC3E}">
        <p14:creationId xmlns:p14="http://schemas.microsoft.com/office/powerpoint/2010/main" val="1541074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D3C8C-36FE-AD42-93B0-DF2AEBDA8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HG=40, LG = 40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D11B56-A885-7243-B529-7FF393F8F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40F5-4D9E-6248-9410-A44EE45F9600}" type="datetime1">
              <a:rPr lang="en-US" smtClean="0"/>
              <a:t>12/9/20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B060A-1EF5-DE47-88AF-F5319280B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64C9F-FB35-B54C-98F5-09417C5A6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A2A65-824C-4E44-A71A-E4808EF019FC}"/>
              </a:ext>
            </a:extLst>
          </p:cNvPr>
          <p:cNvSpPr txBox="1"/>
          <p:nvPr/>
        </p:nvSpPr>
        <p:spPr>
          <a:xfrm>
            <a:off x="563880" y="1140897"/>
            <a:ext cx="7816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mppc-cosmic-trigger-counters-Channel-4-5-HG40-LG40-8-9-HGLG-37-Thr350.root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31CCBC-5CFD-9447-AD66-B1867D807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43" y="2651126"/>
            <a:ext cx="3887114" cy="3737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747E96-4B78-7646-9B42-A6B8C2D45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781" y="1623060"/>
            <a:ext cx="4039347" cy="5234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45A087-4418-0744-B99E-0E13875AFA0B}"/>
              </a:ext>
            </a:extLst>
          </p:cNvPr>
          <p:cNvSpPr txBox="1"/>
          <p:nvPr/>
        </p:nvSpPr>
        <p:spPr>
          <a:xfrm>
            <a:off x="742950" y="1931670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1333 +/- 10</a:t>
            </a:r>
          </a:p>
          <a:p>
            <a:r>
              <a:rPr lang="en-US" dirty="0"/>
              <a:t>Sig = 360 +/-11</a:t>
            </a:r>
          </a:p>
        </p:txBody>
      </p:sp>
    </p:spTree>
    <p:extLst>
      <p:ext uri="{BB962C8B-B14F-4D97-AF65-F5344CB8AC3E}">
        <p14:creationId xmlns:p14="http://schemas.microsoft.com/office/powerpoint/2010/main" val="3642881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8D4B88-91A1-C043-9C6D-84FAFCE2F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Budget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35A428-4395-CB4E-9CB9-84B13D9D3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74446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Shipping from BNL to Fermilab: &lt;20K</a:t>
            </a:r>
          </a:p>
          <a:p>
            <a:r>
              <a:rPr lang="en-US" dirty="0"/>
              <a:t>Additional mechanical support – floor stands</a:t>
            </a:r>
          </a:p>
          <a:p>
            <a:pPr lvl="1"/>
            <a:r>
              <a:rPr lang="en-US" dirty="0"/>
              <a:t>Tech time @Fermilab, ~$10K ? (~2 </a:t>
            </a:r>
            <a:r>
              <a:rPr lang="en-US" dirty="0" err="1"/>
              <a:t>wks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Material, $20K</a:t>
            </a:r>
          </a:p>
          <a:p>
            <a:r>
              <a:rPr lang="en-US" dirty="0"/>
              <a:t>Light guides &amp; </a:t>
            </a:r>
            <a:r>
              <a:rPr lang="en-US" dirty="0" err="1"/>
              <a:t>SiPMs</a:t>
            </a:r>
            <a:endParaRPr lang="en-US" dirty="0"/>
          </a:p>
          <a:p>
            <a:pPr lvl="1"/>
            <a:r>
              <a:rPr lang="en-US" dirty="0"/>
              <a:t>2000 x $(10+20) =  $60K </a:t>
            </a:r>
          </a:p>
          <a:p>
            <a:r>
              <a:rPr lang="en-US" dirty="0"/>
              <a:t>Trigger board development: ~$100K (?)</a:t>
            </a:r>
          </a:p>
          <a:p>
            <a:pPr lvl="1"/>
            <a:r>
              <a:rPr lang="en-US" dirty="0"/>
              <a:t>Fast charge sum to provide </a:t>
            </a:r>
            <a:r>
              <a:rPr lang="en-US" dirty="0" err="1"/>
              <a:t>EMCal</a:t>
            </a:r>
            <a:r>
              <a:rPr lang="en-US" dirty="0"/>
              <a:t> trigger to DAQ </a:t>
            </a:r>
          </a:p>
          <a:p>
            <a:r>
              <a:rPr lang="en-US" dirty="0"/>
              <a:t>Readout hardware </a:t>
            </a:r>
          </a:p>
          <a:p>
            <a:pPr lvl="1"/>
            <a:r>
              <a:rPr lang="en-US" dirty="0"/>
              <a:t>CAEN like: $130K 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(14-bit ADC for </a:t>
            </a:r>
            <a:r>
              <a:rPr lang="en-US" dirty="0" err="1"/>
              <a:t>SiPM</a:t>
            </a:r>
            <a:r>
              <a:rPr lang="en-US" dirty="0"/>
              <a:t>): $150 x 1296 = $195K</a:t>
            </a:r>
          </a:p>
          <a:p>
            <a:r>
              <a:rPr lang="en-US" dirty="0"/>
              <a:t>Trigger and backend readout integration into DAQ:</a:t>
            </a:r>
          </a:p>
          <a:p>
            <a:pPr lvl="1"/>
            <a:r>
              <a:rPr lang="en-US" dirty="0"/>
              <a:t>3~6 months engineering work/postdoc, ~$100-200K</a:t>
            </a:r>
          </a:p>
          <a:p>
            <a:r>
              <a:rPr lang="en-US" dirty="0"/>
              <a:t>Safety reviews and documentation</a:t>
            </a:r>
          </a:p>
          <a:p>
            <a:pPr lvl="1"/>
            <a:r>
              <a:rPr lang="en-US" dirty="0"/>
              <a:t>Mechanical and electrical systems, ~$20K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F603-6EC6-9947-8FC9-9FEBC0F7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02346-5AFB-5E49-B387-C30F106CDE61}" type="datetime1">
              <a:rPr lang="en-US" smtClean="0"/>
              <a:t>12/9/20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12B384-1529-CF48-8A35-1A685CBEF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0DB68-8A63-7545-A603-2552087F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CDB7-95E0-5F48-BF73-335C82B594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55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23685-2297-474E-8A33-7D9859A76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65"/>
            <a:ext cx="10515600" cy="761745"/>
          </a:xfrm>
        </p:spPr>
        <p:txBody>
          <a:bodyPr/>
          <a:lstStyle/>
          <a:p>
            <a:r>
              <a:rPr lang="en-US" dirty="0"/>
              <a:t>Two PHENIX </a:t>
            </a:r>
            <a:r>
              <a:rPr lang="en-US" dirty="0" err="1"/>
              <a:t>EMCal</a:t>
            </a:r>
            <a:r>
              <a:rPr lang="en-US" dirty="0"/>
              <a:t> Detectors Available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A6A3B-F4AD-3E4F-B1E5-9338D4868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7143-4CA9-394F-BF24-6BD133BA08B0}" type="datetime1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E269E-FFE7-A248-8EF3-A54D19324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B1D67-1CBD-4E44-8B49-BDE6A961B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CDB7-95E0-5F48-BF73-335C82B5943B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54562B-51DE-1B47-965F-B1A74574A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872" y="1656874"/>
            <a:ext cx="6265968" cy="46994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990865-029A-FA44-8E24-3DCD40EAC012}"/>
              </a:ext>
            </a:extLst>
          </p:cNvPr>
          <p:cNvSpPr txBox="1"/>
          <p:nvPr/>
        </p:nvSpPr>
        <p:spPr>
          <a:xfrm>
            <a:off x="159608" y="825362"/>
            <a:ext cx="81919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built two stands to hold them up vertically at BNL storage area; </a:t>
            </a:r>
          </a:p>
          <a:p>
            <a:pPr marL="285750" indent="-285750">
              <a:buFontTx/>
              <a:buChar char="-"/>
            </a:pPr>
            <a:r>
              <a:rPr lang="en-US" dirty="0"/>
              <a:t>May need additional support to bring them </a:t>
            </a:r>
          </a:p>
          <a:p>
            <a:r>
              <a:rPr lang="en-US" dirty="0"/>
              <a:t>    up to the right height.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budget low cost (free ~ $20K)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b="1" dirty="0">
                <a:solidFill>
                  <a:srgbClr val="0432FF"/>
                </a:solidFill>
              </a:rPr>
              <a:t>One </a:t>
            </a:r>
            <a:r>
              <a:rPr lang="en-US" b="1" dirty="0" err="1">
                <a:solidFill>
                  <a:srgbClr val="0432FF"/>
                </a:solidFill>
              </a:rPr>
              <a:t>EMCal</a:t>
            </a:r>
            <a:r>
              <a:rPr lang="en-US" b="1" dirty="0">
                <a:solidFill>
                  <a:srgbClr val="0432FF"/>
                </a:solidFill>
              </a:rPr>
              <a:t> sector:  2 m x 4 m</a:t>
            </a:r>
          </a:p>
          <a:p>
            <a:pPr marL="285750" indent="-285750">
              <a:buFontTx/>
              <a:buChar char="-"/>
            </a:pPr>
            <a:r>
              <a:rPr lang="en-US" dirty="0"/>
              <a:t>1 module:  11cm x 11cm x (~30cm), 4 towers(readout)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1 super module = 6 x 6 = 36 modules</a:t>
            </a:r>
          </a:p>
          <a:p>
            <a:pPr marL="285750" indent="-285750">
              <a:buFontTx/>
              <a:buChar char="-"/>
            </a:pPr>
            <a:r>
              <a:rPr lang="en-US" dirty="0"/>
              <a:t>3 x 6 = 18 super modules = 1 </a:t>
            </a:r>
            <a:r>
              <a:rPr lang="en-US" dirty="0" err="1"/>
              <a:t>EMCal</a:t>
            </a:r>
            <a:r>
              <a:rPr lang="en-US" dirty="0"/>
              <a:t> Sector</a:t>
            </a:r>
          </a:p>
          <a:p>
            <a:endParaRPr lang="en-US" dirty="0"/>
          </a:p>
          <a:p>
            <a:r>
              <a:rPr lang="en-US" dirty="0"/>
              <a:t>Total 648 modules per sector for readout: </a:t>
            </a:r>
          </a:p>
          <a:p>
            <a:pPr marL="285750" indent="-285750">
              <a:buFontTx/>
              <a:buChar char="-"/>
            </a:pPr>
            <a:r>
              <a:rPr lang="en-US" dirty="0"/>
              <a:t>4 towers (readout) per module; </a:t>
            </a:r>
          </a:p>
          <a:p>
            <a:pPr marL="285750" indent="-285750">
              <a:buFontTx/>
              <a:buChar char="-"/>
            </a:pPr>
            <a:r>
              <a:rPr lang="en-US" dirty="0"/>
              <a:t>Module timing resolution &lt; 0.1ns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2592 readout channels:  ADC &amp; TDC </a:t>
            </a:r>
          </a:p>
          <a:p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C231A2-C226-324D-8289-7BD6826710CF}"/>
              </a:ext>
            </a:extLst>
          </p:cNvPr>
          <p:cNvSpPr txBox="1"/>
          <p:nvPr/>
        </p:nvSpPr>
        <p:spPr>
          <a:xfrm>
            <a:off x="7518400" y="2905760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EMCal</a:t>
            </a:r>
            <a:r>
              <a:rPr lang="en-US" dirty="0"/>
              <a:t>, #1 and #2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3B7E43-0502-C44B-A75F-3EADD7047A80}"/>
              </a:ext>
            </a:extLst>
          </p:cNvPr>
          <p:cNvSpPr/>
          <p:nvPr/>
        </p:nvSpPr>
        <p:spPr>
          <a:xfrm>
            <a:off x="6512560" y="2666405"/>
            <a:ext cx="853440" cy="792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2FC794-45E1-9E45-BFDA-BB502375CE2D}"/>
              </a:ext>
            </a:extLst>
          </p:cNvPr>
          <p:cNvSpPr/>
          <p:nvPr/>
        </p:nvSpPr>
        <p:spPr>
          <a:xfrm>
            <a:off x="6512560" y="3534668"/>
            <a:ext cx="853440" cy="792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718A23-5F9C-4C49-A67B-51B7B8598235}"/>
              </a:ext>
            </a:extLst>
          </p:cNvPr>
          <p:cNvSpPr/>
          <p:nvPr/>
        </p:nvSpPr>
        <p:spPr>
          <a:xfrm>
            <a:off x="6512560" y="4403348"/>
            <a:ext cx="853440" cy="792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F5A9301-5BBA-2F45-8820-E7A61FC7FECD}"/>
              </a:ext>
            </a:extLst>
          </p:cNvPr>
          <p:cNvGrpSpPr/>
          <p:nvPr/>
        </p:nvGrpSpPr>
        <p:grpSpPr>
          <a:xfrm>
            <a:off x="850212" y="4514209"/>
            <a:ext cx="4065480" cy="2168414"/>
            <a:chOff x="850212" y="4514209"/>
            <a:chExt cx="4065480" cy="216841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7D32B7B-6E26-5141-8B73-B5281F8B9FF8}"/>
                </a:ext>
              </a:extLst>
            </p:cNvPr>
            <p:cNvGrpSpPr/>
            <p:nvPr/>
          </p:nvGrpSpPr>
          <p:grpSpPr>
            <a:xfrm>
              <a:off x="850212" y="4514209"/>
              <a:ext cx="3312264" cy="1648995"/>
              <a:chOff x="1469392" y="4857628"/>
              <a:chExt cx="3312264" cy="1648995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4ADD75B-7DA3-8A4A-A790-E669800CE861}"/>
                  </a:ext>
                </a:extLst>
              </p:cNvPr>
              <p:cNvGrpSpPr/>
              <p:nvPr/>
            </p:nvGrpSpPr>
            <p:grpSpPr>
              <a:xfrm>
                <a:off x="1469392" y="4875308"/>
                <a:ext cx="495512" cy="1631315"/>
                <a:chOff x="6664960" y="2818805"/>
                <a:chExt cx="853440" cy="2529423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FDCDFE5-1F6C-274D-879A-C7DFD4EEB2B5}"/>
                    </a:ext>
                  </a:extLst>
                </p:cNvPr>
                <p:cNvSpPr/>
                <p:nvPr/>
              </p:nvSpPr>
              <p:spPr>
                <a:xfrm>
                  <a:off x="6664960" y="2818805"/>
                  <a:ext cx="853440" cy="79248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A25166D-408F-A74A-9F4D-277F67ABACD2}"/>
                    </a:ext>
                  </a:extLst>
                </p:cNvPr>
                <p:cNvSpPr/>
                <p:nvPr/>
              </p:nvSpPr>
              <p:spPr>
                <a:xfrm>
                  <a:off x="6664960" y="3687068"/>
                  <a:ext cx="853440" cy="79248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BE7C438-EC19-814F-A692-4933477B0453}"/>
                    </a:ext>
                  </a:extLst>
                </p:cNvPr>
                <p:cNvSpPr/>
                <p:nvPr/>
              </p:nvSpPr>
              <p:spPr>
                <a:xfrm>
                  <a:off x="6664960" y="4555748"/>
                  <a:ext cx="853440" cy="79248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38D248C-7166-6546-9597-F0385E56D574}"/>
                  </a:ext>
                </a:extLst>
              </p:cNvPr>
              <p:cNvGrpSpPr/>
              <p:nvPr/>
            </p:nvGrpSpPr>
            <p:grpSpPr>
              <a:xfrm>
                <a:off x="2029884" y="4870494"/>
                <a:ext cx="495512" cy="1631315"/>
                <a:chOff x="6664960" y="2818805"/>
                <a:chExt cx="853440" cy="2529423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F132136-B577-734B-AC61-037478CEE80E}"/>
                    </a:ext>
                  </a:extLst>
                </p:cNvPr>
                <p:cNvSpPr/>
                <p:nvPr/>
              </p:nvSpPr>
              <p:spPr>
                <a:xfrm>
                  <a:off x="6664960" y="2818805"/>
                  <a:ext cx="853440" cy="79248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EE18E94-3684-BD4F-9CFF-4F6B8EC23417}"/>
                    </a:ext>
                  </a:extLst>
                </p:cNvPr>
                <p:cNvSpPr/>
                <p:nvPr/>
              </p:nvSpPr>
              <p:spPr>
                <a:xfrm>
                  <a:off x="6664960" y="3687068"/>
                  <a:ext cx="853440" cy="79248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BFBFDC4C-BAA3-A948-BFE0-2B5422924089}"/>
                    </a:ext>
                  </a:extLst>
                </p:cNvPr>
                <p:cNvSpPr/>
                <p:nvPr/>
              </p:nvSpPr>
              <p:spPr>
                <a:xfrm>
                  <a:off x="6664960" y="4555748"/>
                  <a:ext cx="853440" cy="79248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7A163AF7-3DE3-DF47-B818-B84B1CF63312}"/>
                  </a:ext>
                </a:extLst>
              </p:cNvPr>
              <p:cNvGrpSpPr/>
              <p:nvPr/>
            </p:nvGrpSpPr>
            <p:grpSpPr>
              <a:xfrm>
                <a:off x="2586884" y="4868944"/>
                <a:ext cx="495512" cy="1631315"/>
                <a:chOff x="6664960" y="2818805"/>
                <a:chExt cx="853440" cy="2529423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89212AE0-F93C-0648-86B2-691F335DDC0A}"/>
                    </a:ext>
                  </a:extLst>
                </p:cNvPr>
                <p:cNvSpPr/>
                <p:nvPr/>
              </p:nvSpPr>
              <p:spPr>
                <a:xfrm>
                  <a:off x="6664960" y="2818805"/>
                  <a:ext cx="853440" cy="79248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E8801171-9EF3-2647-91F8-38F63F24E594}"/>
                    </a:ext>
                  </a:extLst>
                </p:cNvPr>
                <p:cNvSpPr/>
                <p:nvPr/>
              </p:nvSpPr>
              <p:spPr>
                <a:xfrm>
                  <a:off x="6664960" y="3687068"/>
                  <a:ext cx="853440" cy="79248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874E4FED-599E-6143-8C60-D60B785BD7CA}"/>
                    </a:ext>
                  </a:extLst>
                </p:cNvPr>
                <p:cNvSpPr/>
                <p:nvPr/>
              </p:nvSpPr>
              <p:spPr>
                <a:xfrm>
                  <a:off x="6664960" y="4555748"/>
                  <a:ext cx="853440" cy="79248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F074409-CF81-7B40-BAB5-FF0A7A3A0EA2}"/>
                  </a:ext>
                </a:extLst>
              </p:cNvPr>
              <p:cNvGrpSpPr/>
              <p:nvPr/>
            </p:nvGrpSpPr>
            <p:grpSpPr>
              <a:xfrm>
                <a:off x="3164840" y="4869650"/>
                <a:ext cx="495512" cy="1631315"/>
                <a:chOff x="6664960" y="2818805"/>
                <a:chExt cx="853440" cy="2529423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399DBB6-E3F8-C746-8BB3-2739ADACFFB3}"/>
                    </a:ext>
                  </a:extLst>
                </p:cNvPr>
                <p:cNvSpPr/>
                <p:nvPr/>
              </p:nvSpPr>
              <p:spPr>
                <a:xfrm>
                  <a:off x="6664960" y="2818805"/>
                  <a:ext cx="853440" cy="79248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F934A22-1442-CB4D-BE3E-D9C297EB63DE}"/>
                    </a:ext>
                  </a:extLst>
                </p:cNvPr>
                <p:cNvSpPr/>
                <p:nvPr/>
              </p:nvSpPr>
              <p:spPr>
                <a:xfrm>
                  <a:off x="6664960" y="3687068"/>
                  <a:ext cx="853440" cy="79248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EDC0740-38B3-4D41-A8D5-F72EC59D4DB6}"/>
                    </a:ext>
                  </a:extLst>
                </p:cNvPr>
                <p:cNvSpPr/>
                <p:nvPr/>
              </p:nvSpPr>
              <p:spPr>
                <a:xfrm>
                  <a:off x="6664960" y="4555748"/>
                  <a:ext cx="853440" cy="79248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62F41902-693E-2A40-B421-52CBCAF2B49C}"/>
                  </a:ext>
                </a:extLst>
              </p:cNvPr>
              <p:cNvGrpSpPr/>
              <p:nvPr/>
            </p:nvGrpSpPr>
            <p:grpSpPr>
              <a:xfrm>
                <a:off x="3729144" y="4866622"/>
                <a:ext cx="495512" cy="1631315"/>
                <a:chOff x="6664960" y="2818805"/>
                <a:chExt cx="853440" cy="2529423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4D96A81E-09C7-CD4A-ABC4-F57DE28E7DDA}"/>
                    </a:ext>
                  </a:extLst>
                </p:cNvPr>
                <p:cNvSpPr/>
                <p:nvPr/>
              </p:nvSpPr>
              <p:spPr>
                <a:xfrm>
                  <a:off x="6664960" y="2818805"/>
                  <a:ext cx="853440" cy="79248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6FC75E1B-BFFD-6246-8B3E-F742ABA6BF3B}"/>
                    </a:ext>
                  </a:extLst>
                </p:cNvPr>
                <p:cNvSpPr/>
                <p:nvPr/>
              </p:nvSpPr>
              <p:spPr>
                <a:xfrm>
                  <a:off x="6664960" y="3687068"/>
                  <a:ext cx="853440" cy="79248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D9F0F552-0DCD-E94B-9A62-7D0284E35D05}"/>
                    </a:ext>
                  </a:extLst>
                </p:cNvPr>
                <p:cNvSpPr/>
                <p:nvPr/>
              </p:nvSpPr>
              <p:spPr>
                <a:xfrm>
                  <a:off x="6664960" y="4555748"/>
                  <a:ext cx="853440" cy="79248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43E316F-628A-804E-A84A-191D43C6E392}"/>
                  </a:ext>
                </a:extLst>
              </p:cNvPr>
              <p:cNvGrpSpPr/>
              <p:nvPr/>
            </p:nvGrpSpPr>
            <p:grpSpPr>
              <a:xfrm>
                <a:off x="4286144" y="4857628"/>
                <a:ext cx="495512" cy="1631315"/>
                <a:chOff x="6664960" y="2818805"/>
                <a:chExt cx="853440" cy="2529423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776680CD-5AE9-CA48-B14E-7667DFDE9BFA}"/>
                    </a:ext>
                  </a:extLst>
                </p:cNvPr>
                <p:cNvSpPr/>
                <p:nvPr/>
              </p:nvSpPr>
              <p:spPr>
                <a:xfrm>
                  <a:off x="6664960" y="2818805"/>
                  <a:ext cx="853440" cy="79248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7953BF8-14D4-C547-B766-2C3F720FFAD4}"/>
                    </a:ext>
                  </a:extLst>
                </p:cNvPr>
                <p:cNvSpPr/>
                <p:nvPr/>
              </p:nvSpPr>
              <p:spPr>
                <a:xfrm>
                  <a:off x="6664960" y="3687068"/>
                  <a:ext cx="853440" cy="79248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7BE6EA37-15DD-8D4C-A05F-D0C3D7D3C4A0}"/>
                    </a:ext>
                  </a:extLst>
                </p:cNvPr>
                <p:cNvSpPr/>
                <p:nvPr/>
              </p:nvSpPr>
              <p:spPr>
                <a:xfrm>
                  <a:off x="6664960" y="4555748"/>
                  <a:ext cx="853440" cy="79248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4AB90C5-0F06-C04F-913A-3EF60D15DA84}"/>
                </a:ext>
              </a:extLst>
            </p:cNvPr>
            <p:cNvCxnSpPr/>
            <p:nvPr/>
          </p:nvCxnSpPr>
          <p:spPr>
            <a:xfrm>
              <a:off x="4415844" y="4514209"/>
              <a:ext cx="0" cy="164986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7B3941C-98EF-9640-A08D-874E8D6CC3DE}"/>
                </a:ext>
              </a:extLst>
            </p:cNvPr>
            <p:cNvCxnSpPr>
              <a:cxnSpLocks/>
            </p:cNvCxnSpPr>
            <p:nvPr/>
          </p:nvCxnSpPr>
          <p:spPr>
            <a:xfrm>
              <a:off x="850212" y="6336030"/>
              <a:ext cx="331226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943CFF-F6FB-C64C-9136-D39F207D2700}"/>
                </a:ext>
              </a:extLst>
            </p:cNvPr>
            <p:cNvSpPr txBox="1"/>
            <p:nvPr/>
          </p:nvSpPr>
          <p:spPr>
            <a:xfrm>
              <a:off x="4429662" y="5154060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2m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4FE1BEC-ED21-A74C-815E-32AFD1B5574E}"/>
                </a:ext>
              </a:extLst>
            </p:cNvPr>
            <p:cNvSpPr txBox="1"/>
            <p:nvPr/>
          </p:nvSpPr>
          <p:spPr>
            <a:xfrm>
              <a:off x="2247531" y="6313291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7918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4CC4D-950E-3B47-9ECF-65297F85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01"/>
            <a:ext cx="10515600" cy="1325563"/>
          </a:xfrm>
        </p:spPr>
        <p:txBody>
          <a:bodyPr/>
          <a:lstStyle/>
          <a:p>
            <a:r>
              <a:rPr lang="en-US" dirty="0" err="1"/>
              <a:t>EMCal</a:t>
            </a:r>
            <a:r>
              <a:rPr lang="en-US" dirty="0"/>
              <a:t> Readout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A4916-8DCB-B347-86F0-F68558F77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72" y="1270064"/>
            <a:ext cx="10515600" cy="497833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ADC dynamic range:  8/10/12 bits (256/1028/4096)</a:t>
            </a:r>
          </a:p>
          <a:p>
            <a:pPr lvl="1"/>
            <a:r>
              <a:rPr lang="en-US" dirty="0" err="1"/>
              <a:t>EMCal</a:t>
            </a:r>
            <a:r>
              <a:rPr lang="en-US" dirty="0"/>
              <a:t> energy resolution: </a:t>
            </a:r>
          </a:p>
          <a:p>
            <a:pPr lvl="2"/>
            <a:r>
              <a:rPr lang="en-US" dirty="0" err="1"/>
              <a:t>dE</a:t>
            </a:r>
            <a:r>
              <a:rPr lang="en-US" dirty="0"/>
              <a:t>/E ~10%/sqrt(E)</a:t>
            </a:r>
          </a:p>
          <a:p>
            <a:pPr lvl="1"/>
            <a:r>
              <a:rPr lang="en-US" dirty="0"/>
              <a:t>Electron energy range </a:t>
            </a:r>
          </a:p>
          <a:p>
            <a:pPr lvl="2"/>
            <a:r>
              <a:rPr lang="en-US" dirty="0"/>
              <a:t>E = 1 ~ 10 (?) GeV, need inputs from simulation - p distributions</a:t>
            </a:r>
          </a:p>
          <a:p>
            <a:pPr lvl="1"/>
            <a:r>
              <a:rPr lang="en-US" dirty="0"/>
              <a:t>e/p match for electron ID </a:t>
            </a:r>
          </a:p>
          <a:p>
            <a:pPr lvl="2"/>
            <a:r>
              <a:rPr lang="en-US" dirty="0"/>
              <a:t>need inputs from simulation – </a:t>
            </a:r>
          </a:p>
          <a:p>
            <a:pPr lvl="2"/>
            <a:r>
              <a:rPr lang="en-US" dirty="0"/>
              <a:t>e/p distributions </a:t>
            </a:r>
          </a:p>
          <a:p>
            <a:pPr lvl="2"/>
            <a:r>
              <a:rPr lang="en-US" dirty="0"/>
              <a:t>e-shower profile etc. (gang-4 </a:t>
            </a:r>
            <a:r>
              <a:rPr lang="en-US" dirty="0" err="1"/>
              <a:t>SiPMs</a:t>
            </a:r>
            <a:r>
              <a:rPr lang="en-US" dirty="0"/>
              <a:t> together or not) </a:t>
            </a:r>
          </a:p>
          <a:p>
            <a:pPr lvl="1"/>
            <a:r>
              <a:rPr lang="en-US" dirty="0"/>
              <a:t>Tracking @</a:t>
            </a:r>
            <a:r>
              <a:rPr lang="en-US" dirty="0" err="1"/>
              <a:t>SpinQuest</a:t>
            </a:r>
            <a:r>
              <a:rPr lang="en-US" dirty="0"/>
              <a:t>: </a:t>
            </a:r>
            <a:r>
              <a:rPr lang="en-US" dirty="0" err="1"/>
              <a:t>dp</a:t>
            </a:r>
            <a:r>
              <a:rPr lang="en-US" dirty="0"/>
              <a:t>/p ~ 2%</a:t>
            </a:r>
          </a:p>
          <a:p>
            <a:pPr lvl="1"/>
            <a:endParaRPr lang="en-US" dirty="0"/>
          </a:p>
          <a:p>
            <a:r>
              <a:rPr lang="en-US" dirty="0"/>
              <a:t>TDC timing resolution:</a:t>
            </a:r>
          </a:p>
          <a:p>
            <a:pPr lvl="1"/>
            <a:r>
              <a:rPr lang="en-US" dirty="0"/>
              <a:t>Desired timing resolution &lt; 19ns,  beam RF structure (56MHz)</a:t>
            </a:r>
          </a:p>
          <a:p>
            <a:pPr lvl="1"/>
            <a:r>
              <a:rPr lang="en-US" dirty="0"/>
              <a:t>But for low detector occupancy, dT ~20ns reasonable for e/p track matching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Some commercial/other experiments options available:</a:t>
            </a:r>
          </a:p>
          <a:p>
            <a:pPr>
              <a:buFontTx/>
              <a:buChar char="-"/>
            </a:pPr>
            <a:r>
              <a:rPr lang="en-US" dirty="0"/>
              <a:t>CAEN </a:t>
            </a:r>
            <a:r>
              <a:rPr lang="en-US" dirty="0" err="1"/>
              <a:t>SiPM</a:t>
            </a:r>
            <a:r>
              <a:rPr lang="en-US" dirty="0"/>
              <a:t> readout modules</a:t>
            </a:r>
          </a:p>
          <a:p>
            <a:pPr>
              <a:buFontTx/>
              <a:buChar char="-"/>
            </a:pPr>
            <a:r>
              <a:rPr lang="en-US" dirty="0"/>
              <a:t>PHENIX(PMT)/</a:t>
            </a:r>
            <a:r>
              <a:rPr lang="en-US" dirty="0" err="1"/>
              <a:t>sPHENIX</a:t>
            </a:r>
            <a:r>
              <a:rPr lang="en-US" dirty="0"/>
              <a:t>(</a:t>
            </a:r>
            <a:r>
              <a:rPr lang="en-US" dirty="0" err="1"/>
              <a:t>SiPM</a:t>
            </a:r>
            <a:r>
              <a:rPr lang="en-US" dirty="0"/>
              <a:t>)/STAR-forward(</a:t>
            </a:r>
            <a:r>
              <a:rPr lang="en-US" dirty="0" err="1"/>
              <a:t>SiPM</a:t>
            </a:r>
            <a:r>
              <a:rPr lang="en-US" dirty="0"/>
              <a:t>) readout</a:t>
            </a:r>
          </a:p>
          <a:p>
            <a:pPr>
              <a:buFontTx/>
              <a:buChar char="-"/>
            </a:pPr>
            <a:r>
              <a:rPr lang="en-US" dirty="0"/>
              <a:t>Other existing </a:t>
            </a:r>
            <a:r>
              <a:rPr lang="en-US" dirty="0" err="1"/>
              <a:t>EMCal</a:t>
            </a:r>
            <a:r>
              <a:rPr lang="en-US" dirty="0"/>
              <a:t> readout electronics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C4458-B835-3945-9C43-783417FB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21297-4958-6442-B62D-16E12AEA3B40}" type="datetime1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AD571-11C1-7A40-BCA1-86B26AA8F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7B048-5D86-1C4B-A467-BC154F84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CDB7-95E0-5F48-BF73-335C82B594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44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ED0FC-57D3-744B-BF45-779160922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08261"/>
          </a:xfrm>
        </p:spPr>
        <p:txBody>
          <a:bodyPr/>
          <a:lstStyle/>
          <a:p>
            <a:r>
              <a:rPr lang="en-US" dirty="0"/>
              <a:t>4 </a:t>
            </a:r>
            <a:r>
              <a:rPr lang="en-US" dirty="0" err="1"/>
              <a:t>EMCal</a:t>
            </a:r>
            <a:r>
              <a:rPr lang="en-US" dirty="0"/>
              <a:t> Modules with </a:t>
            </a:r>
            <a:r>
              <a:rPr lang="en-US" dirty="0" err="1"/>
              <a:t>SiPMs</a:t>
            </a:r>
            <a:r>
              <a:rPr lang="en-US" dirty="0"/>
              <a:t> @Fermilab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7CB76-353E-2D4B-AC68-4A64DEC8C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4A1D-2453-DE48-AB22-F6699D24204F}" type="datetime1">
              <a:rPr lang="en-US" smtClean="0"/>
              <a:t>12/9/20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D09322-70FC-0341-8211-0D5F00716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58E3A-7D8F-0A40-900A-C0698EE39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CDB7-95E0-5F48-BF73-335C82B5943B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A503E-53CA-1149-8536-4584CC412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12" b="10000"/>
          <a:stretch/>
        </p:blipFill>
        <p:spPr>
          <a:xfrm rot="5400000">
            <a:off x="-62865" y="1496060"/>
            <a:ext cx="5821680" cy="4629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11898D-F045-1E49-892C-8C1877884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83375" y="1581785"/>
            <a:ext cx="6029960" cy="45224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D5F7A9-9037-C14C-8B8B-B23FA84F2FF0}"/>
              </a:ext>
            </a:extLst>
          </p:cNvPr>
          <p:cNvSpPr txBox="1"/>
          <p:nvPr/>
        </p:nvSpPr>
        <p:spPr>
          <a:xfrm>
            <a:off x="7437120" y="908261"/>
            <a:ext cx="4666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STAR Forward Upgrade FEE: 4 x 4 = 16 channels;</a:t>
            </a:r>
          </a:p>
          <a:p>
            <a:r>
              <a:rPr lang="en-US" dirty="0">
                <a:solidFill>
                  <a:srgbClr val="FFFF00"/>
                </a:solidFill>
              </a:rPr>
              <a:t>No backend electronics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9D5A0D-B9AB-8348-8311-92B63D011146}"/>
              </a:ext>
            </a:extLst>
          </p:cNvPr>
          <p:cNvSpPr txBox="1"/>
          <p:nvPr/>
        </p:nvSpPr>
        <p:spPr>
          <a:xfrm>
            <a:off x="451661" y="1207890"/>
            <a:ext cx="45820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4-SiPM readout per module;</a:t>
            </a:r>
          </a:p>
          <a:p>
            <a:r>
              <a:rPr lang="en-US" dirty="0">
                <a:solidFill>
                  <a:srgbClr val="FFFF00"/>
                </a:solidFill>
              </a:rPr>
              <a:t>4 modules @Fermilab 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Will be used for background study @</a:t>
            </a:r>
            <a:r>
              <a:rPr lang="en-US" dirty="0" err="1">
                <a:solidFill>
                  <a:srgbClr val="FFFF00"/>
                </a:solidFill>
              </a:rPr>
              <a:t>PsinQuest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63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F4E79-4113-5B4C-9300-1D4363F14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02" y="136525"/>
            <a:ext cx="10515600" cy="1325562"/>
          </a:xfrm>
        </p:spPr>
        <p:txBody>
          <a:bodyPr>
            <a:normAutofit/>
          </a:bodyPr>
          <a:lstStyle/>
          <a:p>
            <a:r>
              <a:rPr lang="en-US" dirty="0"/>
              <a:t>Test Beam Data from 2019 Run </a:t>
            </a:r>
            <a:br>
              <a:rPr lang="en-US" dirty="0"/>
            </a:br>
            <a:r>
              <a:rPr lang="en-US" dirty="0"/>
              <a:t>6GeV pi</a:t>
            </a:r>
            <a:r>
              <a:rPr lang="en-US" baseline="30000" dirty="0"/>
              <a:t>+/-</a:t>
            </a:r>
            <a:r>
              <a:rPr lang="en-US" dirty="0"/>
              <a:t> and e</a:t>
            </a:r>
            <a:r>
              <a:rPr lang="en-US" baseline="30000" dirty="0"/>
              <a:t>-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30DF65-4146-484D-99A2-6E3B4BC22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C4E87-09EF-4348-928F-02A9B12A3A42}" type="datetime1">
              <a:rPr lang="en-US" smtClean="0"/>
              <a:t>12/9/20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0FBDD-AA58-E644-8BFD-B8F7C544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6C723-EE6A-CA4F-A39B-B515CFC2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5645-9C51-9F4B-803E-43903AA351B2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767909-5070-AA47-A7C3-53C431E13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238" y="1064406"/>
            <a:ext cx="7410762" cy="49886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7FC022-1495-984E-BC04-638828FF58B6}"/>
              </a:ext>
            </a:extLst>
          </p:cNvPr>
          <p:cNvSpPr txBox="1"/>
          <p:nvPr/>
        </p:nvSpPr>
        <p:spPr>
          <a:xfrm>
            <a:off x="538397" y="1628877"/>
            <a:ext cx="36588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Light output: MIP vs E-shower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dE</a:t>
            </a:r>
            <a:r>
              <a:rPr lang="en-US" dirty="0"/>
              <a:t>(e)/</a:t>
            </a:r>
            <a:r>
              <a:rPr lang="en-US" dirty="0" err="1"/>
              <a:t>dE</a:t>
            </a:r>
            <a:r>
              <a:rPr lang="en-US" dirty="0"/>
              <a:t>(MIP) = 785/33 = 24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 MIP = 6GeV /24 = 0.25GeV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b="1" dirty="0"/>
              <a:t>MIP energy resolution: </a:t>
            </a:r>
          </a:p>
          <a:p>
            <a:r>
              <a:rPr lang="en-US" dirty="0"/>
              <a:t>- 5.08/32.8 = 15.5%</a:t>
            </a:r>
          </a:p>
          <a:p>
            <a:endParaRPr lang="en-US" dirty="0"/>
          </a:p>
          <a:p>
            <a:r>
              <a:rPr lang="en-US" b="1" dirty="0"/>
              <a:t>Energy resolution @6GeV, e-shower</a:t>
            </a:r>
          </a:p>
          <a:p>
            <a:endParaRPr lang="en-US" dirty="0"/>
          </a:p>
          <a:p>
            <a:r>
              <a:rPr lang="en-US" dirty="0"/>
              <a:t>-  </a:t>
            </a:r>
            <a:r>
              <a:rPr lang="en-US" dirty="0" err="1">
                <a:solidFill>
                  <a:srgbClr val="0432FF"/>
                </a:solidFill>
              </a:rPr>
              <a:t>dE</a:t>
            </a:r>
            <a:r>
              <a:rPr lang="en-US" dirty="0">
                <a:solidFill>
                  <a:srgbClr val="0432FF"/>
                </a:solidFill>
              </a:rPr>
              <a:t>/E = 43.3/785 = 5.5%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200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DC579-D24C-A643-97D5-6C5410E88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PHENIX </a:t>
            </a:r>
            <a:r>
              <a:rPr lang="en-US" dirty="0" err="1"/>
              <a:t>EMCal</a:t>
            </a:r>
            <a:r>
              <a:rPr lang="en-US" dirty="0"/>
              <a:t> Module Study @Fermilab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65039-FDC3-784C-A752-F004FF03E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 Test Beam Run in 2019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C8CC3-92BD-694B-80B5-277426339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4E362-9FCB-0F4A-8865-C6698C3FAB50}" type="datetime1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99574-82E7-8D42-8737-73CFC460C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4290B-5068-7A4F-9D98-4DADB881D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B2C-2B86-5743-BC45-EB104303C822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465A5E-1DD3-054C-AA9A-1896B2A172FC}"/>
              </a:ext>
            </a:extLst>
          </p:cNvPr>
          <p:cNvSpPr/>
          <p:nvPr/>
        </p:nvSpPr>
        <p:spPr>
          <a:xfrm>
            <a:off x="573437" y="3105835"/>
            <a:ext cx="11127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www.phenix.bnl.gov</a:t>
            </a:r>
            <a:r>
              <a:rPr lang="en-US" dirty="0"/>
              <a:t>/WWW/publish/</a:t>
            </a:r>
            <a:r>
              <a:rPr lang="en-US" dirty="0" err="1"/>
              <a:t>mxliu</a:t>
            </a:r>
            <a:r>
              <a:rPr lang="en-US" dirty="0"/>
              <a:t>/</a:t>
            </a:r>
            <a:r>
              <a:rPr lang="en-US" dirty="0" err="1"/>
              <a:t>SeaQuest</a:t>
            </a:r>
            <a:r>
              <a:rPr lang="en-US" dirty="0"/>
              <a:t>/</a:t>
            </a:r>
            <a:r>
              <a:rPr lang="en-US" dirty="0" err="1"/>
              <a:t>EMCal_Upgrade</a:t>
            </a:r>
            <a:r>
              <a:rPr lang="en-US" dirty="0"/>
              <a:t>/STARNote-EMCal-TestBeam-2019.pdf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8E7825-1408-7D4B-9DDE-D4A81D98652A}"/>
              </a:ext>
            </a:extLst>
          </p:cNvPr>
          <p:cNvSpPr txBox="1"/>
          <p:nvPr/>
        </p:nvSpPr>
        <p:spPr>
          <a:xfrm>
            <a:off x="963827" y="4411362"/>
            <a:ext cx="91196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EMCal</a:t>
            </a:r>
            <a:r>
              <a:rPr lang="en-US" dirty="0"/>
              <a:t> E will be used to tag electron candidates by E/P matching </a:t>
            </a:r>
          </a:p>
          <a:p>
            <a:pPr marL="285750" indent="-285750">
              <a:buFontTx/>
              <a:buChar char="-"/>
            </a:pPr>
            <a:r>
              <a:rPr lang="en-US" dirty="0"/>
              <a:t>Minimal goal: identify EM Shower over MIP signal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For photon measurements , one needs good dynamic range for photon energy E = 0.5~5GeV</a:t>
            </a:r>
          </a:p>
          <a:p>
            <a:pPr marL="285750" indent="-285750">
              <a:buFontTx/>
              <a:buChar char="-"/>
            </a:pPr>
            <a:r>
              <a:rPr lang="en-US" dirty="0"/>
              <a:t>MIP </a:t>
            </a:r>
            <a:r>
              <a:rPr lang="en-US" dirty="0" err="1"/>
              <a:t>dE</a:t>
            </a:r>
            <a:r>
              <a:rPr lang="en-US" dirty="0"/>
              <a:t> ~ 0.25GeV; 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E_e_photon</a:t>
            </a:r>
            <a:r>
              <a:rPr lang="en-US" dirty="0"/>
              <a:t> &gt; 0.5GeV, 2-sigma separation </a:t>
            </a:r>
          </a:p>
        </p:txBody>
      </p:sp>
    </p:spTree>
    <p:extLst>
      <p:ext uri="{BB962C8B-B14F-4D97-AF65-F5344CB8AC3E}">
        <p14:creationId xmlns:p14="http://schemas.microsoft.com/office/powerpoint/2010/main" val="3829434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6906D-E46F-4445-9916-1C3A0B5A1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82" y="136525"/>
            <a:ext cx="10515600" cy="1325563"/>
          </a:xfrm>
        </p:spPr>
        <p:txBody>
          <a:bodyPr/>
          <a:lstStyle/>
          <a:p>
            <a:r>
              <a:rPr lang="en-US" dirty="0"/>
              <a:t>FEE &amp; SIPM Gain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48FCE-C2D5-3F45-B8E8-BBC10F892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7BDC2-BD98-D84B-8C7B-C49F8C8D2561}" type="datetime1">
              <a:rPr lang="en-US" smtClean="0"/>
              <a:t>12/9/20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AB289-D674-DF42-9F64-65E9556CF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6013DF-6D56-914C-9BF9-AC319F4EC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5645-9C51-9F4B-803E-43903AA351B2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68E8DC-F052-F14C-B2F0-E6098BC88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82" y="1462088"/>
            <a:ext cx="9525869" cy="2967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26A04C-FA58-DD41-8D2B-54964CBB786D}"/>
              </a:ext>
            </a:extLst>
          </p:cNvPr>
          <p:cNvSpPr txBox="1"/>
          <p:nvPr/>
        </p:nvSpPr>
        <p:spPr>
          <a:xfrm>
            <a:off x="767129" y="4931528"/>
            <a:ext cx="28853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Vertical vs horizontal muons:</a:t>
            </a:r>
          </a:p>
          <a:p>
            <a:endParaRPr lang="en-US" dirty="0"/>
          </a:p>
          <a:p>
            <a:r>
              <a:rPr lang="en-US" dirty="0"/>
              <a:t>~1/6 in signal (H)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32B2C-5B52-3246-A51A-D25FDA4BD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931528"/>
            <a:ext cx="8014175" cy="13203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F30372-E79D-0141-A3B4-6CEF07AFF7A4}"/>
              </a:ext>
            </a:extLst>
          </p:cNvPr>
          <p:cNvSpPr txBox="1"/>
          <p:nvPr/>
        </p:nvSpPr>
        <p:spPr>
          <a:xfrm>
            <a:off x="9717438" y="333214"/>
            <a:ext cx="196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 2019 TB Note</a:t>
            </a:r>
          </a:p>
        </p:txBody>
      </p:sp>
    </p:spTree>
    <p:extLst>
      <p:ext uri="{BB962C8B-B14F-4D97-AF65-F5344CB8AC3E}">
        <p14:creationId xmlns:p14="http://schemas.microsoft.com/office/powerpoint/2010/main" val="1124183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513E1-6514-C442-91FC-81D569042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65" y="0"/>
            <a:ext cx="10515600" cy="976393"/>
          </a:xfrm>
        </p:spPr>
        <p:txBody>
          <a:bodyPr/>
          <a:lstStyle/>
          <a:p>
            <a:r>
              <a:rPr lang="en-US" dirty="0"/>
              <a:t>E-Shower Energy Resolution: Test Beam Data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89B208-0129-524B-BBF2-CC99E2025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EBF99-F4F9-8D47-A163-9A9449618954}" type="datetime1">
              <a:rPr lang="en-US" smtClean="0"/>
              <a:t>12/9/20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50FE59-54F5-7D45-BA2F-A3634F1AC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AC758-C7A9-1C4F-AC59-D742F51D4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5645-9C51-9F4B-803E-43903AA351B2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3218DA-04D0-AB46-9E19-37650E918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170" y="1559839"/>
            <a:ext cx="8475304" cy="4912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6B090C-811A-F349-B552-5BD180E8CD4B}"/>
              </a:ext>
            </a:extLst>
          </p:cNvPr>
          <p:cNvSpPr txBox="1"/>
          <p:nvPr/>
        </p:nvSpPr>
        <p:spPr>
          <a:xfrm>
            <a:off x="259526" y="1078477"/>
            <a:ext cx="5579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   E1039: tracking </a:t>
            </a:r>
            <a:r>
              <a:rPr lang="en-US" dirty="0" err="1"/>
              <a:t>dP</a:t>
            </a:r>
            <a:r>
              <a:rPr lang="en-US" dirty="0"/>
              <a:t>/P ~1%, position resolution ~&lt;1mm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EMCal</a:t>
            </a:r>
            <a:r>
              <a:rPr lang="en-US" dirty="0"/>
              <a:t> </a:t>
            </a:r>
            <a:r>
              <a:rPr lang="en-US" dirty="0" err="1"/>
              <a:t>dE</a:t>
            </a:r>
            <a:r>
              <a:rPr lang="en-US" dirty="0"/>
              <a:t>/E = 11%/sqrt(E)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used for </a:t>
            </a:r>
            <a:r>
              <a:rPr lang="en-US" dirty="0" err="1"/>
              <a:t>pID</a:t>
            </a:r>
            <a:r>
              <a:rPr lang="en-US" dirty="0"/>
              <a:t>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background rejection</a:t>
            </a:r>
          </a:p>
        </p:txBody>
      </p:sp>
    </p:spTree>
    <p:extLst>
      <p:ext uri="{BB962C8B-B14F-4D97-AF65-F5344CB8AC3E}">
        <p14:creationId xmlns:p14="http://schemas.microsoft.com/office/powerpoint/2010/main" val="3906861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A810A-D168-9B43-A049-DD6662C95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2138232"/>
          </a:xfrm>
        </p:spPr>
        <p:txBody>
          <a:bodyPr>
            <a:noAutofit/>
          </a:bodyPr>
          <a:lstStyle/>
          <a:p>
            <a:r>
              <a:rPr lang="en-US" sz="3200" dirty="0"/>
              <a:t>MIP Signal in </a:t>
            </a:r>
            <a:r>
              <a:rPr lang="en-US" sz="3200" dirty="0" err="1"/>
              <a:t>EMCal</a:t>
            </a:r>
            <a:r>
              <a:rPr lang="en-US" sz="3200" dirty="0"/>
              <a:t>: independent of E, up to E~120GeV</a:t>
            </a:r>
            <a:br>
              <a:rPr lang="en-US" sz="3200" dirty="0"/>
            </a:br>
            <a:r>
              <a:rPr lang="en-US" sz="3200" dirty="0"/>
              <a:t>	</a:t>
            </a:r>
            <a:r>
              <a:rPr lang="en-US" sz="3200" b="1" dirty="0" err="1"/>
              <a:t>dE</a:t>
            </a:r>
            <a:r>
              <a:rPr lang="en-US" sz="3200" b="1" dirty="0"/>
              <a:t> ~ 250MeV in </a:t>
            </a:r>
            <a:r>
              <a:rPr lang="en-US" sz="3200" b="1" dirty="0" err="1"/>
              <a:t>EMCal</a:t>
            </a:r>
            <a:r>
              <a:rPr lang="en-US" sz="3200" b="1" dirty="0"/>
              <a:t> 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E-Shower/MIP = 4 x E (in GeV):  ~20 for 5GeV e</a:t>
            </a:r>
            <a:r>
              <a:rPr lang="en-US" sz="3200" baseline="30000" dirty="0"/>
              <a:t>-</a:t>
            </a:r>
            <a:r>
              <a:rPr lang="en-US" sz="3200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CE3345-35A5-DC4E-93C4-4EC9CAE34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CBC0-C009-3743-98E6-17D5CBD0CAA0}" type="datetime1">
              <a:rPr lang="en-US" smtClean="0"/>
              <a:t>12/9/20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93995-10B7-4B49-84A2-4592A93C4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DarkQuest EMCal Upgrade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6160A-DA82-5240-9D77-029A067C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C5645-9C51-9F4B-803E-43903AA351B2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F6E5EC-C0E5-144B-9125-D0F98449A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2" y="2503357"/>
            <a:ext cx="6047058" cy="3852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814B3-C37C-F94F-AC72-497FDAC0B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543" y="2626454"/>
            <a:ext cx="5232400" cy="3606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5DFD6F-E6E3-9D44-BE58-B2A824C7E038}"/>
              </a:ext>
            </a:extLst>
          </p:cNvPr>
          <p:cNvSpPr txBox="1"/>
          <p:nvPr/>
        </p:nvSpPr>
        <p:spPr>
          <a:xfrm>
            <a:off x="2895603" y="3568484"/>
            <a:ext cx="1917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(GEANT Sim/STAR)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06E37C-A245-3848-8002-96A29AB9F212}"/>
              </a:ext>
            </a:extLst>
          </p:cNvPr>
          <p:cNvSpPr txBox="1"/>
          <p:nvPr/>
        </p:nvSpPr>
        <p:spPr>
          <a:xfrm>
            <a:off x="8813233" y="2232450"/>
            <a:ext cx="2540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Uniform response to MIP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C85B5E-9EF5-AD4C-9885-345E18EFD099}"/>
              </a:ext>
            </a:extLst>
          </p:cNvPr>
          <p:cNvSpPr/>
          <p:nvPr/>
        </p:nvSpPr>
        <p:spPr>
          <a:xfrm>
            <a:off x="266218" y="2708476"/>
            <a:ext cx="1944547" cy="32756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71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990</Words>
  <Application>Microsoft Macintosh PowerPoint</Application>
  <PresentationFormat>Widescreen</PresentationFormat>
  <Paragraphs>210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EMCal for DarkQuest</vt:lpstr>
      <vt:lpstr>Two PHENIX EMCal Detectors Available</vt:lpstr>
      <vt:lpstr>EMCal Readout Requirements</vt:lpstr>
      <vt:lpstr>4 EMCal Modules with SiPMs @Fermilab</vt:lpstr>
      <vt:lpstr>Test Beam Data from 2019 Run  6GeV pi+/- and e-</vt:lpstr>
      <vt:lpstr>PHENIX EMCal Module Study @Fermilab</vt:lpstr>
      <vt:lpstr>FEE &amp; SIPM Gain</vt:lpstr>
      <vt:lpstr>E-Shower Energy Resolution: Test Beam Data </vt:lpstr>
      <vt:lpstr>MIP Signal in EMCal: independent of E, up to E~120GeV  dE ~ 250MeV in EMCal   E-Shower/MIP = 4 x E (in GeV):  ~20 for 5GeV e- </vt:lpstr>
      <vt:lpstr>4 EMCal Modules at Fermilab: SiPM Readout</vt:lpstr>
      <vt:lpstr>Test Readout with CAEN DT-5702  (32 channels, 12-bit ADC, TDC ~1ns resolution)</vt:lpstr>
      <vt:lpstr>PowerPoint Presentation</vt:lpstr>
      <vt:lpstr>Two EMCal Modules Readout Setup @Fermilab</vt:lpstr>
      <vt:lpstr>PowerPoint Presentation</vt:lpstr>
      <vt:lpstr>Scan preamp High Gain: HG =1, LG = 20</vt:lpstr>
      <vt:lpstr>HG=40, LG = 40</vt:lpstr>
      <vt:lpstr>Budget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EMCal for DarkQuest</dc:title>
  <dc:creator>Ming Liu</dc:creator>
  <cp:lastModifiedBy>Ming Liu</cp:lastModifiedBy>
  <cp:revision>83</cp:revision>
  <dcterms:created xsi:type="dcterms:W3CDTF">2020-11-12T16:27:44Z</dcterms:created>
  <dcterms:modified xsi:type="dcterms:W3CDTF">2020-12-09T22:48:35Z</dcterms:modified>
</cp:coreProperties>
</file>