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57" r:id="rId4"/>
    <p:sldId id="258" r:id="rId5"/>
    <p:sldId id="260" r:id="rId6"/>
    <p:sldId id="262" r:id="rId7"/>
    <p:sldId id="263" r:id="rId8"/>
    <p:sldId id="264" r:id="rId9"/>
    <p:sldId id="270" r:id="rId10"/>
    <p:sldId id="266" r:id="rId11"/>
    <p:sldId id="267" r:id="rId12"/>
    <p:sldId id="269" r:id="rId13"/>
    <p:sldId id="271" r:id="rId14"/>
    <p:sldId id="276" r:id="rId15"/>
    <p:sldId id="259" r:id="rId16"/>
    <p:sldId id="273" r:id="rId17"/>
    <p:sldId id="274" r:id="rId18"/>
    <p:sldId id="268" r:id="rId19"/>
    <p:sldId id="26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6"/>
    <p:restoredTop sz="96405"/>
  </p:normalViewPr>
  <p:slideViewPr>
    <p:cSldViewPr snapToGrid="0" snapToObjects="1">
      <p:cViewPr>
        <p:scale>
          <a:sx n="110" d="100"/>
          <a:sy n="110" d="100"/>
        </p:scale>
        <p:origin x="5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D93F6-2288-1847-B08D-FC35E1FF43D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3B39D-77FC-344D-9F80-4F3F8F98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9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F673-6AEC-924F-A6D3-84544C8FD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CCA78-61FB-D641-B98A-60B183F26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6248B-955F-FC4C-B112-751BEEED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2040-4BF1-BA4B-92F8-39999174CC6B}" type="datetime1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7BE42-4D1A-2E47-86CC-E73851C9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F231-961D-C844-946A-FC3AEF21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4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1482-EB68-2E43-AFE5-956BAE9F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65E95-3849-D34F-8ACD-1EC40C50D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1CB19-FCEE-984B-A01F-82279E91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3879-092E-F049-A8AC-74DDFED561B5}" type="datetime1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394F-9AB3-BA4F-9EA9-F1190B9F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11F2-A16E-5040-8DDA-A9E601E7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A8890-AC09-F040-B2ED-BD2BCD80F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51671-E6B8-F747-9CFC-D411C460A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F21-9DF8-0846-91B4-2B7D7097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4400-33B8-0B41-9DC5-667624E19977}" type="datetime1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3669F-D8A1-1140-BA5F-BD001ED8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6E88A-49A4-8A4B-9A6A-3A716679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FE73-AD66-6741-8FBB-71CD8132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8F9F-93B9-814B-BFDF-AE2FF3C97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A284-6DA2-C649-B266-2B33735E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F04F-E52D-4F47-B62E-900D74AEF6AF}" type="datetime1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77B63-E2CE-BB41-9E47-672DEA41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8206E-2D09-954D-88CB-60D32AF5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E7D1-E4F9-0F40-8D86-8CF203A9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8DEB1-9A1F-AA4A-973B-F9060CB27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38E95-63B0-334F-A232-A02476B5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FEDD-A6A6-6F4D-8B37-7959FCF463BF}" type="datetime1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79237-6E36-8045-A02F-AFD58A1F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A5D7-6143-8F49-9FA1-35B41AEF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9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3E14-38EC-C845-BD9E-BF6B66DF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7A22-C96D-0049-9175-8A623802E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D10BA-11AC-B34C-8447-08AA85598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915E7-3606-384C-BCE5-8A1D57BC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D0D3-D97D-ED46-B435-A66D69D5012C}" type="datetime1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09B0A-6408-5747-8C93-01E3EB42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7C532-4865-014A-B443-B4800B5D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74BC-CC29-374E-8ED5-6AEA3E38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47E2A-4A4F-1448-983F-0DCF45C4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1CCBF-8B86-5A4F-ACE2-2C80A578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64985-6455-384C-BDE0-E357314A4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78D44-58A8-2B4D-9E49-A9BF47043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D4AFD-1B5F-AF40-941E-89E34623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987-25B9-BE4F-9900-A680C53E41AB}" type="datetime1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1CBFD-059A-6649-9C09-26B4283F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BDD5E-0EC4-CB49-AC82-63BF9D93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5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0723-1216-1648-B790-390F7963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73CB0-90F0-6F4C-A716-76DBD1FE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1A6A-4D47-FE4D-AA11-E7CFF03ED0F2}" type="datetime1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B3B45-27A5-164A-945F-20F74F58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507CE-44A7-664A-98C0-8A843C44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22872-B752-2842-B383-2AE80145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9283-0270-5C46-97E0-23A2B0C9918C}" type="datetime1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15BF2-8894-A140-932A-0E2C4B9A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87C1E-3B18-E742-AB76-C114A3FD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1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2977-BD52-924E-8441-F67D5425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9D4C8-CD90-B944-B64A-EE4EA8CA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4DBD8-C037-114B-9987-31C50D830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A32BF-9551-8F43-B0E2-BA830BC0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6F7F-CB1B-084A-99B3-BEE0A7E13886}" type="datetime1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2DA7-F0B1-1541-A96A-AA415CA8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F1987-C79A-5B40-BD45-006990BE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7B84-2D92-1E46-B5D3-A3195DC4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B0FFD1-2B5A-BC4D-BCFE-84CA2AE30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6F6C2-B365-1143-8A57-00970C540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9D6D5-ADB2-374F-9C80-595406FB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6A37-CC91-9D4B-9C3E-3D4E32FAE556}" type="datetime1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D3F91-16B6-AF4E-BEEE-5BB87785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E97DA-2A72-F243-8D1F-1DC762A8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FA8D1-5B53-D946-AE07-265A9037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E2385-EB32-334D-9961-864A9C33A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F1DE0-41EB-AB4B-A312-9F4950B35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07FC-50BC-1D45-AE2C-98217DD7F7EE}" type="datetime1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C2DAA-F363-1944-9B3D-BDD9A8349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DarkQuest Biweekly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5120-C786-554D-AB39-763AEF3E9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72AC-EA3A-F94B-8DA6-726DDEFFE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2948"/>
            <a:ext cx="9144000" cy="2387600"/>
          </a:xfrm>
        </p:spPr>
        <p:txBody>
          <a:bodyPr/>
          <a:lstStyle/>
          <a:p>
            <a:r>
              <a:rPr lang="en-US" dirty="0"/>
              <a:t>DP Detector Status &amp; Plan</a:t>
            </a:r>
            <a:br>
              <a:rPr lang="en-US" dirty="0"/>
            </a:br>
            <a:r>
              <a:rPr lang="en-US" dirty="0"/>
              <a:t>need your help!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82544-79A7-5A41-AD40-081483C8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830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Ming Liu</a:t>
            </a:r>
          </a:p>
          <a:p>
            <a:r>
              <a:rPr lang="en-US" dirty="0"/>
              <a:t>Los Alamos</a:t>
            </a:r>
          </a:p>
          <a:p>
            <a:r>
              <a:rPr lang="en-US" dirty="0"/>
              <a:t>03/19/2020 </a:t>
            </a:r>
          </a:p>
          <a:p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sz="3800" dirty="0"/>
              <a:t>Dark Photon Trigger Detector commissioning </a:t>
            </a:r>
          </a:p>
          <a:p>
            <a:pPr marL="342900" indent="-342900" algn="l">
              <a:buFontTx/>
              <a:buChar char="-"/>
            </a:pPr>
            <a:r>
              <a:rPr lang="en-US" sz="3800" dirty="0" err="1"/>
              <a:t>EMCal</a:t>
            </a:r>
            <a:r>
              <a:rPr lang="en-US" sz="3800" dirty="0"/>
              <a:t> Upgrade R&amp;D</a:t>
            </a:r>
          </a:p>
        </p:txBody>
      </p:sp>
    </p:spTree>
    <p:extLst>
      <p:ext uri="{BB962C8B-B14F-4D97-AF65-F5344CB8AC3E}">
        <p14:creationId xmlns:p14="http://schemas.microsoft.com/office/powerpoint/2010/main" val="203589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99D6-7EBA-7B47-A83D-B3015E77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7"/>
            <a:ext cx="10515600" cy="1325563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dirty="0" err="1"/>
              <a:t>EMCal</a:t>
            </a:r>
            <a:r>
              <a:rPr lang="en-US" dirty="0"/>
              <a:t> Modules Readout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83855-14CA-2241-A205-A829DBBB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6B4-3848-9948-85E1-1372C7CA49E2}" type="datetime1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766D-5E60-554D-BAD8-697009C5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640D0-B40D-9747-A395-6059FDDA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DAC19-9D1F-7E4E-A2AC-5B07658EC6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2" y="2303310"/>
            <a:ext cx="3663852" cy="389942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E41DB-90BE-BC48-B216-81E0267E4E19}"/>
              </a:ext>
            </a:extLst>
          </p:cNvPr>
          <p:cNvGrpSpPr/>
          <p:nvPr/>
        </p:nvGrpSpPr>
        <p:grpSpPr>
          <a:xfrm>
            <a:off x="4267200" y="1909056"/>
            <a:ext cx="1828800" cy="4687934"/>
            <a:chOff x="8387316" y="1425787"/>
            <a:chExt cx="1828800" cy="468793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87BB1EE-F36D-2146-8956-2804A296B7BE}"/>
                </a:ext>
              </a:extLst>
            </p:cNvPr>
            <p:cNvGrpSpPr/>
            <p:nvPr/>
          </p:nvGrpSpPr>
          <p:grpSpPr>
            <a:xfrm>
              <a:off x="8387316" y="2021211"/>
              <a:ext cx="1828800" cy="3360689"/>
              <a:chOff x="8738191" y="1425787"/>
              <a:chExt cx="1828800" cy="3360689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161A488-0CCD-6943-81D7-DB283328C816}"/>
                  </a:ext>
                </a:extLst>
              </p:cNvPr>
              <p:cNvGrpSpPr/>
              <p:nvPr/>
            </p:nvGrpSpPr>
            <p:grpSpPr>
              <a:xfrm>
                <a:off x="8738191" y="1425787"/>
                <a:ext cx="1828800" cy="1648046"/>
                <a:chOff x="8738191" y="1425787"/>
                <a:chExt cx="1828800" cy="164804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6014541-5370-C049-973E-0EA9B4A0A36F}"/>
                    </a:ext>
                  </a:extLst>
                </p:cNvPr>
                <p:cNvSpPr/>
                <p:nvPr/>
              </p:nvSpPr>
              <p:spPr>
                <a:xfrm>
                  <a:off x="8738191" y="1425787"/>
                  <a:ext cx="1828800" cy="164804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DBDBFBC-E525-2C4C-A1CF-3B8F64449B8C}"/>
                    </a:ext>
                  </a:extLst>
                </p:cNvPr>
                <p:cNvCxnSpPr>
                  <a:stCxn id="16" idx="0"/>
                  <a:endCxn id="16" idx="2"/>
                </p:cNvCxnSpPr>
                <p:nvPr/>
              </p:nvCxnSpPr>
              <p:spPr>
                <a:xfrm>
                  <a:off x="9652591" y="1425787"/>
                  <a:ext cx="0" cy="164804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BCA6D22-D4A9-3A47-83DA-B6F119109941}"/>
                    </a:ext>
                  </a:extLst>
                </p:cNvPr>
                <p:cNvCxnSpPr>
                  <a:cxnSpLocks/>
                  <a:stCxn id="16" idx="1"/>
                  <a:endCxn id="16" idx="3"/>
                </p:cNvCxnSpPr>
                <p:nvPr/>
              </p:nvCxnSpPr>
              <p:spPr>
                <a:xfrm>
                  <a:off x="8738191" y="2249810"/>
                  <a:ext cx="18288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FEC63C8-DA94-654B-B3A4-DF2772042656}"/>
                  </a:ext>
                </a:extLst>
              </p:cNvPr>
              <p:cNvGrpSpPr/>
              <p:nvPr/>
            </p:nvGrpSpPr>
            <p:grpSpPr>
              <a:xfrm>
                <a:off x="8738191" y="3138430"/>
                <a:ext cx="1828800" cy="1648046"/>
                <a:chOff x="8738191" y="1425787"/>
                <a:chExt cx="1828800" cy="1648046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71FCAAB-8846-6B48-927B-88810DA19CEE}"/>
                    </a:ext>
                  </a:extLst>
                </p:cNvPr>
                <p:cNvSpPr/>
                <p:nvPr/>
              </p:nvSpPr>
              <p:spPr>
                <a:xfrm>
                  <a:off x="8738191" y="1425787"/>
                  <a:ext cx="1828800" cy="164804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5B38F96-E70E-1A42-9CD1-82C0C9D0C759}"/>
                    </a:ext>
                  </a:extLst>
                </p:cNvPr>
                <p:cNvCxnSpPr>
                  <a:stCxn id="25" idx="0"/>
                  <a:endCxn id="25" idx="2"/>
                </p:cNvCxnSpPr>
                <p:nvPr/>
              </p:nvCxnSpPr>
              <p:spPr>
                <a:xfrm>
                  <a:off x="9652591" y="1425787"/>
                  <a:ext cx="0" cy="164804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ED3DE6D-DF65-5F46-91D2-466AB4CAFAE2}"/>
                    </a:ext>
                  </a:extLst>
                </p:cNvPr>
                <p:cNvCxnSpPr>
                  <a:cxnSpLocks/>
                  <a:stCxn id="25" idx="1"/>
                  <a:endCxn id="25" idx="3"/>
                </p:cNvCxnSpPr>
                <p:nvPr/>
              </p:nvCxnSpPr>
              <p:spPr>
                <a:xfrm>
                  <a:off x="8738191" y="2249810"/>
                  <a:ext cx="18288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5F49558-347E-9342-AD47-7FB8D1949F30}"/>
                </a:ext>
              </a:extLst>
            </p:cNvPr>
            <p:cNvCxnSpPr/>
            <p:nvPr/>
          </p:nvCxnSpPr>
          <p:spPr>
            <a:xfrm>
              <a:off x="8516679" y="1425787"/>
              <a:ext cx="785037" cy="46879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8BA8A34-6D1C-6443-94D8-BDD8D3686F5B}"/>
              </a:ext>
            </a:extLst>
          </p:cNvPr>
          <p:cNvSpPr txBox="1"/>
          <p:nvPr/>
        </p:nvSpPr>
        <p:spPr>
          <a:xfrm>
            <a:off x="4147291" y="1406404"/>
            <a:ext cx="2108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1x2 module setup</a:t>
            </a:r>
          </a:p>
          <a:p>
            <a:r>
              <a:rPr lang="en-US" dirty="0"/>
              <a:t> for cosmic ray</a:t>
            </a:r>
          </a:p>
          <a:p>
            <a:r>
              <a:rPr lang="en-US" dirty="0"/>
              <a:t>-8 readout channels </a:t>
            </a:r>
          </a:p>
        </p:txBody>
      </p:sp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CBACAFEF-A3D2-674B-9501-EF10647C0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815" y="1851398"/>
            <a:ext cx="5801784" cy="4351338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7DAA8A-B927-3E46-9B02-6C9365C20B70}"/>
              </a:ext>
            </a:extLst>
          </p:cNvPr>
          <p:cNvCxnSpPr/>
          <p:nvPr/>
        </p:nvCxnSpPr>
        <p:spPr>
          <a:xfrm>
            <a:off x="208344" y="2117501"/>
            <a:ext cx="325248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CE64686-50E3-C94A-92DD-31C97A0056E2}"/>
              </a:ext>
            </a:extLst>
          </p:cNvPr>
          <p:cNvSpPr txBox="1"/>
          <p:nvPr/>
        </p:nvSpPr>
        <p:spPr>
          <a:xfrm>
            <a:off x="1111170" y="1748169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11cm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7ACB69-A183-0C46-91B1-FBEAEBBF745D}"/>
              </a:ext>
            </a:extLst>
          </p:cNvPr>
          <p:cNvCxnSpPr>
            <a:cxnSpLocks/>
          </p:cNvCxnSpPr>
          <p:nvPr/>
        </p:nvCxnSpPr>
        <p:spPr>
          <a:xfrm flipV="1">
            <a:off x="3778169" y="2269901"/>
            <a:ext cx="31830" cy="3251223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BAA7B29-D659-2348-811C-633697CE5392}"/>
              </a:ext>
            </a:extLst>
          </p:cNvPr>
          <p:cNvSpPr txBox="1"/>
          <p:nvPr/>
        </p:nvSpPr>
        <p:spPr>
          <a:xfrm rot="5400000">
            <a:off x="3567965" y="3897394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11cm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39936-3CD6-4041-AD38-DEB1209DFDB4}"/>
              </a:ext>
            </a:extLst>
          </p:cNvPr>
          <p:cNvSpPr txBox="1"/>
          <p:nvPr/>
        </p:nvSpPr>
        <p:spPr>
          <a:xfrm>
            <a:off x="7267132" y="1330138"/>
            <a:ext cx="386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</a:t>
            </a:r>
            <a:r>
              <a:rPr lang="en-US" dirty="0" err="1"/>
              <a:t>SiPMs</a:t>
            </a:r>
            <a:r>
              <a:rPr lang="en-US" dirty="0"/>
              <a:t> + CAEN 7502 + Linux computer</a:t>
            </a:r>
          </a:p>
        </p:txBody>
      </p:sp>
    </p:spTree>
    <p:extLst>
      <p:ext uri="{BB962C8B-B14F-4D97-AF65-F5344CB8AC3E}">
        <p14:creationId xmlns:p14="http://schemas.microsoft.com/office/powerpoint/2010/main" val="11134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99D6-7EBA-7B47-A83D-B3015E77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EMCal</a:t>
            </a:r>
            <a:r>
              <a:rPr lang="en-US" dirty="0"/>
              <a:t> Readout R&amp;D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83855-14CA-2241-A205-A829DBBB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D1C3-9B38-8246-8630-969952C99BE9}" type="datetime1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766D-5E60-554D-BAD8-697009C5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640D0-B40D-9747-A395-6059FDDA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11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C8FD85-A6BF-E545-BADF-188AFA673388}"/>
              </a:ext>
            </a:extLst>
          </p:cNvPr>
          <p:cNvGrpSpPr/>
          <p:nvPr/>
        </p:nvGrpSpPr>
        <p:grpSpPr>
          <a:xfrm>
            <a:off x="705285" y="1356161"/>
            <a:ext cx="1828800" cy="4687934"/>
            <a:chOff x="8387316" y="1425787"/>
            <a:chExt cx="1828800" cy="468793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88AD8C-575B-B342-BEED-5FCD64C8AB0C}"/>
                </a:ext>
              </a:extLst>
            </p:cNvPr>
            <p:cNvGrpSpPr/>
            <p:nvPr/>
          </p:nvGrpSpPr>
          <p:grpSpPr>
            <a:xfrm>
              <a:off x="8387316" y="2021211"/>
              <a:ext cx="1828800" cy="3360689"/>
              <a:chOff x="8738191" y="1425787"/>
              <a:chExt cx="1828800" cy="336068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9023AD1-18B6-CB41-A6CB-BB319E9C9909}"/>
                  </a:ext>
                </a:extLst>
              </p:cNvPr>
              <p:cNvGrpSpPr/>
              <p:nvPr/>
            </p:nvGrpSpPr>
            <p:grpSpPr>
              <a:xfrm>
                <a:off x="8738191" y="1425787"/>
                <a:ext cx="1828800" cy="1648046"/>
                <a:chOff x="8738191" y="1425787"/>
                <a:chExt cx="1828800" cy="1648046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8829B5A-D7A8-964E-85BD-55B794BE8F67}"/>
                    </a:ext>
                  </a:extLst>
                </p:cNvPr>
                <p:cNvSpPr/>
                <p:nvPr/>
              </p:nvSpPr>
              <p:spPr>
                <a:xfrm>
                  <a:off x="8738191" y="1425787"/>
                  <a:ext cx="1828800" cy="164804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A60EC11-FDEF-2349-9F16-04D3DCD19AD1}"/>
                    </a:ext>
                  </a:extLst>
                </p:cNvPr>
                <p:cNvCxnSpPr>
                  <a:stCxn id="20" idx="0"/>
                  <a:endCxn id="20" idx="2"/>
                </p:cNvCxnSpPr>
                <p:nvPr/>
              </p:nvCxnSpPr>
              <p:spPr>
                <a:xfrm>
                  <a:off x="9652591" y="1425787"/>
                  <a:ext cx="0" cy="164804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EB2D428-3A4D-C849-ACA5-9D02FABDA491}"/>
                    </a:ext>
                  </a:extLst>
                </p:cNvPr>
                <p:cNvCxnSpPr>
                  <a:cxnSpLocks/>
                  <a:stCxn id="20" idx="1"/>
                  <a:endCxn id="20" idx="3"/>
                </p:cNvCxnSpPr>
                <p:nvPr/>
              </p:nvCxnSpPr>
              <p:spPr>
                <a:xfrm>
                  <a:off x="8738191" y="2249810"/>
                  <a:ext cx="18288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AA02C20-DA05-8A41-B7C7-888D360E6014}"/>
                  </a:ext>
                </a:extLst>
              </p:cNvPr>
              <p:cNvGrpSpPr/>
              <p:nvPr/>
            </p:nvGrpSpPr>
            <p:grpSpPr>
              <a:xfrm>
                <a:off x="8738191" y="3138430"/>
                <a:ext cx="1828800" cy="1648046"/>
                <a:chOff x="8738191" y="1425787"/>
                <a:chExt cx="1828800" cy="1648046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9717743-A787-5745-91D8-FE4DF991B89E}"/>
                    </a:ext>
                  </a:extLst>
                </p:cNvPr>
                <p:cNvSpPr/>
                <p:nvPr/>
              </p:nvSpPr>
              <p:spPr>
                <a:xfrm>
                  <a:off x="8738191" y="1425787"/>
                  <a:ext cx="1828800" cy="164804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13431A3-9E4D-BB41-995E-3474F23B8F39}"/>
                    </a:ext>
                  </a:extLst>
                </p:cNvPr>
                <p:cNvCxnSpPr>
                  <a:stCxn id="17" idx="0"/>
                  <a:endCxn id="17" idx="2"/>
                </p:cNvCxnSpPr>
                <p:nvPr/>
              </p:nvCxnSpPr>
              <p:spPr>
                <a:xfrm>
                  <a:off x="9652591" y="1425787"/>
                  <a:ext cx="0" cy="164804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5B7A65FD-4216-684D-8B61-C7B2BBDFD165}"/>
                    </a:ext>
                  </a:extLst>
                </p:cNvPr>
                <p:cNvCxnSpPr>
                  <a:cxnSpLocks/>
                  <a:stCxn id="17" idx="1"/>
                  <a:endCxn id="17" idx="3"/>
                </p:cNvCxnSpPr>
                <p:nvPr/>
              </p:nvCxnSpPr>
              <p:spPr>
                <a:xfrm>
                  <a:off x="8738191" y="2249810"/>
                  <a:ext cx="18288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5ABDEF-B4A7-9A4B-8F78-87C80A82A3EF}"/>
                </a:ext>
              </a:extLst>
            </p:cNvPr>
            <p:cNvCxnSpPr/>
            <p:nvPr/>
          </p:nvCxnSpPr>
          <p:spPr>
            <a:xfrm>
              <a:off x="8516679" y="1425787"/>
              <a:ext cx="785037" cy="46879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B069556-8E0B-CD49-B0A9-02110B6D4090}"/>
              </a:ext>
            </a:extLst>
          </p:cNvPr>
          <p:cNvSpPr txBox="1"/>
          <p:nvPr/>
        </p:nvSpPr>
        <p:spPr>
          <a:xfrm>
            <a:off x="883353" y="1195274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Cosmic ray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93F7A-3B92-CF4C-B53E-41C81A7F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2A2E46-978C-CB4D-9FBF-BF54FE3FD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2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A57D0-E3FB-CE49-A6A7-B63CEF2CA8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696" y="954228"/>
            <a:ext cx="7905303" cy="558468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FA20C27-2821-3E4E-8D51-5E85827DE8D7}"/>
              </a:ext>
            </a:extLst>
          </p:cNvPr>
          <p:cNvSpPr txBox="1"/>
          <p:nvPr/>
        </p:nvSpPr>
        <p:spPr>
          <a:xfrm>
            <a:off x="1113175" y="211850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E25B72-31DC-394F-B8AF-169A6835D4B5}"/>
              </a:ext>
            </a:extLst>
          </p:cNvPr>
          <p:cNvSpPr txBox="1"/>
          <p:nvPr/>
        </p:nvSpPr>
        <p:spPr>
          <a:xfrm>
            <a:off x="1108005" y="289136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E73521-C6F9-8443-8812-B2C72DF466AF}"/>
              </a:ext>
            </a:extLst>
          </p:cNvPr>
          <p:cNvSpPr txBox="1"/>
          <p:nvPr/>
        </p:nvSpPr>
        <p:spPr>
          <a:xfrm>
            <a:off x="1838169" y="2108564"/>
            <a:ext cx="4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8FBE68-7973-EC46-9CB4-6D703035C303}"/>
              </a:ext>
            </a:extLst>
          </p:cNvPr>
          <p:cNvSpPr txBox="1"/>
          <p:nvPr/>
        </p:nvSpPr>
        <p:spPr>
          <a:xfrm>
            <a:off x="1850366" y="286632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6391FB-AFDA-D04C-90B2-A928E712EF60}"/>
              </a:ext>
            </a:extLst>
          </p:cNvPr>
          <p:cNvSpPr txBox="1"/>
          <p:nvPr/>
        </p:nvSpPr>
        <p:spPr>
          <a:xfrm>
            <a:off x="840323" y="386951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B3AF0A-5C35-C647-A442-5522FC6B0F70}"/>
              </a:ext>
            </a:extLst>
          </p:cNvPr>
          <p:cNvSpPr txBox="1"/>
          <p:nvPr/>
        </p:nvSpPr>
        <p:spPr>
          <a:xfrm>
            <a:off x="840323" y="473765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08EA54-15D7-7244-898D-5BB0BC5641AF}"/>
              </a:ext>
            </a:extLst>
          </p:cNvPr>
          <p:cNvSpPr txBox="1"/>
          <p:nvPr/>
        </p:nvSpPr>
        <p:spPr>
          <a:xfrm>
            <a:off x="1825345" y="384628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CB5B0B-BA82-FE49-94EC-0497AA79FCA1}"/>
              </a:ext>
            </a:extLst>
          </p:cNvPr>
          <p:cNvSpPr txBox="1"/>
          <p:nvPr/>
        </p:nvSpPr>
        <p:spPr>
          <a:xfrm>
            <a:off x="1882261" y="473765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55958D-ED73-DE46-BE97-CFAE95D42881}"/>
              </a:ext>
            </a:extLst>
          </p:cNvPr>
          <p:cNvSpPr txBox="1"/>
          <p:nvPr/>
        </p:nvSpPr>
        <p:spPr>
          <a:xfrm>
            <a:off x="5607676" y="431948"/>
            <a:ext cx="640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Top-Down cosmic trigger = (T1 &amp; B2 ) or (T3 &amp; B4)</a:t>
            </a:r>
          </a:p>
        </p:txBody>
      </p:sp>
    </p:spTree>
    <p:extLst>
      <p:ext uri="{BB962C8B-B14F-4D97-AF65-F5344CB8AC3E}">
        <p14:creationId xmlns:p14="http://schemas.microsoft.com/office/powerpoint/2010/main" val="345053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9DAD-FF09-8E48-A7EE-6AD1B26D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Plan – a telescope made of 2x2 </a:t>
            </a:r>
            <a:r>
              <a:rPr lang="en-US" dirty="0" err="1"/>
              <a:t>EMCal</a:t>
            </a:r>
            <a:r>
              <a:rPr lang="en-US" dirty="0"/>
              <a:t> modules to study the 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99697-8432-A04E-9199-FA4C133E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012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2x2 </a:t>
            </a:r>
            <a:r>
              <a:rPr lang="en-US" dirty="0" err="1"/>
              <a:t>EMCal</a:t>
            </a:r>
            <a:r>
              <a:rPr lang="en-US" dirty="0"/>
              <a:t> telescope </a:t>
            </a:r>
          </a:p>
          <a:p>
            <a:r>
              <a:rPr lang="en-US" dirty="0"/>
              <a:t>Build a pre-shower detector / also a trigger detector</a:t>
            </a:r>
          </a:p>
          <a:p>
            <a:r>
              <a:rPr lang="en-US" dirty="0"/>
              <a:t>CAEN DT5720 readout for both</a:t>
            </a:r>
          </a:p>
          <a:p>
            <a:pPr lvl="1"/>
            <a:r>
              <a:rPr lang="en-US" dirty="0"/>
              <a:t>Integrate CAEN DT7520 into </a:t>
            </a:r>
            <a:r>
              <a:rPr lang="en-US" dirty="0" err="1"/>
              <a:t>SPinQuest</a:t>
            </a:r>
            <a:r>
              <a:rPr lang="en-US" dirty="0"/>
              <a:t> DAQ</a:t>
            </a:r>
          </a:p>
          <a:p>
            <a:r>
              <a:rPr lang="en-US" dirty="0"/>
              <a:t>Detector and physics simulations </a:t>
            </a:r>
          </a:p>
          <a:p>
            <a:endParaRPr lang="en-US" dirty="0"/>
          </a:p>
          <a:p>
            <a:r>
              <a:rPr lang="en-US" dirty="0"/>
              <a:t>To do a test beam run later this year?</a:t>
            </a:r>
          </a:p>
          <a:p>
            <a:pPr lvl="1"/>
            <a:r>
              <a:rPr lang="en-US" dirty="0"/>
              <a:t>Electron beam</a:t>
            </a:r>
          </a:p>
          <a:p>
            <a:pPr lvl="1"/>
            <a:r>
              <a:rPr lang="en-US" dirty="0"/>
              <a:t>Proton beam</a:t>
            </a:r>
          </a:p>
          <a:p>
            <a:r>
              <a:rPr lang="en-US" dirty="0"/>
              <a:t>E1039 beam time THIS SPRING is very uncertain (April-May)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0D593-BA5C-134E-8603-768FAD28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3923-7A5C-E441-931F-E3379655DF19}" type="datetime1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6BAE7-531B-4348-BF53-922FE49D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078D1-EBB8-504C-8B45-BBA40FBE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3E04C-B343-9840-A696-0A58EBCD9159}"/>
              </a:ext>
            </a:extLst>
          </p:cNvPr>
          <p:cNvSpPr txBox="1"/>
          <p:nvPr/>
        </p:nvSpPr>
        <p:spPr>
          <a:xfrm>
            <a:off x="8489195" y="3120717"/>
            <a:ext cx="3498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Any helpers on these tasks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are welcome!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3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49F7-9FAE-5946-B554-5235E16C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21" y="29138"/>
            <a:ext cx="10515600" cy="1325563"/>
          </a:xfrm>
        </p:spPr>
        <p:txBody>
          <a:bodyPr/>
          <a:lstStyle/>
          <a:p>
            <a:r>
              <a:rPr lang="en-US" dirty="0"/>
              <a:t>Readout with CAEN DT5702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8AB95-BDC8-104C-AC6A-B0C75051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38A9-57A8-A64F-9AEE-75414F7F104A}" type="datetime1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14865-7AE4-C347-B6BB-75C73939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BDCAB-D29A-0B47-BF51-0D884E9A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13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494441-253E-E94F-A955-9FDC53457306}"/>
              </a:ext>
            </a:extLst>
          </p:cNvPr>
          <p:cNvGrpSpPr/>
          <p:nvPr/>
        </p:nvGrpSpPr>
        <p:grpSpPr>
          <a:xfrm>
            <a:off x="1838528" y="3238370"/>
            <a:ext cx="5515583" cy="3024692"/>
            <a:chOff x="252919" y="3199460"/>
            <a:chExt cx="5515583" cy="3024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6232E4-BD6F-E740-A69D-4A2BE4A74F30}"/>
                </a:ext>
              </a:extLst>
            </p:cNvPr>
            <p:cNvSpPr txBox="1"/>
            <p:nvPr/>
          </p:nvSpPr>
          <p:spPr>
            <a:xfrm>
              <a:off x="252919" y="5262664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beam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5F9698B-F8F0-D449-8192-029A13B3FC7D}"/>
                </a:ext>
              </a:extLst>
            </p:cNvPr>
            <p:cNvGrpSpPr/>
            <p:nvPr/>
          </p:nvGrpSpPr>
          <p:grpSpPr>
            <a:xfrm>
              <a:off x="457200" y="3199460"/>
              <a:ext cx="5311302" cy="3024692"/>
              <a:chOff x="457200" y="3199460"/>
              <a:chExt cx="5311302" cy="302469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529F34A-42B4-F145-ABEC-020596EC2588}"/>
                  </a:ext>
                </a:extLst>
              </p:cNvPr>
              <p:cNvGrpSpPr/>
              <p:nvPr/>
            </p:nvGrpSpPr>
            <p:grpSpPr>
              <a:xfrm>
                <a:off x="457200" y="3199460"/>
                <a:ext cx="5311302" cy="3024692"/>
                <a:chOff x="457200" y="3199460"/>
                <a:chExt cx="5311302" cy="3024692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2027081-556B-774C-9B16-6E4260F2475F}"/>
                    </a:ext>
                  </a:extLst>
                </p:cNvPr>
                <p:cNvSpPr/>
                <p:nvPr/>
              </p:nvSpPr>
              <p:spPr>
                <a:xfrm>
                  <a:off x="3112851" y="4328809"/>
                  <a:ext cx="2355716" cy="14786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rgbClr val="FFFF00"/>
                      </a:solidFill>
                    </a:rPr>
                    <a:t>   4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EMCal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modules;</a:t>
                  </a:r>
                </a:p>
                <a:p>
                  <a:r>
                    <a:rPr lang="en-US" dirty="0">
                      <a:solidFill>
                        <a:srgbClr val="FFFF00"/>
                      </a:solidFill>
                    </a:rPr>
                    <a:t>   16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SiPM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channels </a:t>
                  </a: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B8D36E7-CDC7-0144-8396-D9C28A70F80A}"/>
                    </a:ext>
                  </a:extLst>
                </p:cNvPr>
                <p:cNvGrpSpPr/>
                <p:nvPr/>
              </p:nvGrpSpPr>
              <p:grpSpPr>
                <a:xfrm>
                  <a:off x="2519463" y="3231888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B854FD9F-97FE-4E45-B172-9EAF0B188138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21A94283-E88B-5948-A365-F36212DF7B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D12683A0-2765-1B41-BBF1-2CACF16124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" name="Elbow Connector 46">
                        <a:extLst>
                          <a:ext uri="{FF2B5EF4-FFF2-40B4-BE49-F238E27FC236}">
                            <a16:creationId xmlns:a16="http://schemas.microsoft.com/office/drawing/2014/main" id="{253C13A1-5C19-C74C-BD6A-37B0F6657E83}"/>
                          </a:ext>
                        </a:extLst>
                      </p:cNvPr>
                      <p:cNvCxnSpPr>
                        <a:cxnSpLocks/>
                        <a:stCxn id="46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DB975A28-C887-A343-AA04-4EB96A909D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447A4823-6F5A-4B4D-8832-4721AC45B4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" name="Elbow Connector 44">
                        <a:extLst>
                          <a:ext uri="{FF2B5EF4-FFF2-40B4-BE49-F238E27FC236}">
                            <a16:creationId xmlns:a16="http://schemas.microsoft.com/office/drawing/2014/main" id="{58709EC4-8BD7-C643-B49E-86D479E5E6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" name="Delay 42">
                      <a:extLst>
                        <a:ext uri="{FF2B5EF4-FFF2-40B4-BE49-F238E27FC236}">
                          <a16:creationId xmlns:a16="http://schemas.microsoft.com/office/drawing/2014/main" id="{C6B3E0B7-C003-5641-B9EA-F79045356F3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" name="Right Arrow 38">
                    <a:extLst>
                      <a:ext uri="{FF2B5EF4-FFF2-40B4-BE49-F238E27FC236}">
                        <a16:creationId xmlns:a16="http://schemas.microsoft.com/office/drawing/2014/main" id="{72AD309D-5FDE-EC43-83BA-9B6046A945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DAB1606-46D2-8542-9CAE-5FE0274372EA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Trig-2</a:t>
                    </a: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05DD762E-7A76-CD4F-98C5-B87EA949C3BE}"/>
                    </a:ext>
                  </a:extLst>
                </p:cNvPr>
                <p:cNvGrpSpPr/>
                <p:nvPr/>
              </p:nvGrpSpPr>
              <p:grpSpPr>
                <a:xfrm>
                  <a:off x="1057069" y="3199460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8866E75F-85AA-BC45-9C0D-2E8794D6BCD8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C4A151C2-91A8-B744-BA34-EE1B8E08AF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748890C2-769C-5041-AB81-A6E74E3331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7" name="Elbow Connector 36">
                        <a:extLst>
                          <a:ext uri="{FF2B5EF4-FFF2-40B4-BE49-F238E27FC236}">
                            <a16:creationId xmlns:a16="http://schemas.microsoft.com/office/drawing/2014/main" id="{5FDBECEB-070E-7F45-AC25-6E9DD28378E1}"/>
                          </a:ext>
                        </a:extLst>
                      </p:cNvPr>
                      <p:cNvCxnSpPr>
                        <a:cxnSpLocks/>
                        <a:stCxn id="36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1CD72CDF-F955-FA41-825E-30489C7948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3FBF066F-0FD9-7745-B63E-C24A418B16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" name="Elbow Connector 34">
                        <a:extLst>
                          <a:ext uri="{FF2B5EF4-FFF2-40B4-BE49-F238E27FC236}">
                            <a16:creationId xmlns:a16="http://schemas.microsoft.com/office/drawing/2014/main" id="{56901711-11E7-9D46-BF6C-71E6701D1F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3" name="Delay 32">
                      <a:extLst>
                        <a:ext uri="{FF2B5EF4-FFF2-40B4-BE49-F238E27FC236}">
                          <a16:creationId xmlns:a16="http://schemas.microsoft.com/office/drawing/2014/main" id="{FBC9FAAF-B00F-AD4D-8429-AE9E4A9BF48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ight Arrow 28">
                    <a:extLst>
                      <a:ext uri="{FF2B5EF4-FFF2-40B4-BE49-F238E27FC236}">
                        <a16:creationId xmlns:a16="http://schemas.microsoft.com/office/drawing/2014/main" id="{B69D5E26-C933-B141-9C15-9451D817D9D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D93C29A-1AAE-2B45-B90A-068C2DDDD14D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Trig-1</a:t>
                    </a:r>
                  </a:p>
                </p:txBody>
              </p:sp>
            </p:grp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612F937-9C4B-3F49-96A1-D9CADE3F7C25}"/>
                    </a:ext>
                  </a:extLst>
                </p:cNvPr>
                <p:cNvSpPr/>
                <p:nvPr/>
              </p:nvSpPr>
              <p:spPr>
                <a:xfrm>
                  <a:off x="1780162" y="4325885"/>
                  <a:ext cx="281801" cy="142940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428777-A992-AF4C-B337-AE218EFEAACF}"/>
                    </a:ext>
                  </a:extLst>
                </p:cNvPr>
                <p:cNvSpPr txBox="1"/>
                <p:nvPr/>
              </p:nvSpPr>
              <p:spPr>
                <a:xfrm>
                  <a:off x="1482480" y="5854820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1cm Pb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924676E0-65C6-024D-ABB5-669B1FB69CB5}"/>
                    </a:ext>
                  </a:extLst>
                </p:cNvPr>
                <p:cNvCxnSpPr/>
                <p:nvPr/>
              </p:nvCxnSpPr>
              <p:spPr>
                <a:xfrm>
                  <a:off x="457200" y="5068111"/>
                  <a:ext cx="531130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AE2765-E18F-6149-B390-007227DF61AA}"/>
                  </a:ext>
                </a:extLst>
              </p:cNvPr>
              <p:cNvSpPr txBox="1"/>
              <p:nvPr/>
            </p:nvSpPr>
            <p:spPr>
              <a:xfrm>
                <a:off x="3781794" y="3890698"/>
                <a:ext cx="1143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EMCal</a:t>
                </a:r>
                <a:r>
                  <a:rPr lang="en-US" b="1" dirty="0"/>
                  <a:t>: </a:t>
                </a:r>
                <a:r>
                  <a:rPr lang="en-US" b="1" dirty="0" err="1"/>
                  <a:t>dE</a:t>
                </a:r>
                <a:endParaRPr lang="en-US" b="1" dirty="0"/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897B4BD-F41B-8845-AF45-0957797FA70D}"/>
              </a:ext>
            </a:extLst>
          </p:cNvPr>
          <p:cNvSpPr txBox="1"/>
          <p:nvPr/>
        </p:nvSpPr>
        <p:spPr>
          <a:xfrm>
            <a:off x="2422314" y="260543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C0&amp;C1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D25DFE-50F6-3F46-BF49-A79D465DC8A4}"/>
              </a:ext>
            </a:extLst>
          </p:cNvPr>
          <p:cNvSpPr txBox="1"/>
          <p:nvPr/>
        </p:nvSpPr>
        <p:spPr>
          <a:xfrm>
            <a:off x="3860610" y="260769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C2&amp;C3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757EA0-4368-F644-AA84-5EC69E5738AA}"/>
              </a:ext>
            </a:extLst>
          </p:cNvPr>
          <p:cNvSpPr txBox="1"/>
          <p:nvPr/>
        </p:nvSpPr>
        <p:spPr>
          <a:xfrm>
            <a:off x="5352079" y="2605430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C4 … C19 [16]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058E8D-6361-FB4E-A342-DAABC0EC8297}"/>
              </a:ext>
            </a:extLst>
          </p:cNvPr>
          <p:cNvSpPr txBox="1"/>
          <p:nvPr/>
        </p:nvSpPr>
        <p:spPr>
          <a:xfrm>
            <a:off x="8735438" y="2313298"/>
            <a:ext cx="2518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Trigger for 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energy electrons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energy photons</a:t>
            </a:r>
          </a:p>
          <a:p>
            <a:endParaRPr lang="en-US" dirty="0"/>
          </a:p>
          <a:p>
            <a:r>
              <a:rPr lang="en-US" b="1" dirty="0"/>
              <a:t>Trig-1 OR Trig-2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B103AE-E0CC-9A4E-B5E3-E2FEF9244163}"/>
              </a:ext>
            </a:extLst>
          </p:cNvPr>
          <p:cNvSpPr txBox="1"/>
          <p:nvPr/>
        </p:nvSpPr>
        <p:spPr>
          <a:xfrm>
            <a:off x="8735438" y="4221804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EMCal</a:t>
            </a:r>
            <a:r>
              <a:rPr lang="en-US" dirty="0"/>
              <a:t> Energy:  </a:t>
            </a:r>
          </a:p>
          <a:p>
            <a:r>
              <a:rPr lang="en-US" dirty="0"/>
              <a:t>Sum of C4 + … C19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1B816-B7A7-784B-926E-2489A7F27615}"/>
              </a:ext>
            </a:extLst>
          </p:cNvPr>
          <p:cNvSpPr txBox="1"/>
          <p:nvPr/>
        </p:nvSpPr>
        <p:spPr>
          <a:xfrm>
            <a:off x="422639" y="1397931"/>
            <a:ext cx="8243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Could use helpers to make the pre-shower detectors – a good student project</a:t>
            </a:r>
          </a:p>
        </p:txBody>
      </p:sp>
    </p:spTree>
    <p:extLst>
      <p:ext uri="{BB962C8B-B14F-4D97-AF65-F5344CB8AC3E}">
        <p14:creationId xmlns:p14="http://schemas.microsoft.com/office/powerpoint/2010/main" val="214084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F716-22EB-6A40-BABD-A0A185D7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2"/>
            <a:ext cx="10515600" cy="982870"/>
          </a:xfrm>
        </p:spPr>
        <p:txBody>
          <a:bodyPr/>
          <a:lstStyle/>
          <a:p>
            <a:r>
              <a:rPr lang="en-US" dirty="0" err="1"/>
              <a:t>LongQuest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534BB-80A8-7A45-A369-83BD1338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1A6A-4D47-FE4D-AA11-E7CFF03ED0F2}" type="datetime1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A4CD-E24F-0142-9BE7-7270607E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991E8-2F67-0049-8E88-7A4A2EFF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8209B-66E3-DB4F-8566-BDF1E318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19" y="1093962"/>
            <a:ext cx="4755527" cy="3566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624699-8B06-7C4D-9E01-E69BF78B3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98" y="4285526"/>
            <a:ext cx="3429965" cy="257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54CD0C-EC71-A540-9107-F13D15124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89" y="1093962"/>
            <a:ext cx="7016517" cy="5262388"/>
          </a:xfrm>
          <a:prstGeom prst="rect">
            <a:avLst/>
          </a:prstGeom>
        </p:spPr>
      </p:pic>
      <p:sp>
        <p:nvSpPr>
          <p:cNvPr id="14" name="Left Arrow 13">
            <a:extLst>
              <a:ext uri="{FF2B5EF4-FFF2-40B4-BE49-F238E27FC236}">
                <a16:creationId xmlns:a16="http://schemas.microsoft.com/office/drawing/2014/main" id="{A733093D-9DBE-524A-B2DC-9D4F515BB829}"/>
              </a:ext>
            </a:extLst>
          </p:cNvPr>
          <p:cNvSpPr/>
          <p:nvPr/>
        </p:nvSpPr>
        <p:spPr>
          <a:xfrm>
            <a:off x="10887917" y="581091"/>
            <a:ext cx="1145893" cy="416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7508F-6448-0742-8204-629DC6AB1960}"/>
              </a:ext>
            </a:extLst>
          </p:cNvPr>
          <p:cNvSpPr txBox="1"/>
          <p:nvPr/>
        </p:nvSpPr>
        <p:spPr>
          <a:xfrm>
            <a:off x="10395621" y="2757890"/>
            <a:ext cx="1916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ST4-MuID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Last detector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E1039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62450-2830-BA43-8F6A-F971E2C7D08A}"/>
              </a:ext>
            </a:extLst>
          </p:cNvPr>
          <p:cNvSpPr txBox="1"/>
          <p:nvPr/>
        </p:nvSpPr>
        <p:spPr>
          <a:xfrm>
            <a:off x="5813975" y="1676956"/>
            <a:ext cx="1916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ST4-MuID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Last detector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E1039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FE075-E385-C34C-BF40-ACBFA821A286}"/>
              </a:ext>
            </a:extLst>
          </p:cNvPr>
          <p:cNvSpPr txBox="1"/>
          <p:nvPr/>
        </p:nvSpPr>
        <p:spPr>
          <a:xfrm>
            <a:off x="8816179" y="5970593"/>
            <a:ext cx="2369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Room for additional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detectors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277185-0AA7-EE4C-A3F2-8E6780954936}"/>
              </a:ext>
            </a:extLst>
          </p:cNvPr>
          <p:cNvSpPr/>
          <p:nvPr/>
        </p:nvSpPr>
        <p:spPr>
          <a:xfrm>
            <a:off x="5991825" y="2877285"/>
            <a:ext cx="676154" cy="220400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21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8D17-A2F0-EC4D-A83D-E2CF38E8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0321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LongQuest</a:t>
            </a:r>
            <a:r>
              <a:rPr lang="en-US" dirty="0"/>
              <a:t> Layout</a:t>
            </a:r>
            <a:br>
              <a:rPr lang="en-US" dirty="0"/>
            </a:br>
            <a:r>
              <a:rPr lang="en-US" sz="3100" dirty="0"/>
              <a:t>- Floor Map of NM4 Behind </a:t>
            </a:r>
            <a:r>
              <a:rPr lang="en-US" sz="3100" dirty="0" err="1"/>
              <a:t>SpinQuest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D8076-9E71-8B46-A4D9-C4CEBD382A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6148" y="978246"/>
            <a:ext cx="8282763" cy="584438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B3489-043D-B34D-970C-D27AED5C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9431-A845-4843-8310-D8048367BA59}" type="datetime1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D1B64-5203-A54C-864C-6E75E1D0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1960E-A6C9-B44B-BF49-1A800314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15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E56356-000A-594F-8E7F-227A578A9660}"/>
              </a:ext>
            </a:extLst>
          </p:cNvPr>
          <p:cNvSpPr/>
          <p:nvPr/>
        </p:nvSpPr>
        <p:spPr>
          <a:xfrm>
            <a:off x="8153400" y="1574157"/>
            <a:ext cx="689658" cy="343768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0A551-54F3-6C4B-98AB-0317C1A38DAC}"/>
              </a:ext>
            </a:extLst>
          </p:cNvPr>
          <p:cNvSpPr txBox="1"/>
          <p:nvPr/>
        </p:nvSpPr>
        <p:spPr>
          <a:xfrm>
            <a:off x="9982200" y="1681444"/>
            <a:ext cx="1916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ST4-MuID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Last detector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E1039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AD4B5454-C93C-724C-8933-8BEA2BDB89B3}"/>
              </a:ext>
            </a:extLst>
          </p:cNvPr>
          <p:cNvSpPr/>
          <p:nvPr/>
        </p:nvSpPr>
        <p:spPr>
          <a:xfrm>
            <a:off x="8907516" y="2979297"/>
            <a:ext cx="1145893" cy="416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44833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16E0C-8524-B94C-A719-CA692D65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AFD4-6A19-D641-95D9-71E952BFE75C}" type="datetime1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17E65-27C3-FC4D-9A3D-61ABACFE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01D8C-CE6D-0249-8D84-9F305F4D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16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5B39F2-007C-9142-AAA3-C11CE0E43AE4}"/>
              </a:ext>
            </a:extLst>
          </p:cNvPr>
          <p:cNvGrpSpPr/>
          <p:nvPr/>
        </p:nvGrpSpPr>
        <p:grpSpPr>
          <a:xfrm>
            <a:off x="4642905" y="659274"/>
            <a:ext cx="7478191" cy="5697076"/>
            <a:chOff x="1653702" y="46875"/>
            <a:chExt cx="8988358" cy="63360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D448D1-39B1-774A-BE32-247119AFF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3702" y="46875"/>
              <a:ext cx="8988358" cy="63360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CC6CD4-2756-E842-A482-8992184383D1}"/>
                </a:ext>
              </a:extLst>
            </p:cNvPr>
            <p:cNvSpPr txBox="1"/>
            <p:nvPr/>
          </p:nvSpPr>
          <p:spPr>
            <a:xfrm>
              <a:off x="7881024" y="3618687"/>
              <a:ext cx="788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K-Mag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63187D-F1EF-394C-94BD-C36E2ADC19AD}"/>
                </a:ext>
              </a:extLst>
            </p:cNvPr>
            <p:cNvSpPr txBox="1"/>
            <p:nvPr/>
          </p:nvSpPr>
          <p:spPr>
            <a:xfrm>
              <a:off x="8008404" y="500599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170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CEA705-5A93-AA45-94C6-F989D5376E7B}"/>
                </a:ext>
              </a:extLst>
            </p:cNvPr>
            <p:cNvSpPr txBox="1"/>
            <p:nvPr/>
          </p:nvSpPr>
          <p:spPr>
            <a:xfrm>
              <a:off x="9581042" y="499270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190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09AD895-B738-B34A-B3B9-829DB6F53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" y="0"/>
            <a:ext cx="5137879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3F07DC-B04B-5E4C-A25A-283590BFFA78}"/>
              </a:ext>
            </a:extLst>
          </p:cNvPr>
          <p:cNvSpPr/>
          <p:nvPr/>
        </p:nvSpPr>
        <p:spPr>
          <a:xfrm>
            <a:off x="10810754" y="787078"/>
            <a:ext cx="1381246" cy="3970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94E-4B3D-3D4C-A6B9-7773133DBA7D}"/>
              </a:ext>
            </a:extLst>
          </p:cNvPr>
          <p:cNvSpPr txBox="1"/>
          <p:nvPr/>
        </p:nvSpPr>
        <p:spPr>
          <a:xfrm>
            <a:off x="6387698" y="136525"/>
            <a:ext cx="3214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KTeV</a:t>
            </a:r>
            <a:r>
              <a:rPr lang="en-US" sz="4800" dirty="0"/>
              <a:t>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0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43264-E06E-E848-9181-FF688EE6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A2E-8B19-724C-885A-416F3DE152C2}" type="datetime1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1F7CB-C470-464F-B3F4-DA90ABF8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4D696-9EF9-3447-A93A-FCB8200F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6062C-6BCA-F644-B282-42391A0A1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" y="0"/>
            <a:ext cx="11858015" cy="6943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F86DA-535B-8548-8B4E-8288301ED47D}"/>
              </a:ext>
            </a:extLst>
          </p:cNvPr>
          <p:cNvSpPr txBox="1"/>
          <p:nvPr/>
        </p:nvSpPr>
        <p:spPr>
          <a:xfrm>
            <a:off x="3581400" y="5298172"/>
            <a:ext cx="151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Muon Filter 1;</a:t>
            </a:r>
          </a:p>
          <a:p>
            <a:r>
              <a:rPr lang="en-US" dirty="0">
                <a:solidFill>
                  <a:srgbClr val="FF0000"/>
                </a:solidFill>
              </a:rPr>
              <a:t>41” </a:t>
            </a:r>
            <a:r>
              <a:rPr lang="en-US" dirty="0" err="1">
                <a:solidFill>
                  <a:srgbClr val="FF0000"/>
                </a:solidFill>
              </a:rPr>
              <a:t>thinck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8958C-159A-844C-AB54-35DC27C15029}"/>
              </a:ext>
            </a:extLst>
          </p:cNvPr>
          <p:cNvSpPr txBox="1"/>
          <p:nvPr/>
        </p:nvSpPr>
        <p:spPr>
          <a:xfrm>
            <a:off x="9700538" y="5484168"/>
            <a:ext cx="1451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Muon Filter 3</a:t>
            </a:r>
          </a:p>
          <a:p>
            <a:r>
              <a:rPr lang="en-US" dirty="0">
                <a:solidFill>
                  <a:srgbClr val="FF0000"/>
                </a:solidFill>
              </a:rPr>
              <a:t>41” thick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52715-E3DA-3D4E-9E81-EB48ECEFF174}"/>
              </a:ext>
            </a:extLst>
          </p:cNvPr>
          <p:cNvSpPr txBox="1"/>
          <p:nvPr/>
        </p:nvSpPr>
        <p:spPr>
          <a:xfrm>
            <a:off x="6946032" y="5298173"/>
            <a:ext cx="151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Muon Filter 2;</a:t>
            </a:r>
          </a:p>
          <a:p>
            <a:r>
              <a:rPr lang="en-US" dirty="0">
                <a:solidFill>
                  <a:srgbClr val="FF0000"/>
                </a:solidFill>
              </a:rPr>
              <a:t>118” thick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CB9F0D-9B37-3B47-B280-CC4496410CA5}"/>
              </a:ext>
            </a:extLst>
          </p:cNvPr>
          <p:cNvCxnSpPr>
            <a:cxnSpLocks/>
          </p:cNvCxnSpPr>
          <p:nvPr/>
        </p:nvCxnSpPr>
        <p:spPr>
          <a:xfrm>
            <a:off x="4780344" y="3622876"/>
            <a:ext cx="131565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A35AA0-2118-824F-BD5E-117BBB2D2C06}"/>
              </a:ext>
            </a:extLst>
          </p:cNvPr>
          <p:cNvSpPr txBox="1"/>
          <p:nvPr/>
        </p:nvSpPr>
        <p:spPr>
          <a:xfrm>
            <a:off x="5208608" y="388909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64”</a:t>
            </a:r>
          </a:p>
        </p:txBody>
      </p:sp>
    </p:spTree>
    <p:extLst>
      <p:ext uri="{BB962C8B-B14F-4D97-AF65-F5344CB8AC3E}">
        <p14:creationId xmlns:p14="http://schemas.microsoft.com/office/powerpoint/2010/main" val="64562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5058-7FE1-314B-BF5E-7E39E66C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D687A-FD3F-9841-9903-E364FA66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EBA9-9F1C-6647-9080-A9A837016931}" type="datetime1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99F7F-33CC-4040-928E-8F648020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3B08D-FCBA-4F42-879C-AC738AB6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7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0B0C-4A90-0E4C-A2EA-7CE05AF0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79" y="0"/>
            <a:ext cx="11725489" cy="1325563"/>
          </a:xfrm>
        </p:spPr>
        <p:txBody>
          <a:bodyPr/>
          <a:lstStyle/>
          <a:p>
            <a:r>
              <a:rPr lang="en-US" dirty="0"/>
              <a:t>A New (H1+H2) Trigger in the Hall &amp; DP Signals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C793D-5751-0946-9893-0E4607403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9" y="2220686"/>
            <a:ext cx="3477986" cy="4637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59663-0C21-1B46-8A8A-7CABB74E1CCF}"/>
              </a:ext>
            </a:extLst>
          </p:cNvPr>
          <p:cNvSpPr txBox="1"/>
          <p:nvPr/>
        </p:nvSpPr>
        <p:spPr>
          <a:xfrm>
            <a:off x="225879" y="1403792"/>
            <a:ext cx="668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 a new fast (H1+H2) trigger for DP Trigger V149 Timing Study: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D7F4C-3606-D14B-A714-64CF7C3BE7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855" y="2499756"/>
            <a:ext cx="8368145" cy="4358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124843-87B1-4743-A8D4-AE9E9BD33557}"/>
              </a:ext>
            </a:extLst>
          </p:cNvPr>
          <p:cNvSpPr txBox="1"/>
          <p:nvPr/>
        </p:nvSpPr>
        <p:spPr>
          <a:xfrm>
            <a:off x="7683335" y="3244334"/>
            <a:ext cx="416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New (H1+H2) Trigger from the patch panel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3F8EC-8466-0549-97DD-DC700C0195FF}"/>
              </a:ext>
            </a:extLst>
          </p:cNvPr>
          <p:cNvSpPr txBox="1"/>
          <p:nvPr/>
        </p:nvSpPr>
        <p:spPr>
          <a:xfrm>
            <a:off x="5213878" y="4866501"/>
            <a:ext cx="247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40FF"/>
                </a:solidFill>
              </a:rPr>
              <a:t>DP signal at V1495 Input</a:t>
            </a:r>
          </a:p>
          <a:p>
            <a:r>
              <a:rPr lang="en-US" dirty="0">
                <a:solidFill>
                  <a:srgbClr val="FF40FF"/>
                </a:solidFill>
              </a:rPr>
              <a:t>Comes ~ 120nS earlier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C98BE-23BA-144B-A36A-74175D147ABD}"/>
              </a:ext>
            </a:extLst>
          </p:cNvPr>
          <p:cNvSpPr txBox="1"/>
          <p:nvPr/>
        </p:nvSpPr>
        <p:spPr>
          <a:xfrm>
            <a:off x="4782060" y="1844065"/>
            <a:ext cx="5822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H4Y1 comes late, very close to the new (H1+H2) Trigger:</a:t>
            </a:r>
          </a:p>
          <a:p>
            <a:r>
              <a:rPr lang="en-US" dirty="0"/>
              <a:t>- Additional 200nS delay applied to the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9A63E-993A-1D47-B0E9-C4C410B1A31B}"/>
              </a:ext>
            </a:extLst>
          </p:cNvPr>
          <p:cNvSpPr txBox="1"/>
          <p:nvPr/>
        </p:nvSpPr>
        <p:spPr>
          <a:xfrm>
            <a:off x="332757" y="3907856"/>
            <a:ext cx="152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New fast </a:t>
            </a:r>
          </a:p>
          <a:p>
            <a:r>
              <a:rPr lang="en-US" dirty="0">
                <a:solidFill>
                  <a:srgbClr val="FFFF00"/>
                </a:solidFill>
              </a:rPr>
              <a:t>H1+H2 Trigger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546343A-0200-1243-823D-870C4231F348}"/>
              </a:ext>
            </a:extLst>
          </p:cNvPr>
          <p:cNvSpPr/>
          <p:nvPr/>
        </p:nvSpPr>
        <p:spPr>
          <a:xfrm>
            <a:off x="2398816" y="4465122"/>
            <a:ext cx="783771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B9884AB-4E11-CE46-A9A0-3C5BA563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156B-863D-9841-9892-AAD4172D2CEE}" type="datetime1">
              <a:rPr lang="en-US" smtClean="0"/>
              <a:t>3/18/20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D60FC3-7C6C-124B-AC13-C238ECEE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D27BD7-0F9C-7348-9533-942EF34F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9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B2F8F3-A97E-7F4A-80A6-493B15D2D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59" y="489097"/>
            <a:ext cx="9218428" cy="5869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F1211-D0DE-6249-B3FA-3052FA96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8195"/>
          </a:xfrm>
        </p:spPr>
        <p:txBody>
          <a:bodyPr/>
          <a:lstStyle/>
          <a:p>
            <a:r>
              <a:rPr lang="en-US" dirty="0"/>
              <a:t>Dark Photon Detectors in E1039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F2DE1-0CE5-F244-A3D3-71C9C0DC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D9B-BD1C-604A-AF40-0601FFE555EF}" type="datetime1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15468-CE8D-FF4A-AB0A-0746A070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F7114-518E-3741-92D9-B09FED10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3C5978-B617-ED45-8FBC-72E6F902456C}"/>
              </a:ext>
            </a:extLst>
          </p:cNvPr>
          <p:cNvSpPr/>
          <p:nvPr/>
        </p:nvSpPr>
        <p:spPr>
          <a:xfrm>
            <a:off x="7571039" y="5255082"/>
            <a:ext cx="972274" cy="85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EMCal</a:t>
            </a:r>
            <a:endParaRPr lang="en-US" sz="1200" dirty="0"/>
          </a:p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63372-7272-7C47-A680-58C9D4569B00}"/>
              </a:ext>
            </a:extLst>
          </p:cNvPr>
          <p:cNvSpPr/>
          <p:nvPr/>
        </p:nvSpPr>
        <p:spPr>
          <a:xfrm>
            <a:off x="11198505" y="5255081"/>
            <a:ext cx="972274" cy="85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EMCal</a:t>
            </a:r>
            <a:endParaRPr lang="en-US" sz="1200" dirty="0"/>
          </a:p>
          <a:p>
            <a:pPr algn="ctr"/>
            <a:r>
              <a:rPr lang="en-US" sz="1200" dirty="0"/>
              <a:t>Prototype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FC58C-7728-4143-A086-187DA1C5AFFA}"/>
              </a:ext>
            </a:extLst>
          </p:cNvPr>
          <p:cNvSpPr txBox="1"/>
          <p:nvPr/>
        </p:nvSpPr>
        <p:spPr>
          <a:xfrm>
            <a:off x="7473624" y="6169580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detector for BG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D32BE-D9C3-564E-8C72-3EF4E14EF465}"/>
              </a:ext>
            </a:extLst>
          </p:cNvPr>
          <p:cNvSpPr txBox="1"/>
          <p:nvPr/>
        </p:nvSpPr>
        <p:spPr>
          <a:xfrm>
            <a:off x="10863751" y="6111609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 detector</a:t>
            </a:r>
          </a:p>
        </p:txBody>
      </p:sp>
    </p:spTree>
    <p:extLst>
      <p:ext uri="{BB962C8B-B14F-4D97-AF65-F5344CB8AC3E}">
        <p14:creationId xmlns:p14="http://schemas.microsoft.com/office/powerpoint/2010/main" val="195475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FA660A-3F01-E446-997E-3A4F21CF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DarkQuest</a:t>
            </a:r>
            <a:r>
              <a:rPr lang="en-US" dirty="0"/>
              <a:t> Layout, 02/18/2020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46168-E8D6-124C-A45E-5648A0E31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644" y="4214678"/>
            <a:ext cx="3501956" cy="2626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9A92A7-9DD3-144C-9DBC-5AE8B786A4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20" y="1325563"/>
            <a:ext cx="8732195" cy="2889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B7272E-9942-C945-97B0-937B26E65738}"/>
              </a:ext>
            </a:extLst>
          </p:cNvPr>
          <p:cNvSpPr/>
          <p:nvPr/>
        </p:nvSpPr>
        <p:spPr>
          <a:xfrm rot="5400000">
            <a:off x="10898869" y="2532124"/>
            <a:ext cx="1382461" cy="4726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EMCal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E2459D-3E7E-A547-BFD0-127253C3CED7}"/>
              </a:ext>
            </a:extLst>
          </p:cNvPr>
          <p:cNvCxnSpPr/>
          <p:nvPr/>
        </p:nvCxnSpPr>
        <p:spPr>
          <a:xfrm>
            <a:off x="554477" y="2704628"/>
            <a:ext cx="11485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8E4A458-F2AA-2047-911D-C91A7D8E66B7}"/>
              </a:ext>
            </a:extLst>
          </p:cNvPr>
          <p:cNvSpPr/>
          <p:nvPr/>
        </p:nvSpPr>
        <p:spPr>
          <a:xfrm>
            <a:off x="8764218" y="1947002"/>
            <a:ext cx="1138540" cy="1512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Iron absorber</a:t>
            </a:r>
          </a:p>
          <a:p>
            <a:pPr algn="ctr"/>
            <a:r>
              <a:rPr lang="en-US" dirty="0"/>
              <a:t>~10m(?)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42619-84B2-FD4A-ADC0-D5B908DDC084}"/>
              </a:ext>
            </a:extLst>
          </p:cNvPr>
          <p:cNvSpPr/>
          <p:nvPr/>
        </p:nvSpPr>
        <p:spPr>
          <a:xfrm rot="5400000">
            <a:off x="10100959" y="2511766"/>
            <a:ext cx="1157589" cy="47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75CD19-643A-E444-846D-17C7B4FAE869}"/>
              </a:ext>
            </a:extLst>
          </p:cNvPr>
          <p:cNvCxnSpPr/>
          <p:nvPr/>
        </p:nvCxnSpPr>
        <p:spPr>
          <a:xfrm flipV="1">
            <a:off x="10068128" y="2383462"/>
            <a:ext cx="1285671" cy="301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EAD8A0-6180-E949-8CF7-7F182D2C17AB}"/>
              </a:ext>
            </a:extLst>
          </p:cNvPr>
          <p:cNvCxnSpPr>
            <a:cxnSpLocks/>
          </p:cNvCxnSpPr>
          <p:nvPr/>
        </p:nvCxnSpPr>
        <p:spPr>
          <a:xfrm>
            <a:off x="10068128" y="2726666"/>
            <a:ext cx="1285671" cy="343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53EC1D-BEF1-D84D-860C-43E0ACE35515}"/>
              </a:ext>
            </a:extLst>
          </p:cNvPr>
          <p:cNvSpPr txBox="1"/>
          <p:nvPr/>
        </p:nvSpPr>
        <p:spPr>
          <a:xfrm>
            <a:off x="10443453" y="1669846"/>
            <a:ext cx="12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</a:rPr>
              <a:t>+/-</a:t>
            </a:r>
            <a:r>
              <a:rPr lang="en-US" dirty="0">
                <a:solidFill>
                  <a:srgbClr val="FF0000"/>
                </a:solidFill>
              </a:rPr>
              <a:t>, gamma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96A8EF-624E-0E44-B258-812761A62AA9}"/>
              </a:ext>
            </a:extLst>
          </p:cNvPr>
          <p:cNvSpPr txBox="1"/>
          <p:nvPr/>
        </p:nvSpPr>
        <p:spPr>
          <a:xfrm>
            <a:off x="838200" y="4900863"/>
            <a:ext cx="703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DarkQuest</a:t>
            </a:r>
            <a:r>
              <a:rPr lang="en-US" dirty="0"/>
              <a:t> :  FY23 – 25+, one </a:t>
            </a:r>
            <a:r>
              <a:rPr lang="en-US" dirty="0" err="1"/>
              <a:t>EMCal</a:t>
            </a:r>
            <a:r>
              <a:rPr lang="en-US" dirty="0"/>
              <a:t> behind ST-3 tracker</a:t>
            </a:r>
          </a:p>
          <a:p>
            <a:r>
              <a:rPr lang="en-US" dirty="0" err="1"/>
              <a:t>LongQuest</a:t>
            </a:r>
            <a:r>
              <a:rPr lang="en-US" dirty="0"/>
              <a:t>: FY25+, add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EMCal</a:t>
            </a:r>
            <a:r>
              <a:rPr lang="en-US" dirty="0"/>
              <a:t> + one Tracker behind the St-4 Muon ID 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06D263CF-A578-3640-82DC-714F3CE1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D50-F1FD-7F42-A67F-CCD943BFC05F}" type="datetime1">
              <a:rPr lang="en-US" smtClean="0"/>
              <a:t>3/18/20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60738E8-2C40-1F4B-9B99-B22CF7C9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55A2293-3359-DD4D-8C40-8E41D068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9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5A2F-535F-3B47-BC11-BC672373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07024"/>
          </a:xfrm>
        </p:spPr>
        <p:txBody>
          <a:bodyPr/>
          <a:lstStyle/>
          <a:p>
            <a:r>
              <a:rPr lang="en-US" dirty="0"/>
              <a:t>Progress &amp;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D6A43-6906-5B47-9887-69E229A9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025"/>
            <a:ext cx="10515600" cy="514957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DP detectors integrated into the E1039 Main DAQ TDC readout </a:t>
            </a:r>
          </a:p>
          <a:p>
            <a:endParaRPr lang="en-US" dirty="0"/>
          </a:p>
          <a:p>
            <a:r>
              <a:rPr lang="en-US" dirty="0"/>
              <a:t>DP trigger inputs all cabled and timed-in  </a:t>
            </a:r>
            <a:r>
              <a:rPr lang="en-US" dirty="0">
                <a:sym typeface="Wingdings" pitchFamily="2" charset="2"/>
              </a:rPr>
              <a:t> finished “</a:t>
            </a:r>
            <a:r>
              <a:rPr lang="en-US" dirty="0" err="1">
                <a:sym typeface="Wingdings" pitchFamily="2" charset="2"/>
              </a:rPr>
              <a:t>recabeling</a:t>
            </a:r>
            <a:r>
              <a:rPr lang="en-US" dirty="0">
                <a:sym typeface="Wingdings" pitchFamily="2" charset="2"/>
              </a:rPr>
              <a:t>” </a:t>
            </a:r>
            <a:endParaRPr lang="en-US" dirty="0"/>
          </a:p>
          <a:p>
            <a:pPr lvl="1"/>
            <a:r>
              <a:rPr lang="en-US" dirty="0"/>
              <a:t>DP1 + DP2 + H4Y1</a:t>
            </a:r>
          </a:p>
          <a:p>
            <a:pPr lvl="1"/>
            <a:r>
              <a:rPr lang="en-US" dirty="0"/>
              <a:t>Setup a new fast (H1+H2) trigger for DP V1495 trigger signal timing study </a:t>
            </a:r>
          </a:p>
          <a:p>
            <a:r>
              <a:rPr lang="en-US" dirty="0"/>
              <a:t>Ready to send 16-bit output to main FPGA trigger -&gt;discussed with Trigger experts</a:t>
            </a:r>
          </a:p>
          <a:p>
            <a:pPr lvl="1"/>
            <a:r>
              <a:rPr lang="en-US" dirty="0"/>
              <a:t>4x4 bits</a:t>
            </a:r>
          </a:p>
          <a:p>
            <a:r>
              <a:rPr lang="en-US" dirty="0"/>
              <a:t>Preparing trigger lookup table </a:t>
            </a:r>
          </a:p>
          <a:p>
            <a:pPr lvl="1"/>
            <a:r>
              <a:rPr lang="en-US" dirty="0"/>
              <a:t>FPGA triggers</a:t>
            </a:r>
          </a:p>
          <a:p>
            <a:pPr lvl="1"/>
            <a:r>
              <a:rPr lang="en-US" dirty="0"/>
              <a:t>DP based NIM triggers</a:t>
            </a:r>
          </a:p>
          <a:p>
            <a:r>
              <a:rPr lang="en-US" dirty="0"/>
              <a:t>Standalone DAQ for DP V1495 trigger system</a:t>
            </a:r>
          </a:p>
          <a:p>
            <a:pPr lvl="1"/>
            <a:r>
              <a:rPr lang="en-US" dirty="0"/>
              <a:t>Remote access and operation </a:t>
            </a:r>
          </a:p>
          <a:p>
            <a:pPr lvl="1"/>
            <a:r>
              <a:rPr lang="en-US" dirty="0"/>
              <a:t>Data analysis (root files)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EMCal</a:t>
            </a:r>
            <a:r>
              <a:rPr lang="en-US" dirty="0"/>
              <a:t> telescope with PHENIX </a:t>
            </a:r>
            <a:r>
              <a:rPr lang="en-US" dirty="0" err="1"/>
              <a:t>EMCal</a:t>
            </a:r>
            <a:r>
              <a:rPr lang="en-US" dirty="0"/>
              <a:t> modules </a:t>
            </a:r>
          </a:p>
          <a:p>
            <a:pPr lvl="1"/>
            <a:r>
              <a:rPr lang="en-US" dirty="0"/>
              <a:t>Readout </a:t>
            </a:r>
            <a:r>
              <a:rPr lang="en-US" dirty="0" err="1"/>
              <a:t>EMCal</a:t>
            </a:r>
            <a:r>
              <a:rPr lang="en-US" dirty="0"/>
              <a:t> modules with </a:t>
            </a:r>
            <a:r>
              <a:rPr lang="en-US" dirty="0" err="1"/>
              <a:t>SiPMs</a:t>
            </a:r>
            <a:r>
              <a:rPr lang="en-US" dirty="0"/>
              <a:t>, cosmic rays</a:t>
            </a:r>
          </a:p>
          <a:p>
            <a:pPr lvl="1"/>
            <a:r>
              <a:rPr lang="en-US" dirty="0"/>
              <a:t>Background study with a (2x2) </a:t>
            </a:r>
            <a:r>
              <a:rPr lang="en-US" dirty="0" err="1"/>
              <a:t>EMcal</a:t>
            </a:r>
            <a:r>
              <a:rPr lang="en-US" dirty="0"/>
              <a:t> modules with beam  </a:t>
            </a:r>
          </a:p>
          <a:p>
            <a:pPr lvl="1"/>
            <a:r>
              <a:rPr lang="en-US" dirty="0"/>
              <a:t>Electron, photon and hadron backgrounds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C1F47-32DA-4B47-828E-5C1F2880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024A-7C95-B04A-83D1-2A19A1A82AC7}" type="datetime1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12734-6BB3-964A-9A4E-FC567D97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81DE5-D1C5-4240-AAF0-C6035900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74AC-43A2-6241-8318-A037DD53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DP Trigger System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0776A7-01C2-1140-8E56-1DB6F6F75EAD}"/>
              </a:ext>
            </a:extLst>
          </p:cNvPr>
          <p:cNvCxnSpPr/>
          <p:nvPr/>
        </p:nvCxnSpPr>
        <p:spPr>
          <a:xfrm>
            <a:off x="1282535" y="2339439"/>
            <a:ext cx="81939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A0B0801-CA7F-544F-8F8B-95C4D5B52A03}"/>
              </a:ext>
            </a:extLst>
          </p:cNvPr>
          <p:cNvSpPr/>
          <p:nvPr/>
        </p:nvSpPr>
        <p:spPr>
          <a:xfrm>
            <a:off x="4437411" y="1080267"/>
            <a:ext cx="130629" cy="1119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0D3B5-CB1A-3D4E-A644-D83C8A46C901}"/>
              </a:ext>
            </a:extLst>
          </p:cNvPr>
          <p:cNvSpPr/>
          <p:nvPr/>
        </p:nvSpPr>
        <p:spPr>
          <a:xfrm>
            <a:off x="6096000" y="1068780"/>
            <a:ext cx="130629" cy="111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2C1971-0CC2-0642-ABF1-27FB92D556BF}"/>
              </a:ext>
            </a:extLst>
          </p:cNvPr>
          <p:cNvSpPr/>
          <p:nvPr/>
        </p:nvSpPr>
        <p:spPr>
          <a:xfrm>
            <a:off x="8397833" y="605645"/>
            <a:ext cx="130629" cy="15831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1EC3D0-574A-EE49-B069-4B52FD42DF0D}"/>
              </a:ext>
            </a:extLst>
          </p:cNvPr>
          <p:cNvCxnSpPr/>
          <p:nvPr/>
        </p:nvCxnSpPr>
        <p:spPr>
          <a:xfrm flipV="1">
            <a:off x="2529444" y="1068779"/>
            <a:ext cx="6424551" cy="1270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8065A9-1B82-9147-87A4-3616B32DB762}"/>
              </a:ext>
            </a:extLst>
          </p:cNvPr>
          <p:cNvSpPr txBox="1"/>
          <p:nvPr/>
        </p:nvSpPr>
        <p:spPr>
          <a:xfrm>
            <a:off x="4049486" y="266007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84A2C6-1646-5848-B8E6-5047A3E18511}"/>
              </a:ext>
            </a:extLst>
          </p:cNvPr>
          <p:cNvSpPr txBox="1"/>
          <p:nvPr/>
        </p:nvSpPr>
        <p:spPr>
          <a:xfrm>
            <a:off x="5879826" y="267116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B0B4E-DDA4-9D4D-A61E-2E37585522B8}"/>
              </a:ext>
            </a:extLst>
          </p:cNvPr>
          <p:cNvSpPr txBox="1"/>
          <p:nvPr/>
        </p:nvSpPr>
        <p:spPr>
          <a:xfrm>
            <a:off x="8181659" y="267933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H4Y1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BFA44-5AD4-3343-9505-42D474D04D95}"/>
              </a:ext>
            </a:extLst>
          </p:cNvPr>
          <p:cNvSpPr/>
          <p:nvPr/>
        </p:nvSpPr>
        <p:spPr>
          <a:xfrm>
            <a:off x="1638795" y="3388570"/>
            <a:ext cx="2155373" cy="981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VTX Trigger</a:t>
            </a:r>
          </a:p>
          <a:p>
            <a:pPr algn="ctr"/>
            <a:r>
              <a:rPr lang="en-US" dirty="0"/>
              <a:t>V1495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330C26-ACCF-784D-BEE0-3070DCD53462}"/>
              </a:ext>
            </a:extLst>
          </p:cNvPr>
          <p:cNvSpPr/>
          <p:nvPr/>
        </p:nvSpPr>
        <p:spPr>
          <a:xfrm>
            <a:off x="9198427" y="3353316"/>
            <a:ext cx="2155373" cy="981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DAQ</a:t>
            </a:r>
          </a:p>
          <a:p>
            <a:pPr algn="ctr"/>
            <a:r>
              <a:rPr lang="en-US" dirty="0"/>
              <a:t>TW TDC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036F57-9B66-AF49-907C-1757074D7911}"/>
              </a:ext>
            </a:extLst>
          </p:cNvPr>
          <p:cNvCxnSpPr/>
          <p:nvPr/>
        </p:nvCxnSpPr>
        <p:spPr>
          <a:xfrm>
            <a:off x="8463147" y="2188759"/>
            <a:ext cx="0" cy="19000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9F0BA6-A71D-D442-9FE0-02F284E1DC62}"/>
              </a:ext>
            </a:extLst>
          </p:cNvPr>
          <p:cNvCxnSpPr/>
          <p:nvPr/>
        </p:nvCxnSpPr>
        <p:spPr>
          <a:xfrm>
            <a:off x="3794168" y="4088811"/>
            <a:ext cx="5404259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E9F25E-0E0E-E547-8E9D-46E390F42408}"/>
              </a:ext>
            </a:extLst>
          </p:cNvPr>
          <p:cNvCxnSpPr/>
          <p:nvPr/>
        </p:nvCxnSpPr>
        <p:spPr>
          <a:xfrm>
            <a:off x="6161313" y="2188759"/>
            <a:ext cx="0" cy="19000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C5F6AE-44AB-B946-87E5-4C5ABD62BEDA}"/>
              </a:ext>
            </a:extLst>
          </p:cNvPr>
          <p:cNvCxnSpPr/>
          <p:nvPr/>
        </p:nvCxnSpPr>
        <p:spPr>
          <a:xfrm>
            <a:off x="4502723" y="2200248"/>
            <a:ext cx="0" cy="19000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ADBB82-4B20-584F-87E8-CBC84BCA1527}"/>
              </a:ext>
            </a:extLst>
          </p:cNvPr>
          <p:cNvSpPr txBox="1"/>
          <p:nvPr/>
        </p:nvSpPr>
        <p:spPr>
          <a:xfrm>
            <a:off x="2005674" y="2532665"/>
            <a:ext cx="1269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</a:t>
            </a:r>
          </a:p>
          <a:p>
            <a:r>
              <a:rPr lang="en-US" dirty="0"/>
              <a:t>Vertex</a:t>
            </a:r>
          </a:p>
        </p:txBody>
      </p:sp>
      <p:sp>
        <p:nvSpPr>
          <p:cNvPr id="23" name="6-Point Star 22">
            <a:extLst>
              <a:ext uri="{FF2B5EF4-FFF2-40B4-BE49-F238E27FC236}">
                <a16:creationId xmlns:a16="http://schemas.microsoft.com/office/drawing/2014/main" id="{16D2AAEB-EFFD-E54B-BA06-7E35280D3D8C}"/>
              </a:ext>
            </a:extLst>
          </p:cNvPr>
          <p:cNvSpPr/>
          <p:nvPr/>
        </p:nvSpPr>
        <p:spPr>
          <a:xfrm>
            <a:off x="2398816" y="2188759"/>
            <a:ext cx="415636" cy="3406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FEB97390-B266-5B40-81B9-346FAA9913C9}"/>
              </a:ext>
            </a:extLst>
          </p:cNvPr>
          <p:cNvSpPr/>
          <p:nvPr/>
        </p:nvSpPr>
        <p:spPr>
          <a:xfrm>
            <a:off x="2398816" y="4465122"/>
            <a:ext cx="783771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7890AD-0A04-1B4C-AB35-79B7B2D0884B}"/>
              </a:ext>
            </a:extLst>
          </p:cNvPr>
          <p:cNvSpPr txBox="1"/>
          <p:nvPr/>
        </p:nvSpPr>
        <p:spPr>
          <a:xfrm>
            <a:off x="1804521" y="5070360"/>
            <a:ext cx="198964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4-bit vertex trigger </a:t>
            </a:r>
          </a:p>
          <a:p>
            <a:r>
              <a:rPr lang="en-US" dirty="0"/>
              <a:t>per quadrant:</a:t>
            </a:r>
          </a:p>
          <a:p>
            <a:pPr marL="342900" indent="-342900">
              <a:buAutoNum type="arabicParenR"/>
            </a:pPr>
            <a:r>
              <a:rPr lang="en-US" dirty="0"/>
              <a:t>Target</a:t>
            </a:r>
          </a:p>
          <a:p>
            <a:pPr marL="342900" indent="-342900">
              <a:buAutoNum type="arabicParenR"/>
            </a:pPr>
            <a:r>
              <a:rPr lang="en-US" dirty="0"/>
              <a:t>Dump</a:t>
            </a:r>
          </a:p>
          <a:p>
            <a:pPr marL="342900" indent="-342900">
              <a:buAutoNum type="arabicParenR"/>
            </a:pPr>
            <a:r>
              <a:rPr lang="en-US" dirty="0"/>
              <a:t>Displaced</a:t>
            </a:r>
          </a:p>
          <a:p>
            <a:pPr marL="342900" indent="-342900">
              <a:buAutoNum type="arabicParenR"/>
            </a:pPr>
            <a:r>
              <a:rPr lang="en-US" dirty="0"/>
              <a:t>Null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319843B7-0E20-AC48-9EA6-98AC784D11B0}"/>
              </a:ext>
            </a:extLst>
          </p:cNvPr>
          <p:cNvSpPr/>
          <p:nvPr/>
        </p:nvSpPr>
        <p:spPr>
          <a:xfrm rot="16200000">
            <a:off x="4207975" y="5494126"/>
            <a:ext cx="783771" cy="90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CF4C99-3D79-6042-AC53-C0A88C310CC3}"/>
              </a:ext>
            </a:extLst>
          </p:cNvPr>
          <p:cNvSpPr txBox="1"/>
          <p:nvPr/>
        </p:nvSpPr>
        <p:spPr>
          <a:xfrm>
            <a:off x="5405553" y="5555636"/>
            <a:ext cx="138563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E1039 </a:t>
            </a:r>
          </a:p>
          <a:p>
            <a:r>
              <a:rPr lang="en-US" dirty="0"/>
              <a:t>FPGA Trigger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AB06D7D4-8582-464F-930B-DF462F49B800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6791189" y="4515495"/>
            <a:ext cx="3716390" cy="1363307"/>
          </a:xfrm>
          <a:prstGeom prst="bentConnector3">
            <a:avLst>
              <a:gd name="adj1" fmla="val 1000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A24278-A69A-3D4C-9AF8-F9DF392499E5}"/>
              </a:ext>
            </a:extLst>
          </p:cNvPr>
          <p:cNvSpPr txBox="1"/>
          <p:nvPr/>
        </p:nvSpPr>
        <p:spPr>
          <a:xfrm>
            <a:off x="3868126" y="4150199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DP1+DP2+H4Y1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97A975-BB11-7D4C-BD8B-506994652321}"/>
              </a:ext>
            </a:extLst>
          </p:cNvPr>
          <p:cNvSpPr txBox="1"/>
          <p:nvPr/>
        </p:nvSpPr>
        <p:spPr>
          <a:xfrm>
            <a:off x="10618974" y="4756067"/>
            <a:ext cx="114903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Com. Stop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A1720A-707F-2E46-94B3-C9E345E2509B}"/>
              </a:ext>
            </a:extLst>
          </p:cNvPr>
          <p:cNvSpPr txBox="1"/>
          <p:nvPr/>
        </p:nvSpPr>
        <p:spPr>
          <a:xfrm>
            <a:off x="10455553" y="5574753"/>
            <a:ext cx="1529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Too slow for </a:t>
            </a:r>
          </a:p>
          <a:p>
            <a:r>
              <a:rPr lang="en-US" dirty="0">
                <a:solidFill>
                  <a:srgbClr val="C00000"/>
                </a:solidFill>
              </a:rPr>
              <a:t>DP V1495 TDC</a:t>
            </a:r>
          </a:p>
          <a:p>
            <a:r>
              <a:rPr lang="en-US" dirty="0">
                <a:solidFill>
                  <a:srgbClr val="C00000"/>
                </a:solidFill>
              </a:rPr>
              <a:t>Timing study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115CB53-2F25-1C45-B161-0D059C97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09AC-5C4A-5147-8138-23A326066A49}" type="datetime1">
              <a:rPr lang="en-US" smtClean="0"/>
              <a:t>3/18/20</a:t>
            </a:fld>
            <a:endParaRPr lang="en-US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4F26680C-0CAF-2345-A269-E35AB3FC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3EB21116-7BE1-3441-839F-FE2DB434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4</a:t>
            </a:fld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65811F-C8CD-1E4C-9848-B2E56A6F6C42}"/>
              </a:ext>
            </a:extLst>
          </p:cNvPr>
          <p:cNvSpPr txBox="1"/>
          <p:nvPr/>
        </p:nvSpPr>
        <p:spPr>
          <a:xfrm>
            <a:off x="-32607" y="4228126"/>
            <a:ext cx="206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TDC readout,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Requires fast “Com. Stop”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Trigger roads</a:t>
            </a:r>
          </a:p>
        </p:txBody>
      </p:sp>
    </p:spTree>
    <p:extLst>
      <p:ext uri="{BB962C8B-B14F-4D97-AF65-F5344CB8AC3E}">
        <p14:creationId xmlns:p14="http://schemas.microsoft.com/office/powerpoint/2010/main" val="250858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ED62-1802-0546-90CA-27A08907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DP TDC Timing Already included in Main DAQ</a:t>
            </a:r>
            <a:br>
              <a:rPr lang="en-US" dirty="0"/>
            </a:br>
            <a:r>
              <a:rPr lang="en-US" dirty="0"/>
              <a:t>- all channels timed-in for TDC Readout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0B99F-CF7D-984F-A016-AA52D969D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081" y="1325563"/>
            <a:ext cx="7214919" cy="5411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4085F3-A897-EF49-B247-5B62629ABADD}"/>
              </a:ext>
            </a:extLst>
          </p:cNvPr>
          <p:cNvSpPr txBox="1"/>
          <p:nvPr/>
        </p:nvSpPr>
        <p:spPr>
          <a:xfrm>
            <a:off x="145167" y="5274090"/>
            <a:ext cx="421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Rough TDC timing with cosmic NIM trigger </a:t>
            </a:r>
          </a:p>
          <a:p>
            <a:endParaRPr lang="en-US" dirty="0"/>
          </a:p>
          <a:p>
            <a:r>
              <a:rPr lang="en-US" dirty="0"/>
              <a:t>Fine tuning with beam later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32D8A-3550-FA46-812A-A56B0822A25C}"/>
              </a:ext>
            </a:extLst>
          </p:cNvPr>
          <p:cNvSpPr txBox="1"/>
          <p:nvPr/>
        </p:nvSpPr>
        <p:spPr>
          <a:xfrm>
            <a:off x="145167" y="1730166"/>
            <a:ext cx="47155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Recent detector work: (see e-log) </a:t>
            </a:r>
          </a:p>
          <a:p>
            <a:pPr marL="285750" indent="-285750">
              <a:buFontTx/>
              <a:buChar char="-"/>
            </a:pPr>
            <a:r>
              <a:rPr lang="en-US" dirty="0"/>
              <a:t>Recovered one noisy channel by adjusting bias HV for </a:t>
            </a:r>
            <a:r>
              <a:rPr lang="en-US" dirty="0" err="1"/>
              <a:t>SiPM</a:t>
            </a:r>
            <a:r>
              <a:rPr lang="en-US" dirty="0"/>
              <a:t>;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hot channel became normal after reconnecting cables;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Confirmed two dead channels (will fix later, requires opening the DP detector box)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Dead channel fraction: 2/520 = 0.4%</a:t>
            </a:r>
          </a:p>
          <a:p>
            <a:endParaRPr lang="en-US" dirty="0"/>
          </a:p>
          <a:p>
            <a:r>
              <a:rPr lang="en-US" dirty="0"/>
              <a:t>Ready for commissioning with beam!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2F4A2EE-931F-5841-A057-D2E60929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9318-353C-DA4E-B0A6-032C70BC618F}" type="datetime1">
              <a:rPr lang="en-US" smtClean="0"/>
              <a:t>3/18/20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3799A0E-0659-CA45-A063-9AC30B6D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5581414-2F0D-0E4E-85AA-594C5BC0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3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0428-EA7B-374F-80BB-7B9765EA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3331"/>
          </a:xfrm>
        </p:spPr>
        <p:txBody>
          <a:bodyPr/>
          <a:lstStyle/>
          <a:p>
            <a:r>
              <a:rPr lang="en-US" dirty="0"/>
              <a:t>DP1+DP2 + H4Y1 Timed-In at V1495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876CF-54B8-4847-BBB9-E3760035ED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231" y="704033"/>
            <a:ext cx="7892715" cy="6115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76FBA-BC3E-944B-9A7D-56FA2D070BA7}"/>
              </a:ext>
            </a:extLst>
          </p:cNvPr>
          <p:cNvSpPr txBox="1"/>
          <p:nvPr/>
        </p:nvSpPr>
        <p:spPr>
          <a:xfrm>
            <a:off x="192507" y="1524001"/>
            <a:ext cx="34317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Cosmic rays triggered by (H1+H2)</a:t>
            </a:r>
          </a:p>
          <a:p>
            <a:endParaRPr lang="en-US" dirty="0"/>
          </a:p>
          <a:p>
            <a:r>
              <a:rPr lang="en-US" dirty="0"/>
              <a:t>Internal delayed introduced </a:t>
            </a:r>
          </a:p>
          <a:p>
            <a:r>
              <a:rPr lang="en-US" dirty="0"/>
              <a:t>to align DP1, DP2 and H4Y1 signals</a:t>
            </a:r>
          </a:p>
          <a:p>
            <a:endParaRPr lang="en-US" dirty="0"/>
          </a:p>
          <a:p>
            <a:r>
              <a:rPr lang="en-US" dirty="0"/>
              <a:t>To make DP V1495 Trigger roads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Fine tuning later with beam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88DD2-9249-C647-A999-562978E1003C}"/>
              </a:ext>
            </a:extLst>
          </p:cNvPr>
          <p:cNvSpPr txBox="1"/>
          <p:nvPr/>
        </p:nvSpPr>
        <p:spPr>
          <a:xfrm>
            <a:off x="5261811" y="2001055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Q1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C5B18-A592-AB43-881C-82ABCD0F2471}"/>
              </a:ext>
            </a:extLst>
          </p:cNvPr>
          <p:cNvSpPr txBox="1"/>
          <p:nvPr/>
        </p:nvSpPr>
        <p:spPr>
          <a:xfrm>
            <a:off x="6625391" y="1974635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Q2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16FD6-A74A-1F4C-ABB3-CCEAE468F397}"/>
              </a:ext>
            </a:extLst>
          </p:cNvPr>
          <p:cNvSpPr txBox="1"/>
          <p:nvPr/>
        </p:nvSpPr>
        <p:spPr>
          <a:xfrm>
            <a:off x="8181404" y="2001055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Q3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22A78-B1C7-3947-83F8-A495CF8A4547}"/>
              </a:ext>
            </a:extLst>
          </p:cNvPr>
          <p:cNvSpPr txBox="1"/>
          <p:nvPr/>
        </p:nvSpPr>
        <p:spPr>
          <a:xfrm>
            <a:off x="9545053" y="2001055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Q4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B4433E4-4F2C-8649-B10A-447B531A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F11C-581F-064E-BB1F-783529150760}" type="datetime1">
              <a:rPr lang="en-US" smtClean="0"/>
              <a:t>3/18/20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8051F7A-4F0E-D042-8F9B-7C783D70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1A99E2-FF6F-084E-84CD-2264FA3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5F1FC-46EA-1D47-BE36-5C8651EE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56" y="92293"/>
            <a:ext cx="11482087" cy="1325563"/>
          </a:xfrm>
        </p:spPr>
        <p:txBody>
          <a:bodyPr/>
          <a:lstStyle/>
          <a:p>
            <a:r>
              <a:rPr lang="en-US" dirty="0"/>
              <a:t>Timing Alignment: DP and H4Y1 signals in V1495</a:t>
            </a:r>
            <a:br>
              <a:rPr lang="en-US" dirty="0"/>
            </a:br>
            <a:r>
              <a:rPr lang="en-US" dirty="0"/>
              <a:t>- able to achieve ~1nS precision with beams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E8207-1B76-CC45-9CF8-F10F746DC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46" y="1839185"/>
            <a:ext cx="11983453" cy="489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946271-F8E7-084F-87CE-BA997F3ED188}"/>
              </a:ext>
            </a:extLst>
          </p:cNvPr>
          <p:cNvSpPr txBox="1"/>
          <p:nvPr/>
        </p:nvSpPr>
        <p:spPr>
          <a:xfrm>
            <a:off x="1203159" y="3224463"/>
            <a:ext cx="3060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H4Y1 Timing: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~19*19/16 = 23(</a:t>
            </a:r>
            <a:r>
              <a:rPr lang="en-US" sz="2800" dirty="0" err="1">
                <a:solidFill>
                  <a:srgbClr val="FFFF00"/>
                </a:solidFill>
              </a:rPr>
              <a:t>nS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FA7BE-2A1E-484C-95E9-A033434E451A}"/>
              </a:ext>
            </a:extLst>
          </p:cNvPr>
          <p:cNvSpPr txBox="1"/>
          <p:nvPr/>
        </p:nvSpPr>
        <p:spPr>
          <a:xfrm>
            <a:off x="7002380" y="3224463"/>
            <a:ext cx="3060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DP1/2 Timing: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~11*19/16 = 13(</a:t>
            </a:r>
            <a:r>
              <a:rPr lang="en-US" sz="2800" dirty="0" err="1">
                <a:solidFill>
                  <a:srgbClr val="FFFF00"/>
                </a:solidFill>
              </a:rPr>
              <a:t>nS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BF4C34-92FF-F746-8A81-7E8F7E38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1AC1-2041-654C-B6F9-65E5F66CF483}" type="datetime1">
              <a:rPr lang="en-US" smtClean="0"/>
              <a:t>3/18/20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A0308C-6EB6-F545-B17A-D6D1DFCB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5E83A4-DB53-9143-A6DD-256ADB9C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F54E-89A1-AF42-9464-A4453EDC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8"/>
            <a:ext cx="10515600" cy="1325563"/>
          </a:xfrm>
        </p:spPr>
        <p:txBody>
          <a:bodyPr/>
          <a:lstStyle/>
          <a:p>
            <a:r>
              <a:rPr lang="en-US" dirty="0"/>
              <a:t>DP - Next Step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B0181-651C-1B40-97F9-731BA3C44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621"/>
            <a:ext cx="10515600" cy="479734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Provide displaced trigger bits to the Main FPGA Trigger System</a:t>
            </a:r>
          </a:p>
          <a:p>
            <a:pPr lvl="1"/>
            <a:r>
              <a:rPr lang="en-US" dirty="0"/>
              <a:t>One 16-chan ribbon cable</a:t>
            </a:r>
          </a:p>
          <a:p>
            <a:pPr lvl="1"/>
            <a:r>
              <a:rPr lang="en-US" dirty="0"/>
              <a:t>4 x 4-bit</a:t>
            </a:r>
          </a:p>
          <a:p>
            <a:pPr marL="1371600" lvl="2" indent="-457200">
              <a:buAutoNum type="arabicParenR"/>
            </a:pPr>
            <a:r>
              <a:rPr lang="en-US" dirty="0"/>
              <a:t>Target</a:t>
            </a:r>
          </a:p>
          <a:p>
            <a:pPr marL="1371600" lvl="2" indent="-457200">
              <a:buAutoNum type="arabicParenR"/>
            </a:pPr>
            <a:r>
              <a:rPr lang="en-US" dirty="0"/>
              <a:t>Beam Dump </a:t>
            </a:r>
          </a:p>
          <a:p>
            <a:pPr marL="1371600" lvl="2" indent="-457200">
              <a:buAutoNum type="arabicParenR"/>
            </a:pPr>
            <a:r>
              <a:rPr lang="en-US" dirty="0"/>
              <a:t>Displaced</a:t>
            </a:r>
          </a:p>
          <a:p>
            <a:pPr marL="1371600" lvl="2" indent="-457200">
              <a:buAutoNum type="arabicParenR"/>
            </a:pPr>
            <a:r>
              <a:rPr lang="en-US" dirty="0"/>
              <a:t>Null</a:t>
            </a:r>
          </a:p>
          <a:p>
            <a:r>
              <a:rPr lang="en-US" dirty="0"/>
              <a:t>Optimize lookup table for performance </a:t>
            </a:r>
          </a:p>
          <a:p>
            <a:pPr lvl="1"/>
            <a:r>
              <a:rPr lang="en-US" dirty="0"/>
              <a:t>DY &amp; J/Psi simulation, target and dump </a:t>
            </a:r>
            <a:r>
              <a:rPr lang="en-US" dirty="0" err="1"/>
              <a:t>seperation</a:t>
            </a:r>
            <a:endParaRPr lang="en-US" dirty="0"/>
          </a:p>
          <a:p>
            <a:pPr lvl="1"/>
            <a:r>
              <a:rPr lang="en-US" dirty="0"/>
              <a:t>DP signal simulations</a:t>
            </a:r>
          </a:p>
          <a:p>
            <a:endParaRPr lang="en-US" dirty="0"/>
          </a:p>
          <a:p>
            <a:r>
              <a:rPr lang="en-US" dirty="0"/>
              <a:t>DP based NIM triggers?</a:t>
            </a:r>
          </a:p>
          <a:p>
            <a:pPr lvl="1"/>
            <a:r>
              <a:rPr lang="en-US" dirty="0"/>
              <a:t>Min. Bias single muons from target?</a:t>
            </a:r>
          </a:p>
          <a:p>
            <a:pPr lvl="1"/>
            <a:r>
              <a:rPr lang="en-US" dirty="0"/>
              <a:t>Target di-muons</a:t>
            </a:r>
          </a:p>
          <a:p>
            <a:pPr lvl="1"/>
            <a:r>
              <a:rPr lang="en-US" dirty="0"/>
              <a:t>Other possibilities</a:t>
            </a:r>
          </a:p>
          <a:p>
            <a:pPr lvl="1"/>
            <a:endParaRPr lang="en-US" dirty="0"/>
          </a:p>
          <a:p>
            <a:r>
              <a:rPr lang="en-US" dirty="0"/>
              <a:t>Commissioning the trigger system with beam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BAC76-C2F7-5C4E-B100-89190AFC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A7A-5C6A-1949-850B-0BC0E62B286C}" type="datetime1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3F0B6-7CB6-B648-B350-C1519EE6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02B6A-C6FC-6546-A3C3-1A3451A2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0E7B6-BE4F-314F-8773-ED40FB82AC0F}"/>
              </a:ext>
            </a:extLst>
          </p:cNvPr>
          <p:cNvSpPr txBox="1"/>
          <p:nvPr/>
        </p:nvSpPr>
        <p:spPr>
          <a:xfrm>
            <a:off x="6702299" y="5066327"/>
            <a:ext cx="548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It is unlikely we will have beam for E1039 in April-May this year;</a:t>
            </a:r>
          </a:p>
          <a:p>
            <a:r>
              <a:rPr lang="en-US" sz="2400" dirty="0">
                <a:solidFill>
                  <a:srgbClr val="C00000"/>
                </a:solidFill>
              </a:rPr>
              <a:t>What can we do/learn with cosmic data?</a:t>
            </a:r>
          </a:p>
        </p:txBody>
      </p:sp>
    </p:spTree>
    <p:extLst>
      <p:ext uri="{BB962C8B-B14F-4D97-AF65-F5344CB8AC3E}">
        <p14:creationId xmlns:p14="http://schemas.microsoft.com/office/powerpoint/2010/main" val="177225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364C-BC89-DB48-8EAD-38BEC1BD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536"/>
          </a:xfrm>
        </p:spPr>
        <p:txBody>
          <a:bodyPr>
            <a:normAutofit/>
          </a:bodyPr>
          <a:lstStyle/>
          <a:p>
            <a:r>
              <a:rPr lang="en-US" dirty="0"/>
              <a:t>A Telescope with 2x2 </a:t>
            </a:r>
            <a:r>
              <a:rPr lang="en-US" dirty="0" err="1"/>
              <a:t>EMCal</a:t>
            </a:r>
            <a:r>
              <a:rPr lang="en-US" dirty="0"/>
              <a:t> Modules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35868-9C8D-8B46-91A1-3C65BABA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2AB-626D-1341-847A-2B99CCBBD127}" type="datetime1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3A6ED-6CB3-DC42-BEAA-5AC3A7BF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DarkQuest Biweekly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308E-47A0-154B-ABA8-17AE967D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7F31B-2F5B-EE47-BDB8-330E7562CD4E}"/>
              </a:ext>
            </a:extLst>
          </p:cNvPr>
          <p:cNvSpPr txBox="1"/>
          <p:nvPr/>
        </p:nvSpPr>
        <p:spPr>
          <a:xfrm>
            <a:off x="643646" y="825800"/>
            <a:ext cx="4382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 – to trigger and measure the energy of</a:t>
            </a:r>
          </a:p>
          <a:p>
            <a:pPr marL="342900" indent="-342900">
              <a:buAutoNum type="arabicPeriod"/>
            </a:pPr>
            <a:r>
              <a:rPr lang="en-US" dirty="0"/>
              <a:t>High energy electrons: </a:t>
            </a:r>
          </a:p>
          <a:p>
            <a:pPr lvl="1"/>
            <a:r>
              <a:rPr lang="en-US" dirty="0"/>
              <a:t>- (Trig-1 &amp; large </a:t>
            </a:r>
            <a:r>
              <a:rPr lang="en-US" dirty="0" err="1"/>
              <a:t>dE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/>
              <a:t>High energy photons: </a:t>
            </a:r>
          </a:p>
          <a:p>
            <a:r>
              <a:rPr lang="en-US" dirty="0"/>
              <a:t>        -(NOT Trig-1) &amp; Trig-2 &amp; large </a:t>
            </a:r>
            <a:r>
              <a:rPr lang="en-US" dirty="0" err="1"/>
              <a:t>dE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trigger/or hit rates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Energy spectra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C2692-AA78-4E4D-9DAE-6BA3B5474AC6}"/>
              </a:ext>
            </a:extLst>
          </p:cNvPr>
          <p:cNvSpPr/>
          <p:nvPr/>
        </p:nvSpPr>
        <p:spPr>
          <a:xfrm>
            <a:off x="6723434" y="1828800"/>
            <a:ext cx="3774332" cy="3433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88505-1330-164B-B754-49B900ED80E4}"/>
              </a:ext>
            </a:extLst>
          </p:cNvPr>
          <p:cNvSpPr txBox="1"/>
          <p:nvPr/>
        </p:nvSpPr>
        <p:spPr>
          <a:xfrm>
            <a:off x="7077464" y="535579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11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1E7E0-5B05-AB4A-88CE-24093FED0073}"/>
              </a:ext>
            </a:extLst>
          </p:cNvPr>
          <p:cNvSpPr txBox="1"/>
          <p:nvPr/>
        </p:nvSpPr>
        <p:spPr>
          <a:xfrm>
            <a:off x="5558033" y="203096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11 cm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45C77C-685A-7A47-AF82-8DB5B6FCAB9C}"/>
              </a:ext>
            </a:extLst>
          </p:cNvPr>
          <p:cNvCxnSpPr>
            <a:stCxn id="7" idx="0"/>
            <a:endCxn id="7" idx="2"/>
          </p:cNvCxnSpPr>
          <p:nvPr/>
        </p:nvCxnSpPr>
        <p:spPr>
          <a:xfrm>
            <a:off x="8610600" y="1828800"/>
            <a:ext cx="0" cy="3433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C6CD6D-55B8-E44C-A54F-4320949600D2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6723434" y="3545732"/>
            <a:ext cx="37743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AD0165-DDD5-AE41-AD33-793E9E4B7A3E}"/>
              </a:ext>
            </a:extLst>
          </p:cNvPr>
          <p:cNvSpPr txBox="1"/>
          <p:nvPr/>
        </p:nvSpPr>
        <p:spPr>
          <a:xfrm>
            <a:off x="7144278" y="414558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2x2 </a:t>
            </a:r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86228-C951-6A4D-9FB4-2997822D02D9}"/>
              </a:ext>
            </a:extLst>
          </p:cNvPr>
          <p:cNvSpPr txBox="1"/>
          <p:nvPr/>
        </p:nvSpPr>
        <p:spPr>
          <a:xfrm>
            <a:off x="9031444" y="262160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2x2 </a:t>
            </a:r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E3A8F-3BAD-B84A-9E51-6C79BA5146DF}"/>
              </a:ext>
            </a:extLst>
          </p:cNvPr>
          <p:cNvSpPr txBox="1"/>
          <p:nvPr/>
        </p:nvSpPr>
        <p:spPr>
          <a:xfrm>
            <a:off x="7136172" y="2621604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2x2 </a:t>
            </a:r>
            <a:r>
              <a:rPr lang="en-US" dirty="0" err="1"/>
              <a:t>SiPM</a:t>
            </a:r>
            <a:endParaRPr lang="en-US" dirty="0"/>
          </a:p>
          <a:p>
            <a:r>
              <a:rPr lang="en-US" dirty="0"/>
              <a:t>readout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93A4C-AD1B-2C46-A6E7-B83FD19C0BAA}"/>
              </a:ext>
            </a:extLst>
          </p:cNvPr>
          <p:cNvSpPr txBox="1"/>
          <p:nvPr/>
        </p:nvSpPr>
        <p:spPr>
          <a:xfrm>
            <a:off x="9031443" y="414558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2x2 </a:t>
            </a:r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851E4B-373F-674B-84DA-357604D48146}"/>
              </a:ext>
            </a:extLst>
          </p:cNvPr>
          <p:cNvSpPr txBox="1"/>
          <p:nvPr/>
        </p:nvSpPr>
        <p:spPr>
          <a:xfrm>
            <a:off x="7227651" y="1325563"/>
            <a:ext cx="328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x 4 = 16 </a:t>
            </a:r>
            <a:r>
              <a:rPr lang="en-US" dirty="0" err="1"/>
              <a:t>SiPM</a:t>
            </a:r>
            <a:r>
              <a:rPr lang="en-US" dirty="0"/>
              <a:t> readout channels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8E307D-E4B5-634A-A2EC-AE6C199B79E0}"/>
              </a:ext>
            </a:extLst>
          </p:cNvPr>
          <p:cNvGrpSpPr/>
          <p:nvPr/>
        </p:nvGrpSpPr>
        <p:grpSpPr>
          <a:xfrm>
            <a:off x="252919" y="3199460"/>
            <a:ext cx="5515583" cy="3024692"/>
            <a:chOff x="252919" y="3199460"/>
            <a:chExt cx="5515583" cy="302469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86297A-4C9F-D140-AA3A-35D2ABBAE1DC}"/>
                </a:ext>
              </a:extLst>
            </p:cNvPr>
            <p:cNvSpPr txBox="1"/>
            <p:nvPr/>
          </p:nvSpPr>
          <p:spPr>
            <a:xfrm>
              <a:off x="252919" y="5262664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beam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3CF221D-9E6A-A345-9211-210655A06AE9}"/>
                </a:ext>
              </a:extLst>
            </p:cNvPr>
            <p:cNvGrpSpPr/>
            <p:nvPr/>
          </p:nvGrpSpPr>
          <p:grpSpPr>
            <a:xfrm>
              <a:off x="457200" y="3199460"/>
              <a:ext cx="5311302" cy="3024692"/>
              <a:chOff x="457200" y="3199460"/>
              <a:chExt cx="5311302" cy="302469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3C8EBF8-AB59-3D46-AA49-5C236FA955EC}"/>
                  </a:ext>
                </a:extLst>
              </p:cNvPr>
              <p:cNvGrpSpPr/>
              <p:nvPr/>
            </p:nvGrpSpPr>
            <p:grpSpPr>
              <a:xfrm>
                <a:off x="457200" y="3199460"/>
                <a:ext cx="5311302" cy="3024692"/>
                <a:chOff x="457200" y="3199460"/>
                <a:chExt cx="5311302" cy="3024692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0A5938-DF6C-4540-9D48-B0333F858A69}"/>
                    </a:ext>
                  </a:extLst>
                </p:cNvPr>
                <p:cNvSpPr/>
                <p:nvPr/>
              </p:nvSpPr>
              <p:spPr>
                <a:xfrm>
                  <a:off x="3112851" y="4328809"/>
                  <a:ext cx="2355716" cy="14786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rgbClr val="FFFF00"/>
                      </a:solidFill>
                    </a:rPr>
                    <a:t>   4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EMCal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modules;</a:t>
                  </a:r>
                </a:p>
                <a:p>
                  <a:r>
                    <a:rPr lang="en-US" dirty="0">
                      <a:solidFill>
                        <a:srgbClr val="FFFF00"/>
                      </a:solidFill>
                    </a:rPr>
                    <a:t>   16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SiPM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channels 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6A7CFCEE-57DA-EE45-AD47-9466A89FA685}"/>
                    </a:ext>
                  </a:extLst>
                </p:cNvPr>
                <p:cNvGrpSpPr/>
                <p:nvPr/>
              </p:nvGrpSpPr>
              <p:grpSpPr>
                <a:xfrm>
                  <a:off x="2519463" y="3231888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A31C7219-6668-3744-9BD3-1B89583BD21B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90F8818B-909C-C847-8E1E-8FBB447D8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6EC2821C-547F-B443-A89F-396D1B5FAE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7" name="Elbow Connector 26">
                        <a:extLst>
                          <a:ext uri="{FF2B5EF4-FFF2-40B4-BE49-F238E27FC236}">
                            <a16:creationId xmlns:a16="http://schemas.microsoft.com/office/drawing/2014/main" id="{594ECA2B-F87C-F043-9ABB-704E9E04BE93}"/>
                          </a:ext>
                        </a:extLst>
                      </p:cNvPr>
                      <p:cNvCxnSpPr>
                        <a:cxnSpLocks/>
                        <a:stCxn id="24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137D2E03-2D67-E444-80D2-1E391F3F0B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E17EEEF2-A728-5342-87FE-EEEBD56D4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8" name="Elbow Connector 27">
                        <a:extLst>
                          <a:ext uri="{FF2B5EF4-FFF2-40B4-BE49-F238E27FC236}">
                            <a16:creationId xmlns:a16="http://schemas.microsoft.com/office/drawing/2014/main" id="{77A69F9A-CBEA-814C-949F-12775B51FB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4" name="Delay 33">
                      <a:extLst>
                        <a:ext uri="{FF2B5EF4-FFF2-40B4-BE49-F238E27FC236}">
                          <a16:creationId xmlns:a16="http://schemas.microsoft.com/office/drawing/2014/main" id="{C8A30DD5-FFB9-0349-9077-4AEFFFA2F01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6" name="Right Arrow 35">
                    <a:extLst>
                      <a:ext uri="{FF2B5EF4-FFF2-40B4-BE49-F238E27FC236}">
                        <a16:creationId xmlns:a16="http://schemas.microsoft.com/office/drawing/2014/main" id="{032A7F22-C96E-CF48-A185-C667D0338F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58537D3-5C58-3F4F-9933-EDBD3C2CEF69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Trig-2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AFE5140-6CE7-064D-B7E1-79C771084D64}"/>
                    </a:ext>
                  </a:extLst>
                </p:cNvPr>
                <p:cNvGrpSpPr/>
                <p:nvPr/>
              </p:nvGrpSpPr>
              <p:grpSpPr>
                <a:xfrm>
                  <a:off x="1057069" y="3199460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4B14FA1C-8D97-7940-8844-62E88DE18AF6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0A497762-C166-1E45-AD28-F639CDF508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5FFF5574-A2E9-444E-8293-C773CCC49B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9" name="Elbow Connector 48">
                        <a:extLst>
                          <a:ext uri="{FF2B5EF4-FFF2-40B4-BE49-F238E27FC236}">
                            <a16:creationId xmlns:a16="http://schemas.microsoft.com/office/drawing/2014/main" id="{CD6691ED-384A-654F-93FC-2B3AFA30749C}"/>
                          </a:ext>
                        </a:extLst>
                      </p:cNvPr>
                      <p:cNvCxnSpPr>
                        <a:cxnSpLocks/>
                        <a:stCxn id="48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FA302D8D-7881-C547-A9DA-110E2D0298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22B0477C-3A0B-AE4E-AC60-9C8B894E9F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" name="Elbow Connector 46">
                        <a:extLst>
                          <a:ext uri="{FF2B5EF4-FFF2-40B4-BE49-F238E27FC236}">
                            <a16:creationId xmlns:a16="http://schemas.microsoft.com/office/drawing/2014/main" id="{91A18C5E-1EAC-F74C-AEBD-F5CF6F9AC6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5" name="Delay 44">
                      <a:extLst>
                        <a:ext uri="{FF2B5EF4-FFF2-40B4-BE49-F238E27FC236}">
                          <a16:creationId xmlns:a16="http://schemas.microsoft.com/office/drawing/2014/main" id="{07DC3961-5249-0B43-A2C5-2ED3D46380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Right Arrow 40">
                    <a:extLst>
                      <a:ext uri="{FF2B5EF4-FFF2-40B4-BE49-F238E27FC236}">
                        <a16:creationId xmlns:a16="http://schemas.microsoft.com/office/drawing/2014/main" id="{0B27EE77-A562-FC4C-865C-80923A639D5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52540FF-0D27-9B4E-9A95-51C54434291B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Trig-1</a:t>
                    </a:r>
                  </a:p>
                </p:txBody>
              </p:sp>
            </p:grp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0EACB29-3E37-484B-A1D4-9E760A8F10A1}"/>
                    </a:ext>
                  </a:extLst>
                </p:cNvPr>
                <p:cNvSpPr/>
                <p:nvPr/>
              </p:nvSpPr>
              <p:spPr>
                <a:xfrm>
                  <a:off x="1780162" y="4325885"/>
                  <a:ext cx="281801" cy="142940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06DC0B1-8D6A-6747-9153-8A4A93BA1D7C}"/>
                    </a:ext>
                  </a:extLst>
                </p:cNvPr>
                <p:cNvSpPr txBox="1"/>
                <p:nvPr/>
              </p:nvSpPr>
              <p:spPr>
                <a:xfrm>
                  <a:off x="1482480" y="5854820"/>
                  <a:ext cx="992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~1cm Pb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C717C74-F186-4244-9E4F-93D97FFF12E8}"/>
                    </a:ext>
                  </a:extLst>
                </p:cNvPr>
                <p:cNvCxnSpPr/>
                <p:nvPr/>
              </p:nvCxnSpPr>
              <p:spPr>
                <a:xfrm>
                  <a:off x="457200" y="5068111"/>
                  <a:ext cx="531130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0A3355-4786-E94C-9761-D2D61C8284D8}"/>
                  </a:ext>
                </a:extLst>
              </p:cNvPr>
              <p:cNvSpPr txBox="1"/>
              <p:nvPr/>
            </p:nvSpPr>
            <p:spPr>
              <a:xfrm>
                <a:off x="3781794" y="3890698"/>
                <a:ext cx="1143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EMCal</a:t>
                </a:r>
                <a:r>
                  <a:rPr lang="en-US" b="1" dirty="0"/>
                  <a:t>: </a:t>
                </a:r>
                <a:r>
                  <a:rPr lang="en-US" b="1" dirty="0" err="1"/>
                  <a:t>dE</a:t>
                </a:r>
                <a:endParaRPr lang="en-US" b="1" dirty="0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6CD5CA-9535-7843-AF91-2A725CE59D28}"/>
              </a:ext>
            </a:extLst>
          </p:cNvPr>
          <p:cNvSpPr txBox="1"/>
          <p:nvPr/>
        </p:nvSpPr>
        <p:spPr>
          <a:xfrm>
            <a:off x="534431" y="6125260"/>
            <a:ext cx="288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(also a pre-shower detector)</a:t>
            </a:r>
          </a:p>
        </p:txBody>
      </p:sp>
    </p:spTree>
    <p:extLst>
      <p:ext uri="{BB962C8B-B14F-4D97-AF65-F5344CB8AC3E}">
        <p14:creationId xmlns:p14="http://schemas.microsoft.com/office/powerpoint/2010/main" val="171160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1029</Words>
  <Application>Microsoft Macintosh PowerPoint</Application>
  <PresentationFormat>Widescreen</PresentationFormat>
  <Paragraphs>288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DP Detector Status &amp; Plan need your help!</vt:lpstr>
      <vt:lpstr>Dark Photon Detectors in E1039</vt:lpstr>
      <vt:lpstr>Progress &amp; Status</vt:lpstr>
      <vt:lpstr>DP Trigger System</vt:lpstr>
      <vt:lpstr>DP TDC Timing Already included in Main DAQ - all channels timed-in for TDC Readout</vt:lpstr>
      <vt:lpstr>DP1+DP2 + H4Y1 Timed-In at V1495</vt:lpstr>
      <vt:lpstr>Timing Alignment: DP and H4Y1 signals in V1495 - able to achieve ~1nS precision with beams</vt:lpstr>
      <vt:lpstr>DP - Next Step</vt:lpstr>
      <vt:lpstr>A Telescope with 2x2 EMCal Modules</vt:lpstr>
      <vt:lpstr>Two EMCal Modules Readout Setup</vt:lpstr>
      <vt:lpstr>EMCal Readout R&amp;D</vt:lpstr>
      <vt:lpstr>Plan – a telescope made of 2x2 EMCal modules to study the background</vt:lpstr>
      <vt:lpstr>Readout with CAEN DT5702</vt:lpstr>
      <vt:lpstr>LongQuest</vt:lpstr>
      <vt:lpstr>LongQuest Layout - Floor Map of NM4 Behind SpinQuest</vt:lpstr>
      <vt:lpstr>PowerPoint Presentation</vt:lpstr>
      <vt:lpstr>PowerPoint Presentation</vt:lpstr>
      <vt:lpstr>backup</vt:lpstr>
      <vt:lpstr>A New (H1+H2) Trigger in the Hall &amp; DP Signals</vt:lpstr>
      <vt:lpstr>DarkQuest Layout, 02/18/2020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 Detector Checkout</dc:title>
  <dc:creator>Ming Liu</dc:creator>
  <cp:lastModifiedBy>Ming Liu</cp:lastModifiedBy>
  <cp:revision>91</cp:revision>
  <dcterms:created xsi:type="dcterms:W3CDTF">2020-03-17T02:44:26Z</dcterms:created>
  <dcterms:modified xsi:type="dcterms:W3CDTF">2020-03-19T15:45:59Z</dcterms:modified>
</cp:coreProperties>
</file>