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7" r:id="rId2"/>
    <p:sldId id="277" r:id="rId3"/>
    <p:sldId id="256" r:id="rId4"/>
    <p:sldId id="275" r:id="rId5"/>
    <p:sldId id="258" r:id="rId6"/>
    <p:sldId id="274" r:id="rId7"/>
    <p:sldId id="268" r:id="rId8"/>
    <p:sldId id="267" r:id="rId9"/>
    <p:sldId id="269" r:id="rId10"/>
    <p:sldId id="271" r:id="rId11"/>
    <p:sldId id="276" r:id="rId12"/>
    <p:sldId id="278" r:id="rId13"/>
    <p:sldId id="280" r:id="rId14"/>
    <p:sldId id="290" r:id="rId15"/>
    <p:sldId id="282" r:id="rId16"/>
    <p:sldId id="283" r:id="rId17"/>
    <p:sldId id="284" r:id="rId18"/>
    <p:sldId id="285" r:id="rId19"/>
    <p:sldId id="281" r:id="rId20"/>
    <p:sldId id="286" r:id="rId21"/>
    <p:sldId id="287" r:id="rId22"/>
    <p:sldId id="288" r:id="rId23"/>
    <p:sldId id="291" r:id="rId24"/>
    <p:sldId id="302" r:id="rId25"/>
    <p:sldId id="289" r:id="rId26"/>
    <p:sldId id="279" r:id="rId27"/>
    <p:sldId id="292" r:id="rId28"/>
    <p:sldId id="293" r:id="rId29"/>
    <p:sldId id="294" r:id="rId30"/>
    <p:sldId id="295" r:id="rId31"/>
    <p:sldId id="296" r:id="rId32"/>
    <p:sldId id="298" r:id="rId33"/>
    <p:sldId id="297" r:id="rId34"/>
    <p:sldId id="299" r:id="rId35"/>
    <p:sldId id="300" r:id="rId36"/>
    <p:sldId id="301" r:id="rId37"/>
    <p:sldId id="303" r:id="rId38"/>
    <p:sldId id="30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2"/>
    <p:restoredTop sz="96405"/>
  </p:normalViewPr>
  <p:slideViewPr>
    <p:cSldViewPr snapToGrid="0" snapToObjects="1">
      <p:cViewPr varScale="1">
        <p:scale>
          <a:sx n="123" d="100"/>
          <a:sy n="123" d="100"/>
        </p:scale>
        <p:origin x="200" y="1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xliu/Documents/CAEN-Gain-HV-Scan-06232020-v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xliu/Documents/CAEN-Gain-HV-Scan-06232020-v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xliu/Documents/CAEN-Gain-HV-Scan-06232020-v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xliu/Documents/CAEN-Gain-HV-Scan-06232020-v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6599452067468479E-2"/>
          <c:y val="0.11875038876793886"/>
          <c:w val="0.91493622116549456"/>
          <c:h val="0.8299060292353489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Sheet1!$D$5</c:f>
              <c:strCache>
                <c:ptCount val="1"/>
                <c:pt idx="0">
                  <c:v>Mean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Sheet1!$B$6:$B$24</c:f>
              <c:numCache>
                <c:formatCode>General</c:formatCode>
                <c:ptCount val="19"/>
                <c:pt idx="1">
                  <c:v>1</c:v>
                </c:pt>
                <c:pt idx="2">
                  <c:v>1.1000000000000001</c:v>
                </c:pt>
                <c:pt idx="3">
                  <c:v>1.2</c:v>
                </c:pt>
                <c:pt idx="4">
                  <c:v>2</c:v>
                </c:pt>
                <c:pt idx="5">
                  <c:v>2.1</c:v>
                </c:pt>
                <c:pt idx="6">
                  <c:v>5</c:v>
                </c:pt>
                <c:pt idx="7">
                  <c:v>5.0999999999999996</c:v>
                </c:pt>
                <c:pt idx="8">
                  <c:v>5.2</c:v>
                </c:pt>
                <c:pt idx="9">
                  <c:v>10</c:v>
                </c:pt>
                <c:pt idx="10">
                  <c:v>20</c:v>
                </c:pt>
                <c:pt idx="11">
                  <c:v>20.100000000000001</c:v>
                </c:pt>
                <c:pt idx="12">
                  <c:v>30</c:v>
                </c:pt>
                <c:pt idx="13">
                  <c:v>30.1</c:v>
                </c:pt>
                <c:pt idx="14">
                  <c:v>30.2</c:v>
                </c:pt>
                <c:pt idx="15">
                  <c:v>40</c:v>
                </c:pt>
                <c:pt idx="16">
                  <c:v>50</c:v>
                </c:pt>
                <c:pt idx="17">
                  <c:v>60</c:v>
                </c:pt>
                <c:pt idx="18">
                  <c:v>60.1</c:v>
                </c:pt>
              </c:numCache>
            </c:numRef>
          </c:xVal>
          <c:yVal>
            <c:numRef>
              <c:f>Sheet1!$D$6:$D$24</c:f>
              <c:numCache>
                <c:formatCode>General</c:formatCode>
                <c:ptCount val="19"/>
                <c:pt idx="1">
                  <c:v>649</c:v>
                </c:pt>
                <c:pt idx="2">
                  <c:v>650</c:v>
                </c:pt>
                <c:pt idx="3">
                  <c:v>602</c:v>
                </c:pt>
                <c:pt idx="4">
                  <c:v>575</c:v>
                </c:pt>
                <c:pt idx="5">
                  <c:v>649</c:v>
                </c:pt>
                <c:pt idx="6">
                  <c:v>752</c:v>
                </c:pt>
                <c:pt idx="7">
                  <c:v>692</c:v>
                </c:pt>
                <c:pt idx="8">
                  <c:v>630</c:v>
                </c:pt>
                <c:pt idx="9">
                  <c:v>703</c:v>
                </c:pt>
                <c:pt idx="10">
                  <c:v>801</c:v>
                </c:pt>
                <c:pt idx="11">
                  <c:v>841</c:v>
                </c:pt>
                <c:pt idx="12">
                  <c:v>909</c:v>
                </c:pt>
                <c:pt idx="13">
                  <c:v>968</c:v>
                </c:pt>
                <c:pt idx="14">
                  <c:v>1020</c:v>
                </c:pt>
                <c:pt idx="15">
                  <c:v>1333</c:v>
                </c:pt>
                <c:pt idx="16">
                  <c:v>2033</c:v>
                </c:pt>
                <c:pt idx="17">
                  <c:v>3870</c:v>
                </c:pt>
                <c:pt idx="18">
                  <c:v>3613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7F5-C044-A0FA-DA82298A19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1244943"/>
        <c:axId val="571294623"/>
      </c:scatterChart>
      <c:valAx>
        <c:axId val="5712449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294623"/>
        <c:crosses val="autoZero"/>
        <c:crossBetween val="midCat"/>
      </c:valAx>
      <c:valAx>
        <c:axId val="571294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24494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Mean</a:t>
            </a:r>
            <a:r>
              <a:rPr lang="en-US" baseline="0"/>
              <a:t> vs HV DAC</a:t>
            </a:r>
            <a:endParaRPr lang="en-US"/>
          </a:p>
        </c:rich>
      </c:tx>
      <c:layout>
        <c:manualLayout>
          <c:xMode val="edge"/>
          <c:yMode val="edge"/>
          <c:x val="0.33397222222222228"/>
          <c:y val="5.09259259259259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Sheet1!$B$30:$B$40</c:f>
              <c:numCache>
                <c:formatCode>General</c:formatCode>
                <c:ptCount val="11"/>
                <c:pt idx="0">
                  <c:v>92</c:v>
                </c:pt>
                <c:pt idx="1">
                  <c:v>112</c:v>
                </c:pt>
                <c:pt idx="2">
                  <c:v>132</c:v>
                </c:pt>
                <c:pt idx="3">
                  <c:v>152</c:v>
                </c:pt>
                <c:pt idx="4">
                  <c:v>172</c:v>
                </c:pt>
                <c:pt idx="5">
                  <c:v>191</c:v>
                </c:pt>
                <c:pt idx="6">
                  <c:v>192</c:v>
                </c:pt>
                <c:pt idx="7">
                  <c:v>212</c:v>
                </c:pt>
                <c:pt idx="8">
                  <c:v>232</c:v>
                </c:pt>
                <c:pt idx="9">
                  <c:v>252</c:v>
                </c:pt>
                <c:pt idx="10">
                  <c:v>252.1</c:v>
                </c:pt>
              </c:numCache>
            </c:numRef>
          </c:xVal>
          <c:yVal>
            <c:numRef>
              <c:f>Sheet1!$C$30:$C$40</c:f>
              <c:numCache>
                <c:formatCode>General</c:formatCode>
                <c:ptCount val="11"/>
                <c:pt idx="0">
                  <c:v>904</c:v>
                </c:pt>
                <c:pt idx="1">
                  <c:v>819</c:v>
                </c:pt>
                <c:pt idx="2">
                  <c:v>889</c:v>
                </c:pt>
                <c:pt idx="3">
                  <c:v>792</c:v>
                </c:pt>
                <c:pt idx="4">
                  <c:v>821</c:v>
                </c:pt>
                <c:pt idx="5">
                  <c:v>976</c:v>
                </c:pt>
                <c:pt idx="6">
                  <c:v>996</c:v>
                </c:pt>
                <c:pt idx="7">
                  <c:v>1263</c:v>
                </c:pt>
                <c:pt idx="8">
                  <c:v>1642</c:v>
                </c:pt>
                <c:pt idx="9">
                  <c:v>2142</c:v>
                </c:pt>
                <c:pt idx="10">
                  <c:v>2133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759-0D47-9B97-08A65A643F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4162703"/>
        <c:axId val="573952239"/>
      </c:scatterChart>
      <c:valAx>
        <c:axId val="5741627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952239"/>
        <c:crosses val="autoZero"/>
        <c:crossBetween val="midCat"/>
      </c:valAx>
      <c:valAx>
        <c:axId val="573952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416270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Mean</a:t>
            </a:r>
            <a:r>
              <a:rPr lang="en-US" baseline="0"/>
              <a:t> vs HV DAC</a:t>
            </a:r>
            <a:endParaRPr lang="en-US"/>
          </a:p>
        </c:rich>
      </c:tx>
      <c:layout>
        <c:manualLayout>
          <c:xMode val="edge"/>
          <c:yMode val="edge"/>
          <c:x val="0.33397222222222228"/>
          <c:y val="5.09259259259259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3771499188252685E-2"/>
          <c:y val="0.16489062304672444"/>
          <c:w val="0.87461775182340251"/>
          <c:h val="0.75203367357976425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Sheet1!$B$30:$B$40</c:f>
              <c:numCache>
                <c:formatCode>General</c:formatCode>
                <c:ptCount val="11"/>
                <c:pt idx="0">
                  <c:v>92</c:v>
                </c:pt>
                <c:pt idx="1">
                  <c:v>112</c:v>
                </c:pt>
                <c:pt idx="2">
                  <c:v>132</c:v>
                </c:pt>
                <c:pt idx="3">
                  <c:v>152</c:v>
                </c:pt>
                <c:pt idx="4">
                  <c:v>172</c:v>
                </c:pt>
                <c:pt idx="5">
                  <c:v>191</c:v>
                </c:pt>
                <c:pt idx="6">
                  <c:v>192</c:v>
                </c:pt>
                <c:pt idx="7">
                  <c:v>212</c:v>
                </c:pt>
                <c:pt idx="8">
                  <c:v>232</c:v>
                </c:pt>
                <c:pt idx="9">
                  <c:v>252</c:v>
                </c:pt>
                <c:pt idx="10">
                  <c:v>252.1</c:v>
                </c:pt>
              </c:numCache>
            </c:numRef>
          </c:xVal>
          <c:yVal>
            <c:numRef>
              <c:f>Sheet1!$C$30:$C$40</c:f>
              <c:numCache>
                <c:formatCode>General</c:formatCode>
                <c:ptCount val="11"/>
                <c:pt idx="0">
                  <c:v>904</c:v>
                </c:pt>
                <c:pt idx="1">
                  <c:v>819</c:v>
                </c:pt>
                <c:pt idx="2">
                  <c:v>889</c:v>
                </c:pt>
                <c:pt idx="3">
                  <c:v>792</c:v>
                </c:pt>
                <c:pt idx="4">
                  <c:v>821</c:v>
                </c:pt>
                <c:pt idx="5">
                  <c:v>976</c:v>
                </c:pt>
                <c:pt idx="6">
                  <c:v>996</c:v>
                </c:pt>
                <c:pt idx="7">
                  <c:v>1263</c:v>
                </c:pt>
                <c:pt idx="8">
                  <c:v>1642</c:v>
                </c:pt>
                <c:pt idx="9">
                  <c:v>2142</c:v>
                </c:pt>
                <c:pt idx="10">
                  <c:v>2133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9B7-5044-BF7B-EAB4FB0AB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4162703"/>
        <c:axId val="573952239"/>
      </c:scatterChart>
      <c:valAx>
        <c:axId val="5741627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952239"/>
        <c:crosses val="autoZero"/>
        <c:crossBetween val="midCat"/>
      </c:valAx>
      <c:valAx>
        <c:axId val="573952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416270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6599452067468479E-2"/>
          <c:y val="0.11875038876793886"/>
          <c:w val="0.91493622116549456"/>
          <c:h val="0.8299060292353489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Sheet1!$D$5</c:f>
              <c:strCache>
                <c:ptCount val="1"/>
                <c:pt idx="0">
                  <c:v>Mean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Sheet1!$B$6:$B$24</c:f>
              <c:numCache>
                <c:formatCode>General</c:formatCode>
                <c:ptCount val="19"/>
                <c:pt idx="1">
                  <c:v>1</c:v>
                </c:pt>
                <c:pt idx="2">
                  <c:v>1.1000000000000001</c:v>
                </c:pt>
                <c:pt idx="3">
                  <c:v>1.2</c:v>
                </c:pt>
                <c:pt idx="4">
                  <c:v>2</c:v>
                </c:pt>
                <c:pt idx="5">
                  <c:v>2.1</c:v>
                </c:pt>
                <c:pt idx="6">
                  <c:v>5</c:v>
                </c:pt>
                <c:pt idx="7">
                  <c:v>5.0999999999999996</c:v>
                </c:pt>
                <c:pt idx="8">
                  <c:v>5.2</c:v>
                </c:pt>
                <c:pt idx="9">
                  <c:v>10</c:v>
                </c:pt>
                <c:pt idx="10">
                  <c:v>20</c:v>
                </c:pt>
                <c:pt idx="11">
                  <c:v>20.100000000000001</c:v>
                </c:pt>
                <c:pt idx="12">
                  <c:v>30</c:v>
                </c:pt>
                <c:pt idx="13">
                  <c:v>30.1</c:v>
                </c:pt>
                <c:pt idx="14">
                  <c:v>30.2</c:v>
                </c:pt>
                <c:pt idx="15">
                  <c:v>40</c:v>
                </c:pt>
                <c:pt idx="16">
                  <c:v>50</c:v>
                </c:pt>
                <c:pt idx="17">
                  <c:v>60</c:v>
                </c:pt>
                <c:pt idx="18">
                  <c:v>60.1</c:v>
                </c:pt>
              </c:numCache>
            </c:numRef>
          </c:xVal>
          <c:yVal>
            <c:numRef>
              <c:f>Sheet1!$D$6:$D$24</c:f>
              <c:numCache>
                <c:formatCode>General</c:formatCode>
                <c:ptCount val="19"/>
                <c:pt idx="1">
                  <c:v>649</c:v>
                </c:pt>
                <c:pt idx="2">
                  <c:v>650</c:v>
                </c:pt>
                <c:pt idx="3">
                  <c:v>602</c:v>
                </c:pt>
                <c:pt idx="4">
                  <c:v>575</c:v>
                </c:pt>
                <c:pt idx="5">
                  <c:v>649</c:v>
                </c:pt>
                <c:pt idx="6">
                  <c:v>752</c:v>
                </c:pt>
                <c:pt idx="7">
                  <c:v>692</c:v>
                </c:pt>
                <c:pt idx="8">
                  <c:v>630</c:v>
                </c:pt>
                <c:pt idx="9">
                  <c:v>703</c:v>
                </c:pt>
                <c:pt idx="10">
                  <c:v>801</c:v>
                </c:pt>
                <c:pt idx="11">
                  <c:v>841</c:v>
                </c:pt>
                <c:pt idx="12">
                  <c:v>909</c:v>
                </c:pt>
                <c:pt idx="13">
                  <c:v>968</c:v>
                </c:pt>
                <c:pt idx="14">
                  <c:v>1020</c:v>
                </c:pt>
                <c:pt idx="15">
                  <c:v>1333</c:v>
                </c:pt>
                <c:pt idx="16">
                  <c:v>2033</c:v>
                </c:pt>
                <c:pt idx="17">
                  <c:v>3870</c:v>
                </c:pt>
                <c:pt idx="18">
                  <c:v>3613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34B-F548-80FD-07979AC4CB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1244943"/>
        <c:axId val="571294623"/>
      </c:scatterChart>
      <c:valAx>
        <c:axId val="5712449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294623"/>
        <c:crosses val="autoZero"/>
        <c:crossBetween val="midCat"/>
      </c:valAx>
      <c:valAx>
        <c:axId val="571294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24494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133E8-E86E-1643-90BF-EBC2057D2F8F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5B756-B1DA-3048-BF00-D44B17E4B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52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6A066-E2DE-9C46-930F-1ACD94235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F8746-95E5-DC44-AA2F-71E9B4C0A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3D3BD-888C-5540-BCF9-5A80D8BA2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48B0E-88F5-064F-BFE0-5612621A9224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82AD7-1D48-4A45-AF76-E1D2CE1C7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B2BE2-0F3B-8444-83BB-CBBF8C713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8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B4778-BD06-2149-93B5-20E2D08D7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17A1F1-B089-AE43-9DED-370CBC47F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D11C6-2CC5-9747-B5AA-F74DEE7D7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950E-1EB5-C949-AC95-8CB7536EA428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27B15-3FB9-3440-97D1-F635481F9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EA928-8FF0-B64C-85E5-2DFEE0B85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43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E2BFB5-B929-EA4A-9456-9F0D89FCAD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C7978E-752D-C144-B46E-128AD63307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4598F-FCDA-3846-A858-08524A9EB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04F1-37EB-0B41-981F-82012F05BEF5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C4084-52C3-C045-997F-507AB9B62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47EB9-C9AD-8649-B25A-F58BB5B70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27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2BA71-E4F6-EC4A-85BC-442BC368B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07928-3292-F54A-A907-22ADC6AF8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CD3DB-38B7-824F-8009-62F484800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A509F-8354-6C47-A4B1-F45ABA6A082D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B1F27-FAFC-0E4F-A6B9-68938C52E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F6C8B-02BE-C448-A3AC-07BE6F75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5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330F2-BAD5-EF48-BCC5-1ACF55438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0D16F-DA80-4D4C-BBAA-E503C9907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FA289-EA06-A04E-8966-D30FE67F8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F36B2-5B18-AA43-AFFE-46A75CA32BEA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BF9EB-359A-4746-A103-6A7128C17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EACFD-9D53-184F-ACB0-CE6A37BDD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0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9187-058F-D748-B5E2-ADF74C6AB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87D36-49CA-9D4B-8C40-43944140C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A83241-AEF2-5C4A-9903-D4D4091ED0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BEF23B-97B8-F445-A057-463F63813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8DA0-5CB7-3F46-B3A3-847754B88FB2}" type="datetime1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872263-99EA-DC46-83D4-416EC5BC0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B624A-D2B9-AF4C-8CA2-16747B9DA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24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BD7DA-4157-7B4C-BF75-FFC190DA1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FA2D6-19E9-0F4D-8E5E-0D34EA9CD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9CAF94-3CA4-5244-9F9C-AD881043B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E1529F-FEFB-F147-AFDC-0920D91574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CD846B-747F-8348-BC9F-4D65C65055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6DCA3E-B5A1-0A4D-BA2D-640CF2F27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4602-E4C3-5641-BAA9-7E930E226BAC}" type="datetime1">
              <a:rPr lang="en-US" smtClean="0"/>
              <a:t>6/22/20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33B9CA-2B46-A444-8C22-442FF0FF9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27A01-7249-884C-AC71-D005442D3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1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983-D475-8447-9DE2-CA0190410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9CA458-0FD0-D749-A999-3D4F294CF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1EFB-9EA7-7846-B051-F67C318399A0}" type="datetime1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54973-77DD-9D43-9690-5124F6BF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282C1-EBED-1240-985D-12186725E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17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68C851-9244-434F-B0A6-E3078841F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6CEF-6E71-FB4D-9C7B-9C4D98875916}" type="datetime1">
              <a:rPr lang="en-US" smtClean="0"/>
              <a:t>6/22/20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CBF65B-2430-304E-B78C-0B4BD5A42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1B0FB-D3B0-0E43-A28A-D57C80596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47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97027-4AE4-AD45-B0BA-2F8A9E132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051DE-EC8E-5D43-A65C-5CDF9C2C0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2DA08E-B477-034B-BA00-4C5725741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72ADE-3F21-5C4A-BA67-1D3A803D1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0026-A6B6-4C4A-8E3A-42D45CF3EE76}" type="datetime1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D9B4BE-013C-B84C-90A4-E7BE44DF6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680150-1CF9-504A-9410-4B9947473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7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B4CBC-2CAC-A947-B340-634546EA2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5E9E8C-21BB-8044-A9EF-95CBD1D411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D4972-A461-8B48-B6E0-AD42F2824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AA050-385C-DE46-9234-B54853A79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DD58-0B9D-B947-8BDD-0C62ABEAD6AD}" type="datetime1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68F4C1-CAC9-4049-9760-528801F3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CC5A38-250A-8F42-BAE4-0D175F9DE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29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ACE135-0665-834F-8E3A-BA4C98139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AC39D-4942-DC48-87BD-D478A20EB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FCF77-C24E-614A-BF75-B17D8710FB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B0AE6-8532-1447-A634-EE6B2A5C4F31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33F3C-26C6-CD4A-A3E9-3B51FACD76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CAEN SiPM Readout Module Tuning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FBEE-1CF2-E94D-86A2-3A0248ED44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7CB2C-2B86-5743-BC45-EB104303C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9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1478AA8-BBF0-8140-BA7B-0E7FFFF153BC}"/>
              </a:ext>
            </a:extLst>
          </p:cNvPr>
          <p:cNvGrpSpPr/>
          <p:nvPr/>
        </p:nvGrpSpPr>
        <p:grpSpPr>
          <a:xfrm>
            <a:off x="7351298" y="1564515"/>
            <a:ext cx="4636421" cy="4873557"/>
            <a:chOff x="7555579" y="1825625"/>
            <a:chExt cx="4636421" cy="48735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4ECF6E-F20F-FE43-BD06-23F819F42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5579" y="1825625"/>
              <a:ext cx="4636421" cy="487355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044E20-AC74-434D-84B5-1A689E469F13}"/>
                </a:ext>
              </a:extLst>
            </p:cNvPr>
            <p:cNvSpPr txBox="1"/>
            <p:nvPr/>
          </p:nvSpPr>
          <p:spPr>
            <a:xfrm>
              <a:off x="9737387" y="4854102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ch8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051320-CBC9-4048-B321-64E76536F521}"/>
                </a:ext>
              </a:extLst>
            </p:cNvPr>
            <p:cNvSpPr txBox="1"/>
            <p:nvPr/>
          </p:nvSpPr>
          <p:spPr>
            <a:xfrm>
              <a:off x="9737387" y="5942568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ch9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46DF37A-71A8-244B-B7E5-C058CA14A428}"/>
                </a:ext>
              </a:extLst>
            </p:cNvPr>
            <p:cNvSpPr txBox="1"/>
            <p:nvPr/>
          </p:nvSpPr>
          <p:spPr>
            <a:xfrm>
              <a:off x="9830882" y="3244334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ch4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44BEB523-4915-E849-A012-BF54A592E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84" y="419928"/>
            <a:ext cx="7805778" cy="1864654"/>
          </a:xfrm>
        </p:spPr>
        <p:txBody>
          <a:bodyPr>
            <a:noAutofit/>
          </a:bodyPr>
          <a:lstStyle/>
          <a:p>
            <a:r>
              <a:rPr lang="en-US" sz="3200" dirty="0"/>
              <a:t>PHENIX </a:t>
            </a:r>
            <a:r>
              <a:rPr lang="en-US" sz="3200" dirty="0" err="1"/>
              <a:t>EMCal</a:t>
            </a:r>
            <a:r>
              <a:rPr lang="en-US" sz="3200" dirty="0"/>
              <a:t> Readout and CAEN </a:t>
            </a:r>
            <a:r>
              <a:rPr lang="en-US" sz="3200" dirty="0" err="1"/>
              <a:t>SiPM</a:t>
            </a:r>
            <a:r>
              <a:rPr lang="en-US" sz="3200" dirty="0"/>
              <a:t> Readout Module Performance Study </a:t>
            </a:r>
            <a:br>
              <a:rPr lang="en-US" sz="3200" dirty="0"/>
            </a:br>
            <a:r>
              <a:rPr lang="en-US" sz="3200" dirty="0"/>
              <a:t>- </a:t>
            </a:r>
            <a:r>
              <a:rPr lang="en-US" sz="3200" dirty="0" err="1"/>
              <a:t>Kun</a:t>
            </a:r>
            <a:r>
              <a:rPr lang="en-US" sz="3200" dirty="0"/>
              <a:t> &amp; Ming	   05/28/2020</a:t>
            </a:r>
            <a:br>
              <a:rPr lang="en-US" sz="3200" dirty="0"/>
            </a:br>
            <a:r>
              <a:rPr lang="en-US" sz="2800" dirty="0"/>
              <a:t>updated 06/23/2020, cosmic data analysis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54E4C7-5A12-6D47-932E-8B98E74B4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579" y="2774650"/>
            <a:ext cx="6906638" cy="3370428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/>
              <a:t>SiPM</a:t>
            </a:r>
            <a:r>
              <a:rPr lang="en-US" dirty="0"/>
              <a:t> Readout Module DT5702 Tuning with cosmic rays </a:t>
            </a:r>
          </a:p>
          <a:p>
            <a:pPr lvl="1"/>
            <a:r>
              <a:rPr lang="en-US" dirty="0"/>
              <a:t>2cm x 2cm scintillator bars</a:t>
            </a:r>
          </a:p>
          <a:p>
            <a:pPr lvl="1"/>
            <a:r>
              <a:rPr lang="en-US" dirty="0" err="1"/>
              <a:t>SiPM</a:t>
            </a:r>
            <a:r>
              <a:rPr lang="en-US" dirty="0"/>
              <a:t> readout vis WLSF</a:t>
            </a:r>
          </a:p>
          <a:p>
            <a:r>
              <a:rPr lang="en-US" dirty="0"/>
              <a:t>HV Bias DAC</a:t>
            </a:r>
          </a:p>
          <a:p>
            <a:pPr lvl="1"/>
            <a:r>
              <a:rPr lang="en-US" dirty="0"/>
              <a:t>HV ~ DAC value (0.5-4.5V/256 )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 Trigger setup fixed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Ch8 &amp; ch9</a:t>
            </a:r>
          </a:p>
          <a:p>
            <a:endParaRPr lang="en-US" dirty="0"/>
          </a:p>
          <a:p>
            <a:r>
              <a:rPr lang="en-US" dirty="0"/>
              <a:t>Changed gain of HG and LG for </a:t>
            </a:r>
            <a:r>
              <a:rPr lang="en-US" dirty="0" err="1"/>
              <a:t>chan</a:t>
            </a:r>
            <a:r>
              <a:rPr lang="en-US" dirty="0"/>
              <a:t> 4 and 5.</a:t>
            </a:r>
          </a:p>
          <a:p>
            <a:pPr lvl="1"/>
            <a:r>
              <a:rPr lang="en-US" dirty="0"/>
              <a:t>Study the central values of Ch4 vs HG=LG</a:t>
            </a:r>
          </a:p>
          <a:p>
            <a:pPr lvl="1"/>
            <a:r>
              <a:rPr lang="en-US" dirty="0"/>
              <a:t>HG=LG = 63(max), 50, 40, 30, 20, 10, 5, 2, 1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F34B3C-A88B-284F-A335-0451B9EF5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A273-7B44-C34A-983A-08D266EC23A6}" type="datetime1">
              <a:rPr lang="en-US" smtClean="0"/>
              <a:t>6/22/20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8A7F3-3423-9C43-AEA0-0E593EBE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79B2217-1C53-D24B-A6A6-05863BAD6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1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31D2B2-6593-6848-A587-357F77E9781E}"/>
              </a:ext>
            </a:extLst>
          </p:cNvPr>
          <p:cNvGrpSpPr/>
          <p:nvPr/>
        </p:nvGrpSpPr>
        <p:grpSpPr>
          <a:xfrm>
            <a:off x="9290483" y="984142"/>
            <a:ext cx="1193532" cy="5523574"/>
            <a:chOff x="1643177" y="1774920"/>
            <a:chExt cx="1193532" cy="508308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C1643C8-D4D0-134C-8B01-C355238837B5}"/>
                </a:ext>
              </a:extLst>
            </p:cNvPr>
            <p:cNvCxnSpPr>
              <a:cxnSpLocks/>
            </p:cNvCxnSpPr>
            <p:nvPr/>
          </p:nvCxnSpPr>
          <p:spPr>
            <a:xfrm>
              <a:off x="1678002" y="1774920"/>
              <a:ext cx="133717" cy="508308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84556F-EB49-794E-B879-CD54FED56D6A}"/>
                </a:ext>
              </a:extLst>
            </p:cNvPr>
            <p:cNvSpPr txBox="1"/>
            <p:nvPr/>
          </p:nvSpPr>
          <p:spPr>
            <a:xfrm>
              <a:off x="1643177" y="1837464"/>
              <a:ext cx="1193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Cosmic ray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67EF7DE-8033-3345-B3D5-22409CB425E6}"/>
              </a:ext>
            </a:extLst>
          </p:cNvPr>
          <p:cNvSpPr txBox="1"/>
          <p:nvPr/>
        </p:nvSpPr>
        <p:spPr>
          <a:xfrm>
            <a:off x="838200" y="2197075"/>
            <a:ext cx="590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@Bi-weekly </a:t>
            </a:r>
            <a:r>
              <a:rPr lang="en-US" dirty="0" err="1"/>
              <a:t>DartQuest</a:t>
            </a:r>
            <a:r>
              <a:rPr lang="en-US" dirty="0"/>
              <a:t>: https://</a:t>
            </a:r>
            <a:r>
              <a:rPr lang="en-US" dirty="0" err="1"/>
              <a:t>indico.fnal.gov</a:t>
            </a:r>
            <a:r>
              <a:rPr lang="en-US" dirty="0"/>
              <a:t>/event/43599/</a:t>
            </a:r>
          </a:p>
        </p:txBody>
      </p:sp>
    </p:spTree>
    <p:extLst>
      <p:ext uri="{BB962C8B-B14F-4D97-AF65-F5344CB8AC3E}">
        <p14:creationId xmlns:p14="http://schemas.microsoft.com/office/powerpoint/2010/main" val="2597575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513E1-6514-C442-91FC-81D569042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65" y="0"/>
            <a:ext cx="10515600" cy="976393"/>
          </a:xfrm>
        </p:spPr>
        <p:txBody>
          <a:bodyPr/>
          <a:lstStyle/>
          <a:p>
            <a:r>
              <a:rPr lang="en-US" dirty="0"/>
              <a:t>E-Shower Energy Resolution: Test Beam Data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89B208-0129-524B-BBF2-CC99E2025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B151-9CA5-5347-98FC-2A9844AA7969}" type="datetime1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50FE59-54F5-7D45-BA2F-A3634F1AC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AC758-C7A9-1C4F-AC59-D742F51D4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5645-9C51-9F4B-803E-43903AA351B2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3218DA-04D0-AB46-9E19-37650E918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170" y="1559839"/>
            <a:ext cx="8475304" cy="49127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6B090C-811A-F349-B552-5BD180E8CD4B}"/>
              </a:ext>
            </a:extLst>
          </p:cNvPr>
          <p:cNvSpPr txBox="1"/>
          <p:nvPr/>
        </p:nvSpPr>
        <p:spPr>
          <a:xfrm>
            <a:off x="259526" y="1078477"/>
            <a:ext cx="5579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   E1039: tracking </a:t>
            </a:r>
            <a:r>
              <a:rPr lang="en-US" dirty="0" err="1"/>
              <a:t>dP</a:t>
            </a:r>
            <a:r>
              <a:rPr lang="en-US" dirty="0"/>
              <a:t>/P ~1%, position resolution ~&lt;1mm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EMCal</a:t>
            </a:r>
            <a:r>
              <a:rPr lang="en-US" dirty="0"/>
              <a:t> </a:t>
            </a:r>
            <a:r>
              <a:rPr lang="en-US" dirty="0" err="1"/>
              <a:t>dE</a:t>
            </a:r>
            <a:r>
              <a:rPr lang="en-US" dirty="0"/>
              <a:t>/E = 11%/sqrt(E)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used for </a:t>
            </a:r>
            <a:r>
              <a:rPr lang="en-US" dirty="0" err="1"/>
              <a:t>pID</a:t>
            </a:r>
            <a:r>
              <a:rPr lang="en-US" dirty="0"/>
              <a:t>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background rejection</a:t>
            </a:r>
          </a:p>
        </p:txBody>
      </p:sp>
    </p:spTree>
    <p:extLst>
      <p:ext uri="{BB962C8B-B14F-4D97-AF65-F5344CB8AC3E}">
        <p14:creationId xmlns:p14="http://schemas.microsoft.com/office/powerpoint/2010/main" val="4261820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35531-2A44-5449-BBEE-943842823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981380"/>
          </a:xfrm>
        </p:spPr>
        <p:txBody>
          <a:bodyPr>
            <a:normAutofit/>
          </a:bodyPr>
          <a:lstStyle/>
          <a:p>
            <a:r>
              <a:rPr lang="en-US" sz="3600" dirty="0"/>
              <a:t>Signal &lt;ADC&gt; vs HG/LG, HV Bias Scan with Cosmic 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4BC56-63BD-D147-A237-8E10846DC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63" y="999635"/>
            <a:ext cx="10515600" cy="4351338"/>
          </a:xfrm>
        </p:spPr>
        <p:txBody>
          <a:bodyPr/>
          <a:lstStyle/>
          <a:p>
            <a:r>
              <a:rPr lang="en-US" dirty="0"/>
              <a:t>Data on FELIX-2 Server</a:t>
            </a:r>
          </a:p>
          <a:p>
            <a:pPr lvl="1"/>
            <a:r>
              <a:rPr lang="en-US" dirty="0"/>
              <a:t>/home/maps/</a:t>
            </a:r>
            <a:r>
              <a:rPr lang="en-US" dirty="0" err="1"/>
              <a:t>ming</a:t>
            </a:r>
            <a:r>
              <a:rPr lang="en-US" dirty="0"/>
              <a:t>/trigger/FEBDAQMULT/DAQ</a:t>
            </a:r>
          </a:p>
          <a:p>
            <a:pPr lvl="1"/>
            <a:r>
              <a:rPr lang="en-US" dirty="0"/>
              <a:t>Analysis macro : plot_6.C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CFEBE-5EF9-7D46-8C1F-55F11F064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E8D59-5196-244D-B9BF-F98A02B67523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DC863-879D-FB49-828D-460840EC5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C7BA9-666A-D842-8CAE-14E82BA5E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FECD01-D418-1044-BCEB-7BC71D98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045" y="2797863"/>
            <a:ext cx="3700826" cy="3558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998486-32DA-0E4D-A467-888FCA546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693" y="2370137"/>
            <a:ext cx="4139611" cy="43513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38E5C5-5D59-0B49-BB91-CEF9FB64A653}"/>
              </a:ext>
            </a:extLst>
          </p:cNvPr>
          <p:cNvSpPr txBox="1"/>
          <p:nvPr/>
        </p:nvSpPr>
        <p:spPr>
          <a:xfrm>
            <a:off x="7583765" y="2173079"/>
            <a:ext cx="258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a single Gaussian Fit</a:t>
            </a:r>
          </a:p>
        </p:txBody>
      </p:sp>
    </p:spTree>
    <p:extLst>
      <p:ext uri="{BB962C8B-B14F-4D97-AF65-F5344CB8AC3E}">
        <p14:creationId xmlns:p14="http://schemas.microsoft.com/office/powerpoint/2010/main" val="2523065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34B25-DCA0-0E4C-8B1B-8AAA614B9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448675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Scan Channel  HG and LG for Chan-4/5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B36DF-0533-984F-A626-0519E8AFD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95" y="1222375"/>
            <a:ext cx="8220075" cy="1243012"/>
          </a:xfrm>
        </p:spPr>
        <p:txBody>
          <a:bodyPr/>
          <a:lstStyle/>
          <a:p>
            <a:r>
              <a:rPr lang="en-US" dirty="0"/>
              <a:t>Trigger setting unchanged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ABE9B-B5CB-1D4F-BC54-301D9BC58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A509F-8354-6C47-A4B1-F45ABA6A082D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4FAFE-D134-D246-B8FC-9FDACD6B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5807B-BA7A-F448-8224-5F5FD6D33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5DA8D4-986C-7244-AF71-D70360DD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675" y="0"/>
            <a:ext cx="360713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782DEC-A429-EE42-8860-A0C7AB059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882" y="2879725"/>
            <a:ext cx="3388236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31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D3866-6A3F-4A46-BD10-230F957CA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>
            <a:normAutofit fontScale="90000"/>
          </a:bodyPr>
          <a:lstStyle/>
          <a:p>
            <a:r>
              <a:rPr lang="en-US" dirty="0"/>
              <a:t>HG=1 and LG=1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6C5AC-FC06-7F48-A5C6-8B41E68BF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021" y="1584471"/>
            <a:ext cx="5478225" cy="97663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 = 649 +/-4 (Run2); 	Sig= 176 +/-5</a:t>
            </a:r>
          </a:p>
          <a:p>
            <a:r>
              <a:rPr lang="en-US" dirty="0"/>
              <a:t>A = 650 +/- 4 (Run3);	Sig = 161 +/-4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9C172-08C5-BA49-8D59-FC898CF34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A509F-8354-6C47-A4B1-F45ABA6A082D}" type="datetime1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D60B-79CB-BA42-B05B-9F0847CA1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CCC96-45A4-D841-86C4-3DFE327D3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B55DA4-58C6-834C-838F-483AACFF2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66" y="2751413"/>
            <a:ext cx="3457971" cy="33249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C99AC9-3208-C54B-AEB6-B7B2AE5A4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520" y="2837254"/>
            <a:ext cx="3457971" cy="33249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E38466-15A2-CD4B-AE4A-50E5F6E158A7}"/>
              </a:ext>
            </a:extLst>
          </p:cNvPr>
          <p:cNvSpPr txBox="1"/>
          <p:nvPr/>
        </p:nvSpPr>
        <p:spPr>
          <a:xfrm>
            <a:off x="651588" y="558816"/>
            <a:ext cx="9330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mppc-cosmic-trigger-counters-Channel-4-5-HG1-LG1-8-9-HGLG-37-Thr350-run2.root</a:t>
            </a:r>
          </a:p>
          <a:p>
            <a:r>
              <a:rPr lang="en-US" sz="1400" dirty="0"/>
              <a:t>mppc-cosmic-trigger-counters-Channel-4-5-HG1-LG1-8-9-HGLG-37-Thr350-run3.root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6EDA2B-1758-724E-A909-E2766F735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805" y="1084829"/>
            <a:ext cx="4349309" cy="56366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DC3C4C-5781-0640-8D13-A523442ED206}"/>
              </a:ext>
            </a:extLst>
          </p:cNvPr>
          <p:cNvSpPr txBox="1"/>
          <p:nvPr/>
        </p:nvSpPr>
        <p:spPr>
          <a:xfrm flipH="1">
            <a:off x="5956923" y="5109717"/>
            <a:ext cx="90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DDC31A-2060-7D41-9766-7F81AA4135F7}"/>
              </a:ext>
            </a:extLst>
          </p:cNvPr>
          <p:cNvSpPr txBox="1"/>
          <p:nvPr/>
        </p:nvSpPr>
        <p:spPr>
          <a:xfrm flipH="1">
            <a:off x="2233904" y="5088863"/>
            <a:ext cx="90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Run2</a:t>
            </a:r>
          </a:p>
        </p:txBody>
      </p:sp>
    </p:spTree>
    <p:extLst>
      <p:ext uri="{BB962C8B-B14F-4D97-AF65-F5344CB8AC3E}">
        <p14:creationId xmlns:p14="http://schemas.microsoft.com/office/powerpoint/2010/main" val="1178248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5F737-628D-BA4B-8E36-D54D17089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HG =1, LG = 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90EEB-0FD5-D046-8815-46EFD417A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A509F-8354-6C47-A4B1-F45ABA6A082D}" type="datetime1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17478-9A38-B741-9D90-0D35CF1F6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A1895-9B0E-B340-BED2-99BA2C0F2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8505BC-66CB-604F-B1EE-FEE35A990E14}"/>
              </a:ext>
            </a:extLst>
          </p:cNvPr>
          <p:cNvSpPr txBox="1"/>
          <p:nvPr/>
        </p:nvSpPr>
        <p:spPr>
          <a:xfrm>
            <a:off x="547007" y="1325563"/>
            <a:ext cx="821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mppc-cosmic-trigger-counters-Channel-4-5-HG1-LG20-8-9-HGLG-37-Thr350-run2.root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745F04-A6E4-9445-A51E-B0FD93996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617" y="1666144"/>
            <a:ext cx="3641208" cy="4718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EC240B-7409-1847-B8E3-77D93E154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839" y="2577352"/>
            <a:ext cx="4451873" cy="42806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EC8933-3E24-DA47-9C1C-84900A9E64BD}"/>
              </a:ext>
            </a:extLst>
          </p:cNvPr>
          <p:cNvSpPr txBox="1"/>
          <p:nvPr/>
        </p:nvSpPr>
        <p:spPr>
          <a:xfrm>
            <a:off x="838200" y="2004795"/>
            <a:ext cx="1470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A= 602 +/-3</a:t>
            </a:r>
          </a:p>
          <a:p>
            <a:r>
              <a:rPr lang="en-US" dirty="0"/>
              <a:t>Sig = 121 +/-3</a:t>
            </a:r>
          </a:p>
        </p:txBody>
      </p:sp>
    </p:spTree>
    <p:extLst>
      <p:ext uri="{BB962C8B-B14F-4D97-AF65-F5344CB8AC3E}">
        <p14:creationId xmlns:p14="http://schemas.microsoft.com/office/powerpoint/2010/main" val="2779578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BAF91-7E85-9B44-B51B-B7399EEB4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60120"/>
          </a:xfrm>
        </p:spPr>
        <p:txBody>
          <a:bodyPr/>
          <a:lstStyle/>
          <a:p>
            <a:r>
              <a:rPr lang="en-US" dirty="0"/>
              <a:t>HG =2, LG =2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E6A7F-811B-914B-BC16-6DAC59C88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A509F-8354-6C47-A4B1-F45ABA6A082D}" type="datetime1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7CF54-E78A-364D-A1AD-512478FC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DC9A2-672B-CD4B-963A-220025C4C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00AB27-D546-FD4E-8F7C-758D8E503196}"/>
              </a:ext>
            </a:extLst>
          </p:cNvPr>
          <p:cNvSpPr txBox="1"/>
          <p:nvPr/>
        </p:nvSpPr>
        <p:spPr>
          <a:xfrm>
            <a:off x="674370" y="960121"/>
            <a:ext cx="5449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mppc-cosmic-trigger-counters-Channel-4-5-HG2-LG2-8-9-HGLG-37-Thr350-run2.root</a:t>
            </a:r>
          </a:p>
          <a:p>
            <a:r>
              <a:rPr lang="en-US" sz="1200" dirty="0"/>
              <a:t>mppc-cosmic-trigger-counters-Channel-4-5-HG2-LG2-8-9-HGLG-37-Thr350-run3.root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F20885-3D14-6B41-A81E-3E4F424C8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650" y="1052945"/>
            <a:ext cx="4479254" cy="58050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386F37-D813-9A40-84C8-36D6D74A3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" y="3063875"/>
            <a:ext cx="3803904" cy="3657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54AF53-6292-5846-A80D-C6E2AEAB7C71}"/>
              </a:ext>
            </a:extLst>
          </p:cNvPr>
          <p:cNvSpPr txBox="1"/>
          <p:nvPr/>
        </p:nvSpPr>
        <p:spPr>
          <a:xfrm>
            <a:off x="719328" y="1920241"/>
            <a:ext cx="3369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575 +/- 4;	Sig = 127 +/-5</a:t>
            </a:r>
          </a:p>
          <a:p>
            <a:r>
              <a:rPr lang="en-US" dirty="0"/>
              <a:t>A = 649 +/- 3;	Sig = 167 +/- 3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0EC66D-3627-8B48-BCAB-2F775640D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726" y="3063875"/>
            <a:ext cx="3803904" cy="3657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F8DD17-81FF-C540-8271-F2F083B44A84}"/>
              </a:ext>
            </a:extLst>
          </p:cNvPr>
          <p:cNvSpPr txBox="1"/>
          <p:nvPr/>
        </p:nvSpPr>
        <p:spPr>
          <a:xfrm flipH="1">
            <a:off x="5991213" y="5144007"/>
            <a:ext cx="90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37214B-C0DA-EE44-BE31-BDB5DAA48F29}"/>
              </a:ext>
            </a:extLst>
          </p:cNvPr>
          <p:cNvSpPr txBox="1"/>
          <p:nvPr/>
        </p:nvSpPr>
        <p:spPr>
          <a:xfrm flipH="1">
            <a:off x="2404244" y="5337550"/>
            <a:ext cx="90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Run2</a:t>
            </a:r>
          </a:p>
        </p:txBody>
      </p:sp>
    </p:spTree>
    <p:extLst>
      <p:ext uri="{BB962C8B-B14F-4D97-AF65-F5344CB8AC3E}">
        <p14:creationId xmlns:p14="http://schemas.microsoft.com/office/powerpoint/2010/main" val="3284713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0AFEA-6A5E-CA4F-875B-848779944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0"/>
            <a:ext cx="10515600" cy="1325563"/>
          </a:xfrm>
        </p:spPr>
        <p:txBody>
          <a:bodyPr/>
          <a:lstStyle/>
          <a:p>
            <a:r>
              <a:rPr lang="en-US" dirty="0"/>
              <a:t>HG=5, LG =5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E31F9D-02A4-FB4B-88E1-C72C00884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1EFB-9EA7-7846-B051-F67C318399A0}" type="datetime1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D5CF75-69A2-CF48-9F57-B1B1170FA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D69D93-56E1-B941-8E69-64D3E49BE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9CBFED-3E5A-4C43-8E55-DDBFA13A0B62}"/>
              </a:ext>
            </a:extLst>
          </p:cNvPr>
          <p:cNvSpPr txBox="1"/>
          <p:nvPr/>
        </p:nvSpPr>
        <p:spPr>
          <a:xfrm>
            <a:off x="506730" y="1074420"/>
            <a:ext cx="5715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mppc-cosmic-trigger-counters-04082025-Channel-4-5-8-9-HG5-LG5.root</a:t>
            </a:r>
          </a:p>
          <a:p>
            <a:r>
              <a:rPr lang="en-US" sz="1200" dirty="0"/>
              <a:t>mppc-cosmic-trigger-counters-Channel-4-5-HG5-LG5-8-9-HGLG-37-Thr350-run2.root</a:t>
            </a:r>
          </a:p>
          <a:p>
            <a:r>
              <a:rPr lang="en-US" sz="1200" dirty="0"/>
              <a:t>mppc-cosmic-trigger-counters-Run1492-Channel-4-5-HG5-LG5-8-9-HGLG-37-Thr380.root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110F15-0FB4-B14D-9EE7-FFE25F368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8332"/>
            <a:ext cx="3182055" cy="30596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EA0D72-5C12-7E47-8222-26AC29C95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977" y="92770"/>
            <a:ext cx="2063771" cy="26746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AF6ABE-08C5-8C4C-94A1-F068DA27759B}"/>
              </a:ext>
            </a:extLst>
          </p:cNvPr>
          <p:cNvSpPr txBox="1"/>
          <p:nvPr/>
        </p:nvSpPr>
        <p:spPr>
          <a:xfrm>
            <a:off x="506730" y="1842463"/>
            <a:ext cx="33698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A= 752 +/- 3;	Sig = 189 +/- 4</a:t>
            </a:r>
          </a:p>
          <a:p>
            <a:r>
              <a:rPr lang="en-US" dirty="0"/>
              <a:t>A = 692 +/- 5;	Sig = 178 +/- 5</a:t>
            </a:r>
          </a:p>
          <a:p>
            <a:r>
              <a:rPr lang="en-US" dirty="0"/>
              <a:t>A = 630 +/- 5;	Sig = 168 +/-6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2AF155-55CD-384E-9023-3B967080A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815" y="3798332"/>
            <a:ext cx="3085575" cy="29668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2783DF-0782-734F-BD46-0F39B26F2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0552" y="31790"/>
            <a:ext cx="2063771" cy="26746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772192-4C9E-A64D-AD73-56D1E1BAFDF1}"/>
              </a:ext>
            </a:extLst>
          </p:cNvPr>
          <p:cNvSpPr txBox="1"/>
          <p:nvPr/>
        </p:nvSpPr>
        <p:spPr>
          <a:xfrm>
            <a:off x="6943977" y="29718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Run-1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D56C8B-FFE7-004C-BBEE-B3D8138B7489}"/>
              </a:ext>
            </a:extLst>
          </p:cNvPr>
          <p:cNvSpPr txBox="1"/>
          <p:nvPr/>
        </p:nvSpPr>
        <p:spPr>
          <a:xfrm>
            <a:off x="9920552" y="192901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Run-2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2D5659-02D2-554F-A5C2-FE87CD051D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5447" y="3348613"/>
            <a:ext cx="2416553" cy="31318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68B8E8-9264-E943-B993-FB84181D4C60}"/>
              </a:ext>
            </a:extLst>
          </p:cNvPr>
          <p:cNvSpPr txBox="1"/>
          <p:nvPr/>
        </p:nvSpPr>
        <p:spPr>
          <a:xfrm>
            <a:off x="9775447" y="342900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Run-3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F710843-EB84-3C40-B659-82714B1533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0104" y="3798332"/>
            <a:ext cx="3182055" cy="305966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88819F3-1675-B049-95F6-77655F9EE17E}"/>
              </a:ext>
            </a:extLst>
          </p:cNvPr>
          <p:cNvSpPr txBox="1"/>
          <p:nvPr/>
        </p:nvSpPr>
        <p:spPr>
          <a:xfrm>
            <a:off x="8190640" y="542040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Run-3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CA0A65-B2E3-7543-86FB-6583A9F037CC}"/>
              </a:ext>
            </a:extLst>
          </p:cNvPr>
          <p:cNvSpPr txBox="1"/>
          <p:nvPr/>
        </p:nvSpPr>
        <p:spPr>
          <a:xfrm>
            <a:off x="5035451" y="5425252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Run-2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06A0C2-5FD7-6C4A-9BE4-E34FA6CF71DD}"/>
              </a:ext>
            </a:extLst>
          </p:cNvPr>
          <p:cNvSpPr txBox="1"/>
          <p:nvPr/>
        </p:nvSpPr>
        <p:spPr>
          <a:xfrm>
            <a:off x="1949876" y="5516915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Run-1</a:t>
            </a:r>
          </a:p>
        </p:txBody>
      </p:sp>
    </p:spTree>
    <p:extLst>
      <p:ext uri="{BB962C8B-B14F-4D97-AF65-F5344CB8AC3E}">
        <p14:creationId xmlns:p14="http://schemas.microsoft.com/office/powerpoint/2010/main" val="2560581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A233B-10F0-AA4F-989C-3F97DAEC4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0"/>
            <a:ext cx="10515600" cy="1325563"/>
          </a:xfrm>
        </p:spPr>
        <p:txBody>
          <a:bodyPr/>
          <a:lstStyle/>
          <a:p>
            <a:r>
              <a:rPr lang="en-US" dirty="0"/>
              <a:t>HGF =10, LG =10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E72BC9-E823-4040-A67C-F1C3ED234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1EFB-9EA7-7846-B051-F67C318399A0}" type="datetime1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C3848-0D55-5D4D-966E-E65E86B9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E967DC-98AE-9345-B8E6-D6C02C2E2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2F3E32-C9C9-C54D-9153-133F4DFDF61B}"/>
              </a:ext>
            </a:extLst>
          </p:cNvPr>
          <p:cNvSpPr txBox="1"/>
          <p:nvPr/>
        </p:nvSpPr>
        <p:spPr>
          <a:xfrm>
            <a:off x="282358" y="1176973"/>
            <a:ext cx="8328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mppc_cosmic_trigger_C4_CH5_HG10_run1488.root</a:t>
            </a:r>
          </a:p>
          <a:p>
            <a:r>
              <a:rPr lang="en-US" dirty="0"/>
              <a:t>mppc-cosmic-trigger-counters-Channel-4-5-HG10-LG10-8-9-HGLG-37-Thr350-run2.root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912E2C-E5E2-174F-9DFD-C730DCC4B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90240"/>
            <a:ext cx="3292754" cy="31661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5897BA-5864-384D-9594-482D8D1E3221}"/>
              </a:ext>
            </a:extLst>
          </p:cNvPr>
          <p:cNvSpPr txBox="1"/>
          <p:nvPr/>
        </p:nvSpPr>
        <p:spPr>
          <a:xfrm>
            <a:off x="666750" y="2084348"/>
            <a:ext cx="3486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1868 +/- 57; 	Sig = 574 +/- 76</a:t>
            </a:r>
          </a:p>
          <a:p>
            <a:r>
              <a:rPr lang="en-US" dirty="0"/>
              <a:t>A = 703 +/- 5;	Sig = 166 +/-5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B25B35-277B-5946-A33B-D7EE94DF2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012" y="0"/>
            <a:ext cx="2461630" cy="31902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BB2C55-C54F-8941-B58C-E4A9AF59068C}"/>
              </a:ext>
            </a:extLst>
          </p:cNvPr>
          <p:cNvSpPr txBox="1"/>
          <p:nvPr/>
        </p:nvSpPr>
        <p:spPr>
          <a:xfrm>
            <a:off x="9281160" y="20574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36E796-6D0C-0D43-A20E-DD93C8733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754" y="3190240"/>
            <a:ext cx="3482619" cy="33486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B9C144-E712-304A-87BF-5EC746B1D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012" y="3223260"/>
            <a:ext cx="2645861" cy="3429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56A563-7441-5246-8AB6-0BF17562107E}"/>
              </a:ext>
            </a:extLst>
          </p:cNvPr>
          <p:cNvSpPr txBox="1"/>
          <p:nvPr/>
        </p:nvSpPr>
        <p:spPr>
          <a:xfrm>
            <a:off x="9258925" y="337185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2</a:t>
            </a:r>
          </a:p>
        </p:txBody>
      </p:sp>
    </p:spTree>
    <p:extLst>
      <p:ext uri="{BB962C8B-B14F-4D97-AF65-F5344CB8AC3E}">
        <p14:creationId xmlns:p14="http://schemas.microsoft.com/office/powerpoint/2010/main" val="1849140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AFD59-BB11-7042-BE13-D24E0BC07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HG=20, LG=20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27301-5336-5F49-91FC-1C0F44BA1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1EFB-9EA7-7846-B051-F67C318399A0}" type="datetime1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7E9749-54CD-FE45-B18B-D6A7B47F9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2A0EC0-7496-B645-A382-A7FBA1D27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B38A7-9165-A643-98D8-555C9EEC264D}"/>
              </a:ext>
            </a:extLst>
          </p:cNvPr>
          <p:cNvSpPr txBox="1"/>
          <p:nvPr/>
        </p:nvSpPr>
        <p:spPr>
          <a:xfrm>
            <a:off x="628650" y="1154430"/>
            <a:ext cx="8328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mppc-cosmic-trigger-counters-Channel-4-5-HG20-LG20-8-9-HGLG-37-Thr350-run2.root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B1BB97-96D3-DE4A-A19F-D3B088D20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6695"/>
            <a:ext cx="4112971" cy="3954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DF3CDB-16FD-934A-B1E2-7C6235DA1481}"/>
              </a:ext>
            </a:extLst>
          </p:cNvPr>
          <p:cNvSpPr txBox="1"/>
          <p:nvPr/>
        </p:nvSpPr>
        <p:spPr>
          <a:xfrm>
            <a:off x="937260" y="1908810"/>
            <a:ext cx="1470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801 +/- 4</a:t>
            </a:r>
          </a:p>
          <a:p>
            <a:r>
              <a:rPr lang="en-US" dirty="0"/>
              <a:t>Sig = 166 +/-5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E8BA2A-E1D3-1B47-B27B-313EB4001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410" y="1659468"/>
            <a:ext cx="4011254" cy="519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82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1F1D9-7EC9-5548-A658-D044B11A9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30" y="228600"/>
            <a:ext cx="10515600" cy="709127"/>
          </a:xfrm>
        </p:spPr>
        <p:txBody>
          <a:bodyPr/>
          <a:lstStyle/>
          <a:p>
            <a:r>
              <a:rPr lang="en-US" dirty="0"/>
              <a:t>HG=20, LG=1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2FD94-D595-D74B-8BA1-B8966E4EE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A509F-8354-6C47-A4B1-F45ABA6A082D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2B3EA-D0C2-B942-BE5B-FBBDDF602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9748C-68B5-9E4B-BB64-8AED9EAB2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3D3B76-B0E8-5B41-A2D8-BA8412F73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25" y="2275241"/>
            <a:ext cx="4638581" cy="44601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12B99F-A393-6B4A-BB51-D449ACC046C9}"/>
              </a:ext>
            </a:extLst>
          </p:cNvPr>
          <p:cNvSpPr txBox="1"/>
          <p:nvPr/>
        </p:nvSpPr>
        <p:spPr>
          <a:xfrm>
            <a:off x="735330" y="1378823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A= 841 +/- 4;	</a:t>
            </a:r>
          </a:p>
          <a:p>
            <a:r>
              <a:rPr lang="en-US" sz="2400" dirty="0"/>
              <a:t>Sig = 208 +/- 4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01925A-D0F2-D240-A6E6-7F521ABED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909" y="0"/>
            <a:ext cx="5291721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8CF1F6-2262-6D48-8185-2A2C92F444C6}"/>
              </a:ext>
            </a:extLst>
          </p:cNvPr>
          <p:cNvSpPr txBox="1"/>
          <p:nvPr/>
        </p:nvSpPr>
        <p:spPr>
          <a:xfrm>
            <a:off x="323669" y="858818"/>
            <a:ext cx="821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mppc-cosmic-trigger-counters-Channel-4-5-HG20-LG1-8-9-HGLG-37-Thr350-run2.root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529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064E15-D9D4-B843-B1F3-1BC7E5CED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8416" y="243906"/>
            <a:ext cx="8493584" cy="6370188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A44BC49-8C26-EC47-ABB3-0F6A69767C76}"/>
              </a:ext>
            </a:extLst>
          </p:cNvPr>
          <p:cNvSpPr txBox="1">
            <a:spLocks/>
          </p:cNvSpPr>
          <p:nvPr/>
        </p:nvSpPr>
        <p:spPr>
          <a:xfrm>
            <a:off x="19455" y="36507"/>
            <a:ext cx="10515600" cy="769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Cosmic Setup @Home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CE3DC5-390B-8E4A-87FB-7B668C711821}"/>
              </a:ext>
            </a:extLst>
          </p:cNvPr>
          <p:cNvSpPr txBox="1"/>
          <p:nvPr/>
        </p:nvSpPr>
        <p:spPr>
          <a:xfrm>
            <a:off x="270914" y="851590"/>
            <a:ext cx="3176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2 trigger bars: ch8, ch9</a:t>
            </a:r>
          </a:p>
          <a:p>
            <a:pPr marL="285750" indent="-285750">
              <a:buFontTx/>
              <a:buChar char="-"/>
            </a:pPr>
            <a:r>
              <a:rPr lang="en-US" dirty="0"/>
              <a:t>4 “shower” bars, ch0-ch5 used for </a:t>
            </a:r>
            <a:r>
              <a:rPr lang="en-US" dirty="0" err="1"/>
              <a:t>SiPM</a:t>
            </a:r>
            <a:r>
              <a:rPr lang="en-US" dirty="0"/>
              <a:t> readout gain tuning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1AD74E-4CD0-374E-844D-B8B7F78E4814}"/>
              </a:ext>
            </a:extLst>
          </p:cNvPr>
          <p:cNvGrpSpPr/>
          <p:nvPr/>
        </p:nvGrpSpPr>
        <p:grpSpPr>
          <a:xfrm>
            <a:off x="19455" y="2169763"/>
            <a:ext cx="3808626" cy="4688237"/>
            <a:chOff x="7555579" y="1825625"/>
            <a:chExt cx="4636421" cy="487355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B20E78-705F-0243-BA15-BEE3DAD01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5579" y="1825625"/>
              <a:ext cx="4636421" cy="487355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FD0627-9DEA-884A-88B5-6CD8709C931E}"/>
                </a:ext>
              </a:extLst>
            </p:cNvPr>
            <p:cNvSpPr txBox="1"/>
            <p:nvPr/>
          </p:nvSpPr>
          <p:spPr>
            <a:xfrm>
              <a:off x="9737387" y="4854102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ch8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714C6A-7230-6144-BA04-6EF835D5F7C1}"/>
                </a:ext>
              </a:extLst>
            </p:cNvPr>
            <p:cNvSpPr txBox="1"/>
            <p:nvPr/>
          </p:nvSpPr>
          <p:spPr>
            <a:xfrm>
              <a:off x="9737387" y="5942568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ch9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ADC062-D746-FF4C-B295-92979959501F}"/>
                </a:ext>
              </a:extLst>
            </p:cNvPr>
            <p:cNvSpPr txBox="1"/>
            <p:nvPr/>
          </p:nvSpPr>
          <p:spPr>
            <a:xfrm>
              <a:off x="9830882" y="3244334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ch4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2A7193F-A556-C943-A84A-A164F6E123FC}"/>
              </a:ext>
            </a:extLst>
          </p:cNvPr>
          <p:cNvSpPr/>
          <p:nvPr/>
        </p:nvSpPr>
        <p:spPr>
          <a:xfrm>
            <a:off x="8638162" y="324029"/>
            <a:ext cx="3063448" cy="487355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76B4C2-EDC5-094D-B47A-246B10F3363A}"/>
              </a:ext>
            </a:extLst>
          </p:cNvPr>
          <p:cNvSpPr txBox="1"/>
          <p:nvPr/>
        </p:nvSpPr>
        <p:spPr>
          <a:xfrm>
            <a:off x="9682356" y="160527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4D941B-32C2-7641-AB7A-C0951491750F}"/>
              </a:ext>
            </a:extLst>
          </p:cNvPr>
          <p:cNvSpPr txBox="1"/>
          <p:nvPr/>
        </p:nvSpPr>
        <p:spPr>
          <a:xfrm>
            <a:off x="9421707" y="3619749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ch9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AFDD2A1A-670D-7F42-8214-B79FB3789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30E68-219E-6744-A744-197743DADB76}" type="datetime1">
              <a:rPr lang="en-US" smtClean="0"/>
              <a:t>6/22/20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F29E7-0D2C-0D4B-ACBC-37DDEA74D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E9075BA-1C8E-0A41-A20E-D37981935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2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14481D-305A-5A41-A5C0-DCCA541CAA5A}"/>
              </a:ext>
            </a:extLst>
          </p:cNvPr>
          <p:cNvSpPr txBox="1"/>
          <p:nvPr/>
        </p:nvSpPr>
        <p:spPr>
          <a:xfrm>
            <a:off x="327431" y="3700891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46AF40-D133-BC49-A530-AD00C684ABC8}"/>
              </a:ext>
            </a:extLst>
          </p:cNvPr>
          <p:cNvSpPr txBox="1"/>
          <p:nvPr/>
        </p:nvSpPr>
        <p:spPr>
          <a:xfrm>
            <a:off x="2880945" y="3709059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BF1127-6F6C-674C-849D-549FD05FE280}"/>
              </a:ext>
            </a:extLst>
          </p:cNvPr>
          <p:cNvSpPr txBox="1"/>
          <p:nvPr/>
        </p:nvSpPr>
        <p:spPr>
          <a:xfrm>
            <a:off x="1858936" y="2559690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ch5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04A7470-5B2F-624F-9FEC-21295BB7E92F}"/>
              </a:ext>
            </a:extLst>
          </p:cNvPr>
          <p:cNvGrpSpPr/>
          <p:nvPr/>
        </p:nvGrpSpPr>
        <p:grpSpPr>
          <a:xfrm>
            <a:off x="1643177" y="1774920"/>
            <a:ext cx="1193532" cy="5083080"/>
            <a:chOff x="1643177" y="1774920"/>
            <a:chExt cx="1193532" cy="5083080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5A705FD-5A97-F44D-BF56-8302D2975A1B}"/>
                </a:ext>
              </a:extLst>
            </p:cNvPr>
            <p:cNvCxnSpPr>
              <a:cxnSpLocks/>
            </p:cNvCxnSpPr>
            <p:nvPr/>
          </p:nvCxnSpPr>
          <p:spPr>
            <a:xfrm>
              <a:off x="1678002" y="1774920"/>
              <a:ext cx="133717" cy="508308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8759B9F-EBD3-C44F-B507-044978938A34}"/>
                </a:ext>
              </a:extLst>
            </p:cNvPr>
            <p:cNvSpPr txBox="1"/>
            <p:nvPr/>
          </p:nvSpPr>
          <p:spPr>
            <a:xfrm>
              <a:off x="1643177" y="1837464"/>
              <a:ext cx="1193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Cosmic ray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4598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FF30D-B2CA-374E-96DA-D92ADDDA9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HG=30, LG = 30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15A7F6-EBFF-7D42-B870-8BE0C1BC4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1EFB-9EA7-7846-B051-F67C318399A0}" type="datetime1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397F19-77A4-854E-BDCC-061191A93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C9573-74BF-4945-8C4F-30DF6202C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0C4099-413F-F745-99C8-0118ECC09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27132"/>
            <a:ext cx="2924251" cy="2811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2D63B2-3D57-AA45-8A3F-7C9B5DDEA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445" y="95548"/>
            <a:ext cx="2466790" cy="31969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46DE25-00A9-E64C-8B84-F961D6029DFC}"/>
              </a:ext>
            </a:extLst>
          </p:cNvPr>
          <p:cNvSpPr txBox="1"/>
          <p:nvPr/>
        </p:nvSpPr>
        <p:spPr>
          <a:xfrm>
            <a:off x="289560" y="2227857"/>
            <a:ext cx="3422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909 +/-11; 	Sig = 190 +/- 9 </a:t>
            </a:r>
          </a:p>
          <a:p>
            <a:r>
              <a:rPr lang="en-US" dirty="0"/>
              <a:t>A = 968 +/- 7;	Sig = 246 +/- 7</a:t>
            </a:r>
          </a:p>
          <a:p>
            <a:r>
              <a:rPr lang="en-US" dirty="0"/>
              <a:t>A = 1020 +/-7; 	Sig = 255 +/-7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AD2774-2FDF-184B-8DA2-518DB3C8BF1A}"/>
              </a:ext>
            </a:extLst>
          </p:cNvPr>
          <p:cNvSpPr txBox="1"/>
          <p:nvPr/>
        </p:nvSpPr>
        <p:spPr>
          <a:xfrm>
            <a:off x="274320" y="1097915"/>
            <a:ext cx="5872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mppc-cosmic-trigger-counters-Run1492-Channel-4-5-HG30-LG30-8-9-HGLG-37-Thr350.root</a:t>
            </a:r>
          </a:p>
          <a:p>
            <a:r>
              <a:rPr lang="en-US" sz="1200" dirty="0"/>
              <a:t>mppc-cosmic-trigger-counters-Channel-4-5-HG30-LG30-8-9-HGLG-37-Thr350.root</a:t>
            </a:r>
          </a:p>
          <a:p>
            <a:r>
              <a:rPr lang="en-US" sz="1200" dirty="0"/>
              <a:t>mppc-cosmic-trigger-counters-Channel-4-5-HG30-LG30-8-9-HGLG-37-Thr350-run2.root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B71D4D-9B9A-9748-A626-584791747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910" y="3727131"/>
            <a:ext cx="2995245" cy="28800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60D860-AA3C-FD49-94C8-278C23DD1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1691" y="29746"/>
            <a:ext cx="2645861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54042A-E65E-1649-9FA0-DA45B5E58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4797" y="3692525"/>
            <a:ext cx="3150108" cy="30289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6D279A-919F-D24F-BB37-576F5372FC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4363" y="3429001"/>
            <a:ext cx="2540515" cy="32924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9160C75-E0CF-D143-A25D-516C43ECEEB3}"/>
              </a:ext>
            </a:extLst>
          </p:cNvPr>
          <p:cNvSpPr txBox="1"/>
          <p:nvPr/>
        </p:nvSpPr>
        <p:spPr>
          <a:xfrm>
            <a:off x="6777990" y="3190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C0618A-6B11-804B-A72E-E89173BCBF8C}"/>
              </a:ext>
            </a:extLst>
          </p:cNvPr>
          <p:cNvSpPr txBox="1"/>
          <p:nvPr/>
        </p:nvSpPr>
        <p:spPr>
          <a:xfrm>
            <a:off x="9607115" y="4114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E06612-FA2E-9F40-8407-633EF4C8FC91}"/>
              </a:ext>
            </a:extLst>
          </p:cNvPr>
          <p:cNvSpPr txBox="1"/>
          <p:nvPr/>
        </p:nvSpPr>
        <p:spPr>
          <a:xfrm>
            <a:off x="9784080" y="3727131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F16A28-7EE7-5744-99B2-4C97DAB8FDDD}"/>
              </a:ext>
            </a:extLst>
          </p:cNvPr>
          <p:cNvSpPr txBox="1"/>
          <p:nvPr/>
        </p:nvSpPr>
        <p:spPr>
          <a:xfrm>
            <a:off x="8001677" y="5367696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Run2</a:t>
            </a:r>
          </a:p>
        </p:txBody>
      </p:sp>
    </p:spTree>
    <p:extLst>
      <p:ext uri="{BB962C8B-B14F-4D97-AF65-F5344CB8AC3E}">
        <p14:creationId xmlns:p14="http://schemas.microsoft.com/office/powerpoint/2010/main" val="3024537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D3C8C-36FE-AD42-93B0-DF2AEBDA8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HG=40, LG = 40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D11B56-A885-7243-B529-7FF393F8F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1EFB-9EA7-7846-B051-F67C318399A0}" type="datetime1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B060A-1EF5-DE47-88AF-F5319280B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64C9F-FB35-B54C-98F5-09417C5A6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A2A65-824C-4E44-A71A-E4808EF019FC}"/>
              </a:ext>
            </a:extLst>
          </p:cNvPr>
          <p:cNvSpPr txBox="1"/>
          <p:nvPr/>
        </p:nvSpPr>
        <p:spPr>
          <a:xfrm>
            <a:off x="563880" y="1140897"/>
            <a:ext cx="7816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mppc-cosmic-trigger-counters-Channel-4-5-HG40-LG40-8-9-HGLG-37-Thr350.root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31CCBC-5CFD-9447-AD66-B1867D807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43" y="2651126"/>
            <a:ext cx="3887114" cy="37376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747E96-4B78-7646-9B42-A6B8C2D45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781" y="1623060"/>
            <a:ext cx="4039347" cy="52349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45A087-4418-0744-B99E-0E13875AFA0B}"/>
              </a:ext>
            </a:extLst>
          </p:cNvPr>
          <p:cNvSpPr txBox="1"/>
          <p:nvPr/>
        </p:nvSpPr>
        <p:spPr>
          <a:xfrm>
            <a:off x="742950" y="1931670"/>
            <a:ext cx="162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1333 +/- 10</a:t>
            </a:r>
          </a:p>
          <a:p>
            <a:r>
              <a:rPr lang="en-US" dirty="0"/>
              <a:t>Sig = 360 +/-11</a:t>
            </a:r>
          </a:p>
        </p:txBody>
      </p:sp>
    </p:spTree>
    <p:extLst>
      <p:ext uri="{BB962C8B-B14F-4D97-AF65-F5344CB8AC3E}">
        <p14:creationId xmlns:p14="http://schemas.microsoft.com/office/powerpoint/2010/main" val="971412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F02AC-3582-6843-941E-8C55E0D7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HG=50, LG=50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895A41-BE17-A349-B7F6-2336E279C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1EFB-9EA7-7846-B051-F67C318399A0}" type="datetime1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970C30-0F7B-9948-95C3-AC2786FEF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7454C-CF3C-4B40-A05B-09F6E665C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B62C45-B6C6-8944-AF40-BFF554AD50A2}"/>
              </a:ext>
            </a:extLst>
          </p:cNvPr>
          <p:cNvSpPr txBox="1"/>
          <p:nvPr/>
        </p:nvSpPr>
        <p:spPr>
          <a:xfrm>
            <a:off x="793717" y="1223010"/>
            <a:ext cx="7816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mppc-cosmic-trigger-counters-Channel-4-5-HG50-LG50-8-9-HGLG-37-Thr350.root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AB893A-8A34-D144-994B-B806F34C0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29" y="1725930"/>
            <a:ext cx="3959971" cy="5132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C3DD6C-94EC-7842-9AEA-F3B693BAB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698" y="2548573"/>
            <a:ext cx="4481804" cy="43094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1B515D-EBC5-CB48-BD94-D0F5927C3B77}"/>
              </a:ext>
            </a:extLst>
          </p:cNvPr>
          <p:cNvSpPr txBox="1"/>
          <p:nvPr/>
        </p:nvSpPr>
        <p:spPr>
          <a:xfrm>
            <a:off x="838200" y="1771968"/>
            <a:ext cx="1640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2033 +/-16</a:t>
            </a:r>
          </a:p>
          <a:p>
            <a:r>
              <a:rPr lang="en-US" dirty="0"/>
              <a:t>Sig = 531 +/- 18</a:t>
            </a:r>
          </a:p>
        </p:txBody>
      </p:sp>
    </p:spTree>
    <p:extLst>
      <p:ext uri="{BB962C8B-B14F-4D97-AF65-F5344CB8AC3E}">
        <p14:creationId xmlns:p14="http://schemas.microsoft.com/office/powerpoint/2010/main" val="1718583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ED09D-B5DF-E444-ACFE-C1654ABBA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81" y="0"/>
            <a:ext cx="10515600" cy="1325563"/>
          </a:xfrm>
        </p:spPr>
        <p:txBody>
          <a:bodyPr/>
          <a:lstStyle/>
          <a:p>
            <a:r>
              <a:rPr lang="en-US" dirty="0"/>
              <a:t>HG = 60, LG = 60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51B60A-2583-1F47-971D-6EBB7112A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1EFB-9EA7-7846-B051-F67C318399A0}" type="datetime1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538B0-9960-1843-9392-5AB457230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47E410-37C4-F446-8D4F-A9AE0E61C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13110-E9EE-E04D-A8CF-C6BE2C752A44}"/>
              </a:ext>
            </a:extLst>
          </p:cNvPr>
          <p:cNvSpPr txBox="1"/>
          <p:nvPr/>
        </p:nvSpPr>
        <p:spPr>
          <a:xfrm>
            <a:off x="387275" y="1118796"/>
            <a:ext cx="8328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mppc-cosmic-trigger-counters-Channel-4-5-HG60-LG60-8-9-HGLG-37-Thr350-run2.root</a:t>
            </a:r>
          </a:p>
          <a:p>
            <a:r>
              <a:rPr lang="en-US" dirty="0"/>
              <a:t>mppc-cosmic-trigger-counters-Channel-4-5-HG60-LG60-8-9-HGLG-37-Thr350-run3.root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E6367F-F001-3247-9CE5-FE5A9E385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692" y="136525"/>
            <a:ext cx="2191395" cy="28400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EB2CE-0DF9-2948-96EC-D2516ECAA63C}"/>
              </a:ext>
            </a:extLst>
          </p:cNvPr>
          <p:cNvSpPr txBox="1"/>
          <p:nvPr/>
        </p:nvSpPr>
        <p:spPr>
          <a:xfrm>
            <a:off x="9419692" y="311972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Run-2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63D452-D3FE-2944-B0DA-C6454F3B5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33" y="3147839"/>
            <a:ext cx="3526715" cy="33910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8EBAFD-BCC9-5641-8BE3-23A696954A9F}"/>
              </a:ext>
            </a:extLst>
          </p:cNvPr>
          <p:cNvSpPr txBox="1"/>
          <p:nvPr/>
        </p:nvSpPr>
        <p:spPr>
          <a:xfrm>
            <a:off x="492823" y="2121193"/>
            <a:ext cx="34339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A= 3870 +/- 124;	Sig = 780 +/-70</a:t>
            </a:r>
          </a:p>
          <a:p>
            <a:r>
              <a:rPr lang="en-US" dirty="0"/>
              <a:t>A = 3613 +/- 84;	Sig = 779 +/-68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619D3B-EE8E-AA40-BE27-6B37B1761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700" y="3024397"/>
            <a:ext cx="3844961" cy="36970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4CE38C-9128-D448-BD42-A2D4EF33F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149" y="3105992"/>
            <a:ext cx="2726793" cy="35338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4965A6-14F8-9146-9904-2697D1FB0637}"/>
              </a:ext>
            </a:extLst>
          </p:cNvPr>
          <p:cNvSpPr txBox="1"/>
          <p:nvPr/>
        </p:nvSpPr>
        <p:spPr>
          <a:xfrm>
            <a:off x="9296149" y="341849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Run-3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102FC9-2C65-EE4A-98CC-3907C1B901E7}"/>
              </a:ext>
            </a:extLst>
          </p:cNvPr>
          <p:cNvSpPr txBox="1"/>
          <p:nvPr/>
        </p:nvSpPr>
        <p:spPr>
          <a:xfrm>
            <a:off x="5258272" y="365629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Run-3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6B2B2D-9E7F-B649-AD66-06016328F883}"/>
              </a:ext>
            </a:extLst>
          </p:cNvPr>
          <p:cNvSpPr txBox="1"/>
          <p:nvPr/>
        </p:nvSpPr>
        <p:spPr>
          <a:xfrm>
            <a:off x="1413311" y="396557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Run-2</a:t>
            </a:r>
          </a:p>
        </p:txBody>
      </p:sp>
    </p:spTree>
    <p:extLst>
      <p:ext uri="{BB962C8B-B14F-4D97-AF65-F5344CB8AC3E}">
        <p14:creationId xmlns:p14="http://schemas.microsoft.com/office/powerpoint/2010/main" val="51660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A7B2F-C14A-FC4F-9DE7-88274ECE6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Summary: Mean vs High Gain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4BAD66-EA81-C241-9ABA-BE50ED412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1EFB-9EA7-7846-B051-F67C318399A0}" type="datetime1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334EE-B172-8E49-BC14-0BD4D7E19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97E2B-1DCB-1743-87D9-E94BC46FA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EF4972B-E99C-CA48-B84B-72AC13A9AC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7425609"/>
              </p:ext>
            </p:extLst>
          </p:nvPr>
        </p:nvGraphicFramePr>
        <p:xfrm>
          <a:off x="489065" y="1737360"/>
          <a:ext cx="6202680" cy="3942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D56D3B8-7A51-F844-8BF1-744B14F31007}"/>
              </a:ext>
            </a:extLst>
          </p:cNvPr>
          <p:cNvSpPr txBox="1"/>
          <p:nvPr/>
        </p:nvSpPr>
        <p:spPr>
          <a:xfrm>
            <a:off x="5228705" y="5685905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Gain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BBE772-E83F-5D4A-9F6E-AED34B27E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720" y="2039620"/>
            <a:ext cx="4438892" cy="328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29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71063-BC2A-B14F-A5E5-6B36674D5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74"/>
            <a:ext cx="10515600" cy="859993"/>
          </a:xfrm>
        </p:spPr>
        <p:txBody>
          <a:bodyPr/>
          <a:lstStyle/>
          <a:p>
            <a:r>
              <a:rPr lang="en-US" dirty="0"/>
              <a:t>HG Scan:  Mean &amp; Sig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EA1C0F-F43E-F949-896C-35E71F89A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1EFB-9EA7-7846-B051-F67C318399A0}" type="datetime1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0B6FB5-7B94-294E-8507-E50BBA3D9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AB8FA1-95B9-874D-AC20-2DA62E627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4C032-A8C5-9345-B809-6C4CADFBF156}"/>
              </a:ext>
            </a:extLst>
          </p:cNvPr>
          <p:cNvSpPr txBox="1"/>
          <p:nvPr/>
        </p:nvSpPr>
        <p:spPr>
          <a:xfrm>
            <a:off x="838200" y="2037806"/>
            <a:ext cx="30078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Delta_V</a:t>
            </a:r>
            <a:r>
              <a:rPr lang="en-US" dirty="0"/>
              <a:t> = 4 V over DCA = 256;</a:t>
            </a:r>
          </a:p>
          <a:p>
            <a:endParaRPr lang="en-US" dirty="0"/>
          </a:p>
          <a:p>
            <a:r>
              <a:rPr lang="en-US" dirty="0"/>
              <a:t>~ 1V / 64DAC</a:t>
            </a:r>
          </a:p>
          <a:p>
            <a:endParaRPr lang="en-US" dirty="0"/>
          </a:p>
          <a:p>
            <a:r>
              <a:rPr lang="en-US" dirty="0"/>
              <a:t>D_DAC = 20  -&gt; </a:t>
            </a:r>
            <a:r>
              <a:rPr lang="en-US" dirty="0" err="1"/>
              <a:t>dV</a:t>
            </a:r>
            <a:r>
              <a:rPr lang="en-US" dirty="0"/>
              <a:t> = 0.31V </a:t>
            </a:r>
          </a:p>
        </p:txBody>
      </p:sp>
    </p:spTree>
    <p:extLst>
      <p:ext uri="{BB962C8B-B14F-4D97-AF65-F5344CB8AC3E}">
        <p14:creationId xmlns:p14="http://schemas.microsoft.com/office/powerpoint/2010/main" val="3241874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E552F-19DE-ED44-BDFB-7246AC008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18255"/>
            <a:ext cx="10515600" cy="1325563"/>
          </a:xfrm>
        </p:spPr>
        <p:txBody>
          <a:bodyPr/>
          <a:lstStyle/>
          <a:p>
            <a:r>
              <a:rPr lang="en-US" dirty="0"/>
              <a:t>Scan </a:t>
            </a:r>
            <a:r>
              <a:rPr lang="en-US" dirty="0" err="1"/>
              <a:t>SiPM</a:t>
            </a:r>
            <a:r>
              <a:rPr lang="en-US" dirty="0"/>
              <a:t> HV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582C-4056-D447-B1A2-E7064B8FB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415" y="1530350"/>
            <a:ext cx="3063060" cy="4351338"/>
          </a:xfrm>
        </p:spPr>
        <p:txBody>
          <a:bodyPr/>
          <a:lstStyle/>
          <a:p>
            <a:r>
              <a:rPr lang="en-US" dirty="0"/>
              <a:t>Scan Chan-4/5</a:t>
            </a:r>
          </a:p>
          <a:p>
            <a:r>
              <a:rPr lang="en-US" dirty="0"/>
              <a:t>Trigger setting unchanged</a:t>
            </a:r>
          </a:p>
          <a:p>
            <a:r>
              <a:rPr lang="en-US" dirty="0"/>
              <a:t>HG=LG=30;</a:t>
            </a:r>
          </a:p>
          <a:p>
            <a:r>
              <a:rPr lang="en-US" dirty="0"/>
              <a:t>Scan HV bias DAC = 92 - 252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3AAD4-BB58-6649-BED6-E1CE7E162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A509F-8354-6C47-A4B1-F45ABA6A082D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6981A-EAC4-354B-A695-308B8D265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ACA5B-38D2-324A-9383-5DD8E25A2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21EBAD-DA09-7145-B325-0080654CD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140" y="0"/>
            <a:ext cx="39925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37BF96-8AA1-DC43-9667-DF520001A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815" y="1828005"/>
            <a:ext cx="3426120" cy="458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2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B3AD768-DFCC-0B4B-96F7-20739ADB5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139" y="0"/>
            <a:ext cx="10515600" cy="1325563"/>
          </a:xfrm>
        </p:spPr>
        <p:txBody>
          <a:bodyPr/>
          <a:lstStyle/>
          <a:p>
            <a:r>
              <a:rPr lang="en-US" dirty="0"/>
              <a:t>HV DAC = 92;  LG ==LG == 30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1C6C2-961F-0E47-8B11-3BE08D439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A509F-8354-6C47-A4B1-F45ABA6A082D}" type="datetime1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E9B5C-7E30-4848-A102-6F31BC8C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0A9BA-E776-1446-92FC-D2DF85750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27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FADABF-0349-F946-A5DA-F6E3D912E065}"/>
              </a:ext>
            </a:extLst>
          </p:cNvPr>
          <p:cNvSpPr txBox="1"/>
          <p:nvPr/>
        </p:nvSpPr>
        <p:spPr>
          <a:xfrm>
            <a:off x="473336" y="1226372"/>
            <a:ext cx="10067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mppc-cosmic-trigger-counters-Channel-4-5-HG30-LG30-HVBias-DAC-92-Ch8-9-HGLG-37-Thr350-run1.root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1D9667-8383-8C47-9F9F-50E0F14B5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972" y="1595704"/>
            <a:ext cx="4060455" cy="52622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A95E5A-CA68-5C4C-B827-02E968FB4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237" y="2103755"/>
            <a:ext cx="4754880" cy="4572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F4F5D2-ABDE-9342-A3DF-026131B9A55F}"/>
              </a:ext>
            </a:extLst>
          </p:cNvPr>
          <p:cNvSpPr txBox="1"/>
          <p:nvPr/>
        </p:nvSpPr>
        <p:spPr>
          <a:xfrm>
            <a:off x="686626" y="1780589"/>
            <a:ext cx="1523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904 +/- 6</a:t>
            </a:r>
          </a:p>
          <a:p>
            <a:r>
              <a:rPr lang="en-US" dirty="0"/>
              <a:t>Sig = 207 +/- 5</a:t>
            </a:r>
          </a:p>
        </p:txBody>
      </p:sp>
    </p:spTree>
    <p:extLst>
      <p:ext uri="{BB962C8B-B14F-4D97-AF65-F5344CB8AC3E}">
        <p14:creationId xmlns:p14="http://schemas.microsoft.com/office/powerpoint/2010/main" val="615288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DD82B-7FF1-354A-9986-11D351825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9939"/>
          </a:xfrm>
        </p:spPr>
        <p:txBody>
          <a:bodyPr/>
          <a:lstStyle/>
          <a:p>
            <a:r>
              <a:rPr lang="en-US" dirty="0"/>
              <a:t>HV DAC = 112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4ADB0-1A23-AA41-8BA2-A75CB9F6A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1EFB-9EA7-7846-B051-F67C318399A0}" type="datetime1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CF507-F9F6-0742-9E89-D5E7565FA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A500E-F932-D14A-B0A6-2EB5B86A0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9DE3FF-A3B3-164E-9FC2-0A9FB3DB51A7}"/>
              </a:ext>
            </a:extLst>
          </p:cNvPr>
          <p:cNvSpPr txBox="1"/>
          <p:nvPr/>
        </p:nvSpPr>
        <p:spPr>
          <a:xfrm>
            <a:off x="526760" y="1029939"/>
            <a:ext cx="796795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mppc-cosmic-trigger-counters-Channel-4-5-HG30-LG30-HVBias-DAC-112-Ch8-9-HGLG-37-Thr350-run1.root</a:t>
            </a:r>
          </a:p>
          <a:p>
            <a:r>
              <a:rPr lang="en-US" sz="1400" dirty="0"/>
              <a:t>mppc-cosmic-trigger-counters-Channel-4-5-HG30-LG30-HVBias-DAC-112-Ch8-9-HGLG-37-Thr350-run2.root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516424-492E-F340-91F0-90F023A34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389" y="1"/>
            <a:ext cx="2463334" cy="3192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7E97A9-1F84-614E-BCAE-87E7074F3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37" y="2629019"/>
            <a:ext cx="4388075" cy="4219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712DA6-3C19-374F-A519-F36CA30EDB04}"/>
              </a:ext>
            </a:extLst>
          </p:cNvPr>
          <p:cNvSpPr txBox="1"/>
          <p:nvPr/>
        </p:nvSpPr>
        <p:spPr>
          <a:xfrm>
            <a:off x="616087" y="1865043"/>
            <a:ext cx="3486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A= 735 +/- 38;	Sig = 288 +/- 44</a:t>
            </a:r>
          </a:p>
          <a:p>
            <a:r>
              <a:rPr lang="en-US" dirty="0"/>
              <a:t>A = 819 +/- 8;	Sig = 204 +/-8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5C269F-F059-1C4D-B524-A9AD4D09C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6139" y="3328719"/>
            <a:ext cx="2645861" cy="342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3715D3-9CE4-3B48-9FB0-8D3221C73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112" y="2629019"/>
            <a:ext cx="4388076" cy="421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55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61486-EF9D-3846-9F92-8C8F0622C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8982"/>
          </a:xfrm>
        </p:spPr>
        <p:txBody>
          <a:bodyPr/>
          <a:lstStyle/>
          <a:p>
            <a:r>
              <a:rPr lang="en-US" dirty="0"/>
              <a:t>HV DAC = 132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3DF589-B777-E943-B421-048B291C1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1EFB-9EA7-7846-B051-F67C318399A0}" type="datetime1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755706-EDE7-5C46-A809-FE184F9B8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88C213-3192-5643-826C-273E8333E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8567AC-C0ED-0541-8134-0504305616F3}"/>
              </a:ext>
            </a:extLst>
          </p:cNvPr>
          <p:cNvSpPr txBox="1"/>
          <p:nvPr/>
        </p:nvSpPr>
        <p:spPr>
          <a:xfrm>
            <a:off x="838200" y="858983"/>
            <a:ext cx="10184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mppc-cosmic-trigger-counters-Channel-4-5-HG30-LG30-HVBias-DAC-132-Ch8-9-HGLG-37-Thr350-run1.root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1E4E0-D559-044A-A4B6-249D9DE5D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608" y="1182148"/>
            <a:ext cx="4187052" cy="54263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CF0FA0-871F-824A-87C5-D603A4CD9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057" y="2595418"/>
            <a:ext cx="4433085" cy="42625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3149B8-EEB8-4B4B-A9A6-32EACB9C523A}"/>
              </a:ext>
            </a:extLst>
          </p:cNvPr>
          <p:cNvSpPr txBox="1"/>
          <p:nvPr/>
        </p:nvSpPr>
        <p:spPr>
          <a:xfrm>
            <a:off x="729673" y="1764145"/>
            <a:ext cx="1587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889 +/- 9</a:t>
            </a:r>
          </a:p>
          <a:p>
            <a:r>
              <a:rPr lang="en-US" dirty="0"/>
              <a:t>Sig = 255 +/-10</a:t>
            </a:r>
          </a:p>
        </p:txBody>
      </p:sp>
    </p:spTree>
    <p:extLst>
      <p:ext uri="{BB962C8B-B14F-4D97-AF65-F5344CB8AC3E}">
        <p14:creationId xmlns:p14="http://schemas.microsoft.com/office/powerpoint/2010/main" val="3621663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BDA084-C5E6-ED44-98FD-AC9A6F7D4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Trigger Tuning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8BDA3A-2781-0A4E-ABEB-8B0D99FCC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CAEN 5702 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9CE907-D42B-8A49-884F-715BDD3DD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17329" y="2349271"/>
            <a:ext cx="4263852" cy="4435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CC979D-8B91-504F-9BBA-5EA73D79E0BD}"/>
              </a:ext>
            </a:extLst>
          </p:cNvPr>
          <p:cNvSpPr txBox="1"/>
          <p:nvPr/>
        </p:nvSpPr>
        <p:spPr>
          <a:xfrm>
            <a:off x="375808" y="2618581"/>
            <a:ext cx="29280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Ch4 &amp; Ch5: </a:t>
            </a:r>
          </a:p>
          <a:p>
            <a:r>
              <a:rPr lang="en-US" dirty="0"/>
              <a:t>HG= 51</a:t>
            </a:r>
          </a:p>
          <a:p>
            <a:r>
              <a:rPr lang="en-US" dirty="0"/>
              <a:t>LG=  51</a:t>
            </a:r>
          </a:p>
          <a:p>
            <a:endParaRPr lang="en-US" dirty="0"/>
          </a:p>
          <a:p>
            <a:r>
              <a:rPr lang="en-US" dirty="0"/>
              <a:t>Mean = 1967</a:t>
            </a:r>
          </a:p>
          <a:p>
            <a:r>
              <a:rPr lang="en-US" dirty="0"/>
              <a:t>Sigma = 527</a:t>
            </a:r>
          </a:p>
          <a:p>
            <a:endParaRPr lang="en-US" dirty="0"/>
          </a:p>
          <a:p>
            <a:r>
              <a:rPr lang="en-US" dirty="0"/>
              <a:t>Trigger paddles: Ch8 * 9</a:t>
            </a:r>
          </a:p>
          <a:p>
            <a:r>
              <a:rPr lang="en-US" dirty="0"/>
              <a:t>HG = 51</a:t>
            </a:r>
          </a:p>
          <a:p>
            <a:r>
              <a:rPr lang="en-US" dirty="0"/>
              <a:t>LG  = 51</a:t>
            </a:r>
          </a:p>
          <a:p>
            <a:endParaRPr lang="en-US" dirty="0"/>
          </a:p>
          <a:p>
            <a:r>
              <a:rPr lang="en-US" dirty="0" err="1"/>
              <a:t>Thr</a:t>
            </a:r>
            <a:r>
              <a:rPr lang="en-US" dirty="0"/>
              <a:t> = 350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C54A5E-03E5-B447-81FD-76C6D645E97D}"/>
              </a:ext>
            </a:extLst>
          </p:cNvPr>
          <p:cNvGrpSpPr/>
          <p:nvPr/>
        </p:nvGrpSpPr>
        <p:grpSpPr>
          <a:xfrm>
            <a:off x="7555579" y="1825625"/>
            <a:ext cx="4636421" cy="4873557"/>
            <a:chOff x="7555579" y="1825625"/>
            <a:chExt cx="4636421" cy="48735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26FB0A-724E-274E-862E-1F438B12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5579" y="1825625"/>
              <a:ext cx="4636421" cy="487355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EC656D-6DFE-7342-B585-B1878089974A}"/>
                </a:ext>
              </a:extLst>
            </p:cNvPr>
            <p:cNvSpPr txBox="1"/>
            <p:nvPr/>
          </p:nvSpPr>
          <p:spPr>
            <a:xfrm>
              <a:off x="9737387" y="4854102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ch8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03593B-2D3A-184B-AF20-604A84C2A239}"/>
                </a:ext>
              </a:extLst>
            </p:cNvPr>
            <p:cNvSpPr txBox="1"/>
            <p:nvPr/>
          </p:nvSpPr>
          <p:spPr>
            <a:xfrm>
              <a:off x="9737387" y="5942568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ch9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0F861B-11B9-2C4C-9D0D-366DE0067D2E}"/>
                </a:ext>
              </a:extLst>
            </p:cNvPr>
            <p:cNvSpPr txBox="1"/>
            <p:nvPr/>
          </p:nvSpPr>
          <p:spPr>
            <a:xfrm>
              <a:off x="9830882" y="3244334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ch4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98CC1E-5719-7149-9C08-383941DB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754E-DE49-3C47-B88A-EBE7209A9063}" type="datetime1">
              <a:rPr lang="en-US" smtClean="0"/>
              <a:t>6/22/20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8C9579-759B-D34B-B92A-F15BA4978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3C56F-9DC0-9644-9EE9-C58E63FD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3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BA9E59-522C-6944-BF98-98E8D168F5FA}"/>
              </a:ext>
            </a:extLst>
          </p:cNvPr>
          <p:cNvGrpSpPr/>
          <p:nvPr/>
        </p:nvGrpSpPr>
        <p:grpSpPr>
          <a:xfrm>
            <a:off x="9607671" y="991892"/>
            <a:ext cx="1193532" cy="5776223"/>
            <a:chOff x="1643177" y="1774920"/>
            <a:chExt cx="1193532" cy="5083080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9D7B4AE-B997-3441-ACF1-147F3B5A7263}"/>
                </a:ext>
              </a:extLst>
            </p:cNvPr>
            <p:cNvCxnSpPr>
              <a:cxnSpLocks/>
            </p:cNvCxnSpPr>
            <p:nvPr/>
          </p:nvCxnSpPr>
          <p:spPr>
            <a:xfrm>
              <a:off x="1678002" y="1774920"/>
              <a:ext cx="133717" cy="508308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7AF3DA-F8E5-9E4D-BCCA-B16B311C6C4E}"/>
                </a:ext>
              </a:extLst>
            </p:cNvPr>
            <p:cNvSpPr txBox="1"/>
            <p:nvPr/>
          </p:nvSpPr>
          <p:spPr>
            <a:xfrm>
              <a:off x="1643177" y="1837464"/>
              <a:ext cx="1193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Cosmic ray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0141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9C450-52D0-DB43-B65D-7B63CDD9B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1325563"/>
          </a:xfrm>
        </p:spPr>
        <p:txBody>
          <a:bodyPr/>
          <a:lstStyle/>
          <a:p>
            <a:r>
              <a:rPr lang="en-US" dirty="0"/>
              <a:t>HV DAC = 152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8F06E5-4CC8-374A-8389-895C901F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1EFB-9EA7-7846-B051-F67C318399A0}" type="datetime1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69752E-1B39-8B4C-A357-08F344EB2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B0FB9-010A-BE4E-9AEA-701B594F6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F5784-B297-9C49-94E4-06B6257450E1}"/>
              </a:ext>
            </a:extLst>
          </p:cNvPr>
          <p:cNvSpPr txBox="1"/>
          <p:nvPr/>
        </p:nvSpPr>
        <p:spPr>
          <a:xfrm>
            <a:off x="350982" y="1140897"/>
            <a:ext cx="1018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mppc-cosmic-trigger-counters-Channel-4-5-HG30-LG30-HVBias-DAC-152-Ch8-9-HGLG-37-Thr350-run1.root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799C30-F178-9149-9954-BC18E39B6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504" y="1479839"/>
            <a:ext cx="4044514" cy="5241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2698AF-D432-3C41-8A90-D0A790B93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713" y="2466460"/>
            <a:ext cx="4567202" cy="43915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36399C-4524-1D46-9681-BF43B4EAA7F1}"/>
              </a:ext>
            </a:extLst>
          </p:cNvPr>
          <p:cNvSpPr txBox="1"/>
          <p:nvPr/>
        </p:nvSpPr>
        <p:spPr>
          <a:xfrm>
            <a:off x="736600" y="1745673"/>
            <a:ext cx="342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792 +/- 6;	 Sig = 227 +/- 6</a:t>
            </a:r>
          </a:p>
        </p:txBody>
      </p:sp>
    </p:spTree>
    <p:extLst>
      <p:ext uri="{BB962C8B-B14F-4D97-AF65-F5344CB8AC3E}">
        <p14:creationId xmlns:p14="http://schemas.microsoft.com/office/powerpoint/2010/main" val="4036030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C0B2A-5D59-AF4C-A178-0433808DC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HC DAC = 172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B1371-8825-0145-9BF4-3174A5DD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1EFB-9EA7-7846-B051-F67C318399A0}" type="datetime1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0FF77C-CA33-9A4F-9F40-B52252D16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4E499-CF29-644C-ADC8-4C1F9C67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DD760D-22AE-9849-8852-BAD2617A5C0D}"/>
              </a:ext>
            </a:extLst>
          </p:cNvPr>
          <p:cNvSpPr txBox="1"/>
          <p:nvPr/>
        </p:nvSpPr>
        <p:spPr>
          <a:xfrm>
            <a:off x="572654" y="1070531"/>
            <a:ext cx="10237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mppc-cosmic-trigger-counters-Channel-4-5-HG30-LG30-HVBias-DAC-172-Ch8-9-HGLG-37-Thr350-run1.root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2CEB25-C62C-3F45-8638-160B2BFBA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851" y="2184111"/>
            <a:ext cx="3324698" cy="43087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68B6B4-400E-7F4B-91ED-1C903D8B1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105" y="2549236"/>
            <a:ext cx="4462087" cy="42904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3F243F-1D86-3743-8BB3-8A891D0958CB}"/>
              </a:ext>
            </a:extLst>
          </p:cNvPr>
          <p:cNvSpPr txBox="1"/>
          <p:nvPr/>
        </p:nvSpPr>
        <p:spPr>
          <a:xfrm>
            <a:off x="686626" y="1784676"/>
            <a:ext cx="1523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821 +/- 7</a:t>
            </a:r>
          </a:p>
          <a:p>
            <a:r>
              <a:rPr lang="en-US" dirty="0"/>
              <a:t>Sig = 199 +/- 7</a:t>
            </a:r>
          </a:p>
        </p:txBody>
      </p:sp>
    </p:spTree>
    <p:extLst>
      <p:ext uri="{BB962C8B-B14F-4D97-AF65-F5344CB8AC3E}">
        <p14:creationId xmlns:p14="http://schemas.microsoft.com/office/powerpoint/2010/main" val="2103753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9E098-298E-4740-909A-490EE1E30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46332"/>
          </a:xfrm>
        </p:spPr>
        <p:txBody>
          <a:bodyPr>
            <a:normAutofit fontScale="90000"/>
          </a:bodyPr>
          <a:lstStyle/>
          <a:p>
            <a:r>
              <a:rPr lang="en-US" dirty="0"/>
              <a:t>HV DAC= 191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B2BE10-CF3A-D048-8037-E8B939452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1EFB-9EA7-7846-B051-F67C318399A0}" type="datetime1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33E432-26ED-EC4B-AE6B-129F03B97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1BBC7-1010-AF43-99EB-8D29B70A8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DED48C-D3BE-D44E-A4EF-5D0395EA4E6B}"/>
              </a:ext>
            </a:extLst>
          </p:cNvPr>
          <p:cNvSpPr txBox="1"/>
          <p:nvPr/>
        </p:nvSpPr>
        <p:spPr>
          <a:xfrm>
            <a:off x="498763" y="1002397"/>
            <a:ext cx="10184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mppc-cosmic-trigger-counters-Channel-4-5-HG30-LG30-HVBias-DAC-191-Ch8-9-HGLG-37-Thr380-run1.root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D35002-E58B-494D-8D43-617025602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852" y="1414048"/>
            <a:ext cx="3994626" cy="5176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F2DFFA-2ACC-B241-940E-29870EFE5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025" y="2493817"/>
            <a:ext cx="4538749" cy="43641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545A1C-A605-0B49-BCB2-62790171E3E3}"/>
              </a:ext>
            </a:extLst>
          </p:cNvPr>
          <p:cNvSpPr txBox="1"/>
          <p:nvPr/>
        </p:nvSpPr>
        <p:spPr>
          <a:xfrm>
            <a:off x="686626" y="1710962"/>
            <a:ext cx="1523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976 +/- 6</a:t>
            </a:r>
          </a:p>
          <a:p>
            <a:r>
              <a:rPr lang="en-US" dirty="0"/>
              <a:t>Sig = 210 +/- 7</a:t>
            </a:r>
          </a:p>
        </p:txBody>
      </p:sp>
    </p:spTree>
    <p:extLst>
      <p:ext uri="{BB962C8B-B14F-4D97-AF65-F5344CB8AC3E}">
        <p14:creationId xmlns:p14="http://schemas.microsoft.com/office/powerpoint/2010/main" val="2447180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9776-6573-254E-9E1A-4741635F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837" y="136525"/>
            <a:ext cx="10515600" cy="1036493"/>
          </a:xfrm>
        </p:spPr>
        <p:txBody>
          <a:bodyPr/>
          <a:lstStyle/>
          <a:p>
            <a:r>
              <a:rPr lang="en-US" dirty="0"/>
              <a:t>HV DAC = 192 (Default)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6DE2A8-D3C5-764D-9B9A-5122F8FAD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1EFB-9EA7-7846-B051-F67C318399A0}" type="datetime1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9AB466-AA96-5C40-8154-3DC63B96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4BBC7C-D500-C148-B15C-3800A196C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CD5343-0105-2543-A2A2-AA0F73F403A9}"/>
              </a:ext>
            </a:extLst>
          </p:cNvPr>
          <p:cNvSpPr txBox="1"/>
          <p:nvPr/>
        </p:nvSpPr>
        <p:spPr>
          <a:xfrm>
            <a:off x="549922" y="1034687"/>
            <a:ext cx="10184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mppc-cosmic-trigger-counters-Channel-4-5-HG30-LG30-HVBias-DAC-192-Ch8-9-HGLG-37-Thr350-run1.root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7FDDB4-31E6-D749-A69E-60060C4FB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452" y="1681018"/>
            <a:ext cx="3994626" cy="5176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7B0F21-E85D-B840-979E-4C7769246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889" y="2309091"/>
            <a:ext cx="4730865" cy="45489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F19B52-EC51-CA42-8F82-525875FD1DF8}"/>
              </a:ext>
            </a:extLst>
          </p:cNvPr>
          <p:cNvSpPr txBox="1"/>
          <p:nvPr/>
        </p:nvSpPr>
        <p:spPr>
          <a:xfrm>
            <a:off x="686626" y="1662760"/>
            <a:ext cx="1523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996 +/- 6</a:t>
            </a:r>
          </a:p>
          <a:p>
            <a:r>
              <a:rPr lang="en-US" dirty="0"/>
              <a:t>Sig = 209 +/- 6</a:t>
            </a:r>
          </a:p>
        </p:txBody>
      </p:sp>
    </p:spTree>
    <p:extLst>
      <p:ext uri="{BB962C8B-B14F-4D97-AF65-F5344CB8AC3E}">
        <p14:creationId xmlns:p14="http://schemas.microsoft.com/office/powerpoint/2010/main" val="2876286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EB651-D6C1-704C-B64E-D232500F5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45" y="0"/>
            <a:ext cx="10515600" cy="1325563"/>
          </a:xfrm>
        </p:spPr>
        <p:txBody>
          <a:bodyPr/>
          <a:lstStyle/>
          <a:p>
            <a:r>
              <a:rPr lang="en-US" dirty="0"/>
              <a:t>HV DAC = 212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558ECE-67B6-CA48-9DFB-2BF86E145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1EFB-9EA7-7846-B051-F67C318399A0}" type="datetime1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1EBBF-0918-6F44-B17B-258FF804E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F00B56-5562-A443-AC9E-C78E4BEB1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789930-B73B-FE44-A95D-38BE983FDE06}"/>
              </a:ext>
            </a:extLst>
          </p:cNvPr>
          <p:cNvSpPr txBox="1"/>
          <p:nvPr/>
        </p:nvSpPr>
        <p:spPr>
          <a:xfrm>
            <a:off x="341745" y="1219200"/>
            <a:ext cx="10237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mppc-cosmic-trigger-counters-Channel-4-5-HG30-LG30-HVBias-DAC-212-Ch8-9-HGLG-37-Thr350-run1.root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E8DF1-64F0-C94C-8D43-2C3753408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945" y="1753172"/>
            <a:ext cx="3938951" cy="51048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776D4B-2338-A745-8403-1B47F42B6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231" y="2715490"/>
            <a:ext cx="4087276" cy="39300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FAC491-B31F-6343-A19A-379AF155529B}"/>
              </a:ext>
            </a:extLst>
          </p:cNvPr>
          <p:cNvSpPr txBox="1"/>
          <p:nvPr/>
        </p:nvSpPr>
        <p:spPr>
          <a:xfrm>
            <a:off x="591127" y="1856509"/>
            <a:ext cx="1640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1263 +/- 10</a:t>
            </a:r>
          </a:p>
          <a:p>
            <a:r>
              <a:rPr lang="en-US" dirty="0"/>
              <a:t>Sig = 325 +/- 10</a:t>
            </a:r>
          </a:p>
        </p:txBody>
      </p:sp>
    </p:spTree>
    <p:extLst>
      <p:ext uri="{BB962C8B-B14F-4D97-AF65-F5344CB8AC3E}">
        <p14:creationId xmlns:p14="http://schemas.microsoft.com/office/powerpoint/2010/main" val="2846835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E0DAD-3B32-AC4D-B51B-83D81DC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3" y="0"/>
            <a:ext cx="10515600" cy="1002397"/>
          </a:xfrm>
        </p:spPr>
        <p:txBody>
          <a:bodyPr/>
          <a:lstStyle/>
          <a:p>
            <a:r>
              <a:rPr lang="en-US" dirty="0"/>
              <a:t>HV DAC = 232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6CBB67-BF47-CA47-AEF9-819BA3621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1EFB-9EA7-7846-B051-F67C318399A0}" type="datetime1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FE3F9-DD14-5B44-9295-29E52A4F5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03F45-A912-4D4E-B3F0-D12364309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13755C-768C-774B-91C6-70FB330AA1F6}"/>
              </a:ext>
            </a:extLst>
          </p:cNvPr>
          <p:cNvSpPr txBox="1"/>
          <p:nvPr/>
        </p:nvSpPr>
        <p:spPr>
          <a:xfrm>
            <a:off x="628073" y="1002397"/>
            <a:ext cx="10184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mppc-cosmic-trigger-counters-Channel-4-5-HG30-LG30-HVBias-DAC-232-Ch8-9-HGLG-37-Thr350-run1.root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8A3860-8B70-EC41-B5EF-BF59FDEC6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324" y="1551708"/>
            <a:ext cx="3624027" cy="46966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9276AA-FEED-E940-A1A0-A8C248F46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135" y="2299639"/>
            <a:ext cx="4730865" cy="45489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CEB5AB-9B9E-C040-8466-F569E46A7E66}"/>
              </a:ext>
            </a:extLst>
          </p:cNvPr>
          <p:cNvSpPr txBox="1"/>
          <p:nvPr/>
        </p:nvSpPr>
        <p:spPr>
          <a:xfrm>
            <a:off x="838200" y="1648728"/>
            <a:ext cx="162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1642 +/- 17</a:t>
            </a:r>
          </a:p>
          <a:p>
            <a:r>
              <a:rPr lang="en-US" dirty="0"/>
              <a:t>Sig = 405 +/-17</a:t>
            </a:r>
          </a:p>
        </p:txBody>
      </p:sp>
    </p:spTree>
    <p:extLst>
      <p:ext uri="{BB962C8B-B14F-4D97-AF65-F5344CB8AC3E}">
        <p14:creationId xmlns:p14="http://schemas.microsoft.com/office/powerpoint/2010/main" val="6735448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D3FEF-BAB9-D343-9F82-D0CA6D6DA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3564"/>
          </a:xfrm>
        </p:spPr>
        <p:txBody>
          <a:bodyPr/>
          <a:lstStyle/>
          <a:p>
            <a:r>
              <a:rPr lang="en-US" dirty="0"/>
              <a:t>HV DAC = 252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9B302-7EDF-B94B-87C7-E374D215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1EFB-9EA7-7846-B051-F67C318399A0}" type="datetime1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73C36-5F85-D243-BC8F-00D8A1713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1B16A-5EE5-2647-A762-E63A6832A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07E4AB-8AF4-1046-A58E-E385625F9FCA}"/>
              </a:ext>
            </a:extLst>
          </p:cNvPr>
          <p:cNvSpPr txBox="1"/>
          <p:nvPr/>
        </p:nvSpPr>
        <p:spPr>
          <a:xfrm>
            <a:off x="120073" y="881829"/>
            <a:ext cx="657904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mppc-cosmic-trigger-counters-Channel-4-5-HG30-LG30-HVBias-DAC-252-Ch8-9-HGLG-37-Thr350-run1.root</a:t>
            </a:r>
          </a:p>
          <a:p>
            <a:r>
              <a:rPr lang="en-US" sz="1100" dirty="0"/>
              <a:t>mppc-cosmic-trigger-counters-Channel-4-5-HG30-LG30-HVBias-DAC-252-Ch8-9-HGLG-37-Thr380-350-run2.root</a:t>
            </a:r>
          </a:p>
          <a:p>
            <a:r>
              <a:rPr lang="en-US" sz="1100" dirty="0"/>
              <a:t>mppc-cosmic-trigger-counters-Channel-4-5-HG30-LG30-HVBias-DAC-252-Ch8-9-HGLG-37-Thr380-350-run3.root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6220DB-A36E-AA4D-A095-C2A1E11F3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782" y="67608"/>
            <a:ext cx="1981277" cy="25677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34A299-0983-544A-84D4-B5D1AC987DA1}"/>
              </a:ext>
            </a:extLst>
          </p:cNvPr>
          <p:cNvSpPr txBox="1"/>
          <p:nvPr/>
        </p:nvSpPr>
        <p:spPr>
          <a:xfrm>
            <a:off x="7259782" y="314036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Run-1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C61D38-AF84-C545-B3CB-E7149C773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79273"/>
            <a:ext cx="3097876" cy="29787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30DBC0-87F4-9D42-8A07-064FB8F73B71}"/>
              </a:ext>
            </a:extLst>
          </p:cNvPr>
          <p:cNvSpPr txBox="1"/>
          <p:nvPr/>
        </p:nvSpPr>
        <p:spPr>
          <a:xfrm>
            <a:off x="350982" y="1874982"/>
            <a:ext cx="34868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2028 +/- 41;	Sig = 500 +/- 52</a:t>
            </a:r>
          </a:p>
          <a:p>
            <a:r>
              <a:rPr lang="en-US" dirty="0"/>
              <a:t>A = 2142 +/- 13;	Sig = 409 +/- 12</a:t>
            </a:r>
          </a:p>
          <a:p>
            <a:r>
              <a:rPr lang="en-US" dirty="0"/>
              <a:t>A = 2133 +/- 11;	Sig = 430 +/- 10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716A63-58CC-FD4C-A373-7829559E2A86}"/>
              </a:ext>
            </a:extLst>
          </p:cNvPr>
          <p:cNvSpPr txBox="1"/>
          <p:nvPr/>
        </p:nvSpPr>
        <p:spPr>
          <a:xfrm>
            <a:off x="467746" y="4453936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Run-1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00F9F9-27E1-A242-A26A-BF0CFCB5B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343" y="67608"/>
            <a:ext cx="2017583" cy="26147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FB9F0B-297E-3F45-99C5-7421FCF1C747}"/>
              </a:ext>
            </a:extLst>
          </p:cNvPr>
          <p:cNvSpPr txBox="1"/>
          <p:nvPr/>
        </p:nvSpPr>
        <p:spPr>
          <a:xfrm>
            <a:off x="9801723" y="217117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Run-2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263DE50-92BE-604E-9981-6D735903E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7876" y="3879273"/>
            <a:ext cx="3097876" cy="29787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499F362-CE78-E44E-8FBF-BA804F122690}"/>
              </a:ext>
            </a:extLst>
          </p:cNvPr>
          <p:cNvSpPr txBox="1"/>
          <p:nvPr/>
        </p:nvSpPr>
        <p:spPr>
          <a:xfrm>
            <a:off x="3668146" y="4324285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Run-2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113942-B885-684A-8F35-0815E6B70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4342" y="3429000"/>
            <a:ext cx="2137657" cy="27703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7648074-5D40-434F-A78E-486FD0B81E1B}"/>
              </a:ext>
            </a:extLst>
          </p:cNvPr>
          <p:cNvSpPr txBox="1"/>
          <p:nvPr/>
        </p:nvSpPr>
        <p:spPr>
          <a:xfrm>
            <a:off x="9982200" y="350699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Run-3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B11E660-87B1-A943-AABF-21039AE088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7171" y="3856905"/>
            <a:ext cx="3100945" cy="298167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66A2369-1AC2-8541-BB44-9655F7106F94}"/>
              </a:ext>
            </a:extLst>
          </p:cNvPr>
          <p:cNvSpPr txBox="1"/>
          <p:nvPr/>
        </p:nvSpPr>
        <p:spPr>
          <a:xfrm>
            <a:off x="7151255" y="4275682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Run-3</a:t>
            </a:r>
          </a:p>
        </p:txBody>
      </p:sp>
    </p:spTree>
    <p:extLst>
      <p:ext uri="{BB962C8B-B14F-4D97-AF65-F5344CB8AC3E}">
        <p14:creationId xmlns:p14="http://schemas.microsoft.com/office/powerpoint/2010/main" val="1634634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0191F-08BC-B84D-A6F4-3B052FE09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385" y="0"/>
            <a:ext cx="10515600" cy="1325563"/>
          </a:xfrm>
        </p:spPr>
        <p:txBody>
          <a:bodyPr/>
          <a:lstStyle/>
          <a:p>
            <a:r>
              <a:rPr lang="en-US" dirty="0"/>
              <a:t>Summary:  Mean vs HV DAC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BE5AB0-5D71-3541-B846-86DF2627A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1EFB-9EA7-7846-B051-F67C318399A0}" type="datetime1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0AF43E-79EE-0744-A65A-D5731F706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10BC4D-A6F7-1C4B-B2A8-EF24C474B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03BA8A8-3AB9-E940-A27F-29DC896606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3393535"/>
              </p:ext>
            </p:extLst>
          </p:nvPr>
        </p:nvGraphicFramePr>
        <p:xfrm>
          <a:off x="311150" y="1912042"/>
          <a:ext cx="6540500" cy="341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85901BB-4AE6-354A-94EF-1A0AF166A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117" y="2191442"/>
            <a:ext cx="4965700" cy="2857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F79257-5982-4B43-86F9-1E60C3513817}"/>
              </a:ext>
            </a:extLst>
          </p:cNvPr>
          <p:cNvSpPr txBox="1"/>
          <p:nvPr/>
        </p:nvSpPr>
        <p:spPr>
          <a:xfrm>
            <a:off x="3581400" y="5473014"/>
            <a:ext cx="907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HV DAC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00A62A-1B27-6D47-9B9E-AA084FD966C4}"/>
              </a:ext>
            </a:extLst>
          </p:cNvPr>
          <p:cNvSpPr txBox="1"/>
          <p:nvPr/>
        </p:nvSpPr>
        <p:spPr>
          <a:xfrm>
            <a:off x="2044931" y="6084916"/>
            <a:ext cx="388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 to-do: set DAC = 232, and scan HG</a:t>
            </a:r>
          </a:p>
        </p:txBody>
      </p:sp>
    </p:spTree>
    <p:extLst>
      <p:ext uri="{BB962C8B-B14F-4D97-AF65-F5344CB8AC3E}">
        <p14:creationId xmlns:p14="http://schemas.microsoft.com/office/powerpoint/2010/main" val="1671350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DA6C2-18E2-7141-9E13-99E523CE3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to do: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9A395-13F7-EA4F-BC42-111F382F0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1EFB-9EA7-7846-B051-F67C318399A0}" type="datetime1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4A92D5-DAD7-1343-8140-3E9710B69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BB675-85B7-6F46-80B3-B4656BF8E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38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A8FBA-51CF-0741-B681-FF91AC674254}"/>
              </a:ext>
            </a:extLst>
          </p:cNvPr>
          <p:cNvSpPr txBox="1"/>
          <p:nvPr/>
        </p:nvSpPr>
        <p:spPr>
          <a:xfrm>
            <a:off x="4596938" y="843240"/>
            <a:ext cx="468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 to-do: set DAC = 232, and scan HG = 1 - 63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E8F7942-9CC7-8346-B4F2-34AAF8AA53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0323137"/>
              </p:ext>
            </p:extLst>
          </p:nvPr>
        </p:nvGraphicFramePr>
        <p:xfrm>
          <a:off x="311150" y="2240580"/>
          <a:ext cx="5158625" cy="3087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7502F5C-80C8-1E4D-AA14-AF988EB893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6815633"/>
              </p:ext>
            </p:extLst>
          </p:nvPr>
        </p:nvGraphicFramePr>
        <p:xfrm>
          <a:off x="6722227" y="2440084"/>
          <a:ext cx="4799213" cy="2954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F31742E-B5DB-D04D-AA1F-4B3518D4AB04}"/>
              </a:ext>
            </a:extLst>
          </p:cNvPr>
          <p:cNvSpPr txBox="1"/>
          <p:nvPr/>
        </p:nvSpPr>
        <p:spPr>
          <a:xfrm>
            <a:off x="1886989" y="5594465"/>
            <a:ext cx="907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HV DAC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379382-7303-1B4B-9A1B-934CD57E4DFA}"/>
              </a:ext>
            </a:extLst>
          </p:cNvPr>
          <p:cNvSpPr txBox="1"/>
          <p:nvPr/>
        </p:nvSpPr>
        <p:spPr>
          <a:xfrm>
            <a:off x="8744989" y="5552902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Gain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6BBE646-F146-0C43-B6C9-5A2CC79A3169}"/>
              </a:ext>
            </a:extLst>
          </p:cNvPr>
          <p:cNvSpPr/>
          <p:nvPr/>
        </p:nvSpPr>
        <p:spPr>
          <a:xfrm>
            <a:off x="4038600" y="3252446"/>
            <a:ext cx="515389" cy="5320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EC92951-7212-AD4D-B614-04DB3EBB06BE}"/>
              </a:ext>
            </a:extLst>
          </p:cNvPr>
          <p:cNvSpPr/>
          <p:nvPr/>
        </p:nvSpPr>
        <p:spPr>
          <a:xfrm>
            <a:off x="8744989" y="4365022"/>
            <a:ext cx="515389" cy="5320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55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DC579-D24C-A643-97D5-6C5410E88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PHENIX </a:t>
            </a:r>
            <a:r>
              <a:rPr lang="en-US" dirty="0" err="1"/>
              <a:t>EMCal</a:t>
            </a:r>
            <a:r>
              <a:rPr lang="en-US" dirty="0"/>
              <a:t> Module Study @Fermilab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65039-FDC3-784C-A752-F004FF03E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 Test Beam Run in 2019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C8CC3-92BD-694B-80B5-277426339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717D-F927-9A4C-B992-9B4B50C334E0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99574-82E7-8D42-8737-73CFC460C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4290B-5068-7A4F-9D98-4DADB881D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465A5E-1DD3-054C-AA9A-1896B2A172FC}"/>
              </a:ext>
            </a:extLst>
          </p:cNvPr>
          <p:cNvSpPr/>
          <p:nvPr/>
        </p:nvSpPr>
        <p:spPr>
          <a:xfrm>
            <a:off x="573437" y="3105835"/>
            <a:ext cx="11127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www.phenix.bnl.gov</a:t>
            </a:r>
            <a:r>
              <a:rPr lang="en-US" dirty="0"/>
              <a:t>/WWW/publish/</a:t>
            </a:r>
            <a:r>
              <a:rPr lang="en-US" dirty="0" err="1"/>
              <a:t>mxliu</a:t>
            </a:r>
            <a:r>
              <a:rPr lang="en-US" dirty="0"/>
              <a:t>/</a:t>
            </a:r>
            <a:r>
              <a:rPr lang="en-US" dirty="0" err="1"/>
              <a:t>SeaQuest</a:t>
            </a:r>
            <a:r>
              <a:rPr lang="en-US" dirty="0"/>
              <a:t>/</a:t>
            </a:r>
            <a:r>
              <a:rPr lang="en-US" dirty="0" err="1"/>
              <a:t>EMCal_Upgrade</a:t>
            </a:r>
            <a:r>
              <a:rPr lang="en-US" dirty="0"/>
              <a:t>/STARNote-EMCal-TestBeam-2019.pdf</a:t>
            </a:r>
          </a:p>
        </p:txBody>
      </p:sp>
    </p:spTree>
    <p:extLst>
      <p:ext uri="{BB962C8B-B14F-4D97-AF65-F5344CB8AC3E}">
        <p14:creationId xmlns:p14="http://schemas.microsoft.com/office/powerpoint/2010/main" val="3343727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EBAE6-B3AE-9D4E-A4BB-E9E921EB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-158245"/>
            <a:ext cx="11353800" cy="1325563"/>
          </a:xfrm>
        </p:spPr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EMCal</a:t>
            </a:r>
            <a:r>
              <a:rPr lang="en-US" dirty="0"/>
              <a:t> Modules at Fermilab: </a:t>
            </a:r>
            <a:r>
              <a:rPr lang="en-US" dirty="0" err="1"/>
              <a:t>SiPM</a:t>
            </a:r>
            <a:r>
              <a:rPr lang="en-US" dirty="0"/>
              <a:t> Readout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7DED7F-AF16-4540-A899-3CD730AE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BCEA-3A26-2640-B1BF-0F57DB487E42}" type="datetime1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271CDD-7F4F-954E-ADC9-228D617A8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C517B-6061-8F44-B5F3-65279954D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5645-9C51-9F4B-803E-43903AA351B2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94BBD2-CDCF-9B47-B964-39503420F2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85" r="10283" b="19007"/>
          <a:stretch/>
        </p:blipFill>
        <p:spPr>
          <a:xfrm>
            <a:off x="0" y="900164"/>
            <a:ext cx="9390435" cy="57233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DE7768-7674-9743-96DB-E56C82A2FF35}"/>
              </a:ext>
            </a:extLst>
          </p:cNvPr>
          <p:cNvSpPr txBox="1"/>
          <p:nvPr/>
        </p:nvSpPr>
        <p:spPr>
          <a:xfrm>
            <a:off x="7284903" y="2008506"/>
            <a:ext cx="11183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 </a:t>
            </a:r>
            <a:r>
              <a:rPr lang="en-US" dirty="0" err="1">
                <a:solidFill>
                  <a:srgbClr val="FFFF00"/>
                </a:solidFill>
              </a:rPr>
              <a:t>SiPM</a:t>
            </a:r>
            <a:r>
              <a:rPr lang="en-US" dirty="0">
                <a:solidFill>
                  <a:srgbClr val="FFFF00"/>
                </a:solidFill>
              </a:rPr>
              <a:t> s</a:t>
            </a:r>
          </a:p>
          <a:p>
            <a:r>
              <a:rPr lang="en-US" dirty="0">
                <a:solidFill>
                  <a:srgbClr val="FFFF00"/>
                </a:solidFill>
              </a:rPr>
              <a:t>Per Tower</a:t>
            </a:r>
          </a:p>
          <a:p>
            <a:r>
              <a:rPr lang="en-US" dirty="0">
                <a:solidFill>
                  <a:srgbClr val="FFFF00"/>
                </a:solidFill>
              </a:rPr>
              <a:t>(Channel)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BCDB0-C9C7-8A4F-B942-369AC1295047}"/>
              </a:ext>
            </a:extLst>
          </p:cNvPr>
          <p:cNvSpPr txBox="1"/>
          <p:nvPr/>
        </p:nvSpPr>
        <p:spPr>
          <a:xfrm>
            <a:off x="9812215" y="1699846"/>
            <a:ext cx="21337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Module = 4 Towers</a:t>
            </a:r>
          </a:p>
          <a:p>
            <a:r>
              <a:rPr lang="en-US" dirty="0"/>
              <a:t>4-lightguides</a:t>
            </a:r>
          </a:p>
          <a:p>
            <a:endParaRPr lang="en-US" dirty="0"/>
          </a:p>
          <a:p>
            <a:r>
              <a:rPr lang="en-US" dirty="0"/>
              <a:t>Each lightguide:</a:t>
            </a:r>
          </a:p>
          <a:p>
            <a:r>
              <a:rPr lang="en-US" dirty="0"/>
              <a:t>2-SiPM readout</a:t>
            </a:r>
          </a:p>
        </p:txBody>
      </p:sp>
    </p:spTree>
    <p:extLst>
      <p:ext uri="{BB962C8B-B14F-4D97-AF65-F5344CB8AC3E}">
        <p14:creationId xmlns:p14="http://schemas.microsoft.com/office/powerpoint/2010/main" val="3298014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A99D6-7EBA-7B47-A83D-B3015E778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628"/>
            <a:ext cx="11203983" cy="879596"/>
          </a:xfrm>
        </p:spPr>
        <p:txBody>
          <a:bodyPr/>
          <a:lstStyle/>
          <a:p>
            <a:r>
              <a:rPr lang="en-US" dirty="0"/>
              <a:t>Two </a:t>
            </a:r>
            <a:r>
              <a:rPr lang="en-US" dirty="0" err="1"/>
              <a:t>EMCal</a:t>
            </a:r>
            <a:r>
              <a:rPr lang="en-US" dirty="0"/>
              <a:t> Modules Readout Setup @Fermilab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83855-14CA-2241-A205-A829DBBB4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3C58-278E-F44F-B7B5-ADE698225A14}" type="datetime1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6766D-5E60-554D-BAD8-697009C5A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640D0-B40D-9747-A395-6059FDDAC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CDB0-A675-1745-A30B-A7D9F798CDA5}" type="slidenum">
              <a:rPr lang="en-US" smtClean="0"/>
              <a:t>6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6DAC19-9D1F-7E4E-A2AC-5B07658EC6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42" y="2303310"/>
            <a:ext cx="3663852" cy="3899426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06E41DB-90BE-BC48-B216-81E0267E4E19}"/>
              </a:ext>
            </a:extLst>
          </p:cNvPr>
          <p:cNvGrpSpPr/>
          <p:nvPr/>
        </p:nvGrpSpPr>
        <p:grpSpPr>
          <a:xfrm>
            <a:off x="4267200" y="1909056"/>
            <a:ext cx="1828800" cy="4687934"/>
            <a:chOff x="8387316" y="1425787"/>
            <a:chExt cx="1828800" cy="468793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87BB1EE-F36D-2146-8956-2804A296B7BE}"/>
                </a:ext>
              </a:extLst>
            </p:cNvPr>
            <p:cNvGrpSpPr/>
            <p:nvPr/>
          </p:nvGrpSpPr>
          <p:grpSpPr>
            <a:xfrm>
              <a:off x="8387316" y="2021211"/>
              <a:ext cx="1828800" cy="3360689"/>
              <a:chOff x="8738191" y="1425787"/>
              <a:chExt cx="1828800" cy="3360689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161A488-0CCD-6943-81D7-DB283328C816}"/>
                  </a:ext>
                </a:extLst>
              </p:cNvPr>
              <p:cNvGrpSpPr/>
              <p:nvPr/>
            </p:nvGrpSpPr>
            <p:grpSpPr>
              <a:xfrm>
                <a:off x="8738191" y="1425787"/>
                <a:ext cx="1828800" cy="1648046"/>
                <a:chOff x="8738191" y="1425787"/>
                <a:chExt cx="1828800" cy="1648046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E6014541-5370-C049-973E-0EA9B4A0A36F}"/>
                    </a:ext>
                  </a:extLst>
                </p:cNvPr>
                <p:cNvSpPr/>
                <p:nvPr/>
              </p:nvSpPr>
              <p:spPr>
                <a:xfrm>
                  <a:off x="8738191" y="1425787"/>
                  <a:ext cx="1828800" cy="164804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4DBDBFBC-E525-2C4C-A1CF-3B8F64449B8C}"/>
                    </a:ext>
                  </a:extLst>
                </p:cNvPr>
                <p:cNvCxnSpPr>
                  <a:stCxn id="16" idx="0"/>
                  <a:endCxn id="16" idx="2"/>
                </p:cNvCxnSpPr>
                <p:nvPr/>
              </p:nvCxnSpPr>
              <p:spPr>
                <a:xfrm>
                  <a:off x="9652591" y="1425787"/>
                  <a:ext cx="0" cy="1648046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EBCA6D22-D4A9-3A47-83DA-B6F119109941}"/>
                    </a:ext>
                  </a:extLst>
                </p:cNvPr>
                <p:cNvCxnSpPr>
                  <a:cxnSpLocks/>
                  <a:stCxn id="16" idx="1"/>
                  <a:endCxn id="16" idx="3"/>
                </p:cNvCxnSpPr>
                <p:nvPr/>
              </p:nvCxnSpPr>
              <p:spPr>
                <a:xfrm>
                  <a:off x="8738191" y="2249810"/>
                  <a:ext cx="1828800" cy="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FEC63C8-DA94-654B-B3A4-DF2772042656}"/>
                  </a:ext>
                </a:extLst>
              </p:cNvPr>
              <p:cNvGrpSpPr/>
              <p:nvPr/>
            </p:nvGrpSpPr>
            <p:grpSpPr>
              <a:xfrm>
                <a:off x="8738191" y="3138430"/>
                <a:ext cx="1828800" cy="1648046"/>
                <a:chOff x="8738191" y="1425787"/>
                <a:chExt cx="1828800" cy="1648046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871FCAAB-8846-6B48-927B-88810DA19CEE}"/>
                    </a:ext>
                  </a:extLst>
                </p:cNvPr>
                <p:cNvSpPr/>
                <p:nvPr/>
              </p:nvSpPr>
              <p:spPr>
                <a:xfrm>
                  <a:off x="8738191" y="1425787"/>
                  <a:ext cx="1828800" cy="164804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95B38F96-E70E-1A42-9CD1-82C0C9D0C759}"/>
                    </a:ext>
                  </a:extLst>
                </p:cNvPr>
                <p:cNvCxnSpPr>
                  <a:stCxn id="25" idx="0"/>
                  <a:endCxn id="25" idx="2"/>
                </p:cNvCxnSpPr>
                <p:nvPr/>
              </p:nvCxnSpPr>
              <p:spPr>
                <a:xfrm>
                  <a:off x="9652591" y="1425787"/>
                  <a:ext cx="0" cy="1648046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6ED3DE6D-DF65-5F46-91D2-466AB4CAFAE2}"/>
                    </a:ext>
                  </a:extLst>
                </p:cNvPr>
                <p:cNvCxnSpPr>
                  <a:cxnSpLocks/>
                  <a:stCxn id="25" idx="1"/>
                  <a:endCxn id="25" idx="3"/>
                </p:cNvCxnSpPr>
                <p:nvPr/>
              </p:nvCxnSpPr>
              <p:spPr>
                <a:xfrm>
                  <a:off x="8738191" y="2249810"/>
                  <a:ext cx="1828800" cy="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5F49558-347E-9342-AD47-7FB8D1949F30}"/>
                </a:ext>
              </a:extLst>
            </p:cNvPr>
            <p:cNvCxnSpPr/>
            <p:nvPr/>
          </p:nvCxnSpPr>
          <p:spPr>
            <a:xfrm>
              <a:off x="8516679" y="1425787"/>
              <a:ext cx="785037" cy="4687934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8BA8A34-6D1C-6443-94D8-BDD8D3686F5B}"/>
              </a:ext>
            </a:extLst>
          </p:cNvPr>
          <p:cNvSpPr txBox="1"/>
          <p:nvPr/>
        </p:nvSpPr>
        <p:spPr>
          <a:xfrm>
            <a:off x="4147291" y="1406404"/>
            <a:ext cx="2108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1x2 module setup</a:t>
            </a:r>
          </a:p>
          <a:p>
            <a:r>
              <a:rPr lang="en-US" dirty="0"/>
              <a:t> for cosmic ray</a:t>
            </a:r>
          </a:p>
          <a:p>
            <a:r>
              <a:rPr lang="en-US" dirty="0"/>
              <a:t>-8 readout channels </a:t>
            </a:r>
          </a:p>
        </p:txBody>
      </p:sp>
      <p:pic>
        <p:nvPicPr>
          <p:cNvPr id="33" name="Content Placeholder 7">
            <a:extLst>
              <a:ext uri="{FF2B5EF4-FFF2-40B4-BE49-F238E27FC236}">
                <a16:creationId xmlns:a16="http://schemas.microsoft.com/office/drawing/2014/main" id="{CBACAFEF-A3D2-674B-9501-EF10647C09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815" y="1851398"/>
            <a:ext cx="5801784" cy="4351338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67DAA8A-B927-3E46-9B02-6C9365C20B70}"/>
              </a:ext>
            </a:extLst>
          </p:cNvPr>
          <p:cNvCxnSpPr/>
          <p:nvPr/>
        </p:nvCxnSpPr>
        <p:spPr>
          <a:xfrm>
            <a:off x="208344" y="2117501"/>
            <a:ext cx="3252486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CE64686-50E3-C94A-92DD-31C97A0056E2}"/>
              </a:ext>
            </a:extLst>
          </p:cNvPr>
          <p:cNvSpPr txBox="1"/>
          <p:nvPr/>
        </p:nvSpPr>
        <p:spPr>
          <a:xfrm>
            <a:off x="1111170" y="1748169"/>
            <a:ext cx="758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11cm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97ACB69-A183-0C46-91B1-FBEAEBBF745D}"/>
              </a:ext>
            </a:extLst>
          </p:cNvPr>
          <p:cNvCxnSpPr>
            <a:cxnSpLocks/>
          </p:cNvCxnSpPr>
          <p:nvPr/>
        </p:nvCxnSpPr>
        <p:spPr>
          <a:xfrm flipV="1">
            <a:off x="3778169" y="2269901"/>
            <a:ext cx="31830" cy="3251223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BAA7B29-D659-2348-811C-633697CE5392}"/>
              </a:ext>
            </a:extLst>
          </p:cNvPr>
          <p:cNvSpPr txBox="1"/>
          <p:nvPr/>
        </p:nvSpPr>
        <p:spPr>
          <a:xfrm rot="5400000">
            <a:off x="3567965" y="3897394"/>
            <a:ext cx="758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11cm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139936-3CD6-4041-AD38-DEB1209DFDB4}"/>
              </a:ext>
            </a:extLst>
          </p:cNvPr>
          <p:cNvSpPr txBox="1"/>
          <p:nvPr/>
        </p:nvSpPr>
        <p:spPr>
          <a:xfrm>
            <a:off x="7267132" y="1330138"/>
            <a:ext cx="386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 </a:t>
            </a:r>
            <a:r>
              <a:rPr lang="en-US" dirty="0" err="1"/>
              <a:t>SiPMs</a:t>
            </a:r>
            <a:r>
              <a:rPr lang="en-US" dirty="0"/>
              <a:t> + CAEN 7502 + Linux computer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EAEEFC-E316-1645-AADD-2D4F0F8BB124}"/>
              </a:ext>
            </a:extLst>
          </p:cNvPr>
          <p:cNvSpPr txBox="1"/>
          <p:nvPr/>
        </p:nvSpPr>
        <p:spPr>
          <a:xfrm>
            <a:off x="10624088" y="753349"/>
            <a:ext cx="1341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Kun</a:t>
            </a:r>
            <a:r>
              <a:rPr lang="en-US" dirty="0"/>
              <a:t> &amp; Ming </a:t>
            </a:r>
          </a:p>
        </p:txBody>
      </p:sp>
    </p:spTree>
    <p:extLst>
      <p:ext uri="{BB962C8B-B14F-4D97-AF65-F5344CB8AC3E}">
        <p14:creationId xmlns:p14="http://schemas.microsoft.com/office/powerpoint/2010/main" val="2523845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6906D-E46F-4445-9916-1C3A0B5A1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82" y="136525"/>
            <a:ext cx="10515600" cy="1325563"/>
          </a:xfrm>
        </p:spPr>
        <p:txBody>
          <a:bodyPr/>
          <a:lstStyle/>
          <a:p>
            <a:r>
              <a:rPr lang="en-US" dirty="0"/>
              <a:t>FEE &amp; SIPM Gain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C48FCE-C2D5-3F45-B8E8-BBC10F892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C45D-B43F-2846-9423-C0C0091E5C4E}" type="datetime1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AB289-D674-DF42-9F64-65E9556CF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6013DF-6D56-914C-9BF9-AC319F4EC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5645-9C51-9F4B-803E-43903AA351B2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68E8DC-F052-F14C-B2F0-E6098BC88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82" y="1462088"/>
            <a:ext cx="9525869" cy="29679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26A04C-FA58-DD41-8D2B-54964CBB786D}"/>
              </a:ext>
            </a:extLst>
          </p:cNvPr>
          <p:cNvSpPr txBox="1"/>
          <p:nvPr/>
        </p:nvSpPr>
        <p:spPr>
          <a:xfrm>
            <a:off x="767129" y="4931528"/>
            <a:ext cx="28853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Vertical vs horizontal muons:</a:t>
            </a:r>
          </a:p>
          <a:p>
            <a:endParaRPr lang="en-US" dirty="0"/>
          </a:p>
          <a:p>
            <a:r>
              <a:rPr lang="en-US" dirty="0"/>
              <a:t>~1/6 in signal (H)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32B2C-5B52-3246-A51A-D25FDA4BD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931528"/>
            <a:ext cx="8014175" cy="13203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F30372-E79D-0141-A3B4-6CEF07AFF7A4}"/>
              </a:ext>
            </a:extLst>
          </p:cNvPr>
          <p:cNvSpPr txBox="1"/>
          <p:nvPr/>
        </p:nvSpPr>
        <p:spPr>
          <a:xfrm>
            <a:off x="9717438" y="333214"/>
            <a:ext cx="196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 2019 TB Note</a:t>
            </a:r>
          </a:p>
        </p:txBody>
      </p:sp>
    </p:spTree>
    <p:extLst>
      <p:ext uri="{BB962C8B-B14F-4D97-AF65-F5344CB8AC3E}">
        <p14:creationId xmlns:p14="http://schemas.microsoft.com/office/powerpoint/2010/main" val="3089585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F4E79-4113-5B4C-9300-1D4363F14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010" y="1"/>
            <a:ext cx="10515600" cy="1325562"/>
          </a:xfrm>
        </p:spPr>
        <p:txBody>
          <a:bodyPr>
            <a:normAutofit/>
          </a:bodyPr>
          <a:lstStyle/>
          <a:p>
            <a:r>
              <a:rPr lang="en-US" dirty="0"/>
              <a:t>Test Beam Data from 2019 Run </a:t>
            </a:r>
            <a:br>
              <a:rPr lang="en-US" dirty="0"/>
            </a:br>
            <a:r>
              <a:rPr lang="en-US" dirty="0"/>
              <a:t>6GeV pi</a:t>
            </a:r>
            <a:r>
              <a:rPr lang="en-US" baseline="30000" dirty="0"/>
              <a:t>+/-</a:t>
            </a:r>
            <a:r>
              <a:rPr lang="en-US" dirty="0"/>
              <a:t> and e</a:t>
            </a:r>
            <a:r>
              <a:rPr lang="en-US" baseline="30000" dirty="0"/>
              <a:t>-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30DF65-4146-484D-99A2-6E3B4BC22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5AD82-8E35-1140-8448-AAB52DCF6D37}" type="datetime1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0FBDD-AA58-E644-8BFD-B8F7C544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6C723-EE6A-CA4F-A39B-B515CFC23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5645-9C51-9F4B-803E-43903AA351B2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767909-5070-AA47-A7C3-53C431E13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238" y="1064406"/>
            <a:ext cx="7410762" cy="49886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7FC022-1495-984E-BC04-638828FF58B6}"/>
              </a:ext>
            </a:extLst>
          </p:cNvPr>
          <p:cNvSpPr txBox="1"/>
          <p:nvPr/>
        </p:nvSpPr>
        <p:spPr>
          <a:xfrm>
            <a:off x="538397" y="1628877"/>
            <a:ext cx="36588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Light output: MIP vs E-shower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dE</a:t>
            </a:r>
            <a:r>
              <a:rPr lang="en-US" dirty="0"/>
              <a:t>(e)/</a:t>
            </a:r>
            <a:r>
              <a:rPr lang="en-US" dirty="0" err="1"/>
              <a:t>dE</a:t>
            </a:r>
            <a:r>
              <a:rPr lang="en-US" dirty="0"/>
              <a:t>(MIP) = 785/33 = 24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b="1" dirty="0"/>
              <a:t>MIP energy resolution: </a:t>
            </a:r>
          </a:p>
          <a:p>
            <a:r>
              <a:rPr lang="en-US" dirty="0"/>
              <a:t>- 5.08/32.8 = 15.5%</a:t>
            </a:r>
          </a:p>
          <a:p>
            <a:endParaRPr lang="en-US" dirty="0"/>
          </a:p>
          <a:p>
            <a:r>
              <a:rPr lang="en-US" b="1" dirty="0"/>
              <a:t>Energy resolution @6GeV, e-shower</a:t>
            </a:r>
          </a:p>
          <a:p>
            <a:endParaRPr lang="en-US" dirty="0"/>
          </a:p>
          <a:p>
            <a:r>
              <a:rPr lang="en-US" dirty="0"/>
              <a:t>-  </a:t>
            </a:r>
            <a:r>
              <a:rPr lang="en-US" dirty="0" err="1"/>
              <a:t>dE</a:t>
            </a:r>
            <a:r>
              <a:rPr lang="en-US" dirty="0"/>
              <a:t>/E = 43.3/785 = 5.5%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79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A810A-D168-9B43-A049-DD6662C95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2138232"/>
          </a:xfrm>
        </p:spPr>
        <p:txBody>
          <a:bodyPr>
            <a:noAutofit/>
          </a:bodyPr>
          <a:lstStyle/>
          <a:p>
            <a:r>
              <a:rPr lang="en-US" sz="3200" dirty="0"/>
              <a:t>MIP Signal in </a:t>
            </a:r>
            <a:r>
              <a:rPr lang="en-US" sz="3200" dirty="0" err="1"/>
              <a:t>EMCal</a:t>
            </a:r>
            <a:r>
              <a:rPr lang="en-US" sz="3200" dirty="0"/>
              <a:t>: independent of E, up to E~120GeV</a:t>
            </a:r>
            <a:br>
              <a:rPr lang="en-US" sz="3200" dirty="0"/>
            </a:br>
            <a:r>
              <a:rPr lang="en-US" sz="3200" dirty="0"/>
              <a:t>	</a:t>
            </a:r>
            <a:r>
              <a:rPr lang="en-US" sz="3200" b="1" dirty="0" err="1"/>
              <a:t>dE</a:t>
            </a:r>
            <a:r>
              <a:rPr lang="en-US" sz="3200" b="1" dirty="0"/>
              <a:t> ~ 250MeV in </a:t>
            </a:r>
            <a:r>
              <a:rPr lang="en-US" sz="3200" b="1" dirty="0" err="1"/>
              <a:t>EMCal</a:t>
            </a:r>
            <a:r>
              <a:rPr lang="en-US" sz="3200" b="1" dirty="0"/>
              <a:t> 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E-Shower/MIP = 4 x E (in GeV):  ~20 for 5GeV e</a:t>
            </a:r>
            <a:r>
              <a:rPr lang="en-US" sz="3200" baseline="30000" dirty="0"/>
              <a:t>-</a:t>
            </a:r>
            <a:r>
              <a:rPr lang="en-US" sz="3200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CE3345-35A5-DC4E-93C4-4EC9CAE34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F7EF7-B6B6-EB44-850A-4A5E3C085E61}" type="datetime1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F93995-10B7-4B49-84A2-4592A93C4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CAEN SiPM Readout Module Tuning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6160A-DA82-5240-9D77-029A067C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5645-9C51-9F4B-803E-43903AA351B2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F6E5EC-C0E5-144B-9125-D0F98449A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2" y="2503357"/>
            <a:ext cx="6047058" cy="3852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814B3-C37C-F94F-AC72-497FDAC0B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543" y="2626454"/>
            <a:ext cx="5232400" cy="3606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5DFD6F-E6E3-9D44-BE58-B2A824C7E038}"/>
              </a:ext>
            </a:extLst>
          </p:cNvPr>
          <p:cNvSpPr txBox="1"/>
          <p:nvPr/>
        </p:nvSpPr>
        <p:spPr>
          <a:xfrm>
            <a:off x="2895603" y="3568484"/>
            <a:ext cx="1917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(GEANT Sim/STAR)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06E37C-A245-3848-8002-96A29AB9F212}"/>
              </a:ext>
            </a:extLst>
          </p:cNvPr>
          <p:cNvSpPr txBox="1"/>
          <p:nvPr/>
        </p:nvSpPr>
        <p:spPr>
          <a:xfrm>
            <a:off x="8813233" y="2232450"/>
            <a:ext cx="2540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Uniform response to MIP</a:t>
            </a:r>
          </a:p>
        </p:txBody>
      </p:sp>
    </p:spTree>
    <p:extLst>
      <p:ext uri="{BB962C8B-B14F-4D97-AF65-F5344CB8AC3E}">
        <p14:creationId xmlns:p14="http://schemas.microsoft.com/office/powerpoint/2010/main" val="173562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5500</TotalTime>
  <Words>1522</Words>
  <Application>Microsoft Macintosh PowerPoint</Application>
  <PresentationFormat>Widescreen</PresentationFormat>
  <Paragraphs>362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PHENIX EMCal Readout and CAEN SiPM Readout Module Performance Study  - Kun &amp; Ming    05/28/2020 updated 06/23/2020, cosmic data analysis </vt:lpstr>
      <vt:lpstr>PowerPoint Presentation</vt:lpstr>
      <vt:lpstr>Cosmic Trigger Tuning</vt:lpstr>
      <vt:lpstr>PHENIX EMCal Module Study @Fermilab</vt:lpstr>
      <vt:lpstr>4 EMCal Modules at Fermilab: SiPM Readout</vt:lpstr>
      <vt:lpstr>Two EMCal Modules Readout Setup @Fermilab</vt:lpstr>
      <vt:lpstr>FEE &amp; SIPM Gain</vt:lpstr>
      <vt:lpstr>Test Beam Data from 2019 Run  6GeV pi+/- and e-</vt:lpstr>
      <vt:lpstr>MIP Signal in EMCal: independent of E, up to E~120GeV  dE ~ 250MeV in EMCal   E-Shower/MIP = 4 x E (in GeV):  ~20 for 5GeV e- </vt:lpstr>
      <vt:lpstr>E-Shower Energy Resolution: Test Beam Data </vt:lpstr>
      <vt:lpstr>Signal &lt;ADC&gt; vs HG/LG, HV Bias Scan with Cosmic Rays</vt:lpstr>
      <vt:lpstr>Scan Channel  HG and LG for Chan-4/5</vt:lpstr>
      <vt:lpstr>HG=1 and LG=1</vt:lpstr>
      <vt:lpstr>HG =1, LG = 20</vt:lpstr>
      <vt:lpstr>HG =2, LG =2</vt:lpstr>
      <vt:lpstr>HG=5, LG =5</vt:lpstr>
      <vt:lpstr>HGF =10, LG =10</vt:lpstr>
      <vt:lpstr>HG=20, LG=20</vt:lpstr>
      <vt:lpstr>HG=20, LG=1</vt:lpstr>
      <vt:lpstr>HG=30, LG = 30</vt:lpstr>
      <vt:lpstr>HG=40, LG = 40</vt:lpstr>
      <vt:lpstr>HG=50, LG=50</vt:lpstr>
      <vt:lpstr>HG = 60, LG = 60</vt:lpstr>
      <vt:lpstr>Summary: Mean vs High Gain</vt:lpstr>
      <vt:lpstr>HG Scan:  Mean &amp; Sig</vt:lpstr>
      <vt:lpstr>Scan SiPM HV Bias</vt:lpstr>
      <vt:lpstr>HV DAC = 92;  LG ==LG == 30</vt:lpstr>
      <vt:lpstr>HV DAC = 112</vt:lpstr>
      <vt:lpstr>HV DAC = 132 </vt:lpstr>
      <vt:lpstr>HV DAC = 152</vt:lpstr>
      <vt:lpstr>HC DAC = 172 </vt:lpstr>
      <vt:lpstr>HV DAC= 191</vt:lpstr>
      <vt:lpstr>HV DAC = 192 (Default)</vt:lpstr>
      <vt:lpstr>HV DAC = 212</vt:lpstr>
      <vt:lpstr>HV DAC = 232</vt:lpstr>
      <vt:lpstr>HV DAC = 252</vt:lpstr>
      <vt:lpstr>Summary:  Mean vs HV DAC</vt:lpstr>
      <vt:lpstr>Next to do: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Cosmic Trigger Tunning</dc:title>
  <dc:creator>Ming Liu</dc:creator>
  <cp:lastModifiedBy>Ming Liu</cp:lastModifiedBy>
  <cp:revision>121</cp:revision>
  <dcterms:created xsi:type="dcterms:W3CDTF">2020-05-17T03:45:46Z</dcterms:created>
  <dcterms:modified xsi:type="dcterms:W3CDTF">2020-06-23T18:50:11Z</dcterms:modified>
</cp:coreProperties>
</file>