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66" r:id="rId4"/>
    <p:sldId id="299" r:id="rId5"/>
    <p:sldId id="296" r:id="rId6"/>
    <p:sldId id="318" r:id="rId7"/>
    <p:sldId id="321" r:id="rId8"/>
    <p:sldId id="319" r:id="rId9"/>
    <p:sldId id="297" r:id="rId10"/>
    <p:sldId id="312" r:id="rId11"/>
    <p:sldId id="309" r:id="rId12"/>
    <p:sldId id="302" r:id="rId13"/>
    <p:sldId id="273" r:id="rId14"/>
    <p:sldId id="315" r:id="rId15"/>
    <p:sldId id="317" r:id="rId16"/>
    <p:sldId id="282" r:id="rId17"/>
    <p:sldId id="284" r:id="rId18"/>
    <p:sldId id="285" r:id="rId19"/>
    <p:sldId id="265" r:id="rId20"/>
    <p:sldId id="259" r:id="rId21"/>
    <p:sldId id="301" r:id="rId22"/>
    <p:sldId id="298" r:id="rId23"/>
    <p:sldId id="269" r:id="rId24"/>
    <p:sldId id="270" r:id="rId25"/>
    <p:sldId id="264" r:id="rId26"/>
    <p:sldId id="271" r:id="rId27"/>
    <p:sldId id="272" r:id="rId28"/>
    <p:sldId id="268" r:id="rId29"/>
    <p:sldId id="260" r:id="rId30"/>
    <p:sldId id="262" r:id="rId31"/>
    <p:sldId id="320" r:id="rId32"/>
    <p:sldId id="289" r:id="rId33"/>
    <p:sldId id="294" r:id="rId34"/>
    <p:sldId id="308" r:id="rId35"/>
    <p:sldId id="292" r:id="rId36"/>
    <p:sldId id="303" r:id="rId37"/>
    <p:sldId id="304" r:id="rId38"/>
    <p:sldId id="305" r:id="rId39"/>
    <p:sldId id="306" r:id="rId40"/>
    <p:sldId id="307" r:id="rId41"/>
    <p:sldId id="293" r:id="rId42"/>
    <p:sldId id="276" r:id="rId43"/>
    <p:sldId id="277" r:id="rId44"/>
    <p:sldId id="286" r:id="rId45"/>
    <p:sldId id="314" r:id="rId46"/>
    <p:sldId id="316" r:id="rId47"/>
    <p:sldId id="313" r:id="rId48"/>
  </p:sldIdLst>
  <p:sldSz cx="9144000" cy="6858000" type="screen4x3"/>
  <p:notesSz cx="6881813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C9D33E-91F6-4D24-8AE5-44767D4D06D3}">
          <p14:sldIdLst>
            <p14:sldId id="256"/>
            <p14:sldId id="257"/>
            <p14:sldId id="266"/>
            <p14:sldId id="299"/>
            <p14:sldId id="296"/>
            <p14:sldId id="318"/>
            <p14:sldId id="321"/>
            <p14:sldId id="319"/>
            <p14:sldId id="297"/>
            <p14:sldId id="312"/>
            <p14:sldId id="309"/>
            <p14:sldId id="302"/>
            <p14:sldId id="273"/>
            <p14:sldId id="315"/>
            <p14:sldId id="317"/>
            <p14:sldId id="282"/>
            <p14:sldId id="284"/>
            <p14:sldId id="285"/>
            <p14:sldId id="265"/>
            <p14:sldId id="259"/>
            <p14:sldId id="301"/>
            <p14:sldId id="298"/>
            <p14:sldId id="269"/>
            <p14:sldId id="270"/>
            <p14:sldId id="264"/>
            <p14:sldId id="271"/>
            <p14:sldId id="272"/>
            <p14:sldId id="268"/>
            <p14:sldId id="260"/>
            <p14:sldId id="262"/>
            <p14:sldId id="320"/>
            <p14:sldId id="289"/>
            <p14:sldId id="294"/>
          </p14:sldIdLst>
        </p14:section>
        <p14:section name="Backup" id="{E3DF85F8-DBEB-4784-95DD-8A0B35EE4F9D}">
          <p14:sldIdLst>
            <p14:sldId id="308"/>
            <p14:sldId id="292"/>
            <p14:sldId id="303"/>
            <p14:sldId id="304"/>
            <p14:sldId id="305"/>
            <p14:sldId id="306"/>
            <p14:sldId id="307"/>
            <p14:sldId id="293"/>
            <p14:sldId id="276"/>
            <p14:sldId id="277"/>
            <p14:sldId id="286"/>
            <p14:sldId id="314"/>
            <p14:sldId id="316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7" autoAdjust="0"/>
    <p:restoredTop sz="72474" autoAdjust="0"/>
  </p:normalViewPr>
  <p:slideViewPr>
    <p:cSldViewPr>
      <p:cViewPr varScale="1">
        <p:scale>
          <a:sx n="136" d="100"/>
          <a:sy n="136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70FCF14-E882-450E-A0AC-34EBF83D605B}" type="datetimeFigureOut">
              <a:rPr lang="zh-TW" altLang="en-US" smtClean="0"/>
              <a:t>3/7/16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263E61-ECF9-4349-8119-2F8D3EADC7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04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26AF82F-4275-4C9B-8D4A-94ACA4FCAAD5}" type="datetimeFigureOut">
              <a:rPr lang="zh-TW" altLang="en-US" smtClean="0"/>
              <a:t>3/7/16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5759F1B-A035-41AD-9CCB-716F8BA9F5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67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31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These buffer size corresponding to hit accepting window of 512, 1024 and 2048 ns.  Due to effect of the RegPipe4a, the 100% hit accepting windows are </a:t>
            </a:r>
            <a:r>
              <a:rPr lang="en-US" altLang="zh-TW" sz="1200" kern="0" dirty="0" smtClean="0">
                <a:latin typeface="+mn-lt"/>
              </a:rPr>
              <a:t>256</a:t>
            </a:r>
            <a:r>
              <a:rPr kumimoji="0" lang="en-US" altLang="zh-TW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ns narrower.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</a:t>
            </a:r>
            <a:r>
              <a:rPr kumimoji="0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256 ns here is the part close to the trigger of TDC. Since our trigger is delayed by 700us, we may not care.</a:t>
            </a:r>
            <a:endParaRPr kumimoji="0" lang="en-US" altLang="zh-TW" sz="1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9F1B-A035-41AD-9CCB-716F8BA9F5F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8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MSB =</a:t>
            </a:r>
            <a:r>
              <a:rPr lang="en-US" altLang="zh-TW" baseline="0" dirty="0" smtClean="0"/>
              <a:t> most significant bit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nothing to do with trigger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(CIP/ writing is trigger free/readout related to trigger)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56DBB-29B8-41E8-A384-1F3F58B68D3A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429001"/>
            <a:ext cx="6858000" cy="1447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3429000"/>
            <a:ext cx="7315200" cy="14992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429000"/>
            <a:ext cx="228600" cy="14992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88" y="692696"/>
            <a:ext cx="2508151" cy="25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opennebula.org/_media/users:fermila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42452"/>
            <a:ext cx="3051549" cy="5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40.127.40.236/used/images/nknu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8859"/>
            <a:ext cx="2880319" cy="25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02E5-06CB-4D7D-AF5D-29D128D9C140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18B8-ED5E-4FDF-9B25-4600CF70297C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2695-EEFC-4D95-99A9-2E12002C1A8C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0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opennebula.org/_media/users:fermila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445716"/>
            <a:ext cx="1979712" cy="3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7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F76-9398-43A9-8255-16AED7EDF636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87B6F3C-D631-4C42-AC2A-36BF01D60F98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1605-A0FB-4974-9875-B22879A9DBF8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Su-Yin Grass Wang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1D6-234F-43A2-A8E5-230FBC75E945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Su-Yin Grass Wang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469A-B0A1-4BDD-BFF4-7389913E94F1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Su-Yin Grass Wang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A26E-73AD-4974-BF5D-F835608AA5AA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Su-Yin Grass Wang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opennebula.org/_media/users:fermila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445716"/>
            <a:ext cx="1979712" cy="3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419-4EE0-43AA-82A7-194B81267687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opennebula.org/_media/users:fermila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445716"/>
            <a:ext cx="1979712" cy="3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F65D-EEB7-4DCB-B7EB-2323EF5F8CBC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2771800" y="6527632"/>
            <a:ext cx="1944216" cy="50165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8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7B525F23-28DF-4A15-A083-F323B7A81412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716016" y="6527632"/>
            <a:ext cx="2304256" cy="33036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/>
              <a:t>Su-Yin Grass Wang</a:t>
            </a:r>
            <a:endParaRPr lang="zh-TW" alt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43608" y="6356350"/>
            <a:ext cx="720080" cy="50165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20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http://www.phys.sinica.edu.tw/images/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opennebula.org/_media/users:fermila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495572"/>
            <a:ext cx="1979712" cy="3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Run2-TDC Development and Test</a:t>
            </a:r>
            <a:endParaRPr lang="zh-TW" altLang="en-US" dirty="0"/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8968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Su-Yin Grass Wang, </a:t>
            </a:r>
            <a:r>
              <a:rPr lang="en-US" altLang="zh-TW" dirty="0"/>
              <a:t>Jin-Yuan </a:t>
            </a:r>
            <a:r>
              <a:rPr lang="en-US" altLang="zh-TW" dirty="0" smtClean="0"/>
              <a:t>Wu, David Christian </a:t>
            </a:r>
            <a:br>
              <a:rPr lang="en-US" altLang="zh-TW" dirty="0" smtClean="0"/>
            </a:br>
            <a:r>
              <a:rPr lang="en-US" altLang="zh-TW" dirty="0" smtClean="0"/>
              <a:t>Da-</a:t>
            </a:r>
            <a:r>
              <a:rPr lang="en-US" altLang="zh-TW" dirty="0" err="1" smtClean="0"/>
              <a:t>Shung</a:t>
            </a:r>
            <a:r>
              <a:rPr lang="en-US" altLang="zh-TW" dirty="0" smtClean="0"/>
              <a:t> Su and Wen-Chen Chang 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84168" y="4365104"/>
            <a:ext cx="1944216" cy="501650"/>
          </a:xfrm>
        </p:spPr>
        <p:txBody>
          <a:bodyPr/>
          <a:lstStyle/>
          <a:p>
            <a:fld id="{5892D93F-A9B1-4E8A-84C9-CE84DB7B3C4E}" type="datetime3">
              <a:rPr lang="en-US" altLang="zh-TW" smtClean="0"/>
              <a:t>7 March 2016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54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Register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/>
              <a:t>0x000  version number (e9061212)  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0x004  CSR</a:t>
            </a:r>
          </a:p>
          <a:p>
            <a:pPr>
              <a:lnSpc>
                <a:spcPct val="110000"/>
              </a:lnSpc>
            </a:pPr>
            <a:endParaRPr lang="en-US" altLang="zh-TW" dirty="0" smtClean="0"/>
          </a:p>
          <a:p>
            <a:pPr>
              <a:lnSpc>
                <a:spcPct val="110000"/>
              </a:lnSpc>
            </a:pPr>
            <a:endParaRPr lang="en-US" altLang="zh-TW" dirty="0" smtClean="0"/>
          </a:p>
          <a:p>
            <a:pPr>
              <a:lnSpc>
                <a:spcPct val="110000"/>
              </a:lnSpc>
            </a:pPr>
            <a:endParaRPr lang="en-US" altLang="zh-TW" dirty="0" smtClean="0"/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0x008  test area =0xaaaaaaaa</a:t>
            </a:r>
          </a:p>
          <a:p>
            <a:pPr>
              <a:lnSpc>
                <a:spcPct val="110000"/>
              </a:lnSpc>
            </a:pPr>
            <a:r>
              <a:rPr lang="en-US" altLang="zh-TW" dirty="0"/>
              <a:t>0x00c  </a:t>
            </a:r>
          </a:p>
          <a:p>
            <a:pPr lvl="1">
              <a:lnSpc>
                <a:spcPct val="110000"/>
              </a:lnSpc>
            </a:pPr>
            <a:r>
              <a:rPr lang="en-US" altLang="zh-TW" dirty="0"/>
              <a:t>BLKS(26-24) |</a:t>
            </a:r>
            <a:r>
              <a:rPr lang="en-US" altLang="zh-TW" dirty="0" err="1"/>
              <a:t>DeMultiDD</a:t>
            </a:r>
            <a:r>
              <a:rPr lang="en-US" altLang="zh-TW" dirty="0"/>
              <a:t>(23-16) |</a:t>
            </a:r>
            <a:r>
              <a:rPr lang="en-US" altLang="zh-TW" dirty="0" err="1"/>
              <a:t>CR_Reset</a:t>
            </a:r>
            <a:r>
              <a:rPr lang="en-US" altLang="zh-TW" dirty="0"/>
              <a:t>(15)  | </a:t>
            </a:r>
            <a:r>
              <a:rPr lang="en-US" altLang="zh-TW" dirty="0" err="1"/>
              <a:t>CR_Clear</a:t>
            </a:r>
            <a:r>
              <a:rPr lang="en-US" altLang="zh-TW" dirty="0"/>
              <a:t>(0</a:t>
            </a:r>
            <a:r>
              <a:rPr lang="en-US" altLang="zh-TW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0x010  0xe906e0## = # of events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0x014  </a:t>
            </a:r>
            <a:endParaRPr lang="en-US" altLang="zh-TW" dirty="0"/>
          </a:p>
          <a:p>
            <a:pPr lvl="1">
              <a:lnSpc>
                <a:spcPct val="110000"/>
              </a:lnSpc>
            </a:pPr>
            <a:r>
              <a:rPr lang="en-US" altLang="zh-TW" dirty="0" smtClean="0"/>
              <a:t>Time Window On(31)		</a:t>
            </a:r>
          </a:p>
          <a:p>
            <a:pPr lvl="1">
              <a:lnSpc>
                <a:spcPct val="110000"/>
              </a:lnSpc>
            </a:pPr>
            <a:r>
              <a:rPr lang="en-US" altLang="zh-TW" dirty="0" smtClean="0"/>
              <a:t>UP_LIMIT(25-16)  |   LOW_LIMIT(9-0)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0x030 –Time window Check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0x1000~0x1ffc = event buffer (1k internal)</a:t>
            </a:r>
          </a:p>
          <a:p>
            <a:pPr>
              <a:lnSpc>
                <a:spcPct val="110000"/>
              </a:lnSpc>
            </a:pPr>
            <a:r>
              <a:rPr lang="en-US" altLang="zh-TW" dirty="0" smtClean="0"/>
              <a:t>0x2000~0x2ffc = test area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318914"/>
              </p:ext>
            </p:extLst>
          </p:nvPr>
        </p:nvGraphicFramePr>
        <p:xfrm>
          <a:off x="539552" y="1988840"/>
          <a:ext cx="8244409" cy="82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21"/>
                <a:gridCol w="1143827"/>
                <a:gridCol w="2883333"/>
                <a:gridCol w="1786912"/>
                <a:gridCol w="134191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D31-D16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D11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D08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D7-5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D2-0</a:t>
                      </a:r>
                      <a:endParaRPr lang="zh-TW" altLang="en-US" sz="14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EN4X (CSR)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Trig Enable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BothEdge</a:t>
                      </a:r>
                      <a:r>
                        <a:rPr lang="en-US" altLang="zh-TW" sz="1400" dirty="0" smtClean="0"/>
                        <a:t> (Edge selection)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SEL(READ/WRITE</a:t>
                      </a:r>
                      <a:r>
                        <a:rPr lang="en-US" altLang="zh-TW" sz="1400" baseline="0" dirty="0" smtClean="0"/>
                        <a:t> </a:t>
                      </a:r>
                      <a:r>
                        <a:rPr lang="en-US" altLang="zh-TW" sz="1400" baseline="0" dirty="0" err="1" smtClean="0"/>
                        <a:t>addr</a:t>
                      </a:r>
                      <a:r>
                        <a:rPr lang="en-US" altLang="zh-TW" sz="1400" dirty="0" smtClean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M (buffer size)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378718EC-C0A8-42DB-900E-A422FDE295D4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27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Configuration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97A6D3EE-9E10-44AC-8D78-47BE0340F3AF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01216" y="1219200"/>
            <a:ext cx="3466728" cy="1849760"/>
          </a:xfrm>
        </p:spPr>
        <p:txBody>
          <a:bodyPr>
            <a:normAutofit/>
          </a:bodyPr>
          <a:lstStyle/>
          <a:p>
            <a:r>
              <a:rPr lang="en-US" altLang="zh-TW" dirty="0"/>
              <a:t>Event </a:t>
            </a:r>
            <a:r>
              <a:rPr lang="en-US" altLang="zh-TW" dirty="0" smtClean="0"/>
              <a:t>table</a:t>
            </a:r>
          </a:p>
          <a:p>
            <a:pPr lvl="1"/>
            <a:r>
              <a:rPr lang="en-US" altLang="zh-TW" dirty="0" smtClean="0"/>
              <a:t>Adjustable</a:t>
            </a:r>
          </a:p>
          <a:p>
            <a:pPr lvl="2"/>
            <a:r>
              <a:rPr lang="en-US" altLang="zh-TW" dirty="0" smtClean="0"/>
              <a:t>Time window width</a:t>
            </a:r>
          </a:p>
          <a:p>
            <a:pPr lvl="2"/>
            <a:r>
              <a:rPr lang="en-US" altLang="zh-TW" dirty="0" smtClean="0"/>
              <a:t>CIP time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6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00475"/>
              </p:ext>
            </p:extLst>
          </p:nvPr>
        </p:nvGraphicFramePr>
        <p:xfrm>
          <a:off x="323528" y="3068960"/>
          <a:ext cx="4248472" cy="254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98"/>
                <a:gridCol w="806995"/>
                <a:gridCol w="745525"/>
                <a:gridCol w="801216"/>
                <a:gridCol w="1356738"/>
              </a:tblGrid>
              <a:tr h="8001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CSR</a:t>
                      </a:r>
                    </a:p>
                    <a:p>
                      <a:r>
                        <a:rPr lang="en-US" sz="1200" dirty="0" smtClean="0"/>
                        <a:t>[7:5]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Circular Buffers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Circular Buffer Size</a:t>
                      </a:r>
                    </a:p>
                    <a:p>
                      <a:r>
                        <a:rPr lang="en-US" sz="1200" dirty="0" smtClean="0"/>
                        <a:t>(MB)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Buffer Timing Window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CIP Time</a:t>
                      </a:r>
                      <a:endParaRPr lang="en-US" sz="1200" dirty="0"/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512 ns</a:t>
                      </a:r>
                    </a:p>
                    <a:p>
                      <a:pPr algn="ctr"/>
                      <a:r>
                        <a:rPr lang="en-US" sz="1200" dirty="0" smtClean="0"/>
                        <a:t>(-256 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 x 16 x 16 ns</a:t>
                      </a:r>
                    </a:p>
                    <a:p>
                      <a:r>
                        <a:rPr lang="en-US" sz="1200" dirty="0" smtClean="0"/>
                        <a:t>= 8 us</a:t>
                      </a:r>
                      <a:endParaRPr lang="en-US" sz="1200" dirty="0"/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001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1024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(-256 ns)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64 x 16 x 16 ns</a:t>
                      </a: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= 16 us</a:t>
                      </a:r>
                    </a:p>
                  </a:txBody>
                  <a:tcPr/>
                </a:tc>
              </a:tr>
              <a:tr h="5741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2048 ns</a:t>
                      </a:r>
                    </a:p>
                    <a:p>
                      <a:pPr algn="ctr"/>
                      <a:r>
                        <a:rPr lang="en-US" sz="1200" dirty="0" smtClean="0"/>
                        <a:t>(-256 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128 x 16 x 16 ns</a:t>
                      </a:r>
                    </a:p>
                    <a:p>
                      <a:r>
                        <a:rPr lang="en-US" sz="1200" dirty="0" smtClean="0"/>
                        <a:t>= 32 us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9446"/>
              </p:ext>
            </p:extLst>
          </p:nvPr>
        </p:nvGraphicFramePr>
        <p:xfrm>
          <a:off x="4860032" y="3101250"/>
          <a:ext cx="4051176" cy="270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109"/>
                <a:gridCol w="1374506"/>
                <a:gridCol w="1808561"/>
              </a:tblGrid>
              <a:tr h="3744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CSR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[2:0]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events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Max. number of words/event</a:t>
                      </a:r>
                      <a:endParaRPr lang="en-US" sz="12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256</a:t>
                      </a:r>
                      <a:endParaRPr lang="en-US" sz="14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512</a:t>
                      </a:r>
                      <a:endParaRPr lang="en-US" sz="1400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內容版面配置區 4"/>
          <p:cNvSpPr txBox="1">
            <a:spLocks/>
          </p:cNvSpPr>
          <p:nvPr/>
        </p:nvSpPr>
        <p:spPr>
          <a:xfrm>
            <a:off x="4860032" y="1152208"/>
            <a:ext cx="3672408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Event Buffer</a:t>
            </a:r>
          </a:p>
          <a:p>
            <a:pPr lvl="1"/>
            <a:r>
              <a:rPr lang="en-US" altLang="zh-TW" dirty="0"/>
              <a:t>Adjustable</a:t>
            </a:r>
          </a:p>
          <a:p>
            <a:pPr lvl="2"/>
            <a:r>
              <a:rPr lang="en-US" altLang="zh-TW" dirty="0" smtClean="0"/>
              <a:t>buffer size</a:t>
            </a:r>
          </a:p>
          <a:p>
            <a:pPr lvl="2"/>
            <a:r>
              <a:rPr lang="en-US" altLang="zh-TW" dirty="0" smtClean="0"/>
              <a:t>number of buffer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6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932" y="319884"/>
            <a:ext cx="8229600" cy="612304"/>
          </a:xfrm>
        </p:spPr>
        <p:txBody>
          <a:bodyPr/>
          <a:lstStyle/>
          <a:p>
            <a:pPr algn="ctr"/>
            <a:r>
              <a:rPr lang="en-US" altLang="zh-TW" dirty="0" smtClean="0"/>
              <a:t>DATA format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371219"/>
              </p:ext>
            </p:extLst>
          </p:nvPr>
        </p:nvGraphicFramePr>
        <p:xfrm>
          <a:off x="323528" y="1268760"/>
          <a:ext cx="8229600" cy="67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D04</a:t>
                      </a:r>
                      <a:endParaRPr lang="zh-TW" altLang="en-US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D03</a:t>
                      </a: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</a:t>
                      </a:r>
                      <a:endParaRPr lang="zh-TW" altLang="en-US" sz="1200" dirty="0"/>
                    </a:p>
                  </a:txBody>
                  <a:tcPr/>
                </a:tc>
              </a:tr>
              <a:tr h="252616">
                <a:tc gridSpan="1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Trig [15:4]  (trigger time)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Fine</a:t>
                      </a:r>
                      <a:r>
                        <a:rPr lang="en-US" altLang="zh-TW" sz="1400" baseline="0" dirty="0" smtClean="0"/>
                        <a:t> time</a:t>
                      </a:r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620961"/>
              </p:ext>
            </p:extLst>
          </p:nvPr>
        </p:nvGraphicFramePr>
        <p:xfrm>
          <a:off x="323528" y="2060849"/>
          <a:ext cx="8640965" cy="80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508857"/>
                <a:gridCol w="1008110"/>
              </a:tblGrid>
              <a:tr h="2849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D31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D30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D16</a:t>
                      </a:r>
                      <a:endParaRPr lang="zh-TW" altLang="en-US" sz="1200" dirty="0"/>
                    </a:p>
                  </a:txBody>
                  <a:tcPr/>
                </a:tc>
              </a:tr>
              <a:tr h="5070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</a:t>
                      </a:r>
                      <a:endParaRPr lang="zh-TW" altLang="en-US" sz="1400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CNT[10:0] (number of hits)</a:t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(could indicate truncated data readout )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273591"/>
              </p:ext>
            </p:extLst>
          </p:nvPr>
        </p:nvGraphicFramePr>
        <p:xfrm>
          <a:off x="323528" y="4509120"/>
          <a:ext cx="8568962" cy="1368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486283"/>
                <a:gridCol w="1274717"/>
              </a:tblGrid>
              <a:tr h="3716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D31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D30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D28</a:t>
                      </a:r>
                      <a:endParaRPr lang="zh-TW" altLang="en-US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D27</a:t>
                      </a: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D20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D16</a:t>
                      </a:r>
                      <a:endParaRPr lang="zh-TW" altLang="en-US" sz="1200" dirty="0"/>
                    </a:p>
                  </a:txBody>
                  <a:tcPr/>
                </a:tc>
              </a:tr>
              <a:tr h="99645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+mn-lt"/>
                        </a:rPr>
                        <a:t>Cable: </a:t>
                      </a:r>
                      <a:br>
                        <a:rPr lang="en-US" altLang="zh-TW" sz="1400" dirty="0" smtClean="0">
                          <a:latin typeface="+mn-lt"/>
                        </a:rPr>
                      </a:br>
                      <a:r>
                        <a:rPr lang="en-US" altLang="zh-TW" sz="1400" dirty="0" smtClean="0">
                          <a:latin typeface="+mn-lt"/>
                        </a:rPr>
                        <a:t>4,5,6,7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Channel number:</a:t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0-15</a:t>
                      </a:r>
                      <a:endParaRPr lang="zh-TW" altLang="en-US" sz="1400" dirty="0" smtClean="0"/>
                    </a:p>
                    <a:p>
                      <a:pPr algn="ctr"/>
                      <a:endParaRPr lang="zh-TW" alt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 smtClean="0"/>
                        <a:t>TriggerID</a:t>
                      </a:r>
                      <a:r>
                        <a:rPr lang="en-US" altLang="zh-TW" sz="1400" dirty="0" smtClean="0"/>
                        <a:t/>
                      </a:r>
                      <a:br>
                        <a:rPr lang="en-US" altLang="zh-TW" sz="1400" dirty="0" smtClean="0"/>
                      </a:br>
                      <a:r>
                        <a:rPr lang="en-US" altLang="zh-TW" sz="1400" dirty="0" smtClean="0"/>
                        <a:t>(for </a:t>
                      </a:r>
                      <a:r>
                        <a:rPr lang="en-US" altLang="zh-TW" sz="1400" dirty="0" err="1" smtClean="0"/>
                        <a:t>multiTrigger</a:t>
                      </a:r>
                      <a:r>
                        <a:rPr lang="en-US" altLang="zh-TW" sz="1400" smtClean="0"/>
                        <a:t> setup)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positive</a:t>
                      </a:r>
                      <a:r>
                        <a:rPr lang="en-US" altLang="zh-TW" sz="1400" baseline="0" dirty="0" smtClean="0"/>
                        <a:t> </a:t>
                      </a:r>
                      <a:br>
                        <a:rPr lang="en-US" altLang="zh-TW" sz="1400" baseline="0" dirty="0" smtClean="0"/>
                      </a:br>
                      <a:r>
                        <a:rPr lang="en-US" altLang="zh-TW" sz="1400" baseline="0" dirty="0" smtClean="0"/>
                        <a:t>or </a:t>
                      </a:r>
                      <a:br>
                        <a:rPr lang="en-US" altLang="zh-TW" sz="1400" baseline="0" dirty="0" smtClean="0"/>
                      </a:br>
                      <a:r>
                        <a:rPr lang="en-US" altLang="zh-TW" sz="1400" baseline="0" dirty="0" smtClean="0"/>
                        <a:t>negative edge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323528" y="692696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Header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64243" y="3212976"/>
            <a:ext cx="1440160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34173"/>
              </p:ext>
            </p:extLst>
          </p:nvPr>
        </p:nvGraphicFramePr>
        <p:xfrm>
          <a:off x="323528" y="3789040"/>
          <a:ext cx="8229600" cy="634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294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D09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D08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D05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D04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D03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D01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D0</a:t>
                      </a:r>
                      <a:endParaRPr lang="zh-TW" altLang="en-US" sz="1200" dirty="0"/>
                    </a:p>
                  </a:txBody>
                  <a:tcPr/>
                </a:tc>
              </a:tr>
              <a:tr h="252616">
                <a:tc gridSpan="1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TDC [15:4]  (data time)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Fine</a:t>
                      </a:r>
                      <a:r>
                        <a:rPr lang="en-US" altLang="zh-TW" sz="1400" baseline="0" dirty="0" smtClean="0"/>
                        <a:t> time</a:t>
                      </a:r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DF9907BB-5D38-47D0-9B29-97133C6FD198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588224" y="2636912"/>
            <a:ext cx="1296144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Error check or checksum?</a:t>
            </a:r>
            <a:endParaRPr lang="zh-TW" alt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045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11" y="1988839"/>
            <a:ext cx="44672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CODA raw data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41F6DB04-83DD-4D0B-9331-8DC1A2EB7021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Ignore every </a:t>
            </a:r>
            <a:r>
              <a:rPr lang="en-US" altLang="zh-TW" dirty="0" smtClean="0">
                <a:solidFill>
                  <a:srgbClr val="FF0000"/>
                </a:solidFill>
              </a:rPr>
              <a:t>0xe906e906</a:t>
            </a:r>
            <a:r>
              <a:rPr lang="en-US" altLang="zh-TW" dirty="0" smtClean="0"/>
              <a:t> in DATA</a:t>
            </a:r>
            <a:endParaRPr lang="zh-TW" altLang="en-US" dirty="0"/>
          </a:p>
        </p:txBody>
      </p:sp>
      <p:sp>
        <p:nvSpPr>
          <p:cNvPr id="7" name="直線圖說文字 1 6"/>
          <p:cNvSpPr/>
          <p:nvPr/>
        </p:nvSpPr>
        <p:spPr>
          <a:xfrm>
            <a:off x="2423709" y="2708920"/>
            <a:ext cx="1224136" cy="288032"/>
          </a:xfrm>
          <a:prstGeom prst="borderCallout1">
            <a:avLst>
              <a:gd name="adj1" fmla="val 45581"/>
              <a:gd name="adj2" fmla="val 103904"/>
              <a:gd name="adj3" fmla="val -82247"/>
              <a:gd name="adj4" fmla="val 239167"/>
            </a:avLst>
          </a:prstGeom>
          <a:solidFill>
            <a:schemeClr val="accent4">
              <a:lumMod val="75000"/>
            </a:schemeClr>
          </a:solidFill>
          <a:ln w="34925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header</a:t>
            </a:r>
            <a:endParaRPr lang="zh-TW" altLang="en-US" dirty="0"/>
          </a:p>
        </p:txBody>
      </p:sp>
      <p:sp>
        <p:nvSpPr>
          <p:cNvPr id="9" name="直線圖說文字 1 8"/>
          <p:cNvSpPr/>
          <p:nvPr/>
        </p:nvSpPr>
        <p:spPr>
          <a:xfrm>
            <a:off x="2423709" y="4155777"/>
            <a:ext cx="1224136" cy="288032"/>
          </a:xfrm>
          <a:prstGeom prst="borderCallout1">
            <a:avLst>
              <a:gd name="adj1" fmla="val 38738"/>
              <a:gd name="adj2" fmla="val 97951"/>
              <a:gd name="adj3" fmla="val 22193"/>
              <a:gd name="adj4" fmla="val 167603"/>
            </a:avLst>
          </a:prstGeom>
          <a:solidFill>
            <a:schemeClr val="accent4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</a:t>
            </a:r>
          </a:p>
        </p:txBody>
      </p:sp>
      <p:sp>
        <p:nvSpPr>
          <p:cNvPr id="10" name="直線圖說文字 1 9"/>
          <p:cNvSpPr/>
          <p:nvPr/>
        </p:nvSpPr>
        <p:spPr>
          <a:xfrm>
            <a:off x="1595617" y="2271834"/>
            <a:ext cx="1224136" cy="288032"/>
          </a:xfrm>
          <a:prstGeom prst="borderCallout1">
            <a:avLst>
              <a:gd name="adj1" fmla="val 45040"/>
              <a:gd name="adj2" fmla="val 102950"/>
              <a:gd name="adj3" fmla="val 65591"/>
              <a:gd name="adj4" fmla="val 239250"/>
            </a:avLst>
          </a:prstGeom>
          <a:ln w="317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boardID</a:t>
            </a:r>
            <a:endParaRPr lang="zh-TW" altLang="en-US" dirty="0"/>
          </a:p>
        </p:txBody>
      </p:sp>
      <p:sp>
        <p:nvSpPr>
          <p:cNvPr id="11" name="直線圖說文字 1 10"/>
          <p:cNvSpPr/>
          <p:nvPr/>
        </p:nvSpPr>
        <p:spPr>
          <a:xfrm>
            <a:off x="-58620" y="3212976"/>
            <a:ext cx="5616116" cy="648072"/>
          </a:xfrm>
          <a:prstGeom prst="borderCallout1">
            <a:avLst>
              <a:gd name="adj1" fmla="val 52424"/>
              <a:gd name="adj2" fmla="val 99625"/>
              <a:gd name="adj3" fmla="val -132646"/>
              <a:gd name="adj4" fmla="val 142691"/>
            </a:avLst>
          </a:prstGeom>
          <a:ln w="3175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TDC setup=</a:t>
            </a:r>
            <a:br>
              <a:rPr lang="en-US" altLang="zh-TW" dirty="0" smtClean="0"/>
            </a:br>
            <a:r>
              <a:rPr lang="en-US" altLang="zh-TW" dirty="0" smtClean="0"/>
              <a:t>0xffff0000&amp;Reg(0x00c) +0x0000ffff&amp;Reg(0x004) </a:t>
            </a:r>
            <a:endParaRPr lang="zh-TW" altLang="en-US" dirty="0"/>
          </a:p>
        </p:txBody>
      </p:sp>
      <p:sp>
        <p:nvSpPr>
          <p:cNvPr id="12" name="直線圖說文字 1 11"/>
          <p:cNvSpPr/>
          <p:nvPr/>
        </p:nvSpPr>
        <p:spPr>
          <a:xfrm>
            <a:off x="2137370" y="1878270"/>
            <a:ext cx="1224136" cy="288032"/>
          </a:xfrm>
          <a:prstGeom prst="borderCallout1">
            <a:avLst>
              <a:gd name="adj1" fmla="val 59806"/>
              <a:gd name="adj2" fmla="val 103819"/>
              <a:gd name="adj3" fmla="val 151935"/>
              <a:gd name="adj4" fmla="val 402310"/>
            </a:avLst>
          </a:prstGeom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FEE type</a:t>
            </a:r>
            <a:endParaRPr lang="zh-TW" altLang="en-US" dirty="0"/>
          </a:p>
        </p:txBody>
      </p:sp>
      <p:sp>
        <p:nvSpPr>
          <p:cNvPr id="13" name="直線圖說文字 1 12"/>
          <p:cNvSpPr/>
          <p:nvPr/>
        </p:nvSpPr>
        <p:spPr>
          <a:xfrm>
            <a:off x="395536" y="5373216"/>
            <a:ext cx="2232248" cy="360040"/>
          </a:xfrm>
          <a:prstGeom prst="borderCallout1">
            <a:avLst>
              <a:gd name="adj1" fmla="val 52747"/>
              <a:gd name="adj2" fmla="val 100230"/>
              <a:gd name="adj3" fmla="val 234804"/>
              <a:gd name="adj4" fmla="val 182450"/>
            </a:avLst>
          </a:prstGeom>
          <a:ln w="254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End of TDC data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78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Data transfer speed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Gigabit Ethernet support at 1 </a:t>
            </a:r>
            <a:r>
              <a:rPr lang="en-US" altLang="zh-TW" dirty="0" err="1" smtClean="0"/>
              <a:t>Gbps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(1000 Mbps =</a:t>
            </a:r>
            <a:r>
              <a:rPr lang="en-US" altLang="zh-TW" dirty="0" smtClean="0">
                <a:solidFill>
                  <a:srgbClr val="FF0000"/>
                </a:solidFill>
              </a:rPr>
              <a:t>125 </a:t>
            </a:r>
            <a:r>
              <a:rPr lang="en-US" altLang="zh-TW" dirty="0" err="1" smtClean="0">
                <a:solidFill>
                  <a:srgbClr val="FF0000"/>
                </a:solidFill>
              </a:rPr>
              <a:t>MBps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VME backplane speed for BLT32 </a:t>
            </a:r>
            <a:br>
              <a:rPr lang="en-US" altLang="zh-TW" dirty="0" smtClean="0"/>
            </a:br>
            <a:r>
              <a:rPr lang="en-US" altLang="zh-TW" dirty="0" smtClean="0"/>
              <a:t>= </a:t>
            </a:r>
            <a:r>
              <a:rPr lang="en-US" altLang="zh-TW" dirty="0" smtClean="0">
                <a:solidFill>
                  <a:schemeClr val="accent3"/>
                </a:solidFill>
              </a:rPr>
              <a:t>25 MB/s (25 B/us) </a:t>
            </a:r>
            <a:br>
              <a:rPr lang="en-US" altLang="zh-TW" dirty="0" smtClean="0">
                <a:solidFill>
                  <a:schemeClr val="accent3"/>
                </a:solidFill>
              </a:rPr>
            </a:br>
            <a:r>
              <a:rPr lang="en-US" altLang="zh-TW" dirty="0" smtClean="0">
                <a:solidFill>
                  <a:schemeClr val="accent3"/>
                </a:solidFill>
              </a:rPr>
              <a:t>= (10 us to readout each TDC)</a:t>
            </a:r>
            <a:endParaRPr lang="en-US" altLang="zh-TW" dirty="0">
              <a:solidFill>
                <a:schemeClr val="accent3"/>
              </a:solidFill>
            </a:endParaRPr>
          </a:p>
          <a:p>
            <a:r>
              <a:rPr lang="en-US" altLang="zh-TW" dirty="0" smtClean="0"/>
              <a:t>In comparison with TDC readout speed, the </a:t>
            </a:r>
            <a:r>
              <a:rPr lang="en-US" altLang="zh-TW" dirty="0"/>
              <a:t>internet speed </a:t>
            </a:r>
            <a:r>
              <a:rPr lang="en-US" altLang="zh-TW" dirty="0" smtClean="0"/>
              <a:t>won’t </a:t>
            </a:r>
            <a:r>
              <a:rPr lang="en-US" altLang="zh-TW" dirty="0"/>
              <a:t>be the </a:t>
            </a:r>
            <a:r>
              <a:rPr lang="en-US" altLang="zh-TW" dirty="0" smtClean="0"/>
              <a:t>problem.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2329F031-C9D3-448C-A2C0-F30F10F763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15D1-439C-4059-B84F-4DD85AD98E61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513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Minimum time to operate each TDC event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664296" cy="332656"/>
          </a:xfrm>
        </p:spPr>
        <p:txBody>
          <a:bodyPr/>
          <a:lstStyle/>
          <a:p>
            <a:fld id="{ABC42245-15E9-4926-A9FE-DC39D96E60DB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179512" y="4703689"/>
            <a:ext cx="7344816" cy="1583837"/>
          </a:xfrm>
        </p:spPr>
        <p:txBody>
          <a:bodyPr>
            <a:normAutofit/>
          </a:bodyPr>
          <a:lstStyle/>
          <a:p>
            <a:r>
              <a:rPr lang="en-US" altLang="zh-TW" sz="1600" dirty="0" smtClean="0"/>
              <a:t>10 us for each IRQ</a:t>
            </a:r>
          </a:p>
          <a:p>
            <a:r>
              <a:rPr lang="en-US" altLang="zh-TW" sz="1600" dirty="0" smtClean="0"/>
              <a:t>1.950+ +1.230+1.920=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5.1 us</a:t>
            </a:r>
          </a:p>
          <a:p>
            <a:r>
              <a:rPr lang="en-US" altLang="zh-TW" sz="1600" dirty="0" smtClean="0"/>
              <a:t>For each 32bit data point (each hit)= 234.17ns </a:t>
            </a:r>
          </a:p>
          <a:p>
            <a:r>
              <a:rPr lang="en-US" altLang="zh-TW" sz="1600" dirty="0" smtClean="0"/>
              <a:t>(~17Byte/us) the TDC data transfer will be the main source of dead time</a:t>
            </a:r>
            <a:endParaRPr lang="zh-TW" alt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r="339"/>
          <a:stretch/>
        </p:blipFill>
        <p:spPr bwMode="auto">
          <a:xfrm>
            <a:off x="360000" y="1556453"/>
            <a:ext cx="4536000" cy="7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r="15"/>
          <a:stretch/>
        </p:blipFill>
        <p:spPr bwMode="auto">
          <a:xfrm>
            <a:off x="0" y="2996952"/>
            <a:ext cx="4932000" cy="14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直線圖說文字 1 7"/>
          <p:cNvSpPr/>
          <p:nvPr/>
        </p:nvSpPr>
        <p:spPr>
          <a:xfrm>
            <a:off x="5940152" y="2012526"/>
            <a:ext cx="2232248" cy="480370"/>
          </a:xfrm>
          <a:prstGeom prst="borderCallout1">
            <a:avLst>
              <a:gd name="adj1" fmla="val 18750"/>
              <a:gd name="adj2" fmla="val -8333"/>
              <a:gd name="adj3" fmla="val 21785"/>
              <a:gd name="adj4" fmla="val -39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Trigger Enable </a:t>
            </a:r>
            <a:endParaRPr lang="zh-TW" altLang="en-US" dirty="0"/>
          </a:p>
        </p:txBody>
      </p:sp>
      <p:sp>
        <p:nvSpPr>
          <p:cNvPr id="13" name="直線圖說文字 1 12"/>
          <p:cNvSpPr/>
          <p:nvPr/>
        </p:nvSpPr>
        <p:spPr>
          <a:xfrm>
            <a:off x="5940152" y="1319676"/>
            <a:ext cx="2664296" cy="480370"/>
          </a:xfrm>
          <a:prstGeom prst="borderCallout1">
            <a:avLst>
              <a:gd name="adj1" fmla="val 18750"/>
              <a:gd name="adj2" fmla="val -8333"/>
              <a:gd name="adj3" fmla="val 74132"/>
              <a:gd name="adj4" fmla="val -44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Initialize TDC Header</a:t>
            </a:r>
            <a:endParaRPr lang="zh-TW" altLang="en-US" dirty="0"/>
          </a:p>
        </p:txBody>
      </p:sp>
      <p:sp>
        <p:nvSpPr>
          <p:cNvPr id="14" name="直線圖說文字 1 13"/>
          <p:cNvSpPr/>
          <p:nvPr/>
        </p:nvSpPr>
        <p:spPr>
          <a:xfrm>
            <a:off x="5940152" y="3573016"/>
            <a:ext cx="2232248" cy="480370"/>
          </a:xfrm>
          <a:prstGeom prst="borderCallout1">
            <a:avLst>
              <a:gd name="adj1" fmla="val 18750"/>
              <a:gd name="adj2" fmla="val -8333"/>
              <a:gd name="adj3" fmla="val 24164"/>
              <a:gd name="adj4" fmla="val -41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Check </a:t>
            </a:r>
            <a:r>
              <a:rPr lang="en-US" altLang="zh-TW" dirty="0" err="1" smtClean="0"/>
              <a:t>Tdc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csr</a:t>
            </a:r>
            <a:endParaRPr lang="zh-TW" altLang="en-US" dirty="0"/>
          </a:p>
        </p:txBody>
      </p:sp>
      <p:sp>
        <p:nvSpPr>
          <p:cNvPr id="15" name="直線圖說文字 1 14"/>
          <p:cNvSpPr/>
          <p:nvPr/>
        </p:nvSpPr>
        <p:spPr>
          <a:xfrm>
            <a:off x="5928692" y="2924944"/>
            <a:ext cx="2232248" cy="480370"/>
          </a:xfrm>
          <a:prstGeom prst="borderCallout1">
            <a:avLst>
              <a:gd name="adj1" fmla="val 18750"/>
              <a:gd name="adj2" fmla="val -8333"/>
              <a:gd name="adj3" fmla="val 64614"/>
              <a:gd name="adj4" fmla="val -39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Trigger Disable </a:t>
            </a:r>
            <a:endParaRPr lang="zh-TW" altLang="en-US" dirty="0"/>
          </a:p>
        </p:txBody>
      </p:sp>
      <p:sp>
        <p:nvSpPr>
          <p:cNvPr id="16" name="直線圖說文字 1 15"/>
          <p:cNvSpPr/>
          <p:nvPr/>
        </p:nvSpPr>
        <p:spPr>
          <a:xfrm>
            <a:off x="5946948" y="4228192"/>
            <a:ext cx="2232248" cy="480370"/>
          </a:xfrm>
          <a:prstGeom prst="borderCallout1">
            <a:avLst>
              <a:gd name="adj1" fmla="val 18750"/>
              <a:gd name="adj2" fmla="val -8333"/>
              <a:gd name="adj3" fmla="val -40080"/>
              <a:gd name="adj4" fmla="val -4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Read Header File</a:t>
            </a:r>
            <a:endParaRPr lang="zh-TW" altLang="en-US" dirty="0"/>
          </a:p>
        </p:txBody>
      </p:sp>
      <p:sp>
        <p:nvSpPr>
          <p:cNvPr id="17" name="直線圖說文字 1 16"/>
          <p:cNvSpPr/>
          <p:nvPr/>
        </p:nvSpPr>
        <p:spPr>
          <a:xfrm>
            <a:off x="5946948" y="4860962"/>
            <a:ext cx="2873524" cy="728278"/>
          </a:xfrm>
          <a:prstGeom prst="borderCallout1">
            <a:avLst>
              <a:gd name="adj1" fmla="val 18750"/>
              <a:gd name="adj2" fmla="val -8333"/>
              <a:gd name="adj3" fmla="val -76793"/>
              <a:gd name="adj4" fmla="val -37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If there are data in buffer, read data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82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Real case: number of hits per ROC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764705"/>
            <a:ext cx="8229600" cy="187220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altLang="zh-TW" sz="2100" dirty="0" smtClean="0"/>
              <a:t>In the final run (2173) of Run1</a:t>
            </a:r>
          </a:p>
          <a:p>
            <a:r>
              <a:rPr lang="en-US" altLang="zh-TW" sz="2100" dirty="0" smtClean="0"/>
              <a:t>In the worst scenario, there are 750 hits per ROC per event  .</a:t>
            </a:r>
          </a:p>
          <a:p>
            <a:r>
              <a:rPr lang="en-US" altLang="zh-TW" sz="2100" dirty="0" smtClean="0"/>
              <a:t>To read all hits </a:t>
            </a:r>
            <a:r>
              <a:rPr lang="en-US" altLang="zh-TW" sz="2100" dirty="0"/>
              <a:t>i</a:t>
            </a:r>
            <a:r>
              <a:rPr lang="en-US" altLang="zh-TW" sz="2100" dirty="0" smtClean="0"/>
              <a:t>n the ROC, we need 750 *234.17ns  =175.6 us </a:t>
            </a:r>
          </a:p>
          <a:p>
            <a:r>
              <a:rPr lang="en-US" altLang="zh-TW" sz="2100" dirty="0" smtClean="0"/>
              <a:t>Suppose that there are 7 TDCs in that ROC, the dead time will be </a:t>
            </a:r>
            <a:br>
              <a:rPr lang="en-US" altLang="zh-TW" sz="2100" dirty="0" smtClean="0"/>
            </a:br>
            <a:r>
              <a:rPr lang="en-US" altLang="zh-TW" sz="2100" dirty="0" smtClean="0"/>
              <a:t>175.6 </a:t>
            </a:r>
            <a:r>
              <a:rPr lang="en-US" altLang="zh-TW" sz="2100" dirty="0">
                <a:solidFill>
                  <a:schemeClr val="bg1">
                    <a:lumMod val="75000"/>
                  </a:schemeClr>
                </a:solidFill>
              </a:rPr>
              <a:t>(234ns </a:t>
            </a:r>
            <a:r>
              <a:rPr lang="en-US" altLang="zh-TW" sz="2100" dirty="0" smtClean="0">
                <a:solidFill>
                  <a:schemeClr val="bg1">
                    <a:lumMod val="75000"/>
                  </a:schemeClr>
                </a:solidFill>
              </a:rPr>
              <a:t>*750 </a:t>
            </a:r>
            <a:r>
              <a:rPr lang="en-US" altLang="zh-TW" sz="2100" dirty="0">
                <a:solidFill>
                  <a:schemeClr val="bg1">
                    <a:lumMod val="75000"/>
                  </a:schemeClr>
                </a:solidFill>
              </a:rPr>
              <a:t>hits) </a:t>
            </a:r>
            <a:r>
              <a:rPr lang="en-US" altLang="zh-TW" sz="2100" dirty="0" smtClean="0"/>
              <a:t>+ 7*5.1</a:t>
            </a:r>
            <a:r>
              <a:rPr lang="en-US" altLang="zh-TW" sz="2100" dirty="0">
                <a:solidFill>
                  <a:schemeClr val="bg1">
                    <a:lumMod val="75000"/>
                  </a:schemeClr>
                </a:solidFill>
              </a:rPr>
              <a:t> (5.1us* 7 TDCs) </a:t>
            </a:r>
            <a:r>
              <a:rPr lang="en-US" altLang="zh-TW" sz="2100" dirty="0" smtClean="0"/>
              <a:t>+10</a:t>
            </a:r>
            <a:r>
              <a:rPr lang="en-US" altLang="zh-TW" sz="2100" dirty="0">
                <a:solidFill>
                  <a:schemeClr val="bg1">
                    <a:lumMod val="75000"/>
                  </a:schemeClr>
                </a:solidFill>
              </a:rPr>
              <a:t> (IRQ</a:t>
            </a:r>
            <a:r>
              <a:rPr lang="en-US" altLang="zh-TW" sz="21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zh-TW" sz="2100" dirty="0" smtClean="0"/>
              <a:t>=</a:t>
            </a:r>
            <a:r>
              <a:rPr lang="en-US" altLang="zh-TW" sz="2100" dirty="0" smtClean="0">
                <a:solidFill>
                  <a:srgbClr val="FF0000"/>
                </a:solidFill>
              </a:rPr>
              <a:t>221 us</a:t>
            </a:r>
          </a:p>
          <a:p>
            <a:r>
              <a:rPr lang="en-US" altLang="zh-TW" sz="2100" dirty="0"/>
              <a:t>T</a:t>
            </a:r>
            <a:r>
              <a:rPr lang="en-US" altLang="zh-TW" sz="2100" dirty="0" smtClean="0"/>
              <a:t>hat is much better than 680 us in the first run.</a:t>
            </a:r>
          </a:p>
          <a:p>
            <a:endParaRPr lang="zh-TW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7908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b="14928"/>
          <a:stretch/>
        </p:blipFill>
        <p:spPr bwMode="auto">
          <a:xfrm>
            <a:off x="4008490" y="2601320"/>
            <a:ext cx="298323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62C5552A-3F97-4223-AC38-64A2000D42E9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65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en-US" altLang="zh-TW" sz="2800" dirty="0" smtClean="0"/>
              <a:t>Roc 16 is usually the one with the largest num. of hits </a:t>
            </a:r>
            <a:endParaRPr lang="zh-TW" altLang="en-US" sz="28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D63CF91F-CB5F-4CEE-914B-8C682B379BC8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496944" cy="4968552"/>
          </a:xfrm>
        </p:spPr>
        <p:txBody>
          <a:bodyPr/>
          <a:lstStyle/>
          <a:p>
            <a:r>
              <a:rPr lang="en-US" altLang="zh-TW" dirty="0" smtClean="0"/>
              <a:t>In average, number of hits per ROC per event is less than 200.   </a:t>
            </a:r>
          </a:p>
          <a:p>
            <a:r>
              <a:rPr lang="en-US" altLang="zh-TW" dirty="0"/>
              <a:t>46.9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234ns *200 hits)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+35.5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(5.1us* 7 TDCs)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+10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(IRQ)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= 92.4 us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97" y="2420887"/>
            <a:ext cx="2368909" cy="38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11" y="3068960"/>
            <a:ext cx="2957429" cy="32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075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922114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Deadtime</a:t>
            </a:r>
            <a:r>
              <a:rPr lang="en-US" altLang="zh-TW" dirty="0" smtClean="0"/>
              <a:t> estimation with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Beam </a:t>
            </a:r>
            <a:r>
              <a:rPr lang="en-US" altLang="zh-TW" dirty="0" smtClean="0"/>
              <a:t>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3384376" cy="4525963"/>
          </a:xfrm>
        </p:spPr>
        <p:txBody>
          <a:bodyPr>
            <a:normAutofit/>
          </a:bodyPr>
          <a:lstStyle/>
          <a:p>
            <a:r>
              <a:rPr lang="en-US" altLang="zh-TW" sz="1600" dirty="0" smtClean="0"/>
              <a:t>Bin size =137 us</a:t>
            </a:r>
          </a:p>
          <a:p>
            <a:r>
              <a:rPr lang="en-US" altLang="zh-TW" sz="1600" dirty="0" smtClean="0"/>
              <a:t>It looks that we won’t lose too much event when dead time is short than </a:t>
            </a:r>
            <a:r>
              <a:rPr lang="en-US" altLang="zh-TW" sz="1600" dirty="0" smtClean="0">
                <a:solidFill>
                  <a:srgbClr val="FFC000"/>
                </a:solidFill>
              </a:rPr>
              <a:t>137us.</a:t>
            </a:r>
          </a:p>
          <a:p>
            <a:endParaRPr lang="en-US" altLang="zh-TW" sz="1600" dirty="0" smtClean="0"/>
          </a:p>
          <a:p>
            <a:r>
              <a:rPr lang="en-US" altLang="zh-TW" sz="1600" dirty="0" smtClean="0">
                <a:solidFill>
                  <a:srgbClr val="FFC000"/>
                </a:solidFill>
              </a:rPr>
              <a:t>Dead time was 680 us in Run1</a:t>
            </a:r>
          </a:p>
          <a:p>
            <a:r>
              <a:rPr lang="en-US" altLang="zh-TW" sz="1600" dirty="0" smtClean="0"/>
              <a:t>If max hits per ROC is more </a:t>
            </a:r>
            <a:r>
              <a:rPr lang="en-US" altLang="zh-TW" sz="1600" dirty="0"/>
              <a:t>than </a:t>
            </a:r>
            <a:r>
              <a:rPr lang="en-US" altLang="zh-TW" sz="1600" dirty="0" smtClean="0"/>
              <a:t>391(=(137-35.5-10)/0.234), the dead time will be greater than 137us.</a:t>
            </a:r>
          </a:p>
          <a:p>
            <a:r>
              <a:rPr lang="en-US" altLang="zh-TW" sz="1600" dirty="0" smtClean="0"/>
              <a:t>In Run 2173 there are </a:t>
            </a:r>
            <a:br>
              <a:rPr lang="en-US" altLang="zh-TW" sz="1600" dirty="0" smtClean="0"/>
            </a:br>
            <a:r>
              <a:rPr lang="en-US" altLang="zh-TW" sz="1600" dirty="0" smtClean="0"/>
              <a:t>4852/26225 </a:t>
            </a:r>
            <a:r>
              <a:rPr lang="en-US" altLang="zh-TW" sz="1600" dirty="0"/>
              <a:t>= </a:t>
            </a:r>
            <a:r>
              <a:rPr lang="en-US" altLang="zh-TW" sz="1600" dirty="0" smtClean="0"/>
              <a:t>18.5% events with max hits more than 391 on ROC16.   </a:t>
            </a:r>
          </a:p>
          <a:p>
            <a:endParaRPr lang="en-US" altLang="zh-TW" sz="1600" dirty="0" smtClean="0"/>
          </a:p>
          <a:p>
            <a:endParaRPr lang="en-US" altLang="zh-TW" sz="1600" dirty="0" smtClean="0"/>
          </a:p>
          <a:p>
            <a:endParaRPr lang="zh-TW" altLang="en-US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245" y="1052736"/>
            <a:ext cx="50863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229" y="4005064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08501" y="105273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Before Inhibit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308501" y="400506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After Inhibit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732240" y="476672"/>
            <a:ext cx="223224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137us bin size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27697A64-352E-4A74-B34D-641F6CD8FB2D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88024" y="4365104"/>
            <a:ext cx="136815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9" idx="1"/>
          </p:cNvCxnSpPr>
          <p:nvPr/>
        </p:nvCxnSpPr>
        <p:spPr>
          <a:xfrm flipH="1" flipV="1">
            <a:off x="3491880" y="4149080"/>
            <a:ext cx="1296144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70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Production test with v1495 pulse generator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1A644BB7-9EFC-457E-AD8C-BED6C3FDC6D8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Jin-Yuan made a V1495 FPGA code which can drive V1495 as a pulse generator</a:t>
            </a:r>
          </a:p>
          <a:p>
            <a:pPr lvl="0"/>
            <a:r>
              <a:rPr lang="en-US" altLang="zh-TW" sz="2000" kern="0" dirty="0"/>
              <a:t>The 40 MHz clock on </a:t>
            </a:r>
            <a:r>
              <a:rPr lang="en-US" altLang="zh-TW" sz="2000" kern="0" dirty="0" smtClean="0"/>
              <a:t>the V1495 </a:t>
            </a:r>
            <a:r>
              <a:rPr lang="en-US" altLang="zh-TW" sz="2000" kern="0" dirty="0"/>
              <a:t>board is converted into 137 MHz (40*24/7) to drive all counters in the FPGA. (</a:t>
            </a:r>
            <a:r>
              <a:rPr lang="en-US" altLang="zh-TW" sz="2000" kern="0" dirty="0" smtClean="0"/>
              <a:t>7.2917 </a:t>
            </a:r>
            <a:r>
              <a:rPr lang="en-US" altLang="zh-TW" sz="2000" kern="0" dirty="0"/>
              <a:t>ns</a:t>
            </a:r>
            <a:r>
              <a:rPr lang="en-US" altLang="zh-TW" sz="2000" kern="0" dirty="0" smtClean="0"/>
              <a:t>)</a:t>
            </a:r>
          </a:p>
          <a:p>
            <a:pPr lvl="0"/>
            <a:r>
              <a:rPr lang="en-US" altLang="zh-TW" sz="2000" dirty="0" smtClean="0"/>
              <a:t>The frequency does not match any frequency running on TDC card.  So we can take it as random hit in some test.</a:t>
            </a:r>
          </a:p>
          <a:p>
            <a:r>
              <a:rPr lang="en-US" altLang="zh-TW" sz="2000" dirty="0" smtClean="0"/>
              <a:t>We are using this pulse generator as a tool to perform the production test.</a:t>
            </a:r>
          </a:p>
          <a:p>
            <a:r>
              <a:rPr lang="en-US" altLang="zh-TW" sz="2000" dirty="0" smtClean="0"/>
              <a:t>We prepared 4 kinds of test for Run2-TDC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two TDCs are tested. 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63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2F7D67A9-A8AA-43E7-8CA5-DA6782FE9CD9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Improvements of Run2 TDC</a:t>
            </a:r>
          </a:p>
          <a:p>
            <a:r>
              <a:rPr lang="en-US" altLang="zh-TW" dirty="0" smtClean="0"/>
              <a:t>Run2 TDC design</a:t>
            </a:r>
          </a:p>
          <a:p>
            <a:r>
              <a:rPr lang="en-US" altLang="zh-TW" dirty="0" err="1" smtClean="0"/>
              <a:t>Deadtime</a:t>
            </a:r>
            <a:r>
              <a:rPr lang="en-US" altLang="zh-TW" dirty="0" smtClean="0"/>
              <a:t> </a:t>
            </a:r>
            <a:r>
              <a:rPr lang="en-US" altLang="zh-TW" dirty="0"/>
              <a:t>estimation </a:t>
            </a:r>
          </a:p>
          <a:p>
            <a:r>
              <a:rPr lang="en-US" altLang="zh-TW" dirty="0" smtClean="0"/>
              <a:t>Production test (with CODA)</a:t>
            </a:r>
          </a:p>
          <a:p>
            <a:pPr lvl="1"/>
            <a:r>
              <a:rPr lang="en-US" altLang="zh-TW" dirty="0"/>
              <a:t>B</a:t>
            </a:r>
            <a:r>
              <a:rPr lang="en-US" altLang="zh-TW" dirty="0" smtClean="0"/>
              <a:t>in-Width </a:t>
            </a:r>
            <a:r>
              <a:rPr lang="en-US" altLang="zh-TW" dirty="0"/>
              <a:t>P</a:t>
            </a:r>
            <a:r>
              <a:rPr lang="en-US" altLang="zh-TW" dirty="0" smtClean="0"/>
              <a:t>lot</a:t>
            </a:r>
          </a:p>
          <a:p>
            <a:pPr lvl="1"/>
            <a:r>
              <a:rPr lang="en-US" altLang="zh-TW" dirty="0" smtClean="0"/>
              <a:t>Test # 1~5 (Cross-Talk, Resolution, Multi-Hits for Buffer 1~3, remove multiple hit function test)</a:t>
            </a:r>
          </a:p>
          <a:p>
            <a:r>
              <a:rPr lang="en-US" altLang="zh-TW" dirty="0" smtClean="0"/>
              <a:t>Time line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5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#1		Cross-Talk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25DA0311-62E4-494D-8E2C-3431F875E200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Signal with time difference in the step of 7.2917 ns </a:t>
            </a:r>
            <a:r>
              <a:rPr lang="en-US" altLang="zh-TW" dirty="0"/>
              <a:t>in each TDC </a:t>
            </a:r>
            <a:r>
              <a:rPr lang="en-US" altLang="zh-TW" dirty="0" smtClean="0"/>
              <a:t>channel.</a:t>
            </a:r>
          </a:p>
          <a:p>
            <a:r>
              <a:rPr lang="en-US" altLang="zh-TW" dirty="0" smtClean="0"/>
              <a:t>TDC Channel (n) = TDC Channel (n+1) – 7.2917ns</a:t>
            </a:r>
          </a:p>
        </p:txBody>
      </p:sp>
      <p:pic>
        <p:nvPicPr>
          <p:cNvPr id="12290" name="Picture 2" descr="D:\e906JanPlot\test1_4761_ch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2" y="3098737"/>
            <a:ext cx="3749558" cy="25428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777290" y="3531939"/>
            <a:ext cx="3201155" cy="1557010"/>
            <a:chOff x="532645" y="1600200"/>
            <a:chExt cx="3201155" cy="1557010"/>
          </a:xfrm>
        </p:grpSpPr>
        <p:cxnSp>
          <p:nvCxnSpPr>
            <p:cNvPr id="8" name="Straight Connector 8"/>
            <p:cNvCxnSpPr/>
            <p:nvPr/>
          </p:nvCxnSpPr>
          <p:spPr>
            <a:xfrm>
              <a:off x="1371600" y="1752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/>
          </p:nvCxnSpPr>
          <p:spPr>
            <a:xfrm>
              <a:off x="1524000" y="1600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/>
            <p:nvPr/>
          </p:nvCxnSpPr>
          <p:spPr>
            <a:xfrm flipV="1">
              <a:off x="15240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V="1">
              <a:off x="16764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>
              <a:off x="1676400" y="1752600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>
              <a:off x="1371600" y="19812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/>
            <p:cNvCxnSpPr/>
            <p:nvPr/>
          </p:nvCxnSpPr>
          <p:spPr>
            <a:xfrm>
              <a:off x="1828800" y="1828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>
            <a:xfrm flipV="1">
              <a:off x="1828800" y="1828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"/>
            <p:cNvCxnSpPr/>
            <p:nvPr/>
          </p:nvCxnSpPr>
          <p:spPr>
            <a:xfrm flipV="1">
              <a:off x="1981200" y="1828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/>
            <p:nvPr/>
          </p:nvCxnSpPr>
          <p:spPr>
            <a:xfrm>
              <a:off x="1981200" y="1981200"/>
              <a:ext cx="167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8"/>
            <p:cNvCxnSpPr/>
            <p:nvPr/>
          </p:nvCxnSpPr>
          <p:spPr>
            <a:xfrm>
              <a:off x="1371600" y="2209800"/>
              <a:ext cx="76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/>
            <p:nvPr/>
          </p:nvCxnSpPr>
          <p:spPr>
            <a:xfrm>
              <a:off x="2133600" y="20574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0"/>
            <p:cNvCxnSpPr/>
            <p:nvPr/>
          </p:nvCxnSpPr>
          <p:spPr>
            <a:xfrm flipV="1">
              <a:off x="2133600" y="20574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 flipV="1">
              <a:off x="2286000" y="20574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2"/>
            <p:cNvCxnSpPr/>
            <p:nvPr/>
          </p:nvCxnSpPr>
          <p:spPr>
            <a:xfrm>
              <a:off x="2286000" y="2209800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3"/>
            <p:cNvCxnSpPr/>
            <p:nvPr/>
          </p:nvCxnSpPr>
          <p:spPr>
            <a:xfrm>
              <a:off x="1371600" y="2438400"/>
              <a:ext cx="1066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2438400" y="2286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5"/>
            <p:cNvCxnSpPr/>
            <p:nvPr/>
          </p:nvCxnSpPr>
          <p:spPr>
            <a:xfrm flipV="1">
              <a:off x="2438400" y="22860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6"/>
            <p:cNvCxnSpPr/>
            <p:nvPr/>
          </p:nvCxnSpPr>
          <p:spPr>
            <a:xfrm flipV="1">
              <a:off x="2590800" y="22860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7"/>
            <p:cNvCxnSpPr/>
            <p:nvPr/>
          </p:nvCxnSpPr>
          <p:spPr>
            <a:xfrm>
              <a:off x="2590800" y="2438400"/>
              <a:ext cx="1066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8"/>
            <p:cNvCxnSpPr/>
            <p:nvPr/>
          </p:nvCxnSpPr>
          <p:spPr>
            <a:xfrm>
              <a:off x="1371600" y="2971800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9"/>
            <p:cNvCxnSpPr/>
            <p:nvPr/>
          </p:nvCxnSpPr>
          <p:spPr>
            <a:xfrm>
              <a:off x="3352800" y="28194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/>
            <p:nvPr/>
          </p:nvCxnSpPr>
          <p:spPr>
            <a:xfrm flipV="1">
              <a:off x="3352800" y="28194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/>
            <p:nvPr/>
          </p:nvCxnSpPr>
          <p:spPr>
            <a:xfrm flipV="1">
              <a:off x="3505200" y="28194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505200" y="29718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6"/>
            <p:cNvSpPr txBox="1"/>
            <p:nvPr/>
          </p:nvSpPr>
          <p:spPr>
            <a:xfrm>
              <a:off x="532645" y="2895600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TRIG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214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#1		Cross-Talk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34311039-D6FB-4E8A-AA93-5955441C753E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D:\e906JanPlot\test1_4761_tdc.vs.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7309"/>
            <a:ext cx="5173776" cy="48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49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Test#2		</a:t>
            </a:r>
            <a:r>
              <a:rPr lang="en-US" altLang="zh-TW" dirty="0"/>
              <a:t> Resolution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949724" cy="332656"/>
          </a:xfrm>
        </p:spPr>
        <p:txBody>
          <a:bodyPr/>
          <a:lstStyle/>
          <a:p>
            <a:fld id="{B8CFFF77-B52E-4848-8198-D75FE86B5A3D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If we fix the timing of the input signals and triggers, as we did in Test#1, all data </a:t>
            </a:r>
            <a:r>
              <a:rPr lang="en-US" altLang="zh-TW" dirty="0" smtClean="0"/>
              <a:t>are within </a:t>
            </a:r>
            <a:r>
              <a:rPr lang="en-US" altLang="zh-TW" dirty="0"/>
              <a:t>3 bins in the </a:t>
            </a:r>
            <a:r>
              <a:rPr lang="en-US" altLang="zh-TW" dirty="0" smtClean="0"/>
              <a:t>histogram. </a:t>
            </a:r>
            <a:r>
              <a:rPr lang="en-US" altLang="zh-TW" dirty="0"/>
              <a:t>I</a:t>
            </a:r>
            <a:r>
              <a:rPr lang="en-US" altLang="zh-TW" dirty="0" smtClean="0"/>
              <a:t>t is </a:t>
            </a:r>
            <a:r>
              <a:rPr lang="en-US" altLang="zh-TW" dirty="0"/>
              <a:t>difficult to see how the calibration affects the TDC timing</a:t>
            </a:r>
            <a:r>
              <a:rPr lang="en-US" altLang="zh-TW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9067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08104" y="601868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Example histogram from test#1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59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617007" y="0"/>
            <a:ext cx="2526993" cy="13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#2		Resolution 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C9C1C4F3-7F23-4D1A-9B1E-A64066D4B8B1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dirty="0" smtClean="0"/>
              <a:t>A scan of hit timing in a step </a:t>
            </a:r>
            <a:r>
              <a:rPr lang="en-US" altLang="zh-TW" sz="2400" dirty="0"/>
              <a:t>of 7.2917 </a:t>
            </a:r>
            <a:r>
              <a:rPr lang="en-US" altLang="zh-TW" sz="2400" dirty="0" smtClean="0"/>
              <a:t>ns.</a:t>
            </a:r>
            <a:endParaRPr lang="en-US" altLang="zh-TW" sz="2400" dirty="0"/>
          </a:p>
          <a:p>
            <a:r>
              <a:rPr lang="en-US" altLang="zh-TW" sz="2400" dirty="0" smtClean="0"/>
              <a:t>For each event, trigger delay one clock cycle~ 7.2917 ns</a:t>
            </a:r>
          </a:p>
          <a:p>
            <a:r>
              <a:rPr lang="el-GR" altLang="zh-TW" sz="2400" dirty="0" smtClean="0"/>
              <a:t>Δ</a:t>
            </a:r>
            <a:r>
              <a:rPr lang="en-US" altLang="zh-TW" sz="2400" dirty="0" smtClean="0"/>
              <a:t>t	= t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+ n*7.2917</a:t>
            </a:r>
            <a:br>
              <a:rPr lang="en-US" altLang="zh-TW" sz="2400" dirty="0" smtClean="0"/>
            </a:br>
            <a:r>
              <a:rPr lang="en-US" altLang="zh-TW" sz="2400" dirty="0" smtClean="0"/>
              <a:t>Mod(</a:t>
            </a:r>
            <a:r>
              <a:rPr lang="el-GR" altLang="zh-TW" sz="2400" dirty="0"/>
              <a:t>Δ</a:t>
            </a:r>
            <a:r>
              <a:rPr lang="en-US" altLang="zh-TW" sz="2400" dirty="0" smtClean="0"/>
              <a:t>t,7.2917)	</a:t>
            </a:r>
            <a:r>
              <a:rPr lang="en-US" altLang="zh-TW" sz="2400" dirty="0"/>
              <a:t>= Mod(t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dirty="0" smtClean="0"/>
              <a:t>n*7.2917, 7.2917)</a:t>
            </a:r>
            <a:br>
              <a:rPr lang="en-US" altLang="zh-TW" sz="2400" dirty="0" smtClean="0"/>
            </a:br>
            <a:r>
              <a:rPr lang="en-US" altLang="zh-TW" sz="2400" dirty="0" smtClean="0"/>
              <a:t>			= Mod(t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7.2917</a:t>
            </a:r>
            <a:r>
              <a:rPr lang="en-US" altLang="zh-TW" sz="2400" dirty="0" smtClean="0"/>
              <a:t>)</a:t>
            </a:r>
            <a:br>
              <a:rPr lang="en-US" altLang="zh-TW" sz="2400" dirty="0" smtClean="0"/>
            </a:br>
            <a:r>
              <a:rPr lang="en-US" altLang="zh-TW" sz="2400" dirty="0" smtClean="0"/>
              <a:t>			= t</a:t>
            </a:r>
            <a:r>
              <a:rPr lang="en-US" altLang="zh-TW" sz="2400" baseline="-25000" dirty="0" smtClean="0"/>
              <a:t>0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617007" y="260648"/>
            <a:ext cx="2329852" cy="1132110"/>
            <a:chOff x="790087" y="1905000"/>
            <a:chExt cx="3248513" cy="1332845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1676400" y="20574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>
              <a:off x="2133600" y="1905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flipV="1">
              <a:off x="2133600" y="19050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flipV="1">
              <a:off x="2286000" y="19050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>
              <a:off x="2286000" y="20574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>
              <a:off x="1676400" y="22860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>
              <a:off x="2133600" y="2133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"/>
            <p:cNvCxnSpPr/>
            <p:nvPr/>
          </p:nvCxnSpPr>
          <p:spPr>
            <a:xfrm flipV="1">
              <a:off x="2133600" y="2133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"/>
            <p:cNvCxnSpPr/>
            <p:nvPr/>
          </p:nvCxnSpPr>
          <p:spPr>
            <a:xfrm flipV="1">
              <a:off x="2286000" y="21336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"/>
            <p:cNvCxnSpPr/>
            <p:nvPr/>
          </p:nvCxnSpPr>
          <p:spPr>
            <a:xfrm>
              <a:off x="2286000" y="22860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"/>
            <p:cNvCxnSpPr/>
            <p:nvPr/>
          </p:nvCxnSpPr>
          <p:spPr>
            <a:xfrm>
              <a:off x="1676400" y="2514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/>
            <p:nvPr/>
          </p:nvCxnSpPr>
          <p:spPr>
            <a:xfrm>
              <a:off x="2133600" y="2362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8"/>
            <p:cNvCxnSpPr/>
            <p:nvPr/>
          </p:nvCxnSpPr>
          <p:spPr>
            <a:xfrm flipV="1">
              <a:off x="2133600" y="2362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flipV="1">
              <a:off x="2286000" y="2362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>
              <a:off x="2286000" y="2514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>
              <a:off x="1676400" y="27432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>
              <a:off x="2133600" y="2590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 flipV="1">
              <a:off x="2133600" y="2590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2286000" y="2590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5"/>
            <p:cNvCxnSpPr/>
            <p:nvPr/>
          </p:nvCxnSpPr>
          <p:spPr>
            <a:xfrm>
              <a:off x="2286000" y="27432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6"/>
            <p:cNvCxnSpPr/>
            <p:nvPr/>
          </p:nvCxnSpPr>
          <p:spPr>
            <a:xfrm>
              <a:off x="1676400" y="3128635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7"/>
            <p:cNvCxnSpPr/>
            <p:nvPr/>
          </p:nvCxnSpPr>
          <p:spPr>
            <a:xfrm>
              <a:off x="3657600" y="2976235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8"/>
            <p:cNvCxnSpPr/>
            <p:nvPr/>
          </p:nvCxnSpPr>
          <p:spPr>
            <a:xfrm flipV="1">
              <a:off x="3657600" y="2976235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V="1">
              <a:off x="3810000" y="2976235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0"/>
            <p:cNvCxnSpPr/>
            <p:nvPr/>
          </p:nvCxnSpPr>
          <p:spPr>
            <a:xfrm>
              <a:off x="3810000" y="3128635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1"/>
            <p:cNvSpPr txBox="1"/>
            <p:nvPr/>
          </p:nvSpPr>
          <p:spPr>
            <a:xfrm>
              <a:off x="790087" y="2976235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TRIG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34" name="Straight Connector 32"/>
            <p:cNvCxnSpPr/>
            <p:nvPr/>
          </p:nvCxnSpPr>
          <p:spPr>
            <a:xfrm>
              <a:off x="2895600" y="2971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3"/>
            <p:cNvCxnSpPr/>
            <p:nvPr/>
          </p:nvCxnSpPr>
          <p:spPr>
            <a:xfrm flipV="1">
              <a:off x="2895600" y="2971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V="1">
              <a:off x="3048000" y="2971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 descr="D:\e906JanPlot\test2_4762_ch5_tdctime_CaliFine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5" y="3352127"/>
            <a:ext cx="3723519" cy="25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向右箭號 41"/>
          <p:cNvSpPr/>
          <p:nvPr/>
        </p:nvSpPr>
        <p:spPr>
          <a:xfrm>
            <a:off x="3734917" y="4005064"/>
            <a:ext cx="1512168" cy="1440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</a:t>
            </a:r>
            <a:endParaRPr lang="zh-TW" altLang="en-US" dirty="0"/>
          </a:p>
        </p:txBody>
      </p:sp>
      <p:pic>
        <p:nvPicPr>
          <p:cNvPr id="4098" name="Picture 2" descr="D:\e906JanPlot\test2_4762_ch28_avgFineB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13883"/>
            <a:ext cx="3779912" cy="25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70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687884"/>
          </a:xfrm>
        </p:spPr>
        <p:txBody>
          <a:bodyPr/>
          <a:lstStyle/>
          <a:p>
            <a:r>
              <a:rPr lang="en-US" altLang="zh-TW" dirty="0" smtClean="0"/>
              <a:t>Test2 without Bin Width Calibration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35D58B9A-D38C-4EA4-B3CE-A9F221B3770F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e906JanPlot\test2_4762_cable2_avgFine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59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86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Bin-Width Plot 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1" y="6525344"/>
            <a:ext cx="2769829" cy="332656"/>
          </a:xfrm>
        </p:spPr>
        <p:txBody>
          <a:bodyPr/>
          <a:lstStyle/>
          <a:p>
            <a:fld id="{8997E0A5-A878-4A55-9608-3E2BCB690445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4888200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There are 9 bins in 4 ns.</a:t>
            </a:r>
          </a:p>
          <a:p>
            <a:r>
              <a:rPr lang="en-US" altLang="zh-TW" sz="2000" dirty="0" smtClean="0"/>
              <a:t>Each bin should be around 444 </a:t>
            </a:r>
            <a:r>
              <a:rPr lang="en-US" altLang="zh-TW" sz="2000" dirty="0" err="1" smtClean="0"/>
              <a:t>ps</a:t>
            </a:r>
            <a:r>
              <a:rPr lang="en-US" altLang="zh-TW" sz="2000" dirty="0" smtClean="0"/>
              <a:t> at </a:t>
            </a:r>
            <a:r>
              <a:rPr lang="en-US" altLang="zh-TW" sz="2000" dirty="0"/>
              <a:t>ideal </a:t>
            </a:r>
            <a:r>
              <a:rPr lang="en-US" altLang="zh-TW" sz="2000" dirty="0" smtClean="0"/>
              <a:t>conditions.</a:t>
            </a:r>
          </a:p>
          <a:p>
            <a:r>
              <a:rPr lang="en-US" altLang="zh-TW" sz="2000" dirty="0" smtClean="0"/>
              <a:t>We made calibration tables for trigger and all 64 channels.</a:t>
            </a:r>
          </a:p>
          <a:p>
            <a:endParaRPr lang="en-US" altLang="zh-TW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70646"/>
            <a:ext cx="2611333" cy="3411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827584" y="2996952"/>
            <a:ext cx="4248472" cy="3024336"/>
            <a:chOff x="1115616" y="2996952"/>
            <a:chExt cx="3960440" cy="2736304"/>
          </a:xfrm>
        </p:grpSpPr>
        <p:pic>
          <p:nvPicPr>
            <p:cNvPr id="2051" name="Picture 3" descr="D:\e906JanPlot\test2_4774_CaliFineBin_p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996952"/>
              <a:ext cx="3953783" cy="268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1115616" y="3028310"/>
              <a:ext cx="432048" cy="33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ps</a:t>
              </a:r>
              <a:endPara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436047" y="5363924"/>
              <a:ext cx="640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bin</a:t>
              </a:r>
              <a:endPara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838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12304"/>
          </a:xfrm>
        </p:spPr>
        <p:txBody>
          <a:bodyPr/>
          <a:lstStyle/>
          <a:p>
            <a:r>
              <a:rPr lang="en-US" altLang="zh-TW" dirty="0" smtClean="0"/>
              <a:t>Test#2 with Bin-Width Calibration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CC8ECEB3-8470-4AC6-8A83-3F2EE3221A9A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D:\e906JanPlot\test2_4762_cable2_CaliFine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9871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72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828328"/>
          </a:xfrm>
        </p:spPr>
        <p:txBody>
          <a:bodyPr/>
          <a:lstStyle/>
          <a:p>
            <a:r>
              <a:rPr lang="en-US" altLang="zh-TW" dirty="0" smtClean="0"/>
              <a:t>Test#2 Standard Deviation Study 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88689DB3-F9DB-44ED-ACB3-CCB167A431F5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21196" y="1277104"/>
            <a:ext cx="8229600" cy="1503824"/>
          </a:xfrm>
        </p:spPr>
        <p:txBody>
          <a:bodyPr/>
          <a:lstStyle/>
          <a:p>
            <a:r>
              <a:rPr lang="en-US" altLang="zh-TW" dirty="0" smtClean="0"/>
              <a:t>Without Bin-Width Calibration, the </a:t>
            </a:r>
            <a:r>
              <a:rPr lang="el-GR" altLang="zh-TW" dirty="0"/>
              <a:t>σ</a:t>
            </a:r>
            <a:r>
              <a:rPr lang="en-US" altLang="zh-TW" dirty="0" smtClean="0"/>
              <a:t> is ~ 232.1ps</a:t>
            </a:r>
          </a:p>
          <a:p>
            <a:r>
              <a:rPr lang="en-US" altLang="zh-TW" dirty="0" smtClean="0"/>
              <a:t>With Bin-Width Calibration, </a:t>
            </a: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l-GR" altLang="zh-TW" dirty="0" smtClean="0"/>
              <a:t>σ</a:t>
            </a:r>
            <a:r>
              <a:rPr lang="en-US" altLang="zh-TW" dirty="0" smtClean="0"/>
              <a:t> </a:t>
            </a:r>
            <a:r>
              <a:rPr lang="en-US" altLang="zh-TW" dirty="0"/>
              <a:t>is ~ </a:t>
            </a:r>
            <a:r>
              <a:rPr lang="en-US" altLang="zh-TW" dirty="0" smtClean="0"/>
              <a:t>230.3 </a:t>
            </a:r>
            <a:r>
              <a:rPr lang="en-US" altLang="zh-TW" dirty="0" err="1" smtClean="0"/>
              <a:t>ps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32040" y="587919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Using channel 28 as an example</a:t>
            </a:r>
            <a:endParaRPr lang="zh-TW" altLang="en-US" dirty="0"/>
          </a:p>
        </p:txBody>
      </p:sp>
      <p:sp>
        <p:nvSpPr>
          <p:cNvPr id="13" name="剪去單一角落矩形 12"/>
          <p:cNvSpPr/>
          <p:nvPr/>
        </p:nvSpPr>
        <p:spPr>
          <a:xfrm>
            <a:off x="774237" y="2420887"/>
            <a:ext cx="2808312" cy="416655"/>
          </a:xfrm>
          <a:prstGeom prst="snip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Without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剪去單一角落矩形 15"/>
          <p:cNvSpPr/>
          <p:nvPr/>
        </p:nvSpPr>
        <p:spPr>
          <a:xfrm>
            <a:off x="5544108" y="2392222"/>
            <a:ext cx="2808312" cy="416655"/>
          </a:xfrm>
          <a:prstGeom prst="snip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Calibration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 descr="D:\e906JanPlot\test2_4762_ch28_avgFine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" y="3030466"/>
            <a:ext cx="4234343" cy="28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e906JanPlot\test2_4762_ch28_CaliFineB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57" y="3030466"/>
            <a:ext cx="4257531" cy="28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9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Test#2 with Bin-Width Calibration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A0405628-F772-4228-BA51-C96BC3402C14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66454" cy="21377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Merging all the channels, the </a:t>
            </a:r>
            <a:r>
              <a:rPr lang="el-GR" altLang="zh-TW" dirty="0"/>
              <a:t>σ</a:t>
            </a:r>
            <a:r>
              <a:rPr lang="en-US" altLang="zh-TW" dirty="0" smtClean="0"/>
              <a:t> is 232 ps.</a:t>
            </a:r>
            <a:endParaRPr lang="en-US" altLang="zh-TW" dirty="0"/>
          </a:p>
          <a:p>
            <a:r>
              <a:rPr lang="en-US" altLang="zh-TW" dirty="0" smtClean="0"/>
              <a:t>For the resolution that E906 needs, calibration won’t improve a lot. We may consider skipping the calibration.</a:t>
            </a:r>
          </a:p>
          <a:p>
            <a:r>
              <a:rPr lang="en-US" altLang="zh-TW" dirty="0" smtClean="0"/>
              <a:t>Since we have the calibration table with both edge, we can always put calibration table into decoder </a:t>
            </a:r>
            <a:r>
              <a:rPr lang="en-US" altLang="zh-TW" dirty="0"/>
              <a:t>if it’s </a:t>
            </a:r>
            <a:r>
              <a:rPr lang="en-US" altLang="zh-TW" dirty="0" smtClean="0"/>
              <a:t>required.</a:t>
            </a:r>
          </a:p>
          <a:p>
            <a:endParaRPr lang="zh-TW" altLang="en-US" dirty="0"/>
          </a:p>
        </p:txBody>
      </p:sp>
      <p:pic>
        <p:nvPicPr>
          <p:cNvPr id="13315" name="Picture 3" descr="D:\e906JanPlot\test2_4762_allch_mod_CaliFine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091756" cy="27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58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Test#3		Multi-Hit 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4546A320-7CFB-4AA8-95CD-02517CC6FDAF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000" dirty="0" smtClean="0"/>
              <a:t>One trigger with four hits.</a:t>
            </a:r>
          </a:p>
          <a:p>
            <a:r>
              <a:rPr lang="en-US" altLang="zh-TW" sz="2000" dirty="0"/>
              <a:t>E</a:t>
            </a:r>
            <a:r>
              <a:rPr lang="en-US" altLang="zh-TW" sz="2000" dirty="0" smtClean="0"/>
              <a:t>ach hit is 4*7.2917 ns after the previous one.</a:t>
            </a:r>
          </a:p>
          <a:p>
            <a:r>
              <a:rPr lang="en-US" altLang="zh-TW" sz="2000" dirty="0" smtClean="0"/>
              <a:t>The level one buffer can record up to five hits in 64 ns. </a:t>
            </a:r>
          </a:p>
          <a:p>
            <a:r>
              <a:rPr lang="en-US" altLang="zh-TW" sz="2000" dirty="0"/>
              <a:t>5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hits per channel, </a:t>
            </a:r>
          </a:p>
          <a:p>
            <a:pPr lvl="1"/>
            <a:r>
              <a:rPr lang="en-US" altLang="zh-TW" sz="2000" dirty="0"/>
              <a:t>Buffer </a:t>
            </a:r>
            <a:r>
              <a:rPr lang="en-US" altLang="zh-TW" sz="2000" dirty="0" smtClean="0"/>
              <a:t>pushing: clock </a:t>
            </a:r>
            <a:r>
              <a:rPr lang="en-US" altLang="zh-TW" sz="2000" dirty="0"/>
              <a:t>cycle at 250 </a:t>
            </a:r>
            <a:r>
              <a:rPr lang="en-US" altLang="zh-TW" sz="2000" dirty="0" err="1"/>
              <a:t>MHz.</a:t>
            </a:r>
            <a:endParaRPr lang="en-US" altLang="zh-TW" sz="2000" dirty="0"/>
          </a:p>
          <a:p>
            <a:r>
              <a:rPr lang="en-US" altLang="zh-TW" sz="2000" dirty="0" smtClean="0"/>
              <a:t>Two Run2-TDCs </a:t>
            </a:r>
            <a:r>
              <a:rPr lang="en-US" altLang="zh-TW" sz="2000" dirty="0"/>
              <a:t>passed this test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4114800" y="4941168"/>
            <a:ext cx="3810000" cy="818495"/>
            <a:chOff x="4114800" y="4941168"/>
            <a:chExt cx="3810000" cy="818495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4114800" y="5093568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>
              <a:off x="4572000" y="49411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flipV="1">
              <a:off x="45720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flipV="1">
              <a:off x="47244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3"/>
            <p:cNvCxnSpPr/>
            <p:nvPr/>
          </p:nvCxnSpPr>
          <p:spPr>
            <a:xfrm>
              <a:off x="5562600" y="5626968"/>
              <a:ext cx="1981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/>
            <p:cNvCxnSpPr/>
            <p:nvPr/>
          </p:nvCxnSpPr>
          <p:spPr>
            <a:xfrm>
              <a:off x="7543800" y="5474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5"/>
            <p:cNvCxnSpPr/>
            <p:nvPr/>
          </p:nvCxnSpPr>
          <p:spPr>
            <a:xfrm flipV="1">
              <a:off x="7543800" y="54745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6"/>
            <p:cNvCxnSpPr/>
            <p:nvPr/>
          </p:nvCxnSpPr>
          <p:spPr>
            <a:xfrm flipV="1">
              <a:off x="7696200" y="54745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7"/>
            <p:cNvCxnSpPr/>
            <p:nvPr/>
          </p:nvCxnSpPr>
          <p:spPr>
            <a:xfrm>
              <a:off x="7696200" y="5626968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8"/>
            <p:cNvSpPr txBox="1"/>
            <p:nvPr/>
          </p:nvSpPr>
          <p:spPr>
            <a:xfrm>
              <a:off x="4543425" y="5498053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TRIG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18" name="Straight Connector 29"/>
            <p:cNvCxnSpPr/>
            <p:nvPr/>
          </p:nvCxnSpPr>
          <p:spPr>
            <a:xfrm>
              <a:off x="4724400" y="5093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0"/>
            <p:cNvCxnSpPr/>
            <p:nvPr/>
          </p:nvCxnSpPr>
          <p:spPr>
            <a:xfrm>
              <a:off x="4876800" y="49411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 flipV="1">
              <a:off x="48768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2"/>
            <p:cNvCxnSpPr/>
            <p:nvPr/>
          </p:nvCxnSpPr>
          <p:spPr>
            <a:xfrm flipV="1">
              <a:off x="50292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3"/>
            <p:cNvCxnSpPr/>
            <p:nvPr/>
          </p:nvCxnSpPr>
          <p:spPr>
            <a:xfrm>
              <a:off x="5029200" y="5093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/>
            <p:cNvCxnSpPr/>
            <p:nvPr/>
          </p:nvCxnSpPr>
          <p:spPr>
            <a:xfrm>
              <a:off x="5181600" y="49411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5"/>
            <p:cNvCxnSpPr/>
            <p:nvPr/>
          </p:nvCxnSpPr>
          <p:spPr>
            <a:xfrm flipV="1">
              <a:off x="51816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6"/>
            <p:cNvCxnSpPr/>
            <p:nvPr/>
          </p:nvCxnSpPr>
          <p:spPr>
            <a:xfrm flipV="1">
              <a:off x="53340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7"/>
            <p:cNvCxnSpPr/>
            <p:nvPr/>
          </p:nvCxnSpPr>
          <p:spPr>
            <a:xfrm>
              <a:off x="5334000" y="5093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8"/>
            <p:cNvCxnSpPr/>
            <p:nvPr/>
          </p:nvCxnSpPr>
          <p:spPr>
            <a:xfrm>
              <a:off x="5486400" y="49411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9"/>
            <p:cNvCxnSpPr/>
            <p:nvPr/>
          </p:nvCxnSpPr>
          <p:spPr>
            <a:xfrm flipV="1">
              <a:off x="54864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/>
            <p:cNvCxnSpPr/>
            <p:nvPr/>
          </p:nvCxnSpPr>
          <p:spPr>
            <a:xfrm flipV="1">
              <a:off x="5638800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1"/>
            <p:cNvCxnSpPr/>
            <p:nvPr/>
          </p:nvCxnSpPr>
          <p:spPr>
            <a:xfrm>
              <a:off x="5638800" y="5093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8"/>
            <p:cNvCxnSpPr/>
            <p:nvPr/>
          </p:nvCxnSpPr>
          <p:spPr>
            <a:xfrm>
              <a:off x="5796136" y="49411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9"/>
            <p:cNvCxnSpPr/>
            <p:nvPr/>
          </p:nvCxnSpPr>
          <p:spPr>
            <a:xfrm flipV="1">
              <a:off x="5796136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0"/>
            <p:cNvCxnSpPr/>
            <p:nvPr/>
          </p:nvCxnSpPr>
          <p:spPr>
            <a:xfrm flipV="1">
              <a:off x="5948536" y="4941168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1"/>
            <p:cNvCxnSpPr/>
            <p:nvPr/>
          </p:nvCxnSpPr>
          <p:spPr>
            <a:xfrm>
              <a:off x="5948536" y="509356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217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Improvements</a:t>
            </a:r>
            <a:r>
              <a:rPr lang="en-US" altLang="zh-TW" dirty="0" smtClean="0"/>
              <a:t> of Run2-TDC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C41299F0-60ED-4BDA-8874-BB815EEA342E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Z</a:t>
            </a:r>
            <a:r>
              <a:rPr lang="en-US" altLang="zh-TW" dirty="0" smtClean="0"/>
              <a:t>ero suppression is naturally applied</a:t>
            </a:r>
          </a:p>
          <a:p>
            <a:pPr lvl="1"/>
            <a:r>
              <a:rPr lang="en-US" altLang="zh-TW" dirty="0"/>
              <a:t>B</a:t>
            </a:r>
            <a:r>
              <a:rPr lang="en-US" altLang="zh-TW" dirty="0" smtClean="0"/>
              <a:t>ased </a:t>
            </a:r>
            <a:r>
              <a:rPr lang="en-US" altLang="zh-TW" dirty="0"/>
              <a:t>on </a:t>
            </a:r>
            <a:r>
              <a:rPr lang="en-US" altLang="zh-TW" dirty="0" smtClean="0"/>
              <a:t>the multi-sampling principle, </a:t>
            </a: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TDC card records hits </a:t>
            </a:r>
            <a:r>
              <a:rPr lang="en-US" altLang="zh-TW" dirty="0" smtClean="0"/>
              <a:t>only. </a:t>
            </a:r>
            <a:r>
              <a:rPr lang="en-US" altLang="zh-TW" dirty="0"/>
              <a:t>Z</a:t>
            </a:r>
            <a:r>
              <a:rPr lang="en-US" altLang="zh-TW" dirty="0" smtClean="0"/>
              <a:t>ero suppression is intrinsic in the design.</a:t>
            </a:r>
          </a:p>
          <a:p>
            <a:r>
              <a:rPr lang="en-US" altLang="zh-TW" dirty="0" smtClean="0"/>
              <a:t>Adjustable time window </a:t>
            </a:r>
          </a:p>
          <a:p>
            <a:pPr lvl="1"/>
            <a:r>
              <a:rPr lang="en-US" altLang="zh-TW" dirty="0" smtClean="0"/>
              <a:t>The time window can be adjusted to fit all E906 detectors</a:t>
            </a:r>
          </a:p>
          <a:p>
            <a:r>
              <a:rPr lang="en-US" altLang="zh-TW" dirty="0" smtClean="0"/>
              <a:t>Multiple events per interrupt (2 ~ 32, user defined)</a:t>
            </a:r>
          </a:p>
          <a:p>
            <a:r>
              <a:rPr lang="en-US" altLang="zh-TW" dirty="0"/>
              <a:t>Multiple </a:t>
            </a:r>
            <a:r>
              <a:rPr lang="en-US" altLang="zh-TW" dirty="0" smtClean="0"/>
              <a:t>hits elimination - keep only first hit in user select time region.</a:t>
            </a:r>
          </a:p>
          <a:p>
            <a:r>
              <a:rPr lang="en-US" altLang="zh-TW" dirty="0" smtClean="0"/>
              <a:t>Scalar - keep counting the number of hits in each channel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80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Test#4		Multi-Hit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B48D788D-F73B-4791-83F2-11899C2AAB71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One </a:t>
            </a:r>
            <a:r>
              <a:rPr lang="en-US" altLang="zh-TW" dirty="0"/>
              <a:t>trigger with </a:t>
            </a:r>
            <a:r>
              <a:rPr lang="en-US" altLang="zh-TW" dirty="0" smtClean="0"/>
              <a:t>more than 8 hits.</a:t>
            </a:r>
            <a:endParaRPr lang="en-US" altLang="zh-TW" dirty="0"/>
          </a:p>
          <a:p>
            <a:r>
              <a:rPr lang="en-US" altLang="zh-TW" dirty="0" smtClean="0"/>
              <a:t>Each hit is delayed by 72.917ns</a:t>
            </a:r>
          </a:p>
          <a:p>
            <a:r>
              <a:rPr lang="en-US" altLang="zh-TW" dirty="0"/>
              <a:t>Test </a:t>
            </a:r>
            <a:r>
              <a:rPr lang="en-US" altLang="zh-TW" dirty="0" smtClean="0"/>
              <a:t>level </a:t>
            </a:r>
            <a:r>
              <a:rPr lang="en-US" altLang="zh-TW" dirty="0"/>
              <a:t>2 &amp; 3 Buffers</a:t>
            </a:r>
          </a:p>
          <a:p>
            <a:pPr lvl="1"/>
            <a:r>
              <a:rPr lang="en-US" altLang="zh-TW" sz="2000" dirty="0"/>
              <a:t>Buffer popping: 1 hit/64 ns.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wo Run2-TDCs passed this test</a:t>
            </a:r>
          </a:p>
          <a:p>
            <a:pPr lvl="1"/>
            <a:endParaRPr lang="en-US" altLang="zh-TW" dirty="0" smtClean="0"/>
          </a:p>
        </p:txBody>
      </p:sp>
      <p:grpSp>
        <p:nvGrpSpPr>
          <p:cNvPr id="44" name="群組 43"/>
          <p:cNvGrpSpPr/>
          <p:nvPr/>
        </p:nvGrpSpPr>
        <p:grpSpPr>
          <a:xfrm>
            <a:off x="457200" y="4653136"/>
            <a:ext cx="609600" cy="152400"/>
            <a:chOff x="457200" y="4653136"/>
            <a:chExt cx="609600" cy="152400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457200" y="4805536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>
              <a:off x="914400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flipV="1">
              <a:off x="9144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/>
            <p:nvPr/>
          </p:nvCxnSpPr>
          <p:spPr>
            <a:xfrm flipV="1">
              <a:off x="10668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0"/>
          <p:cNvCxnSpPr/>
          <p:nvPr/>
        </p:nvCxnSpPr>
        <p:spPr>
          <a:xfrm>
            <a:off x="5943600" y="5338936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/>
          <p:nvPr/>
        </p:nvCxnSpPr>
        <p:spPr>
          <a:xfrm>
            <a:off x="7924800" y="518653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/>
          <p:cNvCxnSpPr/>
          <p:nvPr/>
        </p:nvCxnSpPr>
        <p:spPr>
          <a:xfrm flipV="1">
            <a:off x="7924800" y="51865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/>
          <p:cNvCxnSpPr/>
          <p:nvPr/>
        </p:nvCxnSpPr>
        <p:spPr>
          <a:xfrm flipV="1">
            <a:off x="8077200" y="51865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/>
        </p:nvCxnSpPr>
        <p:spPr>
          <a:xfrm>
            <a:off x="8077200" y="5338936"/>
            <a:ext cx="228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5"/>
          <p:cNvSpPr txBox="1"/>
          <p:nvPr/>
        </p:nvSpPr>
        <p:spPr>
          <a:xfrm>
            <a:off x="5019140" y="5208131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TRIG</a:t>
            </a:r>
            <a:endParaRPr lang="en-US" sz="1100" dirty="0">
              <a:latin typeface="+mn-lt"/>
            </a:endParaRPr>
          </a:p>
        </p:txBody>
      </p:sp>
      <p:cxnSp>
        <p:nvCxnSpPr>
          <p:cNvPr id="18" name="Straight Connector 16"/>
          <p:cNvCxnSpPr/>
          <p:nvPr/>
        </p:nvCxnSpPr>
        <p:spPr>
          <a:xfrm>
            <a:off x="1066800" y="4805536"/>
            <a:ext cx="55287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1"/>
          <p:cNvCxnSpPr/>
          <p:nvPr/>
        </p:nvCxnSpPr>
        <p:spPr>
          <a:xfrm>
            <a:off x="1619672" y="465313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/>
          <p:cNvCxnSpPr/>
          <p:nvPr/>
        </p:nvCxnSpPr>
        <p:spPr>
          <a:xfrm flipV="1">
            <a:off x="1619672" y="46531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3"/>
          <p:cNvCxnSpPr/>
          <p:nvPr/>
        </p:nvCxnSpPr>
        <p:spPr>
          <a:xfrm flipV="1">
            <a:off x="1772072" y="46531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5"/>
          <p:cNvCxnSpPr/>
          <p:nvPr/>
        </p:nvCxnSpPr>
        <p:spPr>
          <a:xfrm>
            <a:off x="2339752" y="465313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6"/>
          <p:cNvCxnSpPr/>
          <p:nvPr/>
        </p:nvCxnSpPr>
        <p:spPr>
          <a:xfrm flipV="1">
            <a:off x="2339752" y="46531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7"/>
          <p:cNvCxnSpPr/>
          <p:nvPr/>
        </p:nvCxnSpPr>
        <p:spPr>
          <a:xfrm flipV="1">
            <a:off x="2492152" y="465313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/>
          <p:cNvGrpSpPr/>
          <p:nvPr/>
        </p:nvGrpSpPr>
        <p:grpSpPr>
          <a:xfrm>
            <a:off x="3042000" y="4653136"/>
            <a:ext cx="152400" cy="152400"/>
            <a:chOff x="3059832" y="4653136"/>
            <a:chExt cx="152400" cy="152400"/>
          </a:xfrm>
        </p:grpSpPr>
        <p:cxnSp>
          <p:nvCxnSpPr>
            <p:cNvPr id="27" name="Straight Connector 39"/>
            <p:cNvCxnSpPr/>
            <p:nvPr/>
          </p:nvCxnSpPr>
          <p:spPr>
            <a:xfrm>
              <a:off x="3059832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0"/>
            <p:cNvCxnSpPr/>
            <p:nvPr/>
          </p:nvCxnSpPr>
          <p:spPr>
            <a:xfrm flipV="1">
              <a:off x="3059832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1"/>
            <p:cNvCxnSpPr/>
            <p:nvPr/>
          </p:nvCxnSpPr>
          <p:spPr>
            <a:xfrm flipV="1">
              <a:off x="3212232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cxnSp>
        <p:nvCxnSpPr>
          <p:cNvPr id="40" name="Straight Connector 16"/>
          <p:cNvCxnSpPr/>
          <p:nvPr/>
        </p:nvCxnSpPr>
        <p:spPr>
          <a:xfrm>
            <a:off x="1786880" y="4818037"/>
            <a:ext cx="55287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6"/>
          <p:cNvCxnSpPr/>
          <p:nvPr/>
        </p:nvCxnSpPr>
        <p:spPr>
          <a:xfrm>
            <a:off x="2492152" y="4805536"/>
            <a:ext cx="55287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/>
          <p:cNvGrpSpPr/>
          <p:nvPr/>
        </p:nvGrpSpPr>
        <p:grpSpPr>
          <a:xfrm>
            <a:off x="3194400" y="4653136"/>
            <a:ext cx="609600" cy="152400"/>
            <a:chOff x="457200" y="4653136"/>
            <a:chExt cx="609600" cy="152400"/>
          </a:xfrm>
        </p:grpSpPr>
        <p:cxnSp>
          <p:nvCxnSpPr>
            <p:cNvPr id="46" name="Straight Connector 6"/>
            <p:cNvCxnSpPr/>
            <p:nvPr/>
          </p:nvCxnSpPr>
          <p:spPr>
            <a:xfrm>
              <a:off x="457200" y="4805536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7"/>
            <p:cNvCxnSpPr/>
            <p:nvPr/>
          </p:nvCxnSpPr>
          <p:spPr>
            <a:xfrm>
              <a:off x="914400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8"/>
            <p:cNvCxnSpPr/>
            <p:nvPr/>
          </p:nvCxnSpPr>
          <p:spPr>
            <a:xfrm flipV="1">
              <a:off x="9144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9"/>
            <p:cNvCxnSpPr/>
            <p:nvPr/>
          </p:nvCxnSpPr>
          <p:spPr>
            <a:xfrm flipV="1">
              <a:off x="10668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3804000" y="4656300"/>
            <a:ext cx="609600" cy="152400"/>
            <a:chOff x="457200" y="4653136"/>
            <a:chExt cx="609600" cy="152400"/>
          </a:xfrm>
        </p:grpSpPr>
        <p:cxnSp>
          <p:nvCxnSpPr>
            <p:cNvPr id="51" name="Straight Connector 6"/>
            <p:cNvCxnSpPr/>
            <p:nvPr/>
          </p:nvCxnSpPr>
          <p:spPr>
            <a:xfrm>
              <a:off x="457200" y="4805536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7"/>
            <p:cNvCxnSpPr/>
            <p:nvPr/>
          </p:nvCxnSpPr>
          <p:spPr>
            <a:xfrm>
              <a:off x="914400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"/>
            <p:cNvCxnSpPr/>
            <p:nvPr/>
          </p:nvCxnSpPr>
          <p:spPr>
            <a:xfrm flipV="1">
              <a:off x="9144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9"/>
            <p:cNvCxnSpPr/>
            <p:nvPr/>
          </p:nvCxnSpPr>
          <p:spPr>
            <a:xfrm flipV="1">
              <a:off x="10668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>
            <a:off x="4413600" y="4656300"/>
            <a:ext cx="609600" cy="152400"/>
            <a:chOff x="457200" y="4653136"/>
            <a:chExt cx="609600" cy="152400"/>
          </a:xfrm>
        </p:grpSpPr>
        <p:cxnSp>
          <p:nvCxnSpPr>
            <p:cNvPr id="56" name="Straight Connector 6"/>
            <p:cNvCxnSpPr/>
            <p:nvPr/>
          </p:nvCxnSpPr>
          <p:spPr>
            <a:xfrm>
              <a:off x="457200" y="4805536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7"/>
            <p:cNvCxnSpPr/>
            <p:nvPr/>
          </p:nvCxnSpPr>
          <p:spPr>
            <a:xfrm>
              <a:off x="914400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"/>
            <p:cNvCxnSpPr/>
            <p:nvPr/>
          </p:nvCxnSpPr>
          <p:spPr>
            <a:xfrm flipV="1">
              <a:off x="9144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"/>
            <p:cNvCxnSpPr/>
            <p:nvPr/>
          </p:nvCxnSpPr>
          <p:spPr>
            <a:xfrm flipV="1">
              <a:off x="10668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59"/>
          <p:cNvGrpSpPr/>
          <p:nvPr/>
        </p:nvGrpSpPr>
        <p:grpSpPr>
          <a:xfrm>
            <a:off x="5005479" y="4665637"/>
            <a:ext cx="609600" cy="152400"/>
            <a:chOff x="457200" y="4653136"/>
            <a:chExt cx="609600" cy="152400"/>
          </a:xfrm>
        </p:grpSpPr>
        <p:cxnSp>
          <p:nvCxnSpPr>
            <p:cNvPr id="61" name="Straight Connector 6"/>
            <p:cNvCxnSpPr/>
            <p:nvPr/>
          </p:nvCxnSpPr>
          <p:spPr>
            <a:xfrm>
              <a:off x="457200" y="4805536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7"/>
            <p:cNvCxnSpPr/>
            <p:nvPr/>
          </p:nvCxnSpPr>
          <p:spPr>
            <a:xfrm>
              <a:off x="914400" y="46531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8"/>
            <p:cNvCxnSpPr/>
            <p:nvPr/>
          </p:nvCxnSpPr>
          <p:spPr>
            <a:xfrm flipV="1">
              <a:off x="9144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9"/>
            <p:cNvCxnSpPr/>
            <p:nvPr/>
          </p:nvCxnSpPr>
          <p:spPr>
            <a:xfrm flipV="1">
              <a:off x="1066800" y="4653136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16"/>
          <p:cNvCxnSpPr/>
          <p:nvPr/>
        </p:nvCxnSpPr>
        <p:spPr>
          <a:xfrm>
            <a:off x="5615079" y="4821201"/>
            <a:ext cx="55287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9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Test#5 Multiple Hits Elimination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95300" y="1196752"/>
            <a:ext cx="8229600" cy="2088232"/>
          </a:xfrm>
        </p:spPr>
        <p:txBody>
          <a:bodyPr/>
          <a:lstStyle/>
          <a:p>
            <a:r>
              <a:rPr lang="en-US" altLang="zh-TW" dirty="0"/>
              <a:t>One trigger with four hits.</a:t>
            </a:r>
          </a:p>
          <a:p>
            <a:r>
              <a:rPr lang="en-US" altLang="zh-TW" dirty="0"/>
              <a:t>Each hit is </a:t>
            </a:r>
            <a:r>
              <a:rPr lang="en-US" altLang="zh-TW" dirty="0" smtClean="0"/>
              <a:t>~29 </a:t>
            </a:r>
            <a:r>
              <a:rPr lang="en-US" altLang="zh-TW" dirty="0"/>
              <a:t>ns after the previous one.</a:t>
            </a:r>
          </a:p>
          <a:p>
            <a:r>
              <a:rPr lang="en-US" altLang="zh-TW" dirty="0" smtClean="0"/>
              <a:t>Set the </a:t>
            </a:r>
            <a:r>
              <a:rPr lang="en-US" altLang="zh-TW" dirty="0"/>
              <a:t>Multiple Hits </a:t>
            </a:r>
            <a:r>
              <a:rPr lang="en-US" altLang="zh-TW" dirty="0" smtClean="0"/>
              <a:t>Elimination for 32 ns</a:t>
            </a:r>
            <a:endParaRPr lang="en-US" altLang="zh-TW" dirty="0"/>
          </a:p>
          <a:p>
            <a:r>
              <a:rPr lang="en-US" altLang="zh-TW" sz="2400" dirty="0" smtClean="0"/>
              <a:t>Should get 2 hits per channel per event.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F76-9398-43A9-8255-16AED7EDF636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cxnSp>
        <p:nvCxnSpPr>
          <p:cNvPr id="8" name="Straight Connector 6"/>
          <p:cNvCxnSpPr/>
          <p:nvPr/>
        </p:nvCxnSpPr>
        <p:spPr>
          <a:xfrm>
            <a:off x="2933700" y="4157464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>
            <a:off x="3390900" y="40050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33909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/>
        </p:nvCxnSpPr>
        <p:spPr>
          <a:xfrm flipV="1">
            <a:off x="35433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/>
          <p:nvPr/>
        </p:nvCxnSpPr>
        <p:spPr>
          <a:xfrm>
            <a:off x="4381500" y="5312529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4"/>
          <p:cNvCxnSpPr/>
          <p:nvPr/>
        </p:nvCxnSpPr>
        <p:spPr>
          <a:xfrm>
            <a:off x="6362700" y="5160129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5"/>
          <p:cNvCxnSpPr/>
          <p:nvPr/>
        </p:nvCxnSpPr>
        <p:spPr>
          <a:xfrm flipV="1">
            <a:off x="6362700" y="516012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6"/>
          <p:cNvCxnSpPr/>
          <p:nvPr/>
        </p:nvCxnSpPr>
        <p:spPr>
          <a:xfrm flipV="1">
            <a:off x="6515100" y="516012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7"/>
          <p:cNvCxnSpPr/>
          <p:nvPr/>
        </p:nvCxnSpPr>
        <p:spPr>
          <a:xfrm>
            <a:off x="6515100" y="5312529"/>
            <a:ext cx="228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8"/>
          <p:cNvSpPr txBox="1"/>
          <p:nvPr/>
        </p:nvSpPr>
        <p:spPr>
          <a:xfrm>
            <a:off x="3362325" y="5183614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n-lt"/>
              </a:rPr>
              <a:t>TRIG</a:t>
            </a:r>
            <a:endParaRPr lang="en-US" sz="1100" dirty="0">
              <a:latin typeface="+mn-lt"/>
            </a:endParaRPr>
          </a:p>
        </p:txBody>
      </p:sp>
      <p:cxnSp>
        <p:nvCxnSpPr>
          <p:cNvPr id="18" name="Straight Connector 29"/>
          <p:cNvCxnSpPr/>
          <p:nvPr/>
        </p:nvCxnSpPr>
        <p:spPr>
          <a:xfrm>
            <a:off x="3543300" y="41574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0"/>
          <p:cNvCxnSpPr/>
          <p:nvPr/>
        </p:nvCxnSpPr>
        <p:spPr>
          <a:xfrm>
            <a:off x="3695700" y="40050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/>
          <p:cNvCxnSpPr/>
          <p:nvPr/>
        </p:nvCxnSpPr>
        <p:spPr>
          <a:xfrm flipV="1">
            <a:off x="36957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/>
          <p:cNvCxnSpPr/>
          <p:nvPr/>
        </p:nvCxnSpPr>
        <p:spPr>
          <a:xfrm flipV="1">
            <a:off x="38481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3"/>
          <p:cNvCxnSpPr/>
          <p:nvPr/>
        </p:nvCxnSpPr>
        <p:spPr>
          <a:xfrm>
            <a:off x="3848100" y="41574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4"/>
          <p:cNvCxnSpPr/>
          <p:nvPr/>
        </p:nvCxnSpPr>
        <p:spPr>
          <a:xfrm>
            <a:off x="4000500" y="40050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5"/>
          <p:cNvCxnSpPr/>
          <p:nvPr/>
        </p:nvCxnSpPr>
        <p:spPr>
          <a:xfrm flipV="1">
            <a:off x="40005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6"/>
          <p:cNvCxnSpPr/>
          <p:nvPr/>
        </p:nvCxnSpPr>
        <p:spPr>
          <a:xfrm flipV="1">
            <a:off x="41529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7"/>
          <p:cNvCxnSpPr/>
          <p:nvPr/>
        </p:nvCxnSpPr>
        <p:spPr>
          <a:xfrm>
            <a:off x="4152900" y="41574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8"/>
          <p:cNvCxnSpPr/>
          <p:nvPr/>
        </p:nvCxnSpPr>
        <p:spPr>
          <a:xfrm>
            <a:off x="4305300" y="40050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9"/>
          <p:cNvCxnSpPr/>
          <p:nvPr/>
        </p:nvCxnSpPr>
        <p:spPr>
          <a:xfrm flipV="1">
            <a:off x="43053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0"/>
          <p:cNvCxnSpPr/>
          <p:nvPr/>
        </p:nvCxnSpPr>
        <p:spPr>
          <a:xfrm flipV="1">
            <a:off x="4457700" y="400506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1"/>
          <p:cNvCxnSpPr/>
          <p:nvPr/>
        </p:nvCxnSpPr>
        <p:spPr>
          <a:xfrm>
            <a:off x="4457700" y="415746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/>
          <p:cNvCxnSpPr/>
          <p:nvPr/>
        </p:nvCxnSpPr>
        <p:spPr>
          <a:xfrm>
            <a:off x="3039616" y="4509120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"/>
          <p:cNvCxnSpPr/>
          <p:nvPr/>
        </p:nvCxnSpPr>
        <p:spPr>
          <a:xfrm>
            <a:off x="3496816" y="4365104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8"/>
          <p:cNvCxnSpPr/>
          <p:nvPr/>
        </p:nvCxnSpPr>
        <p:spPr>
          <a:xfrm flipV="1">
            <a:off x="3496816" y="435672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9"/>
          <p:cNvCxnSpPr/>
          <p:nvPr/>
        </p:nvCxnSpPr>
        <p:spPr>
          <a:xfrm>
            <a:off x="3649216" y="4365104"/>
            <a:ext cx="27508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1"/>
          <p:cNvCxnSpPr/>
          <p:nvPr/>
        </p:nvCxnSpPr>
        <p:spPr>
          <a:xfrm flipV="1">
            <a:off x="3923928" y="435672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3"/>
          <p:cNvCxnSpPr/>
          <p:nvPr/>
        </p:nvCxnSpPr>
        <p:spPr>
          <a:xfrm>
            <a:off x="3923928" y="4509120"/>
            <a:ext cx="1824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4"/>
          <p:cNvCxnSpPr/>
          <p:nvPr/>
        </p:nvCxnSpPr>
        <p:spPr>
          <a:xfrm>
            <a:off x="4106416" y="435672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5"/>
          <p:cNvCxnSpPr/>
          <p:nvPr/>
        </p:nvCxnSpPr>
        <p:spPr>
          <a:xfrm flipV="1">
            <a:off x="4106416" y="435672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8"/>
          <p:cNvCxnSpPr/>
          <p:nvPr/>
        </p:nvCxnSpPr>
        <p:spPr>
          <a:xfrm>
            <a:off x="4241676" y="4356720"/>
            <a:ext cx="2625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0"/>
          <p:cNvCxnSpPr/>
          <p:nvPr/>
        </p:nvCxnSpPr>
        <p:spPr>
          <a:xfrm flipV="1">
            <a:off x="4499992" y="435672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1"/>
          <p:cNvCxnSpPr/>
          <p:nvPr/>
        </p:nvCxnSpPr>
        <p:spPr>
          <a:xfrm>
            <a:off x="4491608" y="450912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/>
          <p:cNvSpPr txBox="1"/>
          <p:nvPr/>
        </p:nvSpPr>
        <p:spPr>
          <a:xfrm>
            <a:off x="2123728" y="3950459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Signal</a:t>
            </a:r>
            <a:endParaRPr lang="en-US" sz="1100" dirty="0">
              <a:latin typeface="+mn-lt"/>
            </a:endParaRPr>
          </a:p>
        </p:txBody>
      </p:sp>
      <p:sp>
        <p:nvSpPr>
          <p:cNvPr id="58" name="TextBox 28"/>
          <p:cNvSpPr txBox="1"/>
          <p:nvPr/>
        </p:nvSpPr>
        <p:spPr>
          <a:xfrm>
            <a:off x="2123728" y="4293096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Inhibit</a:t>
            </a:r>
            <a:endParaRPr lang="en-US" sz="1100" dirty="0">
              <a:latin typeface="+mn-lt"/>
            </a:endParaRPr>
          </a:p>
        </p:txBody>
      </p:sp>
      <p:cxnSp>
        <p:nvCxnSpPr>
          <p:cNvPr id="59" name="Straight Connector 6"/>
          <p:cNvCxnSpPr/>
          <p:nvPr/>
        </p:nvCxnSpPr>
        <p:spPr>
          <a:xfrm>
            <a:off x="2967608" y="4814555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7"/>
          <p:cNvCxnSpPr/>
          <p:nvPr/>
        </p:nvCxnSpPr>
        <p:spPr>
          <a:xfrm>
            <a:off x="3424808" y="466215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"/>
          <p:cNvCxnSpPr/>
          <p:nvPr/>
        </p:nvCxnSpPr>
        <p:spPr>
          <a:xfrm flipV="1">
            <a:off x="3424808" y="466215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"/>
          <p:cNvCxnSpPr/>
          <p:nvPr/>
        </p:nvCxnSpPr>
        <p:spPr>
          <a:xfrm flipV="1">
            <a:off x="3577208" y="466215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29"/>
          <p:cNvCxnSpPr/>
          <p:nvPr/>
        </p:nvCxnSpPr>
        <p:spPr>
          <a:xfrm>
            <a:off x="3577208" y="4814555"/>
            <a:ext cx="3467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3"/>
          <p:cNvCxnSpPr/>
          <p:nvPr/>
        </p:nvCxnSpPr>
        <p:spPr>
          <a:xfrm>
            <a:off x="3882008" y="481455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4"/>
          <p:cNvCxnSpPr/>
          <p:nvPr/>
        </p:nvCxnSpPr>
        <p:spPr>
          <a:xfrm>
            <a:off x="4034408" y="466215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5"/>
          <p:cNvCxnSpPr/>
          <p:nvPr/>
        </p:nvCxnSpPr>
        <p:spPr>
          <a:xfrm flipV="1">
            <a:off x="4034408" y="466215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6"/>
          <p:cNvCxnSpPr/>
          <p:nvPr/>
        </p:nvCxnSpPr>
        <p:spPr>
          <a:xfrm flipV="1">
            <a:off x="4186808" y="466215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7"/>
          <p:cNvCxnSpPr/>
          <p:nvPr/>
        </p:nvCxnSpPr>
        <p:spPr>
          <a:xfrm>
            <a:off x="4186808" y="4814555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28"/>
          <p:cNvSpPr txBox="1"/>
          <p:nvPr/>
        </p:nvSpPr>
        <p:spPr>
          <a:xfrm>
            <a:off x="1667010" y="4607550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TDC recorded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62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Timeline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9E214A8B-D291-45AE-B386-FED754A923F5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zh-TW" dirty="0"/>
              <a:t>One TDC is </a:t>
            </a:r>
            <a:r>
              <a:rPr lang="en-US" altLang="zh-TW" dirty="0" smtClean="0"/>
              <a:t>implemented in E906DAQ system and tested (run 2379).</a:t>
            </a:r>
          </a:p>
          <a:p>
            <a:pPr lvl="1"/>
            <a:r>
              <a:rPr lang="en-US" altLang="zh-TW" dirty="0" smtClean="0"/>
              <a:t>Feb 2013: new function development for multiple </a:t>
            </a:r>
            <a:r>
              <a:rPr lang="en-US" altLang="zh-TW" dirty="0"/>
              <a:t>hits elimination </a:t>
            </a:r>
            <a:r>
              <a:rPr lang="en-US" altLang="zh-TW" dirty="0" smtClean="0"/>
              <a:t>and scalar</a:t>
            </a:r>
          </a:p>
          <a:p>
            <a:pPr lvl="1"/>
            <a:r>
              <a:rPr lang="en-US" altLang="zh-TW" dirty="0" smtClean="0"/>
              <a:t>Feb- Mar 2013</a:t>
            </a:r>
            <a:r>
              <a:rPr lang="en-US" altLang="zh-TW" dirty="0"/>
              <a:t>: Production </a:t>
            </a:r>
            <a:r>
              <a:rPr lang="en-US" altLang="zh-TW" dirty="0" smtClean="0"/>
              <a:t>Test</a:t>
            </a:r>
          </a:p>
          <a:p>
            <a:pPr lvl="2"/>
            <a:r>
              <a:rPr lang="en-US" altLang="zh-TW" dirty="0" smtClean="0"/>
              <a:t>Test # 1~5 (Cross-Talk, Resolution, Multi-Hits for </a:t>
            </a:r>
            <a:r>
              <a:rPr lang="en-US" altLang="zh-TW" dirty="0"/>
              <a:t>Buffer 1~3, multiple hits elimination)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Full </a:t>
            </a:r>
            <a:r>
              <a:rPr lang="en-US" altLang="zh-TW" dirty="0"/>
              <a:t>system - test </a:t>
            </a:r>
            <a:r>
              <a:rPr lang="en-US" altLang="zh-TW" dirty="0" smtClean="0"/>
              <a:t>VME noise feedback with </a:t>
            </a:r>
            <a:r>
              <a:rPr lang="en-US" altLang="zh-TW" dirty="0"/>
              <a:t>12 TDCs in one VME </a:t>
            </a:r>
            <a:r>
              <a:rPr lang="en-US" altLang="zh-TW" dirty="0" smtClean="0"/>
              <a:t>crate</a:t>
            </a:r>
            <a:endParaRPr lang="en-US" altLang="zh-TW" dirty="0"/>
          </a:p>
          <a:p>
            <a:pPr lvl="1"/>
            <a:r>
              <a:rPr lang="en-US" altLang="zh-TW" dirty="0" smtClean="0"/>
              <a:t>Mar 2013: full implement of TDCs with DAQ system and fine </a:t>
            </a:r>
            <a:r>
              <a:rPr lang="en-US" altLang="zh-TW" dirty="0"/>
              <a:t>tune with E906 </a:t>
            </a:r>
            <a:r>
              <a:rPr lang="en-US" altLang="zh-TW" dirty="0" smtClean="0"/>
              <a:t>detectors/cosmic ray.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0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8BF8252F-2A99-4C2F-9354-22E6D8F14291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That’s it~ thank you~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618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571B5756-3881-475D-8B1A-B26D751CE2C3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08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98785" y="543412"/>
            <a:ext cx="3525143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/>
        </p:nvSpPr>
        <p:spPr>
          <a:xfrm>
            <a:off x="3622554" y="557095"/>
            <a:ext cx="274964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TDC </a:t>
            </a:r>
            <a:br>
              <a:rPr lang="en-US" altLang="zh-TW" dirty="0" smtClean="0"/>
            </a:br>
            <a:r>
              <a:rPr lang="en-US" altLang="zh-TW" dirty="0" smtClean="0"/>
              <a:t>internal </a:t>
            </a:r>
            <a:br>
              <a:rPr lang="en-US" altLang="zh-TW" dirty="0" smtClean="0"/>
            </a:br>
            <a:r>
              <a:rPr lang="en-US" altLang="zh-TW" dirty="0" smtClean="0"/>
              <a:t>clock</a:t>
            </a:r>
            <a:endParaRPr lang="en-US" altLang="zh-TW" dirty="0"/>
          </a:p>
          <a:p>
            <a:pPr algn="ctr"/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9 phase within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4ns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Current Design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4CAC6592-2486-4BB0-9DC8-415E5414DC5A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546107" y="2492896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There is a free running clock inside the TDC (250MHz with 9 phases)</a:t>
            </a:r>
          </a:p>
          <a:p>
            <a:r>
              <a:rPr lang="en-US" altLang="zh-TW" sz="2000" dirty="0"/>
              <a:t>The TDC records the internal time for every hit in each channel and trigger in the first layer buffer. Up to 4 hits per channel can be temporarily stored.</a:t>
            </a:r>
          </a:p>
          <a:p>
            <a:r>
              <a:rPr lang="en-US" altLang="zh-TW" sz="2000" dirty="0"/>
              <a:t>After every 4 clock cycles at 62.5 MHz, the hits being read out are cleared. Data from a group of 4 channels are written into one of the 2 (or 4,8) circular buffers in the SRAM256x16 block waiting for a trigger.</a:t>
            </a:r>
          </a:p>
          <a:p>
            <a:r>
              <a:rPr lang="en-US" altLang="zh-TW" sz="2000" dirty="0"/>
              <a:t>When a trigger arrives, the writing address is pointed to the next circular buffer and the current circular buffer is read out</a:t>
            </a:r>
            <a:r>
              <a:rPr lang="en-US" altLang="zh-TW" sz="2000" dirty="0" smtClean="0"/>
              <a:t>.</a:t>
            </a:r>
            <a:endParaRPr lang="en-US" altLang="zh-TW" sz="2000" kern="0" dirty="0"/>
          </a:p>
          <a:p>
            <a:endParaRPr lang="en-US" altLang="zh-TW" sz="2000" dirty="0" smtClean="0"/>
          </a:p>
        </p:txBody>
      </p:sp>
      <p:grpSp>
        <p:nvGrpSpPr>
          <p:cNvPr id="35" name="群組 34"/>
          <p:cNvGrpSpPr/>
          <p:nvPr/>
        </p:nvGrpSpPr>
        <p:grpSpPr>
          <a:xfrm>
            <a:off x="398785" y="719683"/>
            <a:ext cx="3244173" cy="1487781"/>
            <a:chOff x="659203" y="1266725"/>
            <a:chExt cx="3244173" cy="1487781"/>
          </a:xfrm>
          <a:noFill/>
        </p:grpSpPr>
        <p:cxnSp>
          <p:nvCxnSpPr>
            <p:cNvPr id="8" name="Straight Connector 8"/>
            <p:cNvCxnSpPr/>
            <p:nvPr/>
          </p:nvCxnSpPr>
          <p:spPr>
            <a:xfrm>
              <a:off x="1541176" y="14191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/>
          </p:nvCxnSpPr>
          <p:spPr>
            <a:xfrm>
              <a:off x="1693576" y="12667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/>
            <p:nvPr/>
          </p:nvCxnSpPr>
          <p:spPr>
            <a:xfrm flipV="1">
              <a:off x="1693576" y="12667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V="1">
              <a:off x="1845976" y="12667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>
              <a:off x="1845976" y="1419125"/>
              <a:ext cx="19812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>
              <a:off x="1541176" y="1647725"/>
              <a:ext cx="4572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/>
            <p:cNvCxnSpPr/>
            <p:nvPr/>
          </p:nvCxnSpPr>
          <p:spPr>
            <a:xfrm>
              <a:off x="1998376" y="14953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>
            <a:xfrm flipV="1">
              <a:off x="1998376" y="14953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"/>
            <p:cNvCxnSpPr/>
            <p:nvPr/>
          </p:nvCxnSpPr>
          <p:spPr>
            <a:xfrm flipV="1">
              <a:off x="2150776" y="14953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/>
            <p:nvPr/>
          </p:nvCxnSpPr>
          <p:spPr>
            <a:xfrm>
              <a:off x="2150776" y="1647725"/>
              <a:ext cx="1676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8"/>
            <p:cNvCxnSpPr/>
            <p:nvPr/>
          </p:nvCxnSpPr>
          <p:spPr>
            <a:xfrm>
              <a:off x="1541176" y="1876325"/>
              <a:ext cx="7620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/>
            <p:nvPr/>
          </p:nvCxnSpPr>
          <p:spPr>
            <a:xfrm>
              <a:off x="2303176" y="17239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0"/>
            <p:cNvCxnSpPr/>
            <p:nvPr/>
          </p:nvCxnSpPr>
          <p:spPr>
            <a:xfrm flipV="1">
              <a:off x="2303176" y="17239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 flipV="1">
              <a:off x="2455576" y="17239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2"/>
            <p:cNvCxnSpPr/>
            <p:nvPr/>
          </p:nvCxnSpPr>
          <p:spPr>
            <a:xfrm>
              <a:off x="2455576" y="1876325"/>
              <a:ext cx="13716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3"/>
            <p:cNvCxnSpPr/>
            <p:nvPr/>
          </p:nvCxnSpPr>
          <p:spPr>
            <a:xfrm>
              <a:off x="1541176" y="2104925"/>
              <a:ext cx="10668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2607976" y="19525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5"/>
            <p:cNvCxnSpPr/>
            <p:nvPr/>
          </p:nvCxnSpPr>
          <p:spPr>
            <a:xfrm flipV="1">
              <a:off x="2607976" y="19525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6"/>
            <p:cNvCxnSpPr/>
            <p:nvPr/>
          </p:nvCxnSpPr>
          <p:spPr>
            <a:xfrm flipV="1">
              <a:off x="2760376" y="19525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7"/>
            <p:cNvCxnSpPr/>
            <p:nvPr/>
          </p:nvCxnSpPr>
          <p:spPr>
            <a:xfrm>
              <a:off x="2760376" y="2104925"/>
              <a:ext cx="10668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8"/>
            <p:cNvCxnSpPr/>
            <p:nvPr/>
          </p:nvCxnSpPr>
          <p:spPr>
            <a:xfrm>
              <a:off x="1541176" y="2638325"/>
              <a:ext cx="19812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9"/>
            <p:cNvCxnSpPr/>
            <p:nvPr/>
          </p:nvCxnSpPr>
          <p:spPr>
            <a:xfrm>
              <a:off x="3522376" y="2485925"/>
              <a:ext cx="1524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0"/>
            <p:cNvCxnSpPr/>
            <p:nvPr/>
          </p:nvCxnSpPr>
          <p:spPr>
            <a:xfrm flipV="1">
              <a:off x="3522376" y="24859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1"/>
            <p:cNvCxnSpPr/>
            <p:nvPr/>
          </p:nvCxnSpPr>
          <p:spPr>
            <a:xfrm flipV="1">
              <a:off x="3674776" y="2485925"/>
              <a:ext cx="0" cy="152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674776" y="2638325"/>
              <a:ext cx="22860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6"/>
            <p:cNvSpPr txBox="1"/>
            <p:nvPr/>
          </p:nvSpPr>
          <p:spPr>
            <a:xfrm>
              <a:off x="702221" y="2492896"/>
              <a:ext cx="514885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TRIG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659203" y="1521638"/>
              <a:ext cx="8819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64 Channels </a:t>
              </a:r>
              <a:br>
                <a:rPr lang="en-US" sz="1100" dirty="0" smtClean="0">
                  <a:latin typeface="+mn-lt"/>
                </a:rPr>
              </a:br>
              <a:r>
                <a:rPr lang="en-US" sz="1100" dirty="0" smtClean="0">
                  <a:latin typeface="+mn-lt"/>
                </a:rPr>
                <a:t>Data</a:t>
              </a:r>
              <a:endParaRPr lang="en-US" sz="1100" dirty="0">
                <a:latin typeface="+mn-lt"/>
              </a:endParaRPr>
            </a:p>
          </p:txBody>
        </p: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2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 layers buffers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87624" y="1886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First layer buffer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59632" y="9087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second layer buffer</a:t>
            </a:r>
            <a:endParaRPr lang="zh-TW" altLang="en-US" dirty="0"/>
          </a:p>
        </p:txBody>
      </p:sp>
      <p:sp>
        <p:nvSpPr>
          <p:cNvPr id="28" name="圓角矩形 27"/>
          <p:cNvSpPr/>
          <p:nvPr/>
        </p:nvSpPr>
        <p:spPr>
          <a:xfrm>
            <a:off x="251520" y="908720"/>
            <a:ext cx="864096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圓角矩形 85"/>
          <p:cNvSpPr/>
          <p:nvPr/>
        </p:nvSpPr>
        <p:spPr>
          <a:xfrm>
            <a:off x="251520" y="188640"/>
            <a:ext cx="864096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2" name="群組 161"/>
          <p:cNvGrpSpPr/>
          <p:nvPr/>
        </p:nvGrpSpPr>
        <p:grpSpPr>
          <a:xfrm>
            <a:off x="1547664" y="1556792"/>
            <a:ext cx="3456384" cy="3960440"/>
            <a:chOff x="899592" y="1988840"/>
            <a:chExt cx="3456384" cy="3960440"/>
          </a:xfrm>
        </p:grpSpPr>
        <p:sp>
          <p:nvSpPr>
            <p:cNvPr id="161" name="矩形 160"/>
            <p:cNvSpPr/>
            <p:nvPr/>
          </p:nvSpPr>
          <p:spPr>
            <a:xfrm>
              <a:off x="899592" y="1988840"/>
              <a:ext cx="3456384" cy="3960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2843808" y="2204864"/>
              <a:ext cx="1368152" cy="3528392"/>
              <a:chOff x="4211960" y="4077072"/>
              <a:chExt cx="1368152" cy="2592288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4211960" y="4797152"/>
                <a:ext cx="504056" cy="43204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4211960" y="5517232"/>
                <a:ext cx="504056" cy="43204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4211960" y="6237312"/>
                <a:ext cx="504056" cy="43204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5220072" y="479715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0" name="直線單箭頭接點 29"/>
              <p:cNvCxnSpPr>
                <a:stCxn id="16" idx="3"/>
                <a:endCxn id="29" idx="1"/>
              </p:cNvCxnSpPr>
              <p:nvPr/>
            </p:nvCxnSpPr>
            <p:spPr>
              <a:xfrm>
                <a:off x="4716016" y="501317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圓角矩形 41"/>
              <p:cNvSpPr/>
              <p:nvPr/>
            </p:nvSpPr>
            <p:spPr>
              <a:xfrm>
                <a:off x="4211960" y="4077072"/>
                <a:ext cx="504056" cy="43204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5220072" y="551723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5220072" y="623731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5220072" y="407707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49"/>
              <p:cNvCxnSpPr>
                <a:stCxn id="42" idx="3"/>
                <a:endCxn id="49" idx="1"/>
              </p:cNvCxnSpPr>
              <p:nvPr/>
            </p:nvCxnSpPr>
            <p:spPr>
              <a:xfrm>
                <a:off x="4716016" y="429309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>
                <a:stCxn id="17" idx="3"/>
                <a:endCxn id="47" idx="1"/>
              </p:cNvCxnSpPr>
              <p:nvPr/>
            </p:nvCxnSpPr>
            <p:spPr>
              <a:xfrm>
                <a:off x="4716016" y="573325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直線單箭頭接點 51"/>
              <p:cNvCxnSpPr>
                <a:stCxn id="18" idx="3"/>
                <a:endCxn id="48" idx="1"/>
              </p:cNvCxnSpPr>
              <p:nvPr/>
            </p:nvCxnSpPr>
            <p:spPr>
              <a:xfrm>
                <a:off x="4716016" y="645333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直線單箭頭接點 58"/>
              <p:cNvCxnSpPr>
                <a:stCxn id="29" idx="0"/>
                <a:endCxn id="49" idx="2"/>
              </p:cNvCxnSpPr>
              <p:nvPr/>
            </p:nvCxnSpPr>
            <p:spPr>
              <a:xfrm flipV="1">
                <a:off x="5400092" y="450912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/>
              <p:cNvCxnSpPr>
                <a:stCxn id="47" idx="0"/>
                <a:endCxn id="29" idx="2"/>
              </p:cNvCxnSpPr>
              <p:nvPr/>
            </p:nvCxnSpPr>
            <p:spPr>
              <a:xfrm flipV="1">
                <a:off x="5400092" y="522920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>
                <a:stCxn id="48" idx="0"/>
                <a:endCxn id="47" idx="2"/>
              </p:cNvCxnSpPr>
              <p:nvPr/>
            </p:nvCxnSpPr>
            <p:spPr>
              <a:xfrm flipV="1">
                <a:off x="5400092" y="594928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群組 87"/>
            <p:cNvGrpSpPr/>
            <p:nvPr/>
          </p:nvGrpSpPr>
          <p:grpSpPr>
            <a:xfrm>
              <a:off x="1043608" y="2204864"/>
              <a:ext cx="1584176" cy="792088"/>
              <a:chOff x="1187624" y="2132856"/>
              <a:chExt cx="1440160" cy="1296144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5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70" name="圓角矩形 69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圓角矩形 70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圓角矩形 71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3" name="圓角矩形 72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4" name="直線單箭頭接點 73"/>
                <p:cNvCxnSpPr>
                  <a:stCxn id="70" idx="3"/>
                  <a:endCxn id="73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75" name="圓角矩形 74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6" name="圓角矩形 75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圓角矩形 76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8" name="圓角矩形 77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9" name="直線單箭頭接點 78"/>
                <p:cNvCxnSpPr>
                  <a:stCxn id="75" idx="3"/>
                  <a:endCxn id="78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單箭頭接點 79"/>
                <p:cNvCxnSpPr>
                  <a:stCxn id="71" idx="3"/>
                  <a:endCxn id="76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單箭頭接點 80"/>
                <p:cNvCxnSpPr>
                  <a:stCxn id="72" idx="3"/>
                  <a:endCxn id="77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單箭頭接點 81"/>
                <p:cNvCxnSpPr>
                  <a:stCxn id="73" idx="0"/>
                  <a:endCxn id="78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單箭頭接點 82"/>
                <p:cNvCxnSpPr>
                  <a:stCxn id="76" idx="0"/>
                  <a:endCxn id="73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單箭頭接點 83"/>
                <p:cNvCxnSpPr>
                  <a:stCxn id="77" idx="0"/>
                  <a:endCxn id="76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群組 106"/>
            <p:cNvGrpSpPr/>
            <p:nvPr/>
          </p:nvGrpSpPr>
          <p:grpSpPr>
            <a:xfrm>
              <a:off x="1043608" y="3140968"/>
              <a:ext cx="1584176" cy="792088"/>
              <a:chOff x="1187624" y="2132856"/>
              <a:chExt cx="1440160" cy="1296144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9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10" name="圓角矩形 109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圓角矩形 110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2" name="圓角矩形 111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圓角矩形 112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4" name="直線單箭頭接點 113"/>
                <p:cNvCxnSpPr>
                  <a:stCxn id="110" idx="3"/>
                  <a:endCxn id="113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圓角矩形 114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圓角矩形 115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圓角矩形 116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圓角矩形 117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9" name="直線單箭頭接點 118"/>
                <p:cNvCxnSpPr>
                  <a:stCxn id="115" idx="3"/>
                  <a:endCxn id="118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單箭頭接點 119"/>
                <p:cNvCxnSpPr>
                  <a:stCxn id="111" idx="3"/>
                  <a:endCxn id="116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單箭頭接點 120"/>
                <p:cNvCxnSpPr>
                  <a:stCxn id="112" idx="3"/>
                  <a:endCxn id="117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單箭頭接點 121"/>
                <p:cNvCxnSpPr>
                  <a:stCxn id="113" idx="0"/>
                  <a:endCxn id="118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單箭頭接點 122"/>
                <p:cNvCxnSpPr>
                  <a:stCxn id="116" idx="0"/>
                  <a:endCxn id="113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單箭頭接點 123"/>
                <p:cNvCxnSpPr>
                  <a:stCxn id="117" idx="0"/>
                  <a:endCxn id="116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5" name="群組 124"/>
            <p:cNvGrpSpPr/>
            <p:nvPr/>
          </p:nvGrpSpPr>
          <p:grpSpPr>
            <a:xfrm>
              <a:off x="1043608" y="4077072"/>
              <a:ext cx="1584176" cy="792088"/>
              <a:chOff x="1187624" y="2132856"/>
              <a:chExt cx="1440160" cy="1296144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7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28" name="圓角矩形 127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圓角矩形 128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圓角矩形 129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1" name="圓角矩形 130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32" name="直線單箭頭接點 131"/>
                <p:cNvCxnSpPr>
                  <a:stCxn id="128" idx="3"/>
                  <a:endCxn id="131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33" name="圓角矩形 132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4" name="圓角矩形 133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5" name="圓角矩形 134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圓角矩形 135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37" name="直線單箭頭接點 136"/>
                <p:cNvCxnSpPr>
                  <a:stCxn id="133" idx="3"/>
                  <a:endCxn id="136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單箭頭接點 137"/>
                <p:cNvCxnSpPr>
                  <a:stCxn id="129" idx="3"/>
                  <a:endCxn id="134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單箭頭接點 138"/>
                <p:cNvCxnSpPr>
                  <a:stCxn id="130" idx="3"/>
                  <a:endCxn id="135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單箭頭接點 139"/>
                <p:cNvCxnSpPr>
                  <a:stCxn id="131" idx="0"/>
                  <a:endCxn id="136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單箭頭接點 140"/>
                <p:cNvCxnSpPr>
                  <a:stCxn id="134" idx="0"/>
                  <a:endCxn id="131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單箭頭接點 141"/>
                <p:cNvCxnSpPr>
                  <a:stCxn id="135" idx="0"/>
                  <a:endCxn id="134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" name="群組 142"/>
            <p:cNvGrpSpPr/>
            <p:nvPr/>
          </p:nvGrpSpPr>
          <p:grpSpPr>
            <a:xfrm>
              <a:off x="1043608" y="5013176"/>
              <a:ext cx="1584176" cy="792088"/>
              <a:chOff x="1187624" y="2132856"/>
              <a:chExt cx="1440160" cy="1296144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45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46" name="圓角矩形 145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7" name="圓角矩形 146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8" name="圓角矩形 147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9" name="圓角矩形 148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50" name="直線單箭頭接點 149"/>
                <p:cNvCxnSpPr>
                  <a:stCxn id="146" idx="3"/>
                  <a:endCxn id="149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51" name="圓角矩形 150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圓角矩形 151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圓角矩形 152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4" name="圓角矩形 153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55" name="直線單箭頭接點 154"/>
                <p:cNvCxnSpPr>
                  <a:stCxn id="151" idx="3"/>
                  <a:endCxn id="154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單箭頭接點 155"/>
                <p:cNvCxnSpPr>
                  <a:stCxn id="147" idx="3"/>
                  <a:endCxn id="152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單箭頭接點 156"/>
                <p:cNvCxnSpPr>
                  <a:stCxn id="148" idx="3"/>
                  <a:endCxn id="153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單箭頭接點 157"/>
                <p:cNvCxnSpPr>
                  <a:stCxn id="149" idx="0"/>
                  <a:endCxn id="154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單箭頭接點 158"/>
                <p:cNvCxnSpPr>
                  <a:stCxn id="152" idx="0"/>
                  <a:endCxn id="149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單箭頭接點 159"/>
                <p:cNvCxnSpPr>
                  <a:stCxn id="153" idx="0"/>
                  <a:endCxn id="152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3" name="矩形 162"/>
          <p:cNvSpPr/>
          <p:nvPr/>
        </p:nvSpPr>
        <p:spPr>
          <a:xfrm>
            <a:off x="1547664" y="5733256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矩形 163"/>
          <p:cNvSpPr/>
          <p:nvPr/>
        </p:nvSpPr>
        <p:spPr>
          <a:xfrm>
            <a:off x="1547664" y="6165304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矩形 164"/>
          <p:cNvSpPr/>
          <p:nvPr/>
        </p:nvSpPr>
        <p:spPr>
          <a:xfrm>
            <a:off x="1547664" y="6525344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7" name="直線單箭頭接點 166"/>
          <p:cNvCxnSpPr>
            <a:stCxn id="163" idx="0"/>
            <a:endCxn id="161" idx="2"/>
          </p:cNvCxnSpPr>
          <p:nvPr/>
        </p:nvCxnSpPr>
        <p:spPr>
          <a:xfrm flipV="1">
            <a:off x="3275856" y="55172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/>
          <p:cNvCxnSpPr>
            <a:stCxn id="164" idx="0"/>
            <a:endCxn id="163" idx="2"/>
          </p:cNvCxnSpPr>
          <p:nvPr/>
        </p:nvCxnSpPr>
        <p:spPr>
          <a:xfrm flipV="1">
            <a:off x="3275856" y="59492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/>
          <p:cNvCxnSpPr>
            <a:stCxn id="165" idx="0"/>
            <a:endCxn id="164" idx="2"/>
          </p:cNvCxnSpPr>
          <p:nvPr/>
        </p:nvCxnSpPr>
        <p:spPr>
          <a:xfrm flipV="1">
            <a:off x="3275856" y="63813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圓角矩形 171"/>
          <p:cNvSpPr/>
          <p:nvPr/>
        </p:nvSpPr>
        <p:spPr>
          <a:xfrm>
            <a:off x="6372200" y="2708920"/>
            <a:ext cx="23042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Third layer buffer</a:t>
            </a:r>
            <a:endParaRPr lang="zh-TW" altLang="en-US" dirty="0"/>
          </a:p>
        </p:txBody>
      </p:sp>
      <p:cxnSp>
        <p:nvCxnSpPr>
          <p:cNvPr id="174" name="直線單箭頭接點 173"/>
          <p:cNvCxnSpPr>
            <a:stCxn id="161" idx="3"/>
            <a:endCxn id="172" idx="1"/>
          </p:cNvCxnSpPr>
          <p:nvPr/>
        </p:nvCxnSpPr>
        <p:spPr>
          <a:xfrm>
            <a:off x="5004048" y="353701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2975-9E03-462A-AC79-88CD60D3488F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299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First layer buffer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4 hits per channel, </a:t>
            </a:r>
          </a:p>
          <a:p>
            <a:pPr lvl="1"/>
            <a:r>
              <a:rPr lang="en-US" altLang="zh-TW" sz="2400" dirty="0" smtClean="0"/>
              <a:t>Buffer pushing: Any clock cycle at 250 </a:t>
            </a:r>
            <a:r>
              <a:rPr lang="en-US" altLang="zh-TW" sz="2400" dirty="0" err="1" smtClean="0"/>
              <a:t>MHz.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Buffer popping: 1 hit/64 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924" y="1988840"/>
            <a:ext cx="719407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64886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RegPipe4a/ChGRP4a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A3BD-4B52-4097-86F8-009639F5F810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28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Second layer buffer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Second layer buffer, every 4 channels share a circular buffer</a:t>
            </a:r>
          </a:p>
          <a:p>
            <a:pPr lvl="1"/>
            <a:r>
              <a:rPr lang="en-US" altLang="zh-TW" dirty="0" smtClean="0"/>
              <a:t> (Page size)*(Number of Pages) = 256, user defined.</a:t>
            </a:r>
          </a:p>
          <a:p>
            <a:pPr lvl="1"/>
            <a:r>
              <a:rPr lang="en-US" altLang="zh-TW" dirty="0" smtClean="0"/>
              <a:t>Hits fill into a page continuously.</a:t>
            </a:r>
          </a:p>
          <a:p>
            <a:pPr lvl="1"/>
            <a:r>
              <a:rPr lang="en-US" altLang="zh-TW" dirty="0" smtClean="0"/>
              <a:t>When a trigger is received, hits are filled to next page and the current page is copied to the third layer buffer.  The sequence is called copy in progress (CIP).</a:t>
            </a:r>
          </a:p>
          <a:p>
            <a:pPr lvl="1"/>
            <a:r>
              <a:rPr lang="en-US" altLang="zh-TW" dirty="0" smtClean="0"/>
              <a:t>(e.g. Page size=128 , CIP =128* 16 = 2048 clock cycle =2048 *16ns = 32us)  (worth case scenario)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648866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SRAM256x16/ ChGRP16a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33A2-80C8-4D17-B44A-7078ACF11D78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91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Second layer buffer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950"/>
            <a:ext cx="9144000" cy="56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0" y="648866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SRAM256x16/ ChGRP16a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4B45-2CBA-4FCA-BA70-46872DC3D2CE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97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Run2 TDC Design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4FB16EAB-57DF-42EB-96B1-4FB93CCC48F9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3754760" cy="4960208"/>
          </a:xfrm>
        </p:spPr>
        <p:txBody>
          <a:bodyPr/>
          <a:lstStyle/>
          <a:p>
            <a:r>
              <a:rPr lang="en-US" altLang="zh-TW" sz="2000" dirty="0"/>
              <a:t>Input signals propagate in a 9-bin delay line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There </a:t>
            </a:r>
            <a:r>
              <a:rPr lang="en-US" altLang="zh-TW" sz="2000" dirty="0"/>
              <a:t>is a free running 250MHz </a:t>
            </a:r>
            <a:r>
              <a:rPr lang="en-US" altLang="zh-TW" sz="2000" dirty="0" smtClean="0"/>
              <a:t>clock </a:t>
            </a:r>
            <a:r>
              <a:rPr lang="en-US" altLang="zh-TW" sz="2000" dirty="0"/>
              <a:t>inside the </a:t>
            </a:r>
            <a:r>
              <a:rPr lang="en-US" altLang="zh-TW" sz="2000" dirty="0" smtClean="0"/>
              <a:t>TDC.</a:t>
            </a:r>
          </a:p>
          <a:p>
            <a:r>
              <a:rPr lang="en-US" altLang="zh-TW" sz="2000" dirty="0" smtClean="0"/>
              <a:t>Input transitions are recorded every 4 ns.</a:t>
            </a:r>
          </a:p>
          <a:p>
            <a:r>
              <a:rPr lang="en-US" altLang="zh-TW" sz="2000" dirty="0" smtClean="0"/>
              <a:t>4ns / 9 bins~0.44ns/bin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913229" cy="51125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683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Third layer buffer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2580"/>
            <a:ext cx="9144000" cy="52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Buffer size =1 K</a:t>
            </a:r>
          </a:p>
          <a:p>
            <a:pPr lvl="1"/>
            <a:r>
              <a:rPr lang="en-US" altLang="zh-TW" sz="2400" dirty="0" smtClean="0"/>
              <a:t> (Page size)*(Number of Pages) </a:t>
            </a:r>
            <a:br>
              <a:rPr lang="en-US" altLang="zh-TW" sz="2400" dirty="0" smtClean="0"/>
            </a:br>
            <a:r>
              <a:rPr lang="en-US" altLang="zh-TW" sz="2400" dirty="0" smtClean="0"/>
              <a:t>= 1024, user defined.</a:t>
            </a:r>
          </a:p>
          <a:p>
            <a:pPr lvl="1"/>
            <a:r>
              <a:rPr lang="en-US" altLang="zh-TW" sz="2400" dirty="0" smtClean="0"/>
              <a:t>Hit filling during CIP</a:t>
            </a:r>
          </a:p>
          <a:p>
            <a:pPr lvl="1"/>
            <a:r>
              <a:rPr lang="en-US" altLang="zh-TW" sz="2400" dirty="0" smtClean="0"/>
              <a:t>Readout from VME IRQ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24328" y="648866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Outbuffer1k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2D2A-5468-420A-B615-1426888081C7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374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A0737AF2-69BC-4B56-A562-9EBEA9174E7E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9894"/>
            <a:ext cx="91821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782"/>
            <a:ext cx="9144000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107504" y="-99392"/>
            <a:ext cx="8229600" cy="68788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/>
              <a:t>Test2 without Bin Width Calibration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7504" y="2813124"/>
            <a:ext cx="8229600" cy="68788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dirty="0" smtClean="0"/>
              <a:t>Test2 with Bin Width Calibration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11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99592" y="6525344"/>
            <a:ext cx="1800200" cy="332656"/>
          </a:xfrm>
        </p:spPr>
        <p:txBody>
          <a:bodyPr/>
          <a:lstStyle/>
          <a:p>
            <a:fld id="{3DBDEC44-B839-40F5-BBF0-8E1D1A39B7C5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53" y="0"/>
            <a:ext cx="48863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70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7EF17123-73A1-49EC-9964-C8464075973E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en-US" altLang="zh-TW" dirty="0" smtClean="0"/>
              <a:t>Bin-Width Plot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grpSp>
        <p:nvGrpSpPr>
          <p:cNvPr id="19" name="群組 18"/>
          <p:cNvGrpSpPr>
            <a:grpSpLocks noChangeAspect="1"/>
          </p:cNvGrpSpPr>
          <p:nvPr/>
        </p:nvGrpSpPr>
        <p:grpSpPr>
          <a:xfrm>
            <a:off x="179511" y="1484848"/>
            <a:ext cx="9792040" cy="4662922"/>
            <a:chOff x="450829" y="2007360"/>
            <a:chExt cx="6706873" cy="3193782"/>
          </a:xfrm>
        </p:grpSpPr>
        <p:grpSp>
          <p:nvGrpSpPr>
            <p:cNvPr id="7" name="群組 6"/>
            <p:cNvGrpSpPr/>
            <p:nvPr/>
          </p:nvGrpSpPr>
          <p:grpSpPr>
            <a:xfrm>
              <a:off x="450829" y="2176807"/>
              <a:ext cx="3096344" cy="3024335"/>
              <a:chOff x="1115616" y="2996952"/>
              <a:chExt cx="3960440" cy="2736304"/>
            </a:xfrm>
          </p:grpSpPr>
          <p:pic>
            <p:nvPicPr>
              <p:cNvPr id="8" name="Picture 3" descr="D:\e906JanPlot\test2_4774_CaliFineBin_ps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2996952"/>
                <a:ext cx="3953783" cy="2681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1115616" y="3028310"/>
                <a:ext cx="432048" cy="3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 smtClean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ps</a:t>
                </a:r>
                <a:endParaRPr lang="zh-TW" altLang="en-US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4436047" y="5363924"/>
                <a:ext cx="640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bin</a:t>
                </a:r>
                <a:endParaRPr lang="zh-TW" altLang="en-US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909230" y="2007360"/>
              <a:ext cx="4248472" cy="2989677"/>
              <a:chOff x="1115616" y="3028310"/>
              <a:chExt cx="3960440" cy="2704946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1115616" y="3028310"/>
                <a:ext cx="432048" cy="3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 smtClean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ps</a:t>
                </a:r>
                <a:endParaRPr lang="zh-TW" altLang="en-US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436047" y="5363924"/>
                <a:ext cx="640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bin</a:t>
                </a:r>
                <a:endParaRPr lang="zh-TW" altLang="en-US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691987"/>
              <a:ext cx="1828800" cy="230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000" y="2689200"/>
              <a:ext cx="1827967" cy="23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2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2C6C6D26-9FE3-42D8-8EBB-3C4AC3E703BC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/>
              <a:t>If Max hits per ROC is more than 434, the dead time will be large than 137us</a:t>
            </a:r>
          </a:p>
          <a:p>
            <a:r>
              <a:rPr lang="en-US" altLang="zh-TW" sz="2800" dirty="0"/>
              <a:t>In Run 2173 there are </a:t>
            </a:r>
            <a:br>
              <a:rPr lang="en-US" altLang="zh-TW" sz="2800" dirty="0"/>
            </a:br>
            <a:r>
              <a:rPr lang="en-US" altLang="zh-TW" sz="2800" dirty="0"/>
              <a:t>2276/26225 = 8.7% events  </a:t>
            </a:r>
          </a:p>
          <a:p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0" y="3645024"/>
            <a:ext cx="28956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8860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61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D73116F6-E2FE-4BFE-A719-B5BDCA0F4058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/>
              <a:t>If Max hits per ROC is more than </a:t>
            </a:r>
            <a:r>
              <a:rPr lang="en-US" altLang="zh-TW" sz="2800" dirty="0" smtClean="0"/>
              <a:t>391, </a:t>
            </a:r>
            <a:r>
              <a:rPr lang="en-US" altLang="zh-TW" sz="2800" dirty="0"/>
              <a:t>the dead time will be large than 137us</a:t>
            </a:r>
          </a:p>
          <a:p>
            <a:r>
              <a:rPr lang="en-US" altLang="zh-TW" sz="2800" dirty="0"/>
              <a:t>In Run 2173 there are </a:t>
            </a:r>
            <a:br>
              <a:rPr lang="en-US" altLang="zh-TW" sz="2800" dirty="0"/>
            </a:br>
            <a:r>
              <a:rPr lang="en-US" altLang="zh-TW" sz="2800" dirty="0" smtClean="0"/>
              <a:t>4852/26225 </a:t>
            </a:r>
            <a:r>
              <a:rPr lang="en-US" altLang="zh-TW" sz="2800" dirty="0"/>
              <a:t>= </a:t>
            </a:r>
            <a:r>
              <a:rPr lang="en-US" altLang="zh-TW" sz="2800" dirty="0" smtClean="0"/>
              <a:t>18.5% </a:t>
            </a:r>
            <a:r>
              <a:rPr lang="en-US" altLang="zh-TW" sz="2800" dirty="0"/>
              <a:t>events  </a:t>
            </a:r>
          </a:p>
          <a:p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0" y="3645024"/>
            <a:ext cx="28956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2611"/>
            <a:ext cx="28384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6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 Timing Window</a:t>
            </a:r>
            <a:endParaRPr lang="en-US" dirty="0"/>
          </a:p>
        </p:txBody>
      </p:sp>
      <p:sp>
        <p:nvSpPr>
          <p:cNvPr id="134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527632"/>
            <a:ext cx="3276600" cy="501650"/>
          </a:xfrm>
        </p:spPr>
        <p:txBody>
          <a:bodyPr/>
          <a:lstStyle/>
          <a:p>
            <a:pPr>
              <a:defRPr/>
            </a:pPr>
            <a:fld id="{75C2E614-DF55-49CA-AB05-E2F3F283DA81}" type="datetime3">
              <a:rPr lang="en-US" altLang="zh-TW" smtClean="0"/>
              <a:t>7 March 2016</a:t>
            </a:fld>
            <a:endParaRPr lang="en-US" dirty="0"/>
          </a:p>
        </p:txBody>
      </p:sp>
      <p:sp>
        <p:nvSpPr>
          <p:cNvPr id="1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Su-Yin Grass Wang</a:t>
            </a:r>
            <a:endParaRPr lang="en-US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7" name="Rectangle 97"/>
          <p:cNvSpPr>
            <a:spLocks noChangeArrowheads="1"/>
          </p:cNvSpPr>
          <p:nvPr/>
        </p:nvSpPr>
        <p:spPr bwMode="auto">
          <a:xfrm>
            <a:off x="6096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3" name="Rectangle 97"/>
          <p:cNvSpPr>
            <a:spLocks noChangeArrowheads="1"/>
          </p:cNvSpPr>
          <p:nvPr/>
        </p:nvSpPr>
        <p:spPr bwMode="auto">
          <a:xfrm>
            <a:off x="6858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7620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8382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6" name="Rectangle 97"/>
          <p:cNvSpPr>
            <a:spLocks noChangeArrowheads="1"/>
          </p:cNvSpPr>
          <p:nvPr/>
        </p:nvSpPr>
        <p:spPr bwMode="auto">
          <a:xfrm>
            <a:off x="6096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7" name="Rectangle 97"/>
          <p:cNvSpPr>
            <a:spLocks noChangeArrowheads="1"/>
          </p:cNvSpPr>
          <p:nvPr/>
        </p:nvSpPr>
        <p:spPr bwMode="auto">
          <a:xfrm>
            <a:off x="9144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8" name="Rectangle 97"/>
          <p:cNvSpPr>
            <a:spLocks noChangeArrowheads="1"/>
          </p:cNvSpPr>
          <p:nvPr/>
        </p:nvSpPr>
        <p:spPr bwMode="auto">
          <a:xfrm>
            <a:off x="12192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79" name="Rectangle 97"/>
          <p:cNvSpPr>
            <a:spLocks noChangeArrowheads="1"/>
          </p:cNvSpPr>
          <p:nvPr/>
        </p:nvSpPr>
        <p:spPr bwMode="auto">
          <a:xfrm>
            <a:off x="15240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80" name="Rectangle 97"/>
          <p:cNvSpPr>
            <a:spLocks noChangeArrowheads="1"/>
          </p:cNvSpPr>
          <p:nvPr/>
        </p:nvSpPr>
        <p:spPr bwMode="auto">
          <a:xfrm>
            <a:off x="18288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21336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82" name="Rectangle 97"/>
          <p:cNvSpPr>
            <a:spLocks noChangeArrowheads="1"/>
          </p:cNvSpPr>
          <p:nvPr/>
        </p:nvSpPr>
        <p:spPr bwMode="auto">
          <a:xfrm>
            <a:off x="24384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83" name="Rectangle 97"/>
          <p:cNvSpPr>
            <a:spLocks noChangeArrowheads="1"/>
          </p:cNvSpPr>
          <p:nvPr/>
        </p:nvSpPr>
        <p:spPr bwMode="auto">
          <a:xfrm>
            <a:off x="2743200" y="24384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6096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9144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12192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15240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01" name="Rectangle 97"/>
          <p:cNvSpPr>
            <a:spLocks noChangeArrowheads="1"/>
          </p:cNvSpPr>
          <p:nvPr/>
        </p:nvSpPr>
        <p:spPr bwMode="auto">
          <a:xfrm>
            <a:off x="18288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02" name="Rectangle 97"/>
          <p:cNvSpPr>
            <a:spLocks noChangeArrowheads="1"/>
          </p:cNvSpPr>
          <p:nvPr/>
        </p:nvSpPr>
        <p:spPr bwMode="auto">
          <a:xfrm>
            <a:off x="21336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03" name="Rectangle 97"/>
          <p:cNvSpPr>
            <a:spLocks noChangeArrowheads="1"/>
          </p:cNvSpPr>
          <p:nvPr/>
        </p:nvSpPr>
        <p:spPr bwMode="auto">
          <a:xfrm>
            <a:off x="24384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04" name="Rectangle 97"/>
          <p:cNvSpPr>
            <a:spLocks noChangeArrowheads="1"/>
          </p:cNvSpPr>
          <p:nvPr/>
        </p:nvSpPr>
        <p:spPr bwMode="auto">
          <a:xfrm>
            <a:off x="27432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2" name="Rectangle 97"/>
          <p:cNvSpPr>
            <a:spLocks noChangeArrowheads="1"/>
          </p:cNvSpPr>
          <p:nvPr/>
        </p:nvSpPr>
        <p:spPr bwMode="auto">
          <a:xfrm>
            <a:off x="30480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33528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4" name="Rectangle 97"/>
          <p:cNvSpPr>
            <a:spLocks noChangeArrowheads="1"/>
          </p:cNvSpPr>
          <p:nvPr/>
        </p:nvSpPr>
        <p:spPr bwMode="auto">
          <a:xfrm>
            <a:off x="36576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5" name="Rectangle 97"/>
          <p:cNvSpPr>
            <a:spLocks noChangeArrowheads="1"/>
          </p:cNvSpPr>
          <p:nvPr/>
        </p:nvSpPr>
        <p:spPr bwMode="auto">
          <a:xfrm>
            <a:off x="39624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6" name="Rectangle 97"/>
          <p:cNvSpPr>
            <a:spLocks noChangeArrowheads="1"/>
          </p:cNvSpPr>
          <p:nvPr/>
        </p:nvSpPr>
        <p:spPr bwMode="auto">
          <a:xfrm>
            <a:off x="42672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7" name="Rectangle 97"/>
          <p:cNvSpPr>
            <a:spLocks noChangeArrowheads="1"/>
          </p:cNvSpPr>
          <p:nvPr/>
        </p:nvSpPr>
        <p:spPr bwMode="auto">
          <a:xfrm>
            <a:off x="45720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8" name="Rectangle 97"/>
          <p:cNvSpPr>
            <a:spLocks noChangeArrowheads="1"/>
          </p:cNvSpPr>
          <p:nvPr/>
        </p:nvSpPr>
        <p:spPr bwMode="auto">
          <a:xfrm>
            <a:off x="48768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59" name="Rectangle 97"/>
          <p:cNvSpPr>
            <a:spLocks noChangeArrowheads="1"/>
          </p:cNvSpPr>
          <p:nvPr/>
        </p:nvSpPr>
        <p:spPr bwMode="auto">
          <a:xfrm>
            <a:off x="5181600" y="44958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rot="5400000">
            <a:off x="343694" y="21709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16200000" flipH="1">
            <a:off x="534194" y="2058194"/>
            <a:ext cx="533400" cy="227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16200000" flipH="1">
            <a:off x="724694" y="1943894"/>
            <a:ext cx="533400" cy="4556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839788" y="1905000"/>
            <a:ext cx="684212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97"/>
          <p:cNvSpPr>
            <a:spLocks noChangeArrowheads="1"/>
          </p:cNvSpPr>
          <p:nvPr/>
        </p:nvSpPr>
        <p:spPr bwMode="auto">
          <a:xfrm>
            <a:off x="18288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77" name="Rectangle 97"/>
          <p:cNvSpPr>
            <a:spLocks noChangeArrowheads="1"/>
          </p:cNvSpPr>
          <p:nvPr/>
        </p:nvSpPr>
        <p:spPr bwMode="auto">
          <a:xfrm>
            <a:off x="19050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78" name="Rectangle 97"/>
          <p:cNvSpPr>
            <a:spLocks noChangeArrowheads="1"/>
          </p:cNvSpPr>
          <p:nvPr/>
        </p:nvSpPr>
        <p:spPr bwMode="auto">
          <a:xfrm>
            <a:off x="19812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79" name="Rectangle 97"/>
          <p:cNvSpPr>
            <a:spLocks noChangeArrowheads="1"/>
          </p:cNvSpPr>
          <p:nvPr/>
        </p:nvSpPr>
        <p:spPr bwMode="auto">
          <a:xfrm>
            <a:off x="2057400" y="12954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rot="5400000">
            <a:off x="1562894" y="21709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16200000" flipH="1">
            <a:off x="1753394" y="2058194"/>
            <a:ext cx="533400" cy="227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16200000" flipH="1">
            <a:off x="1943894" y="1943894"/>
            <a:ext cx="533400" cy="4556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058988" y="1905000"/>
            <a:ext cx="684212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97"/>
          <p:cNvSpPr>
            <a:spLocks noChangeArrowheads="1"/>
          </p:cNvSpPr>
          <p:nvPr/>
        </p:nvSpPr>
        <p:spPr bwMode="auto">
          <a:xfrm>
            <a:off x="6096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85" name="Rectangle 97"/>
          <p:cNvSpPr>
            <a:spLocks noChangeArrowheads="1"/>
          </p:cNvSpPr>
          <p:nvPr/>
        </p:nvSpPr>
        <p:spPr bwMode="auto">
          <a:xfrm>
            <a:off x="6858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86" name="Rectangle 97"/>
          <p:cNvSpPr>
            <a:spLocks noChangeArrowheads="1"/>
          </p:cNvSpPr>
          <p:nvPr/>
        </p:nvSpPr>
        <p:spPr bwMode="auto">
          <a:xfrm>
            <a:off x="7620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87" name="Rectangle 97"/>
          <p:cNvSpPr>
            <a:spLocks noChangeArrowheads="1"/>
          </p:cNvSpPr>
          <p:nvPr/>
        </p:nvSpPr>
        <p:spPr bwMode="auto">
          <a:xfrm>
            <a:off x="8382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 rot="5400000">
            <a:off x="343694" y="42283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6200000" flipH="1">
            <a:off x="534194" y="4115594"/>
            <a:ext cx="533400" cy="227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rot="16200000" flipH="1">
            <a:off x="724694" y="4001294"/>
            <a:ext cx="533400" cy="4556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839788" y="3962400"/>
            <a:ext cx="684212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97"/>
          <p:cNvSpPr>
            <a:spLocks noChangeArrowheads="1"/>
          </p:cNvSpPr>
          <p:nvPr/>
        </p:nvSpPr>
        <p:spPr bwMode="auto">
          <a:xfrm>
            <a:off x="42672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93" name="Rectangle 97"/>
          <p:cNvSpPr>
            <a:spLocks noChangeArrowheads="1"/>
          </p:cNvSpPr>
          <p:nvPr/>
        </p:nvSpPr>
        <p:spPr bwMode="auto">
          <a:xfrm>
            <a:off x="43434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94" name="Rectangle 97"/>
          <p:cNvSpPr>
            <a:spLocks noChangeArrowheads="1"/>
          </p:cNvSpPr>
          <p:nvPr/>
        </p:nvSpPr>
        <p:spPr bwMode="auto">
          <a:xfrm>
            <a:off x="44196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sp>
        <p:nvSpPr>
          <p:cNvPr id="195" name="Rectangle 97"/>
          <p:cNvSpPr>
            <a:spLocks noChangeArrowheads="1"/>
          </p:cNvSpPr>
          <p:nvPr/>
        </p:nvSpPr>
        <p:spPr bwMode="auto">
          <a:xfrm>
            <a:off x="4495800" y="3352800"/>
            <a:ext cx="76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+mn-lt"/>
            </a:endParaRPr>
          </a:p>
        </p:txBody>
      </p:sp>
      <p:cxnSp>
        <p:nvCxnSpPr>
          <p:cNvPr id="196" name="Straight Arrow Connector 195"/>
          <p:cNvCxnSpPr/>
          <p:nvPr/>
        </p:nvCxnSpPr>
        <p:spPr>
          <a:xfrm rot="5400000">
            <a:off x="4001294" y="42283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16200000" flipH="1">
            <a:off x="4191794" y="4115594"/>
            <a:ext cx="533400" cy="227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rot="16200000" flipH="1">
            <a:off x="4382294" y="4001294"/>
            <a:ext cx="533400" cy="4556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4497388" y="3962400"/>
            <a:ext cx="684212" cy="533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Content Placeholder 5"/>
          <p:cNvSpPr txBox="1">
            <a:spLocks/>
          </p:cNvSpPr>
          <p:nvPr/>
        </p:nvSpPr>
        <p:spPr>
          <a:xfrm>
            <a:off x="457200" y="5181600"/>
            <a:ext cx="8077200" cy="121920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latin typeface="+mn-lt"/>
              </a:rPr>
              <a:t>The hits in the PipeReg4a are written to the circular buffer every 64 ns per hit.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600" kern="0" dirty="0" smtClean="0">
                <a:latin typeface="+mn-lt"/>
              </a:rPr>
              <a:t>If the PipeReg4a is filled with 4 hits, it takes 256 ns to write them into circular buffer.</a:t>
            </a:r>
          </a:p>
        </p:txBody>
      </p:sp>
    </p:spTree>
    <p:extLst>
      <p:ext uri="{BB962C8B-B14F-4D97-AF65-F5344CB8AC3E}">
        <p14:creationId xmlns:p14="http://schemas.microsoft.com/office/powerpoint/2010/main" val="3117623621"/>
      </p:ext>
    </p:extLst>
  </p:cSld>
  <p:clrMapOvr>
    <a:masterClrMapping/>
  </p:clrMapOvr>
  <p:transition xmlns:p14="http://schemas.microsoft.com/office/powerpoint/2010/main" spd="med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C8CA7167-4192-4C80-B92A-9B651C2B2192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368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03" y="34431"/>
            <a:ext cx="5482952" cy="61679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Run2 TDC Design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79512" y="1405225"/>
            <a:ext cx="3384376" cy="765376"/>
            <a:chOff x="251520" y="179348"/>
            <a:chExt cx="3384376" cy="765376"/>
          </a:xfrm>
        </p:grpSpPr>
        <p:sp>
          <p:nvSpPr>
            <p:cNvPr id="10" name="文字方塊 9"/>
            <p:cNvSpPr txBox="1"/>
            <p:nvPr/>
          </p:nvSpPr>
          <p:spPr>
            <a:xfrm>
              <a:off x="1115616" y="17934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First layer buffer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115616" y="54868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second layer buffer</a:t>
              </a:r>
              <a:endParaRPr lang="zh-TW" altLang="en-US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251520" y="620688"/>
              <a:ext cx="864096" cy="32403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圓角矩形 85"/>
            <p:cNvSpPr/>
            <p:nvPr/>
          </p:nvSpPr>
          <p:spPr>
            <a:xfrm>
              <a:off x="251520" y="188640"/>
              <a:ext cx="864096" cy="32403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3419872" y="188640"/>
            <a:ext cx="3456384" cy="1647421"/>
            <a:chOff x="899592" y="1988840"/>
            <a:chExt cx="3456384" cy="3960440"/>
          </a:xfrm>
        </p:grpSpPr>
        <p:sp>
          <p:nvSpPr>
            <p:cNvPr id="161" name="矩形 160"/>
            <p:cNvSpPr/>
            <p:nvPr/>
          </p:nvSpPr>
          <p:spPr>
            <a:xfrm>
              <a:off x="899592" y="1988840"/>
              <a:ext cx="3456384" cy="3960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8" name="群組 67"/>
            <p:cNvGrpSpPr/>
            <p:nvPr/>
          </p:nvGrpSpPr>
          <p:grpSpPr>
            <a:xfrm>
              <a:off x="2843808" y="2204864"/>
              <a:ext cx="1368152" cy="3528392"/>
              <a:chOff x="4211960" y="4077072"/>
              <a:chExt cx="1368152" cy="2592288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4211960" y="4797152"/>
                <a:ext cx="504056" cy="43204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4211960" y="5517232"/>
                <a:ext cx="504056" cy="43204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4211960" y="6237312"/>
                <a:ext cx="504056" cy="43204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5220072" y="479715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0" name="直線單箭頭接點 29"/>
              <p:cNvCxnSpPr>
                <a:stCxn id="16" idx="3"/>
                <a:endCxn id="29" idx="1"/>
              </p:cNvCxnSpPr>
              <p:nvPr/>
            </p:nvCxnSpPr>
            <p:spPr>
              <a:xfrm>
                <a:off x="4716016" y="501317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圓角矩形 41"/>
              <p:cNvSpPr/>
              <p:nvPr/>
            </p:nvSpPr>
            <p:spPr>
              <a:xfrm>
                <a:off x="4211960" y="4077072"/>
                <a:ext cx="504056" cy="43204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5220072" y="551723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5220072" y="623731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5220072" y="4077072"/>
                <a:ext cx="360040" cy="43204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49"/>
              <p:cNvCxnSpPr>
                <a:stCxn id="42" idx="3"/>
                <a:endCxn id="49" idx="1"/>
              </p:cNvCxnSpPr>
              <p:nvPr/>
            </p:nvCxnSpPr>
            <p:spPr>
              <a:xfrm>
                <a:off x="4716016" y="429309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>
                <a:stCxn id="17" idx="3"/>
                <a:endCxn id="47" idx="1"/>
              </p:cNvCxnSpPr>
              <p:nvPr/>
            </p:nvCxnSpPr>
            <p:spPr>
              <a:xfrm>
                <a:off x="4716016" y="573325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直線單箭頭接點 51"/>
              <p:cNvCxnSpPr>
                <a:stCxn id="18" idx="3"/>
                <a:endCxn id="48" idx="1"/>
              </p:cNvCxnSpPr>
              <p:nvPr/>
            </p:nvCxnSpPr>
            <p:spPr>
              <a:xfrm>
                <a:off x="4716016" y="6453336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直線單箭頭接點 58"/>
              <p:cNvCxnSpPr>
                <a:stCxn id="29" idx="0"/>
                <a:endCxn id="49" idx="2"/>
              </p:cNvCxnSpPr>
              <p:nvPr/>
            </p:nvCxnSpPr>
            <p:spPr>
              <a:xfrm flipV="1">
                <a:off x="5400092" y="450912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/>
              <p:cNvCxnSpPr>
                <a:stCxn id="47" idx="0"/>
                <a:endCxn id="29" idx="2"/>
              </p:cNvCxnSpPr>
              <p:nvPr/>
            </p:nvCxnSpPr>
            <p:spPr>
              <a:xfrm flipV="1">
                <a:off x="5400092" y="522920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>
                <a:stCxn id="48" idx="0"/>
                <a:endCxn id="47" idx="2"/>
              </p:cNvCxnSpPr>
              <p:nvPr/>
            </p:nvCxnSpPr>
            <p:spPr>
              <a:xfrm flipV="1">
                <a:off x="5400092" y="5949280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群組 87"/>
            <p:cNvGrpSpPr/>
            <p:nvPr/>
          </p:nvGrpSpPr>
          <p:grpSpPr>
            <a:xfrm>
              <a:off x="1043608" y="2204864"/>
              <a:ext cx="1584176" cy="792088"/>
              <a:chOff x="1187624" y="2132856"/>
              <a:chExt cx="1440160" cy="1296144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5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70" name="圓角矩形 69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圓角矩形 70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圓角矩形 71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3" name="圓角矩形 72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4" name="直線單箭頭接點 73"/>
                <p:cNvCxnSpPr>
                  <a:stCxn id="70" idx="3"/>
                  <a:endCxn id="73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75" name="圓角矩形 74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6" name="圓角矩形 75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圓角矩形 76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8" name="圓角矩形 77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9" name="直線單箭頭接點 78"/>
                <p:cNvCxnSpPr>
                  <a:stCxn id="75" idx="3"/>
                  <a:endCxn id="78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單箭頭接點 79"/>
                <p:cNvCxnSpPr>
                  <a:stCxn id="71" idx="3"/>
                  <a:endCxn id="76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單箭頭接點 80"/>
                <p:cNvCxnSpPr>
                  <a:stCxn id="72" idx="3"/>
                  <a:endCxn id="77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單箭頭接點 81"/>
                <p:cNvCxnSpPr>
                  <a:stCxn id="73" idx="0"/>
                  <a:endCxn id="78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單箭頭接點 82"/>
                <p:cNvCxnSpPr>
                  <a:stCxn id="76" idx="0"/>
                  <a:endCxn id="73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單箭頭接點 83"/>
                <p:cNvCxnSpPr>
                  <a:stCxn id="77" idx="0"/>
                  <a:endCxn id="76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群組 106"/>
            <p:cNvGrpSpPr/>
            <p:nvPr/>
          </p:nvGrpSpPr>
          <p:grpSpPr>
            <a:xfrm>
              <a:off x="1043608" y="3140968"/>
              <a:ext cx="1584176" cy="792088"/>
              <a:chOff x="1187624" y="2132856"/>
              <a:chExt cx="1440160" cy="1296144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9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10" name="圓角矩形 109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圓角矩形 110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2" name="圓角矩形 111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圓角矩形 112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4" name="直線單箭頭接點 113"/>
                <p:cNvCxnSpPr>
                  <a:stCxn id="110" idx="3"/>
                  <a:endCxn id="113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圓角矩形 114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圓角矩形 115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圓角矩形 116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圓角矩形 117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19" name="直線單箭頭接點 118"/>
                <p:cNvCxnSpPr>
                  <a:stCxn id="115" idx="3"/>
                  <a:endCxn id="118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單箭頭接點 119"/>
                <p:cNvCxnSpPr>
                  <a:stCxn id="111" idx="3"/>
                  <a:endCxn id="116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單箭頭接點 120"/>
                <p:cNvCxnSpPr>
                  <a:stCxn id="112" idx="3"/>
                  <a:endCxn id="117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單箭頭接點 121"/>
                <p:cNvCxnSpPr>
                  <a:stCxn id="113" idx="0"/>
                  <a:endCxn id="118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單箭頭接點 122"/>
                <p:cNvCxnSpPr>
                  <a:stCxn id="116" idx="0"/>
                  <a:endCxn id="113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單箭頭接點 123"/>
                <p:cNvCxnSpPr>
                  <a:stCxn id="117" idx="0"/>
                  <a:endCxn id="116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5" name="群組 124"/>
            <p:cNvGrpSpPr/>
            <p:nvPr/>
          </p:nvGrpSpPr>
          <p:grpSpPr>
            <a:xfrm>
              <a:off x="1043608" y="4077073"/>
              <a:ext cx="1584176" cy="792088"/>
              <a:chOff x="1187624" y="2132855"/>
              <a:chExt cx="1440160" cy="1296143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1187624" y="2132855"/>
                <a:ext cx="1440160" cy="12961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7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28" name="圓角矩形 127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圓角矩形 128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圓角矩形 129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1" name="圓角矩形 130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32" name="直線單箭頭接點 131"/>
                <p:cNvCxnSpPr>
                  <a:stCxn id="128" idx="3"/>
                  <a:endCxn id="131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33" name="圓角矩形 132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4" name="圓角矩形 133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5" name="圓角矩形 134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圓角矩形 135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37" name="直線單箭頭接點 136"/>
                <p:cNvCxnSpPr>
                  <a:stCxn id="133" idx="3"/>
                  <a:endCxn id="136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單箭頭接點 137"/>
                <p:cNvCxnSpPr>
                  <a:stCxn id="129" idx="3"/>
                  <a:endCxn id="134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單箭頭接點 138"/>
                <p:cNvCxnSpPr>
                  <a:stCxn id="130" idx="3"/>
                  <a:endCxn id="135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單箭頭接點 139"/>
                <p:cNvCxnSpPr>
                  <a:stCxn id="131" idx="0"/>
                  <a:endCxn id="136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單箭頭接點 140"/>
                <p:cNvCxnSpPr>
                  <a:stCxn id="134" idx="0"/>
                  <a:endCxn id="131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單箭頭接點 141"/>
                <p:cNvCxnSpPr>
                  <a:stCxn id="135" idx="0"/>
                  <a:endCxn id="134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" name="群組 142"/>
            <p:cNvGrpSpPr/>
            <p:nvPr/>
          </p:nvGrpSpPr>
          <p:grpSpPr>
            <a:xfrm>
              <a:off x="1043608" y="5013176"/>
              <a:ext cx="1584176" cy="792088"/>
              <a:chOff x="1187624" y="2132856"/>
              <a:chExt cx="1440160" cy="1296144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1187624" y="2132856"/>
                <a:ext cx="14401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45" name="群組 84"/>
              <p:cNvGrpSpPr/>
              <p:nvPr/>
            </p:nvGrpSpPr>
            <p:grpSpPr>
              <a:xfrm>
                <a:off x="1331640" y="2204864"/>
                <a:ext cx="1152128" cy="1152128"/>
                <a:chOff x="683568" y="3501008"/>
                <a:chExt cx="1368152" cy="2592288"/>
              </a:xfrm>
              <a:effectLst/>
            </p:grpSpPr>
            <p:sp>
              <p:nvSpPr>
                <p:cNvPr id="146" name="圓角矩形 145"/>
                <p:cNvSpPr/>
                <p:nvPr/>
              </p:nvSpPr>
              <p:spPr>
                <a:xfrm>
                  <a:off x="683568" y="422108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7" name="圓角矩形 146"/>
                <p:cNvSpPr/>
                <p:nvPr/>
              </p:nvSpPr>
              <p:spPr>
                <a:xfrm>
                  <a:off x="683568" y="494116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8" name="圓角矩形 147"/>
                <p:cNvSpPr/>
                <p:nvPr/>
              </p:nvSpPr>
              <p:spPr>
                <a:xfrm>
                  <a:off x="683568" y="566124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9" name="圓角矩形 148"/>
                <p:cNvSpPr/>
                <p:nvPr/>
              </p:nvSpPr>
              <p:spPr>
                <a:xfrm>
                  <a:off x="1691680" y="422108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50" name="直線單箭頭接點 149"/>
                <p:cNvCxnSpPr>
                  <a:stCxn id="146" idx="3"/>
                  <a:endCxn id="149" idx="1"/>
                </p:cNvCxnSpPr>
                <p:nvPr/>
              </p:nvCxnSpPr>
              <p:spPr>
                <a:xfrm>
                  <a:off x="1187624" y="443711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51" name="圓角矩形 150"/>
                <p:cNvSpPr/>
                <p:nvPr/>
              </p:nvSpPr>
              <p:spPr>
                <a:xfrm>
                  <a:off x="683568" y="3501008"/>
                  <a:ext cx="504056" cy="43204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圓角矩形 151"/>
                <p:cNvSpPr/>
                <p:nvPr/>
              </p:nvSpPr>
              <p:spPr>
                <a:xfrm>
                  <a:off x="1691680" y="494116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圓角矩形 152"/>
                <p:cNvSpPr/>
                <p:nvPr/>
              </p:nvSpPr>
              <p:spPr>
                <a:xfrm>
                  <a:off x="1691680" y="566124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4" name="圓角矩形 153"/>
                <p:cNvSpPr/>
                <p:nvPr/>
              </p:nvSpPr>
              <p:spPr>
                <a:xfrm>
                  <a:off x="1691680" y="3501008"/>
                  <a:ext cx="360040" cy="432048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55" name="直線單箭頭接點 154"/>
                <p:cNvCxnSpPr>
                  <a:stCxn id="151" idx="3"/>
                  <a:endCxn id="154" idx="1"/>
                </p:cNvCxnSpPr>
                <p:nvPr/>
              </p:nvCxnSpPr>
              <p:spPr>
                <a:xfrm>
                  <a:off x="1187624" y="371703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單箭頭接點 155"/>
                <p:cNvCxnSpPr>
                  <a:stCxn id="147" idx="3"/>
                  <a:endCxn id="152" idx="1"/>
                </p:cNvCxnSpPr>
                <p:nvPr/>
              </p:nvCxnSpPr>
              <p:spPr>
                <a:xfrm>
                  <a:off x="1187624" y="515719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單箭頭接點 156"/>
                <p:cNvCxnSpPr>
                  <a:stCxn id="148" idx="3"/>
                  <a:endCxn id="153" idx="1"/>
                </p:cNvCxnSpPr>
                <p:nvPr/>
              </p:nvCxnSpPr>
              <p:spPr>
                <a:xfrm>
                  <a:off x="1187624" y="5877272"/>
                  <a:ext cx="504056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單箭頭接點 157"/>
                <p:cNvCxnSpPr>
                  <a:stCxn id="149" idx="0"/>
                  <a:endCxn id="154" idx="2"/>
                </p:cNvCxnSpPr>
                <p:nvPr/>
              </p:nvCxnSpPr>
              <p:spPr>
                <a:xfrm flipV="1">
                  <a:off x="1871700" y="393305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單箭頭接點 158"/>
                <p:cNvCxnSpPr>
                  <a:stCxn id="152" idx="0"/>
                  <a:endCxn id="149" idx="2"/>
                </p:cNvCxnSpPr>
                <p:nvPr/>
              </p:nvCxnSpPr>
              <p:spPr>
                <a:xfrm flipV="1">
                  <a:off x="1871700" y="465313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單箭頭接點 159"/>
                <p:cNvCxnSpPr>
                  <a:stCxn id="153" idx="0"/>
                  <a:endCxn id="152" idx="2"/>
                </p:cNvCxnSpPr>
                <p:nvPr/>
              </p:nvCxnSpPr>
              <p:spPr>
                <a:xfrm flipV="1">
                  <a:off x="1871700" y="5373216"/>
                  <a:ext cx="0" cy="2880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3" name="矩形 162"/>
          <p:cNvSpPr/>
          <p:nvPr/>
        </p:nvSpPr>
        <p:spPr>
          <a:xfrm>
            <a:off x="3419872" y="1988840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矩形 163"/>
          <p:cNvSpPr/>
          <p:nvPr/>
        </p:nvSpPr>
        <p:spPr>
          <a:xfrm>
            <a:off x="3419872" y="2348880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5" name="矩形 164"/>
          <p:cNvSpPr/>
          <p:nvPr/>
        </p:nvSpPr>
        <p:spPr>
          <a:xfrm>
            <a:off x="3419872" y="2708920"/>
            <a:ext cx="3456384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7" name="直線單箭頭接點 166"/>
          <p:cNvCxnSpPr>
            <a:stCxn id="163" idx="0"/>
            <a:endCxn id="161" idx="2"/>
          </p:cNvCxnSpPr>
          <p:nvPr/>
        </p:nvCxnSpPr>
        <p:spPr>
          <a:xfrm flipV="1">
            <a:off x="5148064" y="1836061"/>
            <a:ext cx="0" cy="152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/>
          <p:cNvCxnSpPr>
            <a:stCxn id="164" idx="0"/>
            <a:endCxn id="163" idx="2"/>
          </p:cNvCxnSpPr>
          <p:nvPr/>
        </p:nvCxnSpPr>
        <p:spPr>
          <a:xfrm flipV="1">
            <a:off x="5148064" y="220486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/>
          <p:cNvCxnSpPr>
            <a:stCxn id="165" idx="0"/>
            <a:endCxn id="164" idx="2"/>
          </p:cNvCxnSpPr>
          <p:nvPr/>
        </p:nvCxnSpPr>
        <p:spPr>
          <a:xfrm flipV="1">
            <a:off x="5148064" y="256490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圓角矩形 171"/>
          <p:cNvSpPr/>
          <p:nvPr/>
        </p:nvSpPr>
        <p:spPr>
          <a:xfrm>
            <a:off x="7172694" y="325289"/>
            <a:ext cx="1872208" cy="511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Event buffer</a:t>
            </a:r>
            <a:endParaRPr lang="zh-TW" altLang="en-US" dirty="0"/>
          </a:p>
        </p:txBody>
      </p:sp>
      <p:sp>
        <p:nvSpPr>
          <p:cNvPr id="166" name="內容版面配置區 5"/>
          <p:cNvSpPr>
            <a:spLocks noGrp="1"/>
          </p:cNvSpPr>
          <p:nvPr>
            <p:ph sz="quarter" idx="1"/>
          </p:nvPr>
        </p:nvSpPr>
        <p:spPr>
          <a:xfrm>
            <a:off x="467544" y="3027744"/>
            <a:ext cx="8229600" cy="371362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dirty="0"/>
              <a:t>TDC records the </a:t>
            </a:r>
            <a:r>
              <a:rPr lang="en-US" altLang="zh-TW" sz="2000" dirty="0" smtClean="0"/>
              <a:t>time of </a:t>
            </a:r>
            <a:r>
              <a:rPr lang="en-US" altLang="zh-TW" sz="2000" dirty="0"/>
              <a:t>every hit in each </a:t>
            </a:r>
            <a:r>
              <a:rPr lang="en-US" altLang="zh-TW" sz="2000" dirty="0" smtClean="0"/>
              <a:t>channel. A maximum of </a:t>
            </a:r>
            <a:r>
              <a:rPr lang="en-US" altLang="zh-TW" sz="2000" dirty="0"/>
              <a:t>4 hits per channel can be temporarily stored in the first layer </a:t>
            </a:r>
            <a:r>
              <a:rPr lang="en-US" altLang="zh-TW" sz="2000" dirty="0" smtClean="0"/>
              <a:t>buffer.</a:t>
            </a:r>
            <a:endParaRPr lang="en-US" altLang="zh-TW" sz="2000" dirty="0"/>
          </a:p>
          <a:p>
            <a:r>
              <a:rPr lang="en-US" altLang="zh-TW" sz="2000" dirty="0"/>
              <a:t>E</a:t>
            </a:r>
            <a:r>
              <a:rPr lang="en-US" altLang="zh-TW" sz="2000" dirty="0" smtClean="0"/>
              <a:t>very </a:t>
            </a:r>
            <a:r>
              <a:rPr lang="en-US" altLang="zh-TW" sz="2000" dirty="0"/>
              <a:t>4 clock cycles at 62.5 </a:t>
            </a:r>
            <a:r>
              <a:rPr lang="en-US" altLang="zh-TW" sz="2000" dirty="0" smtClean="0"/>
              <a:t>MHz, one hit in first layer buffer of each channel is transferred to the second layer and cleared</a:t>
            </a:r>
            <a:r>
              <a:rPr lang="en-US" altLang="zh-TW" sz="2000" dirty="0"/>
              <a:t>. Data from a group of 4 channels are written into one of the 2 (or 4,8) circular buffers </a:t>
            </a:r>
            <a:r>
              <a:rPr lang="en-US" altLang="zh-TW" sz="2000" dirty="0" smtClean="0"/>
              <a:t>inside FPGA, in await for </a:t>
            </a:r>
            <a:r>
              <a:rPr lang="en-US" altLang="zh-TW" sz="2000" dirty="0"/>
              <a:t>a trigger.</a:t>
            </a:r>
          </a:p>
          <a:p>
            <a:r>
              <a:rPr lang="en-US" altLang="zh-TW" sz="2000" dirty="0"/>
              <a:t>When a trigger arrives, </a:t>
            </a:r>
            <a:r>
              <a:rPr lang="en-US" altLang="zh-TW" sz="2000" dirty="0" smtClean="0"/>
              <a:t>the pointer of writing is shifted to the </a:t>
            </a:r>
            <a:r>
              <a:rPr lang="en-US" altLang="zh-TW" sz="2000" dirty="0"/>
              <a:t>next circular </a:t>
            </a:r>
            <a:r>
              <a:rPr lang="en-US" altLang="zh-TW" sz="2000" dirty="0" smtClean="0"/>
              <a:t>buffer and </a:t>
            </a:r>
            <a:r>
              <a:rPr lang="en-US" altLang="zh-TW" sz="2000" kern="0" dirty="0" smtClean="0"/>
              <a:t>the hits in the circular buffer are copied to the event buffer.</a:t>
            </a:r>
            <a:endParaRPr lang="en-US" altLang="zh-TW" sz="2000" dirty="0" smtClean="0"/>
          </a:p>
        </p:txBody>
      </p:sp>
      <p:sp>
        <p:nvSpPr>
          <p:cNvPr id="16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23" name="日期版面配置區 2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FD558B09-7979-460F-B644-F2FDBAF1B4E2}" type="datetime3">
              <a:rPr lang="en-US" altLang="zh-TW" smtClean="0"/>
              <a:t>7 March 2016</a:t>
            </a:fld>
            <a:endParaRPr lang="zh-TW" altLang="en-US" dirty="0"/>
          </a:p>
        </p:txBody>
      </p:sp>
      <p:cxnSp>
        <p:nvCxnSpPr>
          <p:cNvPr id="170" name="直線單箭頭接點 169"/>
          <p:cNvCxnSpPr>
            <a:stCxn id="49" idx="3"/>
            <a:endCxn id="172" idx="1"/>
          </p:cNvCxnSpPr>
          <p:nvPr/>
        </p:nvCxnSpPr>
        <p:spPr>
          <a:xfrm>
            <a:off x="6732240" y="400808"/>
            <a:ext cx="440454" cy="180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92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22535" r="4751" b="32589"/>
          <a:stretch/>
        </p:blipFill>
        <p:spPr bwMode="auto">
          <a:xfrm>
            <a:off x="526615" y="490488"/>
            <a:ext cx="8092257" cy="31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Title 129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914400"/>
          </a:xfrm>
        </p:spPr>
        <p:txBody>
          <a:bodyPr/>
          <a:lstStyle/>
          <a:p>
            <a:r>
              <a:rPr lang="en-US" dirty="0" smtClean="0"/>
              <a:t>Multiple Hits Elimination</a:t>
            </a:r>
            <a:endParaRPr lang="en-US" dirty="0"/>
          </a:p>
        </p:txBody>
      </p:sp>
      <p:sp>
        <p:nvSpPr>
          <p:cNvPr id="134" name="Date Placeholder 2"/>
          <p:cNvSpPr>
            <a:spLocks noGrp="1"/>
          </p:cNvSpPr>
          <p:nvPr>
            <p:ph type="dt" sz="half" idx="10"/>
          </p:nvPr>
        </p:nvSpPr>
        <p:spPr>
          <a:xfrm>
            <a:off x="1494284" y="6356350"/>
            <a:ext cx="4733900" cy="501650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2012, Wu Jinyuan jywu168@fnal.gov</a:t>
            </a:r>
            <a:endParaRPr lang="en-US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>
          <a:xfrm>
            <a:off x="1043608" y="6309320"/>
            <a:ext cx="720080" cy="501650"/>
          </a:xfrm>
        </p:spPr>
        <p:txBody>
          <a:bodyPr/>
          <a:lstStyle/>
          <a:p>
            <a:fld id="{EDBA0581-557D-3842-8C5B-2D26672F0498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48" name="Straight Connector 247"/>
          <p:cNvCxnSpPr/>
          <p:nvPr/>
        </p:nvCxnSpPr>
        <p:spPr>
          <a:xfrm>
            <a:off x="1752600" y="38736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 flipH="1" flipV="1">
            <a:off x="1905000" y="37212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 flipH="1">
            <a:off x="2209800" y="37212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057400" y="36450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2362200" y="38736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 Box 109"/>
          <p:cNvSpPr txBox="1">
            <a:spLocks noChangeArrowheads="1"/>
          </p:cNvSpPr>
          <p:nvPr/>
        </p:nvSpPr>
        <p:spPr bwMode="auto">
          <a:xfrm>
            <a:off x="611175" y="3766275"/>
            <a:ext cx="9874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TFQ[0] (Data valid)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2057400" y="41784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 flipH="1" flipV="1">
            <a:off x="2209800" y="40260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H="1">
            <a:off x="2514600" y="40260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362200" y="39498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667000" y="41784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 Box 109"/>
          <p:cNvSpPr txBox="1">
            <a:spLocks noChangeArrowheads="1"/>
          </p:cNvSpPr>
          <p:nvPr/>
        </p:nvSpPr>
        <p:spPr bwMode="auto">
          <a:xfrm>
            <a:off x="1066800" y="4070473"/>
            <a:ext cx="6476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Reg1_0_Q[0]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2057400" y="44832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2209800" y="43308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H="1">
            <a:off x="2514600" y="43308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362200" y="42546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667000" y="44832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 Box 109"/>
          <p:cNvSpPr txBox="1">
            <a:spLocks noChangeArrowheads="1"/>
          </p:cNvSpPr>
          <p:nvPr/>
        </p:nvSpPr>
        <p:spPr bwMode="auto">
          <a:xfrm>
            <a:off x="802713" y="4287963"/>
            <a:ext cx="1207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DFN1_1_Q </a:t>
            </a:r>
          </a:p>
          <a:p>
            <a:r>
              <a:rPr lang="en-US" sz="900" b="1" dirty="0" smtClean="0">
                <a:latin typeface="Times New Roman" charset="0"/>
              </a:rPr>
              <a:t>(DFN1_2Off if DD[6]=1)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>
            <a:off x="2362200" y="47864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 flipH="1" flipV="1">
            <a:off x="2514600" y="4634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H="1">
            <a:off x="2819400" y="4634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2667000" y="45578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971800" y="47864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 Box 109"/>
          <p:cNvSpPr txBox="1">
            <a:spLocks noChangeArrowheads="1"/>
          </p:cNvSpPr>
          <p:nvPr/>
        </p:nvSpPr>
        <p:spPr bwMode="auto">
          <a:xfrm>
            <a:off x="863162" y="4608634"/>
            <a:ext cx="1194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DFN1_0_Q </a:t>
            </a:r>
          </a:p>
          <a:p>
            <a:r>
              <a:rPr lang="en-US" sz="900" b="1" dirty="0" smtClean="0">
                <a:latin typeface="Times New Roman" charset="0"/>
              </a:rPr>
              <a:t>(DFN1_2On if DD[6]=1)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>
            <a:off x="1752600" y="5167437"/>
            <a:ext cx="1143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2819400" y="50134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2971800" y="4937249"/>
            <a:ext cx="2057400" cy="476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828800" y="4942013"/>
            <a:ext cx="76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 flipH="1">
            <a:off x="2514600" y="50166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 Box 109"/>
          <p:cNvSpPr txBox="1">
            <a:spLocks noChangeArrowheads="1"/>
          </p:cNvSpPr>
          <p:nvPr/>
        </p:nvSpPr>
        <p:spPr bwMode="auto">
          <a:xfrm>
            <a:off x="1066800" y="5008471"/>
            <a:ext cx="5866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DFN1_2_Q 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26670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 Box 108"/>
          <p:cNvSpPr txBox="1">
            <a:spLocks noChangeArrowheads="1"/>
          </p:cNvSpPr>
          <p:nvPr/>
        </p:nvSpPr>
        <p:spPr bwMode="auto">
          <a:xfrm>
            <a:off x="2743201" y="521710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3</a:t>
            </a:r>
          </a:p>
        </p:txBody>
      </p:sp>
      <p:cxnSp>
        <p:nvCxnSpPr>
          <p:cNvPr id="164" name="Straight Connector 163"/>
          <p:cNvCxnSpPr/>
          <p:nvPr/>
        </p:nvCxnSpPr>
        <p:spPr>
          <a:xfrm rot="16200000" flipH="1">
            <a:off x="28194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28194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6670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9718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 Box 108"/>
          <p:cNvSpPr txBox="1">
            <a:spLocks noChangeArrowheads="1"/>
          </p:cNvSpPr>
          <p:nvPr/>
        </p:nvSpPr>
        <p:spPr bwMode="auto">
          <a:xfrm>
            <a:off x="3048001" y="521710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3</a:t>
            </a:r>
          </a:p>
        </p:txBody>
      </p:sp>
      <p:cxnSp>
        <p:nvCxnSpPr>
          <p:cNvPr id="169" name="Straight Connector 168"/>
          <p:cNvCxnSpPr/>
          <p:nvPr/>
        </p:nvCxnSpPr>
        <p:spPr>
          <a:xfrm rot="16200000" flipH="1">
            <a:off x="31242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 flipH="1" flipV="1">
            <a:off x="31242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9718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2766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 Box 108"/>
          <p:cNvSpPr txBox="1">
            <a:spLocks noChangeArrowheads="1"/>
          </p:cNvSpPr>
          <p:nvPr/>
        </p:nvSpPr>
        <p:spPr bwMode="auto">
          <a:xfrm>
            <a:off x="3352801" y="521710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rot="16200000" flipH="1">
            <a:off x="34290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34290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2766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35814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 Box 108"/>
          <p:cNvSpPr txBox="1">
            <a:spLocks noChangeArrowheads="1"/>
          </p:cNvSpPr>
          <p:nvPr/>
        </p:nvSpPr>
        <p:spPr bwMode="auto">
          <a:xfrm>
            <a:off x="3657601" y="521710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5814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6200000" flipH="1">
            <a:off x="25146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5400000" flipH="1" flipV="1">
            <a:off x="25146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8862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Box 108"/>
          <p:cNvSpPr txBox="1">
            <a:spLocks noChangeArrowheads="1"/>
          </p:cNvSpPr>
          <p:nvPr/>
        </p:nvSpPr>
        <p:spPr bwMode="auto">
          <a:xfrm>
            <a:off x="3962401" y="521710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0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6200000" flipH="1">
            <a:off x="40386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40386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38862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1910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 Box 108"/>
          <p:cNvSpPr txBox="1">
            <a:spLocks noChangeArrowheads="1"/>
          </p:cNvSpPr>
          <p:nvPr/>
        </p:nvSpPr>
        <p:spPr bwMode="auto">
          <a:xfrm>
            <a:off x="4267201" y="5217106"/>
            <a:ext cx="1715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3F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rot="16200000" flipH="1">
            <a:off x="43434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 flipH="1" flipV="1">
            <a:off x="43434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1910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4958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 Box 108"/>
          <p:cNvSpPr txBox="1">
            <a:spLocks noChangeArrowheads="1"/>
          </p:cNvSpPr>
          <p:nvPr/>
        </p:nvSpPr>
        <p:spPr bwMode="auto">
          <a:xfrm>
            <a:off x="4572001" y="5217106"/>
            <a:ext cx="179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3E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rot="16200000" flipH="1">
            <a:off x="46482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 flipH="1" flipV="1">
            <a:off x="46482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4958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8006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 Box 108"/>
          <p:cNvSpPr txBox="1">
            <a:spLocks noChangeArrowheads="1"/>
          </p:cNvSpPr>
          <p:nvPr/>
        </p:nvSpPr>
        <p:spPr bwMode="auto">
          <a:xfrm>
            <a:off x="4876801" y="5217106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3D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>
            <a:off x="48006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6200000" flipH="1">
            <a:off x="37338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 flipH="1" flipV="1">
            <a:off x="37338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H="1">
            <a:off x="49530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 flipH="1" flipV="1">
            <a:off x="49530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H="1">
            <a:off x="22098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 flipH="1" flipV="1">
            <a:off x="2209801" y="531092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362201" y="54633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 Box 108"/>
          <p:cNvSpPr txBox="1">
            <a:spLocks noChangeArrowheads="1"/>
          </p:cNvSpPr>
          <p:nvPr/>
        </p:nvSpPr>
        <p:spPr bwMode="auto">
          <a:xfrm>
            <a:off x="2438401" y="5217106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X</a:t>
            </a:r>
          </a:p>
        </p:txBody>
      </p:sp>
      <p:cxnSp>
        <p:nvCxnSpPr>
          <p:cNvPr id="227" name="Straight Connector 226"/>
          <p:cNvCxnSpPr/>
          <p:nvPr/>
        </p:nvCxnSpPr>
        <p:spPr>
          <a:xfrm>
            <a:off x="2362201" y="523472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 Box 109"/>
          <p:cNvSpPr txBox="1">
            <a:spLocks noChangeArrowheads="1"/>
          </p:cNvSpPr>
          <p:nvPr/>
        </p:nvSpPr>
        <p:spPr bwMode="auto">
          <a:xfrm>
            <a:off x="1493198" y="5324649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Q[5:0]</a:t>
            </a:r>
          </a:p>
        </p:txBody>
      </p:sp>
      <p:cxnSp>
        <p:nvCxnSpPr>
          <p:cNvPr id="229" name="Straight Connector 228"/>
          <p:cNvCxnSpPr/>
          <p:nvPr/>
        </p:nvCxnSpPr>
        <p:spPr>
          <a:xfrm>
            <a:off x="4191000" y="57770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 flipH="1" flipV="1">
            <a:off x="4343400" y="56246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16200000" flipH="1">
            <a:off x="4648200" y="56246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4495800" y="55484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4800600" y="57770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4495800" y="4481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 flipH="1" flipV="1">
            <a:off x="4648200" y="4329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16200000" flipH="1">
            <a:off x="4953000" y="4329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800600" y="42530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5105400" y="4481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16200000" flipH="1">
            <a:off x="4953000" y="5015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5105400" y="516743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5105400" y="54722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Text Box 108"/>
          <p:cNvSpPr txBox="1">
            <a:spLocks noChangeArrowheads="1"/>
          </p:cNvSpPr>
          <p:nvPr/>
        </p:nvSpPr>
        <p:spPr bwMode="auto">
          <a:xfrm>
            <a:off x="5181600" y="5226016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3C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 rot="16200000" flipH="1">
            <a:off x="5257800" y="5319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 flipH="1" flipV="1">
            <a:off x="5257800" y="5319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5105400" y="5243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410200" y="54722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 Box 108"/>
          <p:cNvSpPr txBox="1">
            <a:spLocks noChangeArrowheads="1"/>
          </p:cNvSpPr>
          <p:nvPr/>
        </p:nvSpPr>
        <p:spPr bwMode="auto">
          <a:xfrm>
            <a:off x="5486400" y="522601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5410200" y="5243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16200000" flipH="1">
            <a:off x="5562600" y="5319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5562600" y="5319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 Box 109"/>
          <p:cNvSpPr txBox="1">
            <a:spLocks noChangeArrowheads="1"/>
          </p:cNvSpPr>
          <p:nvPr/>
        </p:nvSpPr>
        <p:spPr bwMode="auto">
          <a:xfrm>
            <a:off x="3566202" y="5593487"/>
            <a:ext cx="58669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DFN1_3_Q </a:t>
            </a:r>
          </a:p>
        </p:txBody>
      </p:sp>
      <p:cxnSp>
        <p:nvCxnSpPr>
          <p:cNvPr id="265" name="Straight Connector 264"/>
          <p:cNvCxnSpPr/>
          <p:nvPr/>
        </p:nvCxnSpPr>
        <p:spPr>
          <a:xfrm>
            <a:off x="2667000" y="4583949"/>
            <a:ext cx="0" cy="149947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5105400" y="4583950"/>
            <a:ext cx="1" cy="14994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 Box 109"/>
          <p:cNvSpPr txBox="1">
            <a:spLocks noChangeArrowheads="1"/>
          </p:cNvSpPr>
          <p:nvPr/>
        </p:nvSpPr>
        <p:spPr bwMode="auto">
          <a:xfrm>
            <a:off x="2690533" y="5944926"/>
            <a:ext cx="24910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Hits from Reg1_0_Q[0] are blocked in this region. </a:t>
            </a:r>
          </a:p>
        </p:txBody>
      </p:sp>
      <p:sp>
        <p:nvSpPr>
          <p:cNvPr id="268" name="Content Placeholder 5"/>
          <p:cNvSpPr txBox="1">
            <a:spLocks/>
          </p:cNvSpPr>
          <p:nvPr/>
        </p:nvSpPr>
        <p:spPr>
          <a:xfrm>
            <a:off x="6019800" y="3646613"/>
            <a:ext cx="2819400" cy="2436812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DD is the register controls</a:t>
            </a:r>
            <a:r>
              <a:rPr lang="en-US" sz="1200" kern="0" dirty="0">
                <a:latin typeface="+mn-lt"/>
              </a:rPr>
              <a:t> </a:t>
            </a:r>
            <a:r>
              <a:rPr lang="en-US" sz="1200" kern="0" dirty="0" smtClean="0">
                <a:latin typeface="+mn-lt"/>
              </a:rPr>
              <a:t>multiple hits elimination.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DD[7]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=1: Eliminating Multiple Hits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DD[6]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=1: Updating Mode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=0: Non-updating Mode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DD[5:0]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sz="1200" kern="0" dirty="0" smtClean="0">
                <a:latin typeface="+mn-lt"/>
              </a:rPr>
              <a:t>0-63: Number of cycles of multiple hits elimination. 4ns*(4+DD[5:0])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altLang="zh-TW" sz="1200" kern="0" dirty="0"/>
              <a:t>(updating mode 0-31 only)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endParaRPr lang="en-US" sz="1200" kern="0" dirty="0" smtClean="0">
              <a:latin typeface="+mn-lt"/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>
            <a:off x="3581400" y="38736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 flipH="1" flipV="1">
            <a:off x="3733800" y="37212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rot="16200000" flipH="1">
            <a:off x="4038600" y="37212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886200" y="36450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191000" y="38736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3886200" y="41784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5400000" flipH="1" flipV="1">
            <a:off x="4038600" y="40260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16200000" flipH="1">
            <a:off x="4343400" y="402602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4191000" y="39498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4495800" y="4178425"/>
            <a:ext cx="228600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09926"/>
      </p:ext>
    </p:extLst>
  </p:cSld>
  <p:clrMapOvr>
    <a:masterClrMapping/>
  </p:clrMapOvr>
  <p:transition xmlns:p14="http://schemas.microsoft.com/office/powerpoint/2010/main" spd="med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Hits Elimination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469A-B0A1-4BDD-BFF4-7389913E94F1}" type="datetime3">
              <a:rPr lang="en-US" altLang="zh-TW" smtClean="0"/>
              <a:t>7 March 2016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5536" y="1268760"/>
            <a:ext cx="846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/>
              <a:t>In register map : 0x00c  </a:t>
            </a:r>
            <a:endParaRPr lang="en-US" altLang="zh-TW" dirty="0"/>
          </a:p>
          <a:p>
            <a:pPr lvl="1">
              <a:lnSpc>
                <a:spcPct val="110000"/>
              </a:lnSpc>
            </a:pPr>
            <a:r>
              <a:rPr lang="en-US" altLang="zh-TW" dirty="0"/>
              <a:t>BLKS(26-24) |</a:t>
            </a:r>
            <a:r>
              <a:rPr lang="en-US" altLang="zh-TW" dirty="0" err="1"/>
              <a:t>DeMultiDD</a:t>
            </a:r>
            <a:r>
              <a:rPr lang="en-US" altLang="zh-TW" dirty="0"/>
              <a:t>(23-16) |</a:t>
            </a:r>
            <a:r>
              <a:rPr lang="en-US" altLang="zh-TW" dirty="0" err="1"/>
              <a:t>CR_Reset</a:t>
            </a:r>
            <a:r>
              <a:rPr lang="en-US" altLang="zh-TW" dirty="0"/>
              <a:t>(15)  | </a:t>
            </a:r>
            <a:r>
              <a:rPr lang="en-US" altLang="zh-TW" dirty="0" err="1"/>
              <a:t>CR_Clear</a:t>
            </a:r>
            <a:r>
              <a:rPr lang="en-US" altLang="zh-TW" dirty="0"/>
              <a:t>(0</a:t>
            </a:r>
            <a:r>
              <a:rPr lang="en-US" altLang="zh-TW" dirty="0" smtClean="0"/>
              <a:t>)</a:t>
            </a:r>
          </a:p>
          <a:p>
            <a:pPr lvl="1">
              <a:lnSpc>
                <a:spcPct val="110000"/>
              </a:lnSpc>
            </a:pPr>
            <a:endParaRPr lang="en-US" altLang="zh-TW" dirty="0"/>
          </a:p>
          <a:p>
            <a:pPr lvl="1">
              <a:lnSpc>
                <a:spcPct val="110000"/>
              </a:lnSpc>
            </a:pPr>
            <a:r>
              <a:rPr lang="en-US" altLang="zh-TW" dirty="0" err="1" smtClean="0"/>
              <a:t>DeMultiDD</a:t>
            </a:r>
            <a:r>
              <a:rPr lang="en-US" altLang="zh-TW" dirty="0" smtClean="0"/>
              <a:t> (5-0)    	length of  Inhibit : </a:t>
            </a:r>
            <a:r>
              <a:rPr lang="en-US" altLang="zh-TW" kern="0" dirty="0" smtClean="0"/>
              <a:t>0-63</a:t>
            </a:r>
            <a:r>
              <a:rPr lang="en-US" altLang="zh-TW" kern="0" dirty="0"/>
              <a:t>: </a:t>
            </a:r>
            <a:r>
              <a:rPr lang="en-US" altLang="zh-TW" kern="0" dirty="0" smtClean="0"/>
              <a:t/>
            </a:r>
            <a:br>
              <a:rPr lang="en-US" altLang="zh-TW" kern="0" dirty="0" smtClean="0"/>
            </a:br>
            <a:r>
              <a:rPr lang="en-US" altLang="zh-TW" kern="0" dirty="0" smtClean="0"/>
              <a:t>			Number </a:t>
            </a:r>
            <a:r>
              <a:rPr lang="en-US" altLang="zh-TW" kern="0" dirty="0"/>
              <a:t>of cycles of multiple hits elimination. </a:t>
            </a:r>
            <a:r>
              <a:rPr lang="en-US" altLang="zh-TW" kern="0" dirty="0" smtClean="0"/>
              <a:t>				4ns</a:t>
            </a:r>
            <a:r>
              <a:rPr lang="en-US" altLang="zh-TW" kern="0" dirty="0"/>
              <a:t>*(4+DD[5:0</a:t>
            </a:r>
            <a:r>
              <a:rPr lang="en-US" altLang="zh-TW" kern="0" dirty="0" smtClean="0"/>
              <a:t>])   (</a:t>
            </a:r>
            <a:r>
              <a:rPr lang="en-US" altLang="zh-TW" kern="0" dirty="0" smtClean="0">
                <a:solidFill>
                  <a:srgbClr val="002060"/>
                </a:solidFill>
              </a:rPr>
              <a:t>16 – 272 </a:t>
            </a:r>
            <a:r>
              <a:rPr lang="en-US" altLang="zh-TW" kern="0" dirty="0" smtClean="0"/>
              <a:t>ns)</a:t>
            </a:r>
          </a:p>
          <a:p>
            <a:pPr lvl="1">
              <a:lnSpc>
                <a:spcPct val="110000"/>
              </a:lnSpc>
            </a:pPr>
            <a:r>
              <a:rPr lang="en-US" altLang="zh-TW" kern="0" dirty="0" smtClean="0"/>
              <a:t>			(</a:t>
            </a:r>
            <a:r>
              <a:rPr lang="en-US" altLang="zh-TW" kern="0" dirty="0"/>
              <a:t>updating mode 0-31 </a:t>
            </a:r>
            <a:r>
              <a:rPr lang="en-US" altLang="zh-TW" kern="0"/>
              <a:t>only</a:t>
            </a:r>
            <a:r>
              <a:rPr lang="en-US" altLang="zh-TW" kern="0" smtClean="0"/>
              <a:t>)</a:t>
            </a:r>
            <a:endParaRPr lang="en-US" altLang="zh-TW" kern="0" dirty="0"/>
          </a:p>
          <a:p>
            <a:pPr lvl="1">
              <a:lnSpc>
                <a:spcPct val="110000"/>
              </a:lnSpc>
            </a:pPr>
            <a:endParaRPr lang="en-US" altLang="zh-TW" dirty="0" smtClean="0"/>
          </a:p>
          <a:p>
            <a:pPr lvl="1">
              <a:lnSpc>
                <a:spcPct val="110000"/>
              </a:lnSpc>
            </a:pPr>
            <a:r>
              <a:rPr lang="en-US" altLang="zh-TW" dirty="0" err="1" smtClean="0"/>
              <a:t>DeMultiDD</a:t>
            </a:r>
            <a:r>
              <a:rPr lang="en-US" altLang="zh-TW" dirty="0" smtClean="0"/>
              <a:t> (6)	update mode/NON –update mode</a:t>
            </a:r>
          </a:p>
          <a:p>
            <a:pPr lvl="1">
              <a:lnSpc>
                <a:spcPct val="110000"/>
              </a:lnSpc>
            </a:pPr>
            <a:r>
              <a:rPr lang="en-US" altLang="zh-TW" dirty="0" err="1" smtClean="0"/>
              <a:t>DeMultiDD</a:t>
            </a:r>
            <a:r>
              <a:rPr lang="en-US" altLang="zh-TW" dirty="0" smtClean="0"/>
              <a:t> (7)	Elimination on/off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147565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Raw data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1475656" y="50428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Inhibit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1475656" y="55645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TDC recorded </a:t>
            </a:r>
            <a:endParaRPr lang="zh-TW" altLang="en-US" dirty="0"/>
          </a:p>
        </p:txBody>
      </p:sp>
      <p:grpSp>
        <p:nvGrpSpPr>
          <p:cNvPr id="74" name="群組 73"/>
          <p:cNvGrpSpPr/>
          <p:nvPr/>
        </p:nvGrpSpPr>
        <p:grpSpPr>
          <a:xfrm>
            <a:off x="2908920" y="4675626"/>
            <a:ext cx="4183360" cy="1368152"/>
            <a:chOff x="1828800" y="4365104"/>
            <a:chExt cx="4183360" cy="1368152"/>
          </a:xfrm>
        </p:grpSpPr>
        <p:cxnSp>
          <p:nvCxnSpPr>
            <p:cNvPr id="9" name="Straight Connector 155"/>
            <p:cNvCxnSpPr/>
            <p:nvPr/>
          </p:nvCxnSpPr>
          <p:spPr>
            <a:xfrm>
              <a:off x="2667001" y="4595292"/>
              <a:ext cx="2285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6"/>
            <p:cNvCxnSpPr/>
            <p:nvPr/>
          </p:nvCxnSpPr>
          <p:spPr>
            <a:xfrm rot="5400000" flipH="1" flipV="1">
              <a:off x="2819400" y="4441304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7"/>
            <p:cNvCxnSpPr/>
            <p:nvPr/>
          </p:nvCxnSpPr>
          <p:spPr>
            <a:xfrm>
              <a:off x="3779912" y="4369868"/>
              <a:ext cx="1249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8"/>
            <p:cNvCxnSpPr/>
            <p:nvPr/>
          </p:nvCxnSpPr>
          <p:spPr>
            <a:xfrm>
              <a:off x="1828800" y="4369868"/>
              <a:ext cx="76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9"/>
            <p:cNvCxnSpPr/>
            <p:nvPr/>
          </p:nvCxnSpPr>
          <p:spPr>
            <a:xfrm rot="16200000" flipH="1">
              <a:off x="2514600" y="444448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45"/>
            <p:cNvCxnSpPr/>
            <p:nvPr/>
          </p:nvCxnSpPr>
          <p:spPr>
            <a:xfrm rot="16200000" flipH="1">
              <a:off x="4953000" y="4442892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49"/>
            <p:cNvCxnSpPr/>
            <p:nvPr/>
          </p:nvCxnSpPr>
          <p:spPr>
            <a:xfrm>
              <a:off x="5105400" y="4595292"/>
              <a:ext cx="533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群組 50"/>
            <p:cNvGrpSpPr/>
            <p:nvPr/>
          </p:nvGrpSpPr>
          <p:grpSpPr>
            <a:xfrm>
              <a:off x="2075597" y="4802657"/>
              <a:ext cx="3936563" cy="231823"/>
              <a:chOff x="1779181" y="5374802"/>
              <a:chExt cx="3936563" cy="231823"/>
            </a:xfrm>
          </p:grpSpPr>
          <p:cxnSp>
            <p:nvCxnSpPr>
              <p:cNvPr id="42" name="Straight Connector 155"/>
              <p:cNvCxnSpPr/>
              <p:nvPr/>
            </p:nvCxnSpPr>
            <p:spPr>
              <a:xfrm>
                <a:off x="2628900" y="5377980"/>
                <a:ext cx="1299973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56"/>
              <p:cNvCxnSpPr/>
              <p:nvPr/>
            </p:nvCxnSpPr>
            <p:spPr>
              <a:xfrm rot="5400000" flipH="1" flipV="1">
                <a:off x="2464981" y="545418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57"/>
              <p:cNvCxnSpPr/>
              <p:nvPr/>
            </p:nvCxnSpPr>
            <p:spPr>
              <a:xfrm>
                <a:off x="4000500" y="5606625"/>
                <a:ext cx="171524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8"/>
              <p:cNvCxnSpPr/>
              <p:nvPr/>
            </p:nvCxnSpPr>
            <p:spPr>
              <a:xfrm>
                <a:off x="1779181" y="5603404"/>
                <a:ext cx="76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9"/>
              <p:cNvCxnSpPr/>
              <p:nvPr/>
            </p:nvCxnSpPr>
            <p:spPr>
              <a:xfrm rot="16200000" flipH="1">
                <a:off x="3852673" y="5451002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155"/>
            <p:cNvCxnSpPr/>
            <p:nvPr/>
          </p:nvCxnSpPr>
          <p:spPr>
            <a:xfrm>
              <a:off x="3475113" y="4595292"/>
              <a:ext cx="2285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56"/>
            <p:cNvCxnSpPr/>
            <p:nvPr/>
          </p:nvCxnSpPr>
          <p:spPr>
            <a:xfrm rot="5400000" flipH="1" flipV="1">
              <a:off x="3627512" y="4441304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59"/>
            <p:cNvCxnSpPr/>
            <p:nvPr/>
          </p:nvCxnSpPr>
          <p:spPr>
            <a:xfrm rot="16200000" flipH="1">
              <a:off x="3322712" y="444448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57"/>
            <p:cNvCxnSpPr/>
            <p:nvPr/>
          </p:nvCxnSpPr>
          <p:spPr>
            <a:xfrm>
              <a:off x="2971800" y="4369868"/>
              <a:ext cx="427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55"/>
            <p:cNvCxnSpPr/>
            <p:nvPr/>
          </p:nvCxnSpPr>
          <p:spPr>
            <a:xfrm>
              <a:off x="2752329" y="5731668"/>
              <a:ext cx="2285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56"/>
            <p:cNvCxnSpPr/>
            <p:nvPr/>
          </p:nvCxnSpPr>
          <p:spPr>
            <a:xfrm rot="5400000" flipH="1" flipV="1">
              <a:off x="2904728" y="557768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57"/>
            <p:cNvCxnSpPr/>
            <p:nvPr/>
          </p:nvCxnSpPr>
          <p:spPr>
            <a:xfrm>
              <a:off x="3865240" y="5506244"/>
              <a:ext cx="1249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58"/>
            <p:cNvCxnSpPr/>
            <p:nvPr/>
          </p:nvCxnSpPr>
          <p:spPr>
            <a:xfrm>
              <a:off x="1914128" y="5506244"/>
              <a:ext cx="76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59"/>
            <p:cNvCxnSpPr/>
            <p:nvPr/>
          </p:nvCxnSpPr>
          <p:spPr>
            <a:xfrm rot="16200000" flipH="1">
              <a:off x="2599928" y="5580856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45"/>
            <p:cNvCxnSpPr/>
            <p:nvPr/>
          </p:nvCxnSpPr>
          <p:spPr>
            <a:xfrm rot="16200000" flipH="1">
              <a:off x="5038328" y="5579268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49"/>
            <p:cNvCxnSpPr/>
            <p:nvPr/>
          </p:nvCxnSpPr>
          <p:spPr>
            <a:xfrm>
              <a:off x="5190728" y="5731668"/>
              <a:ext cx="533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57"/>
            <p:cNvCxnSpPr/>
            <p:nvPr/>
          </p:nvCxnSpPr>
          <p:spPr>
            <a:xfrm>
              <a:off x="3057128" y="5506244"/>
              <a:ext cx="8081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3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</a:t>
            </a:r>
            <a:endParaRPr lang="en-US" dirty="0"/>
          </a:p>
        </p:txBody>
      </p:sp>
      <p:sp>
        <p:nvSpPr>
          <p:cNvPr id="134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1" y="6527632"/>
            <a:ext cx="4560548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2012, Wu </a:t>
            </a:r>
            <a:r>
              <a:rPr lang="en-US" dirty="0" err="1" smtClean="0"/>
              <a:t>Jinyuan</a:t>
            </a:r>
            <a:r>
              <a:rPr lang="en-US" dirty="0" smtClean="0"/>
              <a:t> jywu168@fnal.gov</a:t>
            </a:r>
            <a:endParaRPr lang="en-US" dirty="0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0" name="Text Box 109"/>
          <p:cNvSpPr txBox="1">
            <a:spLocks noChangeArrowheads="1"/>
          </p:cNvSpPr>
          <p:nvPr/>
        </p:nvSpPr>
        <p:spPr bwMode="auto">
          <a:xfrm>
            <a:off x="609216" y="1781886"/>
            <a:ext cx="2949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TC[2]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2971800" y="2294760"/>
            <a:ext cx="0" cy="149947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Content Placeholder 5"/>
          <p:cNvSpPr txBox="1">
            <a:spLocks/>
          </p:cNvSpPr>
          <p:nvPr/>
        </p:nvSpPr>
        <p:spPr>
          <a:xfrm>
            <a:off x="1166677" y="5461416"/>
            <a:ext cx="7573390" cy="60960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kern="0" dirty="0" smtClean="0">
                <a:latin typeface="+mn-lt"/>
              </a:rPr>
              <a:t>DD is the register controls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multiple hits elimination.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kern="0" dirty="0" smtClean="0">
                <a:latin typeface="+mn-lt"/>
              </a:rPr>
              <a:t>of multiple hits elimination. 4ns*(4+DD[5:0])</a:t>
            </a:r>
          </a:p>
        </p:txBody>
      </p:sp>
      <p:cxnSp>
        <p:nvCxnSpPr>
          <p:cNvPr id="122" name="Straight Connector 121"/>
          <p:cNvCxnSpPr/>
          <p:nvPr/>
        </p:nvCxnSpPr>
        <p:spPr>
          <a:xfrm rot="16200000" flipH="1">
            <a:off x="990600" y="1508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990600" y="1508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43000" y="165904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143000" y="143203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 Box 108"/>
          <p:cNvSpPr txBox="1">
            <a:spLocks noChangeArrowheads="1"/>
          </p:cNvSpPr>
          <p:nvPr/>
        </p:nvSpPr>
        <p:spPr bwMode="auto">
          <a:xfrm>
            <a:off x="1360149" y="1454003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16200000" flipH="1">
            <a:off x="1600201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 flipH="1" flipV="1">
            <a:off x="1600201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752601" y="16590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52601" y="14320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 Box 108"/>
          <p:cNvSpPr txBox="1">
            <a:spLocks noChangeArrowheads="1"/>
          </p:cNvSpPr>
          <p:nvPr/>
        </p:nvSpPr>
        <p:spPr bwMode="auto">
          <a:xfrm>
            <a:off x="1969750" y="1454004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 rot="16200000" flipH="1">
            <a:off x="2209800" y="1508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2209800" y="1508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62200" y="165904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2362200" y="143203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 Box 108"/>
          <p:cNvSpPr txBox="1">
            <a:spLocks noChangeArrowheads="1"/>
          </p:cNvSpPr>
          <p:nvPr/>
        </p:nvSpPr>
        <p:spPr bwMode="auto">
          <a:xfrm>
            <a:off x="2579349" y="1454003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0</a:t>
            </a:r>
          </a:p>
        </p:txBody>
      </p:sp>
      <p:cxnSp>
        <p:nvCxnSpPr>
          <p:cNvPr id="205" name="Straight Connector 204"/>
          <p:cNvCxnSpPr/>
          <p:nvPr/>
        </p:nvCxnSpPr>
        <p:spPr>
          <a:xfrm rot="16200000" flipH="1">
            <a:off x="2819401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 flipH="1" flipV="1">
            <a:off x="2819401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2971801" y="16590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971801" y="14320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 Box 108"/>
          <p:cNvSpPr txBox="1">
            <a:spLocks noChangeArrowheads="1"/>
          </p:cNvSpPr>
          <p:nvPr/>
        </p:nvSpPr>
        <p:spPr bwMode="auto">
          <a:xfrm>
            <a:off x="3188950" y="14540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1143000" y="19638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447800" y="17368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1295400" y="1813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 flipH="1">
            <a:off x="1600201" y="1813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752599" y="1963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057399" y="1736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 flipH="1" flipV="1">
            <a:off x="1904999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6200000" flipH="1">
            <a:off x="2209800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2362200" y="1963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667000" y="1736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2514600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16200000" flipH="1">
            <a:off x="2819401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71799" y="19638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3276599" y="173683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5400000" flipH="1" flipV="1">
            <a:off x="3124199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H="1">
            <a:off x="3429000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H="1">
            <a:off x="3429000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3429000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3581400" y="16590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3581400" y="14320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Text Box 108"/>
          <p:cNvSpPr txBox="1">
            <a:spLocks noChangeArrowheads="1"/>
          </p:cNvSpPr>
          <p:nvPr/>
        </p:nvSpPr>
        <p:spPr bwMode="auto">
          <a:xfrm>
            <a:off x="3798549" y="14540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 rot="16200000" flipH="1">
            <a:off x="4038601" y="15082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5400000" flipH="1" flipV="1">
            <a:off x="4038601" y="15082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4191001" y="1659051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191001" y="143203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 Box 108"/>
          <p:cNvSpPr txBox="1">
            <a:spLocks noChangeArrowheads="1"/>
          </p:cNvSpPr>
          <p:nvPr/>
        </p:nvSpPr>
        <p:spPr bwMode="auto">
          <a:xfrm>
            <a:off x="4408150" y="1454005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91" name="Straight Connector 290"/>
          <p:cNvCxnSpPr/>
          <p:nvPr/>
        </p:nvCxnSpPr>
        <p:spPr>
          <a:xfrm rot="16200000" flipH="1">
            <a:off x="4648200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5400000" flipH="1" flipV="1">
            <a:off x="4648200" y="15082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4800600" y="16590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800600" y="14320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Text Box 108"/>
          <p:cNvSpPr txBox="1">
            <a:spLocks noChangeArrowheads="1"/>
          </p:cNvSpPr>
          <p:nvPr/>
        </p:nvSpPr>
        <p:spPr bwMode="auto">
          <a:xfrm>
            <a:off x="5017749" y="14540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4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5257801" y="15082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5400000" flipH="1" flipV="1">
            <a:off x="5257801" y="15082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5410201" y="1659051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5410201" y="143203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 Box 108"/>
          <p:cNvSpPr txBox="1">
            <a:spLocks noChangeArrowheads="1"/>
          </p:cNvSpPr>
          <p:nvPr/>
        </p:nvSpPr>
        <p:spPr bwMode="auto">
          <a:xfrm>
            <a:off x="5627350" y="1454005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5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01" name="Straight Connector 300"/>
          <p:cNvCxnSpPr/>
          <p:nvPr/>
        </p:nvCxnSpPr>
        <p:spPr>
          <a:xfrm>
            <a:off x="3581400" y="1963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886200" y="1736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 flipH="1" flipV="1">
            <a:off x="3733800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4038601" y="1813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190999" y="19638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495799" y="173683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 flipH="1" flipV="1">
            <a:off x="4343399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6200000" flipH="1">
            <a:off x="4648200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4800600" y="19638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105400" y="173683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5400000" flipH="1" flipV="1">
            <a:off x="4953000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16200000" flipH="1">
            <a:off x="5257801" y="1813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5410199" y="19638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5714999" y="173684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rot="5400000" flipH="1" flipV="1">
            <a:off x="5562599" y="18130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6200000" flipH="1">
            <a:off x="5867400" y="18130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" name="Text Box 109"/>
          <p:cNvSpPr txBox="1">
            <a:spLocks noChangeArrowheads="1"/>
          </p:cNvSpPr>
          <p:nvPr/>
        </p:nvSpPr>
        <p:spPr bwMode="auto">
          <a:xfrm>
            <a:off x="511657" y="1477089"/>
            <a:ext cx="4103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TC[8..3]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318" name="Straight Connector 317"/>
          <p:cNvCxnSpPr/>
          <p:nvPr/>
        </p:nvCxnSpPr>
        <p:spPr>
          <a:xfrm rot="16200000" flipH="1">
            <a:off x="1295400" y="21178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5400000" flipH="1" flipV="1">
            <a:off x="1295400" y="21178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1447800" y="2268646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1447800" y="2041634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Text Box 108"/>
          <p:cNvSpPr txBox="1">
            <a:spLocks noChangeArrowheads="1"/>
          </p:cNvSpPr>
          <p:nvPr/>
        </p:nvSpPr>
        <p:spPr bwMode="auto">
          <a:xfrm>
            <a:off x="1664949" y="2063600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23" name="Straight Connector 322"/>
          <p:cNvCxnSpPr/>
          <p:nvPr/>
        </p:nvCxnSpPr>
        <p:spPr>
          <a:xfrm rot="16200000" flipH="1">
            <a:off x="1905001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rot="5400000" flipH="1" flipV="1">
            <a:off x="1905001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2057401" y="226864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2057401" y="2041635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Text Box 108"/>
          <p:cNvSpPr txBox="1">
            <a:spLocks noChangeArrowheads="1"/>
          </p:cNvSpPr>
          <p:nvPr/>
        </p:nvSpPr>
        <p:spPr bwMode="auto">
          <a:xfrm>
            <a:off x="2274550" y="2063601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28" name="Straight Connector 327"/>
          <p:cNvCxnSpPr/>
          <p:nvPr/>
        </p:nvCxnSpPr>
        <p:spPr>
          <a:xfrm rot="16200000" flipH="1">
            <a:off x="2514600" y="21178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rot="5400000" flipH="1" flipV="1">
            <a:off x="2514600" y="21178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2667000" y="2268646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2667000" y="2041634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2" name="Text Box 108"/>
          <p:cNvSpPr txBox="1">
            <a:spLocks noChangeArrowheads="1"/>
          </p:cNvSpPr>
          <p:nvPr/>
        </p:nvSpPr>
        <p:spPr bwMode="auto">
          <a:xfrm>
            <a:off x="2884149" y="2063600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0</a:t>
            </a:r>
          </a:p>
        </p:txBody>
      </p:sp>
      <p:cxnSp>
        <p:nvCxnSpPr>
          <p:cNvPr id="333" name="Straight Connector 332"/>
          <p:cNvCxnSpPr/>
          <p:nvPr/>
        </p:nvCxnSpPr>
        <p:spPr>
          <a:xfrm rot="16200000" flipH="1">
            <a:off x="3124201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5400000" flipH="1" flipV="1">
            <a:off x="3124201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276601" y="226864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276601" y="2041635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" name="Text Box 108"/>
          <p:cNvSpPr txBox="1">
            <a:spLocks noChangeArrowheads="1"/>
          </p:cNvSpPr>
          <p:nvPr/>
        </p:nvSpPr>
        <p:spPr bwMode="auto">
          <a:xfrm>
            <a:off x="3493750" y="206360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338" name="Straight Connector 337"/>
          <p:cNvCxnSpPr/>
          <p:nvPr/>
        </p:nvCxnSpPr>
        <p:spPr>
          <a:xfrm>
            <a:off x="1447800" y="257344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1752600" y="234643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5400000" flipH="1" flipV="1">
            <a:off x="1600200" y="2422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16200000" flipH="1">
            <a:off x="1905001" y="2422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2057399" y="2573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2362199" y="2346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rot="5400000" flipH="1" flipV="1">
            <a:off x="2209799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 rot="16200000" flipH="1">
            <a:off x="2514600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2667000" y="2573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2971800" y="2346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5400000" flipH="1" flipV="1">
            <a:off x="2819400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16200000" flipH="1">
            <a:off x="3124201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3276599" y="25734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3581399" y="23464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 flipH="1" flipV="1">
            <a:off x="3428999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16200000" flipH="1">
            <a:off x="3733800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16200000" flipH="1">
            <a:off x="3733800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rot="5400000" flipH="1" flipV="1">
            <a:off x="3733800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>
            <a:off x="3886200" y="226864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3886200" y="2041635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" name="Text Box 108"/>
          <p:cNvSpPr txBox="1">
            <a:spLocks noChangeArrowheads="1"/>
          </p:cNvSpPr>
          <p:nvPr/>
        </p:nvSpPr>
        <p:spPr bwMode="auto">
          <a:xfrm>
            <a:off x="4103349" y="206360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59" name="Straight Connector 358"/>
          <p:cNvCxnSpPr/>
          <p:nvPr/>
        </p:nvCxnSpPr>
        <p:spPr>
          <a:xfrm rot="16200000" flipH="1">
            <a:off x="4343401" y="211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 flipH="1" flipV="1">
            <a:off x="4343401" y="211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4495801" y="226864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4495801" y="2041636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3" name="Text Box 108"/>
          <p:cNvSpPr txBox="1">
            <a:spLocks noChangeArrowheads="1"/>
          </p:cNvSpPr>
          <p:nvPr/>
        </p:nvSpPr>
        <p:spPr bwMode="auto">
          <a:xfrm>
            <a:off x="4712950" y="2063602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64" name="Straight Connector 363"/>
          <p:cNvCxnSpPr/>
          <p:nvPr/>
        </p:nvCxnSpPr>
        <p:spPr>
          <a:xfrm rot="16200000" flipH="1">
            <a:off x="4953000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 flipH="1" flipV="1">
            <a:off x="4953000" y="21178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5105400" y="226864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>
            <a:off x="5105400" y="2041635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" name="Text Box 108"/>
          <p:cNvSpPr txBox="1">
            <a:spLocks noChangeArrowheads="1"/>
          </p:cNvSpPr>
          <p:nvPr/>
        </p:nvSpPr>
        <p:spPr bwMode="auto">
          <a:xfrm>
            <a:off x="5322549" y="206360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4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69" name="Straight Connector 368"/>
          <p:cNvCxnSpPr/>
          <p:nvPr/>
        </p:nvCxnSpPr>
        <p:spPr>
          <a:xfrm rot="16200000" flipH="1">
            <a:off x="5562601" y="211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rot="5400000" flipH="1" flipV="1">
            <a:off x="5562601" y="211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>
            <a:off x="5715001" y="226864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>
            <a:off x="5715001" y="2041636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Text Box 108"/>
          <p:cNvSpPr txBox="1">
            <a:spLocks noChangeArrowheads="1"/>
          </p:cNvSpPr>
          <p:nvPr/>
        </p:nvSpPr>
        <p:spPr bwMode="auto">
          <a:xfrm>
            <a:off x="5932150" y="2063602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5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374" name="Straight Connector 373"/>
          <p:cNvCxnSpPr/>
          <p:nvPr/>
        </p:nvCxnSpPr>
        <p:spPr>
          <a:xfrm>
            <a:off x="3886200" y="2573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4191000" y="2346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 flipH="1" flipV="1">
            <a:off x="4038600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16200000" flipH="1">
            <a:off x="4343401" y="2422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495799" y="25734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4800599" y="23464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 flipH="1" flipV="1">
            <a:off x="4648199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rot="16200000" flipH="1">
            <a:off x="4953000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5105400" y="25734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410200" y="23464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5400000" flipH="1" flipV="1">
            <a:off x="5257800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16200000" flipH="1">
            <a:off x="5562601" y="2422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5714999" y="25734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6019799" y="23464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 flipH="1" flipV="1">
            <a:off x="5867399" y="24226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rot="16200000" flipH="1">
            <a:off x="6172200" y="24226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0" name="Text Box 109"/>
          <p:cNvSpPr txBox="1">
            <a:spLocks noChangeArrowheads="1"/>
          </p:cNvSpPr>
          <p:nvPr/>
        </p:nvSpPr>
        <p:spPr bwMode="auto">
          <a:xfrm>
            <a:off x="881089" y="2422576"/>
            <a:ext cx="38472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TCQ[2]</a:t>
            </a:r>
            <a:endParaRPr lang="en-US" sz="900" b="1" dirty="0">
              <a:latin typeface="Times New Roman" charset="0"/>
            </a:endParaRPr>
          </a:p>
        </p:txBody>
      </p:sp>
      <p:sp>
        <p:nvSpPr>
          <p:cNvPr id="391" name="Text Box 109"/>
          <p:cNvSpPr txBox="1">
            <a:spLocks noChangeArrowheads="1"/>
          </p:cNvSpPr>
          <p:nvPr/>
        </p:nvSpPr>
        <p:spPr bwMode="auto">
          <a:xfrm>
            <a:off x="783530" y="2117779"/>
            <a:ext cx="5001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TCQ[8..3]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392" name="Straight Connector 391"/>
          <p:cNvCxnSpPr/>
          <p:nvPr/>
        </p:nvCxnSpPr>
        <p:spPr>
          <a:xfrm>
            <a:off x="1752600" y="318304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>
            <a:off x="2057400" y="295603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rot="5400000" flipH="1" flipV="1">
            <a:off x="1905000" y="30322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rot="16200000" flipH="1">
            <a:off x="2209801" y="30322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>
            <a:off x="2362199" y="31830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>
            <a:off x="2666999" y="29560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5400000" flipH="1" flipV="1">
            <a:off x="2514599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16200000" flipH="1">
            <a:off x="2819400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>
            <a:off x="2971800" y="31830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>
            <a:off x="3276600" y="29560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rot="5400000" flipH="1" flipV="1">
            <a:off x="3124200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rot="16200000" flipH="1">
            <a:off x="3429001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>
            <a:off x="3581399" y="31830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886199" y="29560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 rot="5400000" flipH="1" flipV="1">
            <a:off x="3733799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rot="16200000" flipH="1">
            <a:off x="4038600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4191000" y="31830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495800" y="29560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rot="5400000" flipH="1" flipV="1">
            <a:off x="4343400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 rot="16200000" flipH="1">
            <a:off x="4648201" y="30322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4800599" y="31830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/>
        </p:nvCxnSpPr>
        <p:spPr>
          <a:xfrm>
            <a:off x="5105399" y="29560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/>
        </p:nvCxnSpPr>
        <p:spPr>
          <a:xfrm rot="5400000" flipH="1" flipV="1">
            <a:off x="4952999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/>
        </p:nvCxnSpPr>
        <p:spPr>
          <a:xfrm rot="16200000" flipH="1">
            <a:off x="5257800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/>
        </p:nvCxnSpPr>
        <p:spPr>
          <a:xfrm>
            <a:off x="5410200" y="31830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/>
        </p:nvCxnSpPr>
        <p:spPr>
          <a:xfrm>
            <a:off x="5715000" y="29560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/>
        </p:nvCxnSpPr>
        <p:spPr>
          <a:xfrm rot="5400000" flipH="1" flipV="1">
            <a:off x="5562600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/>
        </p:nvCxnSpPr>
        <p:spPr>
          <a:xfrm rot="16200000" flipH="1">
            <a:off x="5867401" y="30322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6019799" y="31830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6324599" y="29560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rot="5400000" flipH="1" flipV="1">
            <a:off x="6172199" y="3032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/>
        </p:nvCxnSpPr>
        <p:spPr>
          <a:xfrm rot="16200000" flipH="1">
            <a:off x="6477000" y="30322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/>
        </p:nvCxnSpPr>
        <p:spPr>
          <a:xfrm>
            <a:off x="2362199" y="28782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>
            <a:off x="2666999" y="26512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rot="5400000" flipH="1" flipV="1">
            <a:off x="2514599" y="27274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 rot="16200000" flipH="1">
            <a:off x="2819400" y="27274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2971800" y="28782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9" name="Text Box 109"/>
          <p:cNvSpPr txBox="1">
            <a:spLocks noChangeArrowheads="1"/>
          </p:cNvSpPr>
          <p:nvPr/>
        </p:nvSpPr>
        <p:spPr bwMode="auto">
          <a:xfrm>
            <a:off x="1225849" y="3001087"/>
            <a:ext cx="27571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SE[0]</a:t>
            </a:r>
            <a:endParaRPr lang="en-US" sz="900" b="1" dirty="0">
              <a:latin typeface="Times New Roman" charset="0"/>
            </a:endParaRPr>
          </a:p>
        </p:txBody>
      </p:sp>
      <p:sp>
        <p:nvSpPr>
          <p:cNvPr id="430" name="Text Box 109"/>
          <p:cNvSpPr txBox="1">
            <a:spLocks noChangeArrowheads="1"/>
          </p:cNvSpPr>
          <p:nvPr/>
        </p:nvSpPr>
        <p:spPr bwMode="auto">
          <a:xfrm>
            <a:off x="1856232" y="2696287"/>
            <a:ext cx="27571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SE[1]</a:t>
            </a:r>
            <a:endParaRPr lang="en-US" sz="900" b="1" dirty="0">
              <a:latin typeface="Times New Roman" charset="0"/>
            </a:endParaRPr>
          </a:p>
        </p:txBody>
      </p:sp>
      <p:cxnSp>
        <p:nvCxnSpPr>
          <p:cNvPr id="431" name="Straight Connector 430"/>
          <p:cNvCxnSpPr/>
          <p:nvPr/>
        </p:nvCxnSpPr>
        <p:spPr>
          <a:xfrm rot="16200000" flipH="1">
            <a:off x="2819399" y="3337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 rot="5400000" flipH="1" flipV="1">
            <a:off x="2819399" y="3337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2971799" y="348784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>
            <a:off x="2971799" y="3260837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5" name="Text Box 108"/>
          <p:cNvSpPr txBox="1">
            <a:spLocks noChangeArrowheads="1"/>
          </p:cNvSpPr>
          <p:nvPr/>
        </p:nvSpPr>
        <p:spPr bwMode="auto">
          <a:xfrm>
            <a:off x="3112005" y="3282803"/>
            <a:ext cx="307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CH0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436" name="Straight Connector 435"/>
          <p:cNvCxnSpPr/>
          <p:nvPr/>
        </p:nvCxnSpPr>
        <p:spPr>
          <a:xfrm rot="16200000" flipH="1">
            <a:off x="3429000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 rot="5400000" flipH="1" flipV="1">
            <a:off x="3429000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>
            <a:off x="3581400" y="34878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/>
        </p:nvCxnSpPr>
        <p:spPr>
          <a:xfrm>
            <a:off x="3581400" y="32608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 Box 108"/>
          <p:cNvSpPr txBox="1">
            <a:spLocks noChangeArrowheads="1"/>
          </p:cNvSpPr>
          <p:nvPr/>
        </p:nvSpPr>
        <p:spPr bwMode="auto">
          <a:xfrm>
            <a:off x="3798549" y="32828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441" name="Straight Connector 440"/>
          <p:cNvCxnSpPr/>
          <p:nvPr/>
        </p:nvCxnSpPr>
        <p:spPr>
          <a:xfrm rot="16200000" flipH="1">
            <a:off x="4038599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 rot="5400000" flipH="1" flipV="1">
            <a:off x="4038599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>
            <a:off x="4190999" y="34878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4190999" y="32608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Text Box 108"/>
          <p:cNvSpPr txBox="1">
            <a:spLocks noChangeArrowheads="1"/>
          </p:cNvSpPr>
          <p:nvPr/>
        </p:nvSpPr>
        <p:spPr bwMode="auto">
          <a:xfrm>
            <a:off x="4408148" y="32828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446" name="Straight Connector 445"/>
          <p:cNvCxnSpPr/>
          <p:nvPr/>
        </p:nvCxnSpPr>
        <p:spPr>
          <a:xfrm rot="16200000" flipH="1">
            <a:off x="4648200" y="3337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rot="5400000" flipH="1" flipV="1">
            <a:off x="4648200" y="3337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>
            <a:off x="4800600" y="3487851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4800600" y="326083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" name="Text Box 108"/>
          <p:cNvSpPr txBox="1">
            <a:spLocks noChangeArrowheads="1"/>
          </p:cNvSpPr>
          <p:nvPr/>
        </p:nvSpPr>
        <p:spPr bwMode="auto">
          <a:xfrm>
            <a:off x="5017749" y="3282805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 rot="16200000" flipH="1">
            <a:off x="5257799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rot="5400000" flipH="1" flipV="1">
            <a:off x="5257799" y="3337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>
            <a:off x="5410199" y="3487850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>
            <a:off x="5410199" y="3260838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5" name="Text Box 108"/>
          <p:cNvSpPr txBox="1">
            <a:spLocks noChangeArrowheads="1"/>
          </p:cNvSpPr>
          <p:nvPr/>
        </p:nvSpPr>
        <p:spPr bwMode="auto">
          <a:xfrm>
            <a:off x="5627348" y="3282804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4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456" name="Straight Connector 455"/>
          <p:cNvCxnSpPr/>
          <p:nvPr/>
        </p:nvCxnSpPr>
        <p:spPr>
          <a:xfrm rot="16200000" flipH="1">
            <a:off x="5867400" y="3337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rot="5400000" flipH="1" flipV="1">
            <a:off x="5867400" y="3337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>
            <a:off x="6019800" y="3487851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6019800" y="3260839"/>
            <a:ext cx="533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" name="Text Box 108"/>
          <p:cNvSpPr txBox="1">
            <a:spLocks noChangeArrowheads="1"/>
          </p:cNvSpPr>
          <p:nvPr/>
        </p:nvSpPr>
        <p:spPr bwMode="auto">
          <a:xfrm>
            <a:off x="6236949" y="3282805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5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461" name="Text Box 109"/>
          <p:cNvSpPr txBox="1">
            <a:spLocks noChangeArrowheads="1"/>
          </p:cNvSpPr>
          <p:nvPr/>
        </p:nvSpPr>
        <p:spPr bwMode="auto">
          <a:xfrm>
            <a:off x="2427828" y="3324726"/>
            <a:ext cx="4039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QS[7..0]</a:t>
            </a:r>
            <a:endParaRPr lang="en-US" sz="900" b="1" dirty="0">
              <a:latin typeface="Times New Roman" charset="0"/>
            </a:endParaRPr>
          </a:p>
        </p:txBody>
      </p:sp>
      <p:sp>
        <p:nvSpPr>
          <p:cNvPr id="462" name="Text Box 109"/>
          <p:cNvSpPr txBox="1">
            <a:spLocks noChangeArrowheads="1"/>
          </p:cNvSpPr>
          <p:nvPr/>
        </p:nvSpPr>
        <p:spPr bwMode="auto">
          <a:xfrm>
            <a:off x="392608" y="3690181"/>
            <a:ext cx="5786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SEL=TC[2]</a:t>
            </a:r>
            <a:endParaRPr lang="en-US" sz="900" b="1" dirty="0">
              <a:latin typeface="Times New Roman" charset="0"/>
            </a:endParaRPr>
          </a:p>
        </p:txBody>
      </p:sp>
      <p:sp>
        <p:nvSpPr>
          <p:cNvPr id="467" name="Text Box 108"/>
          <p:cNvSpPr txBox="1">
            <a:spLocks noChangeArrowheads="1"/>
          </p:cNvSpPr>
          <p:nvPr/>
        </p:nvSpPr>
        <p:spPr bwMode="auto">
          <a:xfrm>
            <a:off x="1195957" y="3976872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62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472" name="Text Box 108"/>
          <p:cNvSpPr txBox="1">
            <a:spLocks noChangeArrowheads="1"/>
          </p:cNvSpPr>
          <p:nvPr/>
        </p:nvSpPr>
        <p:spPr bwMode="auto">
          <a:xfrm>
            <a:off x="1805558" y="3977396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63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477" name="Text Box 108"/>
          <p:cNvSpPr txBox="1">
            <a:spLocks noChangeArrowheads="1"/>
          </p:cNvSpPr>
          <p:nvPr/>
        </p:nvSpPr>
        <p:spPr bwMode="auto">
          <a:xfrm>
            <a:off x="2453621" y="3982159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0</a:t>
            </a:r>
          </a:p>
        </p:txBody>
      </p:sp>
      <p:sp>
        <p:nvSpPr>
          <p:cNvPr id="482" name="Text Box 108"/>
          <p:cNvSpPr txBox="1">
            <a:spLocks noChangeArrowheads="1"/>
          </p:cNvSpPr>
          <p:nvPr/>
        </p:nvSpPr>
        <p:spPr bwMode="auto">
          <a:xfrm>
            <a:off x="3047628" y="3982159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484" name="Straight Connector 483"/>
          <p:cNvCxnSpPr/>
          <p:nvPr/>
        </p:nvCxnSpPr>
        <p:spPr>
          <a:xfrm>
            <a:off x="1143000" y="39466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 rot="5400000" flipH="1" flipV="1">
            <a:off x="990600" y="4022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rot="16200000" flipH="1">
            <a:off x="1295401" y="4022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1447799" y="41736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1752599" y="3946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 rot="5400000" flipH="1" flipV="1">
            <a:off x="1600199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rot="16200000" flipH="1">
            <a:off x="1905000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>
            <a:off x="2057400" y="41736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2362200" y="3946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 flipH="1" flipV="1">
            <a:off x="2209800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16200000" flipH="1">
            <a:off x="2514601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2666999" y="41736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>
            <a:off x="2971799" y="39466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 flipH="1" flipV="1">
            <a:off x="2819399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rot="16200000" flipH="1">
            <a:off x="3124200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3" name="Text Box 108"/>
          <p:cNvSpPr txBox="1">
            <a:spLocks noChangeArrowheads="1"/>
          </p:cNvSpPr>
          <p:nvPr/>
        </p:nvSpPr>
        <p:spPr bwMode="auto">
          <a:xfrm>
            <a:off x="3657227" y="3977396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508" name="Text Box 108"/>
          <p:cNvSpPr txBox="1">
            <a:spLocks noChangeArrowheads="1"/>
          </p:cNvSpPr>
          <p:nvPr/>
        </p:nvSpPr>
        <p:spPr bwMode="auto">
          <a:xfrm>
            <a:off x="4266828" y="3982159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513" name="Text Box 108"/>
          <p:cNvSpPr txBox="1">
            <a:spLocks noChangeArrowheads="1"/>
          </p:cNvSpPr>
          <p:nvPr/>
        </p:nvSpPr>
        <p:spPr bwMode="auto">
          <a:xfrm>
            <a:off x="4876428" y="3982159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4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518" name="Text Box 108"/>
          <p:cNvSpPr txBox="1">
            <a:spLocks noChangeArrowheads="1"/>
          </p:cNvSpPr>
          <p:nvPr/>
        </p:nvSpPr>
        <p:spPr bwMode="auto">
          <a:xfrm>
            <a:off x="5486028" y="3982159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5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519" name="Straight Connector 518"/>
          <p:cNvCxnSpPr/>
          <p:nvPr/>
        </p:nvCxnSpPr>
        <p:spPr>
          <a:xfrm>
            <a:off x="3276600" y="41736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3581400" y="39466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 rot="5400000" flipH="1" flipV="1">
            <a:off x="3429000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 rot="16200000" flipH="1">
            <a:off x="3733801" y="40228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3886199" y="41736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4190999" y="39466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rot="5400000" flipH="1" flipV="1">
            <a:off x="4038599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rot="16200000" flipH="1">
            <a:off x="4343400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>
            <a:off x="4495800" y="41736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>
            <a:off x="4800600" y="39466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rot="5400000" flipH="1" flipV="1">
            <a:off x="4648200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16200000" flipH="1">
            <a:off x="4953001" y="40228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5105399" y="41736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410199" y="394663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 flipH="1" flipV="1">
            <a:off x="5257799" y="40228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5" name="Text Box 109"/>
          <p:cNvSpPr txBox="1">
            <a:spLocks noChangeArrowheads="1"/>
          </p:cNvSpPr>
          <p:nvPr/>
        </p:nvSpPr>
        <p:spPr bwMode="auto">
          <a:xfrm>
            <a:off x="261779" y="3885830"/>
            <a:ext cx="6668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ADDRA[5..0]</a:t>
            </a:r>
          </a:p>
          <a:p>
            <a:r>
              <a:rPr lang="en-US" sz="900" b="1" dirty="0" smtClean="0">
                <a:latin typeface="Times New Roman" charset="0"/>
              </a:rPr>
              <a:t>=TC[8..3]</a:t>
            </a:r>
          </a:p>
          <a:p>
            <a:r>
              <a:rPr lang="en-US" sz="900" b="1" dirty="0" smtClean="0">
                <a:latin typeface="Times New Roman" charset="0"/>
              </a:rPr>
              <a:t>(for read)</a:t>
            </a:r>
          </a:p>
        </p:txBody>
      </p:sp>
      <p:cxnSp>
        <p:nvCxnSpPr>
          <p:cNvPr id="536" name="Straight Connector 535"/>
          <p:cNvCxnSpPr/>
          <p:nvPr/>
        </p:nvCxnSpPr>
        <p:spPr>
          <a:xfrm>
            <a:off x="5405323" y="41877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rot="16200000" flipH="1">
            <a:off x="990601" y="40228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1142999" y="41736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/>
          <p:nvPr/>
        </p:nvCxnSpPr>
        <p:spPr>
          <a:xfrm>
            <a:off x="1447799" y="394664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/>
          <p:nvPr/>
        </p:nvCxnSpPr>
        <p:spPr>
          <a:xfrm rot="5400000" flipH="1" flipV="1">
            <a:off x="1295399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16200000" flipH="1">
            <a:off x="1600200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1752600" y="41736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>
            <a:off x="2057400" y="394664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5400000" flipH="1" flipV="1">
            <a:off x="1905000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 rot="16200000" flipH="1">
            <a:off x="2209801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>
            <a:off x="2362199" y="41736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2666999" y="394664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/>
          <p:cNvCxnSpPr/>
          <p:nvPr/>
        </p:nvCxnSpPr>
        <p:spPr>
          <a:xfrm rot="5400000" flipH="1" flipV="1">
            <a:off x="2514599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/>
          <p:cNvCxnSpPr/>
          <p:nvPr/>
        </p:nvCxnSpPr>
        <p:spPr>
          <a:xfrm rot="16200000" flipH="1">
            <a:off x="2819400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2971800" y="41736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>
            <a:off x="3276600" y="394664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rot="5400000" flipH="1" flipV="1">
            <a:off x="3124200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rot="16200000" flipH="1">
            <a:off x="3429001" y="402284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3581399" y="41736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>
            <a:off x="3886199" y="394664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rot="5400000" flipH="1" flipV="1">
            <a:off x="3733799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rot="16200000" flipH="1">
            <a:off x="4038600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>
            <a:off x="4191000" y="41736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4495800" y="394664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rot="5400000" flipH="1" flipV="1">
            <a:off x="4343400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16200000" flipH="1">
            <a:off x="4648201" y="402284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>
            <a:off x="4800599" y="417365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>
            <a:off x="5105399" y="394664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rot="5400000" flipH="1" flipV="1">
            <a:off x="4952999" y="402284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rot="16200000" flipH="1">
            <a:off x="5257800" y="402284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>
            <a:off x="1143000" y="38688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>
            <a:off x="1447800" y="36418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5400000" flipH="1" flipV="1">
            <a:off x="1295400" y="37180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rot="16200000" flipH="1">
            <a:off x="1600201" y="37180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>
            <a:off x="1752599" y="38688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>
            <a:off x="2057399" y="36418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rot="5400000" flipH="1" flipV="1">
            <a:off x="1904999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16200000" flipH="1">
            <a:off x="2209800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>
            <a:off x="2362200" y="38688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2667000" y="36418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5400000" flipH="1" flipV="1">
            <a:off x="2514600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rot="16200000" flipH="1">
            <a:off x="2819401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2971799" y="3868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>
            <a:off x="3276599" y="3641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5400000" flipH="1" flipV="1">
            <a:off x="3124199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rot="16200000" flipH="1">
            <a:off x="3429000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>
            <a:off x="3581400" y="38688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>
            <a:off x="3886200" y="364183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 rot="5400000" flipH="1" flipV="1">
            <a:off x="3733800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16200000" flipH="1">
            <a:off x="4038601" y="3718037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>
            <a:off x="4190999" y="3868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4495799" y="3641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rot="5400000" flipH="1" flipV="1">
            <a:off x="4343399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rot="16200000" flipH="1">
            <a:off x="4648200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>
            <a:off x="4800600" y="38688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>
            <a:off x="5105400" y="364183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rot="5400000" flipH="1" flipV="1">
            <a:off x="4953000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 rot="16200000" flipH="1">
            <a:off x="5257801" y="371803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>
            <a:off x="5410199" y="38688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5714999" y="364183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rot="5400000" flipH="1" flipV="1">
            <a:off x="5562599" y="3718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rot="16200000" flipH="1">
            <a:off x="5867400" y="371803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0" name="Text Box 108"/>
          <p:cNvSpPr txBox="1">
            <a:spLocks noChangeArrowheads="1"/>
          </p:cNvSpPr>
          <p:nvPr/>
        </p:nvSpPr>
        <p:spPr bwMode="auto">
          <a:xfrm>
            <a:off x="2110358" y="4267584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62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601" name="Text Box 108"/>
          <p:cNvSpPr txBox="1">
            <a:spLocks noChangeArrowheads="1"/>
          </p:cNvSpPr>
          <p:nvPr/>
        </p:nvSpPr>
        <p:spPr bwMode="auto">
          <a:xfrm>
            <a:off x="2719959" y="4268108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63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602" name="Text Box 108"/>
          <p:cNvSpPr txBox="1">
            <a:spLocks noChangeArrowheads="1"/>
          </p:cNvSpPr>
          <p:nvPr/>
        </p:nvSpPr>
        <p:spPr bwMode="auto">
          <a:xfrm>
            <a:off x="3368022" y="427287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0</a:t>
            </a:r>
          </a:p>
        </p:txBody>
      </p:sp>
      <p:sp>
        <p:nvSpPr>
          <p:cNvPr id="603" name="Text Box 108"/>
          <p:cNvSpPr txBox="1">
            <a:spLocks noChangeArrowheads="1"/>
          </p:cNvSpPr>
          <p:nvPr/>
        </p:nvSpPr>
        <p:spPr bwMode="auto">
          <a:xfrm>
            <a:off x="3962029" y="427287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Times New Roman" charset="0"/>
              </a:rPr>
              <a:t>1</a:t>
            </a:r>
          </a:p>
        </p:txBody>
      </p:sp>
      <p:cxnSp>
        <p:nvCxnSpPr>
          <p:cNvPr id="604" name="Straight Connector 603"/>
          <p:cNvCxnSpPr/>
          <p:nvPr/>
        </p:nvCxnSpPr>
        <p:spPr>
          <a:xfrm>
            <a:off x="2057401" y="42373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 rot="5400000" flipH="1" flipV="1">
            <a:off x="1905001" y="431354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rot="16200000" flipH="1">
            <a:off x="2209802" y="4313548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>
            <a:off x="2362200" y="446436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2667000" y="42373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/>
          <p:cNvCxnSpPr/>
          <p:nvPr/>
        </p:nvCxnSpPr>
        <p:spPr>
          <a:xfrm rot="5400000" flipH="1" flipV="1">
            <a:off x="2514600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/>
          <p:cNvCxnSpPr/>
          <p:nvPr/>
        </p:nvCxnSpPr>
        <p:spPr>
          <a:xfrm rot="16200000" flipH="1">
            <a:off x="2819401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/>
          <p:cNvCxnSpPr/>
          <p:nvPr/>
        </p:nvCxnSpPr>
        <p:spPr>
          <a:xfrm>
            <a:off x="2971801" y="446436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/>
          <p:cNvCxnSpPr/>
          <p:nvPr/>
        </p:nvCxnSpPr>
        <p:spPr>
          <a:xfrm>
            <a:off x="3276601" y="42373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/>
          <p:cNvCxnSpPr/>
          <p:nvPr/>
        </p:nvCxnSpPr>
        <p:spPr>
          <a:xfrm rot="5400000" flipH="1" flipV="1">
            <a:off x="3124201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 rot="16200000" flipH="1">
            <a:off x="3429002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/>
          <p:cNvCxnSpPr/>
          <p:nvPr/>
        </p:nvCxnSpPr>
        <p:spPr>
          <a:xfrm>
            <a:off x="3581400" y="446436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>
            <a:off x="3886200" y="42373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 rot="5400000" flipH="1" flipV="1">
            <a:off x="3733800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/>
          <p:nvPr/>
        </p:nvCxnSpPr>
        <p:spPr>
          <a:xfrm rot="16200000" flipH="1">
            <a:off x="4038601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9" name="Text Box 108"/>
          <p:cNvSpPr txBox="1">
            <a:spLocks noChangeArrowheads="1"/>
          </p:cNvSpPr>
          <p:nvPr/>
        </p:nvSpPr>
        <p:spPr bwMode="auto">
          <a:xfrm>
            <a:off x="4571628" y="4268108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2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620" name="Text Box 108"/>
          <p:cNvSpPr txBox="1">
            <a:spLocks noChangeArrowheads="1"/>
          </p:cNvSpPr>
          <p:nvPr/>
        </p:nvSpPr>
        <p:spPr bwMode="auto">
          <a:xfrm>
            <a:off x="5181229" y="427287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3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621" name="Text Box 108"/>
          <p:cNvSpPr txBox="1">
            <a:spLocks noChangeArrowheads="1"/>
          </p:cNvSpPr>
          <p:nvPr/>
        </p:nvSpPr>
        <p:spPr bwMode="auto">
          <a:xfrm>
            <a:off x="5790829" y="427287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4</a:t>
            </a:r>
            <a:endParaRPr lang="en-US" sz="1200" b="1" dirty="0">
              <a:latin typeface="Times New Roman" charset="0"/>
            </a:endParaRPr>
          </a:p>
        </p:txBody>
      </p:sp>
      <p:sp>
        <p:nvSpPr>
          <p:cNvPr id="622" name="Text Box 108"/>
          <p:cNvSpPr txBox="1">
            <a:spLocks noChangeArrowheads="1"/>
          </p:cNvSpPr>
          <p:nvPr/>
        </p:nvSpPr>
        <p:spPr bwMode="auto">
          <a:xfrm>
            <a:off x="6400429" y="4272871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latin typeface="Times New Roman" charset="0"/>
              </a:rPr>
              <a:t>5</a:t>
            </a:r>
            <a:endParaRPr lang="en-US" sz="1200" b="1" dirty="0">
              <a:latin typeface="Times New Roman" charset="0"/>
            </a:endParaRPr>
          </a:p>
        </p:txBody>
      </p:sp>
      <p:cxnSp>
        <p:nvCxnSpPr>
          <p:cNvPr id="623" name="Straight Connector 622"/>
          <p:cNvCxnSpPr/>
          <p:nvPr/>
        </p:nvCxnSpPr>
        <p:spPr>
          <a:xfrm>
            <a:off x="4191001" y="446436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>
            <a:off x="4495801" y="4237349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/>
          <p:cNvCxnSpPr/>
          <p:nvPr/>
        </p:nvCxnSpPr>
        <p:spPr>
          <a:xfrm rot="5400000" flipH="1" flipV="1">
            <a:off x="4343401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rot="16200000" flipH="1">
            <a:off x="4648202" y="4313549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>
            <a:off x="4800600" y="446436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>
            <a:off x="5105400" y="42373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/>
          <p:nvPr/>
        </p:nvCxnSpPr>
        <p:spPr>
          <a:xfrm rot="5400000" flipH="1" flipV="1">
            <a:off x="4953000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16200000" flipH="1">
            <a:off x="5257801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/>
          <p:nvPr/>
        </p:nvCxnSpPr>
        <p:spPr>
          <a:xfrm>
            <a:off x="5410201" y="446436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/>
          <p:nvPr/>
        </p:nvCxnSpPr>
        <p:spPr>
          <a:xfrm>
            <a:off x="5715001" y="423735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rot="5400000" flipH="1" flipV="1">
            <a:off x="5562601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/>
          <p:nvPr/>
        </p:nvCxnSpPr>
        <p:spPr>
          <a:xfrm rot="16200000" flipH="1">
            <a:off x="5867402" y="431355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/>
          <p:nvPr/>
        </p:nvCxnSpPr>
        <p:spPr>
          <a:xfrm>
            <a:off x="6019800" y="446436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>
            <a:off x="6324600" y="4237351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>
          <a:xfrm rot="5400000" flipH="1" flipV="1">
            <a:off x="6172200" y="431355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/>
          <p:nvPr/>
        </p:nvCxnSpPr>
        <p:spPr>
          <a:xfrm>
            <a:off x="6319724" y="44784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/>
          <p:cNvCxnSpPr/>
          <p:nvPr/>
        </p:nvCxnSpPr>
        <p:spPr>
          <a:xfrm rot="16200000" flipH="1">
            <a:off x="1905002" y="4313551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2057400" y="446436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>
            <a:off x="2362200" y="42373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 rot="5400000" flipH="1" flipV="1">
            <a:off x="2209800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rot="16200000" flipH="1">
            <a:off x="2514601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>
            <a:off x="2667001" y="446436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>
            <a:off x="2971801" y="42373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/>
          <p:cNvCxnSpPr/>
          <p:nvPr/>
        </p:nvCxnSpPr>
        <p:spPr>
          <a:xfrm rot="5400000" flipH="1" flipV="1">
            <a:off x="2819401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/>
          <p:cNvCxnSpPr/>
          <p:nvPr/>
        </p:nvCxnSpPr>
        <p:spPr>
          <a:xfrm rot="16200000" flipH="1">
            <a:off x="3124202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/>
          <p:cNvCxnSpPr/>
          <p:nvPr/>
        </p:nvCxnSpPr>
        <p:spPr>
          <a:xfrm>
            <a:off x="3276600" y="446436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>
          <a:xfrm>
            <a:off x="3581400" y="42373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 rot="5400000" flipH="1" flipV="1">
            <a:off x="3429000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>
          <a:xfrm rot="16200000" flipH="1">
            <a:off x="3733801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>
          <a:xfrm>
            <a:off x="3886201" y="446436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>
            <a:off x="4191001" y="423735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 rot="5400000" flipH="1" flipV="1">
            <a:off x="4038601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rot="16200000" flipH="1">
            <a:off x="4343402" y="431355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>
            <a:off x="4495800" y="446436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4800600" y="42373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5400000" flipH="1" flipV="1">
            <a:off x="4648200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16200000" flipH="1">
            <a:off x="4953001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/>
          <p:cNvCxnSpPr/>
          <p:nvPr/>
        </p:nvCxnSpPr>
        <p:spPr>
          <a:xfrm>
            <a:off x="5105401" y="446436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>
            <a:off x="5410201" y="423735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>
          <a:xfrm rot="5400000" flipH="1" flipV="1">
            <a:off x="5257801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 rot="16200000" flipH="1">
            <a:off x="5562602" y="431355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>
            <a:off x="5715000" y="446436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>
            <a:off x="6019800" y="423735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/>
          <p:nvPr/>
        </p:nvCxnSpPr>
        <p:spPr>
          <a:xfrm rot="5400000" flipH="1" flipV="1">
            <a:off x="5867400" y="431355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 rot="16200000" flipH="1">
            <a:off x="6172201" y="431355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8" name="Text Box 109"/>
          <p:cNvSpPr txBox="1">
            <a:spLocks noChangeArrowheads="1"/>
          </p:cNvSpPr>
          <p:nvPr/>
        </p:nvSpPr>
        <p:spPr bwMode="auto">
          <a:xfrm>
            <a:off x="996271" y="4246768"/>
            <a:ext cx="666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ADDRA[5..0]</a:t>
            </a:r>
          </a:p>
          <a:p>
            <a:r>
              <a:rPr lang="en-US" sz="900" b="1" dirty="0" smtClean="0">
                <a:latin typeface="Times New Roman" charset="0"/>
              </a:rPr>
              <a:t>(for write)</a:t>
            </a:r>
          </a:p>
        </p:txBody>
      </p:sp>
      <p:cxnSp>
        <p:nvCxnSpPr>
          <p:cNvPr id="669" name="Straight Connector 668"/>
          <p:cNvCxnSpPr/>
          <p:nvPr/>
        </p:nvCxnSpPr>
        <p:spPr>
          <a:xfrm>
            <a:off x="1143000" y="485944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>
            <a:off x="1447800" y="4632433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 rot="5400000" flipH="1" flipV="1">
            <a:off x="1295400" y="470863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 rot="16200000" flipH="1">
            <a:off x="1600201" y="4708633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>
            <a:off x="1752599" y="485944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/>
          <p:cNvCxnSpPr/>
          <p:nvPr/>
        </p:nvCxnSpPr>
        <p:spPr>
          <a:xfrm>
            <a:off x="2057399" y="463243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/>
          <p:cNvCxnSpPr/>
          <p:nvPr/>
        </p:nvCxnSpPr>
        <p:spPr>
          <a:xfrm rot="5400000" flipH="1" flipV="1">
            <a:off x="1904999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rot="16200000" flipH="1">
            <a:off x="2209800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>
            <a:off x="2362200" y="485944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/>
          <p:cNvCxnSpPr/>
          <p:nvPr/>
        </p:nvCxnSpPr>
        <p:spPr>
          <a:xfrm>
            <a:off x="2667000" y="463243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rot="5400000" flipH="1" flipV="1">
            <a:off x="2514600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 rot="16200000" flipH="1">
            <a:off x="2819401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/>
          <p:cNvCxnSpPr/>
          <p:nvPr/>
        </p:nvCxnSpPr>
        <p:spPr>
          <a:xfrm>
            <a:off x="2971799" y="4859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>
            <a:off x="3276599" y="4632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/>
          <p:cNvCxnSpPr/>
          <p:nvPr/>
        </p:nvCxnSpPr>
        <p:spPr>
          <a:xfrm rot="5400000" flipH="1" flipV="1">
            <a:off x="3124199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/>
          <p:nvPr/>
        </p:nvCxnSpPr>
        <p:spPr>
          <a:xfrm rot="16200000" flipH="1">
            <a:off x="3429000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/>
          <p:cNvCxnSpPr/>
          <p:nvPr/>
        </p:nvCxnSpPr>
        <p:spPr>
          <a:xfrm>
            <a:off x="3581400" y="485944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>
            <a:off x="3886200" y="463243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/>
          <p:cNvCxnSpPr/>
          <p:nvPr/>
        </p:nvCxnSpPr>
        <p:spPr>
          <a:xfrm rot="5400000" flipH="1" flipV="1">
            <a:off x="3733800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/>
          <p:nvPr/>
        </p:nvCxnSpPr>
        <p:spPr>
          <a:xfrm rot="16200000" flipH="1">
            <a:off x="4038601" y="470863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/>
          <p:nvPr/>
        </p:nvCxnSpPr>
        <p:spPr>
          <a:xfrm>
            <a:off x="4190999" y="4859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/>
          <p:cNvCxnSpPr/>
          <p:nvPr/>
        </p:nvCxnSpPr>
        <p:spPr>
          <a:xfrm>
            <a:off x="4495799" y="4632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/>
          <p:cNvCxnSpPr/>
          <p:nvPr/>
        </p:nvCxnSpPr>
        <p:spPr>
          <a:xfrm rot="5400000" flipH="1" flipV="1">
            <a:off x="4343399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/>
          <p:cNvCxnSpPr/>
          <p:nvPr/>
        </p:nvCxnSpPr>
        <p:spPr>
          <a:xfrm rot="16200000" flipH="1">
            <a:off x="4648200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/>
          <p:cNvCxnSpPr/>
          <p:nvPr/>
        </p:nvCxnSpPr>
        <p:spPr>
          <a:xfrm>
            <a:off x="4800600" y="4859447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/>
          <p:cNvCxnSpPr/>
          <p:nvPr/>
        </p:nvCxnSpPr>
        <p:spPr>
          <a:xfrm>
            <a:off x="5105400" y="4632435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/>
          <p:cNvCxnSpPr/>
          <p:nvPr/>
        </p:nvCxnSpPr>
        <p:spPr>
          <a:xfrm rot="5400000" flipH="1" flipV="1">
            <a:off x="4953000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/>
          <p:cNvCxnSpPr/>
          <p:nvPr/>
        </p:nvCxnSpPr>
        <p:spPr>
          <a:xfrm rot="16200000" flipH="1">
            <a:off x="5257801" y="4708635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/>
          <p:cNvCxnSpPr/>
          <p:nvPr/>
        </p:nvCxnSpPr>
        <p:spPr>
          <a:xfrm>
            <a:off x="5410199" y="4859448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/>
          <p:cNvCxnSpPr/>
          <p:nvPr/>
        </p:nvCxnSpPr>
        <p:spPr>
          <a:xfrm>
            <a:off x="5714999" y="463243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/>
          <p:cNvCxnSpPr/>
          <p:nvPr/>
        </p:nvCxnSpPr>
        <p:spPr>
          <a:xfrm rot="5400000" flipH="1" flipV="1">
            <a:off x="5562599" y="4708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/>
          <p:cNvCxnSpPr/>
          <p:nvPr/>
        </p:nvCxnSpPr>
        <p:spPr>
          <a:xfrm rot="16200000" flipH="1">
            <a:off x="5867400" y="47086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1" name="Text Box 109"/>
          <p:cNvSpPr txBox="1">
            <a:spLocks noChangeArrowheads="1"/>
          </p:cNvSpPr>
          <p:nvPr/>
        </p:nvSpPr>
        <p:spPr bwMode="auto">
          <a:xfrm>
            <a:off x="354109" y="4597678"/>
            <a:ext cx="57066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Write</a:t>
            </a:r>
          </a:p>
          <a:p>
            <a:r>
              <a:rPr lang="en-US" sz="900" b="1" dirty="0" smtClean="0">
                <a:latin typeface="Times New Roman" charset="0"/>
              </a:rPr>
              <a:t>(inv. RWA)</a:t>
            </a:r>
            <a:endParaRPr lang="en-US" sz="900" b="1" dirty="0">
              <a:latin typeface="Times New Roman" charset="0"/>
            </a:endParaRPr>
          </a:p>
          <a:p>
            <a:r>
              <a:rPr lang="en-US" sz="900" b="1" dirty="0" smtClean="0">
                <a:latin typeface="Times New Roman" charset="0"/>
              </a:rPr>
              <a:t>=TC[2]</a:t>
            </a:r>
            <a:endParaRPr lang="en-US" sz="9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95078"/>
      </p:ext>
    </p:extLst>
  </p:cSld>
  <p:clrMapOvr>
    <a:masterClrMapping/>
  </p:clrMapOvr>
  <p:transition xmlns:p14="http://schemas.microsoft.com/office/powerpoint/2010/main" spd="med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Run2 TDC Design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67092"/>
              </p:ext>
            </p:extLst>
          </p:nvPr>
        </p:nvGraphicFramePr>
        <p:xfrm>
          <a:off x="457200" y="1268760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375476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TDC bin</a:t>
                      </a:r>
                      <a:r>
                        <a:rPr lang="en-US" altLang="zh-TW" sz="1600" baseline="0" dirty="0" smtClean="0"/>
                        <a:t> width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~0.44 ns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Minimum width of signal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4 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baseline="0" dirty="0" smtClean="0"/>
                        <a:t>Maximum  number of hits in 64 ns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4 hits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Width of accepted</a:t>
                      </a:r>
                      <a:r>
                        <a:rPr lang="en-US" altLang="zh-TW" sz="1600" baseline="0" dirty="0" smtClean="0"/>
                        <a:t> window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Adjustable:</a:t>
                      </a:r>
                    </a:p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4 – 2048 ns  in a 4-ns step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Edge detection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Adjustable:</a:t>
                      </a:r>
                    </a:p>
                    <a:p>
                      <a:r>
                        <a:rPr lang="en-US" altLang="zh-TW" sz="1600" baseline="0" dirty="0" smtClean="0"/>
                        <a:t>leading edge only or both edges.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Maximum number</a:t>
                      </a:r>
                      <a:r>
                        <a:rPr lang="en-US" altLang="zh-TW" sz="1600" baseline="0" dirty="0" smtClean="0"/>
                        <a:t> of </a:t>
                      </a:r>
                      <a:r>
                        <a:rPr lang="en-US" altLang="zh-TW" sz="1600" dirty="0" smtClean="0"/>
                        <a:t>hits per trigger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Adjustable: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32-1024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Maximum numbers of events per IRQ 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Adjustable: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2-32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Scalar</a:t>
                      </a:r>
                      <a:r>
                        <a:rPr lang="en-US" altLang="zh-TW" sz="1600" baseline="0" dirty="0" smtClean="0"/>
                        <a:t> buffer to record # of hits each channel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8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Multiple Hits Elimination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Adjustable: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Disable</a:t>
                      </a:r>
                      <a:r>
                        <a:rPr lang="en-US" altLang="zh-TW" sz="1600" baseline="0" dirty="0" smtClean="0"/>
                        <a:t> time window (16 -272)</a:t>
                      </a:r>
                      <a:endParaRPr lang="zh-TW" altLang="en-US" sz="1600" dirty="0" smtClean="0"/>
                    </a:p>
                    <a:p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619672" y="6525344"/>
            <a:ext cx="2376264" cy="332656"/>
          </a:xfrm>
        </p:spPr>
        <p:txBody>
          <a:bodyPr/>
          <a:lstStyle/>
          <a:p>
            <a:fld id="{ED89AD9A-E242-448B-B448-4F02E105EB1D}" type="datetime3">
              <a:rPr lang="en-US" altLang="zh-TW" smtClean="0"/>
              <a:t>7 March 2016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9592" y="6525344"/>
            <a:ext cx="720080" cy="33265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Su-Yin Grass Wang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94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29019</TotalTime>
  <Words>2788</Words>
  <Application>Microsoft Macintosh PowerPoint</Application>
  <PresentationFormat>On-screen Show (4:3)</PresentationFormat>
  <Paragraphs>636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原創</vt:lpstr>
      <vt:lpstr>Run2-TDC Development and Test</vt:lpstr>
      <vt:lpstr>Outline</vt:lpstr>
      <vt:lpstr>Improvements of Run2-TDC</vt:lpstr>
      <vt:lpstr>Run2 TDC Design</vt:lpstr>
      <vt:lpstr>Run2 TDC Design</vt:lpstr>
      <vt:lpstr>Multiple Hits Elimination</vt:lpstr>
      <vt:lpstr>Multiple Hits Elimination</vt:lpstr>
      <vt:lpstr>Scalar</vt:lpstr>
      <vt:lpstr>Run2 TDC Design</vt:lpstr>
      <vt:lpstr>Register Map</vt:lpstr>
      <vt:lpstr>Configuration</vt:lpstr>
      <vt:lpstr>DATA format</vt:lpstr>
      <vt:lpstr>CODA raw data</vt:lpstr>
      <vt:lpstr>  Data transfer speed</vt:lpstr>
      <vt:lpstr>Minimum time to operate each TDC event</vt:lpstr>
      <vt:lpstr>Real case: number of hits per ROC</vt:lpstr>
      <vt:lpstr>Roc 16 is usually the one with the largest num. of hits </vt:lpstr>
      <vt:lpstr>Deadtime estimation with Beam structure</vt:lpstr>
      <vt:lpstr>Production test with v1495 pulse generator</vt:lpstr>
      <vt:lpstr>Test #1  Cross-Talk</vt:lpstr>
      <vt:lpstr>Test #1  Cross-Talk</vt:lpstr>
      <vt:lpstr>Test#2   Resolution</vt:lpstr>
      <vt:lpstr>Test #2  Resolution </vt:lpstr>
      <vt:lpstr>Test2 without Bin Width Calibration</vt:lpstr>
      <vt:lpstr>Bin-Width Plot </vt:lpstr>
      <vt:lpstr>Test#2 with Bin-Width Calibration</vt:lpstr>
      <vt:lpstr>Test#2 Standard Deviation Study </vt:lpstr>
      <vt:lpstr>Test#2 with Bin-Width Calibration</vt:lpstr>
      <vt:lpstr>Test#3  Multi-Hit </vt:lpstr>
      <vt:lpstr>Test#4  Multi-Hit</vt:lpstr>
      <vt:lpstr>Test#5 Multiple Hits Elimination</vt:lpstr>
      <vt:lpstr>Timeline</vt:lpstr>
      <vt:lpstr>PowerPoint Presentation</vt:lpstr>
      <vt:lpstr>PowerPoint Presentation</vt:lpstr>
      <vt:lpstr>Current Design</vt:lpstr>
      <vt:lpstr>3 layers buffers</vt:lpstr>
      <vt:lpstr>First layer buffer</vt:lpstr>
      <vt:lpstr>Second layer buffer</vt:lpstr>
      <vt:lpstr>Second layer buffer</vt:lpstr>
      <vt:lpstr>Third layer buffer</vt:lpstr>
      <vt:lpstr>PowerPoint Presentation</vt:lpstr>
      <vt:lpstr>PowerPoint Presentation</vt:lpstr>
      <vt:lpstr>Bin-Width Plot</vt:lpstr>
      <vt:lpstr>PowerPoint Presentation</vt:lpstr>
      <vt:lpstr>PowerPoint Presentation</vt:lpstr>
      <vt:lpstr>Circular Buffer Timing Window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grass</dc:creator>
  <cp:lastModifiedBy>Ming Liu (LANL)</cp:lastModifiedBy>
  <cp:revision>233</cp:revision>
  <cp:lastPrinted>2013-02-21T15:48:58Z</cp:lastPrinted>
  <dcterms:created xsi:type="dcterms:W3CDTF">2013-01-02T19:39:40Z</dcterms:created>
  <dcterms:modified xsi:type="dcterms:W3CDTF">2016-03-08T00:25:41Z</dcterms:modified>
</cp:coreProperties>
</file>