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4" r:id="rId3"/>
    <p:sldId id="268" r:id="rId4"/>
    <p:sldId id="278" r:id="rId5"/>
    <p:sldId id="270" r:id="rId6"/>
    <p:sldId id="271" r:id="rId7"/>
    <p:sldId id="277" r:id="rId8"/>
    <p:sldId id="272" r:id="rId9"/>
    <p:sldId id="267" r:id="rId10"/>
    <p:sldId id="261" r:id="rId11"/>
    <p:sldId id="276" r:id="rId12"/>
    <p:sldId id="263" r:id="rId13"/>
    <p:sldId id="260" r:id="rId14"/>
    <p:sldId id="279" r:id="rId15"/>
    <p:sldId id="274" r:id="rId16"/>
    <p:sldId id="275" r:id="rId17"/>
    <p:sldId id="266" r:id="rId18"/>
    <p:sldId id="257" r:id="rId19"/>
    <p:sldId id="269" r:id="rId20"/>
    <p:sldId id="26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360" y="9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77F76-A902-471D-ADE6-77E04AB9324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56DBB-29B8-41E8-A384-1F3F58B68D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nothing to do with trigger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(CIP/ writing is trigger free/readout related to trigger)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MSB =</a:t>
            </a:r>
            <a:r>
              <a:rPr lang="en-US" altLang="zh-TW" baseline="0" dirty="0" smtClean="0"/>
              <a:t> most significant bit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old</a:t>
            </a:r>
            <a:r>
              <a:rPr lang="en-US" altLang="zh-TW" baseline="0" dirty="0" smtClean="0"/>
              <a:t> TDC without zero suppression is ~ 1k bytes per event, which took ~90us to </a:t>
            </a:r>
            <a:r>
              <a:rPr lang="en-US" altLang="zh-TW" baseline="0" smtClean="0"/>
              <a:t>read out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3AB54-CAD2-4427-A688-75A6687F8CB8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TDC zero suppression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Jin-Yuan Wu, Grass Wang</a:t>
            </a:r>
          </a:p>
          <a:p>
            <a:r>
              <a:rPr lang="en-US" altLang="zh-TW" dirty="0" err="1" smtClean="0"/>
              <a:t>Da-Shung</a:t>
            </a:r>
            <a:r>
              <a:rPr lang="en-US" altLang="zh-TW" dirty="0" smtClean="0"/>
              <a:t> Su, </a:t>
            </a:r>
            <a:r>
              <a:rPr lang="en-US" altLang="zh-TW" dirty="0" err="1" smtClean="0"/>
              <a:t>Wen</a:t>
            </a:r>
            <a:r>
              <a:rPr lang="en-US" altLang="zh-TW" dirty="0" smtClean="0"/>
              <a:t>-Cheng Chang</a:t>
            </a:r>
          </a:p>
          <a:p>
            <a:r>
              <a:rPr lang="en-US" altLang="zh-TW" dirty="0" smtClean="0"/>
              <a:t>2012/Jun/28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Current Design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Time</a:t>
                      </a:r>
                      <a:r>
                        <a:rPr lang="en-US" altLang="zh-TW" baseline="0" dirty="0" smtClean="0"/>
                        <a:t> resolution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0.5 ns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Two-</a:t>
                      </a:r>
                      <a:r>
                        <a:rPr lang="en-US" altLang="zh-TW" baseline="0" dirty="0" smtClean="0"/>
                        <a:t>hits resolution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ns</a:t>
                      </a:r>
                      <a:endParaRPr lang="en-US" altLang="zh-TW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Width of accepted</a:t>
                      </a:r>
                      <a:r>
                        <a:rPr lang="en-US" altLang="zh-TW" baseline="0" dirty="0" smtClean="0"/>
                        <a:t> window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8us (user selected)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Edge detective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User selected</a:t>
                      </a:r>
                    </a:p>
                    <a:p>
                      <a:r>
                        <a:rPr lang="en-US" altLang="zh-TW" baseline="0" dirty="0" smtClean="0"/>
                        <a:t>leading edge only or both edges.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Maximum hits per trigger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User selected (32~1024)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Maximum events per IRQ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User selected (2~32)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Register Map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0x000  version (e9061206)  </a:t>
            </a:r>
          </a:p>
          <a:p>
            <a:r>
              <a:rPr lang="en-US" altLang="zh-TW" dirty="0" smtClean="0"/>
              <a:t>0x004 CSR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0x008  test area</a:t>
            </a:r>
          </a:p>
          <a:p>
            <a:r>
              <a:rPr lang="en-US" altLang="zh-TW" dirty="0" smtClean="0"/>
              <a:t>0x1000~0x1ffc = event buffer (1k internal)</a:t>
            </a:r>
          </a:p>
          <a:p>
            <a:r>
              <a:rPr lang="en-US" altLang="zh-TW" dirty="0" smtClean="0"/>
              <a:t>0x2000~0x2ffc = test area</a:t>
            </a:r>
          </a:p>
          <a:p>
            <a:r>
              <a:rPr lang="en-US" altLang="zh-TW" dirty="0" smtClean="0"/>
              <a:t>?~?  = dual port buffer (32 k)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/>
        </p:nvGraphicFramePr>
        <p:xfrm>
          <a:off x="899592" y="2780928"/>
          <a:ext cx="7690048" cy="71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416"/>
                <a:gridCol w="2232248"/>
                <a:gridCol w="1800200"/>
                <a:gridCol w="1656184"/>
              </a:tblGrid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D31-D16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D7-5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D2-0</a:t>
                      </a:r>
                      <a:endParaRPr lang="zh-TW" altLang="en-US" sz="1400" dirty="0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EN4X (CSR)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err="1" smtClean="0"/>
                        <a:t>BothEdge</a:t>
                      </a:r>
                      <a:r>
                        <a:rPr lang="en-US" altLang="zh-TW" sz="1400" dirty="0" smtClean="0"/>
                        <a:t> (Edge selection)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SEL(READ/WRITE</a:t>
                      </a:r>
                      <a:r>
                        <a:rPr lang="en-US" altLang="zh-TW" sz="1400" baseline="0" dirty="0" smtClean="0"/>
                        <a:t> </a:t>
                      </a:r>
                      <a:r>
                        <a:rPr lang="en-US" altLang="zh-TW" sz="1400" baseline="0" dirty="0" err="1" smtClean="0"/>
                        <a:t>addr</a:t>
                      </a:r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M (buffer size)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format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3528" y="2105288"/>
          <a:ext cx="82296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252616"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Trig [15:3]  (trigger time)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內容版面配置區 3"/>
          <p:cNvGraphicFramePr>
            <a:graphicFrameLocks/>
          </p:cNvGraphicFramePr>
          <p:nvPr/>
        </p:nvGraphicFramePr>
        <p:xfrm>
          <a:off x="323528" y="2852936"/>
          <a:ext cx="82296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D16</a:t>
                      </a:r>
                      <a:endParaRPr lang="zh-TW" altLang="en-US" sz="1400" dirty="0"/>
                    </a:p>
                  </a:txBody>
                  <a:tcPr/>
                </a:tc>
              </a:tr>
              <a:tr h="2526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CNT[10:0] (number of hits)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內容版面配置區 3"/>
          <p:cNvGraphicFramePr>
            <a:graphicFrameLocks/>
          </p:cNvGraphicFramePr>
          <p:nvPr/>
        </p:nvGraphicFramePr>
        <p:xfrm>
          <a:off x="251520" y="4408016"/>
          <a:ext cx="8712962" cy="1132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20673"/>
                <a:gridCol w="504058"/>
                <a:gridCol w="504058"/>
                <a:gridCol w="936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252616">
                <a:tc gridSpan="13">
                  <a:txBody>
                    <a:bodyPr/>
                    <a:lstStyle/>
                    <a:p>
                      <a:pPr algn="ctr"/>
                      <a:endParaRPr lang="en-US" altLang="zh-TW" sz="1400" dirty="0" smtClean="0"/>
                    </a:p>
                    <a:p>
                      <a:pPr algn="ctr"/>
                      <a:r>
                        <a:rPr lang="en-US" altLang="zh-TW" sz="1400" dirty="0" smtClean="0"/>
                        <a:t>TDC value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 smtClean="0"/>
                    </a:p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 smtClean="0"/>
                    </a:p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/>
                        <a:t>positive</a:t>
                      </a:r>
                      <a:r>
                        <a:rPr lang="en-US" altLang="zh-TW" sz="1100" baseline="0" dirty="0" smtClean="0"/>
                        <a:t> </a:t>
                      </a:r>
                      <a:br>
                        <a:rPr lang="en-US" altLang="zh-TW" sz="1100" baseline="0" dirty="0" smtClean="0"/>
                      </a:br>
                      <a:r>
                        <a:rPr lang="en-US" altLang="zh-TW" sz="1100" baseline="0" dirty="0" smtClean="0"/>
                        <a:t>or </a:t>
                      </a:r>
                      <a:br>
                        <a:rPr lang="en-US" altLang="zh-TW" sz="1100" baseline="0" dirty="0" smtClean="0"/>
                      </a:br>
                      <a:r>
                        <a:rPr lang="en-US" altLang="zh-TW" sz="1100" baseline="0" dirty="0" smtClean="0"/>
                        <a:t>negative edge</a:t>
                      </a:r>
                      <a:endParaRPr lang="zh-TW" alt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251520" y="5708352"/>
          <a:ext cx="8568959" cy="889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2672"/>
                <a:gridCol w="512672"/>
                <a:gridCol w="585911"/>
                <a:gridCol w="530984"/>
                <a:gridCol w="535560"/>
                <a:gridCol w="535560"/>
                <a:gridCol w="535560"/>
                <a:gridCol w="535560"/>
                <a:gridCol w="535560"/>
                <a:gridCol w="535560"/>
                <a:gridCol w="535560"/>
                <a:gridCol w="535560"/>
                <a:gridCol w="486049"/>
                <a:gridCol w="504056"/>
                <a:gridCol w="504056"/>
                <a:gridCol w="6480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D16</a:t>
                      </a:r>
                      <a:endParaRPr lang="zh-TW" altLang="en-US" sz="1400" dirty="0"/>
                    </a:p>
                  </a:txBody>
                  <a:tcPr/>
                </a:tc>
              </a:tr>
              <a:tr h="2526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Channel number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Event number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TDC (MSB)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圓角矩形 8"/>
          <p:cNvSpPr/>
          <p:nvPr/>
        </p:nvSpPr>
        <p:spPr>
          <a:xfrm>
            <a:off x="323528" y="1556792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Header</a:t>
            </a:r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251520" y="3861048"/>
            <a:ext cx="1440160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Data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Data Throughput </a:t>
            </a:r>
            <a:br>
              <a:rPr lang="en-US" altLang="zh-TW" dirty="0" smtClean="0"/>
            </a:br>
            <a:r>
              <a:rPr lang="en-US" altLang="zh-TW" sz="2200" dirty="0" smtClean="0"/>
              <a:t>(worst case scenario)</a:t>
            </a:r>
            <a:endParaRPr lang="zh-TW" altLang="en-US" sz="2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Assume 100% occupancy </a:t>
            </a:r>
            <a:br>
              <a:rPr lang="en-US" altLang="zh-TW" dirty="0" smtClean="0"/>
            </a:br>
            <a:r>
              <a:rPr lang="en-US" altLang="zh-TW" dirty="0" smtClean="0"/>
              <a:t>each channel will output </a:t>
            </a:r>
            <a:r>
              <a:rPr lang="en-US" altLang="zh-TW" dirty="0" smtClean="0">
                <a:solidFill>
                  <a:srgbClr val="FF0000"/>
                </a:solidFill>
              </a:rPr>
              <a:t>4 </a:t>
            </a:r>
            <a:r>
              <a:rPr lang="en-US" altLang="zh-TW" dirty="0" smtClean="0"/>
              <a:t>Byte per event.  </a:t>
            </a:r>
            <a:br>
              <a:rPr lang="en-US" altLang="zh-TW" dirty="0" smtClean="0"/>
            </a:br>
            <a:r>
              <a:rPr lang="en-US" altLang="zh-TW" dirty="0" smtClean="0"/>
              <a:t>(32 bits for  and channel information of one hit)</a:t>
            </a:r>
          </a:p>
          <a:p>
            <a:r>
              <a:rPr lang="en-US" altLang="zh-TW" dirty="0" smtClean="0"/>
              <a:t>For each card: </a:t>
            </a:r>
            <a:r>
              <a:rPr lang="en-US" altLang="zh-TW" dirty="0" smtClean="0">
                <a:solidFill>
                  <a:srgbClr val="FF0000"/>
                </a:solidFill>
              </a:rPr>
              <a:t>4*64 = 256 </a:t>
            </a:r>
            <a:r>
              <a:rPr lang="en-US" altLang="zh-TW" dirty="0" smtClean="0"/>
              <a:t>byte per event</a:t>
            </a:r>
          </a:p>
          <a:p>
            <a:r>
              <a:rPr lang="en-US" altLang="zh-TW" dirty="0" smtClean="0"/>
              <a:t>For a  system with 100 cards: </a:t>
            </a:r>
            <a:r>
              <a:rPr lang="en-US" altLang="zh-TW" dirty="0" smtClean="0">
                <a:solidFill>
                  <a:srgbClr val="FF0000"/>
                </a:solidFill>
              </a:rPr>
              <a:t>25.6KB</a:t>
            </a:r>
            <a:r>
              <a:rPr lang="en-US" altLang="zh-TW" dirty="0" smtClean="0"/>
              <a:t> per event</a:t>
            </a:r>
          </a:p>
          <a:p>
            <a:r>
              <a:rPr lang="en-US" altLang="zh-TW" dirty="0" smtClean="0"/>
              <a:t>Assume trigger rate 2KHz : </a:t>
            </a:r>
            <a:r>
              <a:rPr lang="en-US" altLang="zh-TW" dirty="0" smtClean="0">
                <a:solidFill>
                  <a:srgbClr val="FF0000"/>
                </a:solidFill>
              </a:rPr>
              <a:t>51.2 MB/s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(for only one card is </a:t>
            </a:r>
            <a:r>
              <a:rPr lang="en-US" altLang="zh-TW" dirty="0" smtClean="0">
                <a:solidFill>
                  <a:schemeClr val="accent3"/>
                </a:solidFill>
              </a:rPr>
              <a:t>0.05 MB/s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A Gigabit Ethernet support at 1 </a:t>
            </a:r>
            <a:r>
              <a:rPr lang="en-US" altLang="zh-TW" dirty="0" err="1" smtClean="0"/>
              <a:t>Gbps</a:t>
            </a:r>
            <a:r>
              <a:rPr lang="en-US" altLang="zh-TW" dirty="0" smtClean="0"/>
              <a:t> (1000 Mbps =</a:t>
            </a:r>
            <a:r>
              <a:rPr lang="en-US" altLang="zh-TW" dirty="0" smtClean="0">
                <a:solidFill>
                  <a:srgbClr val="FF0000"/>
                </a:solidFill>
              </a:rPr>
              <a:t>125 </a:t>
            </a:r>
            <a:r>
              <a:rPr lang="en-US" altLang="zh-TW" dirty="0" err="1" smtClean="0">
                <a:solidFill>
                  <a:srgbClr val="FF0000"/>
                </a:solidFill>
              </a:rPr>
              <a:t>MBps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VME backplane speed for BLT32 =</a:t>
            </a:r>
            <a:r>
              <a:rPr lang="en-US" altLang="zh-TW" dirty="0" smtClean="0">
                <a:solidFill>
                  <a:schemeClr val="accent3"/>
                </a:solidFill>
              </a:rPr>
              <a:t>25MBytes/s (25Bytes/us) = (10 us to readout each TDC/event) </a:t>
            </a:r>
            <a:r>
              <a:rPr lang="en-US" altLang="zh-TW" dirty="0" smtClean="0"/>
              <a:t>(worst case scenario)</a:t>
            </a:r>
            <a:endParaRPr lang="en-US" altLang="zh-TW" dirty="0" smtClean="0">
              <a:solidFill>
                <a:schemeClr val="accent3"/>
              </a:solidFill>
            </a:endParaRPr>
          </a:p>
          <a:p>
            <a:r>
              <a:rPr lang="en-US" altLang="zh-TW" dirty="0" smtClean="0"/>
              <a:t>If we need MBLT 64 (50 Mbytes/s), we need special design in buffer. They are not supported in the current version of FPGA code</a:t>
            </a:r>
          </a:p>
          <a:p>
            <a:endParaRPr lang="en-US" altLang="zh-TW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Real case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268761"/>
            <a:ext cx="8229600" cy="1800199"/>
          </a:xfrm>
        </p:spPr>
        <p:txBody>
          <a:bodyPr>
            <a:normAutofit fontScale="55000" lnSpcReduction="20000"/>
          </a:bodyPr>
          <a:lstStyle/>
          <a:p>
            <a:r>
              <a:rPr lang="en-US" altLang="zh-TW" dirty="0" smtClean="0"/>
              <a:t>In the final run (2173) in Run1</a:t>
            </a:r>
          </a:p>
          <a:p>
            <a:r>
              <a:rPr lang="en-US" altLang="zh-TW" dirty="0" smtClean="0"/>
              <a:t>The Max number of hit is less than 4000</a:t>
            </a:r>
          </a:p>
          <a:p>
            <a:r>
              <a:rPr lang="en-US" altLang="zh-TW" dirty="0" smtClean="0"/>
              <a:t>In the worth case scenario, 4000 hits per events. </a:t>
            </a:r>
            <a:br>
              <a:rPr lang="en-US" altLang="zh-TW" dirty="0" smtClean="0"/>
            </a:br>
            <a:r>
              <a:rPr lang="en-US" altLang="zh-TW" dirty="0" smtClean="0"/>
              <a:t>For one event we get 4* 4000 =</a:t>
            </a:r>
            <a:r>
              <a:rPr lang="en-US" altLang="zh-TW" dirty="0" smtClean="0">
                <a:solidFill>
                  <a:srgbClr val="00B050"/>
                </a:solidFill>
              </a:rPr>
              <a:t>16KB</a:t>
            </a:r>
            <a:r>
              <a:rPr lang="en-US" altLang="zh-TW" dirty="0" smtClean="0"/>
              <a:t>   </a:t>
            </a:r>
          </a:p>
          <a:p>
            <a:r>
              <a:rPr lang="en-US" altLang="zh-TW" dirty="0" smtClean="0"/>
              <a:t>we were </a:t>
            </a:r>
            <a:r>
              <a:rPr lang="en-US" altLang="zh-TW" dirty="0" err="1" smtClean="0"/>
              <a:t>assumeing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25.6KB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on last page</a:t>
            </a:r>
          </a:p>
          <a:p>
            <a:r>
              <a:rPr lang="en-US" altLang="zh-TW" dirty="0" smtClean="0"/>
              <a:t>so that, in the </a:t>
            </a:r>
            <a:r>
              <a:rPr lang="en-US" altLang="zh-TW" smtClean="0"/>
              <a:t>real </a:t>
            </a:r>
            <a:r>
              <a:rPr lang="en-US" altLang="zh-TW" smtClean="0"/>
              <a:t>run, </a:t>
            </a:r>
            <a:r>
              <a:rPr lang="en-US" altLang="zh-TW" dirty="0" smtClean="0"/>
              <a:t>the </a:t>
            </a:r>
            <a:r>
              <a:rPr lang="en-US" altLang="zh-TW" dirty="0" err="1" smtClean="0"/>
              <a:t>deadtime</a:t>
            </a:r>
            <a:r>
              <a:rPr lang="en-US" altLang="zh-TW" dirty="0" smtClean="0"/>
              <a:t> is much lower than what we estimated</a:t>
            </a:r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212976"/>
            <a:ext cx="3803758" cy="311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861048"/>
            <a:ext cx="4821218" cy="158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Where are we 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final buffer can be readout now</a:t>
            </a:r>
          </a:p>
          <a:p>
            <a:r>
              <a:rPr lang="en-US" altLang="zh-TW" dirty="0" smtClean="0"/>
              <a:t>The TDC logic before the final buffer need to be debug</a:t>
            </a:r>
          </a:p>
          <a:p>
            <a:r>
              <a:rPr lang="en-US" altLang="zh-TW" dirty="0" smtClean="0"/>
              <a:t>Time line </a:t>
            </a:r>
          </a:p>
          <a:p>
            <a:pPr lvl="1"/>
            <a:r>
              <a:rPr lang="en-US" altLang="zh-TW" dirty="0" smtClean="0"/>
              <a:t>Aug/Sep 2012: Debug</a:t>
            </a:r>
          </a:p>
          <a:p>
            <a:pPr lvl="1"/>
            <a:r>
              <a:rPr lang="en-US" altLang="zh-TW" dirty="0" smtClean="0"/>
              <a:t>Oct/Nov 2012: Production test</a:t>
            </a:r>
          </a:p>
          <a:p>
            <a:pPr lvl="1"/>
            <a:r>
              <a:rPr lang="en-US" altLang="zh-TW" dirty="0" smtClean="0"/>
              <a:t>Dec 2012 :Fine tune with E906 detectors/cosmic ray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Thank you…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Backup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CIP (copy in progress) free:</a:t>
            </a:r>
            <a:br>
              <a:rPr lang="en-US" altLang="zh-TW" dirty="0" smtClean="0"/>
            </a:br>
            <a:r>
              <a:rPr lang="en-US" altLang="zh-TW" dirty="0" smtClean="0"/>
              <a:t>2~32 buffer to store data during CIP. Data still can be record during CIP.</a:t>
            </a:r>
          </a:p>
          <a:p>
            <a:r>
              <a:rPr lang="en-US" altLang="zh-TW" dirty="0" smtClean="0"/>
              <a:t>  </a:t>
            </a: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/>
        </p:nvGraphicFramePr>
        <p:xfrm>
          <a:off x="395536" y="2420888"/>
          <a:ext cx="6096000" cy="14630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Transfer type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Speed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BLT32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 </a:t>
                      </a:r>
                      <a:r>
                        <a:rPr lang="en-US" b="1" dirty="0" err="1"/>
                        <a:t>MBytes</a:t>
                      </a:r>
                      <a:r>
                        <a:rPr lang="en-US" b="1" dirty="0"/>
                        <a:t>/s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MBLT64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 </a:t>
                      </a:r>
                      <a:r>
                        <a:rPr lang="en-US" b="1" dirty="0" err="1"/>
                        <a:t>MBytes</a:t>
                      </a:r>
                      <a:r>
                        <a:rPr lang="en-US" b="1" dirty="0"/>
                        <a:t>/s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872">
                <a:tc>
                  <a:txBody>
                    <a:bodyPr/>
                    <a:lstStyle/>
                    <a:p>
                      <a:r>
                        <a:rPr lang="en-US" b="1"/>
                        <a:t>2e VME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88 </a:t>
                      </a:r>
                      <a:r>
                        <a:rPr lang="en-US" b="1" dirty="0" err="1"/>
                        <a:t>MBytes</a:t>
                      </a:r>
                      <a:r>
                        <a:rPr lang="en-US" b="1" dirty="0"/>
                        <a:t>/s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started it from scratch, only keep the FPGA input/output port.</a:t>
            </a:r>
          </a:p>
          <a:p>
            <a:r>
              <a:rPr lang="en-US" altLang="zh-TW" dirty="0" smtClean="0"/>
              <a:t>The new TDC is based on multi-sampling principle. The TDC card records hits only, so that we don’t need zero suppression.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User selected buffer size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Maximum hits per trigger   (32~1024)</a:t>
            </a:r>
          </a:p>
          <a:p>
            <a:r>
              <a:rPr lang="en-US" altLang="zh-TW" dirty="0" smtClean="0"/>
              <a:t>Maximum events per IRQ   (1~32)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221088"/>
            <a:ext cx="29432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4747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直線圖說文字 1 2"/>
          <p:cNvSpPr/>
          <p:nvPr/>
        </p:nvSpPr>
        <p:spPr>
          <a:xfrm>
            <a:off x="7164288" y="4365104"/>
            <a:ext cx="1368152" cy="504056"/>
          </a:xfrm>
          <a:prstGeom prst="borderCallout1">
            <a:avLst>
              <a:gd name="adj1" fmla="val 18750"/>
              <a:gd name="adj2" fmla="val -8333"/>
              <a:gd name="adj3" fmla="val -86545"/>
              <a:gd name="adj4" fmla="val -2626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Third layer buffer</a:t>
            </a:r>
            <a:endParaRPr lang="zh-TW" altLang="en-US" dirty="0"/>
          </a:p>
        </p:txBody>
      </p:sp>
      <p:sp>
        <p:nvSpPr>
          <p:cNvPr id="4" name="直線圖說文字 1 3"/>
          <p:cNvSpPr/>
          <p:nvPr/>
        </p:nvSpPr>
        <p:spPr>
          <a:xfrm>
            <a:off x="6588224" y="5013176"/>
            <a:ext cx="2088232" cy="1008112"/>
          </a:xfrm>
          <a:prstGeom prst="borderCallout1">
            <a:avLst>
              <a:gd name="adj1" fmla="val 18750"/>
              <a:gd name="adj2" fmla="val -8333"/>
              <a:gd name="adj3" fmla="val -39233"/>
              <a:gd name="adj4" fmla="val -6064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Second layer buffer</a:t>
            </a:r>
          </a:p>
          <a:p>
            <a:pPr algn="ctr"/>
            <a:r>
              <a:rPr lang="en-US" altLang="zh-TW" dirty="0" smtClean="0"/>
              <a:t>First layer buffer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572000" y="2780928"/>
            <a:ext cx="720080" cy="367240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3 layers buffers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187624" y="1886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First layer buffer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259632" y="9087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second layer buffer</a:t>
            </a:r>
            <a:endParaRPr lang="zh-TW" altLang="en-US" dirty="0"/>
          </a:p>
        </p:txBody>
      </p:sp>
      <p:sp>
        <p:nvSpPr>
          <p:cNvPr id="28" name="圓角矩形 27"/>
          <p:cNvSpPr/>
          <p:nvPr/>
        </p:nvSpPr>
        <p:spPr>
          <a:xfrm>
            <a:off x="251520" y="908720"/>
            <a:ext cx="864096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圓角矩形 85"/>
          <p:cNvSpPr/>
          <p:nvPr/>
        </p:nvSpPr>
        <p:spPr>
          <a:xfrm>
            <a:off x="251520" y="188640"/>
            <a:ext cx="864096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2" name="群組 161"/>
          <p:cNvGrpSpPr/>
          <p:nvPr/>
        </p:nvGrpSpPr>
        <p:grpSpPr>
          <a:xfrm>
            <a:off x="1547664" y="1556792"/>
            <a:ext cx="3456384" cy="3960440"/>
            <a:chOff x="899592" y="1988840"/>
            <a:chExt cx="3456384" cy="3960440"/>
          </a:xfrm>
        </p:grpSpPr>
        <p:sp>
          <p:nvSpPr>
            <p:cNvPr id="161" name="矩形 160"/>
            <p:cNvSpPr/>
            <p:nvPr/>
          </p:nvSpPr>
          <p:spPr>
            <a:xfrm>
              <a:off x="899592" y="1988840"/>
              <a:ext cx="3456384" cy="3960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8" name="群組 67"/>
            <p:cNvGrpSpPr/>
            <p:nvPr/>
          </p:nvGrpSpPr>
          <p:grpSpPr>
            <a:xfrm>
              <a:off x="2843808" y="2204864"/>
              <a:ext cx="1368152" cy="3528392"/>
              <a:chOff x="4211960" y="4077072"/>
              <a:chExt cx="1368152" cy="2592288"/>
            </a:xfrm>
          </p:grpSpPr>
          <p:sp>
            <p:nvSpPr>
              <p:cNvPr id="16" name="圓角矩形 15"/>
              <p:cNvSpPr/>
              <p:nvPr/>
            </p:nvSpPr>
            <p:spPr>
              <a:xfrm>
                <a:off x="4211960" y="479715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圓角矩形 16"/>
              <p:cNvSpPr/>
              <p:nvPr/>
            </p:nvSpPr>
            <p:spPr>
              <a:xfrm>
                <a:off x="4211960" y="551723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圓角矩形 17"/>
              <p:cNvSpPr/>
              <p:nvPr/>
            </p:nvSpPr>
            <p:spPr>
              <a:xfrm>
                <a:off x="4211960" y="623731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9" name="圓角矩形 28"/>
              <p:cNvSpPr/>
              <p:nvPr/>
            </p:nvSpPr>
            <p:spPr>
              <a:xfrm>
                <a:off x="5220072" y="479715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0" name="直線單箭頭接點 29"/>
              <p:cNvCxnSpPr>
                <a:stCxn id="16" idx="3"/>
                <a:endCxn id="29" idx="1"/>
              </p:cNvCxnSpPr>
              <p:nvPr/>
            </p:nvCxnSpPr>
            <p:spPr>
              <a:xfrm>
                <a:off x="4716016" y="501317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2" name="圓角矩形 41"/>
              <p:cNvSpPr/>
              <p:nvPr/>
            </p:nvSpPr>
            <p:spPr>
              <a:xfrm>
                <a:off x="4211960" y="407707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圓角矩形 46"/>
              <p:cNvSpPr/>
              <p:nvPr/>
            </p:nvSpPr>
            <p:spPr>
              <a:xfrm>
                <a:off x="5220072" y="551723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8" name="圓角矩形 47"/>
              <p:cNvSpPr/>
              <p:nvPr/>
            </p:nvSpPr>
            <p:spPr>
              <a:xfrm>
                <a:off x="5220072" y="623731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9" name="圓角矩形 48"/>
              <p:cNvSpPr/>
              <p:nvPr/>
            </p:nvSpPr>
            <p:spPr>
              <a:xfrm>
                <a:off x="5220072" y="407707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50" name="直線單箭頭接點 49"/>
              <p:cNvCxnSpPr>
                <a:stCxn id="42" idx="3"/>
                <a:endCxn id="49" idx="1"/>
              </p:cNvCxnSpPr>
              <p:nvPr/>
            </p:nvCxnSpPr>
            <p:spPr>
              <a:xfrm>
                <a:off x="4716016" y="429309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1" name="直線單箭頭接點 50"/>
              <p:cNvCxnSpPr>
                <a:stCxn id="17" idx="3"/>
                <a:endCxn id="47" idx="1"/>
              </p:cNvCxnSpPr>
              <p:nvPr/>
            </p:nvCxnSpPr>
            <p:spPr>
              <a:xfrm>
                <a:off x="4716016" y="573325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2" name="直線單箭頭接點 51"/>
              <p:cNvCxnSpPr>
                <a:stCxn id="18" idx="3"/>
                <a:endCxn id="48" idx="1"/>
              </p:cNvCxnSpPr>
              <p:nvPr/>
            </p:nvCxnSpPr>
            <p:spPr>
              <a:xfrm>
                <a:off x="4716016" y="645333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" name="直線單箭頭接點 58"/>
              <p:cNvCxnSpPr>
                <a:stCxn id="29" idx="0"/>
                <a:endCxn id="49" idx="2"/>
              </p:cNvCxnSpPr>
              <p:nvPr/>
            </p:nvCxnSpPr>
            <p:spPr>
              <a:xfrm flipV="1">
                <a:off x="5400092" y="4509120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" name="直線單箭頭接點 61"/>
              <p:cNvCxnSpPr>
                <a:stCxn id="47" idx="0"/>
                <a:endCxn id="29" idx="2"/>
              </p:cNvCxnSpPr>
              <p:nvPr/>
            </p:nvCxnSpPr>
            <p:spPr>
              <a:xfrm flipV="1">
                <a:off x="5400092" y="5229200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5" name="直線單箭頭接點 64"/>
              <p:cNvCxnSpPr>
                <a:stCxn id="48" idx="0"/>
                <a:endCxn id="47" idx="2"/>
              </p:cNvCxnSpPr>
              <p:nvPr/>
            </p:nvCxnSpPr>
            <p:spPr>
              <a:xfrm flipV="1">
                <a:off x="5400092" y="5949280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8" name="群組 87"/>
            <p:cNvGrpSpPr/>
            <p:nvPr/>
          </p:nvGrpSpPr>
          <p:grpSpPr>
            <a:xfrm>
              <a:off x="1043608" y="2204864"/>
              <a:ext cx="1584176" cy="792088"/>
              <a:chOff x="1187624" y="2132856"/>
              <a:chExt cx="1440160" cy="1296144"/>
            </a:xfrm>
          </p:grpSpPr>
          <p:sp>
            <p:nvSpPr>
              <p:cNvPr id="87" name="矩形 86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85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70" name="圓角矩形 69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1" name="圓角矩形 70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2" name="圓角矩形 71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3" name="圓角矩形 72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74" name="直線單箭頭接點 73"/>
                <p:cNvCxnSpPr>
                  <a:stCxn id="70" idx="3"/>
                  <a:endCxn id="73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75" name="圓角矩形 74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圓角矩形 75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圓角矩形 76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圓角矩形 77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79" name="直線單箭頭接點 78"/>
                <p:cNvCxnSpPr>
                  <a:stCxn id="75" idx="3"/>
                  <a:endCxn id="78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單箭頭接點 79"/>
                <p:cNvCxnSpPr>
                  <a:stCxn id="71" idx="3"/>
                  <a:endCxn id="76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線單箭頭接點 80"/>
                <p:cNvCxnSpPr>
                  <a:stCxn id="72" idx="3"/>
                  <a:endCxn id="77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線單箭頭接點 81"/>
                <p:cNvCxnSpPr>
                  <a:stCxn id="73" idx="0"/>
                  <a:endCxn id="78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線單箭頭接點 82"/>
                <p:cNvCxnSpPr>
                  <a:stCxn id="76" idx="0"/>
                  <a:endCxn id="73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單箭頭接點 83"/>
                <p:cNvCxnSpPr>
                  <a:stCxn id="77" idx="0"/>
                  <a:endCxn id="76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7" name="群組 106"/>
            <p:cNvGrpSpPr/>
            <p:nvPr/>
          </p:nvGrpSpPr>
          <p:grpSpPr>
            <a:xfrm>
              <a:off x="1043608" y="3140968"/>
              <a:ext cx="1584176" cy="792088"/>
              <a:chOff x="1187624" y="2132856"/>
              <a:chExt cx="1440160" cy="1296144"/>
            </a:xfrm>
          </p:grpSpPr>
          <p:sp>
            <p:nvSpPr>
              <p:cNvPr id="108" name="矩形 107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09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110" name="圓角矩形 109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1" name="圓角矩形 110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2" name="圓角矩形 111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3" name="圓角矩形 112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14" name="直線單箭頭接點 113"/>
                <p:cNvCxnSpPr>
                  <a:stCxn id="110" idx="3"/>
                  <a:endCxn id="113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115" name="圓角矩形 114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6" name="圓角矩形 115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7" name="圓角矩形 116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8" name="圓角矩形 117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19" name="直線單箭頭接點 118"/>
                <p:cNvCxnSpPr>
                  <a:stCxn id="115" idx="3"/>
                  <a:endCxn id="118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單箭頭接點 119"/>
                <p:cNvCxnSpPr>
                  <a:stCxn id="111" idx="3"/>
                  <a:endCxn id="116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單箭頭接點 120"/>
                <p:cNvCxnSpPr>
                  <a:stCxn id="112" idx="3"/>
                  <a:endCxn id="117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單箭頭接點 121"/>
                <p:cNvCxnSpPr>
                  <a:stCxn id="113" idx="0"/>
                  <a:endCxn id="118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單箭頭接點 122"/>
                <p:cNvCxnSpPr>
                  <a:stCxn id="116" idx="0"/>
                  <a:endCxn id="113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單箭頭接點 123"/>
                <p:cNvCxnSpPr>
                  <a:stCxn id="117" idx="0"/>
                  <a:endCxn id="116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5" name="群組 124"/>
            <p:cNvGrpSpPr/>
            <p:nvPr/>
          </p:nvGrpSpPr>
          <p:grpSpPr>
            <a:xfrm>
              <a:off x="1043608" y="4077072"/>
              <a:ext cx="1584176" cy="792088"/>
              <a:chOff x="1187624" y="2132856"/>
              <a:chExt cx="1440160" cy="1296144"/>
            </a:xfrm>
          </p:grpSpPr>
          <p:sp>
            <p:nvSpPr>
              <p:cNvPr id="126" name="矩形 125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27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128" name="圓角矩形 127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9" name="圓角矩形 128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0" name="圓角矩形 129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1" name="圓角矩形 130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32" name="直線單箭頭接點 131"/>
                <p:cNvCxnSpPr>
                  <a:stCxn id="128" idx="3"/>
                  <a:endCxn id="131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133" name="圓角矩形 132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4" name="圓角矩形 133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5" name="圓角矩形 134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6" name="圓角矩形 135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37" name="直線單箭頭接點 136"/>
                <p:cNvCxnSpPr>
                  <a:stCxn id="133" idx="3"/>
                  <a:endCxn id="136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直線單箭頭接點 137"/>
                <p:cNvCxnSpPr>
                  <a:stCxn id="129" idx="3"/>
                  <a:endCxn id="134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線單箭頭接點 138"/>
                <p:cNvCxnSpPr>
                  <a:stCxn id="130" idx="3"/>
                  <a:endCxn id="135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單箭頭接點 139"/>
                <p:cNvCxnSpPr>
                  <a:stCxn id="131" idx="0"/>
                  <a:endCxn id="136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單箭頭接點 140"/>
                <p:cNvCxnSpPr>
                  <a:stCxn id="134" idx="0"/>
                  <a:endCxn id="131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直線單箭頭接點 141"/>
                <p:cNvCxnSpPr>
                  <a:stCxn id="135" idx="0"/>
                  <a:endCxn id="134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3" name="群組 142"/>
            <p:cNvGrpSpPr/>
            <p:nvPr/>
          </p:nvGrpSpPr>
          <p:grpSpPr>
            <a:xfrm>
              <a:off x="1043608" y="5013176"/>
              <a:ext cx="1584176" cy="792088"/>
              <a:chOff x="1187624" y="2132856"/>
              <a:chExt cx="1440160" cy="1296144"/>
            </a:xfrm>
          </p:grpSpPr>
          <p:sp>
            <p:nvSpPr>
              <p:cNvPr id="144" name="矩形 143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45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146" name="圓角矩形 145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7" name="圓角矩形 146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8" name="圓角矩形 147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圓角矩形 148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50" name="直線單箭頭接點 149"/>
                <p:cNvCxnSpPr>
                  <a:stCxn id="146" idx="3"/>
                  <a:endCxn id="149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151" name="圓角矩形 150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2" name="圓角矩形 151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3" name="圓角矩形 152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4" name="圓角矩形 153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55" name="直線單箭頭接點 154"/>
                <p:cNvCxnSpPr>
                  <a:stCxn id="151" idx="3"/>
                  <a:endCxn id="154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單箭頭接點 155"/>
                <p:cNvCxnSpPr>
                  <a:stCxn id="147" idx="3"/>
                  <a:endCxn id="152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單箭頭接點 156"/>
                <p:cNvCxnSpPr>
                  <a:stCxn id="148" idx="3"/>
                  <a:endCxn id="153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單箭頭接點 157"/>
                <p:cNvCxnSpPr>
                  <a:stCxn id="149" idx="0"/>
                  <a:endCxn id="154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單箭頭接點 158"/>
                <p:cNvCxnSpPr>
                  <a:stCxn id="152" idx="0"/>
                  <a:endCxn id="149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單箭頭接點 159"/>
                <p:cNvCxnSpPr>
                  <a:stCxn id="153" idx="0"/>
                  <a:endCxn id="152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63" name="矩形 162"/>
          <p:cNvSpPr/>
          <p:nvPr/>
        </p:nvSpPr>
        <p:spPr>
          <a:xfrm>
            <a:off x="1547664" y="5733256"/>
            <a:ext cx="3456384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矩形 163"/>
          <p:cNvSpPr/>
          <p:nvPr/>
        </p:nvSpPr>
        <p:spPr>
          <a:xfrm>
            <a:off x="1547664" y="6165304"/>
            <a:ext cx="3456384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5" name="矩形 164"/>
          <p:cNvSpPr/>
          <p:nvPr/>
        </p:nvSpPr>
        <p:spPr>
          <a:xfrm>
            <a:off x="1547664" y="6525344"/>
            <a:ext cx="3456384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7" name="直線單箭頭接點 166"/>
          <p:cNvCxnSpPr>
            <a:stCxn id="163" idx="0"/>
            <a:endCxn id="161" idx="2"/>
          </p:cNvCxnSpPr>
          <p:nvPr/>
        </p:nvCxnSpPr>
        <p:spPr>
          <a:xfrm flipV="1">
            <a:off x="3275856" y="55172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單箭頭接點 168"/>
          <p:cNvCxnSpPr>
            <a:stCxn id="164" idx="0"/>
            <a:endCxn id="163" idx="2"/>
          </p:cNvCxnSpPr>
          <p:nvPr/>
        </p:nvCxnSpPr>
        <p:spPr>
          <a:xfrm flipV="1">
            <a:off x="3275856" y="59492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單箭頭接點 170"/>
          <p:cNvCxnSpPr>
            <a:stCxn id="165" idx="0"/>
            <a:endCxn id="164" idx="2"/>
          </p:cNvCxnSpPr>
          <p:nvPr/>
        </p:nvCxnSpPr>
        <p:spPr>
          <a:xfrm flipV="1">
            <a:off x="3275856" y="638132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圓角矩形 171"/>
          <p:cNvSpPr/>
          <p:nvPr/>
        </p:nvSpPr>
        <p:spPr>
          <a:xfrm>
            <a:off x="6372200" y="2708920"/>
            <a:ext cx="230425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Third layer buffer</a:t>
            </a:r>
            <a:endParaRPr lang="zh-TW" altLang="en-US" dirty="0"/>
          </a:p>
        </p:txBody>
      </p:sp>
      <p:cxnSp>
        <p:nvCxnSpPr>
          <p:cNvPr id="174" name="直線單箭頭接點 173"/>
          <p:cNvCxnSpPr>
            <a:stCxn id="161" idx="3"/>
            <a:endCxn id="172" idx="1"/>
          </p:cNvCxnSpPr>
          <p:nvPr/>
        </p:nvCxnSpPr>
        <p:spPr>
          <a:xfrm>
            <a:off x="5004048" y="35370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First layer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4 hits per channel, </a:t>
            </a:r>
          </a:p>
          <a:p>
            <a:pPr lvl="1"/>
            <a:r>
              <a:rPr lang="en-US" altLang="zh-TW" sz="2400" dirty="0" smtClean="0"/>
              <a:t>Buffer pushing: Any clock cycle at 250 </a:t>
            </a:r>
            <a:r>
              <a:rPr lang="en-US" altLang="zh-TW" sz="2400" dirty="0" err="1" smtClean="0"/>
              <a:t>MHz.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Buffer popping: 1 hit/64 ns.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924" y="1988840"/>
            <a:ext cx="7194076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0" y="648866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RegPipe4a/ChGRP4a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Second layer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Second layer buffer, every 4 channels share a circular buffer</a:t>
            </a:r>
          </a:p>
          <a:p>
            <a:pPr lvl="1"/>
            <a:r>
              <a:rPr lang="en-US" altLang="zh-TW" dirty="0" smtClean="0"/>
              <a:t> (Page size)*(Number of Pages) = 256, user defined.</a:t>
            </a:r>
          </a:p>
          <a:p>
            <a:pPr lvl="1"/>
            <a:r>
              <a:rPr lang="en-US" altLang="zh-TW" dirty="0" smtClean="0"/>
              <a:t>Hits fill into a page continuously.</a:t>
            </a:r>
          </a:p>
          <a:p>
            <a:pPr lvl="1"/>
            <a:r>
              <a:rPr lang="en-US" altLang="zh-TW" dirty="0" smtClean="0"/>
              <a:t>When a trigger is received, hits are filled to next page and the current page is copied to the third layer buffer.  The sequence is called copy in progress (CIP).</a:t>
            </a:r>
          </a:p>
          <a:p>
            <a:pPr lvl="1"/>
            <a:r>
              <a:rPr lang="en-US" altLang="zh-TW" dirty="0" smtClean="0"/>
              <a:t>(e.g. Page size=128 , CIP =128* 16 = 2048 clock cycle =2048 *16ns = 32us)  (worth case scenario)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0" y="6488668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SRAM256x16/ ChGRP16a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Second layer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0950"/>
            <a:ext cx="9144000" cy="56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0" y="6488668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SRAM256x16/ ChGRP16a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Third layer buffer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62580"/>
            <a:ext cx="9144000" cy="52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3968" y="9807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Buffer size =1 K</a:t>
            </a:r>
          </a:p>
          <a:p>
            <a:pPr lvl="1"/>
            <a:r>
              <a:rPr lang="en-US" altLang="zh-TW" sz="2400" dirty="0" smtClean="0"/>
              <a:t> (Page size)*(Number of Pages) </a:t>
            </a:r>
            <a:br>
              <a:rPr lang="en-US" altLang="zh-TW" sz="2400" dirty="0" smtClean="0"/>
            </a:br>
            <a:r>
              <a:rPr lang="en-US" altLang="zh-TW" sz="2400" dirty="0" smtClean="0"/>
              <a:t>= 1024, user defined.</a:t>
            </a:r>
          </a:p>
          <a:p>
            <a:pPr lvl="1"/>
            <a:r>
              <a:rPr lang="en-US" altLang="zh-TW" sz="2400" dirty="0" smtClean="0"/>
              <a:t>Hit filling during CIP</a:t>
            </a:r>
          </a:p>
          <a:p>
            <a:pPr lvl="1"/>
            <a:r>
              <a:rPr lang="en-US" altLang="zh-TW" sz="2400" dirty="0" smtClean="0"/>
              <a:t>Readout from VME IRQ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524328" y="6488668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Outbuffer1k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816424" cy="1143000"/>
          </a:xfrm>
        </p:spPr>
        <p:txBody>
          <a:bodyPr/>
          <a:lstStyle/>
          <a:p>
            <a:r>
              <a:rPr lang="en-US" altLang="zh-TW" dirty="0" smtClean="0"/>
              <a:t>TDC resolution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en-US" altLang="zh-TW" dirty="0" smtClean="0"/>
              <a:t>250 MHz clock</a:t>
            </a:r>
          </a:p>
          <a:p>
            <a:r>
              <a:rPr lang="en-US" altLang="zh-TW" dirty="0" smtClean="0"/>
              <a:t>8 phases</a:t>
            </a:r>
          </a:p>
          <a:p>
            <a:r>
              <a:rPr lang="en-US" altLang="zh-TW" dirty="0" smtClean="0"/>
              <a:t>0.5 ns resolution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88640"/>
            <a:ext cx="4352925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7057</TotalTime>
  <Words>613</Words>
  <Application>Microsoft Office PowerPoint</Application>
  <PresentationFormat>如螢幕大小 (4:3)</PresentationFormat>
  <Paragraphs>206</Paragraphs>
  <Slides>20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TDC zero suppression</vt:lpstr>
      <vt:lpstr>New Design</vt:lpstr>
      <vt:lpstr>投影片 3</vt:lpstr>
      <vt:lpstr>3 layers buffers</vt:lpstr>
      <vt:lpstr>First layer buffer</vt:lpstr>
      <vt:lpstr>Second layer buffer</vt:lpstr>
      <vt:lpstr>Second layer buffer</vt:lpstr>
      <vt:lpstr>Third layer buffer</vt:lpstr>
      <vt:lpstr>TDC resolution </vt:lpstr>
      <vt:lpstr>Current Design</vt:lpstr>
      <vt:lpstr>Register Map</vt:lpstr>
      <vt:lpstr>DATA format</vt:lpstr>
      <vt:lpstr>Data Throughput  (worst case scenario)</vt:lpstr>
      <vt:lpstr>Real case</vt:lpstr>
      <vt:lpstr>Where are we …</vt:lpstr>
      <vt:lpstr>投影片 16</vt:lpstr>
      <vt:lpstr>投影片 17</vt:lpstr>
      <vt:lpstr>投影片 18</vt:lpstr>
      <vt:lpstr>投影片 19</vt:lpstr>
      <vt:lpstr>User selected buffer size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Grass</dc:creator>
  <cp:lastModifiedBy>grass</cp:lastModifiedBy>
  <cp:revision>139</cp:revision>
  <dcterms:created xsi:type="dcterms:W3CDTF">2012-06-22T15:36:32Z</dcterms:created>
  <dcterms:modified xsi:type="dcterms:W3CDTF">2012-06-28T15:50:12Z</dcterms:modified>
</cp:coreProperties>
</file>