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2" r:id="rId2"/>
    <p:sldId id="257" r:id="rId3"/>
    <p:sldId id="275" r:id="rId4"/>
    <p:sldId id="273" r:id="rId5"/>
    <p:sldId id="274" r:id="rId6"/>
    <p:sldId id="258" r:id="rId7"/>
    <p:sldId id="276" r:id="rId8"/>
    <p:sldId id="269" r:id="rId9"/>
    <p:sldId id="259" r:id="rId10"/>
    <p:sldId id="26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8A020-FBC7-D946-9748-BA20CE89E680}" type="datetimeFigureOut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55DA8-ACF4-8B47-A67E-8E7B15F1D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04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1ADAE-4482-7544-B51F-6FD627186E44}" type="datetimeFigureOut">
              <a:rPr lang="en-US" smtClean="0"/>
              <a:t>6/18/16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6DB7C-B374-A14C-B60A-B98214721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FCA5-7D65-5E4D-AB0D-40AC09F1264F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EC37B-81F8-9242-86C4-AACBA635A471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1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DF41-E5E4-0C4A-B7D2-B2B820BC000B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1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71E-5F38-994E-82EE-46D00C167964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0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C151-71F3-8A47-A8D7-09D9DED4434E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5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FBEF-E165-6047-A9D2-B2C2CF1A3FD7}" type="datetime1">
              <a:rPr lang="en-US" smtClean="0"/>
              <a:t>6/18/16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1994-4B6A-3C48-B40B-A4EA75048E51}" type="datetime1">
              <a:rPr lang="en-US" smtClean="0"/>
              <a:t>6/18/16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7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7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ABF4D-345F-B342-BA64-6C28281EC2BB}" type="datetime1">
              <a:rPr lang="en-US" smtClean="0"/>
              <a:t>6/18/16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B5A89-F930-2146-A7F0-C42FB0CAD61D}" type="datetime1">
              <a:rPr lang="en-US" smtClean="0"/>
              <a:t>6/18/16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F6296-AF07-1A44-B7CC-B1C8F31F40D7}" type="datetime1">
              <a:rPr lang="en-US" smtClean="0"/>
              <a:t>6/18/16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0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0D10C-00B1-1F4C-BB8C-A3A2E6F813B9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3816B-D526-304C-A764-9E5E16ED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kuraraypsf.jp/psf/ws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Thoughts about a New Dark Photon Trigger R&amp;D for E906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Grass, Kun, </a:t>
            </a:r>
            <a:r>
              <a:rPr lang="en-US" dirty="0" smtClean="0"/>
              <a:t>Pat, </a:t>
            </a:r>
            <a:r>
              <a:rPr lang="en-US" dirty="0" err="1" smtClean="0"/>
              <a:t>Xinkun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/>
              <a:t>Ming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Updated </a:t>
            </a:r>
            <a:r>
              <a:rPr lang="en-US" dirty="0" smtClean="0"/>
              <a:t>06/</a:t>
            </a:r>
            <a:r>
              <a:rPr lang="en-US" dirty="0" smtClean="0"/>
              <a:t>18/</a:t>
            </a:r>
            <a:r>
              <a:rPr lang="en-US" dirty="0" smtClean="0"/>
              <a:t>2015 (v4)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EEB64-E195-F849-AF31-508DA5D0C987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0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18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Standalone Test Stand and Detectors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718" y="961887"/>
            <a:ext cx="4334164" cy="516427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VME system + Linux</a:t>
            </a:r>
          </a:p>
          <a:p>
            <a:r>
              <a:rPr lang="en-US" dirty="0" smtClean="0"/>
              <a:t>PC(Windows) FPGA programing</a:t>
            </a:r>
          </a:p>
          <a:p>
            <a:r>
              <a:rPr lang="en-US" dirty="0" smtClean="0"/>
              <a:t>Total Cost w/ test stand: ~ $60K </a:t>
            </a:r>
            <a:r>
              <a:rPr lang="en-US" dirty="0" smtClean="0">
                <a:solidFill>
                  <a:srgbClr val="FF0000"/>
                </a:solidFill>
              </a:rPr>
              <a:t>($40K?  detector only)</a:t>
            </a:r>
          </a:p>
          <a:p>
            <a:pPr lvl="1"/>
            <a:r>
              <a:rPr lang="en-US" dirty="0" smtClean="0"/>
              <a:t>VME crate: </a:t>
            </a:r>
            <a:r>
              <a:rPr lang="en-US" dirty="0" smtClean="0"/>
              <a:t>$5.5K</a:t>
            </a:r>
            <a:endParaRPr lang="en-US" dirty="0" smtClean="0"/>
          </a:p>
          <a:p>
            <a:pPr lvl="2"/>
            <a:r>
              <a:rPr lang="en-US" dirty="0" smtClean="0"/>
              <a:t>Free one from LANL?</a:t>
            </a:r>
          </a:p>
          <a:p>
            <a:pPr lvl="1"/>
            <a:r>
              <a:rPr lang="en-US" dirty="0" smtClean="0"/>
              <a:t>VME controller: $4.0K  </a:t>
            </a:r>
          </a:p>
          <a:p>
            <a:pPr lvl="2"/>
            <a:r>
              <a:rPr lang="en-US" dirty="0" smtClean="0"/>
              <a:t>can get an old one free from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V1495: </a:t>
            </a:r>
            <a:r>
              <a:rPr lang="en-US" dirty="0" smtClean="0"/>
              <a:t>$</a:t>
            </a:r>
            <a:r>
              <a:rPr lang="en-US" dirty="0" smtClean="0"/>
              <a:t>20</a:t>
            </a:r>
            <a:r>
              <a:rPr lang="en-US" dirty="0" smtClean="0"/>
              <a:t>K</a:t>
            </a:r>
            <a:endParaRPr lang="en-US" dirty="0" smtClean="0"/>
          </a:p>
          <a:p>
            <a:pPr lvl="2"/>
            <a:r>
              <a:rPr lang="en-US" dirty="0" smtClean="0"/>
              <a:t>$3800 x 4  = $15K for 4</a:t>
            </a:r>
          </a:p>
          <a:p>
            <a:pPr lvl="2"/>
            <a:r>
              <a:rPr lang="en-US" dirty="0" smtClean="0"/>
              <a:t>4 available at E906, </a:t>
            </a:r>
          </a:p>
          <a:p>
            <a:pPr lvl="2"/>
            <a:r>
              <a:rPr lang="en-US" dirty="0" smtClean="0"/>
              <a:t>need a few (2?) at LANL test stand ($8K) 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SiPMTs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35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130x4 = 520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channels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Cables and connectors: $5K?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Scintillating fibers/strips: $5K?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Free LANL/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/BNL?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~$1/cc -&gt; 100x1x1 x 160ch = 16K? 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detector frame and support: $10K?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NIM logic modules </a:t>
            </a:r>
          </a:p>
          <a:p>
            <a:pPr marL="457200" lvl="1" indent="0">
              <a:buNone/>
            </a:pPr>
            <a:r>
              <a:rPr lang="en-US" dirty="0" smtClean="0"/>
              <a:t>  </a:t>
            </a:r>
          </a:p>
          <a:p>
            <a:r>
              <a:rPr lang="en-US" dirty="0" smtClean="0"/>
              <a:t>Other test equipment: mostly available at </a:t>
            </a:r>
            <a:r>
              <a:rPr lang="en-US" dirty="0" err="1" smtClean="0"/>
              <a:t>Femrilab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Pulse generator (V1495)</a:t>
            </a:r>
          </a:p>
          <a:p>
            <a:pPr lvl="1"/>
            <a:r>
              <a:rPr lang="en-US" dirty="0" smtClean="0"/>
              <a:t>Logic analyzer (TDC-II +PC/Linux DAQ)</a:t>
            </a:r>
          </a:p>
          <a:p>
            <a:pPr lvl="1"/>
            <a:r>
              <a:rPr lang="en-US" dirty="0" smtClean="0"/>
              <a:t>Trigger logic test stand (combination of above 2)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57882" y="1067083"/>
            <a:ext cx="4038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V1495 availability @E906</a:t>
            </a:r>
          </a:p>
          <a:p>
            <a:pPr lvl="1"/>
            <a:r>
              <a:rPr lang="en-US" dirty="0" smtClean="0"/>
              <a:t>4 x L0 not used in logic, passive pass-through </a:t>
            </a:r>
          </a:p>
          <a:p>
            <a:pPr lvl="1"/>
            <a:r>
              <a:rPr lang="en-US" dirty="0" smtClean="0"/>
              <a:t>2x Y-plane L1 not used</a:t>
            </a:r>
          </a:p>
          <a:p>
            <a:pPr lvl="1"/>
            <a:r>
              <a:rPr lang="en-US" dirty="0" smtClean="0"/>
              <a:t>2x spare boards</a:t>
            </a:r>
          </a:p>
          <a:p>
            <a:pPr lvl="1"/>
            <a:r>
              <a:rPr lang="en-US" dirty="0" smtClean="0"/>
              <a:t>Possibly up to 4+2+2=</a:t>
            </a:r>
            <a:r>
              <a:rPr lang="en-US" dirty="0"/>
              <a:t>8</a:t>
            </a:r>
            <a:r>
              <a:rPr lang="en-US" dirty="0" smtClean="0"/>
              <a:t> available in total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Programing V1495</a:t>
            </a:r>
          </a:p>
          <a:p>
            <a:pPr lvl="1"/>
            <a:r>
              <a:rPr lang="en-US" dirty="0" err="1" smtClean="0"/>
              <a:t>Altara</a:t>
            </a:r>
            <a:r>
              <a:rPr lang="en-US" dirty="0" smtClean="0"/>
              <a:t> compiler @TW PC</a:t>
            </a:r>
          </a:p>
          <a:p>
            <a:pPr lvl="2"/>
            <a:r>
              <a:rPr lang="en-US" dirty="0" err="1" smtClean="0"/>
              <a:t>Quarteus</a:t>
            </a:r>
            <a:r>
              <a:rPr lang="en-US" dirty="0" smtClean="0"/>
              <a:t>, free on Windows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CB6C-201F-514B-AC47-2B04F535A45D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0076" y="2834438"/>
            <a:ext cx="4245085" cy="36933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Trigger Cost Estimate for Quadrant Scheme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200" dirty="0" err="1" smtClean="0"/>
              <a:t>SiPM</a:t>
            </a:r>
            <a:r>
              <a:rPr lang="en-US" sz="1200" dirty="0" smtClean="0"/>
              <a:t>: 350 x </a:t>
            </a:r>
            <a:r>
              <a:rPr lang="en-US" sz="1200" dirty="0"/>
              <a:t>4</a:t>
            </a:r>
            <a:r>
              <a:rPr lang="en-US" sz="1200" dirty="0" smtClean="0"/>
              <a:t> x $30 ($36 for 20) = $42K (4 </a:t>
            </a:r>
            <a:r>
              <a:rPr lang="en-US" sz="1200" dirty="0" err="1" smtClean="0"/>
              <a:t>SiPM</a:t>
            </a:r>
            <a:r>
              <a:rPr lang="en-US" sz="1200" dirty="0" smtClean="0"/>
              <a:t> per strip)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V1495: </a:t>
            </a:r>
            <a:r>
              <a:rPr lang="en-US" sz="1200" dirty="0" smtClean="0"/>
              <a:t>4x$3.8K </a:t>
            </a:r>
            <a:r>
              <a:rPr lang="en-US" sz="1200" dirty="0"/>
              <a:t>= </a:t>
            </a:r>
            <a:r>
              <a:rPr lang="en-US" sz="1200" dirty="0" smtClean="0"/>
              <a:t>$15K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Scintillating strips 400 x $20(?)= 8K </a:t>
            </a:r>
          </a:p>
          <a:p>
            <a:pPr marL="285750" indent="-285750">
              <a:buFontTx/>
              <a:buChar char="-"/>
            </a:pPr>
            <a:r>
              <a:rPr lang="en-US" sz="1200" dirty="0" err="1" smtClean="0"/>
              <a:t>preAmps</a:t>
            </a:r>
            <a:r>
              <a:rPr lang="en-US" sz="1200" dirty="0" smtClean="0"/>
              <a:t>: 400 x $20(?) = 8K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PS and controls: $10K (?)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Cables and LVDS cables: $10K(?)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Other M&amp;S, frames, calibration system </a:t>
            </a:r>
            <a:r>
              <a:rPr lang="en-US" sz="1200" dirty="0" err="1" smtClean="0"/>
              <a:t>etc</a:t>
            </a:r>
            <a:r>
              <a:rPr lang="en-US" sz="1200" dirty="0" smtClean="0"/>
              <a:t>: $10K</a:t>
            </a:r>
          </a:p>
          <a:p>
            <a:pPr marL="285750" indent="-285750">
              <a:buFontTx/>
              <a:buChar char="-"/>
            </a:pPr>
            <a:endParaRPr lang="en-US" sz="1200" dirty="0" smtClean="0"/>
          </a:p>
          <a:p>
            <a:r>
              <a:rPr lang="en-US" sz="1200" dirty="0" smtClean="0"/>
              <a:t>Subtotal = $109K</a:t>
            </a:r>
          </a:p>
          <a:p>
            <a:pPr marL="285750" indent="-285750">
              <a:buFontTx/>
              <a:buChar char="-"/>
            </a:pP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smtClean="0"/>
              <a:t>VME Test Stand: subtotal = $9.5K</a:t>
            </a:r>
          </a:p>
          <a:p>
            <a:pPr marL="742950" lvl="1" indent="-285750">
              <a:buFontTx/>
              <a:buChar char="-"/>
            </a:pPr>
            <a:r>
              <a:rPr lang="en-US" sz="1200" dirty="0" smtClean="0"/>
              <a:t>VME crate: $3.5K</a:t>
            </a:r>
          </a:p>
          <a:p>
            <a:pPr marL="742950" lvl="1" indent="-285750">
              <a:buFontTx/>
              <a:buChar char="-"/>
            </a:pPr>
            <a:r>
              <a:rPr lang="en-US" sz="1200" dirty="0" smtClean="0"/>
              <a:t>VME </a:t>
            </a:r>
            <a:r>
              <a:rPr lang="en-US" sz="1200" dirty="0" err="1" smtClean="0"/>
              <a:t>Controlor</a:t>
            </a:r>
            <a:r>
              <a:rPr lang="en-US" sz="1200" dirty="0" smtClean="0"/>
              <a:t>: $4.0K </a:t>
            </a:r>
          </a:p>
          <a:p>
            <a:pPr marL="742950" lvl="1" indent="-285750">
              <a:buFontTx/>
              <a:buChar char="-"/>
            </a:pPr>
            <a:r>
              <a:rPr lang="en-US" sz="1200" dirty="0" smtClean="0"/>
              <a:t>Linux : $2K</a:t>
            </a:r>
          </a:p>
          <a:p>
            <a:pPr lvl="1"/>
            <a:r>
              <a:rPr lang="en-US" sz="1200" dirty="0" smtClean="0"/>
              <a:t> </a:t>
            </a:r>
            <a:endParaRPr lang="en-US" sz="1200" dirty="0"/>
          </a:p>
          <a:p>
            <a:r>
              <a:rPr lang="en-US" dirty="0" smtClean="0"/>
              <a:t>Total =   $115K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4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E906 </a:t>
            </a:r>
            <a:r>
              <a:rPr lang="en-US" sz="3600" dirty="0" smtClean="0"/>
              <a:t>DAQ (TDC) </a:t>
            </a:r>
            <a:br>
              <a:rPr lang="en-US" sz="3600" dirty="0" smtClean="0"/>
            </a:br>
            <a:r>
              <a:rPr lang="en-US" sz="3600" dirty="0" smtClean="0"/>
              <a:t>Test </a:t>
            </a:r>
            <a:r>
              <a:rPr lang="en-US" sz="3600" dirty="0" smtClean="0"/>
              <a:t>Stand 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DACB-3069-3742-B7C3-898D0B1C8057}" type="datetime1">
              <a:rPr lang="en-US" smtClean="0"/>
              <a:t>6/18/16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?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30" y="4193847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2, better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81949" y="3413709"/>
            <a:ext cx="164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TDC Test Bench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6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0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35"/>
            <a:ext cx="8229600" cy="6951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@BNL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2181" y="752627"/>
            <a:ext cx="8229600" cy="100352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EM/</a:t>
            </a:r>
            <a:r>
              <a:rPr lang="en-US" dirty="0" err="1" smtClean="0"/>
              <a:t>Hcal</a:t>
            </a:r>
            <a:r>
              <a:rPr lang="en-US" dirty="0" smtClean="0"/>
              <a:t> readout </a:t>
            </a:r>
            <a:endParaRPr lang="en-US" dirty="0"/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, Scintillating bar, LV/HV control box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2270"/>
            <a:ext cx="3823854" cy="2150918"/>
          </a:xfrm>
          <a:prstGeom prst="rect">
            <a:avLst/>
          </a:prstGeom>
        </p:spPr>
      </p:pic>
      <p:pic>
        <p:nvPicPr>
          <p:cNvPr id="10" name="Picture 9" descr="20150310_1506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5432"/>
            <a:ext cx="3823853" cy="2150917"/>
          </a:xfrm>
          <a:prstGeom prst="rect">
            <a:avLst/>
          </a:prstGeom>
        </p:spPr>
      </p:pic>
      <p:pic>
        <p:nvPicPr>
          <p:cNvPr id="11" name="Picture 10" descr="20150310_152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4140969"/>
            <a:ext cx="3938455" cy="2215381"/>
          </a:xfrm>
          <a:prstGeom prst="rect">
            <a:avLst/>
          </a:prstGeom>
        </p:spPr>
      </p:pic>
      <p:pic>
        <p:nvPicPr>
          <p:cNvPr id="12" name="Picture 11" descr="20150310_1456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1875719"/>
            <a:ext cx="3880311" cy="2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2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00"/>
            <a:ext cx="8229600" cy="697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Minimal Thickness for Light Yields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5332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thickness = 1.0cm, P &gt; 5GeV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/dx = 2.5MeV/cm</a:t>
            </a:r>
          </a:p>
          <a:p>
            <a:pPr lvl="1"/>
            <a:r>
              <a:rPr lang="en-US" dirty="0" smtClean="0"/>
              <a:t>Light yield = 2.5MeV / 100eV</a:t>
            </a:r>
            <a:r>
              <a:rPr lang="en-US" dirty="0"/>
              <a:t> ~</a:t>
            </a:r>
            <a:r>
              <a:rPr lang="en-US" dirty="0" smtClean="0"/>
              <a:t> 25K photons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Eff</a:t>
            </a:r>
            <a:r>
              <a:rPr lang="en-US" dirty="0" smtClean="0"/>
              <a:t> = 20%</a:t>
            </a:r>
          </a:p>
          <a:p>
            <a:pPr lvl="1"/>
            <a:r>
              <a:rPr lang="en-US" dirty="0" smtClean="0"/>
              <a:t>Scintillating strip light collection </a:t>
            </a:r>
            <a:r>
              <a:rPr lang="en-US" dirty="0" err="1" smtClean="0"/>
              <a:t>Eff</a:t>
            </a:r>
            <a:r>
              <a:rPr lang="en-US" dirty="0" smtClean="0"/>
              <a:t> = 10% (?)</a:t>
            </a:r>
          </a:p>
          <a:p>
            <a:pPr lvl="1"/>
            <a:r>
              <a:rPr lang="en-US" dirty="0" smtClean="0"/>
              <a:t>Total “light yield” = 25K x 20% x 10% = 500 &gt;&gt;1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Required light output</a:t>
            </a:r>
          </a:p>
          <a:p>
            <a:pPr lvl="1"/>
            <a:r>
              <a:rPr lang="en-US" dirty="0" smtClean="0"/>
              <a:t>Photon detecting </a:t>
            </a:r>
            <a:r>
              <a:rPr lang="en-US" dirty="0" err="1" smtClean="0"/>
              <a:t>eff</a:t>
            </a:r>
            <a:r>
              <a:rPr lang="en-US" dirty="0" smtClean="0"/>
              <a:t> &gt; 99%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7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79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Plastic Scintillator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  <a:endParaRPr lang="en-US" dirty="0"/>
          </a:p>
        </p:txBody>
      </p:sp>
      <p:pic>
        <p:nvPicPr>
          <p:cNvPr id="3" name="Picture 2" descr="polystyrene_ded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9" y="700718"/>
            <a:ext cx="7160591" cy="4856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027" y="5547589"/>
            <a:ext cx="6891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Using polystyrene as example (same as FNAL scintillator factory)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/dx = 2.41 MeV/cm @ 4 </a:t>
            </a:r>
            <a:r>
              <a:rPr lang="en-US" dirty="0" err="1" smtClean="0"/>
              <a:t>GeV</a:t>
            </a:r>
            <a:r>
              <a:rPr lang="en-US" dirty="0" smtClean="0"/>
              <a:t>, and 2.69 MeV/cm @ 20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11.5% difference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4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Kaon</a:t>
            </a:r>
            <a:r>
              <a:rPr lang="en-US" dirty="0"/>
              <a:t> </a:t>
            </a:r>
            <a:r>
              <a:rPr lang="en-US" dirty="0" err="1" smtClean="0"/>
              <a:t>vs</a:t>
            </a:r>
            <a:r>
              <a:rPr lang="en-US" smtClean="0"/>
              <a:t> 20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it’s an even bigger difference, 26.5%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7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9"/>
            <a:ext cx="8229600" cy="681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Costing/Schedule (</a:t>
            </a:r>
            <a:r>
              <a:rPr lang="en-US" dirty="0" err="1" smtClean="0"/>
              <a:t>sPHENIX</a:t>
            </a:r>
            <a:r>
              <a:rPr lang="en-US" dirty="0" smtClean="0"/>
              <a:t> stuff)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3565" y="859849"/>
            <a:ext cx="8845826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Since this would need to be ready on a </a:t>
            </a:r>
            <a:r>
              <a:rPr lang="en-US" sz="1600" i="1" dirty="0" smtClean="0"/>
              <a:t>very</a:t>
            </a:r>
            <a:r>
              <a:rPr lang="en-US" sz="1600" dirty="0" smtClean="0"/>
              <a:t> short time-scale, and at low cost since there isn’t time to submit a true proposal to DOE.  Not many solutions are feasible on such a short time scale and low budget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 suspect that the proposal here would fit under the cost/schedule constraints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Uses </a:t>
            </a:r>
            <a:r>
              <a:rPr lang="en-US" sz="1600" dirty="0" err="1" smtClean="0"/>
              <a:t>SiPM</a:t>
            </a:r>
            <a:r>
              <a:rPr lang="en-US" sz="1600" dirty="0" smtClean="0"/>
              <a:t> + preamp.v0 + HBD ADC that has already been tested in beam at FNAL for </a:t>
            </a:r>
            <a:r>
              <a:rPr lang="en-US" sz="1600" dirty="0" err="1" smtClean="0"/>
              <a:t>sPHENIX</a:t>
            </a:r>
            <a:endParaRPr lang="en-US" sz="1600" dirty="0" smtClean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Improved preamp.v1 exists now from Steve as well, can probably produce 1152 channels in a year ($10K?)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Have enough HBD ADC boards (I think)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Need ~ 1100 </a:t>
            </a:r>
            <a:r>
              <a:rPr lang="en-US" sz="1600" dirty="0" err="1" smtClean="0"/>
              <a:t>SiPMs</a:t>
            </a:r>
            <a:r>
              <a:rPr lang="en-US" sz="1600" dirty="0" smtClean="0"/>
              <a:t>.  Might be ~$50K for the </a:t>
            </a:r>
            <a:r>
              <a:rPr lang="en-US" sz="1600" dirty="0" err="1" smtClean="0"/>
              <a:t>SiPMs</a:t>
            </a:r>
            <a:r>
              <a:rPr lang="en-US" sz="1600" dirty="0" smtClean="0"/>
              <a:t>?  Shared with </a:t>
            </a:r>
            <a:r>
              <a:rPr lang="en-US" sz="1600" dirty="0" err="1" smtClean="0"/>
              <a:t>sPHENIX</a:t>
            </a:r>
            <a:r>
              <a:rPr lang="en-US" sz="1600" dirty="0" smtClean="0"/>
              <a:t> prototype, so possibly not an extra cost.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Materials (</a:t>
            </a:r>
            <a:r>
              <a:rPr lang="en-US" sz="1600" dirty="0" err="1" smtClean="0"/>
              <a:t>Pb</a:t>
            </a:r>
            <a:r>
              <a:rPr lang="en-US" sz="1600" dirty="0" smtClean="0"/>
              <a:t>/W/Cu/SS + </a:t>
            </a:r>
            <a:r>
              <a:rPr lang="en-US" sz="1600" dirty="0" err="1" smtClean="0"/>
              <a:t>Sc</a:t>
            </a:r>
            <a:r>
              <a:rPr lang="en-US" sz="1600" dirty="0" smtClean="0"/>
              <a:t>) ~$50K?</a:t>
            </a:r>
          </a:p>
          <a:p>
            <a:pPr marL="742950" lvl="1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Back of the envelope I guess this will reduce the backgrounds by a factor of 4 or more (depending on what the background actually is), while maintaining a W efficiency of ~80% (in region of overlap, where overlap is probably about 2/3).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If background is from upstream </a:t>
            </a:r>
            <a:r>
              <a:rPr lang="en-US" sz="1600" dirty="0" err="1" smtClean="0"/>
              <a:t>kaons</a:t>
            </a:r>
            <a:r>
              <a:rPr lang="en-US" sz="1600" dirty="0" smtClean="0"/>
              <a:t>, the background reduction factor could be much larger than 4 from </a:t>
            </a:r>
            <a:r>
              <a:rPr lang="en-US" sz="1600" dirty="0" err="1" smtClean="0"/>
              <a:t>dE</a:t>
            </a:r>
            <a:r>
              <a:rPr lang="en-US" sz="1600" dirty="0" smtClean="0"/>
              <a:t>/dx cut.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If background is from jets that shower in the absorber and then punch through, the rejection is perhaps 2 (Atsushi) or 4 (Mickey)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151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</a:t>
            </a:r>
            <a:r>
              <a:rPr lang="en-US" dirty="0" err="1" smtClean="0"/>
              <a:t>SiPM</a:t>
            </a:r>
            <a:r>
              <a:rPr lang="en-US" dirty="0" smtClean="0"/>
              <a:t> test @Summer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Borrow stuff from BNL/</a:t>
            </a:r>
            <a:r>
              <a:rPr lang="en-US" dirty="0" err="1" smtClean="0"/>
              <a:t>sPHENIX</a:t>
            </a:r>
            <a:r>
              <a:rPr lang="en-US" dirty="0" smtClean="0"/>
              <a:t> (Mickey)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, BC408 </a:t>
            </a:r>
          </a:p>
          <a:p>
            <a:pPr lvl="1"/>
            <a:r>
              <a:rPr lang="en-US" dirty="0" err="1" smtClean="0"/>
              <a:t>preAMP</a:t>
            </a:r>
            <a:r>
              <a:rPr lang="en-US" dirty="0" smtClean="0"/>
              <a:t> and IO board </a:t>
            </a:r>
          </a:p>
          <a:p>
            <a:pPr lvl="1"/>
            <a:r>
              <a:rPr lang="en-US" dirty="0" smtClean="0"/>
              <a:t>Cables  </a:t>
            </a:r>
          </a:p>
          <a:p>
            <a:pPr lvl="1"/>
            <a:r>
              <a:rPr lang="en-US" dirty="0" smtClean="0"/>
              <a:t>Beam test at E906? In June?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32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item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VME </a:t>
            </a:r>
            <a:r>
              <a:rPr lang="en-US" dirty="0" err="1" smtClean="0"/>
              <a:t>crate+CNTRL</a:t>
            </a:r>
            <a:r>
              <a:rPr lang="en-US" dirty="0" smtClean="0"/>
              <a:t>, 1x</a:t>
            </a:r>
          </a:p>
          <a:p>
            <a:r>
              <a:rPr lang="en-US" dirty="0" smtClean="0"/>
              <a:t>SIS, 1x (Taiwan), TS</a:t>
            </a:r>
          </a:p>
          <a:p>
            <a:r>
              <a:rPr lang="en-US" dirty="0" smtClean="0"/>
              <a:t>V1495, </a:t>
            </a:r>
            <a:r>
              <a:rPr lang="en-US" dirty="0" smtClean="0"/>
              <a:t>4x, with 3 daughter card for each V1495</a:t>
            </a:r>
          </a:p>
          <a:p>
            <a:pPr lvl="1"/>
            <a:r>
              <a:rPr lang="en-US" dirty="0" smtClean="0"/>
              <a:t>Also split cables, 24 total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71E-5F38-994E-82EE-46D00C167964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96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1"/>
            <a:ext cx="8229600" cy="1143000"/>
          </a:xfrm>
        </p:spPr>
        <p:txBody>
          <a:bodyPr/>
          <a:lstStyle/>
          <a:p>
            <a:r>
              <a:rPr lang="en-US" dirty="0" smtClean="0"/>
              <a:t>Use 8-ch ASDQ from CDF?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71E-5F38-994E-82EE-46D00C167964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7200" y="1336210"/>
            <a:ext cx="3326068" cy="169938"/>
            <a:chOff x="457200" y="1336210"/>
            <a:chExt cx="3326068" cy="169938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5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 rot="5400000">
            <a:off x="4744500" y="1477160"/>
            <a:ext cx="1513753" cy="9978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ASDQ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09600" y="1488610"/>
            <a:ext cx="3326068" cy="169938"/>
            <a:chOff x="457200" y="1336210"/>
            <a:chExt cx="3326068" cy="169938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22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62000" y="1641010"/>
            <a:ext cx="3326068" cy="169938"/>
            <a:chOff x="457200" y="1336210"/>
            <a:chExt cx="3326068" cy="169938"/>
          </a:xfrm>
        </p:grpSpPr>
        <p:grpSp>
          <p:nvGrpSpPr>
            <p:cNvPr id="27" name="Group 26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28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14400" y="1793410"/>
            <a:ext cx="3326068" cy="169938"/>
            <a:chOff x="457200" y="1336210"/>
            <a:chExt cx="3326068" cy="169938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34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066800" y="1945810"/>
            <a:ext cx="3326068" cy="169938"/>
            <a:chOff x="457200" y="1336210"/>
            <a:chExt cx="3326068" cy="169938"/>
          </a:xfrm>
        </p:grpSpPr>
        <p:grpSp>
          <p:nvGrpSpPr>
            <p:cNvPr id="39" name="Group 38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ectangle 39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219200" y="2098210"/>
            <a:ext cx="3326068" cy="169938"/>
            <a:chOff x="457200" y="1336210"/>
            <a:chExt cx="3326068" cy="169938"/>
          </a:xfrm>
        </p:grpSpPr>
        <p:grpSp>
          <p:nvGrpSpPr>
            <p:cNvPr id="45" name="Group 44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46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371600" y="2250610"/>
            <a:ext cx="3326068" cy="169938"/>
            <a:chOff x="457200" y="1336210"/>
            <a:chExt cx="3326068" cy="169938"/>
          </a:xfrm>
        </p:grpSpPr>
        <p:grpSp>
          <p:nvGrpSpPr>
            <p:cNvPr id="51" name="Group 50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52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24000" y="2403010"/>
            <a:ext cx="3326068" cy="169938"/>
            <a:chOff x="457200" y="1336210"/>
            <a:chExt cx="3326068" cy="169938"/>
          </a:xfrm>
        </p:grpSpPr>
        <p:grpSp>
          <p:nvGrpSpPr>
            <p:cNvPr id="57" name="Group 56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1676400" y="2555410"/>
            <a:ext cx="3326068" cy="169938"/>
            <a:chOff x="457200" y="1336210"/>
            <a:chExt cx="3326068" cy="169938"/>
          </a:xfrm>
        </p:grpSpPr>
        <p:grpSp>
          <p:nvGrpSpPr>
            <p:cNvPr id="63" name="Group 62"/>
            <p:cNvGrpSpPr/>
            <p:nvPr/>
          </p:nvGrpSpPr>
          <p:grpSpPr>
            <a:xfrm>
              <a:off x="457200" y="1336210"/>
              <a:ext cx="2400093" cy="169938"/>
              <a:chOff x="457200" y="1166272"/>
              <a:chExt cx="2400093" cy="16993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57200" y="1166272"/>
                <a:ext cx="1976791" cy="16993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457200" y="1245652"/>
                <a:ext cx="2400093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2857293" y="1336210"/>
              <a:ext cx="266907" cy="1699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>
              <a:stCxn id="64" idx="3"/>
            </p:cNvCxnSpPr>
            <p:nvPr/>
          </p:nvCxnSpPr>
          <p:spPr>
            <a:xfrm flipV="1">
              <a:off x="3124200" y="1415590"/>
              <a:ext cx="659068" cy="558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4392868" y="3103353"/>
            <a:ext cx="125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Input:</a:t>
            </a:r>
          </a:p>
          <a:p>
            <a:r>
              <a:rPr lang="en-US" dirty="0" smtClean="0"/>
              <a:t>DC coupled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063529" y="3103353"/>
            <a:ext cx="1008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Outputs:</a:t>
            </a:r>
          </a:p>
          <a:p>
            <a:r>
              <a:rPr lang="en-US" dirty="0" smtClean="0"/>
              <a:t>LVDS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000286" y="13362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000286" y="14886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6002173" y="1632603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000286" y="17934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014626" y="19458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995062" y="20982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001954" y="22506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008846" y="24030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059713" y="3188934"/>
            <a:ext cx="91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SiPMs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284899" y="3235100"/>
            <a:ext cx="2498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10mm x 10mm extruded </a:t>
            </a:r>
          </a:p>
          <a:p>
            <a:r>
              <a:rPr lang="en-US" dirty="0" smtClean="0"/>
              <a:t>Scintillators with </a:t>
            </a:r>
          </a:p>
          <a:p>
            <a:r>
              <a:rPr lang="en-US" dirty="0" smtClean="0"/>
              <a:t>WLSF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6767301" y="1238011"/>
            <a:ext cx="1063799" cy="141559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LVL-1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V1498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7832642" y="1488610"/>
            <a:ext cx="5529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8338105" y="1321482"/>
            <a:ext cx="6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LVL-2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61479" y="4158430"/>
            <a:ext cx="24171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AQDQ: free from CDF</a:t>
            </a:r>
          </a:p>
          <a:p>
            <a:endParaRPr lang="en-US" dirty="0"/>
          </a:p>
          <a:p>
            <a:r>
              <a:rPr lang="en-US" dirty="0" smtClean="0"/>
              <a:t>Or </a:t>
            </a:r>
          </a:p>
          <a:p>
            <a:endParaRPr lang="en-US" dirty="0"/>
          </a:p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Hcal</a:t>
            </a:r>
            <a:r>
              <a:rPr lang="en-US" dirty="0" smtClean="0"/>
              <a:t> preamps?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0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/>
          <a:lstStyle/>
          <a:p>
            <a:r>
              <a:rPr lang="en-US" dirty="0" smtClean="0"/>
              <a:t>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67F1-A469-F342-8FE9-62A2D34263A6}" type="datetime1">
              <a:rPr lang="en-US" smtClean="0"/>
              <a:t>6/18/16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2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77561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</a:t>
                        </a:r>
                        <a:r>
                          <a:rPr lang="en-US" dirty="0" smtClean="0"/>
                          <a:t>24x4</a:t>
                        </a:r>
                        <a:r>
                          <a:rPr lang="en-US" dirty="0" smtClean="0"/>
                          <a:t>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107463"/>
            <a:ext cx="268925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</a:t>
            </a:r>
            <a:r>
              <a:rPr lang="en-US" sz="1600" dirty="0" smtClean="0"/>
              <a:t>up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Trigger pattern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350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(Pulse </a:t>
            </a:r>
            <a:r>
              <a:rPr lang="en-US" dirty="0" smtClean="0">
                <a:solidFill>
                  <a:srgbClr val="0000FF"/>
                </a:solidFill>
              </a:rPr>
              <a:t>Gen.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V1495 @</a:t>
            </a:r>
            <a:r>
              <a:rPr lang="en-US" dirty="0" smtClean="0">
                <a:solidFill>
                  <a:srgbClr val="0000FF"/>
                </a:solidFill>
              </a:rPr>
              <a:t>TB)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7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Preamps from S. </a:t>
            </a:r>
            <a:r>
              <a:rPr lang="en-US" dirty="0" err="1" smtClean="0"/>
              <a:t>Boose</a:t>
            </a:r>
            <a:r>
              <a:rPr lang="en-US" dirty="0" smtClean="0"/>
              <a:t>/</a:t>
            </a:r>
            <a:r>
              <a:rPr lang="en-US" dirty="0" err="1" smtClean="0"/>
              <a:t>sPHENIX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10nS </a:t>
            </a:r>
            <a:r>
              <a:rPr lang="en-US" dirty="0"/>
              <a:t>r</a:t>
            </a:r>
            <a:r>
              <a:rPr lang="en-US" dirty="0" smtClean="0"/>
              <a:t>ising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FastShaper-M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700" y="277668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8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68"/>
            <a:ext cx="329926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E906 </a:t>
            </a:r>
            <a:r>
              <a:rPr lang="en-US" dirty="0" smtClean="0"/>
              <a:t>DAQ</a:t>
            </a:r>
            <a:br>
              <a:rPr lang="en-US" dirty="0" smtClean="0"/>
            </a:br>
            <a:r>
              <a:rPr lang="en-US" dirty="0" smtClean="0"/>
              <a:t>for upgrade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9289" y="1390484"/>
            <a:ext cx="3387999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TDC FPGA upgrade</a:t>
            </a:r>
          </a:p>
          <a:p>
            <a:pPr lvl="1"/>
            <a:r>
              <a:rPr lang="en-US" dirty="0" smtClean="0"/>
              <a:t>hold data within a spill, only send them out on EOS signal</a:t>
            </a:r>
          </a:p>
          <a:p>
            <a:pPr lvl="1"/>
            <a:r>
              <a:rPr lang="en-US" dirty="0" smtClean="0"/>
              <a:t>55 sec for readout TDC into disk </a:t>
            </a:r>
          </a:p>
          <a:p>
            <a:pPr lvl="1"/>
            <a:r>
              <a:rPr lang="en-US" dirty="0" smtClean="0"/>
              <a:t>New TDC data format with the global </a:t>
            </a:r>
            <a:r>
              <a:rPr lang="en-US" dirty="0" err="1" smtClean="0"/>
              <a:t>Trigger_ID</a:t>
            </a:r>
            <a:r>
              <a:rPr lang="en-US" dirty="0" smtClean="0"/>
              <a:t> information </a:t>
            </a:r>
          </a:p>
          <a:p>
            <a:pPr lvl="1"/>
            <a:r>
              <a:rPr lang="en-US" dirty="0" smtClean="0"/>
              <a:t>A global </a:t>
            </a:r>
            <a:r>
              <a:rPr lang="en-US" dirty="0" err="1" smtClean="0"/>
              <a:t>Trigger_ID</a:t>
            </a:r>
            <a:r>
              <a:rPr lang="en-US" dirty="0" smtClean="0"/>
              <a:t> generated by TS</a:t>
            </a:r>
          </a:p>
          <a:p>
            <a:pPr lvl="1"/>
            <a:r>
              <a:rPr lang="en-US" dirty="0"/>
              <a:t>Using known pattern (from V1495 on the test bench) to validate the new TDC </a:t>
            </a:r>
            <a:r>
              <a:rPr lang="en-US" dirty="0" smtClean="0"/>
              <a:t>code on a standalone DAQ, as we did before @WH14, single ROC 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DAQ integration</a:t>
            </a:r>
          </a:p>
          <a:p>
            <a:pPr lvl="1"/>
            <a:r>
              <a:rPr lang="en-US" dirty="0" smtClean="0"/>
              <a:t>Event assembly based on the global </a:t>
            </a:r>
            <a:r>
              <a:rPr lang="en-US" dirty="0" err="1" smtClean="0"/>
              <a:t>trigger_ID</a:t>
            </a:r>
            <a:r>
              <a:rPr lang="en-US" dirty="0" smtClean="0"/>
              <a:t>/</a:t>
            </a:r>
            <a:r>
              <a:rPr lang="en-US" dirty="0" err="1" smtClean="0"/>
              <a:t>Evt_ID</a:t>
            </a:r>
            <a:r>
              <a:rPr lang="en-US" dirty="0" smtClean="0"/>
              <a:t> in one spill</a:t>
            </a:r>
          </a:p>
          <a:p>
            <a:pPr lvl="1"/>
            <a:r>
              <a:rPr lang="en-US" dirty="0" smtClean="0"/>
              <a:t>TS accepts ROC responses</a:t>
            </a:r>
          </a:p>
          <a:p>
            <a:pPr lvl="1"/>
            <a:r>
              <a:rPr lang="en-US" dirty="0" smtClean="0"/>
              <a:t>Multi ROC readout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IMG_2286_E906_D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8537" y="897924"/>
            <a:ext cx="7183387" cy="53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1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45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Standalone Trigger R&amp;D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261" y="1600200"/>
            <a:ext cx="3682069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Road finder in each quadrant at LVL-1 V1495</a:t>
            </a:r>
          </a:p>
          <a:p>
            <a:pPr lvl="1"/>
            <a:r>
              <a:rPr lang="en-US" dirty="0" smtClean="0"/>
              <a:t>80+50+16</a:t>
            </a:r>
          </a:p>
          <a:p>
            <a:pPr lvl="1"/>
            <a:r>
              <a:rPr lang="en-US" dirty="0" smtClean="0"/>
              <a:t>Output VTX_Z and road information (N_ST1, N_ST2, N_ST3, Z_VTX) to LVL-2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AT LVL-2, make trigger decisions </a:t>
            </a:r>
          </a:p>
          <a:p>
            <a:pPr lvl="1"/>
            <a:r>
              <a:rPr lang="en-US" dirty="0" smtClean="0"/>
              <a:t>(Z_VTX, and roads information) via lookup table</a:t>
            </a:r>
          </a:p>
          <a:p>
            <a:pPr lvl="1"/>
            <a:r>
              <a:rPr lang="en-US" dirty="0" smtClean="0"/>
              <a:t>Send out trigger pattern to 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stand alone trigger DAQ</a:t>
            </a:r>
          </a:p>
          <a:p>
            <a:pPr lvl="1"/>
            <a:r>
              <a:rPr lang="en-US" dirty="0" smtClean="0"/>
              <a:t>Two (four) LVL-1 V1495</a:t>
            </a:r>
          </a:p>
          <a:p>
            <a:pPr lvl="1"/>
            <a:r>
              <a:rPr lang="en-US" dirty="0" smtClean="0"/>
              <a:t>One LVL-2 V1495</a:t>
            </a:r>
          </a:p>
          <a:p>
            <a:pPr lvl="1"/>
            <a:r>
              <a:rPr lang="en-US" dirty="0" smtClean="0"/>
              <a:t>One TS (SIS 3031)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V1495 to generate trigger hit pattern, and send them to LVL-1 to validate the performance</a:t>
            </a:r>
          </a:p>
          <a:p>
            <a:pPr lvl="1"/>
            <a:r>
              <a:rPr lang="en-US" dirty="0" smtClean="0"/>
              <a:t>(or a few TDCs for DAQ integration work)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IMG_4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2962" y="863713"/>
            <a:ext cx="6909707" cy="51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163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Dark Photon Displayed Vertex Trigger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52A1-51B0-EE44-BAEA-0B5D6B1B7FB4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395" r="76"/>
          <a:stretch/>
        </p:blipFill>
        <p:spPr>
          <a:xfrm>
            <a:off x="127001" y="3309297"/>
            <a:ext cx="9016999" cy="3412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85" y="835173"/>
            <a:ext cx="3249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Y-Plane Trigger: </a:t>
            </a:r>
          </a:p>
          <a:p>
            <a:r>
              <a:rPr lang="en-US" dirty="0" smtClean="0"/>
              <a:t>- No mass cut</a:t>
            </a:r>
          </a:p>
          <a:p>
            <a:r>
              <a:rPr lang="en-US" dirty="0" smtClean="0"/>
              <a:t>- Displaced z-vertex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Coincident with St-4 </a:t>
            </a:r>
            <a:r>
              <a:rPr lang="en-US" dirty="0" err="1" smtClean="0"/>
              <a:t>Hodos</a:t>
            </a:r>
            <a:r>
              <a:rPr lang="en-US" dirty="0" smtClean="0"/>
              <a:t>(?)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Quadrant triggers? 4 x V1495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44751" y="1931616"/>
            <a:ext cx="5777451" cy="1319923"/>
            <a:chOff x="1344751" y="1431993"/>
            <a:chExt cx="5777451" cy="1319923"/>
          </a:xfrm>
        </p:grpSpPr>
        <p:grpSp>
          <p:nvGrpSpPr>
            <p:cNvPr id="15" name="Group 14"/>
            <p:cNvGrpSpPr/>
            <p:nvPr/>
          </p:nvGrpSpPr>
          <p:grpSpPr>
            <a:xfrm>
              <a:off x="1344751" y="1431993"/>
              <a:ext cx="5777451" cy="1319923"/>
              <a:chOff x="1008564" y="1431993"/>
              <a:chExt cx="6412473" cy="1319923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1008564" y="2091955"/>
                <a:ext cx="6412473" cy="249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4130993" y="1431993"/>
                <a:ext cx="157782" cy="13199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89972" y="1431993"/>
                <a:ext cx="157782" cy="131992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365767" y="1431993"/>
                <a:ext cx="4187433" cy="65996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2365767" y="2116859"/>
                <a:ext cx="4035033" cy="38304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4-Point Star 15"/>
            <p:cNvSpPr/>
            <p:nvPr/>
          </p:nvSpPr>
          <p:spPr>
            <a:xfrm>
              <a:off x="5042563" y="1495689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4-Point Star 16"/>
            <p:cNvSpPr/>
            <p:nvPr/>
          </p:nvSpPr>
          <p:spPr>
            <a:xfrm>
              <a:off x="4076002" y="166054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4-Point Star 17"/>
            <p:cNvSpPr/>
            <p:nvPr/>
          </p:nvSpPr>
          <p:spPr>
            <a:xfrm>
              <a:off x="4076002" y="2116859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4-Point Star 18"/>
            <p:cNvSpPr/>
            <p:nvPr/>
          </p:nvSpPr>
          <p:spPr>
            <a:xfrm>
              <a:off x="5042563" y="2252396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41799" y="720694"/>
            <a:ext cx="41216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Y-channels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1x </a:t>
            </a:r>
            <a:r>
              <a:rPr lang="en-US" dirty="0" smtClean="0"/>
              <a:t>V1495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80(</a:t>
            </a:r>
            <a:r>
              <a:rPr lang="en-US" dirty="0" smtClean="0"/>
              <a:t>St1) + </a:t>
            </a:r>
            <a:r>
              <a:rPr lang="en-US" dirty="0" smtClean="0"/>
              <a:t>50</a:t>
            </a:r>
            <a:r>
              <a:rPr lang="en-US" dirty="0" smtClean="0"/>
              <a:t>(St2) + 8x2 (St4-Y1,2) = </a:t>
            </a:r>
            <a:r>
              <a:rPr lang="en-US" dirty="0" smtClean="0"/>
              <a:t>146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96+64 = 160 inputs possible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72+72+16 = 160 ( input possible)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(2NIM=</a:t>
            </a:r>
            <a:r>
              <a:rPr lang="en-US" dirty="0" err="1" smtClean="0"/>
              <a:t>RFCLK+ComSTOP</a:t>
            </a:r>
            <a:r>
              <a:rPr lang="en-US" dirty="0" smtClean="0"/>
              <a:t> 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32 outputs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94438" y="3167856"/>
            <a:ext cx="4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88410" y="3191158"/>
            <a:ext cx="4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340490" y="2838599"/>
            <a:ext cx="1498205" cy="0"/>
          </a:xfrm>
          <a:prstGeom prst="line">
            <a:avLst/>
          </a:prstGeom>
          <a:ln w="508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xplosion 1 26"/>
          <p:cNvSpPr/>
          <p:nvPr/>
        </p:nvSpPr>
        <p:spPr>
          <a:xfrm>
            <a:off x="1135497" y="2478658"/>
            <a:ext cx="418507" cy="29805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60863" y="2887557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29" name="4-Point Star 28"/>
          <p:cNvSpPr/>
          <p:nvPr/>
        </p:nvSpPr>
        <p:spPr>
          <a:xfrm>
            <a:off x="4057604" y="4618439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5074505" y="4482901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8024035" y="4203758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7668000" y="4211826"/>
            <a:ext cx="323736" cy="271075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0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06"/>
            <a:ext cx="8229600" cy="8505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 Detector Layout Schematics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beam view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7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35125" y="3658377"/>
            <a:ext cx="622223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41371" y="1409757"/>
            <a:ext cx="11652" cy="4427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953" y="3658377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3028" y="13398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46240" y="1572869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39794" y="990326"/>
            <a:ext cx="501041" cy="1794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75792" y="1200914"/>
            <a:ext cx="1767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SiPMs</a:t>
            </a:r>
            <a:r>
              <a:rPr lang="en-US" dirty="0" smtClean="0"/>
              <a:t> (80/50) </a:t>
            </a:r>
          </a:p>
          <a:p>
            <a:r>
              <a:rPr lang="en-US" dirty="0" smtClean="0"/>
              <a:t>Readout </a:t>
            </a:r>
            <a:r>
              <a:rPr lang="en-US" dirty="0" err="1" smtClean="0"/>
              <a:t>preAMs</a:t>
            </a:r>
            <a:endParaRPr lang="en-US" dirty="0" smtClean="0"/>
          </a:p>
          <a:p>
            <a:r>
              <a:rPr lang="en-US" dirty="0" smtClean="0"/>
              <a:t>cards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46240" y="2784561"/>
            <a:ext cx="2493554" cy="535940"/>
            <a:chOff x="4346240" y="2784561"/>
            <a:chExt cx="2493554" cy="535940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358816" y="2564129"/>
            <a:ext cx="2493554" cy="535940"/>
            <a:chOff x="4346240" y="2784561"/>
            <a:chExt cx="2493554" cy="53594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347164" y="2680639"/>
            <a:ext cx="2493554" cy="535940"/>
            <a:chOff x="4346240" y="2784561"/>
            <a:chExt cx="2493554" cy="535940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ight Arrow 26"/>
          <p:cNvSpPr/>
          <p:nvPr/>
        </p:nvSpPr>
        <p:spPr>
          <a:xfrm>
            <a:off x="7410748" y="2248619"/>
            <a:ext cx="1176863" cy="664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Trigger LVL-1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&amp; TDC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348088" y="2343697"/>
            <a:ext cx="2493554" cy="535940"/>
            <a:chOff x="4346240" y="2784561"/>
            <a:chExt cx="2493554" cy="535940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348088" y="1085389"/>
            <a:ext cx="2493554" cy="535940"/>
            <a:chOff x="4346240" y="2784561"/>
            <a:chExt cx="2493554" cy="535940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349012" y="1237789"/>
            <a:ext cx="2493554" cy="535940"/>
            <a:chOff x="4346240" y="2784561"/>
            <a:chExt cx="2493554" cy="535940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349936" y="1390189"/>
            <a:ext cx="2493554" cy="535940"/>
            <a:chOff x="4346240" y="2784561"/>
            <a:chExt cx="2493554" cy="535940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6198927" y="2784561"/>
              <a:ext cx="640867" cy="53594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4346240" y="3320501"/>
              <a:ext cx="1852687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2302724" y="1585456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291072" y="3883947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358816" y="3875792"/>
            <a:ext cx="1852687" cy="18291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80[ST01] </a:t>
            </a:r>
          </a:p>
          <a:p>
            <a:pPr algn="ctr"/>
            <a:r>
              <a:rPr lang="en-US" dirty="0" smtClean="0"/>
              <a:t>or 50 (ST2)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863099" y="4753559"/>
            <a:ext cx="501041" cy="19456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246778" y="4439925"/>
            <a:ext cx="501041" cy="1794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246778" y="1029011"/>
            <a:ext cx="501041" cy="17942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6-Point Star 45"/>
          <p:cNvSpPr/>
          <p:nvPr/>
        </p:nvSpPr>
        <p:spPr>
          <a:xfrm>
            <a:off x="7002923" y="4788512"/>
            <a:ext cx="198086" cy="221367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683199" y="4212375"/>
            <a:ext cx="131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(X= -120cm)</a:t>
            </a:r>
            <a:endParaRPr lang="en-US" dirty="0"/>
          </a:p>
        </p:txBody>
      </p:sp>
      <p:sp>
        <p:nvSpPr>
          <p:cNvPr id="48" name="6-Point Star 47"/>
          <p:cNvSpPr/>
          <p:nvPr/>
        </p:nvSpPr>
        <p:spPr>
          <a:xfrm>
            <a:off x="7002923" y="5679804"/>
            <a:ext cx="198086" cy="221367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6-Point Star 48"/>
          <p:cNvSpPr/>
          <p:nvPr/>
        </p:nvSpPr>
        <p:spPr>
          <a:xfrm>
            <a:off x="7002923" y="6500108"/>
            <a:ext cx="198086" cy="221367"/>
          </a:xfrm>
          <a:prstGeom prst="star6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484462" y="4732006"/>
            <a:ext cx="1680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 = -50cm</a:t>
            </a:r>
          </a:p>
          <a:p>
            <a:r>
              <a:rPr lang="en-US" dirty="0" smtClean="0"/>
              <a:t>Being tested for 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Radhard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642405" y="3345578"/>
            <a:ext cx="132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(8’ = 2.44m </a:t>
            </a:r>
          </a:p>
          <a:p>
            <a:r>
              <a:rPr lang="en-US" dirty="0" smtClean="0"/>
              <a:t>above floor)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21262" y="466859"/>
            <a:ext cx="3253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http://kuraraypsf.jp/psf/</a:t>
            </a:r>
            <a:r>
              <a:rPr lang="en-US" dirty="0" smtClean="0">
                <a:hlinkClick r:id="rId2"/>
              </a:rPr>
              <a:t>ws.html</a:t>
            </a:r>
            <a:endParaRPr lang="en-US" dirty="0" smtClean="0"/>
          </a:p>
          <a:p>
            <a:r>
              <a:rPr lang="en-US" dirty="0" smtClean="0"/>
              <a:t>WLSF Y-11(200):</a:t>
            </a:r>
          </a:p>
          <a:p>
            <a:r>
              <a:rPr lang="en-US" dirty="0" err="1" smtClean="0"/>
              <a:t>Att_L</a:t>
            </a:r>
            <a:r>
              <a:rPr lang="en-US" dirty="0"/>
              <a:t>&gt;</a:t>
            </a:r>
            <a:r>
              <a:rPr lang="en-US" dirty="0" smtClean="0"/>
              <a:t>3.5m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21262" y="3018622"/>
            <a:ext cx="191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Fremilab</a:t>
            </a:r>
            <a:r>
              <a:rPr lang="en-US" dirty="0" smtClean="0"/>
              <a:t> extruded </a:t>
            </a:r>
          </a:p>
          <a:p>
            <a:r>
              <a:rPr lang="en-US" dirty="0" smtClean="0"/>
              <a:t>scintillators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6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64"/>
            <a:ext cx="8229600" cy="760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Q-Trigger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</a:t>
            </a:r>
            <a:r>
              <a:rPr lang="en-US" dirty="0" err="1" smtClean="0"/>
              <a:t>matching+road</a:t>
            </a:r>
            <a:r>
              <a:rPr lang="en-US" dirty="0" smtClean="0"/>
              <a:t> </a:t>
            </a:r>
            <a:r>
              <a:rPr lang="en-US" dirty="0" err="1" smtClean="0"/>
              <a:t>infor</a:t>
            </a:r>
            <a:r>
              <a:rPr lang="en-US" dirty="0" smtClean="0"/>
              <a:t>.)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1579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80</a:t>
            </a:r>
            <a:r>
              <a:rPr lang="en-US" dirty="0" smtClean="0"/>
              <a:t>(ST1’) + </a:t>
            </a:r>
            <a:r>
              <a:rPr lang="en-US" dirty="0" smtClean="0"/>
              <a:t>50 </a:t>
            </a:r>
            <a:r>
              <a:rPr lang="en-US" dirty="0" smtClean="0"/>
              <a:t>(ST2’) + 2x8(ST4-Y1/2) = </a:t>
            </a:r>
            <a:r>
              <a:rPr lang="en-US" dirty="0" smtClean="0"/>
              <a:t>146</a:t>
            </a:r>
            <a:r>
              <a:rPr lang="en-US" dirty="0" smtClean="0"/>
              <a:t>, FANOUT ST4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</a:t>
            </a:r>
            <a:r>
              <a:rPr lang="en-US" dirty="0" smtClean="0">
                <a:solidFill>
                  <a:srgbClr val="FF0000"/>
                </a:solidFill>
              </a:rPr>
              <a:t>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33376" y="4492247"/>
            <a:ext cx="238461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MC simulation</a:t>
            </a:r>
          </a:p>
          <a:p>
            <a:r>
              <a:rPr lang="en-US" dirty="0"/>
              <a:t>D</a:t>
            </a:r>
            <a:r>
              <a:rPr lang="en-US" dirty="0" smtClean="0"/>
              <a:t>ummy pattern</a:t>
            </a:r>
          </a:p>
          <a:p>
            <a:r>
              <a:rPr lang="en-US" dirty="0" smtClean="0"/>
              <a:t>A test stand needed! </a:t>
            </a:r>
          </a:p>
          <a:p>
            <a:endParaRPr lang="en-US" dirty="0" smtClean="0"/>
          </a:p>
          <a:p>
            <a:r>
              <a:rPr lang="en-US" dirty="0" smtClean="0"/>
              <a:t>To check FPGA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Logic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Timing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07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/>
          <a:lstStyle/>
          <a:p>
            <a:r>
              <a:rPr lang="en-US" dirty="0" smtClean="0"/>
              <a:t>Trigger Simulations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53836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Gun MC to check the rates</a:t>
            </a:r>
          </a:p>
          <a:p>
            <a:pPr lvl="1"/>
            <a:r>
              <a:rPr lang="en-US" dirty="0" smtClean="0"/>
              <a:t>SM QCD processes </a:t>
            </a:r>
          </a:p>
          <a:p>
            <a:pPr lvl="1"/>
            <a:r>
              <a:rPr lang="en-US" dirty="0" smtClean="0"/>
              <a:t>Gun MC ~ real single rate (good to 50%)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Separately generate some phi/eta/omega -&gt; </a:t>
            </a:r>
            <a:r>
              <a:rPr lang="en-US" dirty="0" err="1" smtClean="0"/>
              <a:t>dimuon</a:t>
            </a:r>
            <a:r>
              <a:rPr lang="en-US" dirty="0" smtClean="0"/>
              <a:t> backgrounds?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some long live-time and small nuclear cross section particles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J/Psi and DY signals to check the rates</a:t>
            </a:r>
          </a:p>
          <a:p>
            <a:pPr lvl="1"/>
            <a:r>
              <a:rPr lang="en-US" dirty="0" smtClean="0"/>
              <a:t>Contamination to low mass triggered events</a:t>
            </a:r>
          </a:p>
          <a:p>
            <a:pPr lvl="1"/>
            <a:endParaRPr lang="en-US" dirty="0"/>
          </a:p>
          <a:p>
            <a:r>
              <a:rPr lang="en-US" dirty="0" smtClean="0"/>
              <a:t>Dark photon signals and trigger efficiencies </a:t>
            </a:r>
          </a:p>
          <a:p>
            <a:pPr lvl="1"/>
            <a:r>
              <a:rPr lang="en-US" dirty="0" smtClean="0"/>
              <a:t>Mass = 0.5, 1, 2.0, … 10GeV</a:t>
            </a:r>
          </a:p>
          <a:p>
            <a:pPr lvl="1"/>
            <a:r>
              <a:rPr lang="en-US" dirty="0" smtClean="0"/>
              <a:t>Various coupling constants</a:t>
            </a:r>
          </a:p>
          <a:p>
            <a:pPr lvl="1"/>
            <a:endParaRPr lang="en-US" dirty="0"/>
          </a:p>
          <a:p>
            <a:r>
              <a:rPr lang="en-US" dirty="0" smtClean="0"/>
              <a:t>Rejection power </a:t>
            </a:r>
          </a:p>
          <a:p>
            <a:endParaRPr lang="en-US" dirty="0"/>
          </a:p>
          <a:p>
            <a:r>
              <a:rPr lang="en-US" dirty="0" smtClean="0"/>
              <a:t>V1495 </a:t>
            </a:r>
            <a:r>
              <a:rPr lang="en-US" dirty="0" err="1" smtClean="0"/>
              <a:t>pulser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can take MC input “road map” file to generate trigger pattern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06B-3CC5-D044-A25E-EF95561C8AC2}" type="datetime1">
              <a:rPr lang="en-US" smtClean="0"/>
              <a:t>6/18/16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49513</TotalTime>
  <Words>1881</Words>
  <Application>Microsoft Macintosh PowerPoint</Application>
  <PresentationFormat>On-screen Show (4:3)</PresentationFormat>
  <Paragraphs>348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Some Thoughts about a New Dark Photon Trigger R&amp;D for E906</vt:lpstr>
      <vt:lpstr>E906 Trigger &amp; DAQ System</vt:lpstr>
      <vt:lpstr>PowerPoint Presentation</vt:lpstr>
      <vt:lpstr>E906 DAQ for upgrade</vt:lpstr>
      <vt:lpstr>Standalone Trigger R&amp;D</vt:lpstr>
      <vt:lpstr>Low Mass Dark Photon Displayed Vertex Trigger</vt:lpstr>
      <vt:lpstr>Trigger Detector Layout Schematics beam view</vt:lpstr>
      <vt:lpstr>Dark Photon Q-Trigger</vt:lpstr>
      <vt:lpstr>Trigger Simulations</vt:lpstr>
      <vt:lpstr>Standalone Test Stand and Detectors </vt:lpstr>
      <vt:lpstr>E906 DAQ (TDC)  Test Stand  </vt:lpstr>
      <vt:lpstr>V1495 Board 2 Altara FPGA Chips: Cyclone-V</vt:lpstr>
      <vt:lpstr>SiPM @BNL</vt:lpstr>
      <vt:lpstr>Minimal Thickness for Light Yields</vt:lpstr>
      <vt:lpstr>Plastic Scintillator dE/dx</vt:lpstr>
      <vt:lpstr>Costing/Schedule (sPHENIX stuff)</vt:lpstr>
      <vt:lpstr>Trigger SiPM test @Summer </vt:lpstr>
      <vt:lpstr>Updated item list</vt:lpstr>
      <vt:lpstr>Use 8-ch ASDQ from CDF?</vt:lpstr>
      <vt:lpstr>New Preamps from S. Boose/sPHENIX 10nS rising time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E906 Trigger &amp; DAQ System</dc:title>
  <dc:creator>Ming Liu</dc:creator>
  <cp:lastModifiedBy>Ming Liu (LANL)</cp:lastModifiedBy>
  <cp:revision>179</cp:revision>
  <cp:lastPrinted>2016-06-19T03:51:39Z</cp:lastPrinted>
  <dcterms:created xsi:type="dcterms:W3CDTF">2015-02-25T20:52:23Z</dcterms:created>
  <dcterms:modified xsi:type="dcterms:W3CDTF">2016-06-19T04:04:56Z</dcterms:modified>
</cp:coreProperties>
</file>