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8A020-FBC7-D946-9748-BA20CE89E680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55DA8-ACF4-8B47-A67E-8E7B15F1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04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1ADAE-4482-7544-B51F-6FD627186E44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6DB7C-B374-A14C-B60A-B98214721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6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FCA5-7D65-5E4D-AB0D-40AC09F1264F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EC37B-81F8-9242-86C4-AACBA635A471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1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DF41-E5E4-0C4A-B7D2-B2B820BC000B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1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971E-5F38-994E-82EE-46D00C167964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0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C151-71F3-8A47-A8D7-09D9DED4434E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FBEF-E165-6047-A9D2-B2C2CF1A3FD7}" type="datetime1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2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1994-4B6A-3C48-B40B-A4EA75048E51}" type="datetime1">
              <a:rPr lang="en-US" smtClean="0"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7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B13E-A02A-4A4C-81B5-2521552F2FD8}" type="datetime1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BF4D-345F-B342-BA64-6C28281EC2BB}" type="datetime1">
              <a:rPr lang="en-US" smtClean="0"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2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5A89-F930-2146-A7F0-C42FB0CAD61D}" type="datetime1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F6296-AF07-1A44-B7CC-B1C8F31F40D7}" type="datetime1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0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D10C-00B1-1F4C-BB8C-A3A2E6F813B9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816B-D526-304C-A764-9E5E16EDD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3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Thoughts about a New Dark Photon Trigger R&amp;D for E906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Grass, Kun, Pat and Ming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EB64-E195-F849-AF31-508DA5D0C987}" type="datetime1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0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828"/>
            <a:ext cx="8229600" cy="1143000"/>
          </a:xfrm>
        </p:spPr>
        <p:txBody>
          <a:bodyPr/>
          <a:lstStyle/>
          <a:p>
            <a:r>
              <a:rPr lang="en-US" dirty="0" smtClean="0"/>
              <a:t>E906 Trigger &amp; DAQ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367F1-A469-F342-8FE9-62A2D34263A6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E591-56EE-7343-83AA-67273F985A62}" type="slidenum">
              <a:rPr lang="en-US" smtClean="0"/>
              <a:t>2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795860" y="1219668"/>
            <a:ext cx="7348340" cy="4550939"/>
            <a:chOff x="735385" y="1413188"/>
            <a:chExt cx="7348340" cy="4550939"/>
          </a:xfrm>
        </p:grpSpPr>
        <p:sp>
          <p:nvSpPr>
            <p:cNvPr id="16" name="TextBox 15"/>
            <p:cNvSpPr txBox="1"/>
            <p:nvPr/>
          </p:nvSpPr>
          <p:spPr>
            <a:xfrm>
              <a:off x="775336" y="2589981"/>
              <a:ext cx="51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……</a:t>
              </a:r>
              <a:endParaRPr lang="en-US" dirty="0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735385" y="1413188"/>
              <a:ext cx="7348340" cy="4550939"/>
              <a:chOff x="457200" y="1425283"/>
              <a:chExt cx="7348340" cy="4550939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457200" y="1425283"/>
                <a:ext cx="7348340" cy="4550939"/>
                <a:chOff x="457200" y="1425283"/>
                <a:chExt cx="7348340" cy="4550939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6446762" y="5104190"/>
                  <a:ext cx="13587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Comm.</a:t>
                  </a:r>
                </a:p>
                <a:p>
                  <a:r>
                    <a:rPr lang="en-US" dirty="0" smtClean="0"/>
                    <a:t>Stop/Trigger</a:t>
                  </a:r>
                  <a:endParaRPr lang="en-US" dirty="0"/>
                </a:p>
              </p:txBody>
            </p:sp>
            <p:grpSp>
              <p:nvGrpSpPr>
                <p:cNvPr id="77" name="Group 76"/>
                <p:cNvGrpSpPr/>
                <p:nvPr/>
              </p:nvGrpSpPr>
              <p:grpSpPr>
                <a:xfrm>
                  <a:off x="457200" y="1425283"/>
                  <a:ext cx="6969276" cy="4550939"/>
                  <a:chOff x="457200" y="1425283"/>
                  <a:chExt cx="6969276" cy="4550939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4359124" y="3566069"/>
                    <a:ext cx="1289354" cy="2410153"/>
                    <a:chOff x="4359124" y="3566069"/>
                    <a:chExt cx="1289354" cy="2410153"/>
                  </a:xfrm>
                </p:grpSpPr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4359124" y="4043402"/>
                      <a:ext cx="1289354" cy="764420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L2-Trigger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V1495 (1)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cxnSp>
                  <p:nvCxnSpPr>
                    <p:cNvPr id="50" name="Straight Arrow Connector 49"/>
                    <p:cNvCxnSpPr/>
                    <p:nvPr/>
                  </p:nvCxnSpPr>
                  <p:spPr>
                    <a:xfrm>
                      <a:off x="4946955" y="3566069"/>
                      <a:ext cx="0" cy="441048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4359124" y="5211802"/>
                      <a:ext cx="1289354" cy="764420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Trigger Supervisor</a:t>
                      </a:r>
                    </a:p>
                  </p:txBody>
                </p:sp>
                <p:cxnSp>
                  <p:nvCxnSpPr>
                    <p:cNvPr id="58" name="Straight Arrow Connector 57"/>
                    <p:cNvCxnSpPr/>
                    <p:nvPr/>
                  </p:nvCxnSpPr>
                  <p:spPr>
                    <a:xfrm>
                      <a:off x="4930024" y="4807822"/>
                      <a:ext cx="0" cy="441048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457200" y="1425283"/>
                    <a:ext cx="6969276" cy="4354531"/>
                    <a:chOff x="457200" y="1425283"/>
                    <a:chExt cx="6969276" cy="4354531"/>
                  </a:xfrm>
                </p:grpSpPr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457200" y="1803757"/>
                      <a:ext cx="5167085" cy="1735310"/>
                      <a:chOff x="457200" y="1803757"/>
                      <a:chExt cx="5167085" cy="1735310"/>
                    </a:xfrm>
                  </p:grpSpPr>
                  <p:grpSp>
                    <p:nvGrpSpPr>
                      <p:cNvPr id="29" name="Group 28"/>
                      <p:cNvGrpSpPr/>
                      <p:nvPr/>
                    </p:nvGrpSpPr>
                    <p:grpSpPr>
                      <a:xfrm>
                        <a:off x="457200" y="2119944"/>
                        <a:ext cx="3877731" cy="1049791"/>
                        <a:chOff x="457200" y="2119944"/>
                        <a:chExt cx="3877731" cy="1049791"/>
                      </a:xfrm>
                    </p:grpSpPr>
                    <p:grpSp>
                      <p:nvGrpSpPr>
                        <p:cNvPr id="15" name="Group 14"/>
                        <p:cNvGrpSpPr/>
                        <p:nvPr/>
                      </p:nvGrpSpPr>
                      <p:grpSpPr>
                        <a:xfrm>
                          <a:off x="457200" y="2119944"/>
                          <a:ext cx="2636761" cy="1049791"/>
                          <a:chOff x="749905" y="1417637"/>
                          <a:chExt cx="2636761" cy="1049791"/>
                        </a:xfrm>
                      </p:grpSpPr>
                      <p:sp>
                        <p:nvSpPr>
                          <p:cNvPr id="7" name="Rectangle 6"/>
                          <p:cNvSpPr/>
                          <p:nvPr/>
                        </p:nvSpPr>
                        <p:spPr>
                          <a:xfrm>
                            <a:off x="749905" y="1560286"/>
                            <a:ext cx="1221619" cy="96762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8" name="Rectangle 7"/>
                          <p:cNvSpPr/>
                          <p:nvPr/>
                        </p:nvSpPr>
                        <p:spPr>
                          <a:xfrm>
                            <a:off x="749905" y="1852991"/>
                            <a:ext cx="1221619" cy="96762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9" name="Rectangle 8"/>
                          <p:cNvSpPr/>
                          <p:nvPr/>
                        </p:nvSpPr>
                        <p:spPr>
                          <a:xfrm>
                            <a:off x="2590799" y="1417637"/>
                            <a:ext cx="795867" cy="1049791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sz="800" dirty="0" smtClean="0">
                                <a:solidFill>
                                  <a:srgbClr val="FF0000"/>
                                </a:solidFill>
                              </a:rPr>
                              <a:t>Threshold Discriminator</a:t>
                            </a:r>
                            <a:endParaRPr lang="en-US" sz="800" dirty="0">
                              <a:solidFill>
                                <a:srgbClr val="FF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" name="Rectangle 9"/>
                          <p:cNvSpPr/>
                          <p:nvPr/>
                        </p:nvSpPr>
                        <p:spPr>
                          <a:xfrm>
                            <a:off x="749905" y="2329542"/>
                            <a:ext cx="1221619" cy="96762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2" name="Straight Arrow Connector 11"/>
                          <p:cNvCxnSpPr/>
                          <p:nvPr/>
                        </p:nvCxnSpPr>
                        <p:spPr>
                          <a:xfrm>
                            <a:off x="1971524" y="1608667"/>
                            <a:ext cx="619276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" name="Straight Arrow Connector 12"/>
                          <p:cNvCxnSpPr/>
                          <p:nvPr/>
                        </p:nvCxnSpPr>
                        <p:spPr>
                          <a:xfrm>
                            <a:off x="1971524" y="1932820"/>
                            <a:ext cx="619276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" name="Straight Arrow Connector 13"/>
                          <p:cNvCxnSpPr/>
                          <p:nvPr/>
                        </p:nvCxnSpPr>
                        <p:spPr>
                          <a:xfrm>
                            <a:off x="1971524" y="2426304"/>
                            <a:ext cx="619276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4" name="Group 23"/>
                        <p:cNvGrpSpPr/>
                        <p:nvPr/>
                      </p:nvGrpSpPr>
                      <p:grpSpPr>
                        <a:xfrm>
                          <a:off x="3096379" y="2166296"/>
                          <a:ext cx="1238552" cy="911905"/>
                          <a:chOff x="3568094" y="2107066"/>
                          <a:chExt cx="1238552" cy="911905"/>
                        </a:xfrm>
                      </p:grpSpPr>
                      <p:cxnSp>
                        <p:nvCxnSpPr>
                          <p:cNvPr id="17" name="Straight Arrow Connector 16"/>
                          <p:cNvCxnSpPr/>
                          <p:nvPr/>
                        </p:nvCxnSpPr>
                        <p:spPr>
                          <a:xfrm>
                            <a:off x="3568094" y="2382763"/>
                            <a:ext cx="619276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" name="Straight Connector 18"/>
                          <p:cNvCxnSpPr/>
                          <p:nvPr/>
                        </p:nvCxnSpPr>
                        <p:spPr>
                          <a:xfrm>
                            <a:off x="4187370" y="2107066"/>
                            <a:ext cx="0" cy="911905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" name="Straight Arrow Connector 19"/>
                          <p:cNvCxnSpPr/>
                          <p:nvPr/>
                        </p:nvCxnSpPr>
                        <p:spPr>
                          <a:xfrm>
                            <a:off x="4187370" y="3018971"/>
                            <a:ext cx="619276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" name="Straight Arrow Connector 20"/>
                          <p:cNvCxnSpPr/>
                          <p:nvPr/>
                        </p:nvCxnSpPr>
                        <p:spPr>
                          <a:xfrm>
                            <a:off x="4187370" y="2114323"/>
                            <a:ext cx="619276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4334931" y="1803757"/>
                        <a:ext cx="1289354" cy="764420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rgbClr val="FF0000"/>
                            </a:solidFill>
                          </a:rPr>
                          <a:t>TDC (xx)</a:t>
                        </a:r>
                        <a:endParaRPr lang="en-US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6" name="Rectangle 25"/>
                      <p:cNvSpPr/>
                      <p:nvPr/>
                    </p:nvSpPr>
                    <p:spPr>
                      <a:xfrm>
                        <a:off x="4334931" y="2774647"/>
                        <a:ext cx="1289354" cy="764420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rgbClr val="FF0000"/>
                            </a:solidFill>
                          </a:rPr>
                          <a:t>L1-Trigger</a:t>
                        </a:r>
                      </a:p>
                      <a:p>
                        <a:pPr algn="ctr"/>
                        <a:r>
                          <a:rPr lang="en-US" dirty="0" smtClean="0">
                            <a:solidFill>
                              <a:srgbClr val="FF0000"/>
                            </a:solidFill>
                          </a:rPr>
                          <a:t>V1495 (4)</a:t>
                        </a:r>
                        <a:endParaRPr lang="en-US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3715655" y="3141489"/>
                        <a:ext cx="55864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smtClean="0"/>
                          <a:t>(96)</a:t>
                        </a:r>
                        <a:endParaRPr lang="en-US" dirty="0"/>
                      </a:p>
                    </p:txBody>
                  </p:sp>
                </p:grpSp>
                <p:sp>
                  <p:nvSpPr>
                    <p:cNvPr id="68" name="Right Arrow 67"/>
                    <p:cNvSpPr/>
                    <p:nvPr/>
                  </p:nvSpPr>
                  <p:spPr>
                    <a:xfrm>
                      <a:off x="5648478" y="1803757"/>
                      <a:ext cx="1124855" cy="179862"/>
                    </a:xfrm>
                    <a:prstGeom prst="rightArrow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Can 68"/>
                    <p:cNvSpPr/>
                    <p:nvPr/>
                  </p:nvSpPr>
                  <p:spPr>
                    <a:xfrm>
                      <a:off x="6773333" y="1425283"/>
                      <a:ext cx="653143" cy="1142894"/>
                    </a:xfrm>
                    <a:prstGeom prst="can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DAQ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5624285" y="2359355"/>
                      <a:ext cx="1149048" cy="3420459"/>
                      <a:chOff x="5624285" y="2359355"/>
                      <a:chExt cx="1149048" cy="3420459"/>
                    </a:xfrm>
                  </p:grpSpPr>
                  <p:grpSp>
                    <p:nvGrpSpPr>
                      <p:cNvPr id="67" name="Group 66"/>
                      <p:cNvGrpSpPr/>
                      <p:nvPr/>
                    </p:nvGrpSpPr>
                    <p:grpSpPr>
                      <a:xfrm>
                        <a:off x="5624285" y="2359355"/>
                        <a:ext cx="592667" cy="3420459"/>
                        <a:chOff x="5624285" y="2359355"/>
                        <a:chExt cx="592667" cy="3420459"/>
                      </a:xfrm>
                    </p:grpSpPr>
                    <p:cxnSp>
                      <p:nvCxnSpPr>
                        <p:cNvPr id="61" name="Elbow Connector 60"/>
                        <p:cNvCxnSpPr/>
                        <p:nvPr/>
                      </p:nvCxnSpPr>
                      <p:spPr>
                        <a:xfrm flipV="1">
                          <a:off x="5648478" y="2359355"/>
                          <a:ext cx="568474" cy="3420459"/>
                        </a:xfrm>
                        <a:prstGeom prst="bentConnector2">
                          <a:avLst/>
                        </a:prstGeom>
                        <a:ln w="34925">
                          <a:solidFill>
                            <a:srgbClr val="008000"/>
                          </a:solidFill>
                          <a:tailEnd type="arrow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" name="Straight Arrow Connector 65"/>
                        <p:cNvCxnSpPr/>
                        <p:nvPr/>
                      </p:nvCxnSpPr>
                      <p:spPr>
                        <a:xfrm flipH="1">
                          <a:off x="5624285" y="2441993"/>
                          <a:ext cx="592667" cy="0"/>
                        </a:xfrm>
                        <a:prstGeom prst="straightConnector1">
                          <a:avLst/>
                        </a:prstGeom>
                        <a:ln w="34925">
                          <a:solidFill>
                            <a:srgbClr val="008000"/>
                          </a:solidFill>
                          <a:tailEnd type="arrow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72" name="Straight Arrow Connector 71"/>
                      <p:cNvCxnSpPr/>
                      <p:nvPr/>
                    </p:nvCxnSpPr>
                    <p:spPr>
                      <a:xfrm>
                        <a:off x="6216952" y="2441993"/>
                        <a:ext cx="556381" cy="0"/>
                      </a:xfrm>
                      <a:prstGeom prst="straightConnector1">
                        <a:avLst/>
                      </a:prstGeom>
                      <a:ln w="34925">
                        <a:solidFill>
                          <a:srgbClr val="008000"/>
                        </a:solidFill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sp>
            <p:nvSpPr>
              <p:cNvPr id="74" name="TextBox 73"/>
              <p:cNvSpPr txBox="1"/>
              <p:nvPr/>
            </p:nvSpPr>
            <p:spPr>
              <a:xfrm>
                <a:off x="3698519" y="1803757"/>
                <a:ext cx="6364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Hits/</a:t>
                </a:r>
              </a:p>
              <a:p>
                <a:r>
                  <a:rPr lang="en-US" dirty="0" smtClean="0"/>
                  <a:t>Start</a:t>
                </a:r>
                <a:endParaRPr lang="en-US" dirty="0"/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1078708" y="3223973"/>
            <a:ext cx="268925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L0 Trigger: not “actively” used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- 4 V1495 boards available</a:t>
            </a:r>
          </a:p>
          <a:p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0000FF"/>
                </a:solidFill>
              </a:rPr>
              <a:t>L1 Trigger: in operation</a:t>
            </a:r>
          </a:p>
          <a:p>
            <a:r>
              <a:rPr lang="en-US" sz="1600" dirty="0" smtClean="0"/>
              <a:t> - 4 V1495 boards</a:t>
            </a:r>
          </a:p>
          <a:p>
            <a:r>
              <a:rPr lang="en-US" sz="1600" dirty="0" smtClean="0"/>
              <a:t>    (2) for Y-plane, not used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(2) for X-Plane, in use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 smtClean="0">
                <a:solidFill>
                  <a:srgbClr val="FF0000"/>
                </a:solidFill>
              </a:rPr>
              <a:t>700nS latency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>
                <a:solidFill>
                  <a:srgbClr val="0000FF"/>
                </a:solidFill>
              </a:rPr>
              <a:t>L2 Trigger: pass through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1 V1495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Could do simple look-up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TS: Trigger Supervisor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06702" y="1378181"/>
            <a:ext cx="1105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VME/CPU</a:t>
            </a:r>
          </a:p>
          <a:p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80434" y="1179507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Gen. </a:t>
            </a:r>
          </a:p>
          <a:p>
            <a:r>
              <a:rPr lang="en-US" dirty="0" smtClean="0"/>
              <a:t>V1495 @TB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85421" y="3723122"/>
            <a:ext cx="224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L2: limited I/O</a:t>
            </a:r>
          </a:p>
          <a:p>
            <a:r>
              <a:rPr lang="en-US" dirty="0" smtClean="0"/>
              <a:t>1(O), 5(I), 32x</a:t>
            </a:r>
          </a:p>
          <a:p>
            <a:r>
              <a:rPr lang="en-US" dirty="0" smtClean="0"/>
              <a:t>only 2 (I) used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60967" y="164117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7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163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Low Mass Dark Photon Displayed Vertex Trigger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52A1-51B0-EE44-BAEA-0B5D6B1B7FB4}" type="datetime1">
              <a:rPr lang="en-US" smtClean="0"/>
              <a:t>2/26/15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E591-56EE-7343-83AA-67273F985A62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395" r="76"/>
          <a:stretch/>
        </p:blipFill>
        <p:spPr>
          <a:xfrm>
            <a:off x="127001" y="3309297"/>
            <a:ext cx="9016999" cy="3412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985" y="835173"/>
            <a:ext cx="32496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Y-Plane Trigger: </a:t>
            </a:r>
          </a:p>
          <a:p>
            <a:r>
              <a:rPr lang="en-US" dirty="0" smtClean="0"/>
              <a:t>- No mass cut</a:t>
            </a:r>
          </a:p>
          <a:p>
            <a:r>
              <a:rPr lang="en-US" dirty="0" smtClean="0"/>
              <a:t>- Displaced z-vertex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Coincident with St-4 </a:t>
            </a:r>
            <a:r>
              <a:rPr lang="en-US" dirty="0" err="1" smtClean="0"/>
              <a:t>Hodos</a:t>
            </a:r>
            <a:r>
              <a:rPr lang="en-US" dirty="0" smtClean="0"/>
              <a:t>(?)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Quadrant triggers? 4 x V1495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344751" y="1931616"/>
            <a:ext cx="5777451" cy="1319923"/>
            <a:chOff x="1344751" y="1431993"/>
            <a:chExt cx="5777451" cy="1319923"/>
          </a:xfrm>
        </p:grpSpPr>
        <p:grpSp>
          <p:nvGrpSpPr>
            <p:cNvPr id="15" name="Group 14"/>
            <p:cNvGrpSpPr/>
            <p:nvPr/>
          </p:nvGrpSpPr>
          <p:grpSpPr>
            <a:xfrm>
              <a:off x="1344751" y="1431993"/>
              <a:ext cx="5777451" cy="1319923"/>
              <a:chOff x="1008564" y="1431993"/>
              <a:chExt cx="6412473" cy="1319923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1008564" y="2091955"/>
                <a:ext cx="6412473" cy="249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4130993" y="1431993"/>
                <a:ext cx="157782" cy="13199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189972" y="1431993"/>
                <a:ext cx="157782" cy="13199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2365767" y="1431993"/>
                <a:ext cx="4187433" cy="659962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2365767" y="2116859"/>
                <a:ext cx="4035033" cy="38304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4-Point Star 15"/>
            <p:cNvSpPr/>
            <p:nvPr/>
          </p:nvSpPr>
          <p:spPr>
            <a:xfrm>
              <a:off x="5042563" y="1495689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4076002" y="1660541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076002" y="2116859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4-Point Star 18"/>
            <p:cNvSpPr/>
            <p:nvPr/>
          </p:nvSpPr>
          <p:spPr>
            <a:xfrm>
              <a:off x="5042563" y="2252396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34837" y="835173"/>
            <a:ext cx="353173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Y-channels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per quadrant:  </a:t>
            </a:r>
          </a:p>
          <a:p>
            <a:r>
              <a:rPr lang="en-US" dirty="0" smtClean="0"/>
              <a:t>- 1x V1495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40(St1) + 40(St2) + 8x2 (St4) = 96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96+64 = 160 possible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72+72+16 = 160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(2NIM=</a:t>
            </a:r>
            <a:r>
              <a:rPr lang="en-US" dirty="0" err="1" smtClean="0"/>
              <a:t>RFCLK+ComSTOP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57604" y="1605575"/>
            <a:ext cx="4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27083" y="1625980"/>
            <a:ext cx="4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St2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340490" y="2838599"/>
            <a:ext cx="1498205" cy="0"/>
          </a:xfrm>
          <a:prstGeom prst="line">
            <a:avLst/>
          </a:prstGeom>
          <a:ln w="50800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xplosion 1 26"/>
          <p:cNvSpPr/>
          <p:nvPr/>
        </p:nvSpPr>
        <p:spPr>
          <a:xfrm>
            <a:off x="1135497" y="2478658"/>
            <a:ext cx="418507" cy="29805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160863" y="2887557"/>
            <a:ext cx="223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Coincident Z-</a:t>
            </a:r>
            <a:r>
              <a:rPr lang="en-US" sz="1400" dirty="0" err="1" smtClean="0"/>
              <a:t>vtx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window matched@L2</a:t>
            </a:r>
            <a:endParaRPr lang="en-US" sz="1400" dirty="0"/>
          </a:p>
        </p:txBody>
      </p:sp>
      <p:sp>
        <p:nvSpPr>
          <p:cNvPr id="29" name="4-Point Star 28"/>
          <p:cNvSpPr/>
          <p:nvPr/>
        </p:nvSpPr>
        <p:spPr>
          <a:xfrm>
            <a:off x="4057604" y="4618439"/>
            <a:ext cx="323736" cy="271075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4-Point Star 29"/>
          <p:cNvSpPr/>
          <p:nvPr/>
        </p:nvSpPr>
        <p:spPr>
          <a:xfrm>
            <a:off x="5074505" y="4482901"/>
            <a:ext cx="323736" cy="271075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4-Point Star 30"/>
          <p:cNvSpPr/>
          <p:nvPr/>
        </p:nvSpPr>
        <p:spPr>
          <a:xfrm>
            <a:off x="8024035" y="4203758"/>
            <a:ext cx="323736" cy="271075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7668000" y="4211826"/>
            <a:ext cx="323736" cy="271075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0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093"/>
            <a:ext cx="8229600" cy="1143000"/>
          </a:xfrm>
        </p:spPr>
        <p:txBody>
          <a:bodyPr/>
          <a:lstStyle/>
          <a:p>
            <a:r>
              <a:rPr lang="en-US" dirty="0" smtClean="0"/>
              <a:t>Trigger Simulations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53836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Gun MC to check the rates</a:t>
            </a:r>
          </a:p>
          <a:p>
            <a:pPr lvl="1"/>
            <a:r>
              <a:rPr lang="en-US" dirty="0" smtClean="0"/>
              <a:t>SM QCD processes </a:t>
            </a:r>
          </a:p>
          <a:p>
            <a:pPr lvl="1"/>
            <a:r>
              <a:rPr lang="en-US" dirty="0" smtClean="0"/>
              <a:t>Gun MC ~ real single rate (good to 50%)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Separately generate some phi/eta/omega -&gt; </a:t>
            </a:r>
            <a:r>
              <a:rPr lang="en-US" dirty="0" err="1" smtClean="0"/>
              <a:t>dimuon</a:t>
            </a:r>
            <a:r>
              <a:rPr lang="en-US" dirty="0" smtClean="0"/>
              <a:t> backgrounds?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some long live-time and small nuclear cross section particles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J/Psi and DY signals to check the rates</a:t>
            </a:r>
          </a:p>
          <a:p>
            <a:pPr lvl="1"/>
            <a:r>
              <a:rPr lang="en-US" dirty="0" smtClean="0"/>
              <a:t>Contamination to low mass triggered events</a:t>
            </a:r>
          </a:p>
          <a:p>
            <a:pPr lvl="1"/>
            <a:endParaRPr lang="en-US" dirty="0"/>
          </a:p>
          <a:p>
            <a:r>
              <a:rPr lang="en-US" dirty="0" smtClean="0"/>
              <a:t>Dark photon signals and trigger efficiencies </a:t>
            </a:r>
          </a:p>
          <a:p>
            <a:pPr lvl="1"/>
            <a:r>
              <a:rPr lang="en-US" dirty="0" smtClean="0"/>
              <a:t>Mass = 0.5, 1, 2.0, … 10GeV</a:t>
            </a:r>
          </a:p>
          <a:p>
            <a:pPr lvl="1"/>
            <a:r>
              <a:rPr lang="en-US" dirty="0" smtClean="0"/>
              <a:t>Various coupling constants</a:t>
            </a:r>
          </a:p>
          <a:p>
            <a:pPr lvl="1"/>
            <a:endParaRPr lang="en-US" dirty="0"/>
          </a:p>
          <a:p>
            <a:r>
              <a:rPr lang="en-US" dirty="0" smtClean="0"/>
              <a:t>Rejection power </a:t>
            </a:r>
          </a:p>
          <a:p>
            <a:endParaRPr lang="en-US" dirty="0"/>
          </a:p>
          <a:p>
            <a:r>
              <a:rPr lang="en-US" dirty="0" smtClean="0"/>
              <a:t>V1495 </a:t>
            </a:r>
            <a:r>
              <a:rPr lang="en-US" dirty="0" err="1" smtClean="0"/>
              <a:t>pulser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can take MC input “road map” file to generate trigger pattern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606B-3CC5-D044-A25E-EF95561C8AC2}" type="datetime1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Standalone Test Stand and Detectors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4164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VME system + Linux</a:t>
            </a:r>
          </a:p>
          <a:p>
            <a:r>
              <a:rPr lang="en-US" dirty="0" smtClean="0"/>
              <a:t>PC(Windows) FPGA programing</a:t>
            </a:r>
          </a:p>
          <a:p>
            <a:r>
              <a:rPr lang="en-US" dirty="0" smtClean="0"/>
              <a:t>Total Cost w/ test stand: ~ $60K </a:t>
            </a:r>
            <a:r>
              <a:rPr lang="en-US" dirty="0" smtClean="0">
                <a:solidFill>
                  <a:srgbClr val="FF0000"/>
                </a:solidFill>
              </a:rPr>
              <a:t>($40K?  detector only)</a:t>
            </a:r>
          </a:p>
          <a:p>
            <a:pPr lvl="1"/>
            <a:r>
              <a:rPr lang="en-US" dirty="0" smtClean="0"/>
              <a:t>VME crate: $3.5K</a:t>
            </a:r>
          </a:p>
          <a:p>
            <a:pPr lvl="2"/>
            <a:r>
              <a:rPr lang="en-US" dirty="0" smtClean="0"/>
              <a:t>Free one from LANL?</a:t>
            </a:r>
          </a:p>
          <a:p>
            <a:pPr lvl="1"/>
            <a:r>
              <a:rPr lang="en-US" dirty="0" smtClean="0"/>
              <a:t>VME controller: $4.0K  </a:t>
            </a:r>
          </a:p>
          <a:p>
            <a:pPr lvl="2"/>
            <a:r>
              <a:rPr lang="en-US" dirty="0" smtClean="0"/>
              <a:t>can get an old one free from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lvl="1"/>
            <a:r>
              <a:rPr lang="en-US" dirty="0" smtClean="0"/>
              <a:t>V1495: $15K</a:t>
            </a:r>
          </a:p>
          <a:p>
            <a:pPr lvl="2"/>
            <a:r>
              <a:rPr lang="en-US" dirty="0" smtClean="0"/>
              <a:t>$3800 x 4  = $15K for 4</a:t>
            </a:r>
          </a:p>
          <a:p>
            <a:pPr lvl="2"/>
            <a:r>
              <a:rPr lang="en-US" dirty="0" smtClean="0"/>
              <a:t>4 available at E906, </a:t>
            </a:r>
          </a:p>
          <a:p>
            <a:pPr lvl="2"/>
            <a:r>
              <a:rPr lang="en-US" dirty="0" smtClean="0"/>
              <a:t>need a few (2?) at LANL test stand ($8K) 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SiPMTs</a:t>
            </a:r>
            <a:r>
              <a:rPr lang="en-US" dirty="0" smtClean="0">
                <a:solidFill>
                  <a:srgbClr val="FF0000"/>
                </a:solidFill>
              </a:rPr>
              <a:t>: 20K?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40 x 4 = 160 channels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Cables and connectors: $5K?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Scintillating fibers/strips: $5K?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Free LANL/</a:t>
            </a:r>
            <a:r>
              <a:rPr lang="en-US" dirty="0" err="1" smtClean="0">
                <a:solidFill>
                  <a:srgbClr val="FF0000"/>
                </a:solidFill>
              </a:rPr>
              <a:t>Fermilab</a:t>
            </a:r>
            <a:r>
              <a:rPr lang="en-US" dirty="0" smtClean="0">
                <a:solidFill>
                  <a:srgbClr val="FF0000"/>
                </a:solidFill>
              </a:rPr>
              <a:t>/BNL?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 detector frame and support: $10K?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NIM logic modules 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Other test equipment: mostly available at </a:t>
            </a:r>
            <a:r>
              <a:rPr lang="en-US" dirty="0" err="1" smtClean="0"/>
              <a:t>Femrilab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Pulse generator (V1495)</a:t>
            </a:r>
          </a:p>
          <a:p>
            <a:pPr lvl="1"/>
            <a:r>
              <a:rPr lang="en-US" dirty="0" smtClean="0"/>
              <a:t>Logic analyzer (TDC-II +PC/Linux DAQ)</a:t>
            </a:r>
          </a:p>
          <a:p>
            <a:pPr lvl="1"/>
            <a:r>
              <a:rPr lang="en-US" dirty="0" smtClean="0"/>
              <a:t>Trigger logic test stand (combination of above 2)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V1495 availability @E906</a:t>
            </a:r>
          </a:p>
          <a:p>
            <a:pPr lvl="1"/>
            <a:r>
              <a:rPr lang="en-US" dirty="0" smtClean="0"/>
              <a:t>4 x L0 not used in logic, passive pass-through </a:t>
            </a:r>
          </a:p>
          <a:p>
            <a:pPr lvl="1"/>
            <a:r>
              <a:rPr lang="en-US" dirty="0" smtClean="0"/>
              <a:t>2x Y-plane L1 not used</a:t>
            </a:r>
          </a:p>
          <a:p>
            <a:pPr lvl="1"/>
            <a:r>
              <a:rPr lang="en-US" dirty="0" smtClean="0"/>
              <a:t>2x spare boards</a:t>
            </a:r>
          </a:p>
          <a:p>
            <a:pPr lvl="1"/>
            <a:r>
              <a:rPr lang="en-US" dirty="0" smtClean="0"/>
              <a:t>Possibly up to 4+2+2=</a:t>
            </a:r>
            <a:r>
              <a:rPr lang="en-US" dirty="0"/>
              <a:t>8</a:t>
            </a:r>
            <a:r>
              <a:rPr lang="en-US" dirty="0" smtClean="0"/>
              <a:t> available in total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Programing V1495</a:t>
            </a:r>
          </a:p>
          <a:p>
            <a:pPr lvl="1"/>
            <a:r>
              <a:rPr lang="en-US" dirty="0" err="1" smtClean="0"/>
              <a:t>Altara</a:t>
            </a:r>
            <a:r>
              <a:rPr lang="en-US" dirty="0" smtClean="0"/>
              <a:t> compiler @TW PC</a:t>
            </a:r>
          </a:p>
          <a:p>
            <a:pPr lvl="2"/>
            <a:r>
              <a:rPr lang="en-US" dirty="0" err="1" smtClean="0"/>
              <a:t>Quarteus</a:t>
            </a:r>
            <a:r>
              <a:rPr lang="en-US" dirty="0" smtClean="0"/>
              <a:t>, free on Windows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CB6C-201F-514B-AC47-2B04F535A45D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4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9125" y="14893"/>
            <a:ext cx="4448077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E906 DAQ Test Stand  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DACB-3069-3742-B7C3-898D0B1C8057}" type="datetime1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20150226_1103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541602" cy="2554651"/>
          </a:xfrm>
          <a:prstGeom prst="rect">
            <a:avLst/>
          </a:prstGeom>
        </p:spPr>
      </p:pic>
      <p:pic>
        <p:nvPicPr>
          <p:cNvPr id="10" name="Picture 9" descr="20150226_1100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78" y="2970212"/>
            <a:ext cx="6911622" cy="3887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0863" y="263476"/>
            <a:ext cx="41472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PC/Linux: </a:t>
            </a:r>
            <a:r>
              <a:rPr lang="en-US" dirty="0" err="1" smtClean="0"/>
              <a:t>Jlab</a:t>
            </a:r>
            <a:r>
              <a:rPr lang="en-US" dirty="0" smtClean="0"/>
              <a:t> CODA, Ethernet Readout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CPU MVME5500: old </a:t>
            </a:r>
            <a:r>
              <a:rPr lang="en-US" dirty="0" err="1" smtClean="0"/>
              <a:t>VxWork</a:t>
            </a:r>
            <a:r>
              <a:rPr lang="en-US" dirty="0" smtClean="0"/>
              <a:t> 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“TS” ?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TDC-II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V1495 pulse generator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V1495 L1 Trigger “development </a:t>
            </a:r>
            <a:r>
              <a:rPr lang="en-US" dirty="0" err="1" smtClean="0">
                <a:solidFill>
                  <a:srgbClr val="FF0000"/>
                </a:solidFill>
              </a:rPr>
              <a:t>brd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Windows PC: </a:t>
            </a:r>
            <a:r>
              <a:rPr lang="en-US" dirty="0" err="1" smtClean="0">
                <a:solidFill>
                  <a:srgbClr val="FF0000"/>
                </a:solidFill>
              </a:rPr>
              <a:t>Altara</a:t>
            </a:r>
            <a:r>
              <a:rPr lang="en-US" dirty="0" smtClean="0">
                <a:solidFill>
                  <a:srgbClr val="FF0000"/>
                </a:solidFill>
              </a:rPr>
              <a:t> FPGA programing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6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V1495 Board</a:t>
            </a:r>
            <a:br>
              <a:rPr lang="en-US" dirty="0" smtClean="0"/>
            </a:br>
            <a:r>
              <a:rPr lang="en-US" sz="2200" dirty="0" smtClean="0"/>
              <a:t>2 </a:t>
            </a:r>
            <a:r>
              <a:rPr lang="en-US" sz="2200" dirty="0" err="1" smtClean="0"/>
              <a:t>Altara</a:t>
            </a:r>
            <a:r>
              <a:rPr lang="en-US" sz="2200" dirty="0" smtClean="0"/>
              <a:t> FPGA Chips: Cyclone-V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B13E-A02A-4A4C-81B5-2521552F2FD8}" type="datetime1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Dark Photon Trigger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20150226_0953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0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655</Words>
  <Application>Microsoft Macintosh PowerPoint</Application>
  <PresentationFormat>On-screen Show (4:3)</PresentationFormat>
  <Paragraphs>140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Some Thoughts about a New Dark Photon Trigger R&amp;D for E906</vt:lpstr>
      <vt:lpstr>E906 Trigger &amp; DAQ System</vt:lpstr>
      <vt:lpstr>Low Mass Dark Photon Displayed Vertex Trigger</vt:lpstr>
      <vt:lpstr>Trigger Simulations</vt:lpstr>
      <vt:lpstr>Standalone Test Stand and Detectors </vt:lpstr>
      <vt:lpstr>E906 DAQ Test Stand  </vt:lpstr>
      <vt:lpstr>V1495 Board 2 Altara FPGA Chips: Cyclone-V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E906 Trigger &amp; DAQ System</dc:title>
  <dc:creator>Ming Liu</dc:creator>
  <cp:lastModifiedBy>Ming Liu</cp:lastModifiedBy>
  <cp:revision>80</cp:revision>
  <dcterms:created xsi:type="dcterms:W3CDTF">2015-02-25T20:52:23Z</dcterms:created>
  <dcterms:modified xsi:type="dcterms:W3CDTF">2015-02-26T18:40:33Z</dcterms:modified>
</cp:coreProperties>
</file>