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8" r:id="rId8"/>
    <p:sldId id="267" r:id="rId9"/>
    <p:sldId id="265" r:id="rId10"/>
    <p:sldId id="264" r:id="rId11"/>
    <p:sldId id="263" r:id="rId12"/>
    <p:sldId id="262" r:id="rId13"/>
    <p:sldId id="266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8C55-666B-402E-9A07-6F735ECD1FB5}" type="datetimeFigureOut">
              <a:rPr lang="zh-TW" altLang="en-US" smtClean="0"/>
              <a:t>2012/3/24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8CC8-E1E1-4129-9D18-0D16D44B23C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8C55-666B-402E-9A07-6F735ECD1FB5}" type="datetimeFigureOut">
              <a:rPr lang="zh-TW" altLang="en-US" smtClean="0"/>
              <a:t>2012/3/24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8CC8-E1E1-4129-9D18-0D16D44B23C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8C55-666B-402E-9A07-6F735ECD1FB5}" type="datetimeFigureOut">
              <a:rPr lang="zh-TW" altLang="en-US" smtClean="0"/>
              <a:t>2012/3/24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8CC8-E1E1-4129-9D18-0D16D44B23C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8C55-666B-402E-9A07-6F735ECD1FB5}" type="datetimeFigureOut">
              <a:rPr lang="zh-TW" altLang="en-US" smtClean="0"/>
              <a:t>2012/3/24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8CC8-E1E1-4129-9D18-0D16D44B23C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8C55-666B-402E-9A07-6F735ECD1FB5}" type="datetimeFigureOut">
              <a:rPr lang="zh-TW" altLang="en-US" smtClean="0"/>
              <a:t>2012/3/24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8CC8-E1E1-4129-9D18-0D16D44B23C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8C55-666B-402E-9A07-6F735ECD1FB5}" type="datetimeFigureOut">
              <a:rPr lang="zh-TW" altLang="en-US" smtClean="0"/>
              <a:t>2012/3/24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8CC8-E1E1-4129-9D18-0D16D44B23C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8C55-666B-402E-9A07-6F735ECD1FB5}" type="datetimeFigureOut">
              <a:rPr lang="zh-TW" altLang="en-US" smtClean="0"/>
              <a:t>2012/3/24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8CC8-E1E1-4129-9D18-0D16D44B23C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8C55-666B-402E-9A07-6F735ECD1FB5}" type="datetimeFigureOut">
              <a:rPr lang="zh-TW" altLang="en-US" smtClean="0"/>
              <a:t>2012/3/24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8CC8-E1E1-4129-9D18-0D16D44B23C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8C55-666B-402E-9A07-6F735ECD1FB5}" type="datetimeFigureOut">
              <a:rPr lang="zh-TW" altLang="en-US" smtClean="0"/>
              <a:t>2012/3/24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8CC8-E1E1-4129-9D18-0D16D44B23C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8C55-666B-402E-9A07-6F735ECD1FB5}" type="datetimeFigureOut">
              <a:rPr lang="zh-TW" altLang="en-US" smtClean="0"/>
              <a:t>2012/3/24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8CC8-E1E1-4129-9D18-0D16D44B23C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8C55-666B-402E-9A07-6F735ECD1FB5}" type="datetimeFigureOut">
              <a:rPr lang="zh-TW" altLang="en-US" smtClean="0"/>
              <a:t>2012/3/24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8CC8-E1E1-4129-9D18-0D16D44B23C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18C55-666B-402E-9A07-6F735ECD1FB5}" type="datetimeFigureOut">
              <a:rPr lang="zh-TW" altLang="en-US" smtClean="0"/>
              <a:t>2012/3/24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8CC8-E1E1-4129-9D18-0D16D44B23C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CODA data format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Kaz</a:t>
            </a:r>
            <a:r>
              <a:rPr lang="en-US" altLang="zh-TW" dirty="0" smtClean="0"/>
              <a:t>, Grass</a:t>
            </a:r>
          </a:p>
          <a:p>
            <a:r>
              <a:rPr lang="en-US" altLang="zh-TW" dirty="0" smtClean="0"/>
              <a:t>2012/03/24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125538"/>
            <a:ext cx="5543550" cy="837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直線圖說文字 2 4"/>
          <p:cNvSpPr/>
          <p:nvPr/>
        </p:nvSpPr>
        <p:spPr>
          <a:xfrm>
            <a:off x="6443663" y="1773238"/>
            <a:ext cx="1223962" cy="260350"/>
          </a:xfrm>
          <a:prstGeom prst="borderCallout2">
            <a:avLst>
              <a:gd name="adj1" fmla="val -11492"/>
              <a:gd name="adj2" fmla="val 1246"/>
              <a:gd name="adj3" fmla="val -68954"/>
              <a:gd name="adj4" fmla="val -32845"/>
              <a:gd name="adj5" fmla="val -126419"/>
              <a:gd name="adj6" fmla="val -60593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Trigger</a:t>
            </a:r>
            <a:endParaRPr lang="zh-TW" altLang="en-US" dirty="0"/>
          </a:p>
        </p:txBody>
      </p:sp>
      <p:sp>
        <p:nvSpPr>
          <p:cNvPr id="6" name="圓角矩形 5"/>
          <p:cNvSpPr/>
          <p:nvPr/>
        </p:nvSpPr>
        <p:spPr>
          <a:xfrm>
            <a:off x="5003800" y="1341438"/>
            <a:ext cx="647700" cy="14446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4356100" y="1341438"/>
            <a:ext cx="647700" cy="14446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直線圖說文字 2 8"/>
          <p:cNvSpPr/>
          <p:nvPr/>
        </p:nvSpPr>
        <p:spPr>
          <a:xfrm>
            <a:off x="5580063" y="476250"/>
            <a:ext cx="1223962" cy="260350"/>
          </a:xfrm>
          <a:prstGeom prst="borderCallout2">
            <a:avLst>
              <a:gd name="adj1" fmla="val -11492"/>
              <a:gd name="adj2" fmla="val 1246"/>
              <a:gd name="adj3" fmla="val 101732"/>
              <a:gd name="adj4" fmla="val -21674"/>
              <a:gd name="adj5" fmla="val 303579"/>
              <a:gd name="adj6" fmla="val -62688"/>
            </a:avLst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CSR2</a:t>
            </a:r>
            <a:endParaRPr lang="zh-TW" altLang="en-US" dirty="0"/>
          </a:p>
        </p:txBody>
      </p:sp>
      <p:sp>
        <p:nvSpPr>
          <p:cNvPr id="10" name="直線圖說文字 2 9"/>
          <p:cNvSpPr/>
          <p:nvPr/>
        </p:nvSpPr>
        <p:spPr>
          <a:xfrm>
            <a:off x="5219700" y="44450"/>
            <a:ext cx="1223963" cy="260350"/>
          </a:xfrm>
          <a:prstGeom prst="borderCallout2">
            <a:avLst>
              <a:gd name="adj1" fmla="val -11492"/>
              <a:gd name="adj2" fmla="val 1246"/>
              <a:gd name="adj3" fmla="val 101732"/>
              <a:gd name="adj4" fmla="val -21674"/>
              <a:gd name="adj5" fmla="val 487395"/>
              <a:gd name="adj6" fmla="val -9480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Board ID</a:t>
            </a:r>
            <a:endParaRPr lang="zh-TW" altLang="en-US" dirty="0"/>
          </a:p>
        </p:txBody>
      </p:sp>
      <p:sp>
        <p:nvSpPr>
          <p:cNvPr id="11" name="圓角矩形 10"/>
          <p:cNvSpPr/>
          <p:nvPr/>
        </p:nvSpPr>
        <p:spPr>
          <a:xfrm>
            <a:off x="3708400" y="1341438"/>
            <a:ext cx="647700" cy="14446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直線圖說文字 2 11"/>
          <p:cNvSpPr/>
          <p:nvPr/>
        </p:nvSpPr>
        <p:spPr>
          <a:xfrm>
            <a:off x="2411413" y="115888"/>
            <a:ext cx="1223962" cy="260350"/>
          </a:xfrm>
          <a:prstGeom prst="borderCallout2">
            <a:avLst>
              <a:gd name="adj1" fmla="val 86981"/>
              <a:gd name="adj2" fmla="val 76653"/>
              <a:gd name="adj3" fmla="val 193640"/>
              <a:gd name="adj4" fmla="val 80264"/>
              <a:gd name="adj5" fmla="val 448006"/>
              <a:gd name="adj6" fmla="val 84634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TDC flag</a:t>
            </a:r>
            <a:endParaRPr lang="zh-TW" altLang="en-US" dirty="0"/>
          </a:p>
        </p:txBody>
      </p:sp>
      <p:sp>
        <p:nvSpPr>
          <p:cNvPr id="13" name="圓角矩形 12"/>
          <p:cNvSpPr/>
          <p:nvPr/>
        </p:nvSpPr>
        <p:spPr>
          <a:xfrm>
            <a:off x="3059113" y="1341438"/>
            <a:ext cx="647700" cy="14446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4" name="直線圖說文字 2 13"/>
          <p:cNvSpPr/>
          <p:nvPr/>
        </p:nvSpPr>
        <p:spPr>
          <a:xfrm>
            <a:off x="1619250" y="476250"/>
            <a:ext cx="1223963" cy="260350"/>
          </a:xfrm>
          <a:prstGeom prst="borderCallout2">
            <a:avLst>
              <a:gd name="adj1" fmla="val 86981"/>
              <a:gd name="adj2" fmla="val 76653"/>
              <a:gd name="adj3" fmla="val 193640"/>
              <a:gd name="adj4" fmla="val 80264"/>
              <a:gd name="adj5" fmla="val 329839"/>
              <a:gd name="adj6" fmla="val 90220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 err="1"/>
              <a:t>Vx</a:t>
            </a:r>
            <a:r>
              <a:rPr lang="en-US" altLang="zh-TW" dirty="0"/>
              <a:t> tick</a:t>
            </a:r>
            <a:endParaRPr lang="zh-TW" altLang="en-US" dirty="0"/>
          </a:p>
        </p:txBody>
      </p:sp>
      <p:sp>
        <p:nvSpPr>
          <p:cNvPr id="15" name="圓角矩形 14"/>
          <p:cNvSpPr/>
          <p:nvPr/>
        </p:nvSpPr>
        <p:spPr>
          <a:xfrm>
            <a:off x="2411413" y="1341438"/>
            <a:ext cx="647700" cy="14446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6" name="圓角矩形 15"/>
          <p:cNvSpPr/>
          <p:nvPr/>
        </p:nvSpPr>
        <p:spPr>
          <a:xfrm>
            <a:off x="1116013" y="1341438"/>
            <a:ext cx="647700" cy="14446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7" name="直線圖說文字 2 16"/>
          <p:cNvSpPr/>
          <p:nvPr/>
        </p:nvSpPr>
        <p:spPr>
          <a:xfrm>
            <a:off x="323850" y="476250"/>
            <a:ext cx="1223963" cy="260350"/>
          </a:xfrm>
          <a:prstGeom prst="borderCallout2">
            <a:avLst>
              <a:gd name="adj1" fmla="val 86981"/>
              <a:gd name="adj2" fmla="val 76653"/>
              <a:gd name="adj3" fmla="val 193640"/>
              <a:gd name="adj4" fmla="val 80264"/>
              <a:gd name="adj5" fmla="val 329839"/>
              <a:gd name="adj6" fmla="val 90220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# of word</a:t>
            </a:r>
            <a:endParaRPr lang="zh-TW" altLang="en-US" dirty="0"/>
          </a:p>
        </p:txBody>
      </p:sp>
      <p:sp>
        <p:nvSpPr>
          <p:cNvPr id="18" name="圓角矩形 17"/>
          <p:cNvSpPr/>
          <p:nvPr/>
        </p:nvSpPr>
        <p:spPr>
          <a:xfrm>
            <a:off x="2411413" y="4868863"/>
            <a:ext cx="647700" cy="14446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9" name="圓角矩形 18"/>
          <p:cNvSpPr/>
          <p:nvPr/>
        </p:nvSpPr>
        <p:spPr>
          <a:xfrm>
            <a:off x="1763713" y="4868863"/>
            <a:ext cx="647700" cy="14446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0" name="圓角矩形 19"/>
          <p:cNvSpPr/>
          <p:nvPr/>
        </p:nvSpPr>
        <p:spPr>
          <a:xfrm>
            <a:off x="1116013" y="4868863"/>
            <a:ext cx="647700" cy="14446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1" name="圓角矩形 20"/>
          <p:cNvSpPr/>
          <p:nvPr/>
        </p:nvSpPr>
        <p:spPr>
          <a:xfrm>
            <a:off x="5651500" y="4724400"/>
            <a:ext cx="647700" cy="144463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2" name="圓角矩形 21"/>
          <p:cNvSpPr/>
          <p:nvPr/>
        </p:nvSpPr>
        <p:spPr>
          <a:xfrm>
            <a:off x="1763713" y="2924175"/>
            <a:ext cx="647700" cy="50482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3" name="直線圖說文字 2 22"/>
          <p:cNvSpPr/>
          <p:nvPr/>
        </p:nvSpPr>
        <p:spPr>
          <a:xfrm>
            <a:off x="3203575" y="3573463"/>
            <a:ext cx="1223963" cy="260350"/>
          </a:xfrm>
          <a:prstGeom prst="borderCallout2">
            <a:avLst>
              <a:gd name="adj1" fmla="val -11492"/>
              <a:gd name="adj2" fmla="val 1246"/>
              <a:gd name="adj3" fmla="val -68954"/>
              <a:gd name="adj4" fmla="val -32845"/>
              <a:gd name="adj5" fmla="val -126419"/>
              <a:gd name="adj6" fmla="val -60593"/>
            </a:avLst>
          </a:prstGeom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24" name="圓角矩形 23"/>
          <p:cNvSpPr/>
          <p:nvPr/>
        </p:nvSpPr>
        <p:spPr>
          <a:xfrm>
            <a:off x="4284663" y="6237288"/>
            <a:ext cx="1439862" cy="4318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altLang="zh-TW" dirty="0" smtClean="0"/>
              <a:t>CSR2 0x0c (32 bits)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544312"/>
          <a:ext cx="82296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D13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D12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D11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D10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D9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D8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D0</a:t>
                      </a:r>
                      <a:endParaRPr lang="zh-TW" altLang="en-US" sz="1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altLang="zh-TW" dirty="0" smtClean="0"/>
                        <a:t>Spare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altLang="zh-TW" dirty="0" smtClean="0"/>
                        <a:t>Delay Time (Write)</a:t>
                      </a:r>
                      <a:endParaRPr lang="zh-TW" alt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altLang="zh-TW" dirty="0" smtClean="0"/>
                        <a:t>Spare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64=1</a:t>
                      </a:r>
                      <a:br>
                        <a:rPr lang="en-US" altLang="zh-TW" sz="1200" dirty="0" smtClean="0"/>
                      </a:br>
                      <a:r>
                        <a:rPr lang="en-US" altLang="zh-TW" sz="1200" dirty="0" smtClean="0"/>
                        <a:t>32=0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525080"/>
            <a:ext cx="84867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直線單箭頭接點 11"/>
          <p:cNvCxnSpPr/>
          <p:nvPr/>
        </p:nvCxnSpPr>
        <p:spPr>
          <a:xfrm>
            <a:off x="1285852" y="6025278"/>
            <a:ext cx="642942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3428992" y="6096716"/>
            <a:ext cx="3071834" cy="42862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Gate (128 clocks)</a:t>
            </a:r>
            <a:endParaRPr lang="zh-TW" altLang="en-US" dirty="0"/>
          </a:p>
        </p:txBody>
      </p:sp>
      <p:cxnSp>
        <p:nvCxnSpPr>
          <p:cNvPr id="15" name="直線單箭頭接點 14"/>
          <p:cNvCxnSpPr/>
          <p:nvPr/>
        </p:nvCxnSpPr>
        <p:spPr>
          <a:xfrm>
            <a:off x="3143240" y="4882270"/>
            <a:ext cx="328614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圓角矩形 15"/>
          <p:cNvSpPr/>
          <p:nvPr/>
        </p:nvSpPr>
        <p:spPr>
          <a:xfrm>
            <a:off x="3357554" y="4239328"/>
            <a:ext cx="2714644" cy="4286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Time window (64 clocks)</a:t>
            </a:r>
            <a:endParaRPr lang="zh-TW" altLang="en-US" dirty="0"/>
          </a:p>
        </p:txBody>
      </p:sp>
      <p:cxnSp>
        <p:nvCxnSpPr>
          <p:cNvPr id="18" name="直線單箭頭接點 17"/>
          <p:cNvCxnSpPr/>
          <p:nvPr/>
        </p:nvCxnSpPr>
        <p:spPr>
          <a:xfrm>
            <a:off x="6429388" y="4525080"/>
            <a:ext cx="128588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圓角矩形 18"/>
          <p:cNvSpPr/>
          <p:nvPr/>
        </p:nvSpPr>
        <p:spPr>
          <a:xfrm>
            <a:off x="6429388" y="3739262"/>
            <a:ext cx="1428760" cy="64294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Delay Time</a:t>
            </a:r>
          </a:p>
          <a:p>
            <a:pPr algn="ctr"/>
            <a:r>
              <a:rPr lang="en-US" altLang="zh-TW" dirty="0" smtClean="0"/>
              <a:t>CSR2</a:t>
            </a:r>
            <a:endParaRPr lang="zh-TW" altLang="en-US" dirty="0"/>
          </a:p>
        </p:txBody>
      </p:sp>
      <p:graphicFrame>
        <p:nvGraphicFramePr>
          <p:cNvPr id="11" name="內容版面配置區 5"/>
          <p:cNvGraphicFramePr>
            <a:graphicFrameLocks/>
          </p:cNvGraphicFramePr>
          <p:nvPr/>
        </p:nvGraphicFramePr>
        <p:xfrm>
          <a:off x="467544" y="2818904"/>
          <a:ext cx="82296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D31</a:t>
                      </a:r>
                      <a:endParaRPr lang="zh-TW" altLang="en-US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D30</a:t>
                      </a:r>
                      <a:endParaRPr lang="zh-TW" altLang="en-US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D29</a:t>
                      </a:r>
                      <a:endParaRPr lang="zh-TW" altLang="en-US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D28</a:t>
                      </a:r>
                      <a:endParaRPr lang="zh-TW" altLang="en-US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D27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D26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D25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D24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D23</a:t>
                      </a:r>
                      <a:endParaRPr lang="zh-TW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D22</a:t>
                      </a:r>
                      <a:endParaRPr lang="zh-TW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D21</a:t>
                      </a:r>
                      <a:endParaRPr lang="zh-TW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D20</a:t>
                      </a:r>
                      <a:endParaRPr lang="zh-TW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D16</a:t>
                      </a:r>
                      <a:endParaRPr lang="zh-TW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Trig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Trig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Trig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Trig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Trig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Trig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Trig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Trig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Trig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直線單箭頭接點 19"/>
          <p:cNvCxnSpPr/>
          <p:nvPr/>
        </p:nvCxnSpPr>
        <p:spPr>
          <a:xfrm>
            <a:off x="467544" y="2708920"/>
            <a:ext cx="619268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2555776" y="2420888"/>
            <a:ext cx="2178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Trigger Timing (Read)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TW" dirty="0"/>
              <a:t>Data </a:t>
            </a:r>
            <a:r>
              <a:rPr lang="en-US" altLang="zh-TW" dirty="0" smtClean="0"/>
              <a:t>structure for one time bin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85786" y="1500175"/>
          <a:ext cx="8167701" cy="799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</a:tblGrid>
              <a:tr h="291043"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D31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D30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D29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D28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…</a:t>
                      </a:r>
                      <a:endParaRPr lang="zh-TW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D7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D6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D5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D4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D0</a:t>
                      </a:r>
                      <a:endParaRPr lang="zh-TW" altLang="en-US" sz="1400" dirty="0"/>
                    </a:p>
                  </a:txBody>
                  <a:tcPr/>
                </a:tc>
              </a:tr>
              <a:tr h="494774"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Ch7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Ch7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Ch7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Ch6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Ch6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Ch6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…</a:t>
                      </a:r>
                      <a:endParaRPr lang="zh-TW" altLang="en-US" sz="1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Ch1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Ch1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Ch1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Ch0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Ch0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Ch0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0" y="1142984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/>
              <a:t>1st 32-bit data</a:t>
            </a:r>
            <a:endParaRPr lang="zh-TW" altLang="en-US" sz="1200" dirty="0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785786" y="2708920"/>
          <a:ext cx="8167701" cy="799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</a:tblGrid>
              <a:tr h="291043"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D31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D30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D29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D28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…</a:t>
                      </a:r>
                      <a:endParaRPr lang="zh-TW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D7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D6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D5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D4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D0</a:t>
                      </a:r>
                      <a:endParaRPr lang="zh-TW" altLang="en-US" sz="1400" dirty="0"/>
                    </a:p>
                  </a:txBody>
                  <a:tcPr/>
                </a:tc>
              </a:tr>
              <a:tr h="494774"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Ch15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Ch15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Ch15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Ch14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Ch14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Ch14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…</a:t>
                      </a:r>
                      <a:endParaRPr lang="zh-TW" altLang="en-US" sz="1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Ch9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Ch9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Ch9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Ch8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Ch8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Ch8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0" y="2351729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/>
              <a:t>2nd  32-bit data</a:t>
            </a:r>
            <a:endParaRPr lang="zh-TW" altLang="en-US" sz="1200" dirty="0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785786" y="4722295"/>
          <a:ext cx="8167701" cy="799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</a:tblGrid>
              <a:tr h="291043"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D31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D30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D29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D28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…</a:t>
                      </a:r>
                      <a:endParaRPr lang="zh-TW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D7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D6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D5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D4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D0</a:t>
                      </a:r>
                      <a:endParaRPr lang="zh-TW" altLang="en-US" sz="1400" dirty="0"/>
                    </a:p>
                  </a:txBody>
                  <a:tcPr/>
                </a:tc>
              </a:tr>
              <a:tr h="494774"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Ch55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Ch55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Ch55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Ch54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Ch54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Ch54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…</a:t>
                      </a:r>
                      <a:endParaRPr lang="zh-TW" altLang="en-US" sz="1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Ch49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Ch49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Ch49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Ch48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Ch48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Ch48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矩形 15"/>
          <p:cNvSpPr/>
          <p:nvPr/>
        </p:nvSpPr>
        <p:spPr>
          <a:xfrm>
            <a:off x="0" y="4365104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/>
              <a:t>7th 32-bit data</a:t>
            </a:r>
            <a:endParaRPr lang="zh-TW" altLang="en-US" sz="1200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785786" y="5931040"/>
          <a:ext cx="8167701" cy="799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  <a:gridCol w="480453"/>
              </a:tblGrid>
              <a:tr h="291043"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D31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D30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D29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D28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…</a:t>
                      </a:r>
                      <a:endParaRPr lang="zh-TW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D7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D6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D5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D4</a:t>
                      </a:r>
                      <a:endParaRPr lang="zh-TW" altLang="en-US" sz="1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D0</a:t>
                      </a:r>
                      <a:endParaRPr lang="zh-TW" altLang="en-US" sz="1400" dirty="0"/>
                    </a:p>
                  </a:txBody>
                  <a:tcPr/>
                </a:tc>
              </a:tr>
              <a:tr h="494774"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Ch63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Ch63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Ch63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Ch62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Ch62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Ch62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…</a:t>
                      </a:r>
                      <a:endParaRPr lang="zh-TW" altLang="en-US" sz="1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Ch57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Ch57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Ch57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/>
                        <a:t>X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Ch56</a:t>
                      </a:r>
                    </a:p>
                    <a:p>
                      <a:r>
                        <a:rPr lang="en-US" altLang="zh-TW" sz="1100" dirty="0" smtClean="0"/>
                        <a:t>Y2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Ch56</a:t>
                      </a:r>
                    </a:p>
                    <a:p>
                      <a:r>
                        <a:rPr lang="en-US" altLang="zh-TW" sz="1100" dirty="0" smtClean="0"/>
                        <a:t>Y1</a:t>
                      </a:r>
                      <a:endParaRPr lang="zh-TW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/>
                        <a:t>Ch56</a:t>
                      </a:r>
                    </a:p>
                    <a:p>
                      <a:r>
                        <a:rPr lang="en-US" altLang="zh-TW" sz="1100" dirty="0" smtClean="0"/>
                        <a:t>Y0</a:t>
                      </a:r>
                      <a:endParaRPr lang="zh-TW" alt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矩形 17"/>
          <p:cNvSpPr/>
          <p:nvPr/>
        </p:nvSpPr>
        <p:spPr>
          <a:xfrm>
            <a:off x="0" y="5573849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/>
              <a:t>8th  32-bit data</a:t>
            </a:r>
            <a:endParaRPr lang="zh-TW" altLang="en-US" sz="12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263643" y="3861048"/>
            <a:ext cx="553998" cy="45942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TW" sz="2400" dirty="0" smtClean="0"/>
              <a:t>…..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66728" cy="114300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/>
              <a:t>Data Format</a:t>
            </a:r>
            <a:br>
              <a:rPr lang="en-US" altLang="zh-TW" b="1" dirty="0" smtClean="0"/>
            </a:br>
            <a:r>
              <a:rPr lang="en-US" altLang="zh-TW" b="1" dirty="0" smtClean="0"/>
              <a:t> </a:t>
            </a:r>
            <a:r>
              <a:rPr lang="en-US" altLang="zh-TW" b="1" dirty="0" err="1" smtClean="0"/>
              <a:t>ex:TDC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3888432"/>
          </a:xfrm>
        </p:spPr>
        <p:txBody>
          <a:bodyPr>
            <a:normAutofit fontScale="70000" lnSpcReduction="20000"/>
          </a:bodyPr>
          <a:lstStyle/>
          <a:p>
            <a:r>
              <a:rPr lang="en-US" altLang="zh-TW" dirty="0" smtClean="0"/>
              <a:t>0x00000020  -&gt; Num of words in current ROC</a:t>
            </a:r>
          </a:p>
          <a:p>
            <a:r>
              <a:rPr lang="en-US" altLang="zh-TW" dirty="0" smtClean="0"/>
              <a:t>0x000e0100  -&gt; </a:t>
            </a:r>
            <a:r>
              <a:rPr lang="en-US" altLang="zh-TW" dirty="0" smtClean="0"/>
              <a:t>event type = 0xe</a:t>
            </a:r>
            <a:endParaRPr lang="en-US" altLang="zh-TW" dirty="0" smtClean="0"/>
          </a:p>
          <a:p>
            <a:r>
              <a:rPr lang="en-US" altLang="zh-TW" dirty="0" smtClean="0"/>
              <a:t>0x0066cd28  -&gt; </a:t>
            </a:r>
            <a:r>
              <a:rPr lang="en-US" altLang="zh-TW" dirty="0" err="1" smtClean="0"/>
              <a:t>vxticks</a:t>
            </a:r>
            <a:r>
              <a:rPr lang="en-US" altLang="zh-TW" dirty="0" smtClean="0"/>
              <a:t> (unit =10 ms)</a:t>
            </a:r>
          </a:p>
          <a:p>
            <a:r>
              <a:rPr lang="en-US" altLang="zh-TW" dirty="0" smtClean="0"/>
              <a:t>0xe906f006   -&gt; </a:t>
            </a:r>
            <a:r>
              <a:rPr lang="en-US" altLang="zh-TW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Board type flag 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crl</a:t>
            </a:r>
            <a:r>
              <a:rPr lang="en-US" altLang="zh-TW" dirty="0" smtClean="0"/>
              <a:t>-zero-suppression TDC</a:t>
            </a:r>
          </a:p>
          <a:p>
            <a:r>
              <a:rPr lang="en-US" altLang="zh-TW" dirty="0" smtClean="0"/>
              <a:t>0x09100000  -&gt; </a:t>
            </a:r>
            <a:r>
              <a:rPr lang="en-US" altLang="zh-TW" dirty="0" err="1" smtClean="0"/>
              <a:t>broadID</a:t>
            </a:r>
            <a:r>
              <a:rPr lang="en-US" altLang="zh-TW" dirty="0" smtClean="0"/>
              <a:t> of TDC</a:t>
            </a:r>
          </a:p>
          <a:p>
            <a:r>
              <a:rPr lang="en-US" altLang="zh-TW" dirty="0" smtClean="0"/>
              <a:t>0x00011f03   -&gt; </a:t>
            </a:r>
            <a:r>
              <a:rPr lang="en-US" altLang="zh-TW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csr2</a:t>
            </a:r>
            <a:r>
              <a:rPr lang="en-US" altLang="zh-TW" dirty="0" smtClean="0"/>
              <a:t> of TDC :</a:t>
            </a:r>
          </a:p>
          <a:p>
            <a:r>
              <a:rPr lang="en-US" altLang="zh-TW" dirty="0" smtClean="0"/>
              <a:t>0x00000460  -&gt; trigger time of TDC</a:t>
            </a:r>
          </a:p>
          <a:p>
            <a:r>
              <a:rPr lang="en-US" altLang="zh-TW" dirty="0" smtClean="0"/>
              <a:t>0xe906c0da  -&gt; the end of this TDC 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    </a:t>
            </a:r>
            <a:endParaRPr lang="zh-TW" alt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0"/>
            <a:ext cx="4852058" cy="27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Board </a:t>
            </a:r>
            <a:r>
              <a:rPr lang="en-US" altLang="zh-TW" dirty="0"/>
              <a:t>T</a:t>
            </a:r>
            <a:r>
              <a:rPr lang="en-US" altLang="zh-TW" dirty="0" smtClean="0"/>
              <a:t>ype Flag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000" dirty="0" smtClean="0"/>
              <a:t>0xe906f00f = trigger type </a:t>
            </a:r>
          </a:p>
          <a:p>
            <a:r>
              <a:rPr lang="en-US" altLang="zh-TW" sz="2000" dirty="0" smtClean="0"/>
              <a:t>0xe906f003 =</a:t>
            </a:r>
            <a:r>
              <a:rPr lang="en-US" altLang="zh-TW" sz="2000" dirty="0" err="1" smtClean="0"/>
              <a:t>scaler</a:t>
            </a:r>
            <a:endParaRPr lang="en-US" altLang="zh-TW" sz="2000" dirty="0" smtClean="0"/>
          </a:p>
          <a:p>
            <a:r>
              <a:rPr lang="en-US" altLang="zh-TW" sz="2000" dirty="0" smtClean="0"/>
              <a:t>0xe906f004 =non</a:t>
            </a:r>
            <a:r>
              <a:rPr lang="en-US" altLang="zh-TW" sz="2000" dirty="0" smtClean="0"/>
              <a:t>-zero- suppression </a:t>
            </a:r>
          </a:p>
          <a:p>
            <a:r>
              <a:rPr lang="en-US" altLang="zh-TW" sz="2000" dirty="0" smtClean="0"/>
              <a:t>0xe906f005 =v1495 TDC</a:t>
            </a:r>
          </a:p>
          <a:p>
            <a:r>
              <a:rPr lang="en-US" altLang="zh-TW" sz="2000" dirty="0" smtClean="0"/>
              <a:t>0xe906f006 =</a:t>
            </a:r>
            <a:r>
              <a:rPr lang="en-US" altLang="zh-TW" sz="2000" dirty="0" err="1" smtClean="0"/>
              <a:t>crl</a:t>
            </a:r>
            <a:r>
              <a:rPr lang="en-US" altLang="zh-TW" sz="2000" dirty="0"/>
              <a:t>-</a:t>
            </a:r>
            <a:r>
              <a:rPr lang="en-US" altLang="zh-TW" sz="2000" dirty="0" smtClean="0"/>
              <a:t>zero- suppression TDC</a:t>
            </a:r>
          </a:p>
          <a:p>
            <a:r>
              <a:rPr lang="en-US" altLang="zh-TW" sz="2000" dirty="0" smtClean="0"/>
              <a:t>0xe906f007 =</a:t>
            </a:r>
            <a:r>
              <a:rPr lang="en-US" altLang="zh-TW" sz="2000" dirty="0" smtClean="0"/>
              <a:t> wide-coverage non-zero- suppression TDC</a:t>
            </a:r>
            <a:endParaRPr lang="en-US" altLang="zh-TW" sz="2000" dirty="0" smtClean="0"/>
          </a:p>
          <a:p>
            <a:r>
              <a:rPr lang="en-US" altLang="zh-TW" sz="2000" dirty="0" smtClean="0"/>
              <a:t>0xe906f008 =wide-coverage </a:t>
            </a:r>
            <a:r>
              <a:rPr lang="en-US" altLang="zh-TW" sz="2000" dirty="0" err="1" smtClean="0"/>
              <a:t>crl</a:t>
            </a:r>
            <a:r>
              <a:rPr lang="en-US" altLang="zh-TW" sz="2000" dirty="0" smtClean="0"/>
              <a:t>-zero- suppression TDC</a:t>
            </a:r>
          </a:p>
          <a:p>
            <a:r>
              <a:rPr lang="en-US" altLang="zh-TW" sz="2000" dirty="0" smtClean="0"/>
              <a:t>0xe906f009 =FPGA</a:t>
            </a:r>
            <a:r>
              <a:rPr lang="en-US" altLang="zh-TW" sz="2000" dirty="0" smtClean="0"/>
              <a:t>-zero- suppression TDC</a:t>
            </a:r>
          </a:p>
          <a:p>
            <a:r>
              <a:rPr lang="en-US" altLang="zh-TW" sz="2000" dirty="0" smtClean="0"/>
              <a:t>0xe906f00a =</a:t>
            </a:r>
            <a:r>
              <a:rPr lang="en-US" altLang="zh-TW" sz="2000" dirty="0" smtClean="0"/>
              <a:t> wide-coverage  FPGA-zero- suppression TDC</a:t>
            </a:r>
            <a:endParaRPr lang="zh-TW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V1495 TDC Data Format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Board flag =0xe906f005</a:t>
            </a:r>
          </a:p>
          <a:p>
            <a:r>
              <a:rPr lang="en-US" altLang="zh-TW" dirty="0" err="1" smtClean="0"/>
              <a:t>BoardID</a:t>
            </a:r>
            <a:endParaRPr lang="en-US" altLang="zh-TW" dirty="0" smtClean="0"/>
          </a:p>
          <a:p>
            <a:r>
              <a:rPr lang="en-US" altLang="zh-TW" dirty="0" err="1" smtClean="0"/>
              <a:t>Nwords</a:t>
            </a:r>
            <a:r>
              <a:rPr lang="en-US" altLang="zh-TW" dirty="0" smtClean="0"/>
              <a:t>= Number of words in this board</a:t>
            </a:r>
          </a:p>
          <a:p>
            <a:r>
              <a:rPr lang="en-US" altLang="zh-TW" dirty="0" err="1" smtClean="0"/>
              <a:t>CommonStopTime</a:t>
            </a:r>
            <a:r>
              <a:rPr lang="en-US" altLang="zh-TW" dirty="0" smtClean="0"/>
              <a:t> = data &amp;&amp;0xfff</a:t>
            </a:r>
          </a:p>
          <a:p>
            <a:r>
              <a:rPr lang="en-US" altLang="zh-TW" dirty="0" smtClean="0"/>
              <a:t>TDC data  (loop </a:t>
            </a:r>
            <a:r>
              <a:rPr lang="en-US" altLang="zh-TW" dirty="0" err="1" smtClean="0"/>
              <a:t>Nwords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err="1" smtClean="0"/>
              <a:t>channelID</a:t>
            </a:r>
            <a:r>
              <a:rPr lang="en-US" altLang="zh-TW" dirty="0" smtClean="0"/>
              <a:t>= data &amp;&amp;0xff00 &gt;&gt;8</a:t>
            </a:r>
          </a:p>
          <a:p>
            <a:pPr lvl="1"/>
            <a:r>
              <a:rPr lang="en-US" altLang="zh-TW" dirty="0" smtClean="0"/>
              <a:t>TDC time =  data &amp;&amp;0x00ff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Scaler</a:t>
            </a:r>
            <a:r>
              <a:rPr lang="en-US" altLang="zh-TW" dirty="0" smtClean="0"/>
              <a:t> </a:t>
            </a:r>
            <a:r>
              <a:rPr lang="en-US" altLang="zh-TW" dirty="0" smtClean="0"/>
              <a:t>Data Format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Board flag =0xe906f003</a:t>
            </a:r>
          </a:p>
          <a:p>
            <a:r>
              <a:rPr lang="en-US" altLang="zh-TW" dirty="0" smtClean="0"/>
              <a:t>Board ID</a:t>
            </a:r>
          </a:p>
          <a:p>
            <a:r>
              <a:rPr lang="en-US" altLang="zh-TW" dirty="0" err="1" smtClean="0"/>
              <a:t>Scaler</a:t>
            </a:r>
            <a:r>
              <a:rPr lang="en-US" altLang="zh-TW" dirty="0" smtClean="0"/>
              <a:t> value (loop 0~31)</a:t>
            </a:r>
          </a:p>
          <a:p>
            <a:r>
              <a:rPr lang="en-US" altLang="zh-TW" dirty="0" smtClean="0"/>
              <a:t> 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Non-zero-</a:t>
            </a:r>
            <a:r>
              <a:rPr lang="en-US" altLang="zh-TW" dirty="0" smtClean="0"/>
              <a:t>suppression TDC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Board flag = 0xe906f004</a:t>
            </a:r>
          </a:p>
          <a:p>
            <a:r>
              <a:rPr lang="en-US" altLang="zh-TW" dirty="0" smtClean="0"/>
              <a:t>CSR2 </a:t>
            </a:r>
          </a:p>
          <a:p>
            <a:r>
              <a:rPr lang="en-US" altLang="zh-TW" dirty="0" smtClean="0"/>
              <a:t>Trigger time information</a:t>
            </a:r>
          </a:p>
          <a:p>
            <a:r>
              <a:rPr lang="en-US" altLang="zh-TW" dirty="0" smtClean="0"/>
              <a:t>DATA (loop  time-window-depth*8 )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(the details of CSR and Format are in backup part)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CRL-zero-suppression TDC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Board flag = 0xe906f006</a:t>
            </a:r>
          </a:p>
          <a:p>
            <a:r>
              <a:rPr lang="en-US" altLang="zh-TW" dirty="0" smtClean="0"/>
              <a:t>CSR2 </a:t>
            </a:r>
          </a:p>
          <a:p>
            <a:r>
              <a:rPr lang="en-US" altLang="zh-TW" dirty="0" smtClean="0"/>
              <a:t>Trigger time information</a:t>
            </a:r>
          </a:p>
          <a:p>
            <a:r>
              <a:rPr lang="en-US" altLang="zh-TW" dirty="0" smtClean="0"/>
              <a:t>DATA </a:t>
            </a:r>
          </a:p>
          <a:p>
            <a:pPr lvl="1"/>
            <a:r>
              <a:rPr lang="en-US" altLang="zh-TW" dirty="0" smtClean="0"/>
              <a:t>0xe906dxxx – position of non-zero-data </a:t>
            </a:r>
          </a:p>
          <a:p>
            <a:pPr lvl="1"/>
            <a:r>
              <a:rPr lang="en-US" altLang="zh-TW" dirty="0" smtClean="0"/>
              <a:t>Non-zero-d</a:t>
            </a:r>
            <a:r>
              <a:rPr lang="en-US" altLang="zh-TW" dirty="0" smtClean="0"/>
              <a:t>ata </a:t>
            </a:r>
          </a:p>
          <a:p>
            <a:r>
              <a:rPr lang="en-US" altLang="zh-TW" dirty="0" smtClean="0"/>
              <a:t>0xe906c0da =End of this </a:t>
            </a:r>
            <a:r>
              <a:rPr lang="en-US" altLang="zh-TW" dirty="0" err="1" smtClean="0"/>
              <a:t>Borad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Backup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Non-zero-suppression TDC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2000" dirty="0" smtClean="0"/>
              <a:t>Overall </a:t>
            </a:r>
            <a:r>
              <a:rPr lang="en-US" altLang="zh-TW" sz="2000" dirty="0" smtClean="0"/>
              <a:t>Data Structure for ONE EVENT</a:t>
            </a:r>
          </a:p>
        </p:txBody>
      </p:sp>
      <p:sp>
        <p:nvSpPr>
          <p:cNvPr id="8" name="矩形 7"/>
          <p:cNvSpPr/>
          <p:nvPr/>
        </p:nvSpPr>
        <p:spPr>
          <a:xfrm>
            <a:off x="250825" y="1847850"/>
            <a:ext cx="273685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sz="1200">
                <a:solidFill>
                  <a:srgbClr val="FFFFFF"/>
                </a:solidFill>
              </a:rPr>
              <a:t>1st 32-bit data for trigger time</a:t>
            </a:r>
            <a:endParaRPr kumimoji="0" lang="zh-TW" altLang="en-US" sz="1200">
              <a:solidFill>
                <a:srgbClr val="FFFFFF"/>
              </a:solidFill>
            </a:endParaRPr>
          </a:p>
        </p:txBody>
      </p:sp>
      <p:sp>
        <p:nvSpPr>
          <p:cNvPr id="2" name="矩形 7"/>
          <p:cNvSpPr/>
          <p:nvPr/>
        </p:nvSpPr>
        <p:spPr>
          <a:xfrm>
            <a:off x="250825" y="3216275"/>
            <a:ext cx="295275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sz="1200">
                <a:solidFill>
                  <a:srgbClr val="FFFFFF"/>
                </a:solidFill>
              </a:rPr>
              <a:t>2</a:t>
            </a:r>
            <a:r>
              <a:rPr kumimoji="0" lang="en-US" altLang="zh-TW" sz="1200" baseline="30000">
                <a:solidFill>
                  <a:srgbClr val="FFFFFF"/>
                </a:solidFill>
              </a:rPr>
              <a:t>nd</a:t>
            </a:r>
            <a:r>
              <a:rPr kumimoji="0" lang="en-US" altLang="zh-TW" sz="1200">
                <a:solidFill>
                  <a:srgbClr val="FFFFFF"/>
                </a:solidFill>
              </a:rPr>
              <a:t> -9th 32-bit data for the 1st time bin</a:t>
            </a:r>
            <a:endParaRPr kumimoji="0" lang="zh-TW" altLang="en-US" sz="1200">
              <a:solidFill>
                <a:srgbClr val="FFFFFF"/>
              </a:solidFill>
            </a:endParaRPr>
          </a:p>
        </p:txBody>
      </p:sp>
      <p:sp>
        <p:nvSpPr>
          <p:cNvPr id="3" name="矩形 7"/>
          <p:cNvSpPr/>
          <p:nvPr/>
        </p:nvSpPr>
        <p:spPr>
          <a:xfrm>
            <a:off x="250825" y="3648075"/>
            <a:ext cx="295275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sz="1200">
                <a:solidFill>
                  <a:srgbClr val="FFFFFF"/>
                </a:solidFill>
              </a:rPr>
              <a:t>10</a:t>
            </a:r>
            <a:r>
              <a:rPr kumimoji="0" lang="en-US" altLang="zh-TW" sz="1200" baseline="30000">
                <a:solidFill>
                  <a:srgbClr val="FFFFFF"/>
                </a:solidFill>
              </a:rPr>
              <a:t>th</a:t>
            </a:r>
            <a:r>
              <a:rPr kumimoji="0" lang="en-US" altLang="zh-TW" sz="1200">
                <a:solidFill>
                  <a:srgbClr val="FFFFFF"/>
                </a:solidFill>
              </a:rPr>
              <a:t> - 17th 32-bit data for the 2nd time bin</a:t>
            </a:r>
            <a:endParaRPr kumimoji="0" lang="zh-TW" altLang="en-US" sz="1200">
              <a:solidFill>
                <a:srgbClr val="FFFFFF"/>
              </a:solidFill>
            </a:endParaRPr>
          </a:p>
        </p:txBody>
      </p:sp>
      <p:sp>
        <p:nvSpPr>
          <p:cNvPr id="8198" name="文字方塊 18"/>
          <p:cNvSpPr txBox="1">
            <a:spLocks noChangeArrowheads="1"/>
          </p:cNvSpPr>
          <p:nvPr/>
        </p:nvSpPr>
        <p:spPr bwMode="auto">
          <a:xfrm>
            <a:off x="1476375" y="4224338"/>
            <a:ext cx="54927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kumimoji="0" lang="en-US" altLang="zh-TW" sz="2400">
                <a:latin typeface="Calibri" pitchFamily="34" charset="0"/>
              </a:rPr>
              <a:t>…..</a:t>
            </a:r>
            <a:endParaRPr kumimoji="0" lang="zh-TW" altLang="en-US" sz="2400">
              <a:latin typeface="Calibri" pitchFamily="34" charset="0"/>
            </a:endParaRPr>
          </a:p>
        </p:txBody>
      </p:sp>
      <p:sp>
        <p:nvSpPr>
          <p:cNvPr id="4" name="矩形 7"/>
          <p:cNvSpPr/>
          <p:nvPr/>
        </p:nvSpPr>
        <p:spPr>
          <a:xfrm>
            <a:off x="250825" y="4727575"/>
            <a:ext cx="360045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sz="1200">
                <a:solidFill>
                  <a:srgbClr val="FFFFFF"/>
                </a:solidFill>
              </a:rPr>
              <a:t>497</a:t>
            </a:r>
            <a:r>
              <a:rPr kumimoji="0" lang="en-US" altLang="zh-TW" sz="1200" baseline="30000">
                <a:solidFill>
                  <a:srgbClr val="FFFFFF"/>
                </a:solidFill>
              </a:rPr>
              <a:t>th</a:t>
            </a:r>
            <a:r>
              <a:rPr kumimoji="0" lang="en-US" altLang="zh-TW" sz="1200">
                <a:solidFill>
                  <a:srgbClr val="FFFFFF"/>
                </a:solidFill>
              </a:rPr>
              <a:t> - 504th 32-bit data for the 63th time bin</a:t>
            </a:r>
            <a:endParaRPr kumimoji="0" lang="zh-TW" altLang="en-US" sz="1200">
              <a:solidFill>
                <a:srgbClr val="FFFFFF"/>
              </a:solidFill>
            </a:endParaRPr>
          </a:p>
        </p:txBody>
      </p:sp>
      <p:sp>
        <p:nvSpPr>
          <p:cNvPr id="5" name="矩形 7"/>
          <p:cNvSpPr/>
          <p:nvPr/>
        </p:nvSpPr>
        <p:spPr>
          <a:xfrm>
            <a:off x="250825" y="5303838"/>
            <a:ext cx="360045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TW" sz="1200">
                <a:solidFill>
                  <a:srgbClr val="FFFFFF"/>
                </a:solidFill>
              </a:rPr>
              <a:t>506</a:t>
            </a:r>
            <a:r>
              <a:rPr kumimoji="0" lang="en-US" altLang="zh-TW" sz="1200" baseline="30000">
                <a:solidFill>
                  <a:srgbClr val="FFFFFF"/>
                </a:solidFill>
              </a:rPr>
              <a:t>th</a:t>
            </a:r>
            <a:r>
              <a:rPr kumimoji="0" lang="en-US" altLang="zh-TW" sz="1200">
                <a:solidFill>
                  <a:srgbClr val="FFFFFF"/>
                </a:solidFill>
              </a:rPr>
              <a:t> - 513th 32-bit data for the 64th time bin</a:t>
            </a:r>
            <a:endParaRPr kumimoji="0" lang="zh-TW" altLang="en-US" sz="1200">
              <a:solidFill>
                <a:srgbClr val="FFFFFF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250825" y="2327275"/>
          <a:ext cx="820890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877"/>
                <a:gridCol w="482877"/>
                <a:gridCol w="482877"/>
                <a:gridCol w="482877"/>
                <a:gridCol w="482877"/>
                <a:gridCol w="482877"/>
                <a:gridCol w="482877"/>
                <a:gridCol w="482877"/>
                <a:gridCol w="482877"/>
                <a:gridCol w="482877"/>
                <a:gridCol w="482877"/>
                <a:gridCol w="482877"/>
                <a:gridCol w="482877"/>
                <a:gridCol w="482877"/>
                <a:gridCol w="482877"/>
                <a:gridCol w="482877"/>
                <a:gridCol w="4828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D31</a:t>
                      </a:r>
                      <a:endParaRPr lang="zh-TW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D30</a:t>
                      </a:r>
                      <a:endParaRPr lang="zh-TW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D29</a:t>
                      </a:r>
                      <a:endParaRPr lang="zh-TW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D28</a:t>
                      </a:r>
                      <a:endParaRPr lang="zh-TW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…</a:t>
                      </a:r>
                      <a:endParaRPr lang="zh-TW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D9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D7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D0</a:t>
                      </a:r>
                      <a:endParaRPr lang="zh-TW" altLang="en-US" sz="1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All</a:t>
                      </a:r>
                      <a:r>
                        <a:rPr lang="en-US" altLang="zh-TW" baseline="0" dirty="0" smtClean="0"/>
                        <a:t> zero</a:t>
                      </a:r>
                      <a:endParaRPr lang="zh-TW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Trigger arrival</a:t>
                      </a:r>
                      <a:r>
                        <a:rPr lang="en-US" altLang="zh-TW" baseline="0" dirty="0" smtClean="0"/>
                        <a:t> time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590</Words>
  <Application>Microsoft Office PowerPoint</Application>
  <PresentationFormat>如螢幕大小 (4:3)</PresentationFormat>
  <Paragraphs>342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CODA data format</vt:lpstr>
      <vt:lpstr> Data Format  ex:TDC</vt:lpstr>
      <vt:lpstr>Board Type Flag</vt:lpstr>
      <vt:lpstr>V1495 TDC Data Format</vt:lpstr>
      <vt:lpstr>Scaler Data Format</vt:lpstr>
      <vt:lpstr>Non-zero-suppression TDC</vt:lpstr>
      <vt:lpstr>CRL-zero-suppression TDC</vt:lpstr>
      <vt:lpstr>Backup</vt:lpstr>
      <vt:lpstr>Non-zero-suppression TDC Overall Data Structure for ONE EVENT</vt:lpstr>
      <vt:lpstr>投影片 10</vt:lpstr>
      <vt:lpstr>CSR2 0x0c (32 bits)</vt:lpstr>
      <vt:lpstr>Data structure for one time bin</vt:lpstr>
      <vt:lpstr>投影片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CODA data format</dc:title>
  <dc:creator>grass</dc:creator>
  <cp:lastModifiedBy>grass</cp:lastModifiedBy>
  <cp:revision>23</cp:revision>
  <dcterms:created xsi:type="dcterms:W3CDTF">2012-03-24T19:26:52Z</dcterms:created>
  <dcterms:modified xsi:type="dcterms:W3CDTF">2012-03-25T06:51:15Z</dcterms:modified>
</cp:coreProperties>
</file>