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3" r:id="rId3"/>
    <p:sldId id="264" r:id="rId4"/>
    <p:sldId id="265" r:id="rId5"/>
    <p:sldId id="257" r:id="rId6"/>
    <p:sldId id="262" r:id="rId7"/>
    <p:sldId id="260" r:id="rId8"/>
    <p:sldId id="258" r:id="rId9"/>
    <p:sldId id="259" r:id="rId10"/>
    <p:sldId id="261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31" d="100"/>
          <a:sy n="131" d="100"/>
        </p:scale>
        <p:origin x="-162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DAD16-A453-724C-882E-F36C82E91D64}" type="datetimeFigureOut">
              <a:rPr lang="en-US" smtClean="0"/>
              <a:t>9/10/11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FA525-D6A1-8C4E-AA7D-EA20734B235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D65F-D6D0-0B4D-9C86-EF7763A65272}" type="datetimeFigureOut">
              <a:rPr lang="en-US" smtClean="0"/>
              <a:t>9/10/11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C81F4-AB92-D543-93F3-1B1CCD555DA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35CDE-4F51-1F45-A296-59EE11209F75}" type="datetime1">
              <a:rPr lang="en-US" smtClean="0"/>
              <a:t>9/10/11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5D726-7503-AE4D-8580-16893BF5FBF5}" type="datetime1">
              <a:rPr lang="en-US" smtClean="0"/>
              <a:t>9/10/11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3E293-B58E-C241-8715-CC24EA760548}" type="datetime1">
              <a:rPr lang="en-US" smtClean="0"/>
              <a:t>9/10/11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773-89E7-0047-907D-77661415F4B9}" type="datetime1">
              <a:rPr lang="en-US" smtClean="0"/>
              <a:t>9/10/11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094B5-ED4C-B54B-9D01-D813B9EFBA1B}" type="datetime1">
              <a:rPr lang="en-US" smtClean="0"/>
              <a:t>9/10/11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041B3-1FFB-344C-8BDF-42E9FA1068DB}" type="datetime1">
              <a:rPr lang="en-US" smtClean="0"/>
              <a:t>9/10/11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07774-D65B-0D45-8900-15EB87B373D8}" type="datetime1">
              <a:rPr lang="en-US" smtClean="0"/>
              <a:t>9/10/11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2020-1533-E74F-A418-3436167CE991}" type="datetime1">
              <a:rPr lang="en-US" smtClean="0"/>
              <a:t>9/10/11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BA02-3153-7541-A5E3-B6065CC7341E}" type="datetime1">
              <a:rPr lang="en-US" smtClean="0"/>
              <a:t>9/10/11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6FAC-A9F4-014E-86AD-AD9136780EA9}" type="datetime1">
              <a:rPr lang="en-US" smtClean="0"/>
              <a:t>9/10/11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6D3C-6CE4-3240-9E16-24D2D6FE53CD}" type="datetime1">
              <a:rPr lang="en-US" smtClean="0"/>
              <a:t>9/10/11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FAC99-5E5F-B344-886A-DB838AA696AC}" type="datetime1">
              <a:rPr lang="en-US" smtClean="0"/>
              <a:t>9/10/11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A44F0-F493-3640-B559-29CC613D841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Status 09/10/2011</a:t>
            </a:r>
            <a:br>
              <a:rPr lang="en-US" dirty="0" smtClean="0"/>
            </a:br>
            <a:r>
              <a:rPr lang="en-US" dirty="0" smtClean="0"/>
              <a:t>Kun &amp; Ming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12965"/>
            <a:ext cx="8229600" cy="4779634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External pulse calibrations: done</a:t>
            </a:r>
          </a:p>
          <a:p>
            <a:pPr lvl="1"/>
            <a:r>
              <a:rPr lang="en-US" dirty="0" smtClean="0"/>
              <a:t>Timing relative to cosmic trigger</a:t>
            </a:r>
          </a:p>
          <a:p>
            <a:r>
              <a:rPr lang="en-US" dirty="0" smtClean="0"/>
              <a:t>HV scan: done</a:t>
            </a:r>
          </a:p>
          <a:p>
            <a:pPr lvl="1"/>
            <a:r>
              <a:rPr lang="en-US" dirty="0" smtClean="0"/>
              <a:t>HV plateau for the first hits, step=100V </a:t>
            </a:r>
          </a:p>
          <a:p>
            <a:pPr lvl="1"/>
            <a:r>
              <a:rPr lang="en-US" dirty="0" smtClean="0"/>
              <a:t># of after pulses per trigger for a given HV setting</a:t>
            </a:r>
          </a:p>
          <a:p>
            <a:pPr lvl="1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TDC spectra for all channels: done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hits</a:t>
            </a:r>
          </a:p>
          <a:p>
            <a:pPr lvl="1"/>
            <a:r>
              <a:rPr lang="en-US" dirty="0" smtClean="0"/>
              <a:t>Other hits (2</a:t>
            </a:r>
            <a:r>
              <a:rPr lang="en-US" baseline="30000" dirty="0" smtClean="0"/>
              <a:t>nd</a:t>
            </a:r>
            <a:r>
              <a:rPr lang="en-US" dirty="0" smtClean="0"/>
              <a:t>, 3</a:t>
            </a:r>
            <a:r>
              <a:rPr lang="en-US" baseline="30000" dirty="0" smtClean="0"/>
              <a:t>rd</a:t>
            </a:r>
            <a:r>
              <a:rPr lang="en-US" dirty="0" smtClean="0"/>
              <a:t>…)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Channel mapping and “</a:t>
            </a:r>
            <a:r>
              <a:rPr lang="en-US" dirty="0" err="1" smtClean="0"/>
              <a:t>tracklet</a:t>
            </a:r>
            <a:r>
              <a:rPr lang="en-US" dirty="0" smtClean="0"/>
              <a:t>” analysis – in progress</a:t>
            </a:r>
          </a:p>
          <a:p>
            <a:r>
              <a:rPr lang="en-US" dirty="0" smtClean="0"/>
              <a:t>Online Monitoring – by UIUC</a:t>
            </a:r>
          </a:p>
          <a:p>
            <a:r>
              <a:rPr lang="en-US" dirty="0" smtClean="0"/>
              <a:t>Offline analysis tool – by UIUC</a:t>
            </a:r>
          </a:p>
          <a:p>
            <a:r>
              <a:rPr lang="en-US" dirty="0" smtClean="0"/>
              <a:t>Swap the Ha and </a:t>
            </a:r>
            <a:r>
              <a:rPr lang="en-US" dirty="0" err="1" smtClean="0"/>
              <a:t>Va</a:t>
            </a:r>
            <a:r>
              <a:rPr lang="en-US" dirty="0" smtClean="0"/>
              <a:t> planes at next opportunity:  next week?</a:t>
            </a:r>
          </a:p>
          <a:p>
            <a:pPr lvl="1"/>
            <a:r>
              <a:rPr lang="en-US" dirty="0" smtClean="0"/>
              <a:t>Investigate TWO “odd” channels</a:t>
            </a:r>
          </a:p>
          <a:p>
            <a:pPr lvl="1"/>
            <a:r>
              <a:rPr lang="en-US" dirty="0" err="1" smtClean="0"/>
              <a:t>Vaxx</a:t>
            </a:r>
            <a:r>
              <a:rPr lang="en-US" dirty="0" smtClean="0"/>
              <a:t>…</a:t>
            </a:r>
          </a:p>
          <a:p>
            <a:pPr lvl="2"/>
            <a:r>
              <a:rPr lang="en-US" dirty="0" smtClean="0"/>
              <a:t>Via TDC cards: always on…</a:t>
            </a:r>
          </a:p>
          <a:p>
            <a:pPr lvl="2"/>
            <a:r>
              <a:rPr lang="en-US" dirty="0" smtClean="0"/>
              <a:t>Via NIM-&gt;TDC: low rates</a:t>
            </a:r>
          </a:p>
          <a:p>
            <a:pPr lvl="1"/>
            <a:r>
              <a:rPr lang="en-US" dirty="0" smtClean="0"/>
              <a:t>Replace </a:t>
            </a:r>
            <a:r>
              <a:rPr lang="en-US" dirty="0" err="1" smtClean="0"/>
              <a:t>preAMP</a:t>
            </a:r>
            <a:r>
              <a:rPr lang="en-US" dirty="0" smtClean="0"/>
              <a:t> cards at next crane operation?</a:t>
            </a:r>
          </a:p>
          <a:p>
            <a:r>
              <a:rPr lang="en-US" dirty="0" smtClean="0"/>
              <a:t>Conditioning prop tubes with “Negative” HV = ~2000V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1462" y="1232972"/>
            <a:ext cx="661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http://www.phenix.bnl.gov/WWW/publish/mxliu/E906/09-10-2011/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3600D-0B8E-DA4E-AE41-04C66F129990}" type="datetime1">
              <a:rPr lang="en-US" smtClean="0"/>
              <a:t>9/10/11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HV Scan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49" y="1143000"/>
            <a:ext cx="8142707" cy="550027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87C9-C869-7045-9D91-033288B5567E}" type="datetime1">
              <a:rPr lang="en-US" smtClean="0"/>
              <a:t>9/10/11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 House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2020-1533-E74F-A418-3436167CE991}" type="datetime1">
              <a:rPr lang="en-US" smtClean="0"/>
              <a:t>9/10/11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P10009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13892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Exp. Hall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2020-1533-E74F-A418-3436167CE991}" type="datetime1">
              <a:rPr lang="en-US" smtClean="0"/>
              <a:t>9/10/11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P10009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422"/>
            <a:ext cx="9144000" cy="51389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613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 4 planes are (</a:t>
            </a:r>
            <a:r>
              <a:rPr lang="en-US" dirty="0" err="1" smtClean="0"/>
              <a:t>re)installed</a:t>
            </a:r>
            <a:r>
              <a:rPr lang="en-US" dirty="0" smtClean="0"/>
              <a:t> and read out via the new TDC cards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700084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Cleaned and pained all detectors to the safety code</a:t>
            </a:r>
          </a:p>
          <a:p>
            <a:r>
              <a:rPr lang="en-US" dirty="0" smtClean="0"/>
              <a:t>LV: from Exp hall</a:t>
            </a:r>
          </a:p>
          <a:p>
            <a:r>
              <a:rPr lang="en-US" dirty="0" smtClean="0"/>
              <a:t>HV: from CR</a:t>
            </a:r>
          </a:p>
          <a:p>
            <a:r>
              <a:rPr lang="en-US" dirty="0" smtClean="0"/>
              <a:t>Calibration </a:t>
            </a:r>
            <a:r>
              <a:rPr lang="en-US" dirty="0" err="1" smtClean="0"/>
              <a:t>w</a:t>
            </a:r>
            <a:r>
              <a:rPr lang="en-US" dirty="0" smtClean="0"/>
              <a:t>/ ext. </a:t>
            </a:r>
            <a:r>
              <a:rPr lang="en-US" dirty="0" err="1" smtClean="0"/>
              <a:t>pulser</a:t>
            </a:r>
            <a:endParaRPr lang="en-US" dirty="0" smtClean="0"/>
          </a:p>
          <a:p>
            <a:r>
              <a:rPr lang="en-US" dirty="0" smtClean="0"/>
              <a:t>TDC readout</a:t>
            </a:r>
          </a:p>
          <a:p>
            <a:pPr lvl="1"/>
            <a:r>
              <a:rPr lang="en-US" dirty="0" smtClean="0"/>
              <a:t>All 4x9x16 channels</a:t>
            </a:r>
          </a:p>
          <a:p>
            <a:r>
              <a:rPr lang="en-US" dirty="0" smtClean="0"/>
              <a:t>Gas:</a:t>
            </a:r>
          </a:p>
          <a:p>
            <a:pPr lvl="1"/>
            <a:r>
              <a:rPr lang="en-US" dirty="0" smtClean="0"/>
              <a:t>Currently Ar/Co2</a:t>
            </a:r>
          </a:p>
          <a:p>
            <a:pPr lvl="1"/>
            <a:r>
              <a:rPr lang="en-US" dirty="0" smtClean="0"/>
              <a:t>Will switch to new gas P10+CF4</a:t>
            </a:r>
          </a:p>
          <a:p>
            <a:r>
              <a:rPr lang="en-US" dirty="0" smtClean="0"/>
              <a:t>Cosmic data triggered by ST3-4 hodoscopes through E906 DAQ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St4 is ready for beams!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 descr="P10008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97541" y="2395788"/>
            <a:ext cx="5440362" cy="305748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503A2-DE9E-2B4F-ADA2-036AC7A2E781}" type="datetime1">
              <a:rPr lang="en-US" smtClean="0"/>
              <a:t>9/10/11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TDC readout all 36 modules</a:t>
            </a:r>
            <a:endParaRPr lang="en-US" dirty="0"/>
          </a:p>
        </p:txBody>
      </p:sp>
      <p:pic>
        <p:nvPicPr>
          <p:cNvPr id="4" name="Picture 3" descr="P10008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13892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0B50A-FAAC-244F-B7A1-4EE7301CAB0E}" type="datetime1">
              <a:rPr lang="en-US" smtClean="0"/>
              <a:t>9/10/11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LV: 2 PS</a:t>
            </a:r>
            <a:endParaRPr lang="en-US" dirty="0"/>
          </a:p>
        </p:txBody>
      </p:sp>
      <p:pic>
        <p:nvPicPr>
          <p:cNvPr id="3" name="Picture 2" descr="P10008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255" y="2691446"/>
            <a:ext cx="6378745" cy="3584854"/>
          </a:xfrm>
          <a:prstGeom prst="rect">
            <a:avLst/>
          </a:prstGeom>
        </p:spPr>
      </p:pic>
      <p:pic>
        <p:nvPicPr>
          <p:cNvPr id="4" name="Picture 3" descr="P10008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337398" y="2088558"/>
            <a:ext cx="6106840" cy="343204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4977-85CA-6541-BFE3-CD166FA6E513}" type="datetime1">
              <a:rPr lang="en-US" smtClean="0"/>
              <a:t>9/10/11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287" y="114752"/>
            <a:ext cx="673585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 Tube TDC Timing Diagram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-601715" y="3218236"/>
            <a:ext cx="3927485" cy="9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366875" y="2443140"/>
            <a:ext cx="583587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357180" y="3779462"/>
            <a:ext cx="583587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366875" y="5185238"/>
            <a:ext cx="583587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20498" y="3213389"/>
            <a:ext cx="3927486" cy="193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3988460" y="3211801"/>
            <a:ext cx="3927486" cy="193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30281" y="5253767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35575" y="5292547"/>
            <a:ext cx="129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1280 (fixed)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093936" y="1580285"/>
            <a:ext cx="1929133" cy="86285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TDC Window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640 fixed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1328" y="2404360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640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93053" y="4815184"/>
            <a:ext cx="649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674081" y="3013499"/>
            <a:ext cx="87247" cy="753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761328" y="3247826"/>
            <a:ext cx="2181181" cy="96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64834" y="2888188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700</a:t>
            </a:r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2394453" y="4188240"/>
            <a:ext cx="2258735" cy="950110"/>
          </a:xfrm>
          <a:custGeom>
            <a:avLst/>
            <a:gdLst>
              <a:gd name="connsiteX0" fmla="*/ 0 w 2258735"/>
              <a:gd name="connsiteY0" fmla="*/ 0 h 950110"/>
              <a:gd name="connsiteX1" fmla="*/ 193883 w 2258735"/>
              <a:gd name="connsiteY1" fmla="*/ 368410 h 950110"/>
              <a:gd name="connsiteX2" fmla="*/ 533178 w 2258735"/>
              <a:gd name="connsiteY2" fmla="*/ 668955 h 950110"/>
              <a:gd name="connsiteX3" fmla="*/ 1221462 w 2258735"/>
              <a:gd name="connsiteY3" fmla="*/ 862855 h 950110"/>
              <a:gd name="connsiteX4" fmla="*/ 2258735 w 2258735"/>
              <a:gd name="connsiteY4" fmla="*/ 950110 h 950110"/>
              <a:gd name="connsiteX5" fmla="*/ 2258735 w 2258735"/>
              <a:gd name="connsiteY5" fmla="*/ 950110 h 95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8735" h="950110">
                <a:moveTo>
                  <a:pt x="0" y="0"/>
                </a:moveTo>
                <a:cubicBezTo>
                  <a:pt x="52510" y="128459"/>
                  <a:pt x="105020" y="256918"/>
                  <a:pt x="193883" y="368410"/>
                </a:cubicBezTo>
                <a:cubicBezTo>
                  <a:pt x="282746" y="479902"/>
                  <a:pt x="361915" y="586548"/>
                  <a:pt x="533178" y="668955"/>
                </a:cubicBezTo>
                <a:cubicBezTo>
                  <a:pt x="704441" y="751362"/>
                  <a:pt x="933869" y="815996"/>
                  <a:pt x="1221462" y="862855"/>
                </a:cubicBezTo>
                <a:cubicBezTo>
                  <a:pt x="1509055" y="909714"/>
                  <a:pt x="2258735" y="950110"/>
                  <a:pt x="2258735" y="950110"/>
                </a:cubicBezTo>
                <a:lnTo>
                  <a:pt x="2258735" y="95011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>
            <a:stCxn id="26" idx="0"/>
          </p:cNvCxnSpPr>
          <p:nvPr/>
        </p:nvCxnSpPr>
        <p:spPr>
          <a:xfrm>
            <a:off x="2394453" y="4188240"/>
            <a:ext cx="1588" cy="9985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093936" y="4401530"/>
            <a:ext cx="300517" cy="969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644120" y="4188240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~200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509166" y="3091059"/>
            <a:ext cx="1164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Ext. </a:t>
            </a:r>
            <a:r>
              <a:rPr lang="en-US" dirty="0" err="1" smtClean="0"/>
              <a:t>Pulser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334785" y="4359519"/>
            <a:ext cx="14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 Tube</a:t>
            </a:r>
          </a:p>
          <a:p>
            <a:r>
              <a:rPr lang="en-US" dirty="0" smtClean="0"/>
              <a:t>Cosmic Signal</a:t>
            </a:r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053" y="2513209"/>
            <a:ext cx="1739900" cy="11557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726099" y="3781050"/>
            <a:ext cx="893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ΔT=713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166" y="5253767"/>
            <a:ext cx="2132565" cy="148633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167596" y="6555435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650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751637" y="653714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1100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765398" y="566187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TDC</a:t>
            </a:r>
            <a:endParaRPr lang="en-US" dirty="0"/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FA23-EA3C-4940-A59E-BED2264C6D21}" type="datetime1">
              <a:rPr lang="en-US" smtClean="0"/>
              <a:t>9/10/11</a:t>
            </a:fld>
            <a:endParaRPr lang="en-US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Timing Test with External </a:t>
            </a:r>
            <a:r>
              <a:rPr lang="en-US" dirty="0" err="1" smtClean="0"/>
              <a:t>Pulser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08825"/>
            <a:ext cx="8229600" cy="4525963"/>
          </a:xfrm>
        </p:spPr>
        <p:txBody>
          <a:bodyPr/>
          <a:lstStyle/>
          <a:p>
            <a:r>
              <a:rPr lang="en-US" dirty="0" smtClean="0"/>
              <a:t>Add additional delay 32nS and observed 34ns change: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03502"/>
            <a:ext cx="4346221" cy="2886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9307" y="2481920"/>
            <a:ext cx="893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ΔT=713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45435" y="2481920"/>
            <a:ext cx="131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ΔT=679 (34)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936" y="3103502"/>
            <a:ext cx="4207512" cy="2886906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588E-8675-244D-A578-25E19B79615B}" type="datetime1">
              <a:rPr lang="en-US" smtClean="0"/>
              <a:t>9/10/11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526"/>
            <a:ext cx="8229600" cy="1143000"/>
          </a:xfrm>
        </p:spPr>
        <p:txBody>
          <a:bodyPr/>
          <a:lstStyle/>
          <a:p>
            <a:r>
              <a:rPr lang="en-US" dirty="0" err="1" smtClean="0"/>
              <a:t>TDCs</a:t>
            </a:r>
            <a:r>
              <a:rPr lang="en-US" dirty="0" smtClean="0"/>
              <a:t> </a:t>
            </a:r>
            <a:r>
              <a:rPr lang="en-US" dirty="0" err="1" smtClean="0"/>
              <a:t>w</a:t>
            </a:r>
            <a:r>
              <a:rPr lang="en-US" dirty="0" smtClean="0"/>
              <a:t>/ External </a:t>
            </a:r>
            <a:r>
              <a:rPr lang="en-US" dirty="0" err="1" smtClean="0"/>
              <a:t>Pulser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34" y="1242526"/>
            <a:ext cx="7974366" cy="541017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84615-3A34-6B4E-99B1-12337AD8DAC5}" type="datetime1">
              <a:rPr lang="en-US" smtClean="0"/>
              <a:t>9/10/11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typical module’s Cosmic TDC spectra (Ar/CO2: 80/20; HV = 2000V)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588345"/>
            <a:ext cx="7200900" cy="486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5407" y="6452445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TDC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90BF-3F4F-124D-AB99-0673E5DF6DAA}" type="datetime1">
              <a:rPr lang="en-US" smtClean="0"/>
              <a:t>9/10/11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3500"/>
            <a:ext cx="8229600" cy="1143000"/>
          </a:xfrm>
        </p:spPr>
        <p:txBody>
          <a:bodyPr/>
          <a:lstStyle/>
          <a:p>
            <a:r>
              <a:rPr lang="en-US" dirty="0" smtClean="0"/>
              <a:t>Bad Channels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3160"/>
            <a:ext cx="8229600" cy="1024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Fraction of Bad Channels:</a:t>
            </a:r>
          </a:p>
          <a:p>
            <a:pPr lvl="1"/>
            <a:r>
              <a:rPr lang="en-US" dirty="0" smtClean="0"/>
              <a:t>14/16*9*4= 2.43%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77560"/>
            <a:ext cx="7162800" cy="48133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A6F2B-0508-3C41-B32F-47538F773EA6}" type="datetime1">
              <a:rPr lang="en-US" smtClean="0"/>
              <a:t>9/10/11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A44F0-F493-3640-B559-29CC613D841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375</Words>
  <Application>Microsoft Macintosh PowerPoint</Application>
  <PresentationFormat>On-screen Show (4:3)</PresentationFormat>
  <Paragraphs>90</Paragraphs>
  <Slides>12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Status 09/10/2011 Kun &amp; Ming </vt:lpstr>
      <vt:lpstr>All 4 planes are (re)installed and read out via the new TDC cards</vt:lpstr>
      <vt:lpstr>TDC readout all 36 modules</vt:lpstr>
      <vt:lpstr>LV: 2 PS</vt:lpstr>
      <vt:lpstr>Prop Tube TDC Timing Diagram</vt:lpstr>
      <vt:lpstr>Timing Test with External Pulser </vt:lpstr>
      <vt:lpstr>TDCs w/ External Pulser</vt:lpstr>
      <vt:lpstr>A typical module’s Cosmic TDC spectra (Ar/CO2: 80/20; HV = 2000V)</vt:lpstr>
      <vt:lpstr>Bad Channels</vt:lpstr>
      <vt:lpstr>HV Scan</vt:lpstr>
      <vt:lpstr>Counting House</vt:lpstr>
      <vt:lpstr>Exp. Hall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do list 09/09/2011</dc:title>
  <dc:creator>Ming Liu</dc:creator>
  <cp:lastModifiedBy>Ming Liu</cp:lastModifiedBy>
  <cp:revision>64</cp:revision>
  <cp:lastPrinted>2011-09-09T21:37:12Z</cp:lastPrinted>
  <dcterms:created xsi:type="dcterms:W3CDTF">2011-09-09T15:12:17Z</dcterms:created>
  <dcterms:modified xsi:type="dcterms:W3CDTF">2011-09-10T20:45:56Z</dcterms:modified>
</cp:coreProperties>
</file>