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59" r:id="rId4"/>
    <p:sldId id="257" r:id="rId5"/>
    <p:sldId id="258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5CDE-5C77-C341-992F-3DBA3FD53DED}" type="datetimeFigureOut">
              <a:rPr lang="en-US" smtClean="0"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C62D-511F-FE46-A268-E96676FB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3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199B6-CC1D-D141-81C3-C94D214CF12A}" type="datetimeFigureOut">
              <a:rPr lang="en-US" smtClean="0"/>
              <a:t>8/22/12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AD44-6944-9343-946D-0F57E4082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6758-50A9-F646-AA18-4AD67F47D8F4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6C2-24BB-3848-B32C-C62BAF8E9CFB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A226-C0CD-344E-8DA6-8CE43E42C6A7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06E-CC9E-DA40-A855-CCEF60F3E7B4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5015-D90A-4A47-ACD7-C384A5AA54E2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ED6D-8A00-4C40-BE21-C2D8C242D390}" type="datetime1">
              <a:rPr lang="en-US" smtClean="0"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02C-25E6-E943-A755-B0B71B01D4A1}" type="datetime1">
              <a:rPr lang="en-US" smtClean="0"/>
              <a:t>8/22/12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0E2-0050-804C-A4A7-8D70604A9801}" type="datetime1">
              <a:rPr lang="en-US" smtClean="0"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92E7-CB57-C74A-893E-3EA59FC11ACC}" type="datetime1">
              <a:rPr lang="en-US" smtClean="0"/>
              <a:t>8/22/12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FBAA-9650-7D47-A998-F22F6062444A}" type="datetime1">
              <a:rPr lang="en-US" smtClean="0"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2BE-68C2-3247-ACB0-135424A68052}" type="datetime1">
              <a:rPr lang="en-US" smtClean="0"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204D-B2DA-2440-A096-48218E37BB27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0.emf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5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Drell</a:t>
            </a:r>
            <a:r>
              <a:rPr lang="en-US" sz="3600" dirty="0" smtClean="0">
                <a:solidFill>
                  <a:srgbClr val="FF0000"/>
                </a:solidFill>
              </a:rPr>
              <a:t>-Yan A</a:t>
            </a:r>
            <a:r>
              <a:rPr lang="en-US" sz="3600" baseline="-25000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: the Old 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 smtClean="0">
                <a:solidFill>
                  <a:srgbClr val="FF0000"/>
                </a:solidFill>
              </a:rPr>
              <a:t>lot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Luminosity Challenged pp@200GeV!</a:t>
            </a:r>
            <a:br>
              <a:rPr lang="en-US" sz="2200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www.phenix.bnl.gov</a:t>
            </a:r>
            <a:r>
              <a:rPr lang="en-US" sz="2000" dirty="0" smtClean="0">
                <a:solidFill>
                  <a:srgbClr val="0000FF"/>
                </a:solidFill>
              </a:rPr>
              <a:t>/WWW/publish/</a:t>
            </a:r>
            <a:r>
              <a:rPr lang="en-US" sz="2000" dirty="0" err="1" smtClean="0">
                <a:solidFill>
                  <a:srgbClr val="0000FF"/>
                </a:solidFill>
              </a:rPr>
              <a:t>mxliu</a:t>
            </a:r>
            <a:r>
              <a:rPr lang="en-US" sz="2000" dirty="0" smtClean="0">
                <a:solidFill>
                  <a:srgbClr val="0000FF"/>
                </a:solidFill>
              </a:rPr>
              <a:t>/RHIC2-DY/pp200/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89920" y="1871811"/>
            <a:ext cx="3683949" cy="3709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Expected Luminosity by 2015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 ~50pb</a:t>
            </a:r>
            <a:r>
              <a:rPr lang="en-US" baseline="30000" dirty="0" smtClean="0">
                <a:ea typeface="+mn-ea"/>
                <a:cs typeface="+mn-cs"/>
              </a:rPr>
              <a:t>-1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With upgrade (F)VTX detectors, it is feasible @PHENIX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>
                <a:ea typeface="+mn-ea"/>
              </a:rPr>
              <a:t>Drell</a:t>
            </a:r>
            <a:r>
              <a:rPr lang="en-US" dirty="0" smtClean="0">
                <a:ea typeface="+mn-ea"/>
              </a:rPr>
              <a:t>-Yan X-section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</a:t>
            </a:r>
            <a:r>
              <a:rPr lang="en-US" baseline="-25000" dirty="0" smtClean="0">
                <a:ea typeface="+mn-ea"/>
              </a:rPr>
              <a:t>N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/>
              <a:t>and A</a:t>
            </a:r>
            <a:r>
              <a:rPr lang="en-US" baseline="-25000" dirty="0" smtClean="0"/>
              <a:t>LL</a:t>
            </a:r>
          </a:p>
          <a:p>
            <a:pPr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Significant luminosity </a:t>
            </a:r>
            <a:r>
              <a:rPr lang="en-US" dirty="0" smtClean="0">
                <a:solidFill>
                  <a:srgbClr val="FF0000"/>
                </a:solidFill>
              </a:rPr>
              <a:t>required to test the A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sign change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Liu, Los Alamos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E5A13-2255-1746-B6EC-BB7F476EFD4D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68614" name="Group 14"/>
          <p:cNvGrpSpPr>
            <a:grpSpLocks/>
          </p:cNvGrpSpPr>
          <p:nvPr/>
        </p:nvGrpSpPr>
        <p:grpSpPr bwMode="auto">
          <a:xfrm>
            <a:off x="4191000" y="1451429"/>
            <a:ext cx="4724400" cy="4708525"/>
            <a:chOff x="2266740" y="1600200"/>
            <a:chExt cx="4606045" cy="4869101"/>
          </a:xfrm>
        </p:grpSpPr>
        <p:pic>
          <p:nvPicPr>
            <p:cNvPr id="686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6740" y="1600200"/>
              <a:ext cx="4606045" cy="486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3048000" y="2257641"/>
              <a:ext cx="3505200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EF969-2E73-0144-A76F-DC644458D95D}" type="datetime1">
              <a:rPr lang="en-US" smtClean="0"/>
              <a:t>8/22/12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2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Ming Liu, Los Alamos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5E151-8133-499F-A673-22A46358F4D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3252" name="Title 25"/>
          <p:cNvSpPr>
            <a:spLocks noGrp="1"/>
          </p:cNvSpPr>
          <p:nvPr>
            <p:ph type="title"/>
          </p:nvPr>
        </p:nvSpPr>
        <p:spPr>
          <a:xfrm>
            <a:off x="477549" y="0"/>
            <a:ext cx="8229600" cy="922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Silicon VTX, Heavy Quark and </a:t>
            </a:r>
            <a:r>
              <a:rPr lang="en-US" sz="3600" dirty="0" err="1" smtClean="0">
                <a:solidFill>
                  <a:srgbClr val="FF0000"/>
                </a:solidFill>
              </a:rPr>
              <a:t>Drell</a:t>
            </a:r>
            <a:r>
              <a:rPr lang="en-US" sz="3600" dirty="0" smtClean="0">
                <a:solidFill>
                  <a:srgbClr val="FF0000"/>
                </a:solidFill>
              </a:rPr>
              <a:t>-Yan</a:t>
            </a:r>
          </a:p>
        </p:txBody>
      </p:sp>
      <p:sp>
        <p:nvSpPr>
          <p:cNvPr id="53253" name="Content Placeholder 26"/>
          <p:cNvSpPr>
            <a:spLocks noGrp="1"/>
          </p:cNvSpPr>
          <p:nvPr>
            <p:ph idx="1"/>
          </p:nvPr>
        </p:nvSpPr>
        <p:spPr>
          <a:xfrm>
            <a:off x="82550" y="1230313"/>
            <a:ext cx="4902200" cy="1585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Tracking </a:t>
            </a:r>
            <a:r>
              <a:rPr lang="en-US" sz="2400" dirty="0" err="1" smtClean="0">
                <a:solidFill>
                  <a:srgbClr val="0000FF"/>
                </a:solidFill>
              </a:rPr>
              <a:t>muons</a:t>
            </a:r>
            <a:r>
              <a:rPr lang="en-US" sz="2400" dirty="0" smtClean="0">
                <a:solidFill>
                  <a:srgbClr val="0000FF"/>
                </a:solidFill>
              </a:rPr>
              <a:t> with </a:t>
            </a:r>
            <a:r>
              <a:rPr lang="en-US" sz="2400" dirty="0" err="1" smtClean="0">
                <a:solidFill>
                  <a:srgbClr val="0000FF"/>
                </a:solidFill>
              </a:rPr>
              <a:t>MuTr</a:t>
            </a:r>
            <a:r>
              <a:rPr lang="en-US" sz="2400" dirty="0" smtClean="0">
                <a:solidFill>
                  <a:srgbClr val="0000FF"/>
                </a:solidFill>
              </a:rPr>
              <a:t>+(F)VTX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Prompt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Displaced tracks from π/K and heavy quark decays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6950" y="3011478"/>
            <a:ext cx="4229100" cy="3159125"/>
            <a:chOff x="2881" y="432"/>
            <a:chExt cx="2879" cy="1930"/>
          </a:xfrm>
        </p:grpSpPr>
        <p:pic>
          <p:nvPicPr>
            <p:cNvPr id="53271" name="Picture 3"/>
            <p:cNvPicPr>
              <a:picLocks noChangeAspect="1" noChangeArrowheads="1"/>
            </p:cNvPicPr>
            <p:nvPr/>
          </p:nvPicPr>
          <p:blipFill>
            <a:blip r:embed="rId3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2" name="Text Box 4"/>
            <p:cNvSpPr txBox="1">
              <a:spLocks noChangeArrowheads="1"/>
            </p:cNvSpPr>
            <p:nvPr/>
          </p:nvSpPr>
          <p:spPr bwMode="auto">
            <a:xfrm>
              <a:off x="3881" y="1248"/>
              <a:ext cx="774" cy="2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>
                  <a:solidFill>
                    <a:schemeClr val="hlink"/>
                  </a:solidFill>
                  <a:latin typeface="Arial Unicode MS" charset="0"/>
                  <a:ea typeface="宋体" charset="-122"/>
                  <a:cs typeface="宋体" charset="-122"/>
                </a:rPr>
                <a:t>Drell Yan</a:t>
              </a:r>
            </a:p>
          </p:txBody>
        </p:sp>
        <p:sp>
          <p:nvSpPr>
            <p:cNvPr id="53273" name="Rectangle 5"/>
            <p:cNvSpPr>
              <a:spLocks noChangeArrowheads="1"/>
            </p:cNvSpPr>
            <p:nvPr/>
          </p:nvSpPr>
          <p:spPr bwMode="auto">
            <a:xfrm>
              <a:off x="3442" y="1859"/>
              <a:ext cx="54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zh-CN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beauty</a:t>
              </a:r>
            </a:p>
          </p:txBody>
        </p:sp>
        <p:sp>
          <p:nvSpPr>
            <p:cNvPr id="53274" name="Text Box 6"/>
            <p:cNvSpPr txBox="1">
              <a:spLocks noChangeArrowheads="1"/>
            </p:cNvSpPr>
            <p:nvPr/>
          </p:nvSpPr>
          <p:spPr bwMode="auto">
            <a:xfrm>
              <a:off x="4384" y="1728"/>
              <a:ext cx="464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53275" name="Text Box 7"/>
            <p:cNvSpPr txBox="1">
              <a:spLocks noChangeArrowheads="1"/>
            </p:cNvSpPr>
            <p:nvPr/>
          </p:nvSpPr>
          <p:spPr bwMode="auto">
            <a:xfrm>
              <a:off x="3666" y="2029"/>
              <a:ext cx="1520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>
                  <a:latin typeface="Arial Unicode MS" charset="0"/>
                  <a:ea typeface="Arial Unicode MS" charset="0"/>
                  <a:cs typeface="Arial Unicode MS" charset="0"/>
                </a:rPr>
                <a:t>combinatorial background</a:t>
              </a:r>
              <a:endParaRPr lang="el-GR" sz="14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53255" name="Rectangle 14"/>
          <p:cNvSpPr>
            <a:spLocks noChangeArrowheads="1"/>
          </p:cNvSpPr>
          <p:nvPr/>
        </p:nvSpPr>
        <p:spPr bwMode="auto">
          <a:xfrm>
            <a:off x="5470525" y="3779838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DCA &lt; 1 </a:t>
            </a:r>
            <a:r>
              <a:rPr lang="el-GR" altLang="zh-CN" sz="1600">
                <a:latin typeface="Calibri" charset="0"/>
                <a:ea typeface="宋体" charset="-122"/>
                <a:cs typeface="宋体" charset="-122"/>
              </a:rPr>
              <a:t>σ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 cut: </a:t>
            </a:r>
          </a:p>
          <a:p>
            <a:pPr eaLnBrk="0" hangingPunct="0"/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Increase </a:t>
            </a:r>
            <a:r>
              <a:rPr lang="en-US" altLang="zh-CN" sz="1600">
                <a:solidFill>
                  <a:srgbClr val="009999"/>
                </a:solidFill>
                <a:latin typeface="Calibri" charset="0"/>
                <a:ea typeface="宋体" charset="-122"/>
                <a:cs typeface="宋体" charset="-122"/>
              </a:rPr>
              <a:t>DY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/</a:t>
            </a:r>
            <a:r>
              <a:rPr lang="en-US" altLang="zh-CN" sz="1600">
                <a:solidFill>
                  <a:srgbClr val="FF33CC"/>
                </a:solidFill>
                <a:latin typeface="Calibri" charset="0"/>
                <a:ea typeface="宋体" charset="-122"/>
                <a:cs typeface="宋体" charset="-122"/>
              </a:rPr>
              <a:t>bb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 ~ 5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2679554"/>
            <a:ext cx="4806950" cy="3308642"/>
            <a:chOff x="1410" y="1071"/>
            <a:chExt cx="3006" cy="2349"/>
          </a:xfrm>
        </p:grpSpPr>
        <p:pic>
          <p:nvPicPr>
            <p:cNvPr id="5326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0" y="1337"/>
              <a:ext cx="3006" cy="20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440" y="1071"/>
              <a:ext cx="2625" cy="2120"/>
              <a:chOff x="2807" y="1087"/>
              <a:chExt cx="2625" cy="2120"/>
            </a:xfrm>
          </p:grpSpPr>
          <p:sp>
            <p:nvSpPr>
              <p:cNvPr id="53262" name="Text Box 21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19" cy="28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altLang="zh-CN" sz="2000"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3" name="Text Box 22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756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ϒ</a:t>
                </a:r>
                <a:r>
                  <a:rPr lang="en-US" altLang="zh-CN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-states</a:t>
                </a:r>
                <a:endParaRPr lang="el-GR" sz="1600">
                  <a:solidFill>
                    <a:srgbClr val="996600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4" name="Line 23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5" name="Text Box 24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455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J/</a:t>
                </a:r>
                <a:r>
                  <a:rPr lang="el-GR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Ψ</a:t>
                </a:r>
              </a:p>
            </p:txBody>
          </p:sp>
          <p:sp>
            <p:nvSpPr>
              <p:cNvPr id="53266" name="Text Box 25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43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chemeClr val="hlink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Drell Yan</a:t>
                </a:r>
              </a:p>
            </p:txBody>
          </p:sp>
          <p:sp>
            <p:nvSpPr>
              <p:cNvPr id="53267" name="Line 26"/>
              <p:cNvSpPr>
                <a:spLocks noChangeShapeType="1"/>
              </p:cNvSpPr>
              <p:nvPr/>
            </p:nvSpPr>
            <p:spPr bwMode="auto">
              <a:xfrm>
                <a:off x="4461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8" name="Text Box 27"/>
              <p:cNvSpPr txBox="1">
                <a:spLocks noChangeArrowheads="1"/>
              </p:cNvSpPr>
              <p:nvPr/>
            </p:nvSpPr>
            <p:spPr bwMode="auto">
              <a:xfrm rot="3110566">
                <a:off x="3813" y="2833"/>
                <a:ext cx="539" cy="2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0000CC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charm</a:t>
                </a:r>
                <a:endParaRPr lang="el-GR" sz="16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9" name="Text Box 28"/>
              <p:cNvSpPr txBox="1">
                <a:spLocks noChangeArrowheads="1"/>
              </p:cNvSpPr>
              <p:nvPr/>
            </p:nvSpPr>
            <p:spPr bwMode="auto">
              <a:xfrm rot="2013217">
                <a:off x="4041" y="2851"/>
                <a:ext cx="578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FF3399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beauty</a:t>
                </a:r>
                <a:endParaRPr lang="el-GR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</p:grpSp>
      </p:grpSp>
      <p:pic>
        <p:nvPicPr>
          <p:cNvPr id="53257" name="Picture 8" descr="dmu_big_straight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4975" y="985838"/>
            <a:ext cx="33369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651003" y="4333875"/>
            <a:ext cx="1283775" cy="11430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DEC5-D9FE-1A42-973A-9A34ADCEC42F}" type="datetime1">
              <a:rPr lang="en-US" smtClean="0"/>
              <a:t>8/22/12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1440" y="31797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+p</a:t>
            </a:r>
            <a:r>
              <a:rPr lang="en-US" dirty="0" smtClean="0"/>
              <a:t> 200GeV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56932" y="3876440"/>
            <a:ext cx="476146" cy="1599952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2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 Statistics: pp510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Luminosity = 300 pb</a:t>
            </a:r>
            <a:r>
              <a:rPr lang="en-US" sz="2200" baseline="30000" dirty="0" smtClean="0">
                <a:solidFill>
                  <a:srgbClr val="000000"/>
                </a:solidFill>
              </a:rPr>
              <a:t>-1</a:t>
            </a:r>
            <a:r>
              <a:rPr lang="en-US" sz="2200" dirty="0" smtClean="0">
                <a:solidFill>
                  <a:srgbClr val="000000"/>
                </a:solidFill>
              </a:rPr>
              <a:t>, Beam Polarization = 60%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www.phenix.bnl.gov</a:t>
            </a:r>
            <a:r>
              <a:rPr lang="en-US" sz="2000" dirty="0" smtClean="0">
                <a:solidFill>
                  <a:srgbClr val="0000FF"/>
                </a:solidFill>
              </a:rPr>
              <a:t>/WWW/publish/</a:t>
            </a:r>
            <a:r>
              <a:rPr lang="en-US" sz="2000" dirty="0" err="1" smtClean="0">
                <a:solidFill>
                  <a:srgbClr val="0000FF"/>
                </a:solidFill>
              </a:rPr>
              <a:t>mxliu</a:t>
            </a:r>
            <a:r>
              <a:rPr lang="en-US" sz="2000" dirty="0" smtClean="0">
                <a:solidFill>
                  <a:srgbClr val="0000FF"/>
                </a:solidFill>
              </a:rPr>
              <a:t>/RHIC2-DY/pp510/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PHENIX </a:t>
            </a:r>
            <a:r>
              <a:rPr lang="en-US" dirty="0" err="1" smtClean="0"/>
              <a:t>Muon</a:t>
            </a:r>
            <a:r>
              <a:rPr lang="en-US" dirty="0" smtClean="0"/>
              <a:t> Arms:  1.2 &lt; |y| &lt; 2.2(2.4)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err="1" smtClean="0"/>
              <a:t>Drell</a:t>
            </a:r>
            <a:r>
              <a:rPr lang="en-US" dirty="0" smtClean="0"/>
              <a:t>-Yan,  s</a:t>
            </a:r>
            <a:r>
              <a:rPr lang="en-US" dirty="0"/>
              <a:t>^ &gt; 2 </a:t>
            </a:r>
            <a:r>
              <a:rPr lang="en-US" dirty="0" err="1" smtClean="0"/>
              <a:t>GeV</a:t>
            </a:r>
            <a:r>
              <a:rPr lang="en-US" dirty="0" smtClean="0"/>
              <a:t>, full GEANT simulation:</a:t>
            </a:r>
            <a:endParaRPr lang="en-US" dirty="0"/>
          </a:p>
          <a:p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enerated </a:t>
            </a:r>
            <a:r>
              <a:rPr lang="en-US" dirty="0"/>
              <a:t>100K </a:t>
            </a:r>
            <a:r>
              <a:rPr lang="en-US" dirty="0" err="1"/>
              <a:t>pythia</a:t>
            </a:r>
            <a:r>
              <a:rPr lang="en-US" dirty="0"/>
              <a:t> event for each file</a:t>
            </a:r>
            <a:r>
              <a:rPr lang="en-US" dirty="0" smtClean="0"/>
              <a:t>, </a:t>
            </a:r>
            <a:r>
              <a:rPr lang="en-US" dirty="0"/>
              <a:t>97 files, so a total of 100K x 97 = 9.7M </a:t>
            </a:r>
          </a:p>
          <a:p>
            <a:endParaRPr lang="en-US" dirty="0"/>
          </a:p>
          <a:p>
            <a:r>
              <a:rPr lang="en-US" dirty="0"/>
              <a:t>So the luminosity = 9.7M/sigma = 9.7x10^6 / (6.37x10^-5mb) = </a:t>
            </a:r>
            <a:r>
              <a:rPr lang="en-US" dirty="0" smtClean="0"/>
              <a:t>970/</a:t>
            </a:r>
            <a:r>
              <a:rPr lang="en-US" dirty="0"/>
              <a:t>6.37 </a:t>
            </a:r>
            <a:r>
              <a:rPr lang="en-US" dirty="0" err="1"/>
              <a:t>pb</a:t>
            </a:r>
            <a:r>
              <a:rPr lang="en-US" dirty="0"/>
              <a:t>^-1 = 152 </a:t>
            </a:r>
            <a:r>
              <a:rPr lang="en-US" dirty="0" err="1"/>
              <a:t>pb</a:t>
            </a:r>
            <a:r>
              <a:rPr lang="en-US" dirty="0"/>
              <a:t>^-1</a:t>
            </a:r>
          </a:p>
          <a:p>
            <a:endParaRPr lang="en-US" dirty="0"/>
          </a:p>
          <a:p>
            <a:r>
              <a:rPr lang="en-US" dirty="0"/>
              <a:t>For 300 </a:t>
            </a:r>
            <a:r>
              <a:rPr lang="en-US" dirty="0" err="1"/>
              <a:t>pb</a:t>
            </a:r>
            <a:r>
              <a:rPr lang="en-US" dirty="0"/>
              <a:t>^-1, we expect with K-factor = 1.4</a:t>
            </a:r>
          </a:p>
          <a:p>
            <a:endParaRPr lang="en-US" dirty="0"/>
          </a:p>
          <a:p>
            <a:r>
              <a:rPr lang="en-US" dirty="0"/>
              <a:t>South = 300/152 x 4602  x 1.4 = 12,716</a:t>
            </a:r>
          </a:p>
          <a:p>
            <a:r>
              <a:rPr lang="en-US" dirty="0"/>
              <a:t>North  = 300/152 x 5077 x 1.4  = 14,028</a:t>
            </a:r>
          </a:p>
          <a:p>
            <a:endParaRPr lang="en-US" dirty="0"/>
          </a:p>
          <a:p>
            <a:r>
              <a:rPr lang="en-US" dirty="0" err="1" smtClean="0"/>
              <a:t>Drell-Yan_N_total</a:t>
            </a:r>
            <a:r>
              <a:rPr lang="en-US" dirty="0" smtClean="0"/>
              <a:t> </a:t>
            </a:r>
            <a:r>
              <a:rPr lang="en-US" dirty="0"/>
              <a:t>= 26,744</a:t>
            </a:r>
          </a:p>
          <a:p>
            <a:endParaRPr lang="en-US" dirty="0"/>
          </a:p>
          <a:p>
            <a:r>
              <a:rPr lang="en-US" dirty="0"/>
              <a:t>With beam pol = 0.6</a:t>
            </a:r>
          </a:p>
          <a:p>
            <a:endParaRPr lang="en-US" dirty="0"/>
          </a:p>
          <a:p>
            <a:r>
              <a:rPr lang="fr-FR" dirty="0" err="1"/>
              <a:t>delta_ALL</a:t>
            </a:r>
            <a:r>
              <a:rPr lang="fr-FR" dirty="0"/>
              <a:t> = 1/Pol^2/</a:t>
            </a:r>
            <a:r>
              <a:rPr lang="fr-FR" dirty="0" err="1"/>
              <a:t>sqrt</a:t>
            </a:r>
            <a:r>
              <a:rPr lang="fr-FR" dirty="0"/>
              <a:t>(N) = 1.7</a:t>
            </a:r>
            <a:r>
              <a:rPr lang="fr-FR" dirty="0" smtClean="0"/>
              <a:t>%  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delta_AN</a:t>
            </a:r>
            <a:r>
              <a:rPr lang="fr-FR" dirty="0"/>
              <a:t> = 1/Pol / </a:t>
            </a:r>
            <a:r>
              <a:rPr lang="fr-FR" dirty="0" err="1"/>
              <a:t>sqrt</a:t>
            </a:r>
            <a:r>
              <a:rPr lang="fr-FR" dirty="0"/>
              <a:t>(N) = 1.0</a:t>
            </a:r>
            <a:r>
              <a:rPr lang="fr-FR" dirty="0" smtClean="0"/>
              <a:t>% * 1.4 (dilution factor)</a:t>
            </a:r>
            <a:endParaRPr lang="fr-F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7CEB-5B6C-FC4B-98A8-2B5929A74615}" type="datetime1">
              <a:rPr lang="en-US" smtClean="0"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Drell</a:t>
            </a:r>
            <a:r>
              <a:rPr lang="en-US" sz="3200" dirty="0" smtClean="0">
                <a:solidFill>
                  <a:srgbClr val="FF0000"/>
                </a:solidFill>
              </a:rPr>
              <a:t>-Yan </a:t>
            </a:r>
            <a:r>
              <a:rPr lang="en-US" sz="3200" dirty="0" err="1" smtClean="0">
                <a:solidFill>
                  <a:srgbClr val="FF0000"/>
                </a:solidFill>
              </a:rPr>
              <a:t>Dimuon</a:t>
            </a:r>
            <a:r>
              <a:rPr lang="en-US" sz="3200" dirty="0" smtClean="0">
                <a:solidFill>
                  <a:srgbClr val="FF0000"/>
                </a:solidFill>
              </a:rPr>
              <a:t> Cross Sections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1300" dirty="0" smtClean="0">
                <a:solidFill>
                  <a:srgbClr val="FF0000"/>
                </a:solidFill>
              </a:rPr>
              <a:t/>
            </a:r>
            <a:br>
              <a:rPr lang="en-US" sz="13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PHENIX </a:t>
            </a:r>
            <a:r>
              <a:rPr lang="en-US" sz="2700" dirty="0" err="1" smtClean="0">
                <a:solidFill>
                  <a:srgbClr val="0000FF"/>
                </a:solidFill>
              </a:rPr>
              <a:t>Muon</a:t>
            </a:r>
            <a:r>
              <a:rPr lang="en-US" sz="2700" dirty="0" smtClean="0">
                <a:solidFill>
                  <a:srgbClr val="0000FF"/>
                </a:solidFill>
              </a:rPr>
              <a:t> Arm Acceptance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 descr="Drell_yan_Mass_muon_cu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2" y="1340054"/>
            <a:ext cx="7981661" cy="51520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6D0E-BE2D-154B-A8BC-7A134D6ACA6D}" type="datetime1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0GeV-Drell-YanSign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55" y="0"/>
            <a:ext cx="539074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823" y="796380"/>
            <a:ext cx="361616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Drell</a:t>
            </a:r>
            <a:r>
              <a:rPr lang="en-US" b="1" dirty="0" smtClean="0"/>
              <a:t>-Yan </a:t>
            </a:r>
            <a:r>
              <a:rPr lang="en-US" b="1" dirty="0" err="1" smtClean="0"/>
              <a:t>Dimuon</a:t>
            </a:r>
            <a:r>
              <a:rPr lang="en-US" b="1" dirty="0" smtClean="0"/>
              <a:t> Transverse Single Spin Asymmetry A</a:t>
            </a:r>
            <a:r>
              <a:rPr lang="en-US" b="1" baseline="-25000" dirty="0" smtClean="0"/>
              <a:t>N</a:t>
            </a:r>
            <a:r>
              <a:rPr lang="en-US" b="1" dirty="0" smtClean="0"/>
              <a:t> sensitivity projection:</a:t>
            </a:r>
          </a:p>
          <a:p>
            <a:endParaRPr lang="en-US" dirty="0"/>
          </a:p>
          <a:p>
            <a:r>
              <a:rPr lang="en-US" dirty="0" smtClean="0"/>
              <a:t>PHENIX </a:t>
            </a:r>
            <a:r>
              <a:rPr lang="en-US" dirty="0" err="1" smtClean="0"/>
              <a:t>Muon</a:t>
            </a:r>
            <a:r>
              <a:rPr lang="en-US" dirty="0" smtClean="0"/>
              <a:t> Arms Acceptance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1.2 &lt; |y| &lt; 2.4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4.0 &lt; Mass &lt; 8.0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Integrated Luminosity = 300 pb</a:t>
            </a:r>
            <a:r>
              <a:rPr lang="en-US" baseline="30000" dirty="0" smtClean="0"/>
              <a:t>-1</a:t>
            </a:r>
          </a:p>
          <a:p>
            <a:endParaRPr lang="en-US" dirty="0"/>
          </a:p>
          <a:p>
            <a:r>
              <a:rPr lang="en-US" b="1" dirty="0" smtClean="0"/>
              <a:t>Transverse</a:t>
            </a:r>
            <a:r>
              <a:rPr lang="en-US" dirty="0" smtClean="0"/>
              <a:t> Beam polarization =  60%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Red: expected A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with sign change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Green: A</a:t>
            </a:r>
            <a:r>
              <a:rPr lang="en-US" baseline="-25000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 without sign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D19-2850-284B-814D-926AA354D7FF}" type="datetime1">
              <a:rPr lang="en-US" smtClean="0"/>
              <a:t>8/22/12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1143000"/>
          </a:xfrm>
        </p:spPr>
        <p:txBody>
          <a:bodyPr/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92E7-CB57-C74A-893E-3EA59FC11ACC}" type="datetime1">
              <a:rPr lang="en-US" smtClean="0"/>
              <a:t>8/22/12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35" y="1500582"/>
            <a:ext cx="6220884" cy="42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0E2-0050-804C-A4A7-8D70604A9801}" type="datetime1">
              <a:rPr lang="en-US" smtClean="0"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2" y="1581572"/>
            <a:ext cx="6112308" cy="41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Probing Sea Quark Polarization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1.2 &lt; |y|&lt;2.2(2.4)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Y-A_LL-300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668387"/>
            <a:ext cx="7200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00" y="-117182"/>
            <a:ext cx="7907557" cy="6838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20" y="1656581"/>
            <a:ext cx="3283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 Quark (                       )        Polarization Measurement Projection: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  <a:r>
              <a:rPr lang="en-US" dirty="0" err="1" smtClean="0">
                <a:solidFill>
                  <a:srgbClr val="0000FF"/>
                </a:solidFill>
              </a:rPr>
              <a:t>fsPHENIX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Acceptance</a:t>
            </a:r>
          </a:p>
          <a:p>
            <a:endParaRPr lang="en-US" dirty="0" smtClean="0"/>
          </a:p>
          <a:p>
            <a:r>
              <a:rPr lang="en-US" dirty="0" smtClean="0"/>
              <a:t>1.0 </a:t>
            </a:r>
            <a:r>
              <a:rPr lang="en-US" dirty="0" smtClean="0"/>
              <a:t>&lt; </a:t>
            </a:r>
            <a:r>
              <a:rPr lang="en-US" dirty="0" smtClean="0"/>
              <a:t>y </a:t>
            </a:r>
            <a:r>
              <a:rPr lang="en-US" dirty="0" smtClean="0"/>
              <a:t>&lt; </a:t>
            </a:r>
            <a:r>
              <a:rPr lang="en-US" dirty="0" smtClean="0"/>
              <a:t>4.0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Integrated Luminosity = 300 pb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b="1" dirty="0" smtClean="0"/>
              <a:t>Longitudinal </a:t>
            </a:r>
            <a:r>
              <a:rPr lang="en-US" dirty="0" smtClean="0"/>
              <a:t>Beam Polarization =  60%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30990"/>
              </p:ext>
            </p:extLst>
          </p:nvPr>
        </p:nvGraphicFramePr>
        <p:xfrm>
          <a:off x="1316717" y="1753497"/>
          <a:ext cx="1068930" cy="28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774700" imgH="203200" progId="Equation.3">
                  <p:embed/>
                </p:oleObj>
              </mc:Choice>
              <mc:Fallback>
                <p:oleObj name="Equation" r:id="rId4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717" y="1753497"/>
                        <a:ext cx="1068930" cy="28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AED-19D6-FC4F-8F08-D33635634D7F}" type="datetime1">
              <a:rPr lang="en-US" smtClean="0"/>
              <a:t>8/22/12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53" y="145281"/>
            <a:ext cx="3299825" cy="10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318</Words>
  <Application>Microsoft Macintosh PowerPoint</Application>
  <PresentationFormat>On-screen Show (4:3)</PresentationFormat>
  <Paragraphs>97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Equation</vt:lpstr>
      <vt:lpstr>Drell-Yan AN: the Old Plot Luminosity Challenged pp@200GeV! http://www.phenix.bnl.gov/WWW/publish/mxliu/RHIC2-DY/pp200/</vt:lpstr>
      <vt:lpstr>Silicon VTX, Heavy Quark and Drell-Yan</vt:lpstr>
      <vt:lpstr>Expected Statistics: pp510 Luminosity = 300 pb-1, Beam Polarization = 60% http://www.phenix.bnl.gov/WWW/publish/mxliu/RHIC2-DY/pp510/</vt:lpstr>
      <vt:lpstr>Drell-Yan Dimuon Cross Sections  PHENIX Muon Arm Acceptance</vt:lpstr>
      <vt:lpstr>PowerPoint Presentation</vt:lpstr>
      <vt:lpstr>x1</vt:lpstr>
      <vt:lpstr>x2</vt:lpstr>
      <vt:lpstr>Probing Sea Quark Polarization 1.2 &lt; |y|&lt;2.2(2.4)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Xiong Liu</dc:creator>
  <cp:lastModifiedBy>Ming Xiong Liu</cp:lastModifiedBy>
  <cp:revision>43</cp:revision>
  <dcterms:created xsi:type="dcterms:W3CDTF">2012-08-13T03:57:52Z</dcterms:created>
  <dcterms:modified xsi:type="dcterms:W3CDTF">2012-08-22T20:27:46Z</dcterms:modified>
</cp:coreProperties>
</file>