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9" r:id="rId3"/>
    <p:sldId id="267" r:id="rId4"/>
    <p:sldId id="259" r:id="rId5"/>
    <p:sldId id="268" r:id="rId6"/>
    <p:sldId id="262" r:id="rId7"/>
    <p:sldId id="271" r:id="rId8"/>
    <p:sldId id="258" r:id="rId9"/>
    <p:sldId id="272" r:id="rId10"/>
    <p:sldId id="270" r:id="rId11"/>
    <p:sldId id="273" r:id="rId12"/>
    <p:sldId id="274" r:id="rId13"/>
    <p:sldId id="26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5CDE-5C77-C341-992F-3DBA3FD53DED}" type="datetimeFigureOut">
              <a:rPr lang="en-US" smtClean="0"/>
              <a:t>8/28/12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C62D-511F-FE46-A268-E96676FB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3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199B6-CC1D-D141-81C3-C94D214CF12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7AD44-6944-9343-946D-0F57E4082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0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6758-50A9-F646-AA18-4AD67F47D8F4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6C2-24BB-3848-B32C-C62BAF8E9CFB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A226-C0CD-344E-8DA6-8CE43E42C6A7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06E-CC9E-DA40-A855-CCEF60F3E7B4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5015-D90A-4A47-ACD7-C384A5AA54E2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ED6D-8A00-4C40-BE21-C2D8C242D390}" type="datetime1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02C-25E6-E943-A755-B0B71B01D4A1}" type="datetime1">
              <a:rPr lang="en-US" smtClean="0"/>
              <a:t>8/28/12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0E2-0050-804C-A4A7-8D70604A9801}" type="datetime1">
              <a:rPr lang="en-US" smtClean="0"/>
              <a:t>8/28/12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92E7-CB57-C74A-893E-3EA59FC11ACC}" type="datetime1">
              <a:rPr lang="en-US" smtClean="0"/>
              <a:t>8/28/12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FBAA-9650-7D47-A998-F22F6062444A}" type="datetime1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2BE-68C2-3247-ACB0-135424A68052}" type="datetime1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204D-B2DA-2440-A096-48218E37BB27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1956-7C49-AD4E-8A34-036B0E54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Drell</a:t>
            </a:r>
            <a:r>
              <a:rPr lang="en-US" sz="3200" dirty="0" smtClean="0">
                <a:solidFill>
                  <a:srgbClr val="FF0000"/>
                </a:solidFill>
              </a:rPr>
              <a:t>-Yan </a:t>
            </a:r>
            <a:r>
              <a:rPr lang="en-US" sz="3200" dirty="0" err="1" smtClean="0">
                <a:solidFill>
                  <a:srgbClr val="FF0000"/>
                </a:solidFill>
              </a:rPr>
              <a:t>Dimuon</a:t>
            </a:r>
            <a:r>
              <a:rPr lang="en-US" sz="3200" dirty="0" smtClean="0">
                <a:solidFill>
                  <a:srgbClr val="FF0000"/>
                </a:solidFill>
              </a:rPr>
              <a:t> Cross </a:t>
            </a:r>
            <a:r>
              <a:rPr lang="en-US" sz="3200" dirty="0" smtClean="0">
                <a:solidFill>
                  <a:srgbClr val="FF0000"/>
                </a:solidFill>
              </a:rPr>
              <a:t>Sections: </a:t>
            </a:r>
            <a:r>
              <a:rPr lang="en-US" sz="3200" dirty="0" err="1" smtClean="0">
                <a:solidFill>
                  <a:srgbClr val="FF0000"/>
                </a:solidFill>
              </a:rPr>
              <a:t>p+p</a:t>
            </a:r>
            <a:r>
              <a:rPr lang="en-US" sz="3200" dirty="0" smtClean="0">
                <a:solidFill>
                  <a:srgbClr val="FF0000"/>
                </a:solidFill>
              </a:rPr>
              <a:t> @RHIC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1300" dirty="0" smtClean="0">
                <a:solidFill>
                  <a:srgbClr val="FF0000"/>
                </a:solidFill>
              </a:rPr>
              <a:t/>
            </a:r>
            <a:br>
              <a:rPr lang="en-US" sz="13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0000FF"/>
                </a:solidFill>
              </a:rPr>
              <a:t>PHENIX </a:t>
            </a:r>
            <a:r>
              <a:rPr lang="en-US" sz="2700" dirty="0" err="1" smtClean="0">
                <a:solidFill>
                  <a:srgbClr val="0000FF"/>
                </a:solidFill>
              </a:rPr>
              <a:t>Muon</a:t>
            </a:r>
            <a:r>
              <a:rPr lang="en-US" sz="2700" dirty="0" smtClean="0">
                <a:solidFill>
                  <a:srgbClr val="0000FF"/>
                </a:solidFill>
              </a:rPr>
              <a:t> Arm Acceptance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3" name="Picture 2" descr="Drell_yan_Mass_muon_cu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2" y="1340054"/>
            <a:ext cx="7981661" cy="51520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6D0E-BE2D-154B-A8BC-7A134D6ACA6D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background fraction “r”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asymmetry uncertainty </a:t>
            </a:r>
            <a:r>
              <a:rPr lang="en-US" dirty="0" err="1" smtClean="0"/>
              <a:t>vs</a:t>
            </a:r>
            <a:r>
              <a:rPr lang="en-US" dirty="0" smtClean="0"/>
              <a:t> “r’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ED6D-8A00-4C40-BE21-C2D8C242D390}" type="datetime1">
              <a:rPr lang="en-US" smtClean="0"/>
              <a:t>8/29/12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16388"/>
              </p:ext>
            </p:extLst>
          </p:nvPr>
        </p:nvGraphicFramePr>
        <p:xfrm>
          <a:off x="542925" y="3044979"/>
          <a:ext cx="3300641" cy="56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2654300" imgH="457200" progId="Equation.3">
                  <p:embed/>
                </p:oleObj>
              </mc:Choice>
              <mc:Fallback>
                <p:oleObj name="Equation" r:id="rId3" imgW="2654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3044979"/>
                        <a:ext cx="3300641" cy="568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BG-dilution-facto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86" y="2236274"/>
            <a:ext cx="4774381" cy="41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PP510: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044-BA90-854B-9305-001A509855C9}" type="datetime1">
              <a:rPr lang="en-US" smtClean="0"/>
              <a:t>8/29/12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 PWG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32B6-A166-C04D-84D2-425B5EE91FA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pp510_DY_mass_rapidity_all(2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2260" y="-697535"/>
            <a:ext cx="3397301" cy="9086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5660" y="3295160"/>
            <a:ext cx="373520" cy="1884135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6801" y="4772587"/>
            <a:ext cx="1383187" cy="406708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219" y="1485432"/>
            <a:ext cx="49520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 (1.5 &lt; M &lt; 2.5) = 8748;    N’(4.0 &lt; M &lt; 8.0) = 5140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7360" y="5620774"/>
            <a:ext cx="205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Mass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91161" y="564535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Rapidity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6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Mass </a:t>
            </a:r>
            <a:r>
              <a:rPr lang="en-US" dirty="0" err="1" smtClean="0"/>
              <a:t>Drell</a:t>
            </a:r>
            <a:r>
              <a:rPr lang="en-US" dirty="0" smtClean="0"/>
              <a:t>-Yan A</a:t>
            </a:r>
            <a:r>
              <a:rPr lang="en-US" baseline="-25000" dirty="0" smtClean="0"/>
              <a:t>N</a:t>
            </a:r>
            <a:br>
              <a:rPr lang="en-US" baseline="-25000" dirty="0" smtClean="0"/>
            </a:br>
            <a:r>
              <a:rPr lang="en-US" sz="3100" dirty="0" smtClean="0">
                <a:solidFill>
                  <a:srgbClr val="0000FF"/>
                </a:solidFill>
              </a:rPr>
              <a:t>(assumed BG fraction r=0.2)</a:t>
            </a:r>
            <a:endParaRPr lang="en-US" sz="3100" baseline="-250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0E2-0050-804C-A4A7-8D70604A9801}" type="datetime1">
              <a:rPr lang="en-US" smtClean="0"/>
              <a:t>8/29/12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LowMass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3" y="1591597"/>
            <a:ext cx="3813290" cy="4564287"/>
          </a:xfrm>
          <a:prstGeom prst="rect">
            <a:avLst/>
          </a:prstGeom>
        </p:spPr>
      </p:pic>
      <p:pic>
        <p:nvPicPr>
          <p:cNvPr id="7" name="Picture 6" descr="LowMass2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53" y="1538312"/>
            <a:ext cx="3725632" cy="44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0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Probing Sea Quark Polarization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1.2 &lt; |y|&lt;2.2(2.4)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DY-A_LL-300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" y="1775802"/>
            <a:ext cx="7200900" cy="4648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12697" y="1552240"/>
            <a:ext cx="2682264" cy="2845884"/>
            <a:chOff x="6368375" y="1822627"/>
            <a:chExt cx="2682264" cy="28458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8375" y="1822627"/>
              <a:ext cx="2682264" cy="26822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924277" y="4275505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2496" y="4272347"/>
              <a:ext cx="593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68235" y="4299179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52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00" y="-117182"/>
            <a:ext cx="7907557" cy="6838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20" y="1656581"/>
            <a:ext cx="3283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 Quark (                       )        Polarization Measurement Projection: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PHENIX </a:t>
            </a:r>
            <a:r>
              <a:rPr lang="en-US" dirty="0" err="1" smtClean="0">
                <a:solidFill>
                  <a:srgbClr val="0000FF"/>
                </a:solidFill>
              </a:rPr>
              <a:t>fsPHENIX</a:t>
            </a:r>
            <a:r>
              <a:rPr lang="en-US" dirty="0" smtClean="0">
                <a:solidFill>
                  <a:srgbClr val="0000FF"/>
                </a:solidFill>
              </a:rPr>
              <a:t> Acceptance</a:t>
            </a:r>
          </a:p>
          <a:p>
            <a:endParaRPr lang="en-US" dirty="0" smtClean="0"/>
          </a:p>
          <a:p>
            <a:r>
              <a:rPr lang="en-US" dirty="0" smtClean="0"/>
              <a:t>1.0 &lt; y &lt; 4.0</a:t>
            </a:r>
          </a:p>
          <a:p>
            <a:endParaRPr lang="en-US" dirty="0" smtClean="0"/>
          </a:p>
          <a:p>
            <a:r>
              <a:rPr lang="en-US" dirty="0" smtClean="0"/>
              <a:t>Integrated Luminosity = 300 pb</a:t>
            </a:r>
            <a:r>
              <a:rPr lang="en-US" baseline="30000" dirty="0" smtClean="0"/>
              <a:t>-1</a:t>
            </a:r>
          </a:p>
          <a:p>
            <a:endParaRPr lang="en-US" dirty="0" smtClean="0"/>
          </a:p>
          <a:p>
            <a:r>
              <a:rPr lang="en-US" b="1" dirty="0" smtClean="0"/>
              <a:t>Longitudinal </a:t>
            </a:r>
            <a:r>
              <a:rPr lang="en-US" dirty="0" smtClean="0"/>
              <a:t>Beam Polarization =  60%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30990"/>
              </p:ext>
            </p:extLst>
          </p:nvPr>
        </p:nvGraphicFramePr>
        <p:xfrm>
          <a:off x="1316717" y="1753497"/>
          <a:ext cx="1068930" cy="28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4" imgW="774700" imgH="203200" progId="Equation.3">
                  <p:embed/>
                </p:oleObj>
              </mc:Choice>
              <mc:Fallback>
                <p:oleObj name="Equation" r:id="rId4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6717" y="1753497"/>
                        <a:ext cx="1068930" cy="28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AED-19D6-FC4F-8F08-D33635634D7F}" type="datetime1">
              <a:rPr lang="en-US" smtClean="0"/>
              <a:t>8/28/12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53" y="145281"/>
            <a:ext cx="3299825" cy="10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9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33" y="305999"/>
            <a:ext cx="474300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r>
              <a:rPr lang="en-US" dirty="0" smtClean="0"/>
              <a:t> 510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0807-200B-D04D-B7BC-46DD7F81FECF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 PWG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32B6-A166-C04D-84D2-425B5EE91FAC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an5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2490656"/>
            <a:ext cx="4279900" cy="3429000"/>
          </a:xfrm>
          <a:prstGeom prst="rect">
            <a:avLst/>
          </a:prstGeom>
        </p:spPr>
      </p:pic>
      <p:pic>
        <p:nvPicPr>
          <p:cNvPr id="9" name="Picture 8" descr="an510_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83" y="452268"/>
            <a:ext cx="3538371" cy="2834897"/>
          </a:xfrm>
          <a:prstGeom prst="rect">
            <a:avLst/>
          </a:prstGeom>
        </p:spPr>
      </p:pic>
      <p:pic>
        <p:nvPicPr>
          <p:cNvPr id="11" name="Picture 10" descr="an510_48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3" y="3572569"/>
            <a:ext cx="3340001" cy="2652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55557" y="2014868"/>
            <a:ext cx="175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 &amp; </a:t>
            </a:r>
            <a:r>
              <a:rPr lang="en-US" dirty="0" err="1" smtClean="0"/>
              <a:t>Qiu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0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10" y="102656"/>
            <a:ext cx="462537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RHIC </a:t>
            </a:r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7649" y="1231726"/>
            <a:ext cx="4525840" cy="512462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High Luminosity seems </a:t>
            </a:r>
            <a:r>
              <a:rPr lang="en-US" dirty="0" smtClean="0"/>
              <a:t>possible, Run12 </a:t>
            </a:r>
            <a:r>
              <a:rPr lang="en-US" dirty="0" err="1" smtClean="0"/>
              <a:t>pp</a:t>
            </a:r>
            <a:r>
              <a:rPr lang="en-US" dirty="0" smtClean="0"/>
              <a:t> 510GeV:</a:t>
            </a:r>
            <a:endParaRPr lang="en-US" dirty="0" smtClean="0"/>
          </a:p>
          <a:p>
            <a:pPr lvl="1"/>
            <a:r>
              <a:rPr lang="en-US" dirty="0" smtClean="0"/>
              <a:t>130 pb</a:t>
            </a:r>
            <a:r>
              <a:rPr lang="en-US" baseline="30000" dirty="0" smtClean="0"/>
              <a:t>-1</a:t>
            </a:r>
            <a:r>
              <a:rPr lang="en-US" dirty="0" smtClean="0"/>
              <a:t> / 5 </a:t>
            </a:r>
            <a:r>
              <a:rPr lang="en-US" dirty="0" smtClean="0"/>
              <a:t>weeks(CAD delivered)</a:t>
            </a:r>
            <a:endParaRPr lang="en-US" dirty="0" smtClean="0"/>
          </a:p>
          <a:p>
            <a:pPr lvl="1"/>
            <a:r>
              <a:rPr lang="en-US" dirty="0" smtClean="0"/>
              <a:t>30pb</a:t>
            </a:r>
            <a:r>
              <a:rPr lang="en-US" baseline="30000" dirty="0" smtClean="0"/>
              <a:t>-1</a:t>
            </a:r>
            <a:r>
              <a:rPr lang="en-US" dirty="0" smtClean="0"/>
              <a:t> / 5weeks(</a:t>
            </a:r>
            <a:r>
              <a:rPr lang="en-US" dirty="0" smtClean="0"/>
              <a:t>PHENIX accepted, |</a:t>
            </a:r>
            <a:r>
              <a:rPr lang="en-US" dirty="0" err="1" smtClean="0"/>
              <a:t>zvtx</a:t>
            </a:r>
            <a:r>
              <a:rPr lang="en-US" dirty="0" smtClean="0"/>
              <a:t>|&lt;30cm)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PHENIX Run13+ expected performance</a:t>
            </a:r>
            <a:endParaRPr lang="en-US" dirty="0" smtClean="0"/>
          </a:p>
          <a:p>
            <a:pPr lvl="1"/>
            <a:r>
              <a:rPr lang="en-US" dirty="0" err="1" smtClean="0"/>
              <a:t>Phenix_eff</a:t>
            </a:r>
            <a:r>
              <a:rPr lang="en-US" dirty="0" smtClean="0"/>
              <a:t> (</a:t>
            </a:r>
            <a:r>
              <a:rPr lang="en-US" dirty="0" err="1" smtClean="0"/>
              <a:t>vtx</a:t>
            </a:r>
            <a:r>
              <a:rPr lang="en-US" dirty="0" smtClean="0"/>
              <a:t>&lt;30cm) = 40%  </a:t>
            </a:r>
            <a:endParaRPr lang="en-US" dirty="0" smtClean="0"/>
          </a:p>
          <a:p>
            <a:pPr lvl="1"/>
            <a:r>
              <a:rPr lang="en-US" dirty="0" err="1" smtClean="0"/>
              <a:t>Phenix_dimuon_trigger_eff</a:t>
            </a:r>
            <a:r>
              <a:rPr lang="en-US" dirty="0" smtClean="0"/>
              <a:t> = 80%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CAD projection: one year run</a:t>
            </a:r>
          </a:p>
          <a:p>
            <a:pPr lvl="1"/>
            <a:r>
              <a:rPr lang="en-US" dirty="0"/>
              <a:t>L = 500pb</a:t>
            </a:r>
            <a:r>
              <a:rPr lang="en-US" baseline="30000" dirty="0"/>
              <a:t>-1</a:t>
            </a:r>
            <a:endParaRPr lang="en-US" dirty="0"/>
          </a:p>
          <a:p>
            <a:pPr lvl="1"/>
            <a:r>
              <a:rPr lang="en-US" dirty="0"/>
              <a:t>Beam Pol = 55</a:t>
            </a:r>
            <a:r>
              <a:rPr lang="en-US" dirty="0" smtClean="0"/>
              <a:t>%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Phenx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imuon</a:t>
            </a:r>
            <a:r>
              <a:rPr lang="en-US" dirty="0" smtClean="0">
                <a:solidFill>
                  <a:srgbClr val="0000FF"/>
                </a:solidFill>
              </a:rPr>
              <a:t> sampled luminosity |</a:t>
            </a:r>
            <a:r>
              <a:rPr lang="en-US" dirty="0" err="1" smtClean="0">
                <a:solidFill>
                  <a:srgbClr val="0000FF"/>
                </a:solidFill>
              </a:rPr>
              <a:t>zvtx</a:t>
            </a:r>
            <a:r>
              <a:rPr lang="en-US" dirty="0" smtClean="0">
                <a:solidFill>
                  <a:srgbClr val="0000FF"/>
                </a:solidFill>
              </a:rPr>
              <a:t>|&lt;30cm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u="sng" dirty="0" smtClean="0">
                <a:solidFill>
                  <a:srgbClr val="FF0000"/>
                </a:solidFill>
              </a:rPr>
              <a:t> L = 500 x 40% x 80% =160 pb</a:t>
            </a:r>
            <a:r>
              <a:rPr lang="en-US" u="sng" baseline="30000" dirty="0" smtClean="0">
                <a:solidFill>
                  <a:srgbClr val="FF0000"/>
                </a:solidFill>
              </a:rPr>
              <a:t>-1</a:t>
            </a:r>
            <a:endParaRPr lang="en-US" u="sng" baseline="300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Note:</a:t>
            </a:r>
          </a:p>
          <a:p>
            <a:pPr marL="0" indent="0">
              <a:buNone/>
            </a:pPr>
            <a:r>
              <a:rPr lang="en-US" dirty="0" smtClean="0"/>
              <a:t>It is possible to expand accepted </a:t>
            </a:r>
            <a:r>
              <a:rPr lang="en-US" dirty="0"/>
              <a:t>z-</a:t>
            </a:r>
            <a:r>
              <a:rPr lang="en-US" dirty="0" err="1"/>
              <a:t>vtx</a:t>
            </a:r>
            <a:r>
              <a:rPr lang="en-US" dirty="0"/>
              <a:t> </a:t>
            </a:r>
            <a:r>
              <a:rPr lang="en-US" dirty="0" smtClean="0"/>
              <a:t>range far beyond the current +</a:t>
            </a:r>
            <a:r>
              <a:rPr lang="en-US" dirty="0"/>
              <a:t>/-30cm </a:t>
            </a:r>
            <a:r>
              <a:rPr lang="en-US" dirty="0" smtClean="0"/>
              <a:t>limit for </a:t>
            </a:r>
            <a:r>
              <a:rPr lang="en-US" dirty="0"/>
              <a:t>the </a:t>
            </a:r>
            <a:r>
              <a:rPr lang="en-US" dirty="0" err="1" smtClean="0"/>
              <a:t>dimuon</a:t>
            </a:r>
            <a:r>
              <a:rPr lang="en-US" dirty="0" smtClean="0"/>
              <a:t> events, and in such case, the sampled </a:t>
            </a:r>
            <a:r>
              <a:rPr lang="en-US" dirty="0" err="1" smtClean="0"/>
              <a:t>dimuon</a:t>
            </a:r>
            <a:r>
              <a:rPr lang="en-US" dirty="0" smtClean="0"/>
              <a:t> luminosity could be improved significantly, by a factor of ~1.7,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160pb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270pb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-1</a:t>
            </a:r>
          </a:p>
          <a:p>
            <a:pPr marL="0" indent="0">
              <a:buNone/>
            </a:pPr>
            <a:endParaRPr lang="en-US" baseline="3000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 run12 pp510, the logged luminosities:</a:t>
            </a:r>
          </a:p>
          <a:p>
            <a:pPr lvl="2"/>
            <a:r>
              <a:rPr lang="en-US" dirty="0" smtClean="0"/>
              <a:t>30pb</a:t>
            </a:r>
            <a:r>
              <a:rPr lang="en-US" baseline="30000" dirty="0" smtClean="0"/>
              <a:t>-1</a:t>
            </a:r>
            <a:r>
              <a:rPr lang="en-US" dirty="0" smtClean="0"/>
              <a:t> for |</a:t>
            </a:r>
            <a:r>
              <a:rPr lang="en-US" dirty="0" err="1" smtClean="0"/>
              <a:t>zvtx</a:t>
            </a:r>
            <a:r>
              <a:rPr lang="en-US" dirty="0" smtClean="0"/>
              <a:t>|&lt;30cm	</a:t>
            </a:r>
          </a:p>
          <a:p>
            <a:pPr lvl="2"/>
            <a:r>
              <a:rPr lang="en-US" dirty="0" smtClean="0"/>
              <a:t>50pb</a:t>
            </a:r>
            <a:r>
              <a:rPr lang="en-US" baseline="30000" dirty="0" smtClean="0"/>
              <a:t>-1</a:t>
            </a:r>
            <a:r>
              <a:rPr lang="en-US" dirty="0" smtClean="0"/>
              <a:t> for no |</a:t>
            </a:r>
            <a:r>
              <a:rPr lang="en-US" dirty="0" err="1" smtClean="0"/>
              <a:t>zvtx</a:t>
            </a:r>
            <a:r>
              <a:rPr lang="en-US" dirty="0" smtClean="0"/>
              <a:t>| cut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293" y="63722"/>
            <a:ext cx="3726598" cy="629262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B70-833E-1B47-8312-153C3EA7BE9A}" type="datetime1">
              <a:rPr lang="en-US" smtClean="0"/>
              <a:t>8/29/12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 PWG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32B6-A166-C04D-84D2-425B5EE91F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8534"/>
            <a:ext cx="8229600" cy="1451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Expected Statistics: </a:t>
            </a:r>
            <a:r>
              <a:rPr lang="en-US" dirty="0" err="1" smtClean="0">
                <a:solidFill>
                  <a:srgbClr val="FF0000"/>
                </a:solidFill>
              </a:rPr>
              <a:t>p+p</a:t>
            </a:r>
            <a:r>
              <a:rPr lang="en-US" dirty="0" smtClean="0">
                <a:solidFill>
                  <a:srgbClr val="FF0000"/>
                </a:solidFill>
              </a:rPr>
              <a:t> 510GeV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Luminosity = </a:t>
            </a:r>
            <a:r>
              <a:rPr lang="en-US" sz="2200" dirty="0" smtClean="0">
                <a:solidFill>
                  <a:srgbClr val="000000"/>
                </a:solidFill>
              </a:rPr>
              <a:t>500 </a:t>
            </a:r>
            <a:r>
              <a:rPr lang="en-US" sz="2200" dirty="0" smtClean="0">
                <a:solidFill>
                  <a:srgbClr val="000000"/>
                </a:solidFill>
              </a:rPr>
              <a:t>pb</a:t>
            </a:r>
            <a:r>
              <a:rPr lang="en-US" sz="2200" baseline="30000" dirty="0" smtClean="0">
                <a:solidFill>
                  <a:srgbClr val="000000"/>
                </a:solidFill>
              </a:rPr>
              <a:t>-</a:t>
            </a:r>
            <a:r>
              <a:rPr lang="en-US" sz="2200" baseline="30000" dirty="0" smtClean="0">
                <a:solidFill>
                  <a:srgbClr val="000000"/>
                </a:solidFill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 delivered by CAD, </a:t>
            </a:r>
            <a:r>
              <a:rPr lang="en-US" sz="2200" dirty="0" smtClean="0">
                <a:solidFill>
                  <a:srgbClr val="000000"/>
                </a:solidFill>
              </a:rPr>
              <a:t>Beam Polarization = </a:t>
            </a:r>
            <a:r>
              <a:rPr lang="en-US" sz="2200" dirty="0" smtClean="0">
                <a:solidFill>
                  <a:srgbClr val="000000"/>
                </a:solidFill>
              </a:rPr>
              <a:t>55</a:t>
            </a:r>
            <a:r>
              <a:rPr lang="en-US" sz="2200" dirty="0" smtClean="0">
                <a:solidFill>
                  <a:srgbClr val="000000"/>
                </a:solidFill>
              </a:rPr>
              <a:t>%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2259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PHENIX </a:t>
            </a:r>
            <a:r>
              <a:rPr lang="en-US" dirty="0" err="1" smtClean="0"/>
              <a:t>Muon</a:t>
            </a:r>
            <a:r>
              <a:rPr lang="en-US" dirty="0" smtClean="0"/>
              <a:t> Arms:  1.2 &lt; |y| &lt; 2.2(2.4)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err="1" smtClean="0"/>
              <a:t>Drell</a:t>
            </a:r>
            <a:r>
              <a:rPr lang="en-US" dirty="0" smtClean="0"/>
              <a:t>-Yan,  s</a:t>
            </a:r>
            <a:r>
              <a:rPr lang="en-US" dirty="0"/>
              <a:t>^ &gt; 2 </a:t>
            </a:r>
            <a:r>
              <a:rPr lang="en-US" dirty="0" err="1" smtClean="0"/>
              <a:t>GeV</a:t>
            </a:r>
            <a:r>
              <a:rPr lang="en-US" dirty="0" smtClean="0"/>
              <a:t>, full GEANT simulation: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enerated </a:t>
            </a:r>
            <a:r>
              <a:rPr lang="en-US" dirty="0"/>
              <a:t>100K </a:t>
            </a:r>
            <a:r>
              <a:rPr lang="en-US" dirty="0" err="1"/>
              <a:t>pythia</a:t>
            </a:r>
            <a:r>
              <a:rPr lang="en-US" dirty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-Yan events </a:t>
            </a:r>
            <a:r>
              <a:rPr lang="en-US" dirty="0"/>
              <a:t>for each file</a:t>
            </a:r>
            <a:r>
              <a:rPr lang="en-US" dirty="0" smtClean="0"/>
              <a:t>, </a:t>
            </a:r>
            <a:r>
              <a:rPr lang="en-US" dirty="0"/>
              <a:t>97 </a:t>
            </a:r>
            <a:r>
              <a:rPr lang="en-US" dirty="0" smtClean="0"/>
              <a:t>files succeeded, a </a:t>
            </a:r>
            <a:r>
              <a:rPr lang="en-US" dirty="0"/>
              <a:t>total of 100K x 97 = 9.7M </a:t>
            </a:r>
            <a:r>
              <a:rPr lang="en-US" dirty="0" smtClean="0"/>
              <a:t>events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uminosity </a:t>
            </a:r>
            <a:r>
              <a:rPr lang="en-US" dirty="0"/>
              <a:t>= 9.7M/sigma = 9.7x10^6 / (6.37x10^-5mb) = </a:t>
            </a:r>
            <a:r>
              <a:rPr lang="en-US" dirty="0" smtClean="0"/>
              <a:t>970/</a:t>
            </a:r>
            <a:r>
              <a:rPr lang="en-US" dirty="0"/>
              <a:t>6.37 </a:t>
            </a:r>
            <a:r>
              <a:rPr lang="en-US" dirty="0" err="1"/>
              <a:t>pb</a:t>
            </a:r>
            <a:r>
              <a:rPr lang="en-US" dirty="0"/>
              <a:t>^-1 = 152 </a:t>
            </a:r>
            <a:r>
              <a:rPr lang="en-US" dirty="0" err="1"/>
              <a:t>pb</a:t>
            </a:r>
            <a:r>
              <a:rPr lang="en-US" dirty="0"/>
              <a:t>^-1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160 </a:t>
            </a:r>
            <a:r>
              <a:rPr lang="en-US" dirty="0" err="1">
                <a:solidFill>
                  <a:srgbClr val="FF0000"/>
                </a:solidFill>
              </a:rPr>
              <a:t>pb</a:t>
            </a:r>
            <a:r>
              <a:rPr lang="en-US" dirty="0">
                <a:solidFill>
                  <a:srgbClr val="FF0000"/>
                </a:solidFill>
              </a:rPr>
              <a:t>^-1</a:t>
            </a:r>
            <a:r>
              <a:rPr lang="en-US" dirty="0" smtClean="0">
                <a:solidFill>
                  <a:srgbClr val="FF0000"/>
                </a:solidFill>
              </a:rPr>
              <a:t>, with </a:t>
            </a:r>
            <a:r>
              <a:rPr lang="en-US" dirty="0">
                <a:solidFill>
                  <a:srgbClr val="FF0000"/>
                </a:solidFill>
              </a:rPr>
              <a:t>K-factor = </a:t>
            </a:r>
            <a:r>
              <a:rPr lang="en-US" dirty="0" smtClean="0">
                <a:solidFill>
                  <a:srgbClr val="FF0000"/>
                </a:solidFill>
              </a:rPr>
              <a:t>1.4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Reconstructed</a:t>
            </a:r>
            <a:r>
              <a:rPr lang="en-US" dirty="0" smtClean="0">
                <a:solidFill>
                  <a:srgbClr val="0000FF"/>
                </a:solidFill>
              </a:rPr>
              <a:t> DY </a:t>
            </a:r>
            <a:r>
              <a:rPr lang="en-US" dirty="0" err="1" smtClean="0">
                <a:solidFill>
                  <a:srgbClr val="0000FF"/>
                </a:solidFill>
              </a:rPr>
              <a:t>dimuon</a:t>
            </a:r>
            <a:r>
              <a:rPr lang="en-US" dirty="0" smtClean="0">
                <a:solidFill>
                  <a:srgbClr val="0000FF"/>
                </a:solidFill>
              </a:rPr>
              <a:t> events: N</a:t>
            </a:r>
            <a:r>
              <a:rPr lang="en-US" baseline="-25000" dirty="0" smtClean="0">
                <a:solidFill>
                  <a:srgbClr val="0000FF"/>
                </a:solidFill>
              </a:rPr>
              <a:t>DY</a:t>
            </a:r>
            <a:r>
              <a:rPr lang="en-US" dirty="0" smtClean="0">
                <a:solidFill>
                  <a:srgbClr val="0000FF"/>
                </a:solidFill>
              </a:rPr>
              <a:t>= 14264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South = </a:t>
            </a:r>
            <a:r>
              <a:rPr lang="en-US" dirty="0" smtClean="0"/>
              <a:t>160</a:t>
            </a:r>
            <a:r>
              <a:rPr lang="en-US" dirty="0"/>
              <a:t>/152 x 4602  x 1.4 = </a:t>
            </a:r>
            <a:r>
              <a:rPr lang="en-US" dirty="0" smtClean="0"/>
              <a:t>6782</a:t>
            </a:r>
            <a:endParaRPr lang="en-US" dirty="0"/>
          </a:p>
          <a:p>
            <a:pPr lvl="2"/>
            <a:r>
              <a:rPr lang="en-US" dirty="0"/>
              <a:t>North  = </a:t>
            </a:r>
            <a:r>
              <a:rPr lang="en-US" dirty="0" smtClean="0"/>
              <a:t>160</a:t>
            </a:r>
            <a:r>
              <a:rPr lang="en-US" dirty="0"/>
              <a:t>/152 x 5077 x 1.4 </a:t>
            </a:r>
            <a:r>
              <a:rPr lang="en-US" dirty="0" smtClean="0"/>
              <a:t>=  7482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7CEB-5B6C-FC4B-98A8-2B5929A74615}" type="datetime1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PHENIX Accepted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(F)VTX are used to reject backgrounds event-by-event within |</a:t>
            </a:r>
            <a:r>
              <a:rPr lang="en-US" dirty="0" err="1" smtClean="0"/>
              <a:t>Evt_zvtx</a:t>
            </a:r>
            <a:r>
              <a:rPr lang="en-US" dirty="0" smtClean="0"/>
              <a:t>|&lt;15cm</a:t>
            </a:r>
          </a:p>
          <a:p>
            <a:pPr lvl="1"/>
            <a:r>
              <a:rPr lang="en-US" dirty="0" smtClean="0"/>
              <a:t>S/B &gt;~ 5, N</a:t>
            </a:r>
            <a:r>
              <a:rPr lang="en-US" baseline="-25000" dirty="0" smtClean="0"/>
              <a:t>DY</a:t>
            </a:r>
            <a:r>
              <a:rPr lang="en-US" dirty="0" smtClean="0"/>
              <a:t>(FVTX) ~ 50% x14262 = 7130</a:t>
            </a:r>
          </a:p>
          <a:p>
            <a:pPr lvl="1"/>
            <a:r>
              <a:rPr lang="en-US" dirty="0" smtClean="0"/>
              <a:t>r = B/(S+B)&lt;~0.2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BG</a:t>
            </a:r>
            <a:r>
              <a:rPr lang="en-US" dirty="0" smtClean="0"/>
              <a:t> =0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06E-CC9E-DA40-A855-CCEF60F3E7B4}" type="datetime1">
              <a:rPr lang="en-US" smtClean="0"/>
              <a:t>8/29/12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679180"/>
              </p:ext>
            </p:extLst>
          </p:nvPr>
        </p:nvGraphicFramePr>
        <p:xfrm>
          <a:off x="1027142" y="4341813"/>
          <a:ext cx="60102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3" imgW="4292600" imgH="1143000" progId="Equation.3">
                  <p:embed/>
                </p:oleObj>
              </mc:Choice>
              <mc:Fallback>
                <p:oleObj name="Equation" r:id="rId3" imgW="42926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42" y="4341813"/>
                        <a:ext cx="601027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38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Ming Liu, Los Alamos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5E151-8133-499F-A673-22A46358F4D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3252" name="Title 25"/>
          <p:cNvSpPr>
            <a:spLocks noGrp="1"/>
          </p:cNvSpPr>
          <p:nvPr>
            <p:ph type="title"/>
          </p:nvPr>
        </p:nvSpPr>
        <p:spPr>
          <a:xfrm>
            <a:off x="172065" y="0"/>
            <a:ext cx="8535084" cy="922338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</a:rPr>
              <a:t>Drell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Yan </a:t>
            </a:r>
            <a:r>
              <a:rPr lang="en-US" sz="2800" dirty="0" err="1" smtClean="0">
                <a:solidFill>
                  <a:srgbClr val="FF0000"/>
                </a:solidFill>
              </a:rPr>
              <a:t>Dimuon</a:t>
            </a:r>
            <a:r>
              <a:rPr lang="en-US" sz="2800" dirty="0" smtClean="0">
                <a:solidFill>
                  <a:srgbClr val="FF0000"/>
                </a:solidFill>
              </a:rPr>
              <a:t> Measurements with (F)VTX in PHENIX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3253" name="Content Placeholder 26"/>
          <p:cNvSpPr>
            <a:spLocks noGrp="1"/>
          </p:cNvSpPr>
          <p:nvPr>
            <p:ph idx="1"/>
          </p:nvPr>
        </p:nvSpPr>
        <p:spPr>
          <a:xfrm>
            <a:off x="111244" y="1207303"/>
            <a:ext cx="5163344" cy="1585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Tracking </a:t>
            </a:r>
            <a:r>
              <a:rPr lang="en-US" sz="2400" dirty="0" err="1" smtClean="0">
                <a:solidFill>
                  <a:srgbClr val="0000FF"/>
                </a:solidFill>
              </a:rPr>
              <a:t>muons</a:t>
            </a:r>
            <a:r>
              <a:rPr lang="en-US" sz="2400" dirty="0" smtClean="0">
                <a:solidFill>
                  <a:srgbClr val="0000FF"/>
                </a:solidFill>
              </a:rPr>
              <a:t> with </a:t>
            </a:r>
            <a:r>
              <a:rPr lang="en-US" sz="2400" dirty="0" err="1" smtClean="0">
                <a:solidFill>
                  <a:srgbClr val="0000FF"/>
                </a:solidFill>
              </a:rPr>
              <a:t>MuTr</a:t>
            </a:r>
            <a:r>
              <a:rPr lang="en-US" sz="2400" dirty="0" smtClean="0">
                <a:solidFill>
                  <a:srgbClr val="0000FF"/>
                </a:solidFill>
              </a:rPr>
              <a:t>+(F)VTX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Prompt </a:t>
            </a:r>
            <a:r>
              <a:rPr lang="en-US" sz="2000" dirty="0" err="1" smtClean="0"/>
              <a:t>muons</a:t>
            </a:r>
            <a:r>
              <a:rPr lang="en-US" sz="2000" dirty="0" smtClean="0"/>
              <a:t> from </a:t>
            </a:r>
            <a:r>
              <a:rPr lang="en-US" sz="2000" dirty="0" smtClean="0"/>
              <a:t>DY, DCA &lt;~ 100μm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Displaced tracks from π/K and heavy quark </a:t>
            </a:r>
            <a:r>
              <a:rPr lang="en-US" sz="2000" dirty="0" smtClean="0"/>
              <a:t>decays, DCA &gt;</a:t>
            </a:r>
            <a:r>
              <a:rPr lang="en-US" sz="2000" dirty="0" smtClean="0"/>
              <a:t>&gt; 100μm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6950" y="3011478"/>
            <a:ext cx="4229100" cy="3159125"/>
            <a:chOff x="2881" y="432"/>
            <a:chExt cx="2879" cy="1930"/>
          </a:xfrm>
        </p:grpSpPr>
        <p:pic>
          <p:nvPicPr>
            <p:cNvPr id="53271" name="Picture 3"/>
            <p:cNvPicPr>
              <a:picLocks noChangeAspect="1" noChangeArrowheads="1"/>
            </p:cNvPicPr>
            <p:nvPr/>
          </p:nvPicPr>
          <p:blipFill>
            <a:blip r:embed="rId3"/>
            <a:srcRect l="795" t="6668" r="795" b="1111"/>
            <a:stretch>
              <a:fillRect/>
            </a:stretch>
          </p:blipFill>
          <p:spPr bwMode="auto">
            <a:xfrm>
              <a:off x="2881" y="432"/>
              <a:ext cx="2879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2" name="Text Box 4"/>
            <p:cNvSpPr txBox="1">
              <a:spLocks noChangeArrowheads="1"/>
            </p:cNvSpPr>
            <p:nvPr/>
          </p:nvSpPr>
          <p:spPr bwMode="auto">
            <a:xfrm>
              <a:off x="3881" y="1248"/>
              <a:ext cx="774" cy="2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600">
                  <a:solidFill>
                    <a:schemeClr val="hlink"/>
                  </a:solidFill>
                  <a:latin typeface="Arial Unicode MS" charset="0"/>
                  <a:ea typeface="宋体" charset="-122"/>
                  <a:cs typeface="宋体" charset="-122"/>
                </a:rPr>
                <a:t>Drell Yan</a:t>
              </a:r>
            </a:p>
          </p:txBody>
        </p:sp>
        <p:sp>
          <p:nvSpPr>
            <p:cNvPr id="53273" name="Rectangle 5"/>
            <p:cNvSpPr>
              <a:spLocks noChangeArrowheads="1"/>
            </p:cNvSpPr>
            <p:nvPr/>
          </p:nvSpPr>
          <p:spPr bwMode="auto">
            <a:xfrm>
              <a:off x="3442" y="1859"/>
              <a:ext cx="54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zh-CN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beauty</a:t>
              </a:r>
            </a:p>
          </p:txBody>
        </p:sp>
        <p:sp>
          <p:nvSpPr>
            <p:cNvPr id="53274" name="Text Box 6"/>
            <p:cNvSpPr txBox="1">
              <a:spLocks noChangeArrowheads="1"/>
            </p:cNvSpPr>
            <p:nvPr/>
          </p:nvSpPr>
          <p:spPr bwMode="auto">
            <a:xfrm>
              <a:off x="4384" y="1728"/>
              <a:ext cx="464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charm</a:t>
              </a:r>
              <a:endParaRPr lang="el-GR" sz="140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53275" name="Text Box 7"/>
            <p:cNvSpPr txBox="1">
              <a:spLocks noChangeArrowheads="1"/>
            </p:cNvSpPr>
            <p:nvPr/>
          </p:nvSpPr>
          <p:spPr bwMode="auto">
            <a:xfrm>
              <a:off x="3666" y="2029"/>
              <a:ext cx="1520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>
                  <a:latin typeface="Arial Unicode MS" charset="0"/>
                  <a:ea typeface="Arial Unicode MS" charset="0"/>
                  <a:cs typeface="Arial Unicode MS" charset="0"/>
                </a:rPr>
                <a:t>combinatorial background</a:t>
              </a:r>
              <a:endParaRPr lang="el-GR" sz="14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</p:grpSp>
      <p:sp>
        <p:nvSpPr>
          <p:cNvPr id="53255" name="Rectangle 14"/>
          <p:cNvSpPr>
            <a:spLocks noChangeArrowheads="1"/>
          </p:cNvSpPr>
          <p:nvPr/>
        </p:nvSpPr>
        <p:spPr bwMode="auto">
          <a:xfrm>
            <a:off x="5470525" y="3779838"/>
            <a:ext cx="312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DCA &lt; 1 </a:t>
            </a:r>
            <a:r>
              <a:rPr lang="el-GR" altLang="zh-CN" sz="1600">
                <a:latin typeface="Calibri" charset="0"/>
                <a:ea typeface="宋体" charset="-122"/>
                <a:cs typeface="宋体" charset="-122"/>
              </a:rPr>
              <a:t>σ</a:t>
            </a:r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 cut: </a:t>
            </a:r>
          </a:p>
          <a:p>
            <a:pPr eaLnBrk="0" hangingPunct="0"/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Increase </a:t>
            </a:r>
            <a:r>
              <a:rPr lang="en-US" altLang="zh-CN" sz="1600">
                <a:solidFill>
                  <a:srgbClr val="009999"/>
                </a:solidFill>
                <a:latin typeface="Calibri" charset="0"/>
                <a:ea typeface="宋体" charset="-122"/>
                <a:cs typeface="宋体" charset="-122"/>
              </a:rPr>
              <a:t>DY</a:t>
            </a:r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/</a:t>
            </a:r>
            <a:r>
              <a:rPr lang="en-US" altLang="zh-CN" sz="1600">
                <a:solidFill>
                  <a:srgbClr val="FF33CC"/>
                </a:solidFill>
                <a:latin typeface="Calibri" charset="0"/>
                <a:ea typeface="宋体" charset="-122"/>
                <a:cs typeface="宋体" charset="-122"/>
              </a:rPr>
              <a:t>bb</a:t>
            </a:r>
            <a:r>
              <a:rPr lang="en-US" altLang="zh-CN" sz="1600">
                <a:latin typeface="Calibri" charset="0"/>
                <a:ea typeface="宋体" charset="-122"/>
                <a:cs typeface="宋体" charset="-122"/>
              </a:rPr>
              <a:t> ~ 5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2679554"/>
            <a:ext cx="4806950" cy="3308642"/>
            <a:chOff x="1410" y="1071"/>
            <a:chExt cx="3006" cy="2349"/>
          </a:xfrm>
        </p:grpSpPr>
        <p:pic>
          <p:nvPicPr>
            <p:cNvPr id="53260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0" y="1337"/>
              <a:ext cx="3006" cy="20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440" y="1071"/>
              <a:ext cx="2625" cy="2120"/>
              <a:chOff x="2807" y="1087"/>
              <a:chExt cx="2625" cy="2120"/>
            </a:xfrm>
          </p:grpSpPr>
          <p:sp>
            <p:nvSpPr>
              <p:cNvPr id="53262" name="Text Box 21"/>
              <p:cNvSpPr txBox="1">
                <a:spLocks noChangeArrowheads="1"/>
              </p:cNvSpPr>
              <p:nvPr/>
            </p:nvSpPr>
            <p:spPr bwMode="auto">
              <a:xfrm>
                <a:off x="2807" y="1087"/>
                <a:ext cx="119" cy="28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 altLang="zh-CN" sz="2000"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53263" name="Text Box 22"/>
              <p:cNvSpPr txBox="1">
                <a:spLocks noChangeArrowheads="1"/>
              </p:cNvSpPr>
              <p:nvPr/>
            </p:nvSpPr>
            <p:spPr bwMode="auto">
              <a:xfrm>
                <a:off x="4676" y="2329"/>
                <a:ext cx="756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l-GR" sz="1600">
                    <a:solidFill>
                      <a:srgbClr val="9966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ϒ</a:t>
                </a:r>
                <a:r>
                  <a:rPr lang="en-US" altLang="zh-CN" sz="1600">
                    <a:solidFill>
                      <a:srgbClr val="9966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-states</a:t>
                </a:r>
                <a:endParaRPr lang="el-GR" sz="1600">
                  <a:solidFill>
                    <a:srgbClr val="996600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53264" name="Line 23"/>
              <p:cNvSpPr>
                <a:spLocks noChangeShapeType="1"/>
              </p:cNvSpPr>
              <p:nvPr/>
            </p:nvSpPr>
            <p:spPr bwMode="auto">
              <a:xfrm flipH="1">
                <a:off x="4912" y="2595"/>
                <a:ext cx="73" cy="339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5" name="Text Box 24"/>
              <p:cNvSpPr txBox="1">
                <a:spLocks noChangeArrowheads="1"/>
              </p:cNvSpPr>
              <p:nvPr/>
            </p:nvSpPr>
            <p:spPr bwMode="auto">
              <a:xfrm>
                <a:off x="3261" y="2620"/>
                <a:ext cx="455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rgbClr val="3333FF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J/</a:t>
                </a:r>
                <a:r>
                  <a:rPr lang="el-GR" sz="1600">
                    <a:solidFill>
                      <a:srgbClr val="3333FF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Ψ</a:t>
                </a:r>
              </a:p>
            </p:txBody>
          </p:sp>
          <p:sp>
            <p:nvSpPr>
              <p:cNvPr id="53266" name="Text Box 25"/>
              <p:cNvSpPr txBox="1">
                <a:spLocks noChangeArrowheads="1"/>
              </p:cNvSpPr>
              <p:nvPr/>
            </p:nvSpPr>
            <p:spPr bwMode="auto">
              <a:xfrm>
                <a:off x="4056" y="1954"/>
                <a:ext cx="743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chemeClr val="hlink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Drell Yan</a:t>
                </a:r>
              </a:p>
            </p:txBody>
          </p:sp>
          <p:sp>
            <p:nvSpPr>
              <p:cNvPr id="53267" name="Line 26"/>
              <p:cNvSpPr>
                <a:spLocks noChangeShapeType="1"/>
              </p:cNvSpPr>
              <p:nvPr/>
            </p:nvSpPr>
            <p:spPr bwMode="auto">
              <a:xfrm>
                <a:off x="4461" y="2184"/>
                <a:ext cx="48" cy="67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8" name="Text Box 27"/>
              <p:cNvSpPr txBox="1">
                <a:spLocks noChangeArrowheads="1"/>
              </p:cNvSpPr>
              <p:nvPr/>
            </p:nvSpPr>
            <p:spPr bwMode="auto">
              <a:xfrm rot="3110566">
                <a:off x="3813" y="2833"/>
                <a:ext cx="539" cy="2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rgbClr val="0000CC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charm</a:t>
                </a:r>
                <a:endParaRPr lang="el-GR" sz="16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53269" name="Text Box 28"/>
              <p:cNvSpPr txBox="1">
                <a:spLocks noChangeArrowheads="1"/>
              </p:cNvSpPr>
              <p:nvPr/>
            </p:nvSpPr>
            <p:spPr bwMode="auto">
              <a:xfrm rot="2013217">
                <a:off x="4041" y="2851"/>
                <a:ext cx="578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600">
                    <a:solidFill>
                      <a:srgbClr val="FF3399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beauty</a:t>
                </a:r>
                <a:endParaRPr lang="el-GR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</p:grpSp>
      </p:grpSp>
      <p:pic>
        <p:nvPicPr>
          <p:cNvPr id="53257" name="Picture 8" descr="dmu_big_straight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4975" y="985838"/>
            <a:ext cx="33369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651003" y="4333875"/>
            <a:ext cx="1283775" cy="11430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DEC5-D9FE-1A42-973A-9A34ADCEC42F}" type="datetime1">
              <a:rPr lang="en-US" smtClean="0"/>
              <a:t>8/29/12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9467" y="342755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Simulation: </a:t>
            </a:r>
            <a:r>
              <a:rPr lang="en-US" dirty="0" err="1" smtClean="0"/>
              <a:t>p</a:t>
            </a:r>
            <a:r>
              <a:rPr lang="en-US" dirty="0" err="1" smtClean="0"/>
              <a:t>+p</a:t>
            </a:r>
            <a:r>
              <a:rPr lang="en-US" dirty="0" smtClean="0"/>
              <a:t> 200GeV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98432" y="3876440"/>
            <a:ext cx="476146" cy="1599952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2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03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Background Fraction “r” Measurements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32509"/>
            <a:ext cx="8014929" cy="35178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(F)VTX is used to measure background fraction “r=B/(B+S)” in the well accepted range |</a:t>
            </a:r>
            <a:r>
              <a:rPr lang="en-US" dirty="0" err="1" smtClean="0"/>
              <a:t>zvtx</a:t>
            </a:r>
            <a:r>
              <a:rPr lang="en-US" dirty="0" smtClean="0"/>
              <a:t>|&lt;15cm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zvtx</a:t>
            </a:r>
            <a:r>
              <a:rPr lang="en-US" dirty="0" smtClean="0"/>
              <a:t>|&lt;15cm, </a:t>
            </a:r>
            <a:r>
              <a:rPr lang="en-US" dirty="0" err="1" smtClean="0"/>
              <a:t>vtx</a:t>
            </a:r>
            <a:r>
              <a:rPr lang="en-US" dirty="0" smtClean="0"/>
              <a:t> acceptance </a:t>
            </a:r>
          </a:p>
          <a:p>
            <a:pPr lvl="2"/>
            <a:r>
              <a:rPr lang="en-US" dirty="0" smtClean="0"/>
              <a:t>50% of 160pb</a:t>
            </a:r>
            <a:r>
              <a:rPr lang="en-US" baseline="30000" dirty="0" smtClean="0"/>
              <a:t>-1</a:t>
            </a:r>
            <a:r>
              <a:rPr lang="en-US" dirty="0" smtClean="0"/>
              <a:t> = 80pb</a:t>
            </a:r>
            <a:r>
              <a:rPr lang="en-US" baseline="30000" dirty="0" smtClean="0"/>
              <a:t>-1</a:t>
            </a:r>
          </a:p>
          <a:p>
            <a:pPr lvl="2"/>
            <a:r>
              <a:rPr lang="en-US" dirty="0" smtClean="0"/>
              <a:t>S</a:t>
            </a:r>
            <a:r>
              <a:rPr lang="en-US" dirty="0"/>
              <a:t>/B ~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The error in “r” measurement is likely dominated by the systematic uncertainties, the statistical uncertainty is small &lt; 2%. 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06E-CC9E-DA40-A855-CCEF60F3E7B4}" type="datetime1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210481"/>
              </p:ext>
            </p:extLst>
          </p:nvPr>
        </p:nvGraphicFramePr>
        <p:xfrm>
          <a:off x="1130942" y="5018498"/>
          <a:ext cx="5790968" cy="78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3" imgW="3733800" imgH="508000" progId="Equation.3">
                  <p:embed/>
                </p:oleObj>
              </mc:Choice>
              <mc:Fallback>
                <p:oleObj name="Equation" r:id="rId3" imgW="3733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0942" y="5018498"/>
                        <a:ext cx="5790968" cy="789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23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080" y="673476"/>
            <a:ext cx="404637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Drell</a:t>
            </a:r>
            <a:r>
              <a:rPr lang="en-US" b="1" dirty="0" smtClean="0">
                <a:solidFill>
                  <a:srgbClr val="FF0000"/>
                </a:solidFill>
              </a:rPr>
              <a:t>-Yan </a:t>
            </a:r>
            <a:r>
              <a:rPr lang="en-US" b="1" dirty="0" err="1" smtClean="0">
                <a:solidFill>
                  <a:srgbClr val="FF0000"/>
                </a:solidFill>
              </a:rPr>
              <a:t>Dimuon</a:t>
            </a:r>
            <a:r>
              <a:rPr lang="en-US" b="1" dirty="0" smtClean="0">
                <a:solidFill>
                  <a:srgbClr val="FF0000"/>
                </a:solidFill>
              </a:rPr>
              <a:t> Transverse Single Spin Asymmetry A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sensitivity projection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CAD Integrated Luminosity = 500 pb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b="1" dirty="0"/>
              <a:t>Transverse</a:t>
            </a:r>
            <a:r>
              <a:rPr lang="en-US" dirty="0"/>
              <a:t> Beam polarization =  55%</a:t>
            </a:r>
          </a:p>
          <a:p>
            <a:endParaRPr lang="en-US" dirty="0"/>
          </a:p>
          <a:p>
            <a:r>
              <a:rPr lang="en-US" dirty="0" smtClean="0"/>
              <a:t>PHENIX </a:t>
            </a:r>
            <a:r>
              <a:rPr lang="en-US" dirty="0" err="1" smtClean="0"/>
              <a:t>Muon</a:t>
            </a:r>
            <a:r>
              <a:rPr lang="en-US" dirty="0" smtClean="0"/>
              <a:t> Arms </a:t>
            </a:r>
            <a:r>
              <a:rPr lang="en-US" dirty="0" smtClean="0"/>
              <a:t>Accepted 160pb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PHENIX </a:t>
            </a:r>
            <a:r>
              <a:rPr lang="en-US" dirty="0" err="1" smtClean="0"/>
              <a:t>FVTX+Muon</a:t>
            </a:r>
            <a:r>
              <a:rPr lang="en-US" dirty="0" smtClean="0"/>
              <a:t> Accepted 80pb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endParaRPr lang="en-US" dirty="0" smtClean="0"/>
          </a:p>
          <a:p>
            <a:r>
              <a:rPr lang="en-US" dirty="0" smtClean="0"/>
              <a:t>1.2 &lt; |y| &lt; 2.4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4.0 &lt; Mass &lt; 8.0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: expected A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with sign change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Green: A</a:t>
            </a:r>
            <a:r>
              <a:rPr lang="en-US" baseline="-25000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 without sign change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D19-2850-284B-814D-926AA354D7FF}" type="datetime1">
              <a:rPr lang="en-US" smtClean="0"/>
              <a:t>8/28/12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HighMass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25" y="565355"/>
            <a:ext cx="4378761" cy="55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8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080" y="673476"/>
            <a:ext cx="404637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Drell</a:t>
            </a:r>
            <a:r>
              <a:rPr lang="en-US" b="1" dirty="0" smtClean="0">
                <a:solidFill>
                  <a:srgbClr val="FF0000"/>
                </a:solidFill>
              </a:rPr>
              <a:t>-Yan </a:t>
            </a:r>
            <a:r>
              <a:rPr lang="en-US" b="1" dirty="0" err="1" smtClean="0">
                <a:solidFill>
                  <a:srgbClr val="FF0000"/>
                </a:solidFill>
              </a:rPr>
              <a:t>Dimuon</a:t>
            </a:r>
            <a:r>
              <a:rPr lang="en-US" b="1" dirty="0" smtClean="0">
                <a:solidFill>
                  <a:srgbClr val="FF0000"/>
                </a:solidFill>
              </a:rPr>
              <a:t> Transverse Single Spin Asymmetry A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sensitivity projection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CAD Integrated Luminosity = </a:t>
            </a:r>
            <a:r>
              <a:rPr lang="en-US" dirty="0" smtClean="0"/>
              <a:t>xxx </a:t>
            </a:r>
            <a:r>
              <a:rPr lang="en-US" dirty="0"/>
              <a:t>pb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b="1" dirty="0"/>
              <a:t>Transverse</a:t>
            </a:r>
            <a:r>
              <a:rPr lang="en-US" dirty="0"/>
              <a:t> Beam polarization =  55%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PHENIX </a:t>
            </a:r>
            <a:r>
              <a:rPr lang="en-US" dirty="0" smtClean="0"/>
              <a:t>FVTX/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Arms </a:t>
            </a:r>
            <a:r>
              <a:rPr lang="en-US" dirty="0" smtClean="0"/>
              <a:t>Accepted 240pb</a:t>
            </a:r>
            <a:r>
              <a:rPr lang="en-US" baseline="30000" dirty="0" smtClean="0"/>
              <a:t>-1</a:t>
            </a:r>
            <a:r>
              <a:rPr lang="en-US" dirty="0" smtClean="0"/>
              <a:t> (3 years run)</a:t>
            </a:r>
            <a:endParaRPr lang="en-US" baseline="30000" dirty="0"/>
          </a:p>
          <a:p>
            <a:endParaRPr lang="en-US" dirty="0" smtClean="0"/>
          </a:p>
          <a:p>
            <a:r>
              <a:rPr lang="en-US" dirty="0" smtClean="0"/>
              <a:t>1.2 &lt; |y| &lt; 2.4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4.0 &lt; Mass &lt; 8.0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: expected A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with sign change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Green: A</a:t>
            </a:r>
            <a:r>
              <a:rPr lang="en-US" baseline="-25000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 without sign change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D19-2850-284B-814D-926AA354D7FF}" type="datetime1">
              <a:rPr lang="en-US" smtClean="0"/>
              <a:t>8/29/12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Los Alamos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956-7C49-AD4E-8A34-036B0E54653B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HighMass2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51" y="391215"/>
            <a:ext cx="4748942" cy="59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7719</TotalTime>
  <Words>775</Words>
  <Application>Microsoft Macintosh PowerPoint</Application>
  <PresentationFormat>On-screen Show (4:3)</PresentationFormat>
  <Paragraphs>160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Microsoft Equation</vt:lpstr>
      <vt:lpstr>Drell-Yan Dimuon Cross Sections: p+p @RHIC  PHENIX Muon Arm Acceptance</vt:lpstr>
      <vt:lpstr>Drell-Yan AN p+p 510</vt:lpstr>
      <vt:lpstr>RHIC Projections</vt:lpstr>
      <vt:lpstr>Expected Statistics: p+p 510GeV Luminosity = 500 pb-1 delivered by CAD, Beam Polarization = 55%</vt:lpstr>
      <vt:lpstr>PHENIX Accepted Events</vt:lpstr>
      <vt:lpstr>Drell-Yan Dimuon Measurements with (F)VTX in PHENIX</vt:lpstr>
      <vt:lpstr>Background Fraction “r” Measurements</vt:lpstr>
      <vt:lpstr>PowerPoint Presentation</vt:lpstr>
      <vt:lpstr>PowerPoint Presentation</vt:lpstr>
      <vt:lpstr>Impact of the background fraction “r”</vt:lpstr>
      <vt:lpstr>PP510: Drell-Yan</vt:lpstr>
      <vt:lpstr>Low Mass Drell-Yan AN (assumed BG fraction r=0.2)</vt:lpstr>
      <vt:lpstr>Probing Sea Quark Polarization 1.2 &lt; |y|&lt;2.2(2.4)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Xiong Liu</dc:creator>
  <cp:lastModifiedBy>Ming Xiong Liu</cp:lastModifiedBy>
  <cp:revision>107</cp:revision>
  <dcterms:created xsi:type="dcterms:W3CDTF">2012-08-13T03:57:52Z</dcterms:created>
  <dcterms:modified xsi:type="dcterms:W3CDTF">2012-08-30T04:11:26Z</dcterms:modified>
</cp:coreProperties>
</file>