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66"/>
    <p:restoredTop sz="94681"/>
  </p:normalViewPr>
  <p:slideViewPr>
    <p:cSldViewPr snapToGrid="0">
      <p:cViewPr varScale="1">
        <p:scale>
          <a:sx n="162" d="100"/>
          <a:sy n="162" d="100"/>
        </p:scale>
        <p:origin x="200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94a8e4b1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94a8e4b1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94a8e4b1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94a8e4b1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94a8e4b1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94a8e4b13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94a8e4b1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94a8e4b1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94a8e4b1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94a8e4b1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94a8e4b1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94a8e4b1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92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94a8e4b1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94a8e4b1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94a8e4b1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94a8e4b1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4a8e4b1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4a8e4b1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94a8e4b1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94a8e4b1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a8e4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a8e4b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94a8e4b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94a8e4b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94a8e4b1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94a8e4b1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94a8e4b1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94a8e4b1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94a8e4b1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94a8e4b1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94a8e4b1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94a8e4b1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94a8e4b1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94a8e4b1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94a8e4b1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94a8e4b1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CA9030-1E22-2144-9F33-83E12DE72D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8FCB-4DE3-AA46-9677-846A02C5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EC1B0-B451-4849-A45E-31680DF2CC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7ABDE-B588-0949-945A-A1F70927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  <p:extLst>
      <p:ext uri="{BB962C8B-B14F-4D97-AF65-F5344CB8AC3E}">
        <p14:creationId xmlns:p14="http://schemas.microsoft.com/office/powerpoint/2010/main" val="192400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BA907-3ABB-1745-8372-9BB44B1B92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55225F-7518-BF45-925E-996C390657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4B0D9-CAD4-8941-ACD5-5A53F2CEA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HHJ Meeting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mrvJvx_gYyC1yr2GJJNzFlUmRB5IERNnvV76_BURBo/ed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Run15 J/Psi Multiplicity Dependence Analysis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1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Yasser, Cameron, Ming et al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08/12/2021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PHENIX HHJ Meeting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analysis daily technical note: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https://docs.google.com/document/d/1TmrvJvx_gYyC1yr2GJJNzFlUmRB5IERNnvV76_BURBo/edit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note (just started):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https://www.overleaf.com/project/610b64a9f2882779db01a804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273681-C4DE-5241-8B32-81765DD464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F0DB8-90FE-4140-B469-5277B7C46E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Ratios of Evt_Multi_FVTXN:  (&gt;800kHz)/(&lt;400kHz)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two MB runs: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&gt;800kHz: </a:t>
            </a:r>
            <a:endParaRPr dirty="0"/>
          </a:p>
          <a:p>
            <a:pPr marL="0" lvl="0" indent="0">
              <a:spcBef>
                <a:spcPts val="1200"/>
              </a:spcBef>
              <a:buNone/>
            </a:pPr>
            <a:r>
              <a:rPr lang="en" dirty="0"/>
              <a:t>Run 426252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" b="1" dirty="0"/>
              <a:t>(bad for North arm)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&lt;400kHz: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Run 421949</a:t>
            </a:r>
            <a:endParaRPr dirty="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175" y="1152475"/>
            <a:ext cx="5193650" cy="353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1"/>
          <p:cNvCxnSpPr/>
          <p:nvPr/>
        </p:nvCxnSpPr>
        <p:spPr>
          <a:xfrm rot="10800000" flipH="1">
            <a:off x="3988550" y="1669775"/>
            <a:ext cx="3350700" cy="2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ED602-0601-8E4A-B95F-8FAEB9AB5F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46D3E-F37E-4848-8291-C5CD672BD2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1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To-do’s: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08650" y="945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41" b="1">
                <a:solidFill>
                  <a:schemeClr val="dk1"/>
                </a:solidFill>
              </a:rPr>
              <a:t>More QA &amp; Run selection on FVTX and SVX Multiplicity - in progress</a:t>
            </a:r>
            <a:endParaRPr sz="2541" b="1">
              <a:solidFill>
                <a:schemeClr val="dk1"/>
              </a:solidFill>
            </a:endParaRPr>
          </a:p>
          <a:p>
            <a:pPr marL="457200" lvl="0" indent="-335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12">
                <a:solidFill>
                  <a:schemeClr val="dk1"/>
                </a:solidFill>
              </a:rPr>
              <a:t>Run15 pp MB events </a:t>
            </a:r>
            <a:endParaRPr sz="2412">
              <a:solidFill>
                <a:schemeClr val="dk1"/>
              </a:solidFill>
            </a:endParaRPr>
          </a:p>
          <a:p>
            <a:pPr marL="457200" lvl="0" indent="-335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12">
                <a:solidFill>
                  <a:schemeClr val="dk1"/>
                </a:solidFill>
              </a:rPr>
              <a:t>FVTXN, FVTXS and SVX</a:t>
            </a:r>
            <a:endParaRPr sz="2412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PYTHIA pp simulations - in progress</a:t>
            </a:r>
            <a:endParaRPr sz="1100" b="1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Signal: p+p -&gt; J/Psi + x</a:t>
            </a:r>
            <a:endParaRPr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|Evt_vtxZ| &lt; 10cm </a:t>
            </a:r>
            <a:endParaRPr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Evt_Mutl_FVTX/SVX distributions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Event mixing with MB from run15pp</a:t>
            </a:r>
            <a:endParaRPr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All MB collisions from wide vertex MB trigger </a:t>
            </a:r>
            <a:endParaRPr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One MB + one J/Psi events (100% double collisions, J/Psi signal event)</a:t>
            </a:r>
            <a:endParaRPr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Evt_Mutl_FVTX/SVX distributions -&gt; check the distortion due to the 2nd MB collision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Estimate the contamination from 2nd MB collisions to the J/Psi signal events’ Evt_Mult_FVTX/SVX distributions</a:t>
            </a:r>
            <a:endParaRPr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10% 2nd collisions </a:t>
            </a:r>
            <a:endParaRPr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20%, 50% etc.  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E5C3FB-E60F-B84D-878E-58D52075E1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76722-EB4F-2C41-AC67-7BC6DF837E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 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25D874-D850-924A-BC3A-C64B3D102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C89ED-902A-F648-92C0-2842EF74F0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421949: BBC_Rate = 320kHz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7" y="1183100"/>
            <a:ext cx="4177350" cy="335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63BA2D-22F4-6549-B639-E65FACBBCF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D5A63-1437-1545-A3B6-3C76468714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421949: BBC_Rate = 320kHz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DCA94-F588-2C4B-AF58-BB5116D5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1993"/>
            <a:ext cx="2847915" cy="2278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16E36-B7AA-544A-9395-C1FD91F2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15" y="2068239"/>
            <a:ext cx="2978385" cy="2416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A809F-59B5-3640-ABB9-0EE1BE054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257" y="2068239"/>
            <a:ext cx="3223743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A0A97D-476C-8D48-B49F-9BC074EBAA9F}"/>
              </a:ext>
            </a:extLst>
          </p:cNvPr>
          <p:cNvSpPr txBox="1"/>
          <p:nvPr/>
        </p:nvSpPr>
        <p:spPr>
          <a:xfrm>
            <a:off x="6274676" y="1081316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Tagged: good run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E1CDB-3622-CA42-8711-4013CBC5E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7332FF-10B5-B046-9F5F-234E371443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173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Run 426252: </a:t>
            </a:r>
            <a:r>
              <a:rPr lang="en" dirty="0" err="1"/>
              <a:t>BBC_Rate</a:t>
            </a:r>
            <a:r>
              <a:rPr lang="en" dirty="0"/>
              <a:t> = 850kHz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E9CCC-56BA-3F40-96C4-DF031579D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9" y="1016876"/>
            <a:ext cx="5530232" cy="379554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DFFEB1-4FBE-DB4A-87B9-84E053801E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28F344-DA80-1345-8755-951044C5BF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Run 426252: </a:t>
            </a:r>
            <a:r>
              <a:rPr lang="en" dirty="0" err="1"/>
              <a:t>BBC_Rate</a:t>
            </a:r>
            <a:r>
              <a:rPr lang="en" dirty="0"/>
              <a:t> = 850kHz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7BD4F-2011-9D49-AB09-69BFFF0F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7350"/>
            <a:ext cx="2792424" cy="1916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648F9-AE60-6143-ABC7-921086904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683" y="2207172"/>
            <a:ext cx="2792424" cy="1906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BA8A7-5715-9442-BA9B-D295FA5C1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007" y="1982275"/>
            <a:ext cx="3232577" cy="2224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732AAB-66B3-0540-A914-A65546A3A1BC}"/>
              </a:ext>
            </a:extLst>
          </p:cNvPr>
          <p:cNvSpPr txBox="1"/>
          <p:nvPr/>
        </p:nvSpPr>
        <p:spPr>
          <a:xfrm>
            <a:off x="5927835" y="1192222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Tagged: Bad for North arm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3E7E6-3582-7348-AB78-DF4F7E0DD341}"/>
              </a:ext>
            </a:extLst>
          </p:cNvPr>
          <p:cNvSpPr txBox="1"/>
          <p:nvPr/>
        </p:nvSpPr>
        <p:spPr>
          <a:xfrm>
            <a:off x="7806555" y="269590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AC86-E44C-3943-AF61-021DD80156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B76B9-4935-924C-A7AF-683BBD6F7C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  <p:extLst>
      <p:ext uri="{BB962C8B-B14F-4D97-AF65-F5344CB8AC3E}">
        <p14:creationId xmlns:p14="http://schemas.microsoft.com/office/powerpoint/2010/main" val="104823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Run15 pp from the good runs: MU triggered events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MB FVTX and SVTX multiplicity distributions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MB FVTX and SVTX multiplicity distributions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B842B-D395-844C-8874-B2B122FD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B9E96-4983-0140-8D1B-A04C13C61B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Run15 pp BBC Rate Dependence Study 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4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BBC Rate vs Run #:  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AA1CA-85F8-9A43-87B8-FDEB4A1BA9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954A2-4A9E-C141-BCC1-2E3B6577AB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Run15 pp MB: Evt_Mult_FVTXN(S), SVX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BBC Rates vs Run #</a:t>
            </a: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Evt_Multi_FVTXS: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High_BBC/Low_BBCratios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BBC_Rate &lt; 200kHz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BBC_Rate &gt; 400 kHz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730BC-0476-B44F-9190-4CA3EB86E3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C395D-2126-7141-AC74-4BD3562884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866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Progress and Plan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676231"/>
            <a:ext cx="7373990" cy="40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Completed taxi runs 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 dirty="0"/>
              <a:t>Run15pp, MB and MU</a:t>
            </a:r>
            <a:endParaRPr b="1"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/</a:t>
            </a:r>
            <a:r>
              <a:rPr lang="en" dirty="0" err="1"/>
              <a:t>gpfs</a:t>
            </a:r>
            <a:r>
              <a:rPr lang="en" dirty="0"/>
              <a:t>/</a:t>
            </a:r>
            <a:r>
              <a:rPr lang="en" dirty="0" err="1"/>
              <a:t>mnt</a:t>
            </a:r>
            <a:r>
              <a:rPr lang="en" dirty="0"/>
              <a:t>/gpfs02/phenix/spin/spin1/phnxsp01/</a:t>
            </a:r>
            <a:r>
              <a:rPr lang="en" dirty="0" err="1"/>
              <a:t>mxliu</a:t>
            </a:r>
            <a:r>
              <a:rPr lang="en" dirty="0"/>
              <a:t>/taxi/Run15pp200CAMBP108/17544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/</a:t>
            </a:r>
            <a:r>
              <a:rPr lang="en" dirty="0" err="1"/>
              <a:t>gpfs</a:t>
            </a:r>
            <a:r>
              <a:rPr lang="en" dirty="0"/>
              <a:t>/</a:t>
            </a:r>
            <a:r>
              <a:rPr lang="en" dirty="0" err="1"/>
              <a:t>mnt</a:t>
            </a:r>
            <a:r>
              <a:rPr lang="en" dirty="0"/>
              <a:t>/gpfs02/phenix/spin/spin1/phnxsp01/</a:t>
            </a:r>
            <a:r>
              <a:rPr lang="en" dirty="0" err="1"/>
              <a:t>mxliu</a:t>
            </a:r>
            <a:r>
              <a:rPr lang="en" dirty="0"/>
              <a:t>/taxi/Run15pp200CAMUP108/17596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 dirty="0"/>
              <a:t>Run15pAu, MB and MU</a:t>
            </a:r>
            <a:endParaRPr b="1"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/</a:t>
            </a:r>
            <a:r>
              <a:rPr lang="en" dirty="0" err="1"/>
              <a:t>gpfs</a:t>
            </a:r>
            <a:r>
              <a:rPr lang="en" dirty="0"/>
              <a:t>/</a:t>
            </a:r>
            <a:r>
              <a:rPr lang="en" dirty="0" err="1"/>
              <a:t>mnt</a:t>
            </a:r>
            <a:r>
              <a:rPr lang="en" dirty="0"/>
              <a:t>/gpfs02/phenix/</a:t>
            </a:r>
            <a:r>
              <a:rPr lang="en" dirty="0" err="1"/>
              <a:t>fvtx</a:t>
            </a:r>
            <a:r>
              <a:rPr lang="en" dirty="0"/>
              <a:t>/</a:t>
            </a:r>
            <a:r>
              <a:rPr lang="en" dirty="0" err="1"/>
              <a:t>subsys</a:t>
            </a:r>
            <a:r>
              <a:rPr lang="en" dirty="0"/>
              <a:t>/</a:t>
            </a:r>
            <a:r>
              <a:rPr lang="en" dirty="0" err="1"/>
              <a:t>fvtx</a:t>
            </a:r>
            <a:r>
              <a:rPr lang="en" dirty="0"/>
              <a:t>/</a:t>
            </a:r>
            <a:r>
              <a:rPr lang="en" dirty="0" err="1"/>
              <a:t>mxliu</a:t>
            </a:r>
            <a:r>
              <a:rPr lang="en" dirty="0"/>
              <a:t>/taxi/Run15pAu200CAMBPro108/17597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/</a:t>
            </a:r>
            <a:r>
              <a:rPr lang="en" dirty="0" err="1"/>
              <a:t>gpfs</a:t>
            </a:r>
            <a:r>
              <a:rPr lang="en" dirty="0"/>
              <a:t>/</a:t>
            </a:r>
            <a:r>
              <a:rPr lang="en" dirty="0" err="1"/>
              <a:t>mnt</a:t>
            </a:r>
            <a:r>
              <a:rPr lang="en" dirty="0"/>
              <a:t>/gpfs02/phenix/</a:t>
            </a:r>
            <a:r>
              <a:rPr lang="en" dirty="0" err="1"/>
              <a:t>hhj</a:t>
            </a:r>
            <a:r>
              <a:rPr lang="en" dirty="0"/>
              <a:t>/hhj1/</a:t>
            </a:r>
            <a:r>
              <a:rPr lang="en" dirty="0" err="1"/>
              <a:t>mxliu</a:t>
            </a:r>
            <a:r>
              <a:rPr lang="en" dirty="0"/>
              <a:t>/taxi/Run15pAu200CAMUPro108/17646/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endParaRPr lang="en"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Good run lists, Run15 pp and </a:t>
            </a:r>
            <a:r>
              <a:rPr lang="en" dirty="0" err="1"/>
              <a:t>pAu</a:t>
            </a:r>
            <a:r>
              <a:rPr lang="en" dirty="0"/>
              <a:t>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starting from </a:t>
            </a:r>
            <a:r>
              <a:rPr lang="en" dirty="0" err="1"/>
              <a:t>Sanghoon’s</a:t>
            </a:r>
            <a:r>
              <a:rPr lang="en" dirty="0"/>
              <a:t> good (muon + FVTX) lists</a:t>
            </a:r>
            <a:endParaRPr dirty="0"/>
          </a:p>
          <a:p>
            <a:pPr marL="9144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additional SVX multiplicity QA in progress, for pp </a:t>
            </a:r>
            <a:endParaRPr dirty="0"/>
          </a:p>
          <a:p>
            <a:pPr marL="9144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MC simulation to study effects on multiple-collisions in progress 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MC signal: J/Psi in </a:t>
            </a:r>
            <a:r>
              <a:rPr lang="en" dirty="0" err="1"/>
              <a:t>p+p</a:t>
            </a:r>
            <a:r>
              <a:rPr lang="en" dirty="0"/>
              <a:t> -&gt; J/Psi + X </a:t>
            </a:r>
            <a:endParaRPr dirty="0"/>
          </a:p>
          <a:p>
            <a:pPr marL="914400" lvl="1" indent="-29083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Mixed events: Run15 pp MB + (pp-&gt;J/Psi MC)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Goal: finish systematic error estimations for DNP → preliminary physics results </a:t>
            </a:r>
            <a:endParaRPr dirty="0"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 err="1"/>
              <a:t>BBC_rate</a:t>
            </a:r>
            <a:r>
              <a:rPr lang="en" dirty="0"/>
              <a:t> dependent multi-collision effects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DA22C-C365-9B4B-986D-DBE329F571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E5479-C631-464B-BC4E-5E0D001CC017}"/>
              </a:ext>
            </a:extLst>
          </p:cNvPr>
          <p:cNvSpPr txBox="1"/>
          <p:nvPr/>
        </p:nvSpPr>
        <p:spPr>
          <a:xfrm>
            <a:off x="6985914" y="3928123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Cameron, </a:t>
            </a:r>
            <a:r>
              <a:rPr lang="en-US" dirty="0" err="1"/>
              <a:t>Ajeeta</a:t>
            </a:r>
            <a:r>
              <a:rPr lang="en-US" dirty="0"/>
              <a:t> et 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3D618-6E3E-9E41-BE2F-B7759A8BB9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J/Psi dimuon relative yield vs Evt_Mult_FVTX/SVX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Ratio of MU/MB Evt_Multi_FVTX/SVX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2CD25-452D-2245-80B5-FB05A7082F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262D7-B83C-D841-86CF-51B17C1BC1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Run15 pp MB:  BBC Rates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42" y="1248652"/>
            <a:ext cx="4824248" cy="344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158500" y="1725150"/>
            <a:ext cx="3673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</a:t>
            </a:r>
            <a:r>
              <a:rPr lang="en" dirty="0" err="1"/>
              <a:t>Evt_Mult_FVTX</a:t>
            </a:r>
            <a:r>
              <a:rPr lang="en" dirty="0"/>
              <a:t>, SVX in 3 groups: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BBC &lt; 400 </a:t>
            </a:r>
            <a:r>
              <a:rPr lang="en" dirty="0" err="1"/>
              <a:t>kHZ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400&lt; BBC &lt; 800 kHz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BBC &gt; 800kHz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Event selection: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|</a:t>
            </a:r>
            <a:r>
              <a:rPr lang="en" dirty="0" err="1"/>
              <a:t>Evt_vtxZ</a:t>
            </a:r>
            <a:r>
              <a:rPr lang="en" dirty="0"/>
              <a:t>| &lt; 10 cm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03476-B2FD-3D45-A62F-759E8F81F8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20F68-DB5C-2741-B621-30779A33CF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83950" y="271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BBC &lt; 400 kHz, Evt_Mult_FVTXS, from 10 good runs 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474" y="1288575"/>
            <a:ext cx="3142825" cy="30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67401"/>
            <a:ext cx="4825824" cy="32934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489400" y="2263950"/>
            <a:ext cx="167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= 2.38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Sigma = 1.67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6FB77-5181-E942-A7C3-D4C2D1C1CF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230C9-D39F-D646-A7B6-996D04E934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400 &lt; BBC &lt; 800 kHz, Evt_Mult_FVTXS, from 10 good runs  </a:t>
            </a:r>
            <a:endParaRPr sz="242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897" y="1082501"/>
            <a:ext cx="3735351" cy="35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70" y="1424675"/>
            <a:ext cx="4481850" cy="30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489400" y="2263950"/>
            <a:ext cx="167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= 2.38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Sigma = 1.67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FA47DB-5657-B845-BD01-E3953AD60F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9E77C-5B42-A846-982F-69610538E0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68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BBC &gt; 800 kHz, Evt_Mult_FVTXS, from 10 good runs  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175" y="1315800"/>
            <a:ext cx="3014249" cy="28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7724"/>
            <a:ext cx="5718174" cy="388049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658975" y="2196125"/>
            <a:ext cx="167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= 2.29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Sigma = 1.62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831AD-21E0-0E4D-9A57-757CBD0FC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F0462-D2AF-3C49-83F1-DE79E7B208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D4DD-4A77-CC4B-AB9C-74B45A58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0683"/>
            <a:ext cx="8520600" cy="707450"/>
          </a:xfrm>
        </p:spPr>
        <p:txBody>
          <a:bodyPr>
            <a:normAutofit/>
          </a:bodyPr>
          <a:lstStyle/>
          <a:p>
            <a:r>
              <a:rPr lang="en-US" dirty="0"/>
              <a:t>Close look at </a:t>
            </a:r>
            <a:r>
              <a:rPr lang="en-US" dirty="0" err="1"/>
              <a:t>Evt_Mult_FVTX</a:t>
            </a:r>
            <a:r>
              <a:rPr lang="en-US" dirty="0"/>
              <a:t>, SVX QA – in progress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CC1F-057B-F643-B90A-07F947FA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76417"/>
            <a:ext cx="8520600" cy="3416400"/>
          </a:xfrm>
        </p:spPr>
        <p:txBody>
          <a:bodyPr/>
          <a:lstStyle/>
          <a:p>
            <a:r>
              <a:rPr lang="en-US" dirty="0"/>
              <a:t>Low BBC rate run: 421949 (good for both S and N arms)</a:t>
            </a:r>
          </a:p>
          <a:p>
            <a:pPr lvl="1"/>
            <a:r>
              <a:rPr lang="en-US" dirty="0"/>
              <a:t>BBC Rate – 320kHz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BBC rate run: 426252 (Bad for north arm measurements)</a:t>
            </a:r>
          </a:p>
          <a:p>
            <a:pPr lvl="1"/>
            <a:r>
              <a:rPr lang="en-US" dirty="0"/>
              <a:t>BBC Rate – 850kHz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6F3CE-BFC8-C549-8E09-A213CF0FA3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FBD88-A9D3-0842-8A8F-C3675AF84C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  <p:extLst>
      <p:ext uri="{BB962C8B-B14F-4D97-AF65-F5344CB8AC3E}">
        <p14:creationId xmlns:p14="http://schemas.microsoft.com/office/powerpoint/2010/main" val="226748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151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Ratios of Evt_Multi_SVX:  (&gt;800kHz)/(&lt;400kHz)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12067"/>
            <a:ext cx="85206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two MB runs: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&gt;800kHz:  (850)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Run 426252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&lt;400kHz: (320)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Run 421949</a:t>
            </a:r>
            <a:endParaRPr dirty="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764" y="1017725"/>
            <a:ext cx="5584537" cy="3800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9"/>
          <p:cNvCxnSpPr/>
          <p:nvPr/>
        </p:nvCxnSpPr>
        <p:spPr>
          <a:xfrm>
            <a:off x="3812225" y="3139225"/>
            <a:ext cx="4465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4B2871-77FF-504A-8B97-76E423248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4C1F6-CBF8-254D-A958-BC1DBFE3BFB4}"/>
              </a:ext>
            </a:extLst>
          </p:cNvPr>
          <p:cNvSpPr txBox="1"/>
          <p:nvPr/>
        </p:nvSpPr>
        <p:spPr>
          <a:xfrm>
            <a:off x="3886199" y="3387111"/>
            <a:ext cx="2504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More of pile up events?</a:t>
            </a:r>
          </a:p>
          <a:p>
            <a:pPr marL="285750" indent="-285750">
              <a:buFontTx/>
              <a:buChar char="-"/>
            </a:pPr>
            <a:r>
              <a:rPr lang="en-US" dirty="0"/>
              <a:t>Detector Acc/Eff change?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3E3EE-0A6F-3442-B90F-BE4416ADF7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43875" y="94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Ratios of Evt_Multi_FVTXS:  (&gt;800kHz)/(&lt;400kHz)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243875" y="124681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two MB runs: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&gt;800kHz:  (850kHz)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Run 426252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&lt;400kHz: (322kHz)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Run 421949</a:t>
            </a:r>
            <a:endParaRPr dirty="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175" y="875325"/>
            <a:ext cx="5770126" cy="3937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0"/>
          <p:cNvCxnSpPr/>
          <p:nvPr/>
        </p:nvCxnSpPr>
        <p:spPr>
          <a:xfrm>
            <a:off x="3831638" y="2844088"/>
            <a:ext cx="4465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5D8C4-9CBB-D74F-8440-191561CC90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226EB-F1D7-9342-98D8-9F50A1DED0C2}"/>
              </a:ext>
            </a:extLst>
          </p:cNvPr>
          <p:cNvSpPr txBox="1"/>
          <p:nvPr/>
        </p:nvSpPr>
        <p:spPr>
          <a:xfrm>
            <a:off x="3831638" y="1755380"/>
            <a:ext cx="2504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Less of pile up events?</a:t>
            </a:r>
          </a:p>
          <a:p>
            <a:pPr marL="285750" indent="-285750">
              <a:buFontTx/>
              <a:buChar char="-"/>
            </a:pPr>
            <a:r>
              <a:rPr lang="en-US" dirty="0"/>
              <a:t>Detector Acc/Eff change?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16A72-B89A-1243-8813-6DAA396060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879</Words>
  <Application>Microsoft Macintosh PowerPoint</Application>
  <PresentationFormat>On-screen Show (16:9)</PresentationFormat>
  <Paragraphs>165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Run15 J/Psi Multiplicity Dependence Analysis </vt:lpstr>
      <vt:lpstr>Progress and Plan</vt:lpstr>
      <vt:lpstr>Run15 pp MB:  BBC Rates</vt:lpstr>
      <vt:lpstr>BBC &lt; 400 kHz, Evt_Mult_FVTXS, from 10 good runs </vt:lpstr>
      <vt:lpstr>400 &lt; BBC &lt; 800 kHz, Evt_Mult_FVTXS, from 10 good runs  </vt:lpstr>
      <vt:lpstr>BBC &gt; 800 kHz, Evt_Mult_FVTXS, from 10 good runs  </vt:lpstr>
      <vt:lpstr>Close look at Evt_Mult_FVTX, SVX QA – in progress </vt:lpstr>
      <vt:lpstr>Ratios of Evt_Multi_SVX:  (&gt;800kHz)/(&lt;400kHz)</vt:lpstr>
      <vt:lpstr>Ratios of Evt_Multi_FVTXS:  (&gt;800kHz)/(&lt;400kHz)</vt:lpstr>
      <vt:lpstr>Ratios of Evt_Multi_FVTXN:  (&gt;800kHz)/(&lt;400kHz)</vt:lpstr>
      <vt:lpstr>To-do’s: </vt:lpstr>
      <vt:lpstr>Backup slides </vt:lpstr>
      <vt:lpstr>Run 421949: BBC_Rate = 320kHz</vt:lpstr>
      <vt:lpstr>Run 421949: BBC_Rate = 320kHz</vt:lpstr>
      <vt:lpstr>Run 426252: BBC_Rate = 850kHz</vt:lpstr>
      <vt:lpstr>Run 426252: BBC_Rate = 850kHz</vt:lpstr>
      <vt:lpstr>Run15 pp from the good runs: MU triggered events</vt:lpstr>
      <vt:lpstr>Run15 pp BBC Rate Dependence Study </vt:lpstr>
      <vt:lpstr>Run15 pp MB: Evt_Mult_FVTXN(S), SVX</vt:lpstr>
      <vt:lpstr>J/Psi dimuon relative yield vs Evt_Mult_FVTX/SVX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Run15 J/Psi Multiplicity Dependence Analysis </dc:title>
  <cp:lastModifiedBy>Ming Liu</cp:lastModifiedBy>
  <cp:revision>11</cp:revision>
  <dcterms:modified xsi:type="dcterms:W3CDTF">2021-08-12T05:27:53Z</dcterms:modified>
</cp:coreProperties>
</file>