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0" r:id="rId4"/>
    <p:sldId id="258" r:id="rId5"/>
    <p:sldId id="259" r:id="rId6"/>
    <p:sldId id="262" r:id="rId7"/>
    <p:sldId id="261" r:id="rId8"/>
    <p:sldId id="263" r:id="rId9"/>
    <p:sldId id="264" r:id="rId10"/>
    <p:sldId id="265" r:id="rId11"/>
    <p:sldId id="844" r:id="rId12"/>
    <p:sldId id="845" r:id="rId13"/>
    <p:sldId id="84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3"/>
    <p:restoredTop sz="96405"/>
  </p:normalViewPr>
  <p:slideViewPr>
    <p:cSldViewPr snapToGrid="0" snapToObjects="1">
      <p:cViewPr varScale="1">
        <p:scale>
          <a:sx n="114" d="100"/>
          <a:sy n="114" d="100"/>
        </p:scale>
        <p:origin x="176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6EE1A-41DA-DD4F-972C-72B6FF52C32F}" type="datetimeFigureOut">
              <a:rPr lang="en-US" smtClean="0"/>
              <a:t>2/23/21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45630-40A3-E84B-A135-D1B98BFC3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57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C16A0-AAD2-B846-A7E4-1B78E4E42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140EA-6E9B-9141-951B-11EB16C3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16CF2-E486-7E46-B7DE-7DE5C0043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095D4-6419-B147-B3D4-0526573B0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Production - Multiplicty Dependence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6664B-E0A3-1249-8505-C6FE1D7C0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05B2-E751-CC4C-9E39-E6997036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36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082FA-232C-BB45-8D53-BB627BC44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D852CA-B6F9-AF4E-9E24-52E2C2579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B1D83-6D85-714A-8E96-0749CDB39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ACCCE-98EB-BA4A-9642-CE07BA0C4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Production - Multiplicty Dependence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9F7EB-141F-374A-96FF-52D476457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05B2-E751-CC4C-9E39-E6997036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64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1CB8BB-44FC-4449-AB44-5B7673CC9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4DC872-1A8E-F04D-82E7-F48C0D8B60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ED154-03F5-0546-9D0D-54F37F20C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4B55F-D765-C341-9226-FBC52AD0F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Production - Multiplicty Dependence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42ADB-2433-624C-B638-F42A728F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05B2-E751-CC4C-9E39-E6997036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1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29EC5-39B6-D640-A376-863CF48BA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0A4AA-051B-2141-9476-DCB9FE225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F8026-696B-684D-8033-A47458864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B5F8F-B104-454B-877B-8936AD394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Production - Multiplicty Dependence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A523-1E3C-8D4F-BFE4-F6BF1DB57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05B2-E751-CC4C-9E39-E6997036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0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449DE-9819-F44C-9EEA-569F11BA1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954FB-4E4D-0E44-972E-C542D7B74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ECBF4-EFC2-DC47-B3E8-516F45E3E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86334-E34E-6945-BDDF-F2DC0071A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Production - Multiplicty Dependence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38823-3BF1-6542-BA57-93A5CB22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05B2-E751-CC4C-9E39-E6997036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10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0206F-F238-BA4D-BA1A-EAF27B953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6695E-3A74-974F-A64D-3B8B401C18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4AF7CB-018D-2B4D-87BE-B6DB27E97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2365A-97C1-CD47-9EF8-6F062A893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3496C-BDBD-5340-BCA4-52A5A5595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Production - Multiplicty Dependence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EB717D-1C32-5947-94DD-8926B84D0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05B2-E751-CC4C-9E39-E6997036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5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48245-789D-1444-A15B-0F459CF45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5CA61-6F1B-B44D-846D-812AAE5EB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FD416E-E504-AD40-9538-A29A296E8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D08CB3-5098-0644-B99B-BEE84722E4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AA8832-014D-F441-A5F6-FDB786D8D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3936C-5962-1649-9A1A-6A1C2D9A0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ACB0EC-3197-6648-886F-60CBA7CC4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Production - Multiplicty Dependence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EBB6F3-F418-D94C-8D90-B5A7C128F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05B2-E751-CC4C-9E39-E6997036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09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5E01-A9EE-1C49-81C7-32C8032F4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3E174B-0CFF-3441-AEF9-904557F50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C5E12F-66D3-434F-B118-18365CD82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Production - Multiplicty Dependence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3C7C8-947B-804D-ACCF-C47B2994C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05B2-E751-CC4C-9E39-E6997036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1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96A752-BDB1-E340-A4A5-D04AFDDA7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E46FD0-9087-6A45-98FF-F79F661E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Production - Multiplicty Dependence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62218-CCF4-CC4C-AF24-5E3319949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05B2-E751-CC4C-9E39-E6997036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46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F5454-5FBF-4C41-9921-E531E87B3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E6F19-CB27-3A41-8C4E-5A709FCF5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0AC83-ED3A-4D43-8E19-3A1F24653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DA532-CF6E-384F-992A-7022DC153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BAD3A7-0974-4144-A5A3-C03990C82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Production - Multiplicty Dependence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26B886-7C41-8F4A-93F8-65BA34C0D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05B2-E751-CC4C-9E39-E6997036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9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B5CD1-F5C2-F64F-9E4A-A6895B093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AF670A-59DF-5B4C-94F8-D538C230EF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34B46-3537-6447-9515-281B67712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5AA28-440A-5E45-9D18-F19ED0067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3B3DA-0010-E34A-BC43-DE6A948FD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Production - Multiplicty Dependence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04CE2B-2518-C347-A5D1-A936F5FA2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05B2-E751-CC4C-9E39-E6997036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96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5B493C-55AB-2746-B874-770AE811B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2995E5-863A-A44F-9916-8A55ED62F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8AD93-0831-B04D-A331-009468537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2/24/21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EC5AF-D75F-1443-87E1-4692E03F6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Muon Production - Multiplicty Dependence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1A950-2A96-C44E-9B96-A72E7A29A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E05B2-E751-CC4C-9E39-E6997036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4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3280-9F96-064E-A1A1-9395DE9E0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691" y="596513"/>
            <a:ext cx="10725665" cy="2387600"/>
          </a:xfrm>
        </p:spPr>
        <p:txBody>
          <a:bodyPr>
            <a:normAutofit/>
          </a:bodyPr>
          <a:lstStyle/>
          <a:p>
            <a:r>
              <a:rPr lang="en-US" dirty="0"/>
              <a:t>Multiplicity Dependent HF Particle Productions in pp, </a:t>
            </a:r>
            <a:r>
              <a:rPr lang="en-US" dirty="0" err="1"/>
              <a:t>pA</a:t>
            </a:r>
            <a:r>
              <a:rPr lang="en-US" dirty="0"/>
              <a:t> and AA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86A44C-8BB4-504F-A000-428CE5EBF2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1804" y="3636009"/>
            <a:ext cx="9477632" cy="2149723"/>
          </a:xfrm>
        </p:spPr>
        <p:txBody>
          <a:bodyPr>
            <a:normAutofit/>
          </a:bodyPr>
          <a:lstStyle/>
          <a:p>
            <a:r>
              <a:rPr lang="en-US" dirty="0"/>
              <a:t>FVTX Weekly Meeting</a:t>
            </a:r>
          </a:p>
          <a:p>
            <a:r>
              <a:rPr lang="en-US" dirty="0"/>
              <a:t>2/24/2021</a:t>
            </a:r>
          </a:p>
          <a:p>
            <a:r>
              <a:rPr lang="en-US" dirty="0" err="1"/>
              <a:t>Haiwang</a:t>
            </a:r>
            <a:r>
              <a:rPr lang="en-US" dirty="0"/>
              <a:t>, Yasser, Cameron, </a:t>
            </a:r>
            <a:r>
              <a:rPr lang="en-US" dirty="0" err="1"/>
              <a:t>Sanghoon</a:t>
            </a:r>
            <a:r>
              <a:rPr lang="en-US" dirty="0"/>
              <a:t> (+ a student), Krista, Matt, Cesar, </a:t>
            </a:r>
            <a:r>
              <a:rPr lang="en-US" dirty="0" err="1"/>
              <a:t>Ajeeta</a:t>
            </a:r>
            <a:r>
              <a:rPr lang="en-US" dirty="0"/>
              <a:t>, </a:t>
            </a:r>
            <a:r>
              <a:rPr lang="en-US" dirty="0" err="1"/>
              <a:t>Jin</a:t>
            </a:r>
            <a:r>
              <a:rPr lang="en-US" dirty="0"/>
              <a:t>, Ming et 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6C38C3-539B-4E4F-A7EA-86E16A22D9D7}"/>
              </a:ext>
            </a:extLst>
          </p:cNvPr>
          <p:cNvSpPr txBox="1"/>
          <p:nvPr/>
        </p:nvSpPr>
        <p:spPr>
          <a:xfrm>
            <a:off x="545241" y="5785732"/>
            <a:ext cx="105541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work in progress analysis google doc:</a:t>
            </a:r>
          </a:p>
          <a:p>
            <a:r>
              <a:rPr lang="en-US" dirty="0"/>
              <a:t>https://</a:t>
            </a:r>
            <a:r>
              <a:rPr lang="en-US" dirty="0" err="1"/>
              <a:t>docs.google.com</a:t>
            </a:r>
            <a:r>
              <a:rPr lang="en-US" dirty="0"/>
              <a:t>/document/d/1TmrvJvx_gYyC1yr2GJJNzFlUmRB5IERNnvV76_BURBo/</a:t>
            </a:r>
            <a:r>
              <a:rPr lang="en-US" dirty="0" err="1"/>
              <a:t>edit?usp</a:t>
            </a:r>
            <a:r>
              <a:rPr lang="en-US" dirty="0"/>
              <a:t>=sharing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838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F75BE-BD94-1744-BFB7-8E9B0669D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235"/>
            <a:ext cx="10515600" cy="1325563"/>
          </a:xfrm>
        </p:spPr>
        <p:txBody>
          <a:bodyPr/>
          <a:lstStyle/>
          <a:p>
            <a:r>
              <a:rPr lang="en-US" dirty="0" err="1"/>
              <a:t>BBC_Multiplicity</a:t>
            </a:r>
            <a:r>
              <a:rPr lang="en-US" dirty="0"/>
              <a:t> Dependence: Psi’/(J/Psi)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E04B4B-7686-2646-9220-640DE03039D6}"/>
              </a:ext>
            </a:extLst>
          </p:cNvPr>
          <p:cNvSpPr/>
          <p:nvPr/>
        </p:nvSpPr>
        <p:spPr>
          <a:xfrm>
            <a:off x="960797" y="1552694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-- “(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</a:rPr>
              <a:t>bbc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, N + S ) &gt; 15</a:t>
            </a:r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07C2049-4BA5-5F40-B0A9-0FAE498B8B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/>
          <a:stretch/>
        </p:blipFill>
        <p:spPr bwMode="auto">
          <a:xfrm>
            <a:off x="295193" y="2749704"/>
            <a:ext cx="5065477" cy="335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33D9F0-859E-FD49-845F-E1DAAF2D3081}"/>
              </a:ext>
            </a:extLst>
          </p:cNvPr>
          <p:cNvSpPr/>
          <p:nvPr/>
        </p:nvSpPr>
        <p:spPr>
          <a:xfrm>
            <a:off x="584368" y="2255476"/>
            <a:ext cx="4487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South: R_S = 93.9/2630 = 3.57 +/- 0.62%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B8E161-B4FC-E34A-8357-A29EA7CED94C}"/>
              </a:ext>
            </a:extLst>
          </p:cNvPr>
          <p:cNvSpPr/>
          <p:nvPr/>
        </p:nvSpPr>
        <p:spPr>
          <a:xfrm>
            <a:off x="7940067" y="1534753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-- “(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</a:rPr>
              <a:t>bbc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, N + S ) &gt; 0</a:t>
            </a:r>
            <a:endParaRPr lang="en-US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C6A3BB80-6140-1149-805B-99B4DDFA1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9"/>
          <a:stretch/>
        </p:blipFill>
        <p:spPr bwMode="auto">
          <a:xfrm>
            <a:off x="6675120" y="2749704"/>
            <a:ext cx="4975860" cy="326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694848-AE98-754B-A7D1-73252DCED1D9}"/>
              </a:ext>
            </a:extLst>
          </p:cNvPr>
          <p:cNvSpPr/>
          <p:nvPr/>
        </p:nvSpPr>
        <p:spPr>
          <a:xfrm>
            <a:off x="6675120" y="2142228"/>
            <a:ext cx="4730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South: R_S = 548.2/15411 = 3.56 +/- 0.25%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7F016ED-3260-5242-90EB-2609C825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2/24/21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8AF8B44-1517-DE41-9AA0-DF51183C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Production - Multiplicty Dependence  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4BAB77C-AAD4-D04B-BEA7-4064B4AF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05B2-E751-CC4C-9E39-E69970367B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10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5B147-5C2C-F341-8783-544394FEF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816"/>
            <a:ext cx="10515600" cy="1414618"/>
          </a:xfrm>
        </p:spPr>
        <p:txBody>
          <a:bodyPr/>
          <a:lstStyle/>
          <a:p>
            <a:r>
              <a:rPr lang="en-US" dirty="0"/>
              <a:t>ALICE Latest Results – HP 2020</a:t>
            </a:r>
            <a:br>
              <a:rPr lang="en-US" dirty="0"/>
            </a:br>
            <a:r>
              <a:rPr lang="en-US" sz="3600" b="1" dirty="0">
                <a:solidFill>
                  <a:srgbClr val="FF0000"/>
                </a:solidFill>
              </a:rPr>
              <a:t>- Very flat Psi/(J/Psi) ratio, same for PHENIX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A4CFC7-8788-4C44-9E0D-29A926341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340" y="1769064"/>
            <a:ext cx="5052767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FVTX multiplicity dependence:  Psi’/(J/Psi)</a:t>
            </a:r>
          </a:p>
          <a:p>
            <a:pPr lvl="1"/>
            <a:r>
              <a:rPr lang="en-US" b="1" dirty="0"/>
              <a:t>“(</a:t>
            </a:r>
            <a:r>
              <a:rPr lang="en-US" b="1" dirty="0" err="1"/>
              <a:t>Evt_Mult_FVTXN</a:t>
            </a:r>
            <a:r>
              <a:rPr lang="en-US" b="1" dirty="0"/>
              <a:t> + S ) &gt; 10</a:t>
            </a:r>
          </a:p>
          <a:p>
            <a:pPr lvl="2"/>
            <a:r>
              <a:rPr lang="en-US" sz="1600" dirty="0"/>
              <a:t>R_N = 54.5/1387.9 = 3.92 +/- 1.2%</a:t>
            </a:r>
            <a:endParaRPr lang="en-US" sz="1200" dirty="0"/>
          </a:p>
          <a:p>
            <a:pPr lvl="2"/>
            <a:r>
              <a:rPr lang="en-US" sz="1600" dirty="0"/>
              <a:t>R_S = 66.5/1837 = 3.62 +/- 0.79%</a:t>
            </a:r>
          </a:p>
          <a:p>
            <a:pPr lvl="1"/>
            <a:r>
              <a:rPr lang="en-US" b="1" dirty="0"/>
              <a:t>“(</a:t>
            </a:r>
            <a:r>
              <a:rPr lang="en-US" b="1" dirty="0" err="1"/>
              <a:t>Evt_Mult_FVTXN</a:t>
            </a:r>
            <a:r>
              <a:rPr lang="en-US" b="1" dirty="0"/>
              <a:t> + S ) &gt; 7</a:t>
            </a:r>
          </a:p>
          <a:p>
            <a:pPr lvl="2"/>
            <a:r>
              <a:rPr lang="en-US" sz="1600" dirty="0"/>
              <a:t>R_N = 92.3/2549 = 3.62 +/- 0.75%</a:t>
            </a:r>
            <a:endParaRPr lang="en-US" sz="1200" dirty="0"/>
          </a:p>
          <a:p>
            <a:pPr lvl="2"/>
            <a:r>
              <a:rPr lang="en-US" sz="1600" dirty="0"/>
              <a:t>R_S =  114.9/3475 = 3.31 +/- 0.55%</a:t>
            </a:r>
          </a:p>
          <a:p>
            <a:pPr lvl="1"/>
            <a:r>
              <a:rPr lang="en-US" b="1" dirty="0"/>
              <a:t>“(</a:t>
            </a:r>
            <a:r>
              <a:rPr lang="en-US" b="1" dirty="0" err="1"/>
              <a:t>Evt_Mult_FVTXN</a:t>
            </a:r>
            <a:r>
              <a:rPr lang="en-US" b="1" dirty="0"/>
              <a:t> + S ) &gt; 0</a:t>
            </a:r>
          </a:p>
          <a:p>
            <a:pPr lvl="2"/>
            <a:r>
              <a:rPr lang="en-US" sz="1600" dirty="0"/>
              <a:t>R_N = 162.5/5013 = 3.24 +/- 0.44%</a:t>
            </a:r>
          </a:p>
          <a:p>
            <a:pPr lvl="2"/>
            <a:r>
              <a:rPr lang="en-US" sz="1600" dirty="0"/>
              <a:t>R_S = 242.3/6974 = 3.47 +/- 0.38%</a:t>
            </a:r>
            <a:endParaRPr lang="en-US" sz="1200" dirty="0"/>
          </a:p>
          <a:p>
            <a:pPr lvl="2"/>
            <a:endParaRPr lang="en-US" sz="1600" dirty="0"/>
          </a:p>
          <a:p>
            <a:r>
              <a:rPr lang="en-US" sz="2400" dirty="0"/>
              <a:t>BBC multiplicity:</a:t>
            </a:r>
          </a:p>
          <a:p>
            <a:pPr lvl="1"/>
            <a:r>
              <a:rPr lang="en-US" b="1" dirty="0"/>
              <a:t> “(</a:t>
            </a:r>
            <a:r>
              <a:rPr lang="en-US" b="1" dirty="0" err="1"/>
              <a:t>bbcn</a:t>
            </a:r>
            <a:r>
              <a:rPr lang="en-US" b="1" dirty="0"/>
              <a:t> + S ) &gt; 15</a:t>
            </a:r>
          </a:p>
          <a:p>
            <a:pPr lvl="2"/>
            <a:r>
              <a:rPr lang="en-US" dirty="0"/>
              <a:t>R_N = 69.1/1912 = 3.61 +/- 0.74%</a:t>
            </a:r>
            <a:endParaRPr lang="en-US" sz="1600" dirty="0"/>
          </a:p>
          <a:p>
            <a:pPr lvl="2"/>
            <a:r>
              <a:rPr lang="en-US" dirty="0"/>
              <a:t>R_S = 93.9/2630 = 3.57 +/- 0.62%</a:t>
            </a:r>
          </a:p>
          <a:p>
            <a:pPr lvl="1"/>
            <a:r>
              <a:rPr lang="en-US" b="1" dirty="0"/>
              <a:t>“(</a:t>
            </a:r>
            <a:r>
              <a:rPr lang="en-US" b="1" dirty="0" err="1"/>
              <a:t>bbcn</a:t>
            </a:r>
            <a:r>
              <a:rPr lang="en-US" b="1" dirty="0"/>
              <a:t> + S ) &gt; 10</a:t>
            </a:r>
          </a:p>
          <a:p>
            <a:pPr lvl="2"/>
            <a:r>
              <a:rPr lang="en-US" dirty="0"/>
              <a:t>R_N = 209.6/4828 = 4.34 +/- 0.47 %</a:t>
            </a:r>
            <a:endParaRPr lang="en-US" sz="1600" dirty="0"/>
          </a:p>
          <a:p>
            <a:pPr lvl="2"/>
            <a:r>
              <a:rPr lang="en-US" dirty="0"/>
              <a:t>R_S = 242/6894 = 3.51 +/- 0.37%</a:t>
            </a:r>
          </a:p>
          <a:p>
            <a:pPr lvl="1"/>
            <a:r>
              <a:rPr lang="en-US" b="1" dirty="0"/>
              <a:t>“(</a:t>
            </a:r>
            <a:r>
              <a:rPr lang="en-US" b="1" dirty="0" err="1"/>
              <a:t>bbcn</a:t>
            </a:r>
            <a:r>
              <a:rPr lang="en-US" b="1" dirty="0"/>
              <a:t> + S ) &gt; 0</a:t>
            </a:r>
          </a:p>
          <a:p>
            <a:pPr lvl="2"/>
            <a:r>
              <a:rPr lang="en-US" dirty="0"/>
              <a:t>R_N = 401.8/10748 = 3.74 +/- 0.32%</a:t>
            </a:r>
          </a:p>
          <a:p>
            <a:pPr lvl="2"/>
            <a:r>
              <a:rPr lang="en-US" dirty="0"/>
              <a:t>R_S = 548.2/15411 = 3.56 +/- 0.25%</a:t>
            </a:r>
            <a:endParaRPr lang="en-US" sz="1600" dirty="0"/>
          </a:p>
          <a:p>
            <a:pPr lvl="2"/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D23C1B-DB67-544A-9C2C-77E52972D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886" y="1489434"/>
            <a:ext cx="6872114" cy="515174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7E041-D0BD-5A44-9F1A-BE6654E5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AEFC30-AA25-4D4C-BAA9-4077A77F1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Production - Multiplicty Dependence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143425-ECD4-324E-8130-726D52D2B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05B2-E751-CC4C-9E39-E69970367B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90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A08F-0623-A84E-9002-0D04B70C0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490" y="125095"/>
            <a:ext cx="10923270" cy="160083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pA</a:t>
            </a:r>
            <a:r>
              <a:rPr lang="en-US" dirty="0"/>
              <a:t> Collisions:  Forward vs Backward Asymmetry</a:t>
            </a:r>
            <a:br>
              <a:rPr lang="en-US" dirty="0"/>
            </a:br>
            <a:r>
              <a:rPr lang="en-US" sz="3600" b="1" dirty="0"/>
              <a:t>- </a:t>
            </a:r>
            <a:r>
              <a:rPr lang="en-US" sz="3600" b="1" dirty="0">
                <a:solidFill>
                  <a:srgbClr val="FF0000"/>
                </a:solidFill>
              </a:rPr>
              <a:t>Need to check PHENIX Run15pAu data, also Run8 </a:t>
            </a:r>
            <a:r>
              <a:rPr lang="en-US" sz="3600" b="1" dirty="0" err="1">
                <a:solidFill>
                  <a:srgbClr val="FF0000"/>
                </a:solidFill>
              </a:rPr>
              <a:t>dAu</a:t>
            </a:r>
            <a:r>
              <a:rPr lang="en-US" sz="3600" b="1" dirty="0">
                <a:solidFill>
                  <a:srgbClr val="FF0000"/>
                </a:solidFill>
              </a:rPr>
              <a:t> data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F6E634-439A-714D-9D5D-F0DC5CA1A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3732"/>
          <a:stretch/>
        </p:blipFill>
        <p:spPr>
          <a:xfrm>
            <a:off x="1175794" y="1535746"/>
            <a:ext cx="9840412" cy="488854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AC70F-9F18-3241-BD07-629D64982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3FCB10-3395-A048-913B-62A72179B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Production - Multiplicty Dependence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6A0EE-3614-5C4C-B567-8267B25C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05B2-E751-CC4C-9E39-E69970367B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75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5BB62-FAFB-BE41-AA2B-F91880274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010445"/>
          </a:xfrm>
        </p:spPr>
        <p:txBody>
          <a:bodyPr/>
          <a:lstStyle/>
          <a:p>
            <a:r>
              <a:rPr lang="en-US" dirty="0"/>
              <a:t>Near Term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03542-6B24-7240-AB3D-F1C00A3B9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" y="1028700"/>
            <a:ext cx="11395710" cy="505698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Aim for PHENIX preliminary results for Run15 data</a:t>
            </a:r>
          </a:p>
          <a:p>
            <a:pPr lvl="1"/>
            <a:r>
              <a:rPr lang="en-US" dirty="0"/>
              <a:t>Relative yields: Psi’/(J/Psi) vs </a:t>
            </a:r>
            <a:r>
              <a:rPr lang="en-US" dirty="0" err="1"/>
              <a:t>Evt_Multiplicity</a:t>
            </a:r>
            <a:r>
              <a:rPr lang="en-US" dirty="0"/>
              <a:t> (FVTX, BBC)</a:t>
            </a:r>
          </a:p>
          <a:p>
            <a:pPr lvl="1"/>
            <a:r>
              <a:rPr lang="en-US" dirty="0"/>
              <a:t>Relative yields of J/Psi vs </a:t>
            </a:r>
            <a:r>
              <a:rPr lang="en-US" dirty="0" err="1"/>
              <a:t>Evt_Multiplicity</a:t>
            </a:r>
            <a:r>
              <a:rPr lang="en-US" dirty="0"/>
              <a:t> (FVTX, BBC)</a:t>
            </a:r>
          </a:p>
          <a:p>
            <a:pPr marL="457200" lvl="1" indent="0">
              <a:buNone/>
            </a:pPr>
            <a:r>
              <a:rPr lang="en-US" dirty="0"/>
              <a:t>   data sets available: Run15pp, </a:t>
            </a:r>
            <a:r>
              <a:rPr lang="en-US" dirty="0" err="1"/>
              <a:t>pAu</a:t>
            </a:r>
            <a:r>
              <a:rPr lang="en-US" dirty="0"/>
              <a:t> data</a:t>
            </a:r>
          </a:p>
          <a:p>
            <a:pPr lvl="1"/>
            <a:r>
              <a:rPr lang="en-US" dirty="0"/>
              <a:t>Need to reprocess MB and MU data</a:t>
            </a:r>
          </a:p>
          <a:p>
            <a:pPr lvl="1"/>
            <a:r>
              <a:rPr lang="en-US" dirty="0"/>
              <a:t>Simulations, J/Psi, Psi’, Phi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Aim for PHENIX preliminary results for   Run13 pp510 and later Run8 </a:t>
            </a:r>
            <a:r>
              <a:rPr lang="en-US" dirty="0" err="1"/>
              <a:t>dAu</a:t>
            </a:r>
            <a:r>
              <a:rPr lang="en-US" dirty="0"/>
              <a:t> (BBC only)</a:t>
            </a:r>
          </a:p>
          <a:p>
            <a:pPr lvl="1"/>
            <a:r>
              <a:rPr lang="en-US" dirty="0"/>
              <a:t>Relative yields: Psi’/(J/Psi) vs </a:t>
            </a:r>
            <a:r>
              <a:rPr lang="en-US" dirty="0" err="1"/>
              <a:t>Evt_Multiplicity</a:t>
            </a:r>
            <a:r>
              <a:rPr lang="en-US" dirty="0"/>
              <a:t> (FVTX, BBC)</a:t>
            </a:r>
          </a:p>
          <a:p>
            <a:pPr lvl="1"/>
            <a:r>
              <a:rPr lang="en-US" dirty="0"/>
              <a:t>Relative yields of J/Psi vs </a:t>
            </a:r>
            <a:r>
              <a:rPr lang="en-US" dirty="0" err="1"/>
              <a:t>Evt_Multiplicity</a:t>
            </a:r>
            <a:r>
              <a:rPr lang="en-US" dirty="0"/>
              <a:t> (FVTX, BBC)</a:t>
            </a:r>
          </a:p>
          <a:p>
            <a:pPr marL="457200" lvl="1" indent="0">
              <a:buNone/>
            </a:pPr>
            <a:r>
              <a:rPr lang="en-US" dirty="0"/>
              <a:t>   data sets available: Run15pp, </a:t>
            </a:r>
            <a:r>
              <a:rPr lang="en-US" dirty="0" err="1"/>
              <a:t>pAu</a:t>
            </a:r>
            <a:r>
              <a:rPr lang="en-US" dirty="0"/>
              <a:t> data</a:t>
            </a:r>
          </a:p>
          <a:p>
            <a:pPr lvl="1"/>
            <a:r>
              <a:rPr lang="en-US" dirty="0"/>
              <a:t>Need to reprocess MB and MU data</a:t>
            </a:r>
          </a:p>
          <a:p>
            <a:pPr lvl="1"/>
            <a:endParaRPr lang="en-US" dirty="0"/>
          </a:p>
          <a:p>
            <a:r>
              <a:rPr lang="en-US" dirty="0"/>
              <a:t>Longer term Plan ~ later this year?</a:t>
            </a:r>
          </a:p>
          <a:p>
            <a:pPr lvl="1"/>
            <a:r>
              <a:rPr lang="en-US" dirty="0"/>
              <a:t>Study (J/Psi), Stopped-hadron and open charm (single muons) vs multiplicity </a:t>
            </a:r>
          </a:p>
          <a:p>
            <a:pPr lvl="1"/>
            <a:r>
              <a:rPr lang="en-US" dirty="0"/>
              <a:t>Ratio h+(largely K+)/h- (mix of pi- and K-) vs multiplicity</a:t>
            </a:r>
          </a:p>
          <a:p>
            <a:pPr lvl="1"/>
            <a:r>
              <a:rPr lang="en-US" dirty="0"/>
              <a:t>Ratios of Dimuons (J/Psi, Psi’, phi, Omega etc.)/single muons (h- or HF muon)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9F5F2-CE8B-1B4A-8D96-493C8222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8230C-9B75-194A-843C-37F83198D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Production - Multiplicty Dependence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8AAE0-0A79-234E-9E47-754DD66D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05B2-E751-CC4C-9E39-E69970367B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334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E9392-8C64-E44C-ADDC-447738ECB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13" y="94523"/>
            <a:ext cx="10847173" cy="872823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the smallest QGP droplet? </a:t>
            </a:r>
            <a:br>
              <a:rPr lang="en-US" dirty="0"/>
            </a:br>
            <a:r>
              <a:rPr lang="en-US" dirty="0"/>
              <a:t>- from CNM to QGP formation in HI collisions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CBAB2-8A72-CC4F-B45D-B221E4CEB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721" y="1311325"/>
            <a:ext cx="6871630" cy="538603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QGP created in </a:t>
            </a:r>
            <a:r>
              <a:rPr lang="en-US" dirty="0" err="1"/>
              <a:t>AuAu</a:t>
            </a:r>
            <a:r>
              <a:rPr lang="en-US" dirty="0"/>
              <a:t> and </a:t>
            </a:r>
            <a:r>
              <a:rPr lang="en-US" dirty="0" err="1"/>
              <a:t>PbPb</a:t>
            </a:r>
            <a:r>
              <a:rPr lang="en-US" dirty="0"/>
              <a:t> collisions </a:t>
            </a:r>
          </a:p>
          <a:p>
            <a:pPr lvl="1"/>
            <a:r>
              <a:rPr lang="en-US" dirty="0"/>
              <a:t>Jet quenching </a:t>
            </a:r>
          </a:p>
          <a:p>
            <a:pPr lvl="1"/>
            <a:r>
              <a:rPr lang="en-US" dirty="0"/>
              <a:t>Perfect Flow </a:t>
            </a:r>
          </a:p>
          <a:p>
            <a:r>
              <a:rPr lang="en-US" dirty="0"/>
              <a:t>QGP-like phenomena observed in high multiplicity pp and </a:t>
            </a:r>
            <a:r>
              <a:rPr lang="en-US" dirty="0" err="1"/>
              <a:t>pA</a:t>
            </a:r>
            <a:r>
              <a:rPr lang="en-US" dirty="0"/>
              <a:t> collisions </a:t>
            </a:r>
          </a:p>
          <a:p>
            <a:pPr lvl="1"/>
            <a:r>
              <a:rPr lang="en-US" dirty="0"/>
              <a:t>“Flow”</a:t>
            </a:r>
          </a:p>
          <a:p>
            <a:pPr lvl="1"/>
            <a:r>
              <a:rPr lang="en-US" dirty="0"/>
              <a:t> Correlations, “ridge”, but no “jet quenching” yet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Our goals:</a:t>
            </a:r>
          </a:p>
          <a:p>
            <a:pPr lvl="1"/>
            <a:r>
              <a:rPr lang="en-US" dirty="0"/>
              <a:t>To study quark hadronization in QGP -&gt; Hadron gas -&gt; free hadrons</a:t>
            </a:r>
          </a:p>
          <a:p>
            <a:pPr lvl="1"/>
            <a:r>
              <a:rPr lang="en-US" dirty="0"/>
              <a:t>Study the transition from CNM to QGP, from small to large collision systems</a:t>
            </a:r>
          </a:p>
          <a:p>
            <a:pPr lvl="2"/>
            <a:r>
              <a:rPr lang="en-US" dirty="0"/>
              <a:t>using pp, </a:t>
            </a:r>
            <a:r>
              <a:rPr lang="en-US" dirty="0" err="1"/>
              <a:t>pA</a:t>
            </a:r>
            <a:r>
              <a:rPr lang="en-US" dirty="0"/>
              <a:t> and AA data</a:t>
            </a:r>
          </a:p>
          <a:p>
            <a:endParaRPr lang="en-US" dirty="0"/>
          </a:p>
          <a:p>
            <a:r>
              <a:rPr lang="en-US" dirty="0"/>
              <a:t>Observables: multiplicity dependent production of</a:t>
            </a:r>
          </a:p>
          <a:p>
            <a:pPr lvl="1"/>
            <a:r>
              <a:rPr lang="en-US" dirty="0"/>
              <a:t>Dimuons: J/Psi, Psi’, Phi, and Omega etc.</a:t>
            </a:r>
          </a:p>
          <a:p>
            <a:pPr lvl="1"/>
            <a:r>
              <a:rPr lang="en-US" dirty="0"/>
              <a:t>Single muons:  HF, D-&gt;mu;  light hadrons, pi/K -&gt;mu</a:t>
            </a:r>
          </a:p>
          <a:p>
            <a:pPr lvl="1"/>
            <a:endParaRPr lang="en-US" dirty="0"/>
          </a:p>
          <a:p>
            <a:r>
              <a:rPr lang="en-US" dirty="0"/>
              <a:t>Data sets:</a:t>
            </a:r>
          </a:p>
          <a:p>
            <a:pPr lvl="1"/>
            <a:r>
              <a:rPr lang="en-US" dirty="0"/>
              <a:t>Run15 pp510GeV</a:t>
            </a:r>
          </a:p>
          <a:p>
            <a:pPr lvl="1"/>
            <a:r>
              <a:rPr lang="en-US" dirty="0"/>
              <a:t>Run15 pp200, </a:t>
            </a:r>
            <a:r>
              <a:rPr lang="en-US" dirty="0" err="1"/>
              <a:t>pAl</a:t>
            </a:r>
            <a:r>
              <a:rPr lang="en-US" dirty="0"/>
              <a:t> and </a:t>
            </a:r>
            <a:r>
              <a:rPr lang="en-US" dirty="0" err="1"/>
              <a:t>pAu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C46BBC-0D23-5D48-8A67-EB28F9265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351" y="1738268"/>
            <a:ext cx="5162733" cy="3291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94AFD5-AFE2-9749-82D7-9A2E42434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057" y="1158918"/>
            <a:ext cx="812800" cy="469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0924B8-F490-7D4D-8EF5-A64FB160D850}"/>
              </a:ext>
            </a:extLst>
          </p:cNvPr>
          <p:cNvSpPr txBox="1"/>
          <p:nvPr/>
        </p:nvSpPr>
        <p:spPr>
          <a:xfrm>
            <a:off x="7293073" y="5373489"/>
            <a:ext cx="40607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Initial state </a:t>
            </a:r>
            <a:r>
              <a:rPr lang="en-US" dirty="0" err="1"/>
              <a:t>parton</a:t>
            </a:r>
            <a:r>
              <a:rPr lang="en-US" dirty="0"/>
              <a:t> density</a:t>
            </a:r>
          </a:p>
          <a:p>
            <a:pPr marL="285750" indent="-285750">
              <a:buFontTx/>
              <a:buChar char="-"/>
            </a:pPr>
            <a:r>
              <a:rPr lang="en-US" dirty="0"/>
              <a:t>Final state re-scattering, re-generation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Interaction cross section  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BAA65E-C047-E14D-879A-778CF7062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2/24/21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286AF3B-1D7C-9140-B223-52FF50814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Production - Multiplicty Dependence  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C608C5E-54E0-554F-9D1E-882E4997A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05B2-E751-CC4C-9E39-E69970367B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6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F063A-04F6-994D-B3DA-41BC355C9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Many Multiplicity Dependent Observables </a:t>
            </a:r>
            <a:br>
              <a:rPr lang="en-US" sz="4000" dirty="0"/>
            </a:br>
            <a:r>
              <a:rPr lang="en-US" sz="3100" dirty="0"/>
              <a:t>– Showing Strong Effects from Initial and Final State Interactions 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BA28533-FC6B-EA48-9D2C-FC19F3CC7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152"/>
            <a:ext cx="7163829" cy="536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DF060B9-81F2-A34B-933C-DB42260DF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8" t="9046" b="44862"/>
          <a:stretch/>
        </p:blipFill>
        <p:spPr bwMode="auto">
          <a:xfrm>
            <a:off x="6929541" y="4040117"/>
            <a:ext cx="5262459" cy="269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29F47E-24AE-BC40-96D6-161F2DB7415F}"/>
              </a:ext>
            </a:extLst>
          </p:cNvPr>
          <p:cNvSpPr txBox="1"/>
          <p:nvPr/>
        </p:nvSpPr>
        <p:spPr>
          <a:xfrm>
            <a:off x="7545364" y="1325563"/>
            <a:ext cx="4569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e.g.  Strangeness enhancement from ALICE   </a:t>
            </a:r>
          </a:p>
          <a:p>
            <a:pPr marL="342900" indent="-342900">
              <a:buAutoNum type="arabicParenR"/>
            </a:pPr>
            <a:r>
              <a:rPr lang="en-US" dirty="0"/>
              <a:t>(1 s-quark)/pi</a:t>
            </a:r>
          </a:p>
          <a:p>
            <a:pPr marL="342900" indent="-342900">
              <a:buAutoNum type="arabicParenR"/>
            </a:pPr>
            <a:r>
              <a:rPr lang="en-US" dirty="0"/>
              <a:t>(2 s-quark)/pi </a:t>
            </a:r>
          </a:p>
          <a:p>
            <a:pPr marL="342900" indent="-342900">
              <a:buAutoNum type="arabicParenR"/>
            </a:pPr>
            <a:r>
              <a:rPr lang="en-US" dirty="0"/>
              <a:t>(3 s-quark)/pi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1091FA-5CA8-4F47-B583-DC9DA390EA48}"/>
              </a:ext>
            </a:extLst>
          </p:cNvPr>
          <p:cNvSpPr txBox="1"/>
          <p:nvPr/>
        </p:nvSpPr>
        <p:spPr>
          <a:xfrm>
            <a:off x="7721560" y="2708315"/>
            <a:ext cx="3912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Initial state: # of s-quark density</a:t>
            </a:r>
          </a:p>
          <a:p>
            <a:r>
              <a:rPr lang="en-US" dirty="0"/>
              <a:t>Final state: </a:t>
            </a:r>
          </a:p>
          <a:p>
            <a:r>
              <a:rPr lang="en-US" dirty="0"/>
              <a:t> - re-scattering</a:t>
            </a:r>
          </a:p>
          <a:p>
            <a:r>
              <a:rPr lang="en-US" dirty="0"/>
              <a:t>-  re-combination)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6C5E9-CDA1-324C-BDC4-F7B963A0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666A9-6CBC-AC4A-8DD6-FC28DA3E1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Production - Multiplicty Dependence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8FD08A-B954-ED46-98AC-44A6F251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05B2-E751-CC4C-9E39-E69970367B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67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1D00A-B4CA-1A4E-8086-22ED00079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38" y="130531"/>
            <a:ext cx="6623735" cy="1325563"/>
          </a:xfrm>
        </p:spPr>
        <p:txBody>
          <a:bodyPr>
            <a:noAutofit/>
          </a:bodyPr>
          <a:lstStyle/>
          <a:p>
            <a:r>
              <a:rPr lang="en-US" sz="3200" dirty="0"/>
              <a:t>First Attempt: Run13 pp 510GeV</a:t>
            </a:r>
            <a:br>
              <a:rPr lang="en-US" sz="3200" dirty="0"/>
            </a:br>
            <a:r>
              <a:rPr lang="en-US" sz="3200" dirty="0"/>
              <a:t>- </a:t>
            </a:r>
            <a:r>
              <a:rPr lang="en-US" sz="3200" dirty="0" err="1"/>
              <a:t>Haiwang</a:t>
            </a:r>
            <a:r>
              <a:rPr lang="en-US" sz="3200" dirty="0"/>
              <a:t> Yu et al (2014)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E21582-42C6-D244-B286-7F3FD2D45C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8" y="1963924"/>
            <a:ext cx="6314118" cy="489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59F24B-F024-2B45-96C5-C8967F84CF24}"/>
              </a:ext>
            </a:extLst>
          </p:cNvPr>
          <p:cNvSpPr txBox="1"/>
          <p:nvPr/>
        </p:nvSpPr>
        <p:spPr>
          <a:xfrm>
            <a:off x="1185941" y="3244334"/>
            <a:ext cx="2470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 PHENIX Preliminary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EA6D3-4038-8845-9B3B-5D2D52C33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852" y="2777769"/>
            <a:ext cx="4102100" cy="394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70E02A-DE9A-B044-8807-38BA908AC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794" y="40819"/>
            <a:ext cx="4976168" cy="2404709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36A7A0-B0F9-8C48-90CC-8250847BE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800FEF-4BAE-F94F-828A-5A7B9AE5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Production - Multiplicty Dependence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70C571-900F-E74F-A38A-E7C68107D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05B2-E751-CC4C-9E39-E69970367B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18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86D4F2-244B-4F43-90CC-549B4B54C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The Approach: </a:t>
            </a:r>
            <a:br>
              <a:rPr lang="en-US" dirty="0"/>
            </a:br>
            <a:r>
              <a:rPr lang="en-US" dirty="0"/>
              <a:t>FVTX </a:t>
            </a:r>
            <a:r>
              <a:rPr lang="en-US" dirty="0" err="1"/>
              <a:t>Tracklet</a:t>
            </a:r>
            <a:r>
              <a:rPr lang="en-US" dirty="0"/>
              <a:t> Multiplicity, Run13 pp510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E05356-8572-2149-A300-BCBFE84BC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2763"/>
            <a:ext cx="7531100" cy="4749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9EA6E9-CE01-2F40-87B2-ED95200AF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100" y="2507735"/>
            <a:ext cx="4508921" cy="37969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B1EC8-DD74-4A4A-B9ED-0F47ACCD9620}"/>
              </a:ext>
            </a:extLst>
          </p:cNvPr>
          <p:cNvSpPr txBox="1"/>
          <p:nvPr/>
        </p:nvSpPr>
        <p:spPr>
          <a:xfrm>
            <a:off x="8760941" y="1849372"/>
            <a:ext cx="231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FVTX_Multiplicity</a:t>
            </a:r>
            <a:r>
              <a:rPr lang="en-US" dirty="0"/>
              <a:t>: N+S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D64528-BFF1-6841-944B-9AAE9A32D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2/24/21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B9DD49D-C704-D14D-9CC7-D667EA386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Production - Multiplicty Dependence 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BD3A01-E993-A94A-B45B-B888A8AEC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05B2-E751-CC4C-9E39-E69970367B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12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DF63F-9F06-D345-92A5-FE83C694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1357" cy="1325563"/>
          </a:xfrm>
        </p:spPr>
        <p:txBody>
          <a:bodyPr/>
          <a:lstStyle/>
          <a:p>
            <a:r>
              <a:rPr lang="en-US" dirty="0"/>
              <a:t>The Effects of Event Multiplicity Determination</a:t>
            </a:r>
            <a:br>
              <a:rPr lang="en-US" dirty="0"/>
            </a:br>
            <a:r>
              <a:rPr lang="en-US" dirty="0"/>
              <a:t>- Local vs Global  correlations?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EA28C-451D-AD42-95C8-3B81A57AF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211" y="1690688"/>
            <a:ext cx="4483443" cy="386451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C8258E6-7D04-7542-A28B-18AE5FF86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46" y="1722397"/>
            <a:ext cx="4944918" cy="383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22F345-17D7-2048-AEB2-37884FC2CC5F}"/>
              </a:ext>
            </a:extLst>
          </p:cNvPr>
          <p:cNvSpPr txBox="1"/>
          <p:nvPr/>
        </p:nvSpPr>
        <p:spPr>
          <a:xfrm>
            <a:off x="739346" y="5708044"/>
            <a:ext cx="59248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PHENIX plan:  </a:t>
            </a:r>
          </a:p>
          <a:p>
            <a:r>
              <a:rPr lang="en-US" dirty="0"/>
              <a:t>- Use </a:t>
            </a:r>
            <a:r>
              <a:rPr lang="en-US" dirty="0" err="1"/>
              <a:t>BBC_Hits</a:t>
            </a:r>
            <a:r>
              <a:rPr lang="en-US" dirty="0"/>
              <a:t> (N, S),  3.1 &lt; |eta| &lt; 3.9 </a:t>
            </a:r>
          </a:p>
          <a:p>
            <a:r>
              <a:rPr lang="en-US" dirty="0"/>
              <a:t>- also Opposite side </a:t>
            </a:r>
            <a:r>
              <a:rPr lang="en-US" dirty="0" err="1"/>
              <a:t>FVTX_Multiplicity</a:t>
            </a:r>
            <a:r>
              <a:rPr lang="en-US" dirty="0"/>
              <a:t> (N, S), 1.2 &lt; |eta| &lt; 2.2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9F4B8A-00B1-054A-ACAB-2780FC4FE16A}"/>
              </a:ext>
            </a:extLst>
          </p:cNvPr>
          <p:cNvSpPr txBox="1"/>
          <p:nvPr/>
        </p:nvSpPr>
        <p:spPr>
          <a:xfrm>
            <a:off x="7400489" y="5846544"/>
            <a:ext cx="3401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rapidity gap:</a:t>
            </a:r>
          </a:p>
          <a:p>
            <a:r>
              <a:rPr lang="en-US" dirty="0"/>
              <a:t>- </a:t>
            </a:r>
            <a:r>
              <a:rPr lang="en-US" dirty="0" err="1"/>
              <a:t>delta_eta</a:t>
            </a:r>
            <a:r>
              <a:rPr lang="en-US" dirty="0"/>
              <a:t> (</a:t>
            </a:r>
            <a:r>
              <a:rPr lang="en-US" dirty="0" err="1"/>
              <a:t>MuTr</a:t>
            </a:r>
            <a:r>
              <a:rPr lang="en-US" dirty="0"/>
              <a:t>/FVTX – BBC ) &gt;~ 1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45CE63-9033-F24E-94F8-8FFD5376A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4C2068-DD44-D746-A46B-25DD0C7D7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Production - Multiplicty Dependence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96A4D1-780B-D945-9E08-B4548A58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05B2-E751-CC4C-9E39-E69970367B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16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5FEBF-BADC-844F-AA53-AA13A8673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171"/>
            <a:ext cx="10515600" cy="972798"/>
          </a:xfrm>
        </p:spPr>
        <p:txBody>
          <a:bodyPr/>
          <a:lstStyle/>
          <a:p>
            <a:r>
              <a:rPr lang="en-US" dirty="0"/>
              <a:t>Recent STAR Results: pp200 (2018)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B31EC12-11AF-6A4B-9FF8-5766D1A67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39" y="1657350"/>
            <a:ext cx="11485804" cy="51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DB02A3-E33F-AE4C-A05D-B4C5E0549F42}"/>
              </a:ext>
            </a:extLst>
          </p:cNvPr>
          <p:cNvSpPr txBox="1"/>
          <p:nvPr/>
        </p:nvSpPr>
        <p:spPr>
          <a:xfrm>
            <a:off x="1445741" y="1272746"/>
            <a:ext cx="372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 multiplicity: all tracks  |eta| &lt;1,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4A911-04BD-9B4B-9A20-029FD1EE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AB311-D54A-1545-8607-563B2295C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Production - Multiplicty Dependence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90A15-E550-DA41-859D-57E4466DA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05B2-E751-CC4C-9E39-E69970367B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62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ABF4F-136F-2F42-BEF6-32570FB0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First Look of the Run15 pp200: Psi’/(J/Psi)</a:t>
            </a:r>
            <a:br>
              <a:rPr lang="en-US" dirty="0"/>
            </a:br>
            <a:r>
              <a:rPr lang="en-US" dirty="0"/>
              <a:t> - </a:t>
            </a:r>
            <a:r>
              <a:rPr lang="en-US" dirty="0" err="1"/>
              <a:t>FVTX_Mutilicity</a:t>
            </a:r>
            <a:r>
              <a:rPr lang="en-US" dirty="0"/>
              <a:t> and </a:t>
            </a:r>
            <a:r>
              <a:rPr lang="en-US" dirty="0" err="1"/>
              <a:t>BBC_Multiplicity</a:t>
            </a:r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6829803-FDBA-324F-B982-699135B7F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" y="2509535"/>
            <a:ext cx="4709160" cy="349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CC33F5F-5D43-3542-900D-21EA82B28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99" y="2509535"/>
            <a:ext cx="4733083" cy="349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04916B-464F-B24A-89CC-6C91B3C031CD}"/>
              </a:ext>
            </a:extLst>
          </p:cNvPr>
          <p:cNvSpPr txBox="1"/>
          <p:nvPr/>
        </p:nvSpPr>
        <p:spPr>
          <a:xfrm>
            <a:off x="8435780" y="4096802"/>
            <a:ext cx="1899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/>
              <a:t>-&gt; 10/&lt;2.56&gt; = 3.9</a:t>
            </a:r>
          </a:p>
          <a:p>
            <a:pPr fontAlgn="base"/>
            <a:r>
              <a:rPr lang="en-US" dirty="0"/>
              <a:t>-&gt; 7/&lt;2.56&gt; = 2.73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57FF24-E181-A942-9E63-B8684C8DAE5E}"/>
              </a:ext>
            </a:extLst>
          </p:cNvPr>
          <p:cNvSpPr/>
          <p:nvPr/>
        </p:nvSpPr>
        <p:spPr>
          <a:xfrm>
            <a:off x="1733007" y="1732883"/>
            <a:ext cx="4968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Run15pp MB (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Mult_FVTX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N+S), &lt;avg&gt; = 2.56</a:t>
            </a:r>
            <a:endParaRPr lang="en-US" dirty="0">
              <a:effectLst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BE08C744-C5AE-CD4A-8BA3-C78E386A6FAA}"/>
              </a:ext>
            </a:extLst>
          </p:cNvPr>
          <p:cNvSpPr/>
          <p:nvPr/>
        </p:nvSpPr>
        <p:spPr>
          <a:xfrm>
            <a:off x="8549640" y="4994910"/>
            <a:ext cx="171450" cy="4000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7AA3DF04-EDCA-9243-9C7A-00651BFA60CA}"/>
              </a:ext>
            </a:extLst>
          </p:cNvPr>
          <p:cNvSpPr/>
          <p:nvPr/>
        </p:nvSpPr>
        <p:spPr>
          <a:xfrm>
            <a:off x="8119110" y="4794885"/>
            <a:ext cx="171450" cy="4000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85C7EF7-9E0A-EA40-AB99-20527D071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2/24/21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67F24E5-6A0C-EA49-835C-0571EFAE0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Production - Multiplicty Dependence 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75ACBD1-7DB8-1C4F-9729-F2667C3ED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05B2-E751-CC4C-9E39-E69970367B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78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F75BE-BD94-1744-BFB7-8E9B0669D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235"/>
            <a:ext cx="10515600" cy="1325563"/>
          </a:xfrm>
        </p:spPr>
        <p:txBody>
          <a:bodyPr/>
          <a:lstStyle/>
          <a:p>
            <a:r>
              <a:rPr lang="en-US" dirty="0" err="1"/>
              <a:t>FVTX_Multiplicity</a:t>
            </a:r>
            <a:r>
              <a:rPr lang="en-US" dirty="0"/>
              <a:t> Dependence: Psi’/(J/Psi)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06A9F85-5773-104D-A5E0-40D6B040D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9"/>
          <a:stretch/>
        </p:blipFill>
        <p:spPr bwMode="auto">
          <a:xfrm>
            <a:off x="655320" y="3040380"/>
            <a:ext cx="4229100" cy="277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730366-5546-384B-B85D-48D444B5B0CB}"/>
              </a:ext>
            </a:extLst>
          </p:cNvPr>
          <p:cNvSpPr/>
          <p:nvPr/>
        </p:nvSpPr>
        <p:spPr>
          <a:xfrm>
            <a:off x="655320" y="2236678"/>
            <a:ext cx="4968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r>
              <a:rPr lang="en-US" b="1" dirty="0"/>
              <a:t>South: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R_S = 66.5/1837 = 3.62 +/- 0.79%</a:t>
            </a:r>
            <a:endParaRPr lang="en-US" b="1" dirty="0"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02CDA4-4348-634E-99F3-5D0A0199BE6B}"/>
              </a:ext>
            </a:extLst>
          </p:cNvPr>
          <p:cNvSpPr/>
          <p:nvPr/>
        </p:nvSpPr>
        <p:spPr>
          <a:xfrm>
            <a:off x="655320" y="1788661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</a:rPr>
              <a:t>Evt_Mult_FVTXN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 + S ) &gt; 10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D9FE9E-CB1C-B247-9309-392B80812779}"/>
              </a:ext>
            </a:extLst>
          </p:cNvPr>
          <p:cNvSpPr/>
          <p:nvPr/>
        </p:nvSpPr>
        <p:spPr>
          <a:xfrm>
            <a:off x="7281024" y="1788661"/>
            <a:ext cx="3390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-- “(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</a:rPr>
              <a:t>Evt_Mult_FVTXN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 + S ) &gt; 0</a:t>
            </a:r>
            <a:endParaRPr lang="en-US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EDA6CC2D-2F0D-7042-A674-EDA231E13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7"/>
          <a:stretch/>
        </p:blipFill>
        <p:spPr bwMode="auto">
          <a:xfrm>
            <a:off x="7035800" y="2998708"/>
            <a:ext cx="4318000" cy="285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3D14FC-D53B-5549-8795-1D8087F49775}"/>
              </a:ext>
            </a:extLst>
          </p:cNvPr>
          <p:cNvSpPr/>
          <p:nvPr/>
        </p:nvSpPr>
        <p:spPr>
          <a:xfrm>
            <a:off x="7035800" y="2375177"/>
            <a:ext cx="4615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South: R_S = 242.3/6974 = 3.47 +/- 0.38%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FCE76B-9751-314B-9F20-9F221B604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2F74FD-8FAC-FA41-9D5B-9FAB6A5AD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Muon Production - Multiplicty Dependence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317EE4-BAA5-7E40-89B4-F72668BB5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E05B2-E751-CC4C-9E39-E69970367B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43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</TotalTime>
  <Words>1077</Words>
  <Application>Microsoft Macintosh PowerPoint</Application>
  <PresentationFormat>Widescreen</PresentationFormat>
  <Paragraphs>141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Multiplicity Dependent HF Particle Productions in pp, pA and AA</vt:lpstr>
      <vt:lpstr>What is the smallest QGP droplet?  - from CNM to QGP formation in HI collisions</vt:lpstr>
      <vt:lpstr>Many Multiplicity Dependent Observables  – Showing Strong Effects from Initial and Final State Interactions  </vt:lpstr>
      <vt:lpstr>First Attempt: Run13 pp 510GeV - Haiwang Yu et al (2014)</vt:lpstr>
      <vt:lpstr>The Approach:  FVTX Tracklet Multiplicity, Run13 pp510</vt:lpstr>
      <vt:lpstr>The Effects of Event Multiplicity Determination - Local vs Global  correlations?  </vt:lpstr>
      <vt:lpstr>Recent STAR Results: pp200 (2018)</vt:lpstr>
      <vt:lpstr>First Look of the Run15 pp200: Psi’/(J/Psi)  - FVTX_Mutilicity and BBC_Multiplicity</vt:lpstr>
      <vt:lpstr>FVTX_Multiplicity Dependence: Psi’/(J/Psi) </vt:lpstr>
      <vt:lpstr>BBC_Multiplicity Dependence: Psi’/(J/Psi) </vt:lpstr>
      <vt:lpstr>ALICE Latest Results – HP 2020 - Very flat Psi/(J/Psi) ratio, same for PHENIX</vt:lpstr>
      <vt:lpstr>pA Collisions:  Forward vs Backward Asymmetry - Need to check PHENIX Run15pAu data, also Run8 dAu data </vt:lpstr>
      <vt:lpstr>Near Term Plan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Multiplicity Dependent Particle Production in pp, pA and AA</dc:title>
  <dc:creator>Ming Liu</dc:creator>
  <cp:lastModifiedBy>Ming Liu</cp:lastModifiedBy>
  <cp:revision>38</cp:revision>
  <dcterms:created xsi:type="dcterms:W3CDTF">2021-02-23T22:38:52Z</dcterms:created>
  <dcterms:modified xsi:type="dcterms:W3CDTF">2021-02-24T22:26:56Z</dcterms:modified>
</cp:coreProperties>
</file>