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63" r:id="rId6"/>
    <p:sldId id="266" r:id="rId7"/>
    <p:sldId id="265" r:id="rId8"/>
    <p:sldId id="268" r:id="rId9"/>
    <p:sldId id="269" r:id="rId10"/>
    <p:sldId id="270" r:id="rId11"/>
    <p:sldId id="264" r:id="rId12"/>
    <p:sldId id="271" r:id="rId13"/>
    <p:sldId id="272" r:id="rId14"/>
    <p:sldId id="273" r:id="rId15"/>
    <p:sldId id="261" r:id="rId16"/>
    <p:sldId id="267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8"/>
    <p:restoredTop sz="96405"/>
  </p:normalViewPr>
  <p:slideViewPr>
    <p:cSldViewPr snapToGrid="0" snapToObjects="1">
      <p:cViewPr varScale="1">
        <p:scale>
          <a:sx n="129" d="100"/>
          <a:sy n="129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DAB91-CFCF-C841-886C-2302545609B3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B1C9-FDAB-CB44-B00A-28319DE6B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2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17FA-C2F8-5E4D-95DD-E952D482C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B1B3F-2EF3-7548-BCF2-37267DB2E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F4883-3FAC-2F4F-BDC6-43A8E88D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8C432-D880-AA4D-999D-186ED7AF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692FA-92E2-BC48-B099-F8A2E1DD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5057-5BD2-0645-B163-79C9156A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EB8E2-6DEE-EB4D-B7D7-84B459D8A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26453-CA9B-3E4A-A0D7-8F6320A3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D9A9-5B89-4340-ABA4-6408CE53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6BFD-7BFA-7B4B-8DD4-0C8A8189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D075C-6901-484C-A9CC-F6750BB90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733CE-8537-3840-8601-3E1740F2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F0AE-40F8-6647-81DE-C27D22C5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0A1BE-E2C7-2848-9F88-B149E68D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6B96-E21F-6641-AA0C-1EA8543B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D6DE-2401-3F41-B312-AD659709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8232-5243-7641-A7D6-AE2136F2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01E8A-D587-9840-89A6-D58B7543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4706C-4CFB-6748-AC88-C570BE61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B3B3-5698-B645-98F5-D99141BD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DF93-0FAB-064F-8D43-252169B1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C1894-5346-6443-90EB-0BC6DC3F7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DCA91-8EA4-0C40-8AE4-2B4CD6A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57EA-2703-2D4A-86E8-1083B1E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D7E0D-3FE3-1A42-95BD-9056FECF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5188-DA52-F74C-9FA8-63674FF0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6D71-03CA-6B4C-9EDB-277DC8261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52045-EDDF-7147-85C7-2559DA20B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2D3B2-656C-AB42-B090-F72E699B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9CF7A-9C14-CC4F-8BFF-80913B0B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7E8EE-98F1-A042-874F-F8DDC72B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4DCD-3C17-D74C-A243-B5F5225E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A435-02A1-7E4D-9751-C3FF7D919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BF44-4001-B148-8402-7134177DF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52D97-BD04-E647-AE46-9FEA072B8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652C6-3F85-9742-A069-9A322C0E9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7A379-1FB4-6D4A-BB4F-9888400A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6ECC1-157C-ED4F-B623-0CEE3AEC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256E2-B5C0-F74D-B7AD-8391FE84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1AB4-A56D-E747-99E1-12E7A9D4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63F08-769A-7F47-9353-29F7033B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CCD67-2936-664B-8FD6-44A60E5B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AB856-604D-D946-AA6E-4151969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7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DEC2C-226F-664C-AD00-844BC4FE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1B8A2-4FCE-F544-AD5E-CA63392C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406FF-4628-6C43-980F-F5AB0BB0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B55A-86BB-E54C-876D-4990AC3E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EFD6-3883-224A-99C7-7E7D84DF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04977-B68A-7740-83BF-C1637C02F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B8061-0BD9-5344-8B16-040112C4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D09EE-2502-AE45-B12C-870D636E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DE6F2-0E62-4C42-8B77-1C9841D0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7FD6-934B-A943-9BA1-3F63B9F0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51077-F50D-314C-B317-3A26570D8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F2F8B-407E-E245-81DA-08684C646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30557-10D6-9640-A3AB-85F14531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16C7A-BC7C-624A-815C-B8FA868F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7380D-0B71-904B-A3EB-A0836319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37B0F-D884-B24E-8CA7-517A17E3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72444-6ECD-144E-B5B6-E7E64EAD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7213D-791B-1E44-9444-FAA1420F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CC67-0EDE-D446-9ABC-9A8586997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1F74-8388-2047-B671-67064D4A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E29D-3D6A-EB43-9B12-CD7570D6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4BFE-2811-6046-8107-7B72A8B9D6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Run15 pp/</a:t>
            </a:r>
            <a:r>
              <a:rPr lang="en-US" dirty="0" err="1"/>
              <a:t>pAu</a:t>
            </a:r>
            <a:r>
              <a:rPr lang="en-US" dirty="0"/>
              <a:t> J/Psi </a:t>
            </a:r>
            <a:r>
              <a:rPr lang="en-US" dirty="0" err="1"/>
              <a:t>Multiplicty</a:t>
            </a:r>
            <a:r>
              <a:rPr lang="en-US" dirty="0"/>
              <a:t> Analysis Update – Trigger Bias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1E191-445D-2F4F-A9BB-8309E84C4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Yasser, Cameron, Cesar and Ming et al</a:t>
            </a:r>
          </a:p>
          <a:p>
            <a:r>
              <a:rPr lang="en-US" dirty="0"/>
              <a:t>11/18/2021</a:t>
            </a:r>
          </a:p>
          <a:p>
            <a:r>
              <a:rPr lang="en-US" dirty="0"/>
              <a:t>HI PWG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7679-9B72-4441-B45D-977AAA90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B566D-C47C-1A4D-94BD-0EF6153E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A5E7-5323-B54E-BB66-36801CFE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74A5-7DB1-4C46-9E37-E4F2BF62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532255"/>
          </a:xfrm>
        </p:spPr>
        <p:txBody>
          <a:bodyPr>
            <a:normAutofit fontScale="90000"/>
          </a:bodyPr>
          <a:lstStyle/>
          <a:p>
            <a:r>
              <a:rPr lang="en-US" dirty="0"/>
              <a:t>Run15 pp: from 11 runs</a:t>
            </a:r>
            <a:br>
              <a:rPr lang="en-US" dirty="0"/>
            </a:br>
            <a:r>
              <a:rPr lang="en-US" dirty="0"/>
              <a:t>- </a:t>
            </a:r>
            <a:r>
              <a:rPr lang="en-US" sz="3100" dirty="0"/>
              <a:t>will get better stats with more good runs (we have ~250 good runs)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10E6-5B7D-9B45-8F33-36F11450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F0337-8BF0-BB4C-9DEC-9998C307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634B-0774-8D45-AC8F-D1DD9FF3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F9FF4A-67A1-574F-9021-75AF9941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822450"/>
            <a:ext cx="12026900" cy="321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16F3D6-DCC7-5942-8884-878DF553DCFF}"/>
              </a:ext>
            </a:extLst>
          </p:cNvPr>
          <p:cNvSpPr txBox="1"/>
          <p:nvPr/>
        </p:nvSpPr>
        <p:spPr>
          <a:xfrm>
            <a:off x="1053714" y="532661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SVX: 60 ~ 100%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7006E-AA5F-5747-956E-8D42B0D1F576}"/>
              </a:ext>
            </a:extLst>
          </p:cNvPr>
          <p:cNvSpPr txBox="1"/>
          <p:nvPr/>
        </p:nvSpPr>
        <p:spPr>
          <a:xfrm>
            <a:off x="7161144" y="532661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FVTX: 60 ~ 85%</a:t>
            </a:r>
          </a:p>
        </p:txBody>
      </p:sp>
    </p:spTree>
    <p:extLst>
      <p:ext uri="{BB962C8B-B14F-4D97-AF65-F5344CB8AC3E}">
        <p14:creationId xmlns:p14="http://schemas.microsoft.com/office/powerpoint/2010/main" val="396082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9067-5999-2B4D-A501-12D510D9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9104"/>
          </a:xfrm>
        </p:spPr>
        <p:txBody>
          <a:bodyPr/>
          <a:lstStyle/>
          <a:p>
            <a:r>
              <a:rPr lang="en-US" dirty="0"/>
              <a:t>Run15 </a:t>
            </a:r>
            <a:r>
              <a:rPr lang="en-US" dirty="0" err="1"/>
              <a:t>p+Au</a:t>
            </a:r>
            <a:r>
              <a:rPr lang="en-US" dirty="0"/>
              <a:t> Trigger </a:t>
            </a:r>
            <a:r>
              <a:rPr lang="en-US" dirty="0" err="1"/>
              <a:t>Configratoin</a:t>
            </a:r>
            <a:r>
              <a:rPr lang="en-US" dirty="0"/>
              <a:t>: Run 435527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B5515-6328-744C-947D-50A4F1C3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28E7D-BF64-C243-AF07-091B513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B1045-3E4C-6845-AE03-4A8D49B8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5D4E30-E176-844F-AB3F-6E2E3D1B0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77" y="779104"/>
            <a:ext cx="9474740" cy="60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64BC52-2926-0544-B423-A116E880F417}"/>
              </a:ext>
            </a:extLst>
          </p:cNvPr>
          <p:cNvSpPr/>
          <p:nvPr/>
        </p:nvSpPr>
        <p:spPr>
          <a:xfrm>
            <a:off x="710416" y="4105072"/>
            <a:ext cx="1566153" cy="2431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1E7D21-0771-9D47-9C82-A1AA31579E9C}"/>
              </a:ext>
            </a:extLst>
          </p:cNvPr>
          <p:cNvSpPr/>
          <p:nvPr/>
        </p:nvSpPr>
        <p:spPr>
          <a:xfrm>
            <a:off x="8153400" y="4105072"/>
            <a:ext cx="1566153" cy="2431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C2AE-BCCB-4549-959A-464CB8E1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66" y="0"/>
            <a:ext cx="10515600" cy="1325563"/>
          </a:xfrm>
        </p:spPr>
        <p:txBody>
          <a:bodyPr/>
          <a:lstStyle/>
          <a:p>
            <a:r>
              <a:rPr lang="en-US" dirty="0"/>
              <a:t>Run15pAu Muon Production: |</a:t>
            </a:r>
            <a:r>
              <a:rPr lang="en-US" dirty="0" err="1"/>
              <a:t>bbcz</a:t>
            </a:r>
            <a:r>
              <a:rPr lang="en-US" dirty="0"/>
              <a:t>| &lt; 40cm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A5C38-ECF4-8B4A-9E9F-E8CD4EDC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26F2-5D48-4A42-BB25-AF125761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9621D-CF89-7B4B-9C82-64582A03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A18F9F6-E0C8-7D43-A84C-2641602D5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06" y="1553072"/>
            <a:ext cx="5382814" cy="47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22E10-9C01-A243-AC07-8F29A79515B4}"/>
              </a:ext>
            </a:extLst>
          </p:cNvPr>
          <p:cNvSpPr txBox="1"/>
          <p:nvPr/>
        </p:nvSpPr>
        <p:spPr>
          <a:xfrm>
            <a:off x="436880" y="2438400"/>
            <a:ext cx="52388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 |</a:t>
            </a:r>
            <a:r>
              <a:rPr lang="en-US" dirty="0" err="1"/>
              <a:t>bbcz</a:t>
            </a:r>
            <a:r>
              <a:rPr lang="en-US" dirty="0"/>
              <a:t>| &lt; 40cm at DST production</a:t>
            </a:r>
          </a:p>
          <a:p>
            <a:endParaRPr lang="en-US" dirty="0"/>
          </a:p>
          <a:p>
            <a:r>
              <a:rPr lang="en-US" dirty="0"/>
              <a:t>… 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FVTX information not available in other production</a:t>
            </a:r>
          </a:p>
          <a:p>
            <a:r>
              <a:rPr lang="en-US" dirty="0">
                <a:solidFill>
                  <a:srgbClr val="FF0000"/>
                </a:solidFill>
              </a:rPr>
              <a:t> Need to reproduce the DST w/o </a:t>
            </a:r>
            <a:r>
              <a:rPr lang="en-US" dirty="0" err="1">
                <a:solidFill>
                  <a:srgbClr val="FF0000"/>
                </a:solidFill>
              </a:rPr>
              <a:t>bbcz</a:t>
            </a:r>
            <a:r>
              <a:rPr lang="en-US" dirty="0">
                <a:solidFill>
                  <a:srgbClr val="FF0000"/>
                </a:solidFill>
              </a:rPr>
              <a:t> cut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SVX available in CA production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4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4F9C-EC26-ED45-8333-DDB1BE84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947656"/>
          </a:xfrm>
        </p:spPr>
        <p:txBody>
          <a:bodyPr>
            <a:normAutofit/>
          </a:bodyPr>
          <a:lstStyle/>
          <a:p>
            <a:r>
              <a:rPr lang="en-US" dirty="0"/>
              <a:t>Run15pAu: CA production DST</a:t>
            </a:r>
            <a:br>
              <a:rPr lang="en-US" dirty="0"/>
            </a:br>
            <a:r>
              <a:rPr lang="en-US" sz="3200" dirty="0"/>
              <a:t>- BBCLL1 vs </a:t>
            </a:r>
            <a:r>
              <a:rPr lang="en-US" sz="3200" dirty="0" err="1"/>
              <a:t>Evt_Mult_SVX</a:t>
            </a:r>
            <a:r>
              <a:rPr lang="en-US" sz="3200" dirty="0"/>
              <a:t> from one test run, </a:t>
            </a:r>
            <a:br>
              <a:rPr lang="en-US" sz="3200" dirty="0"/>
            </a:br>
            <a:r>
              <a:rPr lang="en-US" sz="3200" dirty="0"/>
              <a:t>need to run taxi (lack of disk space on HHJ now)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352-19E5-2E41-B146-72A6E591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BC52F-3F1B-BD48-8C5C-A737B2BB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268C-ECBE-2A4E-9D19-64E8AE5D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13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9E042E5-49EA-614F-8863-32A1DE239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 bwMode="auto">
          <a:xfrm>
            <a:off x="4267200" y="2278317"/>
            <a:ext cx="7924800" cy="35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CF169A-443D-1349-87EF-29E6138BBCDC}"/>
              </a:ext>
            </a:extLst>
          </p:cNvPr>
          <p:cNvSpPr txBox="1"/>
          <p:nvPr/>
        </p:nvSpPr>
        <p:spPr>
          <a:xfrm>
            <a:off x="228358" y="2551837"/>
            <a:ext cx="43533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BBCLL1 trigger Efficiencies for MB: </a:t>
            </a:r>
          </a:p>
          <a:p>
            <a:r>
              <a:rPr lang="en-US" dirty="0"/>
              <a:t>(analysis notes: PPG224 and previous ones)  </a:t>
            </a:r>
            <a:endParaRPr lang="en-US" dirty="0">
              <a:effectLst/>
            </a:endParaRPr>
          </a:p>
          <a:p>
            <a:pPr fontAlgn="base"/>
            <a:r>
              <a:rPr lang="en-US" dirty="0" err="1"/>
              <a:t>p+p</a:t>
            </a:r>
            <a:r>
              <a:rPr lang="en-US" dirty="0"/>
              <a:t>: 55 +/-5 %</a:t>
            </a:r>
          </a:p>
          <a:p>
            <a:pPr fontAlgn="base"/>
            <a:r>
              <a:rPr lang="en-US" dirty="0" err="1">
                <a:solidFill>
                  <a:srgbClr val="FF0000"/>
                </a:solidFill>
              </a:rPr>
              <a:t>p+Au</a:t>
            </a:r>
            <a:r>
              <a:rPr lang="en-US" dirty="0">
                <a:solidFill>
                  <a:srgbClr val="FF0000"/>
                </a:solidFill>
              </a:rPr>
              <a:t>: 84 +/-3%</a:t>
            </a:r>
          </a:p>
          <a:p>
            <a:pPr fontAlgn="base"/>
            <a:r>
              <a:rPr lang="en-US" dirty="0" err="1"/>
              <a:t>p+Al</a:t>
            </a:r>
            <a:r>
              <a:rPr lang="en-US" dirty="0"/>
              <a:t>: 72 +/-4% </a:t>
            </a:r>
          </a:p>
          <a:p>
            <a:endParaRPr lang="en-US" dirty="0"/>
          </a:p>
          <a:p>
            <a:r>
              <a:rPr lang="en-US" dirty="0"/>
              <a:t>Hard </a:t>
            </a:r>
            <a:r>
              <a:rPr lang="en-US" dirty="0" err="1"/>
              <a:t>p+p</a:t>
            </a:r>
            <a:r>
              <a:rPr lang="en-US" dirty="0"/>
              <a:t> scatterings </a:t>
            </a:r>
          </a:p>
          <a:p>
            <a:r>
              <a:rPr lang="en-US" dirty="0"/>
              <a:t>(J/Psi, high </a:t>
            </a:r>
            <a:r>
              <a:rPr lang="en-US" dirty="0" err="1"/>
              <a:t>pT</a:t>
            </a:r>
            <a:r>
              <a:rPr lang="en-US" dirty="0"/>
              <a:t> pi0): </a:t>
            </a:r>
          </a:p>
          <a:p>
            <a:r>
              <a:rPr lang="en-US" dirty="0"/>
              <a:t>79 +/-2 %</a:t>
            </a:r>
            <a:endParaRPr lang="en-US" dirty="0">
              <a:effectLst/>
            </a:endParaRP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26289C-919B-5843-8269-42445A8A0282}"/>
              </a:ext>
            </a:extLst>
          </p:cNvPr>
          <p:cNvCxnSpPr>
            <a:cxnSpLocks/>
          </p:cNvCxnSpPr>
          <p:nvPr/>
        </p:nvCxnSpPr>
        <p:spPr>
          <a:xfrm>
            <a:off x="9845040" y="3962400"/>
            <a:ext cx="196088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924B12-5598-0144-B4A8-649245312583}"/>
              </a:ext>
            </a:extLst>
          </p:cNvPr>
          <p:cNvSpPr txBox="1"/>
          <p:nvPr/>
        </p:nvSpPr>
        <p:spPr>
          <a:xfrm>
            <a:off x="10075898" y="5646484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4866B-4046-D047-B2BC-625C123224F1}"/>
              </a:ext>
            </a:extLst>
          </p:cNvPr>
          <p:cNvSpPr txBox="1"/>
          <p:nvPr/>
        </p:nvSpPr>
        <p:spPr>
          <a:xfrm>
            <a:off x="9845040" y="3000288"/>
            <a:ext cx="12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BBCLL1_Eff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41DA6D-675F-F74A-B5BC-515CA9A04E1A}"/>
              </a:ext>
            </a:extLst>
          </p:cNvPr>
          <p:cNvCxnSpPr>
            <a:cxnSpLocks/>
          </p:cNvCxnSpPr>
          <p:nvPr/>
        </p:nvCxnSpPr>
        <p:spPr>
          <a:xfrm>
            <a:off x="9875520" y="4287520"/>
            <a:ext cx="196088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0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BB3B-86CD-8447-B7A2-4C899459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-3969"/>
            <a:ext cx="10515600" cy="755810"/>
          </a:xfrm>
        </p:spPr>
        <p:txBody>
          <a:bodyPr>
            <a:normAutofit fontScale="90000"/>
          </a:bodyPr>
          <a:lstStyle/>
          <a:p>
            <a:r>
              <a:rPr lang="en-US" dirty="0"/>
              <a:t>Reprocess run15pAu PRDF for Muon Data (FVTX)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BD4311-494A-5147-B5D2-EB483396A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368" y="683781"/>
            <a:ext cx="6760832" cy="56725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613C-22BE-E943-96C5-83B7F4F0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1421-5AD0-0347-813B-40343BFA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0534E-5273-224A-8908-BB5EAA74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FC0BD-1A38-3948-9BE8-C0C6F860D069}"/>
              </a:ext>
            </a:extLst>
          </p:cNvPr>
          <p:cNvSpPr txBox="1"/>
          <p:nvPr/>
        </p:nvSpPr>
        <p:spPr>
          <a:xfrm>
            <a:off x="220749" y="1338103"/>
            <a:ext cx="4816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Statistics:</a:t>
            </a:r>
          </a:p>
          <a:p>
            <a:r>
              <a:rPr lang="en-US" dirty="0"/>
              <a:t>- Just need to process 10~20 runs, </a:t>
            </a:r>
          </a:p>
          <a:p>
            <a:r>
              <a:rPr lang="en-US" dirty="0"/>
              <a:t>NOT the whole run16pAU</a:t>
            </a:r>
          </a:p>
          <a:p>
            <a:endParaRPr lang="en-US" dirty="0"/>
          </a:p>
          <a:p>
            <a:r>
              <a:rPr lang="en-US" b="1" dirty="0"/>
              <a:t>Setup for local production:</a:t>
            </a:r>
          </a:p>
          <a:p>
            <a:r>
              <a:rPr lang="en-US" dirty="0"/>
              <a:t>– many thanks to Chris and </a:t>
            </a:r>
            <a:r>
              <a:rPr lang="en-US" dirty="0" err="1"/>
              <a:t>Sanghoon</a:t>
            </a:r>
            <a:r>
              <a:rPr lang="en-US" dirty="0"/>
              <a:t>!</a:t>
            </a:r>
          </a:p>
          <a:p>
            <a:r>
              <a:rPr lang="en-US" dirty="0"/>
              <a:t>Test job seems good, 10k events</a:t>
            </a:r>
          </a:p>
          <a:p>
            <a:r>
              <a:rPr lang="en-US" dirty="0"/>
              <a:t>- BBC, SVX and FVTX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Need more disk space on HHJ: 2 TB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 copy of one run of PRDF files  (1~2TB)</a:t>
            </a:r>
          </a:p>
          <a:p>
            <a:pPr marL="285750" indent="-285750">
              <a:buFontTx/>
              <a:buChar char="-"/>
            </a:pPr>
            <a:r>
              <a:rPr lang="en-US" dirty="0"/>
              <a:t>Store output  </a:t>
            </a:r>
            <a:r>
              <a:rPr lang="en-US" dirty="0" err="1"/>
              <a:t>pDST</a:t>
            </a:r>
            <a:r>
              <a:rPr lang="en-US" dirty="0"/>
              <a:t> (&lt;100GB)</a:t>
            </a:r>
          </a:p>
          <a:p>
            <a:pPr marL="285750" indent="-285750">
              <a:buFontTx/>
              <a:buChar char="-"/>
            </a:pPr>
            <a:r>
              <a:rPr lang="en-US" dirty="0"/>
              <a:t>Taxi output of CA BBCLL1 analysis (&lt; 50GB)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7FE31-3DFE-5A43-8045-66846C28CB18}"/>
              </a:ext>
            </a:extLst>
          </p:cNvPr>
          <p:cNvSpPr txBox="1"/>
          <p:nvPr/>
        </p:nvSpPr>
        <p:spPr>
          <a:xfrm>
            <a:off x="5828830" y="1439591"/>
            <a:ext cx="11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FE082-B62B-2941-91D7-D0106F1351F5}"/>
              </a:ext>
            </a:extLst>
          </p:cNvPr>
          <p:cNvSpPr txBox="1"/>
          <p:nvPr/>
        </p:nvSpPr>
        <p:spPr>
          <a:xfrm>
            <a:off x="9334030" y="1338103"/>
            <a:ext cx="11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A2E2C-1DD2-994E-B216-2E7C7D23BD2C}"/>
              </a:ext>
            </a:extLst>
          </p:cNvPr>
          <p:cNvSpPr txBox="1"/>
          <p:nvPr/>
        </p:nvSpPr>
        <p:spPr>
          <a:xfrm>
            <a:off x="6573520" y="25806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99481-FFCC-484C-8C80-F32125690A3C}"/>
              </a:ext>
            </a:extLst>
          </p:cNvPr>
          <p:cNvSpPr txBox="1"/>
          <p:nvPr/>
        </p:nvSpPr>
        <p:spPr>
          <a:xfrm>
            <a:off x="9982200" y="25806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05907-7311-2E47-A58B-B194FB28063E}"/>
              </a:ext>
            </a:extLst>
          </p:cNvPr>
          <p:cNvSpPr txBox="1"/>
          <p:nvPr/>
        </p:nvSpPr>
        <p:spPr>
          <a:xfrm>
            <a:off x="6573519" y="428382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2C055-36DE-E246-B5CC-DA49356D18AB}"/>
              </a:ext>
            </a:extLst>
          </p:cNvPr>
          <p:cNvSpPr txBox="1"/>
          <p:nvPr/>
        </p:nvSpPr>
        <p:spPr>
          <a:xfrm>
            <a:off x="9982200" y="42920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F4DBB-62C3-4647-8369-CB05D9BD4BF8}"/>
              </a:ext>
            </a:extLst>
          </p:cNvPr>
          <p:cNvSpPr txBox="1"/>
          <p:nvPr/>
        </p:nvSpPr>
        <p:spPr>
          <a:xfrm>
            <a:off x="6013753" y="551989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MB: </a:t>
            </a:r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08D39-EB68-3146-B7C4-759D9A03939F}"/>
              </a:ext>
            </a:extLst>
          </p:cNvPr>
          <p:cNvSpPr txBox="1"/>
          <p:nvPr/>
        </p:nvSpPr>
        <p:spPr>
          <a:xfrm>
            <a:off x="8863185" y="551989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MB: </a:t>
            </a:r>
            <a:r>
              <a:rPr lang="en-US" dirty="0" err="1"/>
              <a:t>bbcz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8643-65B0-D44F-8A1C-6C8D7519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4CC4-9105-BB4A-AF67-B61CAB9D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F2A9-BF26-D942-96DE-0F2961A8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EA587-DB85-6543-9221-5C160DE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FF76-911F-3047-8FF4-0BAEA952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17E7C-91C0-DE46-B0A7-6588ED69932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7916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979C-72D9-FF40-B96C-E765568C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4572000" cy="1325563"/>
          </a:xfrm>
        </p:spPr>
        <p:txBody>
          <a:bodyPr/>
          <a:lstStyle/>
          <a:p>
            <a:r>
              <a:rPr lang="en-US" dirty="0"/>
              <a:t>Run15pp: BBC Hits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1B8E-356F-6945-9A3A-0D452E51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7601E-0A10-1C44-AD59-43EC4A64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7A3B-E0AF-FE40-840D-C554B5D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C2334C4-11EA-9F45-A272-DBA3F0DF5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4437"/>
            <a:ext cx="7155782" cy="6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88144B-E73D-F242-8E42-8ED0B759E1F5}"/>
              </a:ext>
            </a:extLst>
          </p:cNvPr>
          <p:cNvSpPr txBox="1"/>
          <p:nvPr/>
        </p:nvSpPr>
        <p:spPr>
          <a:xfrm>
            <a:off x="5598221" y="296725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bbcn</a:t>
            </a:r>
            <a:r>
              <a:rPr lang="en-US" dirty="0">
                <a:solidFill>
                  <a:srgbClr val="FF0000"/>
                </a:solidFill>
              </a:rPr>
              <a:t>&gt;0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ACE8C-14DB-3645-A2BB-415C0A8A91EF}"/>
              </a:ext>
            </a:extLst>
          </p:cNvPr>
          <p:cNvSpPr txBox="1"/>
          <p:nvPr/>
        </p:nvSpPr>
        <p:spPr>
          <a:xfrm>
            <a:off x="9133891" y="296725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bbcs</a:t>
            </a:r>
            <a:r>
              <a:rPr lang="en-US" dirty="0">
                <a:solidFill>
                  <a:srgbClr val="FF0000"/>
                </a:solidFill>
              </a:rPr>
              <a:t>&gt;0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82962-305C-6847-AD41-D0F72B350592}"/>
              </a:ext>
            </a:extLst>
          </p:cNvPr>
          <p:cNvSpPr txBox="1"/>
          <p:nvPr/>
        </p:nvSpPr>
        <p:spPr>
          <a:xfrm>
            <a:off x="320040" y="1647233"/>
            <a:ext cx="4709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“BBCLL1” Check:</a:t>
            </a:r>
          </a:p>
          <a:p>
            <a:r>
              <a:rPr lang="en-US" dirty="0"/>
              <a:t>(</a:t>
            </a:r>
            <a:r>
              <a:rPr lang="en-US" dirty="0" err="1"/>
              <a:t>bbcz</a:t>
            </a:r>
            <a:r>
              <a:rPr lang="en-US" dirty="0"/>
              <a:t> &gt; -200)/(</a:t>
            </a:r>
            <a:r>
              <a:rPr lang="en-US" dirty="0" err="1"/>
              <a:t>bbcs</a:t>
            </a:r>
            <a:r>
              <a:rPr lang="en-US" dirty="0"/>
              <a:t>&gt;0 &amp;&amp; </a:t>
            </a:r>
            <a:r>
              <a:rPr lang="en-US" dirty="0" err="1"/>
              <a:t>bbcn</a:t>
            </a:r>
            <a:r>
              <a:rPr lang="en-US" dirty="0"/>
              <a:t>&gt;0)</a:t>
            </a:r>
            <a:endParaRPr lang="en-US" dirty="0">
              <a:effectLst/>
            </a:endParaRPr>
          </a:p>
          <a:p>
            <a:r>
              <a:rPr lang="en-US" dirty="0"/>
              <a:t>=113772/116091 </a:t>
            </a:r>
          </a:p>
          <a:p>
            <a:r>
              <a:rPr lang="en-US" dirty="0"/>
              <a:t>=98.0%</a:t>
            </a:r>
            <a:endParaRPr lang="en-US" dirty="0">
              <a:effectLst/>
            </a:endParaRPr>
          </a:p>
          <a:p>
            <a:endParaRPr lang="en-US" dirty="0"/>
          </a:p>
          <a:p>
            <a:br>
              <a:rPr lang="en-US" dirty="0"/>
            </a:br>
            <a:r>
              <a:rPr lang="en-US" dirty="0" err="1"/>
              <a:t>bbcz</a:t>
            </a:r>
            <a:r>
              <a:rPr lang="en-US" dirty="0"/>
              <a:t>/</a:t>
            </a:r>
            <a:r>
              <a:rPr lang="en-US" dirty="0" err="1"/>
              <a:t>bbcn</a:t>
            </a:r>
            <a:r>
              <a:rPr lang="en-US" dirty="0"/>
              <a:t> = 113772/157681</a:t>
            </a:r>
            <a:endParaRPr lang="en-US" dirty="0">
              <a:effectLst/>
            </a:endParaRPr>
          </a:p>
          <a:p>
            <a:r>
              <a:rPr lang="en-US" dirty="0"/>
              <a:t>= 72.2%</a:t>
            </a:r>
          </a:p>
          <a:p>
            <a:endParaRPr lang="en-US" dirty="0">
              <a:effectLst/>
            </a:endParaRPr>
          </a:p>
          <a:p>
            <a:r>
              <a:rPr lang="en-US" dirty="0" err="1"/>
              <a:t>bbcz</a:t>
            </a:r>
            <a:r>
              <a:rPr lang="en-US" dirty="0"/>
              <a:t>/</a:t>
            </a:r>
            <a:r>
              <a:rPr lang="en-US" dirty="0" err="1"/>
              <a:t>bbcs</a:t>
            </a:r>
            <a:r>
              <a:rPr lang="en-US" dirty="0"/>
              <a:t> = 113772/171710</a:t>
            </a:r>
            <a:endParaRPr lang="en-US" dirty="0">
              <a:effectLst/>
            </a:endParaRPr>
          </a:p>
          <a:p>
            <a:r>
              <a:rPr lang="en-US" dirty="0"/>
              <a:t>=66.3%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7E0BD-8680-5042-8ED6-BCD2AAF0A9E7}"/>
              </a:ext>
            </a:extLst>
          </p:cNvPr>
          <p:cNvSpPr txBox="1"/>
          <p:nvPr/>
        </p:nvSpPr>
        <p:spPr>
          <a:xfrm>
            <a:off x="5495031" y="5432541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bbcn</a:t>
            </a:r>
            <a:r>
              <a:rPr lang="en-US" dirty="0">
                <a:solidFill>
                  <a:srgbClr val="FF0000"/>
                </a:solidFill>
              </a:rPr>
              <a:t>&gt;0 &amp;&amp; </a:t>
            </a:r>
            <a:r>
              <a:rPr lang="en-US" dirty="0" err="1">
                <a:solidFill>
                  <a:srgbClr val="FF0000"/>
                </a:solidFill>
              </a:rPr>
              <a:t>bbcs</a:t>
            </a:r>
            <a:r>
              <a:rPr lang="en-US" dirty="0">
                <a:solidFill>
                  <a:srgbClr val="FF0000"/>
                </a:solidFill>
              </a:rPr>
              <a:t>&gt;0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45795-DDC5-4E46-A6DF-862B2AE8D50F}"/>
              </a:ext>
            </a:extLst>
          </p:cNvPr>
          <p:cNvSpPr txBox="1"/>
          <p:nvPr/>
        </p:nvSpPr>
        <p:spPr>
          <a:xfrm>
            <a:off x="7050642" y="1647233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 err="1">
                <a:solidFill>
                  <a:srgbClr val="FF0000"/>
                </a:solidFill>
              </a:rPr>
              <a:t>bbcz</a:t>
            </a:r>
            <a:r>
              <a:rPr lang="en-US" dirty="0">
                <a:solidFill>
                  <a:srgbClr val="FF0000"/>
                </a:solidFill>
              </a:rPr>
              <a:t>| &lt; 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75A11-D66F-C44C-8AFC-CEFACE775CA8}"/>
              </a:ext>
            </a:extLst>
          </p:cNvPr>
          <p:cNvSpPr txBox="1"/>
          <p:nvPr/>
        </p:nvSpPr>
        <p:spPr>
          <a:xfrm>
            <a:off x="6371949" y="60431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46E0E-A5C4-0646-B199-6BE09ACED804}"/>
              </a:ext>
            </a:extLst>
          </p:cNvPr>
          <p:cNvSpPr txBox="1"/>
          <p:nvPr/>
        </p:nvSpPr>
        <p:spPr>
          <a:xfrm>
            <a:off x="6398747" y="236076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DCAE8-CA8B-F44B-8FAB-4B96C7E28255}"/>
              </a:ext>
            </a:extLst>
          </p:cNvPr>
          <p:cNvSpPr txBox="1"/>
          <p:nvPr/>
        </p:nvSpPr>
        <p:spPr>
          <a:xfrm>
            <a:off x="9982200" y="601874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EEBF72-6715-0648-806A-71D6826FE237}"/>
              </a:ext>
            </a:extLst>
          </p:cNvPr>
          <p:cNvSpPr txBox="1"/>
          <p:nvPr/>
        </p:nvSpPr>
        <p:spPr>
          <a:xfrm>
            <a:off x="10164692" y="239278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47EA1-7FFB-D844-931D-424971258C68}"/>
              </a:ext>
            </a:extLst>
          </p:cNvPr>
          <p:cNvCxnSpPr/>
          <p:nvPr/>
        </p:nvCxnSpPr>
        <p:spPr>
          <a:xfrm>
            <a:off x="3581400" y="2730101"/>
            <a:ext cx="1671320" cy="2481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4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554477" y="212725"/>
            <a:ext cx="11177079" cy="14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&lt;</a:t>
            </a:r>
            <a:r>
              <a:rPr lang="en-US" dirty="0" err="1"/>
              <a:t>Evt_Mult_BBCN</a:t>
            </a:r>
            <a:r>
              <a:rPr lang="en-US" dirty="0"/>
              <a:t>&gt; vs </a:t>
            </a:r>
            <a:r>
              <a:rPr lang="en-US" dirty="0" err="1"/>
              <a:t>Evt_Mult_SVX</a:t>
            </a:r>
            <a:r>
              <a:rPr lang="en-US" dirty="0"/>
              <a:t> in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br>
              <a:rPr lang="en-US" dirty="0"/>
            </a:br>
            <a:r>
              <a:rPr lang="en-US" dirty="0">
                <a:solidFill>
                  <a:srgbClr val="0432FF"/>
                </a:solidFill>
              </a:rPr>
              <a:t>- </a:t>
            </a:r>
            <a:r>
              <a:rPr lang="en-US" sz="2700" dirty="0">
                <a:solidFill>
                  <a:srgbClr val="0432FF"/>
                </a:solidFill>
              </a:rPr>
              <a:t>weakly correlated at high </a:t>
            </a:r>
            <a:r>
              <a:rPr lang="en-US" sz="2700" dirty="0" err="1">
                <a:solidFill>
                  <a:srgbClr val="0432FF"/>
                </a:solidFill>
              </a:rPr>
              <a:t>Evt_Mult_BBC</a:t>
            </a:r>
            <a:r>
              <a:rPr lang="en-US" sz="2700" dirty="0">
                <a:solidFill>
                  <a:srgbClr val="0432FF"/>
                </a:solidFill>
              </a:rPr>
              <a:t> N/S</a:t>
            </a:r>
            <a:br>
              <a:rPr lang="en-US" sz="2700" dirty="0">
                <a:solidFill>
                  <a:srgbClr val="0432FF"/>
                </a:solidFill>
              </a:rPr>
            </a:br>
            <a:r>
              <a:rPr lang="en-US" sz="2700" dirty="0">
                <a:solidFill>
                  <a:srgbClr val="0432FF"/>
                </a:solidFill>
              </a:rPr>
              <a:t>-  good to use </a:t>
            </a:r>
            <a:r>
              <a:rPr lang="en-US" sz="2700" dirty="0" err="1">
                <a:solidFill>
                  <a:srgbClr val="0432FF"/>
                </a:solidFill>
              </a:rPr>
              <a:t>BBC_hits</a:t>
            </a:r>
            <a:r>
              <a:rPr lang="en-US" sz="2700" dirty="0">
                <a:solidFill>
                  <a:srgbClr val="0432FF"/>
                </a:solidFill>
              </a:rPr>
              <a:t> and </a:t>
            </a:r>
            <a:r>
              <a:rPr lang="en-US" sz="2700" dirty="0" err="1">
                <a:solidFill>
                  <a:srgbClr val="0432FF"/>
                </a:solidFill>
              </a:rPr>
              <a:t>SVX_hits</a:t>
            </a:r>
            <a:r>
              <a:rPr lang="en-US" sz="2700" dirty="0">
                <a:solidFill>
                  <a:srgbClr val="0432FF"/>
                </a:solidFill>
              </a:rPr>
              <a:t> as “independent” indicators of event activity 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11/18/21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J/Psi Multiplicty Analysis @ HI PWG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38" y="1858916"/>
            <a:ext cx="6997700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26377" y="3127551"/>
            <a:ext cx="433028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 trigger Eff grows rapidly with Evt_Mult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at low  Evt_Mult_SVX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at high SVX_hit multiplicity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“saturate” at high multiplicity (pT)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BBCLL1_Eff: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0.55 +/- 0.05 (MB)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0.79 +/- 0.02 (high pT &gt; 4GeV, p^0)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398738" y="5987018"/>
            <a:ext cx="1543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Evt_Mult_SVX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970865" y="2237854"/>
            <a:ext cx="19383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&lt;Evt_Mult_BBCN&gt;</a:t>
            </a: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746AE7-C89A-C34D-941A-BF765DF83AA4}"/>
              </a:ext>
            </a:extLst>
          </p:cNvPr>
          <p:cNvSpPr/>
          <p:nvPr/>
        </p:nvSpPr>
        <p:spPr>
          <a:xfrm>
            <a:off x="4456665" y="2458211"/>
            <a:ext cx="2697897" cy="1187032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14611-7351-8C4E-A990-15A8F1506745}"/>
              </a:ext>
            </a:extLst>
          </p:cNvPr>
          <p:cNvSpPr txBox="1"/>
          <p:nvPr/>
        </p:nvSpPr>
        <p:spPr>
          <a:xfrm>
            <a:off x="5053913" y="5016844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&lt;</a:t>
            </a:r>
            <a:r>
              <a:rPr lang="en-US" sz="1800" b="1" dirty="0" err="1"/>
              <a:t>Evt_Mult_SVX</a:t>
            </a:r>
            <a:r>
              <a:rPr lang="en-US" sz="1800" b="1" dirty="0"/>
              <a:t>&gt; ~1.5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98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Multiplicity Dependent BBCLL1 Trigger Bias 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702276" y="1157514"/>
            <a:ext cx="10232424" cy="529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BBCLL1 trigger bias due to Event Multiplicity Change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Higher </a:t>
            </a:r>
            <a:r>
              <a:rPr lang="en-US" dirty="0" err="1"/>
              <a:t>Evt_Multi_FVTX</a:t>
            </a:r>
            <a:r>
              <a:rPr lang="en-US" dirty="0"/>
              <a:t>/SVX -&gt; higher </a:t>
            </a:r>
            <a:r>
              <a:rPr lang="en-US" dirty="0" err="1"/>
              <a:t>BBC_Multiplicity</a:t>
            </a:r>
            <a:r>
              <a:rPr lang="en-US" dirty="0"/>
              <a:t> -&gt; higher BBCLL1 efficiency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Use simulations to estimate the bias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Pythia </a:t>
            </a:r>
            <a:r>
              <a:rPr lang="en-US" dirty="0" err="1"/>
              <a:t>p+p</a:t>
            </a:r>
            <a:r>
              <a:rPr lang="en-US" dirty="0"/>
              <a:t> -&gt; J/Psi -&gt; </a:t>
            </a:r>
            <a:r>
              <a:rPr lang="en-US" dirty="0" err="1"/>
              <a:t>mu+mu</a:t>
            </a:r>
            <a:r>
              <a:rPr lang="en-US" dirty="0"/>
              <a:t>-; also next: </a:t>
            </a:r>
            <a:r>
              <a:rPr lang="en-US" dirty="0" err="1"/>
              <a:t>p+p</a:t>
            </a:r>
            <a:r>
              <a:rPr lang="en-US" dirty="0"/>
              <a:t>-&gt;MB </a:t>
            </a:r>
          </a:p>
          <a:p>
            <a:pPr marL="1143000" lvl="2" indent="-228600">
              <a:buSzPts val="2400"/>
            </a:pPr>
            <a:r>
              <a:rPr lang="en-US" b="1" dirty="0">
                <a:solidFill>
                  <a:srgbClr val="0432FF"/>
                </a:solidFill>
              </a:rPr>
              <a:t>But NOT requiring BBC hit information in the muon track reconstruction (z-</a:t>
            </a:r>
            <a:r>
              <a:rPr lang="en-US" b="1" dirty="0" err="1">
                <a:solidFill>
                  <a:srgbClr val="0432FF"/>
                </a:solidFill>
              </a:rPr>
              <a:t>vtx</a:t>
            </a:r>
            <a:r>
              <a:rPr lang="en-US" b="1" dirty="0">
                <a:solidFill>
                  <a:srgbClr val="0432FF"/>
                </a:solidFill>
              </a:rPr>
              <a:t>) </a:t>
            </a:r>
            <a:endParaRPr b="1" dirty="0">
              <a:solidFill>
                <a:srgbClr val="0432FF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PartonLevel:MPI</a:t>
            </a:r>
            <a:r>
              <a:rPr lang="en-US" dirty="0"/>
              <a:t> = on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Run15pp:  run # 422070, MB events to get collision z-vertex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Macros: updated for BBCLL1 study special runs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g3tog4_jpsi.C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pythia.root</a:t>
            </a:r>
            <a:r>
              <a:rPr lang="en-US" dirty="0"/>
              <a:t> and </a:t>
            </a:r>
            <a:r>
              <a:rPr lang="en-US" dirty="0" err="1"/>
              <a:t>PISAEvent.root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removed the </a:t>
            </a:r>
            <a:r>
              <a:rPr lang="en-US" dirty="0" err="1"/>
              <a:t>BbcRaw</a:t>
            </a:r>
            <a:r>
              <a:rPr lang="en-US" dirty="0"/>
              <a:t> &amp; </a:t>
            </a:r>
            <a:r>
              <a:rPr lang="en-US" dirty="0" err="1"/>
              <a:t>BbcOut</a:t>
            </a:r>
            <a:r>
              <a:rPr lang="en-US" dirty="0"/>
              <a:t> nodes from MB data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Removed the BBC hit threshold setting (optimization follows)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Allow all other particles in the </a:t>
            </a:r>
            <a:r>
              <a:rPr lang="en-US" dirty="0" err="1"/>
              <a:t>HepMC</a:t>
            </a:r>
            <a:r>
              <a:rPr lang="en-US" dirty="0"/>
              <a:t> output for BBC hit simulations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>
                <a:solidFill>
                  <a:srgbClr val="0432FF"/>
                </a:solidFill>
              </a:rPr>
              <a:t>Set </a:t>
            </a:r>
            <a:r>
              <a:rPr lang="en-US" b="1" dirty="0" err="1">
                <a:solidFill>
                  <a:srgbClr val="0432FF"/>
                </a:solidFill>
              </a:rPr>
              <a:t>bbcz</a:t>
            </a:r>
            <a:r>
              <a:rPr lang="en-US" b="1" dirty="0">
                <a:solidFill>
                  <a:srgbClr val="0432FF"/>
                </a:solidFill>
              </a:rPr>
              <a:t> &lt;= </a:t>
            </a:r>
            <a:r>
              <a:rPr lang="en-US" b="1" dirty="0" err="1">
                <a:solidFill>
                  <a:srgbClr val="0432FF"/>
                </a:solidFill>
              </a:rPr>
              <a:t>vtxz</a:t>
            </a:r>
            <a:r>
              <a:rPr lang="en-US" b="1" dirty="0">
                <a:solidFill>
                  <a:srgbClr val="0432FF"/>
                </a:solidFill>
              </a:rPr>
              <a:t> (from the reference MB data) for muon track </a:t>
            </a:r>
            <a:r>
              <a:rPr lang="en-US" b="1" dirty="0" err="1">
                <a:solidFill>
                  <a:srgbClr val="0432FF"/>
                </a:solidFill>
              </a:rPr>
              <a:t>reco</a:t>
            </a:r>
            <a:endParaRPr b="1" dirty="0">
              <a:solidFill>
                <a:srgbClr val="0432FF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Fun4FVTX_Pisa.C  -&gt; </a:t>
            </a:r>
            <a:r>
              <a:rPr lang="en-US" dirty="0" err="1"/>
              <a:t>DST.root</a:t>
            </a:r>
            <a:r>
              <a:rPr lang="en-US" dirty="0"/>
              <a:t> and </a:t>
            </a:r>
            <a:r>
              <a:rPr lang="en-US" dirty="0" err="1"/>
              <a:t>pDST.root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|</a:t>
            </a:r>
            <a:r>
              <a:rPr lang="en-US" dirty="0" err="1"/>
              <a:t>bbcz</a:t>
            </a:r>
            <a:r>
              <a:rPr lang="en-US" dirty="0"/>
              <a:t>| &lt; 100 </a:t>
            </a: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11/18/21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J/Psi Multiplicty Analysis @ HI PWG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54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Event Multiplicity Determination in </a:t>
            </a:r>
            <a:r>
              <a:rPr lang="en-US" sz="2800" dirty="0" err="1"/>
              <a:t>p+p</a:t>
            </a:r>
            <a:r>
              <a:rPr lang="en-US" sz="2800" dirty="0"/>
              <a:t>/A collisions: FVTX/SVX/BBC</a:t>
            </a:r>
            <a:endParaRPr sz="28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11/18/21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J/Psi Multiplicty Analysis @ HI PWG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4046" y="1490563"/>
            <a:ext cx="8655801" cy="5118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9F3D7-B407-674B-95EB-65E15AEB986A}"/>
              </a:ext>
            </a:extLst>
          </p:cNvPr>
          <p:cNvSpPr txBox="1"/>
          <p:nvPr/>
        </p:nvSpPr>
        <p:spPr>
          <a:xfrm>
            <a:off x="215459" y="1120676"/>
            <a:ext cx="3490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Potential BBCLL1 trigger bias due </a:t>
            </a:r>
          </a:p>
          <a:p>
            <a:r>
              <a:rPr lang="en-US" b="1" dirty="0">
                <a:solidFill>
                  <a:srgbClr val="FF0000"/>
                </a:solidFill>
              </a:rPr>
              <a:t>to higher average BBC hits for </a:t>
            </a:r>
          </a:p>
          <a:p>
            <a:r>
              <a:rPr lang="en-US" b="1" dirty="0">
                <a:solidFill>
                  <a:srgbClr val="FF0000"/>
                </a:solidFill>
              </a:rPr>
              <a:t>higher </a:t>
            </a:r>
            <a:r>
              <a:rPr lang="en-US" b="1" dirty="0" err="1">
                <a:solidFill>
                  <a:srgbClr val="FF0000"/>
                </a:solidFill>
              </a:rPr>
              <a:t>Evt_Mult_FVTX</a:t>
            </a:r>
            <a:r>
              <a:rPr lang="en-US" b="1" dirty="0">
                <a:solidFill>
                  <a:srgbClr val="FF0000"/>
                </a:solidFill>
              </a:rPr>
              <a:t>/SVX events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/>
              <a:t>MB Trigger (BBCLL1) Efficiency: </a:t>
            </a:r>
          </a:p>
          <a:p>
            <a:r>
              <a:rPr lang="en-US" b="1" dirty="0"/>
              <a:t>     &lt;BBCLL1&gt; = 0.55 +/-0.05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Hard scattering: </a:t>
            </a:r>
          </a:p>
          <a:p>
            <a:r>
              <a:rPr lang="en-US" b="1" dirty="0"/>
              <a:t>    &lt;</a:t>
            </a:r>
            <a:r>
              <a:rPr lang="en-US" b="1" dirty="0" err="1"/>
              <a:t>high_pT</a:t>
            </a:r>
            <a:r>
              <a:rPr lang="en-US" b="1" dirty="0"/>
              <a:t> Trigger&gt; = 0.79 +/-0.02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1000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BBCLL1 Efficiency vs Evt_Mult_FVTX/SVX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11/18/21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J/Psi Multiplicty Analysis @ HI PWG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7088" y="1554738"/>
            <a:ext cx="9308240" cy="17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481" y="4072746"/>
            <a:ext cx="10197652" cy="14269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D915-7C2F-2C4B-B81C-C12CACD2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23"/>
            <a:ext cx="10515600" cy="1234349"/>
          </a:xfrm>
        </p:spPr>
        <p:txBody>
          <a:bodyPr>
            <a:normAutofit fontScale="90000"/>
          </a:bodyPr>
          <a:lstStyle/>
          <a:p>
            <a:r>
              <a:rPr lang="en-US" dirty="0"/>
              <a:t>CLOCK Triggered data to Estimate the BBCLL1_Eff vs </a:t>
            </a:r>
            <a:r>
              <a:rPr lang="en-US" dirty="0" err="1"/>
              <a:t>Event_Multiplicty</a:t>
            </a:r>
            <a:r>
              <a:rPr lang="en-US" dirty="0"/>
              <a:t> in 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p+Au</a:t>
            </a:r>
            <a:r>
              <a:rPr lang="en-US" dirty="0"/>
              <a:t> Collisions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D1D5-6462-FF4D-AAA3-611F1C02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11" y="1629728"/>
            <a:ext cx="4906009" cy="4351338"/>
          </a:xfrm>
        </p:spPr>
        <p:txBody>
          <a:bodyPr/>
          <a:lstStyle/>
          <a:p>
            <a:r>
              <a:rPr lang="en-US" dirty="0"/>
              <a:t>Run15 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p+A</a:t>
            </a:r>
            <a:r>
              <a:rPr lang="en-US" dirty="0"/>
              <a:t> runs, we took significant amount of RHIC-Beam clock triggered data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Scaled trigger rate: ~50Hz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At a typical BBC rate ~ 500kHz, </a:t>
            </a:r>
          </a:p>
          <a:p>
            <a:pPr marL="0" indent="0">
              <a:buNone/>
            </a:pPr>
            <a:r>
              <a:rPr lang="en-US" dirty="0"/>
              <a:t># of collision per crossing ~ 0.1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5B72-8A71-D041-9C4A-EEE3EDED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4B06D-7967-B843-87A1-30534163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3EE5-050A-4D44-B13E-EB286008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025B70-CF58-0F4C-8CDA-BDCB7848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39" y="1738313"/>
            <a:ext cx="6783489" cy="46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CA7429F-B987-004F-ACD1-20D2C2BD9274}"/>
              </a:ext>
            </a:extLst>
          </p:cNvPr>
          <p:cNvSpPr/>
          <p:nvPr/>
        </p:nvSpPr>
        <p:spPr>
          <a:xfrm>
            <a:off x="5752248" y="4321022"/>
            <a:ext cx="1958643" cy="193441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4DB5-7672-B94E-BA7F-97A81179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18256"/>
            <a:ext cx="10515600" cy="584860"/>
          </a:xfrm>
        </p:spPr>
        <p:txBody>
          <a:bodyPr>
            <a:normAutofit fontScale="90000"/>
          </a:bodyPr>
          <a:lstStyle/>
          <a:p>
            <a:r>
              <a:rPr lang="en-US" dirty="0"/>
              <a:t>Run15 </a:t>
            </a:r>
            <a:r>
              <a:rPr lang="en-US" dirty="0" err="1"/>
              <a:t>p+p</a:t>
            </a:r>
            <a:r>
              <a:rPr lang="en-US" dirty="0"/>
              <a:t> Trigger Configuration: Run 430238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894E-316E-3B43-8EB3-F5B070AC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8380-EB35-3F4F-BA3D-03DA7D11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3FF2-91D3-814A-9486-B4FFC372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8F1075-89D0-6749-BA5F-B05B9F205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3099"/>
            <a:ext cx="9860307" cy="62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F37822-6C92-B04A-AF2B-0033F3255618}"/>
              </a:ext>
            </a:extLst>
          </p:cNvPr>
          <p:cNvSpPr/>
          <p:nvPr/>
        </p:nvSpPr>
        <p:spPr>
          <a:xfrm>
            <a:off x="710416" y="4105072"/>
            <a:ext cx="1566153" cy="2431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3E1F9C-0223-9740-BDFE-3EA203A6DBEE}"/>
              </a:ext>
            </a:extLst>
          </p:cNvPr>
          <p:cNvSpPr/>
          <p:nvPr/>
        </p:nvSpPr>
        <p:spPr>
          <a:xfrm>
            <a:off x="8418973" y="4105072"/>
            <a:ext cx="1787708" cy="2431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53D223-07C5-7147-B265-DEAD5F76522C}"/>
              </a:ext>
            </a:extLst>
          </p:cNvPr>
          <p:cNvSpPr/>
          <p:nvPr/>
        </p:nvSpPr>
        <p:spPr>
          <a:xfrm>
            <a:off x="8416047" y="1242370"/>
            <a:ext cx="1688073" cy="4721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54DF-0A73-754B-9241-3A53E454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8" y="47299"/>
            <a:ext cx="9885404" cy="745182"/>
          </a:xfrm>
        </p:spPr>
        <p:txBody>
          <a:bodyPr>
            <a:normAutofit/>
          </a:bodyPr>
          <a:lstStyle/>
          <a:p>
            <a:r>
              <a:rPr lang="en-US" dirty="0"/>
              <a:t>BBC_Z from Clock Triggered Data: Good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63DF-8188-FD44-981C-936C0900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3A8A-0FCF-E044-9183-BC345596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459F-98D0-CA43-8892-966E850C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24262-F231-6E44-83CF-48FA480C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831" y="3826435"/>
            <a:ext cx="4114801" cy="266644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8220E9-CB40-1B46-A17A-295E3589D3BC}"/>
              </a:ext>
            </a:extLst>
          </p:cNvPr>
          <p:cNvSpPr txBox="1"/>
          <p:nvPr/>
        </p:nvSpPr>
        <p:spPr>
          <a:xfrm>
            <a:off x="924699" y="934871"/>
            <a:ext cx="5989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Expected: </a:t>
            </a:r>
          </a:p>
          <a:p>
            <a:r>
              <a:rPr lang="en-US" dirty="0"/>
              <a:t>-  # of Collisions ~10% of crossings;</a:t>
            </a:r>
          </a:p>
          <a:p>
            <a:r>
              <a:rPr lang="en-US" dirty="0"/>
              <a:t>-  &lt;BBCLL1_Eff&gt; = 0.55 +/- 0.05 </a:t>
            </a:r>
          </a:p>
          <a:p>
            <a:r>
              <a:rPr lang="en-US" dirty="0">
                <a:sym typeface="Wingdings" pitchFamily="2" charset="2"/>
              </a:rPr>
              <a:t> Fraction of collisions seen by BBC:  (5.5 +/- 0.5)%</a:t>
            </a:r>
            <a:endParaRPr lang="en-US" dirty="0"/>
          </a:p>
          <a:p>
            <a:endParaRPr lang="en-US" dirty="0"/>
          </a:p>
          <a:p>
            <a:r>
              <a:rPr lang="en-US" dirty="0"/>
              <a:t>Observed fraction of valid collisions with |BBC_Z| &lt; 200 cm </a:t>
            </a:r>
          </a:p>
          <a:p>
            <a:r>
              <a:rPr lang="en-US" dirty="0"/>
              <a:t>= 113772/1921421</a:t>
            </a:r>
          </a:p>
          <a:p>
            <a:r>
              <a:rPr lang="en-US" dirty="0"/>
              <a:t>=  5.9% </a:t>
            </a:r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5A83A56-4DA6-B142-86C8-959012EEE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3794" y="577681"/>
            <a:ext cx="4355838" cy="2792369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37FC16-27CC-914A-86DB-8858F9CE6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04" y="3362079"/>
            <a:ext cx="5058410" cy="28498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C525FB-FABC-A944-BF1D-86BA5056481C}"/>
              </a:ext>
            </a:extLst>
          </p:cNvPr>
          <p:cNvSpPr txBox="1"/>
          <p:nvPr/>
        </p:nvSpPr>
        <p:spPr>
          <a:xfrm>
            <a:off x="1421980" y="6031785"/>
            <a:ext cx="333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BBCLL1 Rate (</a:t>
            </a:r>
            <a:r>
              <a:rPr lang="en-US" dirty="0" err="1">
                <a:solidFill>
                  <a:srgbClr val="FF0000"/>
                </a:solidFill>
              </a:rPr>
              <a:t>novertex</a:t>
            </a:r>
            <a:r>
              <a:rPr lang="en-US" dirty="0">
                <a:solidFill>
                  <a:srgbClr val="FF0000"/>
                </a:solidFill>
              </a:rPr>
              <a:t>)  ~ 500kHz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7F2CF-37B7-CB4F-865C-7A8B82BA2376}"/>
              </a:ext>
            </a:extLst>
          </p:cNvPr>
          <p:cNvSpPr/>
          <p:nvPr/>
        </p:nvSpPr>
        <p:spPr>
          <a:xfrm>
            <a:off x="10166584" y="2447633"/>
            <a:ext cx="1253256" cy="9446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874B53-0826-E54E-B89A-C9C08A20AC16}"/>
              </a:ext>
            </a:extLst>
          </p:cNvPr>
          <p:cNvSpPr txBox="1"/>
          <p:nvPr/>
        </p:nvSpPr>
        <p:spPr>
          <a:xfrm>
            <a:off x="10302240" y="208163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Valid </a:t>
            </a:r>
            <a:r>
              <a:rPr lang="en-US" dirty="0" err="1">
                <a:solidFill>
                  <a:srgbClr val="FF0000"/>
                </a:solidFill>
              </a:rPr>
              <a:t>bbcz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651AA-0C70-1E41-AAD3-91BD7CDFEB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44831" y="2919957"/>
            <a:ext cx="2721753" cy="88424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32DCBE-95FF-9249-BCB6-146501B4B083}"/>
              </a:ext>
            </a:extLst>
          </p:cNvPr>
          <p:cNvCxnSpPr>
            <a:cxnSpLocks/>
          </p:cNvCxnSpPr>
          <p:nvPr/>
        </p:nvCxnSpPr>
        <p:spPr>
          <a:xfrm>
            <a:off x="11441574" y="2877510"/>
            <a:ext cx="96323" cy="96913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1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01D-4344-F04A-9A36-1065939B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Estimate BBCLL1 Trigger Efficiency </a:t>
            </a:r>
            <a:br>
              <a:rPr lang="en-US" dirty="0"/>
            </a:br>
            <a:r>
              <a:rPr lang="en-US" dirty="0"/>
              <a:t>(for activities within SVX/FVTX acceptance 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E6BDAC-F0CE-3942-A583-D4F026418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373" y="2310606"/>
            <a:ext cx="9727427" cy="11183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26CB1-78A6-6E4D-8DB7-D253EE59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010F-209D-924D-9548-E7DED89F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E1BB4-48FA-9B4F-9051-80000A65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D280B-E5ED-E247-B3AB-CDF418193075}"/>
              </a:ext>
            </a:extLst>
          </p:cNvPr>
          <p:cNvSpPr txBox="1"/>
          <p:nvPr/>
        </p:nvSpPr>
        <p:spPr>
          <a:xfrm>
            <a:off x="1556951" y="4633784"/>
            <a:ext cx="6428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“BBCLL1 True” == ( </a:t>
            </a:r>
            <a:r>
              <a:rPr lang="en-US" dirty="0" err="1"/>
              <a:t>BBCn</a:t>
            </a:r>
            <a:r>
              <a:rPr lang="en-US" dirty="0"/>
              <a:t> &gt; 0 &amp;&amp; BBCs &gt;0 ) or   |BBC_Z| &lt; 200cm</a:t>
            </a:r>
          </a:p>
          <a:p>
            <a:pPr marL="285750" indent="-285750">
              <a:buFontTx/>
              <a:buChar char="-"/>
            </a:pPr>
            <a:r>
              <a:rPr lang="en-US" dirty="0"/>
              <a:t>Some activities (</a:t>
            </a:r>
            <a:r>
              <a:rPr lang="en-US" dirty="0" err="1"/>
              <a:t>tracklets</a:t>
            </a:r>
            <a:r>
              <a:rPr lang="en-US" dirty="0"/>
              <a:t>) in SVX or FVTX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4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4D39-9B51-1540-AFED-A603773E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1" y="230067"/>
            <a:ext cx="4621989" cy="853440"/>
          </a:xfrm>
        </p:spPr>
        <p:txBody>
          <a:bodyPr>
            <a:normAutofit fontScale="90000"/>
          </a:bodyPr>
          <a:lstStyle/>
          <a:p>
            <a:r>
              <a:rPr lang="en-US" dirty="0"/>
              <a:t>BBCLL1 vs </a:t>
            </a:r>
            <a:r>
              <a:rPr lang="en-US" dirty="0" err="1"/>
              <a:t>Evt_Mult_SVX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6981-5DE9-BE4E-92C1-251AB989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72A3-54C6-4441-9279-FDB78BBD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06564-BC0C-4048-8716-24368F8F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789E4A9-4C4E-1941-BF5A-FA59B66889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8137349" cy="6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55B36-876B-5E42-BA69-F062B53F5A8C}"/>
              </a:ext>
            </a:extLst>
          </p:cNvPr>
          <p:cNvSpPr txBox="1"/>
          <p:nvPr/>
        </p:nvSpPr>
        <p:spPr>
          <a:xfrm>
            <a:off x="213360" y="2418080"/>
            <a:ext cx="3825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CLOCK triggered: </a:t>
            </a:r>
            <a:r>
              <a:rPr lang="en-US" b="1" dirty="0" err="1"/>
              <a:t>Evt_Mult_SVX</a:t>
            </a:r>
            <a:r>
              <a:rPr lang="en-US" b="1" dirty="0"/>
              <a:t> &gt;0</a:t>
            </a:r>
            <a:endParaRPr lang="en-US" b="1" dirty="0">
              <a:effectLst/>
            </a:endParaRPr>
          </a:p>
          <a:p>
            <a:endParaRPr lang="en-US" b="1" dirty="0"/>
          </a:p>
          <a:p>
            <a:r>
              <a:rPr lang="en-US" dirty="0"/>
              <a:t>&lt;BBCLL1&gt; = (</a:t>
            </a:r>
            <a:r>
              <a:rPr lang="en-US" dirty="0" err="1"/>
              <a:t>bbcz</a:t>
            </a:r>
            <a:r>
              <a:rPr lang="en-US" dirty="0"/>
              <a:t>&gt;-200)/(all)</a:t>
            </a:r>
            <a:endParaRPr lang="en-US" dirty="0">
              <a:effectLst/>
            </a:endParaRPr>
          </a:p>
          <a:p>
            <a:r>
              <a:rPr lang="en-US" dirty="0"/>
              <a:t>=21240/29080</a:t>
            </a:r>
            <a:endParaRPr lang="en-US" dirty="0">
              <a:effectLst/>
            </a:endParaRPr>
          </a:p>
          <a:p>
            <a:r>
              <a:rPr lang="en-US" dirty="0"/>
              <a:t>= 73.0%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BBCLL1_Eff: 60 ~ 90% 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570D4-5795-F24A-88B2-128238367D95}"/>
              </a:ext>
            </a:extLst>
          </p:cNvPr>
          <p:cNvSpPr txBox="1"/>
          <p:nvPr/>
        </p:nvSpPr>
        <p:spPr>
          <a:xfrm>
            <a:off x="4368800" y="1788160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A4C88-62D6-274F-B95D-97AFCE62A6D6}"/>
              </a:ext>
            </a:extLst>
          </p:cNvPr>
          <p:cNvSpPr txBox="1"/>
          <p:nvPr/>
        </p:nvSpPr>
        <p:spPr>
          <a:xfrm>
            <a:off x="7256071" y="1869440"/>
            <a:ext cx="179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r>
              <a:rPr lang="en-US" dirty="0"/>
              <a:t> &gt;0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9E314-654C-314A-9BE7-A98918AC3ABD}"/>
              </a:ext>
            </a:extLst>
          </p:cNvPr>
          <p:cNvSpPr txBox="1"/>
          <p:nvPr/>
        </p:nvSpPr>
        <p:spPr>
          <a:xfrm>
            <a:off x="10127674" y="3630933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89259-5139-A742-949F-D55397D4E4E1}"/>
              </a:ext>
            </a:extLst>
          </p:cNvPr>
          <p:cNvSpPr txBox="1"/>
          <p:nvPr/>
        </p:nvSpPr>
        <p:spPr>
          <a:xfrm>
            <a:off x="9803836" y="5718175"/>
            <a:ext cx="179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r>
              <a:rPr lang="en-US" dirty="0"/>
              <a:t> &gt;0</a:t>
            </a:r>
          </a:p>
          <a:p>
            <a:r>
              <a:rPr lang="en-US" dirty="0"/>
              <a:t>&amp; |</a:t>
            </a:r>
            <a:r>
              <a:rPr lang="en-US" dirty="0" err="1"/>
              <a:t>bbz</a:t>
            </a:r>
            <a:r>
              <a:rPr lang="en-US" dirty="0"/>
              <a:t>| &lt; 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2211-772D-A24E-A617-FB774E06EC02}"/>
              </a:ext>
            </a:extLst>
          </p:cNvPr>
          <p:cNvSpPr txBox="1"/>
          <p:nvPr/>
        </p:nvSpPr>
        <p:spPr>
          <a:xfrm>
            <a:off x="10127674" y="2282356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Evt_Mult_SVX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E882-0D18-B346-987B-5C145E246A08}"/>
              </a:ext>
            </a:extLst>
          </p:cNvPr>
          <p:cNvSpPr txBox="1"/>
          <p:nvPr/>
        </p:nvSpPr>
        <p:spPr>
          <a:xfrm>
            <a:off x="9367224" y="758666"/>
            <a:ext cx="12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BBCLL1_Eff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1F2E4-6C66-5B4C-8984-301044EBE5A1}"/>
              </a:ext>
            </a:extLst>
          </p:cNvPr>
          <p:cNvSpPr/>
          <p:nvPr/>
        </p:nvSpPr>
        <p:spPr>
          <a:xfrm>
            <a:off x="9367224" y="477520"/>
            <a:ext cx="2808725" cy="630699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6135D-3027-3B4E-A5B0-AEBAC6FC2DF4}"/>
              </a:ext>
            </a:extLst>
          </p:cNvPr>
          <p:cNvSpPr txBox="1"/>
          <p:nvPr/>
        </p:nvSpPr>
        <p:spPr>
          <a:xfrm>
            <a:off x="5020073" y="6488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BF2AE-0387-4249-AC5D-F607A3E90693}"/>
              </a:ext>
            </a:extLst>
          </p:cNvPr>
          <p:cNvSpPr txBox="1"/>
          <p:nvPr/>
        </p:nvSpPr>
        <p:spPr>
          <a:xfrm>
            <a:off x="7728129" y="649063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F689B-87B4-644D-ADCC-F84782FC3470}"/>
              </a:ext>
            </a:extLst>
          </p:cNvPr>
          <p:cNvSpPr txBox="1"/>
          <p:nvPr/>
        </p:nvSpPr>
        <p:spPr>
          <a:xfrm>
            <a:off x="4338197" y="5097699"/>
            <a:ext cx="98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CLK_Trig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39DC222-7504-A845-B29D-2D8E64B25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2" y="1"/>
            <a:ext cx="8990996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4D1A9-007D-2246-B03A-47E15612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139"/>
            <a:ext cx="10515600" cy="3651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BBCLL1_Eff vs </a:t>
            </a:r>
            <a:r>
              <a:rPr lang="en-US" dirty="0" err="1"/>
              <a:t>Evt_Mult_SVX</a:t>
            </a:r>
            <a:r>
              <a:rPr lang="en-US" dirty="0"/>
              <a:t>/FVTX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49E9E-8376-3647-BDF5-8F742B7D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4B3B-20D3-DB40-A643-69A85A70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J/Psi Multiplicty Analysis @ HI PWG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6E0C-7415-2143-A206-CA92D2A3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29D-3D6A-EB43-9B12-CD7570D60738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A5F8C-3908-CF41-8104-7251F798211D}"/>
              </a:ext>
            </a:extLst>
          </p:cNvPr>
          <p:cNvSpPr txBox="1"/>
          <p:nvPr/>
        </p:nvSpPr>
        <p:spPr>
          <a:xfrm>
            <a:off x="2453227" y="6169581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Evt_Mult_SVX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D6D2-F32B-9E4B-AE08-1680EBCAD019}"/>
              </a:ext>
            </a:extLst>
          </p:cNvPr>
          <p:cNvSpPr txBox="1"/>
          <p:nvPr/>
        </p:nvSpPr>
        <p:spPr>
          <a:xfrm>
            <a:off x="5196427" y="6175296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Evt_Mult_FVTXS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2776D-CB95-C147-BCFA-382DAE1EC31E}"/>
              </a:ext>
            </a:extLst>
          </p:cNvPr>
          <p:cNvSpPr txBox="1"/>
          <p:nvPr/>
        </p:nvSpPr>
        <p:spPr>
          <a:xfrm>
            <a:off x="8213900" y="6262966"/>
            <a:ext cx="177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Evt_Mult_FVTXN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60F8E-BE1F-F647-9B11-2A32EA68177D}"/>
              </a:ext>
            </a:extLst>
          </p:cNvPr>
          <p:cNvSpPr txBox="1"/>
          <p:nvPr/>
        </p:nvSpPr>
        <p:spPr>
          <a:xfrm>
            <a:off x="370550" y="4782026"/>
            <a:ext cx="12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BBCLL1_Eff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306F4-4610-D74C-81E3-4E0DFA615D06}"/>
              </a:ext>
            </a:extLst>
          </p:cNvPr>
          <p:cNvSpPr txBox="1"/>
          <p:nvPr/>
        </p:nvSpPr>
        <p:spPr>
          <a:xfrm>
            <a:off x="2310560" y="2855010"/>
            <a:ext cx="179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r>
              <a:rPr lang="en-US" dirty="0"/>
              <a:t> &gt;0</a:t>
            </a:r>
          </a:p>
          <a:p>
            <a:r>
              <a:rPr lang="en-US" dirty="0"/>
              <a:t>&amp; |</a:t>
            </a:r>
            <a:r>
              <a:rPr lang="en-US" dirty="0" err="1"/>
              <a:t>bbz</a:t>
            </a:r>
            <a:r>
              <a:rPr lang="en-US" dirty="0"/>
              <a:t>| &lt; 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11065-FF7E-C145-AECD-83B3DC2E40EE}"/>
              </a:ext>
            </a:extLst>
          </p:cNvPr>
          <p:cNvSpPr txBox="1"/>
          <p:nvPr/>
        </p:nvSpPr>
        <p:spPr>
          <a:xfrm>
            <a:off x="2331031" y="985305"/>
            <a:ext cx="179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r>
              <a:rPr lang="en-US" dirty="0"/>
              <a:t> &gt;0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E750E-2862-E54B-A312-E8A951434CC8}"/>
              </a:ext>
            </a:extLst>
          </p:cNvPr>
          <p:cNvSpPr txBox="1"/>
          <p:nvPr/>
        </p:nvSpPr>
        <p:spPr>
          <a:xfrm>
            <a:off x="5196427" y="985305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Evt_Mult_FVTXS</a:t>
            </a:r>
            <a:r>
              <a:rPr lang="en-US" dirty="0"/>
              <a:t> &gt;0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B5D5C-F5C8-2F46-9506-5E2AADA4300E}"/>
              </a:ext>
            </a:extLst>
          </p:cNvPr>
          <p:cNvSpPr txBox="1"/>
          <p:nvPr/>
        </p:nvSpPr>
        <p:spPr>
          <a:xfrm>
            <a:off x="8279191" y="985305"/>
            <a:ext cx="20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Evt_Mult_FVTXN</a:t>
            </a:r>
            <a:r>
              <a:rPr lang="en-US" dirty="0"/>
              <a:t> &gt;0</a:t>
            </a:r>
          </a:p>
        </p:txBody>
      </p:sp>
    </p:spTree>
    <p:extLst>
      <p:ext uri="{BB962C8B-B14F-4D97-AF65-F5344CB8AC3E}">
        <p14:creationId xmlns:p14="http://schemas.microsoft.com/office/powerpoint/2010/main" val="359066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1275</Words>
  <Application>Microsoft Macintosh PowerPoint</Application>
  <PresentationFormat>Widescreen</PresentationFormat>
  <Paragraphs>217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Run15 pp/pAu J/Psi Multiplicty Analysis Update – Trigger Bias </vt:lpstr>
      <vt:lpstr>Event Multiplicity Determination in p+p/A collisions: FVTX/SVX/BBC</vt:lpstr>
      <vt:lpstr>BBCLL1 Efficiency vs Evt_Mult_FVTX/SVX</vt:lpstr>
      <vt:lpstr>CLOCK Triggered data to Estimate the BBCLL1_Eff vs Event_Multiplicty in p+p and p+Au Collisions </vt:lpstr>
      <vt:lpstr>Run15 p+p Trigger Configuration: Run 430238 </vt:lpstr>
      <vt:lpstr>BBC_Z from Clock Triggered Data: Good</vt:lpstr>
      <vt:lpstr>Estimate BBCLL1 Trigger Efficiency  (for activities within SVX/FVTX acceptance ) </vt:lpstr>
      <vt:lpstr>BBCLL1 vs Evt_Mult_SVX</vt:lpstr>
      <vt:lpstr>BBCLL1_Eff vs Evt_Mult_SVX/FVTX</vt:lpstr>
      <vt:lpstr>Run15 pp: from 11 runs - will get better stats with more good runs (we have ~250 good runs)</vt:lpstr>
      <vt:lpstr>Run15 p+Au Trigger Configratoin: Run 435527 </vt:lpstr>
      <vt:lpstr>Run15pAu Muon Production: |bbcz| &lt; 40cm</vt:lpstr>
      <vt:lpstr>Run15pAu: CA production DST - BBCLL1 vs Evt_Mult_SVX from one test run,  need to run taxi (lack of disk space on HHJ now)</vt:lpstr>
      <vt:lpstr>Reprocess run15pAu PRDF for Muon Data (FVTX)</vt:lpstr>
      <vt:lpstr>backup</vt:lpstr>
      <vt:lpstr>Run15pp: BBC Hits</vt:lpstr>
      <vt:lpstr>&lt;Evt_Mult_BBCN&gt; vs Evt_Mult_SVX in p+p Collisions - weakly correlated at high Evt_Mult_BBC N/S -  good to use BBC_hits and SVX_hits as “independent” indicators of event activity </vt:lpstr>
      <vt:lpstr>Multiplicity Dependent BBCLL1 Trigger Bias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Run15 pp/pAu J/Psi Multiplicty Analysis Update – Trigger Bias </dc:title>
  <dc:creator>Ming Liu</dc:creator>
  <cp:lastModifiedBy>Ming Liu</cp:lastModifiedBy>
  <cp:revision>25</cp:revision>
  <dcterms:created xsi:type="dcterms:W3CDTF">2021-11-18T03:37:07Z</dcterms:created>
  <dcterms:modified xsi:type="dcterms:W3CDTF">2021-11-18T18:06:27Z</dcterms:modified>
</cp:coreProperties>
</file>