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85" r:id="rId3"/>
    <p:sldId id="387" r:id="rId4"/>
    <p:sldId id="293" r:id="rId5"/>
    <p:sldId id="294" r:id="rId6"/>
    <p:sldId id="388" r:id="rId7"/>
    <p:sldId id="391" r:id="rId8"/>
    <p:sldId id="392" r:id="rId9"/>
    <p:sldId id="393" r:id="rId10"/>
    <p:sldId id="389" r:id="rId11"/>
    <p:sldId id="394" r:id="rId12"/>
    <p:sldId id="395" r:id="rId13"/>
    <p:sldId id="386" r:id="rId14"/>
    <p:sldId id="390" r:id="rId15"/>
    <p:sldId id="3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3"/>
    <p:restoredTop sz="96405"/>
  </p:normalViewPr>
  <p:slideViewPr>
    <p:cSldViewPr snapToGrid="0" snapToObjects="1">
      <p:cViewPr varScale="1">
        <p:scale>
          <a:sx n="138" d="100"/>
          <a:sy n="138" d="100"/>
        </p:scale>
        <p:origin x="200" y="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CBC4D-D55B-2041-9832-ECB421727998}" type="datetimeFigureOut">
              <a:rPr lang="en-US" smtClean="0"/>
              <a:t>10/27/21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5C68B-391B-2949-8FF4-1935ECECF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C992-7347-CF4A-B08A-F3A1CD302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D65B1-E524-3947-B10C-068D7D00A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2B11-EAAD-2D4F-98E8-08CEB572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F0E-B517-BB4F-8F55-AF822466FB13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1751-9AA0-F646-8816-4404E7B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6ED5-D0EF-DF4D-99B3-D5078FEC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8F5D-0770-3941-A73D-26F4E3D4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6F4E3E-531E-2246-91CE-E9A13AD35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2DA5E-CCAC-6941-92F4-7FD258F45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49A53-3851-D840-9E8B-D64D30ADEC64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69FDF-5318-9248-9E10-92D1FCEEF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9C331-13CD-C241-98D2-DA5DB140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F842F-6669-2E42-9F55-C41946AD2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58D0D-C403-3941-8F84-FC11AE0D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5414C-F74C-5842-ABB4-5C483DCA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FAED-7D63-4142-9FE2-AB43A173D231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8715-9044-544F-8DC6-431459670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11A9-37FD-BC44-81E1-5FC37B17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4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8FC70-00DD-FA40-B70A-B90EF742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2CCA-ECBA-A847-A310-90AA21F7B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3F5AC-8840-D147-BB57-24CCCED4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3620-A57F-7F45-8D19-2DEBC6FBE748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ECA6B-3E16-2942-A3B0-24DADEBA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6D7A0-B2AE-2244-802A-0BE9DD7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0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A350-E984-B941-9E13-906C9A2D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02FB-628E-2844-B0ED-B721CCA17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81FF-2300-694D-9657-65286BED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3D762-B7BC-9242-9865-BD7D42EB2AC2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D630-C051-B743-9F4F-0134605E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5EA05-17B7-BF4A-8920-E13A3CB7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C72F-65E5-014C-A5F0-3E0A982B0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AC411-4535-D848-8704-C64786A0E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A3E58-813F-7744-8C8C-BFE58BDA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833E1-0063-684D-932A-D4DE8251B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301DE-50C7-AE4B-9A82-5CCB1463BAEF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FA1E-F353-1B4F-B17A-515E9003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FE0E3-8721-BA46-BDD8-C8F68B7E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7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ABFD-9076-014F-803E-11C76616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4A9A-DC63-744A-A88E-8BEB73ED5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0F428-555D-2D46-9C6D-5A7182FEB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C8A151-A3E7-4940-8357-9D220A1A8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C9ABE-1AD5-744E-AD4C-D3FBABA9E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2B851-340D-E948-8566-0B6303B96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DF60-D45F-8A4D-8E35-EE5058DE83DC}" type="datetime1">
              <a:rPr lang="en-US" smtClean="0"/>
              <a:t>10/28/21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6E033-EF1C-6C47-B390-E97B49DD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8A9AE-2B04-684C-9198-2BF4308C4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155-3A23-6F42-A9D8-09C095C8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DCC34-CD88-7C46-B29B-C7C7F65A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DDB9-9D2A-8B4A-99A9-3DAEFD37FE40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6E5A2-2890-6E42-AA3F-0ED76753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9CCAA-9DA3-1442-8820-E1B74391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8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C45CE-3BEE-BB41-A36E-A6107DBD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F0A3-9BA3-E448-A6E9-AA696DCD378F}" type="datetime1">
              <a:rPr lang="en-US" smtClean="0"/>
              <a:t>10/28/21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14FC78-EC48-1D46-9432-AA6AAC77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42B4E-760E-EE4B-8F74-D3C24B52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C819-E1CD-404C-8C5B-2DB37048D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5034-61DF-9740-B832-E766EB4B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FBE7-14DF-324E-B2F1-4E155E43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48386-EA11-574C-AA92-512E1C154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F490-6833-B94A-9037-C388E156F5BD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E9DBF-2F0B-EA4C-B81F-C15E285D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C15A1-6EBF-854B-A6CC-0FE0638F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9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FC60-1AB0-F247-A5CF-636173F8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F2B3E-3ABC-4C44-B5A6-CF08B1688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B926C-FAF1-EF4A-9F9E-7AF1C809D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0CCF6-2FF9-C74B-B330-F63D9DA8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028E-6C00-7442-9459-3F60C7D71267}" type="datetime1">
              <a:rPr lang="en-US" smtClean="0"/>
              <a:t>10/28/21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2AC36-544B-EC40-9C85-B2DE89B3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C91CB-DA5A-3F4A-B56E-64C6F11C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7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CA092-91B0-A64A-A1A0-CB540BBE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A6857-C585-EE4C-A0C8-EECA06E68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86C8-F5C7-D643-B3D7-53C67BE95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6165B-0AEC-E24A-AFF3-52149D17B9B5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F0FD-11E3-D141-8625-DD21508950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63DC5-5B48-2041-A107-678402D70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3DBF-09C3-334F-B840-BF398CBF1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5096-30B1-F143-9E06-6E20D4C87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J/Psi Multiplicity Analysis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3421-D216-F649-823B-F11E65101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Yasser, Cameron, Cesar, Ming et al</a:t>
            </a:r>
          </a:p>
          <a:p>
            <a:r>
              <a:rPr lang="en-US" dirty="0"/>
              <a:t>10/28/2021</a:t>
            </a:r>
          </a:p>
          <a:p>
            <a:r>
              <a:rPr lang="en-US" dirty="0"/>
              <a:t>PHENIX HHJ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4A813-90DD-3040-9271-8C083E5E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9EBE-5415-4941-8628-2CC187A74B16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34AEA-88B5-E04B-AA78-B1A13A7A2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3B24B-564B-AB4D-83C8-C2A4EA27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2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A9CB-04E1-AE44-9A9E-18C9862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7548"/>
            <a:ext cx="11192435" cy="1829869"/>
          </a:xfrm>
        </p:spPr>
        <p:txBody>
          <a:bodyPr>
            <a:normAutofit/>
          </a:bodyPr>
          <a:lstStyle/>
          <a:p>
            <a:r>
              <a:rPr lang="en-US" dirty="0"/>
              <a:t>Use MC to Make the </a:t>
            </a:r>
            <a:r>
              <a:rPr lang="en-US" dirty="0" err="1"/>
              <a:t>Evt_Mult</a:t>
            </a:r>
            <a:r>
              <a:rPr lang="en-US" dirty="0"/>
              <a:t> Bias Corrections</a:t>
            </a:r>
            <a:br>
              <a:rPr lang="en-US" dirty="0"/>
            </a:br>
            <a:r>
              <a:rPr lang="en-US" dirty="0"/>
              <a:t>- </a:t>
            </a:r>
            <a:r>
              <a:rPr lang="en-US" sz="3100" dirty="0"/>
              <a:t>however, current PHENIX simulations all had BBC cuts at reconstruction …. </a:t>
            </a:r>
            <a:r>
              <a:rPr lang="en-US" sz="3100" b="1" dirty="0">
                <a:solidFill>
                  <a:srgbClr val="FF0000"/>
                </a:solidFill>
              </a:rPr>
              <a:t>Effectively already BBCLL1 selected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F072-F413-2440-BE10-36A4B07B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8481-6280-4541-9DB3-298995C54DD9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759C-C208-3041-AD63-A9A2CC1A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713E-E77D-8D46-A15D-5F6A32ED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878BA25-84E6-2A45-AFD4-695CBFC40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6" y="2928840"/>
            <a:ext cx="4979591" cy="34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6F0E740-1326-C84D-A4E7-DFA95B94C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/>
          <a:stretch/>
        </p:blipFill>
        <p:spPr bwMode="auto">
          <a:xfrm>
            <a:off x="6817961" y="3169756"/>
            <a:ext cx="4547253" cy="308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54096-6765-D044-BED2-362852840DA6}"/>
              </a:ext>
            </a:extLst>
          </p:cNvPr>
          <p:cNvSpPr txBox="1"/>
          <p:nvPr/>
        </p:nvSpPr>
        <p:spPr>
          <a:xfrm>
            <a:off x="3550529" y="2379049"/>
            <a:ext cx="425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recent PYTHIA pp-&gt;J/Psi simulations: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A10C8C-7285-984A-AA2D-D579D6540DBD}"/>
              </a:ext>
            </a:extLst>
          </p:cNvPr>
          <p:cNvSpPr/>
          <p:nvPr/>
        </p:nvSpPr>
        <p:spPr>
          <a:xfrm>
            <a:off x="2131423" y="4527925"/>
            <a:ext cx="1419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Reco’ed</a:t>
            </a:r>
            <a:r>
              <a:rPr lang="en-US" dirty="0"/>
              <a:t> </a:t>
            </a:r>
            <a:r>
              <a:rPr lang="en-US" dirty="0" err="1"/>
              <a:t>bbcZ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BF7EB0-6451-7044-8C30-CE61AB58C90C}"/>
              </a:ext>
            </a:extLst>
          </p:cNvPr>
          <p:cNvSpPr/>
          <p:nvPr/>
        </p:nvSpPr>
        <p:spPr>
          <a:xfrm>
            <a:off x="8422342" y="4186236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BBCn</a:t>
            </a:r>
            <a:r>
              <a:rPr lang="en-US" dirty="0"/>
              <a:t> &gt;=1 &amp;&amp; BBCs &gt;=1</a:t>
            </a:r>
          </a:p>
        </p:txBody>
      </p:sp>
    </p:spTree>
    <p:extLst>
      <p:ext uri="{BB962C8B-B14F-4D97-AF65-F5344CB8AC3E}">
        <p14:creationId xmlns:p14="http://schemas.microsoft.com/office/powerpoint/2010/main" val="54708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F4A0-33E3-0E4A-855D-3F417A7B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New MC for Event Multiplicity Dependent Trigger Bias Study</a:t>
            </a:r>
            <a:br>
              <a:rPr lang="en-US" sz="3600" dirty="0"/>
            </a:br>
            <a:r>
              <a:rPr lang="en-US" sz="3600" dirty="0"/>
              <a:t>- MB and J/Psi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FE28-7A3C-A84B-A312-9AFAF92D0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Generate MB (or J/Psi) events with Pythia</a:t>
            </a:r>
          </a:p>
          <a:p>
            <a:pPr lvl="1"/>
            <a:r>
              <a:rPr lang="en-US" dirty="0"/>
              <a:t>Reconstruct events w/o BBCLL1 requirements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  	 use “true Pythia event vertex” for reconstruction;</a:t>
            </a:r>
          </a:p>
          <a:p>
            <a:r>
              <a:rPr lang="en-US" dirty="0">
                <a:sym typeface="Wingdings" pitchFamily="2" charset="2"/>
              </a:rPr>
              <a:t> Also evaluate with real data, beam-</a:t>
            </a:r>
            <a:r>
              <a:rPr lang="en-US" dirty="0" err="1">
                <a:sym typeface="Wingdings" pitchFamily="2" charset="2"/>
              </a:rPr>
              <a:t>clk</a:t>
            </a:r>
            <a:r>
              <a:rPr lang="en-US" dirty="0">
                <a:sym typeface="Wingdings" pitchFamily="2" charset="2"/>
              </a:rPr>
              <a:t> (and ZDC ?) triggered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C9C8D-4183-0045-A9AF-B9D9209F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E084-8976-AE46-9044-5219B85AE872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76011-E257-314C-ABA0-B5905A46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877BE-8630-EE4F-A4C3-53BB36CA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835CB0-45F0-744A-AD32-974C92BA54DE}"/>
              </a:ext>
            </a:extLst>
          </p:cNvPr>
          <p:cNvGrpSpPr/>
          <p:nvPr/>
        </p:nvGrpSpPr>
        <p:grpSpPr>
          <a:xfrm>
            <a:off x="0" y="3975765"/>
            <a:ext cx="9017061" cy="2040891"/>
            <a:chOff x="544945" y="2940424"/>
            <a:chExt cx="9827552" cy="24122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E69221-041D-044B-BEED-42FD88E38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4945" y="2940424"/>
              <a:ext cx="9705536" cy="2412251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044E73F-079F-7848-952D-38F4CE89597B}"/>
                </a:ext>
              </a:extLst>
            </p:cNvPr>
            <p:cNvSpPr/>
            <p:nvPr/>
          </p:nvSpPr>
          <p:spPr>
            <a:xfrm>
              <a:off x="8875391" y="3041650"/>
              <a:ext cx="1497106" cy="12061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C0397E-1BBB-5148-9EC7-8B9A3EEF5A4E}"/>
                </a:ext>
              </a:extLst>
            </p:cNvPr>
            <p:cNvSpPr/>
            <p:nvPr/>
          </p:nvSpPr>
          <p:spPr>
            <a:xfrm>
              <a:off x="6875930" y="4045325"/>
              <a:ext cx="2030506" cy="12061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FB13728-A830-884A-B882-7125BDC51BA9}"/>
              </a:ext>
            </a:extLst>
          </p:cNvPr>
          <p:cNvSpPr txBox="1"/>
          <p:nvPr/>
        </p:nvSpPr>
        <p:spPr>
          <a:xfrm>
            <a:off x="9388775" y="4093472"/>
            <a:ext cx="1973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Evt_Mult_bin</a:t>
            </a:r>
            <a:r>
              <a:rPr lang="en-US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):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&lt;MB&gt;:  ~0.55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&lt;J/Psi&gt;: ~0.79 </a:t>
            </a:r>
          </a:p>
        </p:txBody>
      </p:sp>
    </p:spTree>
    <p:extLst>
      <p:ext uri="{BB962C8B-B14F-4D97-AF65-F5344CB8AC3E}">
        <p14:creationId xmlns:p14="http://schemas.microsoft.com/office/powerpoint/2010/main" val="356850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157C-9603-A747-9972-B12836A9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To-do’s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B444-A40F-3A4C-A999-BA029D1C6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038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FVTX, SVX and BBC multiplicities are weakly correlated at high multiplicity region</a:t>
            </a:r>
          </a:p>
          <a:p>
            <a:pPr marL="457200" lvl="1" indent="0">
              <a:buNone/>
            </a:pPr>
            <a:r>
              <a:rPr lang="en-US" dirty="0"/>
              <a:t>-&gt; good “independent” indicators of local event activities in the high multiplicity region</a:t>
            </a:r>
          </a:p>
          <a:p>
            <a:endParaRPr lang="en-US" dirty="0"/>
          </a:p>
          <a:p>
            <a:r>
              <a:rPr lang="en-US" dirty="0"/>
              <a:t>New MC  study for BBCLL1 trigger bias correction </a:t>
            </a:r>
          </a:p>
          <a:p>
            <a:pPr lvl="1"/>
            <a:r>
              <a:rPr lang="en-US" dirty="0"/>
              <a:t>MB and J/Psi</a:t>
            </a:r>
          </a:p>
          <a:p>
            <a:pPr lvl="1"/>
            <a:r>
              <a:rPr lang="en-US" dirty="0"/>
              <a:t>Important for the low </a:t>
            </a:r>
            <a:r>
              <a:rPr lang="en-US" dirty="0" err="1"/>
              <a:t>Evt_Mult</a:t>
            </a:r>
            <a:r>
              <a:rPr lang="en-US" dirty="0"/>
              <a:t> region (expect rapid increase of eff.)</a:t>
            </a:r>
          </a:p>
          <a:p>
            <a:pPr lvl="1"/>
            <a:endParaRPr lang="en-US" dirty="0"/>
          </a:p>
          <a:p>
            <a:r>
              <a:rPr lang="en-US" dirty="0"/>
              <a:t>Finalize results for preliminary</a:t>
            </a:r>
          </a:p>
          <a:p>
            <a:pPr lvl="1"/>
            <a:r>
              <a:rPr lang="en-US" dirty="0"/>
              <a:t>Run15 pp, </a:t>
            </a:r>
            <a:r>
              <a:rPr lang="en-US" dirty="0" err="1"/>
              <a:t>pAu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2888F-E8FD-2844-A01F-40CF5AC3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74EC-97DD-9F40-A0B3-20A0F2641276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88153-F592-984A-A03D-E037759E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5A8EC-909A-D442-AA20-62F92A26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8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EAF9-C5CF-8B46-9ACD-61172190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9CC47-03A0-4945-80A0-AB329D16F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137F3-242B-A147-BC7A-54460F87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813E-01C5-E845-B1A0-C68DF88EE0A9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DF89C-75A0-0540-A6ED-D12FBD27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2B50A-688A-414B-ACC5-A3433E4B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CAFC-3C52-6D42-9E89-67B35149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FVTX_N vs FVTX_S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2261C-FE5D-5241-AD5C-9462BDAA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AE8E-AC48-7C4A-9B04-8400F46B94C5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78DA-07AF-804E-BF95-1760D313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9873-C5DA-E047-96EB-142859DF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060DB9CD-A1AD-8F4A-9945-94268D1149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45" y="1825625"/>
            <a:ext cx="7518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21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1E0C-5262-C74D-BBEB-E1BA5F85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36"/>
            <a:ext cx="10515600" cy="1325563"/>
          </a:xfrm>
        </p:spPr>
        <p:txBody>
          <a:bodyPr/>
          <a:lstStyle/>
          <a:p>
            <a:r>
              <a:rPr lang="en-US" dirty="0"/>
              <a:t>J/Psi Reconstruction Efficiency vs Multiplicity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DDBA-C4F6-EB4B-922E-EF0E5289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A876-3FC9-1844-A2F9-111C575AADEA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2C84E-0928-7E48-B5EE-5DD7EF73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4286B-4B78-2A4F-BCEF-6DE39204D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23FE0-436E-BE48-BAD5-61A42ACAF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665" y="1376799"/>
            <a:ext cx="6481762" cy="4979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277D6-5AEC-3A45-B9AB-91E857376C0B}"/>
              </a:ext>
            </a:extLst>
          </p:cNvPr>
          <p:cNvSpPr txBox="1"/>
          <p:nvPr/>
        </p:nvSpPr>
        <p:spPr>
          <a:xfrm>
            <a:off x="568411" y="2137719"/>
            <a:ext cx="2891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FVTX multiplicity dependent </a:t>
            </a:r>
          </a:p>
          <a:p>
            <a:r>
              <a:rPr lang="en-US" dirty="0"/>
              <a:t>J/Psi </a:t>
            </a:r>
            <a:r>
              <a:rPr lang="en-US" dirty="0" err="1"/>
              <a:t>reco</a:t>
            </a:r>
            <a:r>
              <a:rPr lang="en-US" dirty="0"/>
              <a:t> efficiency:  </a:t>
            </a:r>
          </a:p>
          <a:p>
            <a:endParaRPr lang="en-US" dirty="0"/>
          </a:p>
          <a:p>
            <a:r>
              <a:rPr lang="en-US" dirty="0"/>
              <a:t>&lt;Eff&gt; = 0.34 +/- 0.02 </a:t>
            </a:r>
          </a:p>
        </p:txBody>
      </p:sp>
    </p:spTree>
    <p:extLst>
      <p:ext uri="{BB962C8B-B14F-4D97-AF65-F5344CB8AC3E}">
        <p14:creationId xmlns:p14="http://schemas.microsoft.com/office/powerpoint/2010/main" val="98025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FF7D-37AB-4647-A406-8ED5B66D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95" y="0"/>
            <a:ext cx="11450466" cy="1325563"/>
          </a:xfrm>
        </p:spPr>
        <p:txBody>
          <a:bodyPr/>
          <a:lstStyle/>
          <a:p>
            <a:r>
              <a:rPr lang="en-US" dirty="0"/>
              <a:t>Differential J/Psi Yields vs Event Multiplicity </a:t>
            </a:r>
            <a:r>
              <a:rPr lang="en-US" dirty="0" err="1"/>
              <a:t>N</a:t>
            </a:r>
            <a:r>
              <a:rPr lang="en-US" baseline="30000" dirty="0" err="1"/>
              <a:t>ch</a:t>
            </a:r>
            <a:endParaRPr lang="en-US" baseline="30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8B880-0BC4-344A-880B-568E9421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4B7F-7ED9-0143-84B2-D7EAB3BEACC0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6B320-2B3E-E946-AAF4-36E0B6F5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E7FBA-4347-2D45-B891-3C0FCCF0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AEB0-9789-3B42-BA0E-90F25E6275F0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2AF51-437C-C84C-AAF2-ED0E342F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85" y="2804257"/>
            <a:ext cx="4511693" cy="914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3E1425-157E-744A-83E2-B577446F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470" y="1571296"/>
            <a:ext cx="3314987" cy="2203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86428-6F4B-344C-9743-C39EF5BEB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557" y="4222941"/>
            <a:ext cx="3656082" cy="212270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F0AB0C4-644E-E44B-AD91-EB612FA50EDB}"/>
              </a:ext>
            </a:extLst>
          </p:cNvPr>
          <p:cNvCxnSpPr/>
          <p:nvPr/>
        </p:nvCxnSpPr>
        <p:spPr>
          <a:xfrm>
            <a:off x="7465325" y="3930555"/>
            <a:ext cx="4726675" cy="0"/>
          </a:xfrm>
          <a:prstGeom prst="line">
            <a:avLst/>
          </a:prstGeom>
          <a:ln w="539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4EFD8F-F5DC-7440-B632-FD4542D880E4}"/>
              </a:ext>
            </a:extLst>
          </p:cNvPr>
          <p:cNvSpPr txBox="1"/>
          <p:nvPr/>
        </p:nvSpPr>
        <p:spPr>
          <a:xfrm>
            <a:off x="544944" y="1991514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Normalized J/Psi event multiplicity differential ratio “r”: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95F20B-64FA-6244-9A79-7BBB209808FA}"/>
              </a:ext>
            </a:extLst>
          </p:cNvPr>
          <p:cNvCxnSpPr>
            <a:cxnSpLocks/>
          </p:cNvCxnSpPr>
          <p:nvPr/>
        </p:nvCxnSpPr>
        <p:spPr>
          <a:xfrm>
            <a:off x="7858857" y="1332089"/>
            <a:ext cx="0" cy="24424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F36C97-09D2-264D-91C4-04B09DBCBA19}"/>
              </a:ext>
            </a:extLst>
          </p:cNvPr>
          <p:cNvSpPr txBox="1"/>
          <p:nvPr/>
        </p:nvSpPr>
        <p:spPr>
          <a:xfrm>
            <a:off x="6390403" y="3638167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 =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6FFB75-82AB-7549-B237-4A9808F0DF09}"/>
              </a:ext>
            </a:extLst>
          </p:cNvPr>
          <p:cNvCxnSpPr>
            <a:cxnSpLocks/>
          </p:cNvCxnSpPr>
          <p:nvPr/>
        </p:nvCxnSpPr>
        <p:spPr>
          <a:xfrm>
            <a:off x="7858857" y="4096464"/>
            <a:ext cx="0" cy="24424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2F4020-BBD3-D644-BA77-2B2675C38D0E}"/>
              </a:ext>
            </a:extLst>
          </p:cNvPr>
          <p:cNvCxnSpPr>
            <a:cxnSpLocks/>
          </p:cNvCxnSpPr>
          <p:nvPr/>
        </p:nvCxnSpPr>
        <p:spPr>
          <a:xfrm>
            <a:off x="11717069" y="1323013"/>
            <a:ext cx="0" cy="24424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072EEB-C3F1-9740-98D1-21EC2EF51BDD}"/>
              </a:ext>
            </a:extLst>
          </p:cNvPr>
          <p:cNvCxnSpPr>
            <a:cxnSpLocks/>
          </p:cNvCxnSpPr>
          <p:nvPr/>
        </p:nvCxnSpPr>
        <p:spPr>
          <a:xfrm>
            <a:off x="11717069" y="4096464"/>
            <a:ext cx="0" cy="244244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FEDA836-E69C-6740-9334-A5B3B0AB4096}"/>
              </a:ext>
            </a:extLst>
          </p:cNvPr>
          <p:cNvSpPr txBox="1"/>
          <p:nvPr/>
        </p:nvSpPr>
        <p:spPr>
          <a:xfrm>
            <a:off x="9648967" y="2156346"/>
            <a:ext cx="127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J/Psi events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6F2AA5-D7E3-7E4D-A168-B7C64203815F}"/>
              </a:ext>
            </a:extLst>
          </p:cNvPr>
          <p:cNvSpPr txBox="1"/>
          <p:nvPr/>
        </p:nvSpPr>
        <p:spPr>
          <a:xfrm>
            <a:off x="9620199" y="4802768"/>
            <a:ext cx="1177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EB8E8E-496A-7D47-931B-B204B358C3DF}"/>
              </a:ext>
            </a:extLst>
          </p:cNvPr>
          <p:cNvSpPr txBox="1"/>
          <p:nvPr/>
        </p:nvSpPr>
        <p:spPr>
          <a:xfrm>
            <a:off x="9171757" y="6345646"/>
            <a:ext cx="15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</a:t>
            </a:r>
            <a:r>
              <a:rPr lang="en-US" dirty="0"/>
              <a:t> (</a:t>
            </a:r>
            <a:r>
              <a:rPr lang="en-US" dirty="0" err="1"/>
              <a:t>N</a:t>
            </a:r>
            <a:r>
              <a:rPr lang="en-US" baseline="30000" dirty="0" err="1"/>
              <a:t>ch</a:t>
            </a:r>
            <a:r>
              <a:rPr lang="en-US" dirty="0"/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2FEA86A-4AA3-2A46-A64D-C9DF4697D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44" y="4867630"/>
            <a:ext cx="4692782" cy="116636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E7DC58D-ABDF-824B-A191-A51A4B02BBB0}"/>
              </a:ext>
            </a:extLst>
          </p:cNvPr>
          <p:cNvSpPr txBox="1"/>
          <p:nvPr/>
        </p:nvSpPr>
        <p:spPr>
          <a:xfrm>
            <a:off x="638050" y="4487594"/>
            <a:ext cx="40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relative yield for each multiplicity bin:</a:t>
            </a:r>
          </a:p>
        </p:txBody>
      </p:sp>
    </p:spTree>
    <p:extLst>
      <p:ext uri="{BB962C8B-B14F-4D97-AF65-F5344CB8AC3E}">
        <p14:creationId xmlns:p14="http://schemas.microsoft.com/office/powerpoint/2010/main" val="855511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BD3191-72F3-9544-A5A5-06D8C76B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98903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Relative J/Psi </a:t>
            </a:r>
            <a:r>
              <a:rPr lang="en-US" dirty="0" err="1"/>
              <a:t>Yiels</a:t>
            </a:r>
            <a:r>
              <a:rPr lang="en-US" dirty="0"/>
              <a:t> vs Event Multiplicity</a:t>
            </a:r>
            <a:br>
              <a:rPr lang="en-US" dirty="0"/>
            </a:br>
            <a:r>
              <a:rPr lang="en-US" dirty="0"/>
              <a:t>- Run15 pp Projections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2CE70-6291-CE49-88A3-788ABE8D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4CA65-68B1-D341-B461-F6639A7A2C84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8835E-C671-9643-9BD6-8B5FAE630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1EEB2-F785-7A4D-8BF9-083C3913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3</a:t>
            </a:fld>
            <a:endParaRPr lang="en-US"/>
          </a:p>
        </p:txBody>
      </p:sp>
      <p:pic>
        <p:nvPicPr>
          <p:cNvPr id="8" name="Google Shape;63;p14">
            <a:extLst>
              <a:ext uri="{FF2B5EF4-FFF2-40B4-BE49-F238E27FC236}">
                <a16:creationId xmlns:a16="http://schemas.microsoft.com/office/drawing/2014/main" id="{A1ADD59A-D804-AD45-8794-CC3014E44F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5819" y="1462088"/>
            <a:ext cx="11174819" cy="53557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DF6C71-294C-284A-ADFC-B403B81AF3C2}"/>
              </a:ext>
            </a:extLst>
          </p:cNvPr>
          <p:cNvSpPr txBox="1"/>
          <p:nvPr/>
        </p:nvSpPr>
        <p:spPr>
          <a:xfrm>
            <a:off x="5191659" y="6488107"/>
            <a:ext cx="1623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Evt_Mult_FVTX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6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A454-1817-554B-BCD2-D2C3A552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45778"/>
          </a:xfrm>
        </p:spPr>
        <p:txBody>
          <a:bodyPr>
            <a:noAutofit/>
          </a:bodyPr>
          <a:lstStyle/>
          <a:p>
            <a:r>
              <a:rPr lang="en" sz="2800" dirty="0"/>
              <a:t>Event Multiplicity Determination in </a:t>
            </a:r>
            <a:r>
              <a:rPr lang="en" sz="2800" dirty="0" err="1"/>
              <a:t>p+p</a:t>
            </a:r>
            <a:r>
              <a:rPr lang="en" sz="2800" dirty="0"/>
              <a:t> collisions: FVTX/SVX/BBC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CC77-B14D-644A-AB21-0B0307799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38DB-F5CF-B549-910A-A055C1CF910E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4053D-8751-0242-A522-64D1E19F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809DD-AB67-034D-A43D-F60011F2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4</a:t>
            </a:fld>
            <a:endParaRPr lang="en-US"/>
          </a:p>
        </p:txBody>
      </p:sp>
      <p:pic>
        <p:nvPicPr>
          <p:cNvPr id="7" name="Google Shape;401;p49">
            <a:extLst>
              <a:ext uri="{FF2B5EF4-FFF2-40B4-BE49-F238E27FC236}">
                <a16:creationId xmlns:a16="http://schemas.microsoft.com/office/drawing/2014/main" id="{5E2C8463-07FD-F94D-9F31-D994940445B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5661" y="831808"/>
            <a:ext cx="9582400" cy="5889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56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6ECD-0A40-B04D-8658-1F83A7F1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58"/>
            <a:ext cx="10515600" cy="1139010"/>
          </a:xfrm>
        </p:spPr>
        <p:txBody>
          <a:bodyPr/>
          <a:lstStyle/>
          <a:p>
            <a:r>
              <a:rPr lang="en-US" dirty="0"/>
              <a:t>Recent Progress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3F787B-4FE8-4744-B0D2-FDF3C652F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1968"/>
            <a:ext cx="10515600" cy="50881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Last time: how to deal with double collisions</a:t>
            </a:r>
          </a:p>
          <a:p>
            <a:pPr lvl="1"/>
            <a:r>
              <a:rPr lang="en-US" dirty="0"/>
              <a:t>FVTX reconstructed 2</a:t>
            </a:r>
            <a:r>
              <a:rPr lang="en-US" baseline="30000" dirty="0"/>
              <a:t>nd</a:t>
            </a:r>
            <a:r>
              <a:rPr lang="en-US" dirty="0"/>
              <a:t> z-</a:t>
            </a:r>
            <a:r>
              <a:rPr lang="en-US" dirty="0" err="1"/>
              <a:t>vtx</a:t>
            </a:r>
            <a:endParaRPr lang="en-US" dirty="0"/>
          </a:p>
          <a:p>
            <a:pPr lvl="1"/>
            <a:r>
              <a:rPr lang="en-US" dirty="0"/>
              <a:t>Confirmed with model calculation, ~10% correction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Event multiplicity correlations:  FVTX, SVX and BBC</a:t>
            </a:r>
          </a:p>
          <a:p>
            <a:pPr lvl="1"/>
            <a:r>
              <a:rPr lang="en-US" dirty="0"/>
              <a:t>How strongly/weakly are they correlated? </a:t>
            </a:r>
          </a:p>
          <a:p>
            <a:pPr lvl="1"/>
            <a:r>
              <a:rPr lang="en-US" dirty="0"/>
              <a:t>Impacts on the physics interpretation: MPI, co-mover, hadronization … 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Trigger bias: Event multiplicity dependence of </a:t>
            </a:r>
            <a:r>
              <a:rPr lang="en-US" dirty="0">
                <a:solidFill>
                  <a:srgbClr val="FF0000"/>
                </a:solidFill>
              </a:rPr>
              <a:t>BBCLL1 </a:t>
            </a:r>
            <a:r>
              <a:rPr lang="en-US" dirty="0"/>
              <a:t>trigger efficiency </a:t>
            </a:r>
          </a:p>
          <a:p>
            <a:pPr lvl="1"/>
            <a:r>
              <a:rPr lang="en-US" dirty="0"/>
              <a:t>J/Psi:   MUID2D &amp; </a:t>
            </a:r>
            <a:r>
              <a:rPr lang="en-US" dirty="0">
                <a:solidFill>
                  <a:srgbClr val="FF0000"/>
                </a:solidFill>
              </a:rPr>
              <a:t>BBCLL1</a:t>
            </a:r>
            <a:r>
              <a:rPr lang="en-US" dirty="0"/>
              <a:t> , eff ~ 79%</a:t>
            </a:r>
          </a:p>
          <a:p>
            <a:pPr lvl="1"/>
            <a:r>
              <a:rPr lang="en-US" dirty="0"/>
              <a:t>MB:  </a:t>
            </a:r>
            <a:r>
              <a:rPr lang="en-US" dirty="0">
                <a:solidFill>
                  <a:srgbClr val="FF0000"/>
                </a:solidFill>
              </a:rPr>
              <a:t>BBCLL1</a:t>
            </a:r>
            <a:r>
              <a:rPr lang="en-US" dirty="0"/>
              <a:t> (&lt;15cm), eff ~ 55%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CE531-F579-8D47-9C9C-493A292B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03C6-D6F5-AE4F-A947-BEDB38226CC5}" type="datetime1">
              <a:rPr lang="en-US" smtClean="0"/>
              <a:t>10/28/21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A78A6-5FFA-7349-8C49-3E7EB45B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26098C-3026-1B40-9B65-1D8B1AB4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C7DDD-0174-4048-95B5-D51E663B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97" y="3696065"/>
            <a:ext cx="9189308" cy="7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9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A9CB-04E1-AE44-9A9E-18C9862A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59" y="67100"/>
            <a:ext cx="11162453" cy="1018832"/>
          </a:xfrm>
        </p:spPr>
        <p:txBody>
          <a:bodyPr>
            <a:normAutofit fontScale="90000"/>
          </a:bodyPr>
          <a:lstStyle/>
          <a:p>
            <a:r>
              <a:rPr lang="en-US" dirty="0"/>
              <a:t>Event Multiplicity Correlation: FVTX_N vs FVTX_S</a:t>
            </a:r>
            <a:br>
              <a:rPr lang="en-US" dirty="0"/>
            </a:br>
            <a:r>
              <a:rPr lang="en-US" dirty="0"/>
              <a:t>- only weakly correlated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9A3E-24F1-E648-AB41-E7B23496C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706"/>
            <a:ext cx="10515600" cy="4351338"/>
          </a:xfrm>
        </p:spPr>
        <p:txBody>
          <a:bodyPr/>
          <a:lstStyle/>
          <a:p>
            <a:r>
              <a:rPr lang="en-US" dirty="0"/>
              <a:t>Run15pp MB data sample:</a:t>
            </a:r>
          </a:p>
          <a:p>
            <a:pPr lvl="1"/>
            <a:r>
              <a:rPr lang="en-US" dirty="0"/>
              <a:t>BBCLL1 (</a:t>
            </a:r>
            <a:r>
              <a:rPr lang="en-US" dirty="0" err="1"/>
              <a:t>vtx</a:t>
            </a:r>
            <a:r>
              <a:rPr lang="en-US" dirty="0"/>
              <a:t>&lt;15cm)</a:t>
            </a:r>
          </a:p>
          <a:p>
            <a:pPr lvl="1"/>
            <a:r>
              <a:rPr lang="en-US" dirty="0"/>
              <a:t>Offline event selection: </a:t>
            </a:r>
          </a:p>
          <a:p>
            <a:pPr lvl="2"/>
            <a:r>
              <a:rPr lang="en-US" dirty="0"/>
              <a:t>|</a:t>
            </a:r>
            <a:r>
              <a:rPr lang="en-US" dirty="0" err="1"/>
              <a:t>Evt_vtxZ</a:t>
            </a:r>
            <a:r>
              <a:rPr lang="en-US" dirty="0"/>
              <a:t>|&lt;10cm</a:t>
            </a:r>
          </a:p>
          <a:p>
            <a:pPr lvl="2"/>
            <a:r>
              <a:rPr lang="en-US" dirty="0"/>
              <a:t>|</a:t>
            </a:r>
            <a:r>
              <a:rPr lang="en-US" dirty="0" err="1"/>
              <a:t>Evt_bbcZ</a:t>
            </a:r>
            <a:r>
              <a:rPr lang="en-US" dirty="0"/>
              <a:t>|&lt;20cm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CF072-F413-2440-BE10-36A4B07B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A679-BC68-294F-A10D-D91D41AEFB10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E759C-C208-3041-AD63-A9A2CC1A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713E-E77D-8D46-A15D-5F6A32ED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6</a:t>
            </a:fld>
            <a:endParaRPr lang="en-US"/>
          </a:p>
        </p:txBody>
      </p:sp>
      <p:pic>
        <p:nvPicPr>
          <p:cNvPr id="2059" name="Picture 11">
            <a:extLst>
              <a:ext uri="{FF2B5EF4-FFF2-40B4-BE49-F238E27FC236}">
                <a16:creationId xmlns:a16="http://schemas.microsoft.com/office/drawing/2014/main" id="{963D2A89-B5B3-864D-B9E6-27E30B4C1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2" y="4410992"/>
            <a:ext cx="2629320" cy="15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EC92388C-9092-2342-9F8B-7F3F14AF4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940" y="4414899"/>
            <a:ext cx="2620857" cy="152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BB975E-0C26-7748-9485-E4EA036D0EA9}"/>
              </a:ext>
            </a:extLst>
          </p:cNvPr>
          <p:cNvSpPr txBox="1"/>
          <p:nvPr/>
        </p:nvSpPr>
        <p:spPr>
          <a:xfrm>
            <a:off x="616373" y="3989493"/>
            <a:ext cx="177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Evt_Mult_FVTXN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575184-7024-764D-AC39-46F71270F86D}"/>
              </a:ext>
            </a:extLst>
          </p:cNvPr>
          <p:cNvSpPr txBox="1"/>
          <p:nvPr/>
        </p:nvSpPr>
        <p:spPr>
          <a:xfrm>
            <a:off x="3455691" y="4009478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Evt_Mult_FVTXS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AA592C6-E792-D04A-BAB2-E9817B596334}"/>
              </a:ext>
            </a:extLst>
          </p:cNvPr>
          <p:cNvGrpSpPr/>
          <p:nvPr/>
        </p:nvGrpSpPr>
        <p:grpSpPr>
          <a:xfrm>
            <a:off x="5909440" y="1754032"/>
            <a:ext cx="6171418" cy="3587261"/>
            <a:chOff x="5909440" y="1754032"/>
            <a:chExt cx="6171418" cy="3587261"/>
          </a:xfrm>
        </p:grpSpPr>
        <p:pic>
          <p:nvPicPr>
            <p:cNvPr id="2065" name="Picture 17">
              <a:extLst>
                <a:ext uri="{FF2B5EF4-FFF2-40B4-BE49-F238E27FC236}">
                  <a16:creationId xmlns:a16="http://schemas.microsoft.com/office/drawing/2014/main" id="{A3969EE1-DEA2-2B46-84CA-D245ACB0E4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9440" y="1754032"/>
              <a:ext cx="6171418" cy="3587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508228-EE78-B246-80F9-4A7D0ED192A8}"/>
                </a:ext>
              </a:extLst>
            </p:cNvPr>
            <p:cNvSpPr txBox="1"/>
            <p:nvPr/>
          </p:nvSpPr>
          <p:spPr>
            <a:xfrm rot="20139136">
              <a:off x="9904048" y="4792350"/>
              <a:ext cx="1726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Evt_Mult_FVTXS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55C87F-4E6F-5349-BA32-09F69755DD17}"/>
                </a:ext>
              </a:extLst>
            </p:cNvPr>
            <p:cNvSpPr txBox="1"/>
            <p:nvPr/>
          </p:nvSpPr>
          <p:spPr>
            <a:xfrm rot="659419">
              <a:off x="6782129" y="4925080"/>
              <a:ext cx="1772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Evt_Mult_FVTXN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083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1FD7-FAD4-2347-83DF-A56159F3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259116"/>
          </a:xfrm>
        </p:spPr>
        <p:txBody>
          <a:bodyPr>
            <a:normAutofit fontScale="90000"/>
          </a:bodyPr>
          <a:lstStyle/>
          <a:p>
            <a:r>
              <a:rPr lang="en-US" dirty="0"/>
              <a:t>&lt;</a:t>
            </a:r>
            <a:r>
              <a:rPr lang="en-US" dirty="0" err="1"/>
              <a:t>Evt_Mult_FVTXN</a:t>
            </a:r>
            <a:r>
              <a:rPr lang="en-US" dirty="0"/>
              <a:t>&gt; vs </a:t>
            </a:r>
            <a:r>
              <a:rPr lang="en-US" dirty="0" err="1"/>
              <a:t>Evt_Mult_FVTXS</a:t>
            </a:r>
            <a:br>
              <a:rPr lang="en-US" dirty="0"/>
            </a:br>
            <a:r>
              <a:rPr lang="en-US" sz="2700" dirty="0">
                <a:solidFill>
                  <a:srgbClr val="0432FF"/>
                </a:solidFill>
              </a:rPr>
              <a:t>- weakly correlated at high </a:t>
            </a:r>
            <a:r>
              <a:rPr lang="en-US" sz="2700" dirty="0" err="1">
                <a:solidFill>
                  <a:srgbClr val="0432FF"/>
                </a:solidFill>
              </a:rPr>
              <a:t>Evt_Mult_FVTXS</a:t>
            </a:r>
            <a:br>
              <a:rPr lang="en-US" sz="2700" dirty="0">
                <a:solidFill>
                  <a:srgbClr val="0432FF"/>
                </a:solidFill>
              </a:rPr>
            </a:br>
            <a:r>
              <a:rPr lang="en-US" sz="2700" dirty="0">
                <a:solidFill>
                  <a:srgbClr val="0432FF"/>
                </a:solidFill>
              </a:rPr>
              <a:t>- good to use FVTX_N and FVTX_S as “independent” indicator of high event activity  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9965-7CB1-8848-86CD-24B87C26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2E65-CDF1-C04C-A51E-4B9A0EBF04C5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88F4-980A-124F-BF09-90B387D4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82718-59A5-EB4C-8E08-59A7AF6E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46F54EA-3523-B342-98E0-F9C4DD073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456758"/>
            <a:ext cx="7552327" cy="47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7AB892-2C99-9949-9CD4-D59D14C47156}"/>
              </a:ext>
            </a:extLst>
          </p:cNvPr>
          <p:cNvCxnSpPr>
            <a:cxnSpLocks/>
          </p:cNvCxnSpPr>
          <p:nvPr/>
        </p:nvCxnSpPr>
        <p:spPr>
          <a:xfrm flipV="1">
            <a:off x="2873829" y="2021116"/>
            <a:ext cx="6509657" cy="1407884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8E4AF1-F424-9946-BD89-1555B396B4B1}"/>
              </a:ext>
            </a:extLst>
          </p:cNvPr>
          <p:cNvSpPr txBox="1"/>
          <p:nvPr/>
        </p:nvSpPr>
        <p:spPr>
          <a:xfrm>
            <a:off x="437584" y="2172455"/>
            <a:ext cx="20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Evt_Mult_FVTXN</a:t>
            </a:r>
            <a:r>
              <a:rPr lang="en-US" dirty="0"/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13D42-FE6D-3D4E-A7FE-5321004B3186}"/>
              </a:ext>
            </a:extLst>
          </p:cNvPr>
          <p:cNvSpPr txBox="1"/>
          <p:nvPr/>
        </p:nvSpPr>
        <p:spPr>
          <a:xfrm>
            <a:off x="5362598" y="5920571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Evt_Mult_FVTXS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A16AD28-4B16-DF4C-A077-6254BED5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30" y="1875216"/>
            <a:ext cx="2904021" cy="16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4A7513-28CB-9D4F-B600-20E748CC58C0}"/>
              </a:ext>
            </a:extLst>
          </p:cNvPr>
          <p:cNvCxnSpPr>
            <a:cxnSpLocks/>
          </p:cNvCxnSpPr>
          <p:nvPr/>
        </p:nvCxnSpPr>
        <p:spPr>
          <a:xfrm flipV="1">
            <a:off x="2873829" y="1954669"/>
            <a:ext cx="1342571" cy="3786515"/>
          </a:xfrm>
          <a:prstGeom prst="line">
            <a:avLst/>
          </a:prstGeom>
          <a:ln w="12700">
            <a:solidFill>
              <a:srgbClr val="0432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8B08175E-75F7-DF4E-BD6E-9C5C8D3380F9}"/>
              </a:ext>
            </a:extLst>
          </p:cNvPr>
          <p:cNvSpPr/>
          <p:nvPr/>
        </p:nvSpPr>
        <p:spPr>
          <a:xfrm>
            <a:off x="2852057" y="2074791"/>
            <a:ext cx="6374272" cy="2424638"/>
          </a:xfrm>
          <a:custGeom>
            <a:avLst/>
            <a:gdLst>
              <a:gd name="connsiteX0" fmla="*/ 0 w 6374272"/>
              <a:gd name="connsiteY0" fmla="*/ 2424638 h 2424638"/>
              <a:gd name="connsiteX1" fmla="*/ 442686 w 6374272"/>
              <a:gd name="connsiteY1" fmla="*/ 1974695 h 2424638"/>
              <a:gd name="connsiteX2" fmla="*/ 827314 w 6374272"/>
              <a:gd name="connsiteY2" fmla="*/ 1517495 h 2424638"/>
              <a:gd name="connsiteX3" fmla="*/ 1270000 w 6374272"/>
              <a:gd name="connsiteY3" fmla="*/ 1285266 h 2424638"/>
              <a:gd name="connsiteX4" fmla="*/ 1712686 w 6374272"/>
              <a:gd name="connsiteY4" fmla="*/ 1103838 h 2424638"/>
              <a:gd name="connsiteX5" fmla="*/ 2184400 w 6374272"/>
              <a:gd name="connsiteY5" fmla="*/ 944180 h 2424638"/>
              <a:gd name="connsiteX6" fmla="*/ 2576286 w 6374272"/>
              <a:gd name="connsiteY6" fmla="*/ 835323 h 2424638"/>
              <a:gd name="connsiteX7" fmla="*/ 6059714 w 6374272"/>
              <a:gd name="connsiteY7" fmla="*/ 73323 h 2424638"/>
              <a:gd name="connsiteX8" fmla="*/ 5994400 w 6374272"/>
              <a:gd name="connsiteY8" fmla="*/ 73323 h 242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4272" h="2424638">
                <a:moveTo>
                  <a:pt x="0" y="2424638"/>
                </a:moveTo>
                <a:cubicBezTo>
                  <a:pt x="152400" y="2275261"/>
                  <a:pt x="304800" y="2125885"/>
                  <a:pt x="442686" y="1974695"/>
                </a:cubicBezTo>
                <a:cubicBezTo>
                  <a:pt x="580572" y="1823505"/>
                  <a:pt x="689428" y="1632400"/>
                  <a:pt x="827314" y="1517495"/>
                </a:cubicBezTo>
                <a:cubicBezTo>
                  <a:pt x="965200" y="1402590"/>
                  <a:pt x="1122438" y="1354209"/>
                  <a:pt x="1270000" y="1285266"/>
                </a:cubicBezTo>
                <a:cubicBezTo>
                  <a:pt x="1417562" y="1216323"/>
                  <a:pt x="1560286" y="1160686"/>
                  <a:pt x="1712686" y="1103838"/>
                </a:cubicBezTo>
                <a:cubicBezTo>
                  <a:pt x="1865086" y="1046990"/>
                  <a:pt x="2040467" y="988932"/>
                  <a:pt x="2184400" y="944180"/>
                </a:cubicBezTo>
                <a:cubicBezTo>
                  <a:pt x="2328333" y="899428"/>
                  <a:pt x="2576286" y="835323"/>
                  <a:pt x="2576286" y="835323"/>
                </a:cubicBezTo>
                <a:lnTo>
                  <a:pt x="6059714" y="73323"/>
                </a:lnTo>
                <a:cubicBezTo>
                  <a:pt x="6629400" y="-53677"/>
                  <a:pt x="6311900" y="9823"/>
                  <a:pt x="5994400" y="733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8AA96-C191-D447-8C59-1D7B37C885DE}"/>
              </a:ext>
            </a:extLst>
          </p:cNvPr>
          <p:cNvSpPr txBox="1"/>
          <p:nvPr/>
        </p:nvSpPr>
        <p:spPr>
          <a:xfrm>
            <a:off x="55712" y="3429000"/>
            <a:ext cx="2350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Weak correlation at high multiplicity, “saturate”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Stronger correlation at low multiplicity, “rapid increase in activities” </a:t>
            </a:r>
          </a:p>
        </p:txBody>
      </p:sp>
    </p:spTree>
    <p:extLst>
      <p:ext uri="{BB962C8B-B14F-4D97-AF65-F5344CB8AC3E}">
        <p14:creationId xmlns:p14="http://schemas.microsoft.com/office/powerpoint/2010/main" val="95666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61FD7-FAD4-2347-83DF-A56159F3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4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&lt;</a:t>
            </a:r>
            <a:r>
              <a:rPr lang="en-US" dirty="0" err="1"/>
              <a:t>Evt_Mult_BBCN</a:t>
            </a:r>
            <a:r>
              <a:rPr lang="en-US" dirty="0"/>
              <a:t>(S)&gt; vs </a:t>
            </a:r>
            <a:r>
              <a:rPr lang="en-US" dirty="0" err="1"/>
              <a:t>Evt_Mult_BBCS</a:t>
            </a:r>
            <a:br>
              <a:rPr lang="en-US" dirty="0"/>
            </a:br>
            <a:r>
              <a:rPr lang="en-US" sz="2700" dirty="0">
                <a:solidFill>
                  <a:srgbClr val="0432FF"/>
                </a:solidFill>
              </a:rPr>
              <a:t>- weakly correlated at high </a:t>
            </a:r>
            <a:r>
              <a:rPr lang="en-US" sz="2700" dirty="0" err="1">
                <a:solidFill>
                  <a:srgbClr val="0432FF"/>
                </a:solidFill>
              </a:rPr>
              <a:t>Evt_Mult_BBC</a:t>
            </a:r>
            <a:r>
              <a:rPr lang="en-US" sz="2700" dirty="0">
                <a:solidFill>
                  <a:srgbClr val="0432FF"/>
                </a:solidFill>
              </a:rPr>
              <a:t> N/S</a:t>
            </a:r>
            <a:br>
              <a:rPr lang="en-US" sz="2700" dirty="0">
                <a:solidFill>
                  <a:srgbClr val="0432FF"/>
                </a:solidFill>
              </a:rPr>
            </a:br>
            <a:r>
              <a:rPr lang="en-US" sz="2700" dirty="0">
                <a:solidFill>
                  <a:srgbClr val="0432FF"/>
                </a:solidFill>
              </a:rPr>
              <a:t>- expect rapid increase of BBCLL1_Eff at low multiplicity, then </a:t>
            </a:r>
            <a:r>
              <a:rPr lang="en-US" sz="2700" dirty="0" err="1">
                <a:solidFill>
                  <a:srgbClr val="0432FF"/>
                </a:solidFill>
              </a:rPr>
              <a:t>quikcy</a:t>
            </a:r>
            <a:r>
              <a:rPr lang="en-US" sz="2700" dirty="0">
                <a:solidFill>
                  <a:srgbClr val="0432FF"/>
                </a:solidFill>
              </a:rPr>
              <a:t> “saturate” 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9965-7CB1-8848-86CD-24B87C26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9B68-B4CF-7845-8829-5B3B28918B1F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88F4-980A-124F-BF09-90B387D4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82718-59A5-EB4C-8E08-59A7AF6E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E4AF1-F424-9946-BD89-1555B396B4B1}"/>
              </a:ext>
            </a:extLst>
          </p:cNvPr>
          <p:cNvSpPr txBox="1"/>
          <p:nvPr/>
        </p:nvSpPr>
        <p:spPr>
          <a:xfrm>
            <a:off x="0" y="2020506"/>
            <a:ext cx="19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Evt_Mult_BBCN</a:t>
            </a:r>
            <a:r>
              <a:rPr lang="en-US" dirty="0"/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B13D42-FE6D-3D4E-A7FE-5321004B3186}"/>
              </a:ext>
            </a:extLst>
          </p:cNvPr>
          <p:cNvSpPr txBox="1"/>
          <p:nvPr/>
        </p:nvSpPr>
        <p:spPr>
          <a:xfrm>
            <a:off x="2517798" y="5599159"/>
            <a:ext cx="163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Evt_Mult_BBCS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3BF1D06-011A-3E4B-B172-00DC3F3B4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4" y="2385731"/>
            <a:ext cx="5189764" cy="32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79A661-68B6-E341-888F-6DDDC04DC496}"/>
              </a:ext>
            </a:extLst>
          </p:cNvPr>
          <p:cNvCxnSpPr>
            <a:cxnSpLocks/>
          </p:cNvCxnSpPr>
          <p:nvPr/>
        </p:nvCxnSpPr>
        <p:spPr>
          <a:xfrm flipV="1">
            <a:off x="1095829" y="2910114"/>
            <a:ext cx="4499428" cy="32657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6EBDCE-2A75-E34F-94D4-9E46619B3D20}"/>
              </a:ext>
            </a:extLst>
          </p:cNvPr>
          <p:cNvCxnSpPr/>
          <p:nvPr/>
        </p:nvCxnSpPr>
        <p:spPr>
          <a:xfrm>
            <a:off x="6692153" y="3316939"/>
            <a:ext cx="4661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n 18">
            <a:extLst>
              <a:ext uri="{FF2B5EF4-FFF2-40B4-BE49-F238E27FC236}">
                <a16:creationId xmlns:a16="http://schemas.microsoft.com/office/drawing/2014/main" id="{DECD57BC-F1A5-464F-A99C-5B77F04B3493}"/>
              </a:ext>
            </a:extLst>
          </p:cNvPr>
          <p:cNvSpPr/>
          <p:nvPr/>
        </p:nvSpPr>
        <p:spPr>
          <a:xfrm rot="5400000">
            <a:off x="6955079" y="3074892"/>
            <a:ext cx="854714" cy="484095"/>
          </a:xfrm>
          <a:prstGeom prst="can">
            <a:avLst>
              <a:gd name="adj" fmla="val 37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35D31761-D628-974E-BB3A-6182DFD30153}"/>
              </a:ext>
            </a:extLst>
          </p:cNvPr>
          <p:cNvSpPr/>
          <p:nvPr/>
        </p:nvSpPr>
        <p:spPr>
          <a:xfrm rot="5400000">
            <a:off x="10556164" y="3070895"/>
            <a:ext cx="854715" cy="492092"/>
          </a:xfrm>
          <a:prstGeom prst="can">
            <a:avLst>
              <a:gd name="adj" fmla="val 37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50AF9D-E014-8146-A8CF-50238E385BE8}"/>
              </a:ext>
            </a:extLst>
          </p:cNvPr>
          <p:cNvSpPr txBox="1"/>
          <p:nvPr/>
        </p:nvSpPr>
        <p:spPr>
          <a:xfrm>
            <a:off x="7277100" y="4034116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287536-8CC7-B747-A651-9617F7FAE96A}"/>
              </a:ext>
            </a:extLst>
          </p:cNvPr>
          <p:cNvSpPr txBox="1"/>
          <p:nvPr/>
        </p:nvSpPr>
        <p:spPr>
          <a:xfrm>
            <a:off x="10522324" y="400114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BBCN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04D676-C16A-0742-813B-ED1DC0D4809B}"/>
              </a:ext>
            </a:extLst>
          </p:cNvPr>
          <p:cNvCxnSpPr/>
          <p:nvPr/>
        </p:nvCxnSpPr>
        <p:spPr>
          <a:xfrm flipV="1">
            <a:off x="9242612" y="3164539"/>
            <a:ext cx="1494864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859F71-70FA-B442-B62E-6934D8C34747}"/>
              </a:ext>
            </a:extLst>
          </p:cNvPr>
          <p:cNvCxnSpPr>
            <a:cxnSpLocks/>
          </p:cNvCxnSpPr>
          <p:nvPr/>
        </p:nvCxnSpPr>
        <p:spPr>
          <a:xfrm>
            <a:off x="9242612" y="3326065"/>
            <a:ext cx="1491503" cy="115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8FA4E1-BEAE-374E-981B-AC521451BEF9}"/>
              </a:ext>
            </a:extLst>
          </p:cNvPr>
          <p:cNvCxnSpPr>
            <a:cxnSpLocks/>
          </p:cNvCxnSpPr>
          <p:nvPr/>
        </p:nvCxnSpPr>
        <p:spPr>
          <a:xfrm flipH="1" flipV="1">
            <a:off x="7609082" y="3173743"/>
            <a:ext cx="1696281" cy="1612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045505-89DD-DF4B-A693-F00C5733A92D}"/>
              </a:ext>
            </a:extLst>
          </p:cNvPr>
          <p:cNvCxnSpPr>
            <a:cxnSpLocks/>
          </p:cNvCxnSpPr>
          <p:nvPr/>
        </p:nvCxnSpPr>
        <p:spPr>
          <a:xfrm flipH="1">
            <a:off x="7637931" y="3331108"/>
            <a:ext cx="1562581" cy="1526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xplosion 2 32">
            <a:extLst>
              <a:ext uri="{FF2B5EF4-FFF2-40B4-BE49-F238E27FC236}">
                <a16:creationId xmlns:a16="http://schemas.microsoft.com/office/drawing/2014/main" id="{16EDCB58-BC69-3743-A8EC-6587306518AF}"/>
              </a:ext>
            </a:extLst>
          </p:cNvPr>
          <p:cNvSpPr/>
          <p:nvPr/>
        </p:nvSpPr>
        <p:spPr>
          <a:xfrm>
            <a:off x="9141603" y="3222721"/>
            <a:ext cx="239323" cy="243023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8CDA977-672B-324A-8083-CE499D22A678}"/>
              </a:ext>
            </a:extLst>
          </p:cNvPr>
          <p:cNvCxnSpPr>
            <a:cxnSpLocks/>
          </p:cNvCxnSpPr>
          <p:nvPr/>
        </p:nvCxnSpPr>
        <p:spPr>
          <a:xfrm flipH="1" flipV="1">
            <a:off x="7609082" y="3033819"/>
            <a:ext cx="1754958" cy="310413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26F41A2-C74C-1F4E-A600-C5AC71C55296}"/>
              </a:ext>
            </a:extLst>
          </p:cNvPr>
          <p:cNvCxnSpPr>
            <a:cxnSpLocks/>
          </p:cNvCxnSpPr>
          <p:nvPr/>
        </p:nvCxnSpPr>
        <p:spPr>
          <a:xfrm flipH="1">
            <a:off x="7538701" y="3347485"/>
            <a:ext cx="1442332" cy="300022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918490B-2E16-C744-BEC4-7D495D5F200C}"/>
              </a:ext>
            </a:extLst>
          </p:cNvPr>
          <p:cNvSpPr txBox="1"/>
          <p:nvPr/>
        </p:nvSpPr>
        <p:spPr>
          <a:xfrm>
            <a:off x="6477484" y="4794390"/>
            <a:ext cx="5284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common/global activity (“semi-hard scatterings”)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432FF"/>
                </a:solidFill>
              </a:rPr>
              <a:t>local activity, FSI, hadronization/fragmentation etc. 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BBC acceptance etc. </a:t>
            </a:r>
          </a:p>
          <a:p>
            <a:r>
              <a:rPr lang="en-US" dirty="0"/>
              <a:t>      -&gt; almost “statistically independent” 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7B6F05-5FEA-DF4F-AF75-3DEB168EAA90}"/>
              </a:ext>
            </a:extLst>
          </p:cNvPr>
          <p:cNvSpPr/>
          <p:nvPr/>
        </p:nvSpPr>
        <p:spPr>
          <a:xfrm>
            <a:off x="701964" y="2889582"/>
            <a:ext cx="1204905" cy="9559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A3A1-F756-9F43-94BD-27B00EF7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&lt;</a:t>
            </a:r>
            <a:r>
              <a:rPr lang="en-US" dirty="0" err="1"/>
              <a:t>Evt_Mult_BBCN</a:t>
            </a:r>
            <a:r>
              <a:rPr lang="en-US" dirty="0"/>
              <a:t>(S)&gt; vs </a:t>
            </a:r>
            <a:r>
              <a:rPr lang="en-US" dirty="0" err="1"/>
              <a:t>Evt_Mult_SVX</a:t>
            </a:r>
            <a:br>
              <a:rPr lang="en-US" dirty="0"/>
            </a:br>
            <a:r>
              <a:rPr lang="en-US" dirty="0">
                <a:solidFill>
                  <a:srgbClr val="0432FF"/>
                </a:solidFill>
              </a:rPr>
              <a:t>- </a:t>
            </a:r>
            <a:r>
              <a:rPr lang="en-US" sz="2700" dirty="0">
                <a:solidFill>
                  <a:srgbClr val="0432FF"/>
                </a:solidFill>
              </a:rPr>
              <a:t>weakly correlated at high </a:t>
            </a:r>
            <a:r>
              <a:rPr lang="en-US" sz="2700" dirty="0" err="1">
                <a:solidFill>
                  <a:srgbClr val="0432FF"/>
                </a:solidFill>
              </a:rPr>
              <a:t>Evt_Mult_BBC</a:t>
            </a:r>
            <a:r>
              <a:rPr lang="en-US" sz="2700" dirty="0">
                <a:solidFill>
                  <a:srgbClr val="0432FF"/>
                </a:solidFill>
              </a:rPr>
              <a:t> N/S</a:t>
            </a:r>
            <a:br>
              <a:rPr lang="en-US" sz="2700" dirty="0">
                <a:solidFill>
                  <a:srgbClr val="0432FF"/>
                </a:solidFill>
              </a:rPr>
            </a:br>
            <a:r>
              <a:rPr lang="en-US" sz="2700" dirty="0">
                <a:solidFill>
                  <a:srgbClr val="0432FF"/>
                </a:solidFill>
              </a:rPr>
              <a:t>-  good to use </a:t>
            </a:r>
            <a:r>
              <a:rPr lang="en-US" sz="2700" dirty="0" err="1">
                <a:solidFill>
                  <a:srgbClr val="0432FF"/>
                </a:solidFill>
              </a:rPr>
              <a:t>BBC_hits</a:t>
            </a:r>
            <a:r>
              <a:rPr lang="en-US" sz="2700" dirty="0">
                <a:solidFill>
                  <a:srgbClr val="0432FF"/>
                </a:solidFill>
              </a:rPr>
              <a:t> and </a:t>
            </a:r>
            <a:r>
              <a:rPr lang="en-US" sz="2700" dirty="0" err="1">
                <a:solidFill>
                  <a:srgbClr val="0432FF"/>
                </a:solidFill>
              </a:rPr>
              <a:t>SVX_hits</a:t>
            </a:r>
            <a:r>
              <a:rPr lang="en-US" sz="2700" dirty="0">
                <a:solidFill>
                  <a:srgbClr val="0432FF"/>
                </a:solidFill>
              </a:rPr>
              <a:t> as “independent” indicators of event activity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5B97-7AD0-1747-B2CA-44095126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7E81-5719-5241-85C7-BF381375E11D}" type="datetime1">
              <a:rPr lang="en-US" smtClean="0"/>
              <a:t>10/28/21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9BA8-4794-C74F-8C3A-A5ABDCEA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HHJ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D40E-8977-A74E-ADB4-0223320D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C3DBF-09C3-334F-B840-BF398CBF17CE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F1B90F-73F4-3C4E-8709-18744031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938" y="1858916"/>
            <a:ext cx="6997700" cy="4356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B1B65A-C914-184F-81D7-0E040326910F}"/>
              </a:ext>
            </a:extLst>
          </p:cNvPr>
          <p:cNvSpPr txBox="1"/>
          <p:nvPr/>
        </p:nvSpPr>
        <p:spPr>
          <a:xfrm>
            <a:off x="126377" y="3127551"/>
            <a:ext cx="4330288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/>
              <a:t>BBCLL1 trigger Eff grows rapidly with </a:t>
            </a:r>
            <a:r>
              <a:rPr lang="en-US" sz="1600" dirty="0" err="1"/>
              <a:t>Evt_Mult</a:t>
            </a:r>
            <a:endParaRPr lang="en-US" sz="1600" dirty="0"/>
          </a:p>
          <a:p>
            <a:r>
              <a:rPr lang="en-US" sz="1600" dirty="0"/>
              <a:t>       at low  </a:t>
            </a:r>
            <a:r>
              <a:rPr lang="en-US" sz="1600" dirty="0" err="1"/>
              <a:t>Evt_Mult_SVX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Weak at high </a:t>
            </a:r>
            <a:r>
              <a:rPr lang="en-US" sz="1600" dirty="0" err="1"/>
              <a:t>SVX_hit</a:t>
            </a:r>
            <a:r>
              <a:rPr lang="en-US" sz="1600" dirty="0"/>
              <a:t> multiplicity </a:t>
            </a:r>
          </a:p>
          <a:p>
            <a:endParaRPr lang="en-US" sz="1600" dirty="0"/>
          </a:p>
          <a:p>
            <a:pPr marL="285750" indent="-285750">
              <a:buFontTx/>
              <a:buChar char="-"/>
            </a:pPr>
            <a:r>
              <a:rPr lang="en-US" sz="1600" dirty="0"/>
              <a:t>“saturate” at high multiplicity (</a:t>
            </a:r>
            <a:r>
              <a:rPr lang="en-US" sz="1600" dirty="0" err="1"/>
              <a:t>pT</a:t>
            </a:r>
            <a:r>
              <a:rPr lang="en-US" sz="1600" dirty="0"/>
              <a:t>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/>
              <a:t>BBCLL1_Eff:</a:t>
            </a:r>
          </a:p>
          <a:p>
            <a:r>
              <a:rPr lang="en-US" dirty="0"/>
              <a:t>          0.55 +/- 0.05 (MB)</a:t>
            </a:r>
          </a:p>
          <a:p>
            <a:r>
              <a:rPr lang="en-US" dirty="0"/>
              <a:t>          0.79 +/- 0.02 (high </a:t>
            </a:r>
            <a:r>
              <a:rPr lang="en-US" dirty="0" err="1"/>
              <a:t>pT</a:t>
            </a:r>
            <a:r>
              <a:rPr lang="en-US" dirty="0"/>
              <a:t> &gt; 4GeV, p^0)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807D5B-97A0-384A-B389-843654A8AFC0}"/>
              </a:ext>
            </a:extLst>
          </p:cNvPr>
          <p:cNvSpPr txBox="1"/>
          <p:nvPr/>
        </p:nvSpPr>
        <p:spPr>
          <a:xfrm>
            <a:off x="7398738" y="5987018"/>
            <a:ext cx="150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Evt_Mult_SVX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BA7BC2-4551-844C-B97B-9C8B2F8B31B4}"/>
              </a:ext>
            </a:extLst>
          </p:cNvPr>
          <p:cNvSpPr txBox="1"/>
          <p:nvPr/>
        </p:nvSpPr>
        <p:spPr>
          <a:xfrm>
            <a:off x="3085165" y="2222710"/>
            <a:ext cx="1906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Evt_Mult_BBCN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02748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818</Words>
  <Application>Microsoft Macintosh PowerPoint</Application>
  <PresentationFormat>Widescreen</PresentationFormat>
  <Paragraphs>144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J/Psi Multiplicity Analysis Update </vt:lpstr>
      <vt:lpstr>Differential J/Psi Yields vs Event Multiplicity Nch</vt:lpstr>
      <vt:lpstr>Relative J/Psi Yiels vs Event Multiplicity - Run15 pp Projections</vt:lpstr>
      <vt:lpstr>Event Multiplicity Determination in p+p collisions: FVTX/SVX/BBC</vt:lpstr>
      <vt:lpstr>Recent Progress</vt:lpstr>
      <vt:lpstr>Event Multiplicity Correlation: FVTX_N vs FVTX_S - only weakly correlated</vt:lpstr>
      <vt:lpstr>&lt;Evt_Mult_FVTXN&gt; vs Evt_Mult_FVTXS - weakly correlated at high Evt_Mult_FVTXS - good to use FVTX_N and FVTX_S as “independent” indicator of high event activity  </vt:lpstr>
      <vt:lpstr>&lt;Evt_Mult_BBCN(S)&gt; vs Evt_Mult_BBCS - weakly correlated at high Evt_Mult_BBC N/S - expect rapid increase of BBCLL1_Eff at low multiplicity, then quikcy “saturate” </vt:lpstr>
      <vt:lpstr>&lt;Evt_Mult_BBCN(S)&gt; vs Evt_Mult_SVX - weakly correlated at high Evt_Mult_BBC N/S -  good to use BBC_hits and SVX_hits as “independent” indicators of event activity </vt:lpstr>
      <vt:lpstr>Use MC to Make the Evt_Mult Bias Corrections - however, current PHENIX simulations all had BBC cuts at reconstruction …. Effectively already BBCLL1 selected</vt:lpstr>
      <vt:lpstr>New MC for Event Multiplicity Dependent Trigger Bias Study - MB and J/Psi Events </vt:lpstr>
      <vt:lpstr>Summary and To-do’s</vt:lpstr>
      <vt:lpstr>Backup slides</vt:lpstr>
      <vt:lpstr>FVTX_N vs FVTX_S</vt:lpstr>
      <vt:lpstr>J/Psi Reconstruction Efficiency vs Multiplicity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J/Psi Multiplicity Analysis Update </dc:title>
  <dc:creator>Ming Liu</dc:creator>
  <cp:lastModifiedBy>Ming Liu</cp:lastModifiedBy>
  <cp:revision>37</cp:revision>
  <dcterms:created xsi:type="dcterms:W3CDTF">2021-10-27T22:46:42Z</dcterms:created>
  <dcterms:modified xsi:type="dcterms:W3CDTF">2021-10-28T14:22:35Z</dcterms:modified>
</cp:coreProperties>
</file>