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0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3389C67-548D-4D22-9794-BED70B296932}">
  <a:tblStyle styleId="{A3389C67-548D-4D22-9794-BED70B2969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4"/>
    <p:restoredTop sz="94668"/>
  </p:normalViewPr>
  <p:slideViewPr>
    <p:cSldViewPr snapToGrid="0" snapToObjects="1">
      <p:cViewPr varScale="1">
        <p:scale>
          <a:sx n="159" d="100"/>
          <a:sy n="159" d="100"/>
        </p:scale>
        <p:origin x="216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eff135592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eff1355922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eff1355922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eff135592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eff1355922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geff1355922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9/30/21</a:t>
            </a: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HI PWG Meeting</a:t>
            </a: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9/30/21</a:t>
            </a:r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HI PWG Meeting</a:t>
            </a:r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9/30/21</a:t>
            </a:r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HI PWG Meeting</a:t>
            </a:r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9/30/21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HI PWG Meeting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9/30/21</a:t>
            </a: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HI PWG Meeting</a:t>
            </a: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9/30/21</a:t>
            </a: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HI PWG Meeting</a:t>
            </a: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9/30/21</a:t>
            </a: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HI PWG Meeting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9/30/21</a:t>
            </a:r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HI PWG Meeting</a:t>
            </a: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9/30/21</a:t>
            </a:r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HI PWG Meeting</a:t>
            </a:r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9/30/21</a:t>
            </a:r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HI PWG Meeting</a:t>
            </a: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9/30/21</a:t>
            </a: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HI PWG Meeting</a:t>
            </a: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9/30/21</a:t>
            </a: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HI PWG Meeting</a:t>
            </a: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"/>
              <a:t>J/Psi Multiplicity Analysis Update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/>
              <a:t>Yasser, Cameron, Sanghoon, Cesar, Ming  et al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/>
              <a:t>09/30/2021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/>
              <a:t>HI PWG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9/30/21</a:t>
            </a:r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 PWG Meeting</a:t>
            </a:r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"/>
          <p:cNvSpPr txBox="1">
            <a:spLocks noGrp="1"/>
          </p:cNvSpPr>
          <p:nvPr>
            <p:ph type="title"/>
          </p:nvPr>
        </p:nvSpPr>
        <p:spPr>
          <a:xfrm>
            <a:off x="415650" y="135692"/>
            <a:ext cx="113607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 Check of Double Collision Fraction vs BBC_Rate</a:t>
            </a:r>
            <a:endParaRPr/>
          </a:p>
        </p:txBody>
      </p:sp>
      <p:sp>
        <p:nvSpPr>
          <p:cNvPr id="233" name="Google Shape;233;p23"/>
          <p:cNvSpPr txBox="1">
            <a:spLocks noGrp="1"/>
          </p:cNvSpPr>
          <p:nvPr>
            <p:ph type="body" idx="1"/>
          </p:nvPr>
        </p:nvSpPr>
        <p:spPr>
          <a:xfrm>
            <a:off x="415650" y="1280821"/>
            <a:ext cx="113607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a few selected runs in 3 BBC_Rate ranges … repeat with better stat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35" name="Google Shape;2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6100" y="2858049"/>
            <a:ext cx="8662149" cy="278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4"/>
          <p:cNvSpPr txBox="1">
            <a:spLocks noGrp="1"/>
          </p:cNvSpPr>
          <p:nvPr>
            <p:ph type="title"/>
          </p:nvPr>
        </p:nvSpPr>
        <p:spPr>
          <a:xfrm>
            <a:off x="415600" y="877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Evt_Mult_FVTXS: (MB,low), (Double_PDF),(Evt_vtxZ2)</a:t>
            </a:r>
            <a:endParaRPr/>
          </a:p>
        </p:txBody>
      </p:sp>
      <p:sp>
        <p:nvSpPr>
          <p:cNvPr id="241" name="Google Shape;241;p24"/>
          <p:cNvSpPr txBox="1">
            <a:spLocks noGrp="1"/>
          </p:cNvSpPr>
          <p:nvPr>
            <p:ph type="body" idx="1"/>
          </p:nvPr>
        </p:nvSpPr>
        <p:spPr>
          <a:xfrm>
            <a:off x="93275" y="1386825"/>
            <a:ext cx="5308500" cy="5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70000" lnSpcReduction="20000"/>
          </a:bodyPr>
          <a:lstStyle/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949"/>
              <a:buNone/>
            </a:pPr>
            <a:r>
              <a:rPr lang="en"/>
              <a:t>1) Low BBC (&lt;500kHz), mostly single collisions (&gt;99.5%);</a:t>
            </a:r>
            <a:endParaRPr/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949"/>
              <a:buNone/>
            </a:pPr>
            <a:endParaRPr/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949"/>
              <a:buNone/>
            </a:pPr>
            <a:r>
              <a:rPr lang="en"/>
              <a:t>2) Estimate double collision PDF2x using “single collision” PDF from 1);</a:t>
            </a:r>
            <a:endParaRPr/>
          </a:p>
          <a:p>
            <a:pPr marL="795847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268"/>
              <a:buNone/>
            </a:pPr>
            <a:endParaRPr>
              <a:solidFill>
                <a:srgbClr val="FF0000"/>
              </a:solidFill>
            </a:endParaRPr>
          </a:p>
          <a:p>
            <a:pPr marL="795847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268"/>
              <a:buNone/>
            </a:pPr>
            <a:endParaRPr>
              <a:solidFill>
                <a:srgbClr val="FF0000"/>
              </a:solidFill>
            </a:endParaRPr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949"/>
              <a:buNone/>
            </a:pPr>
            <a:endParaRPr/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949"/>
              <a:buNone/>
            </a:pPr>
            <a:endParaRPr/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949"/>
              <a:buNone/>
            </a:pPr>
            <a:r>
              <a:rPr lang="en"/>
              <a:t>3) PDF2 from reconstructed/identified  double collision events:</a:t>
            </a:r>
            <a:endParaRPr/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949"/>
              <a:buNone/>
            </a:pPr>
            <a:endParaRPr/>
          </a:p>
          <a:p>
            <a:pPr marL="795847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5268"/>
              <a:buNone/>
            </a:pPr>
            <a:endParaRPr/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949"/>
              <a:buNone/>
            </a:pPr>
            <a:r>
              <a:rPr lang="en"/>
              <a:t>R1 = PDF(&gt;1.5MHz)/PDF(&lt;0.5MHz)</a:t>
            </a:r>
            <a:endParaRPr/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949"/>
              <a:buNone/>
            </a:pPr>
            <a:endParaRPr/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949"/>
              <a:buNone/>
            </a:pPr>
            <a:r>
              <a:rPr lang="en"/>
              <a:t>R2 =PDF2x/PDF</a:t>
            </a:r>
            <a:endParaRPr/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949"/>
              <a:buNone/>
            </a:pPr>
            <a:endParaRPr/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949"/>
              <a:buNone/>
            </a:pPr>
            <a:r>
              <a:rPr lang="en"/>
              <a:t>R3 =PDF2/PDF2x</a:t>
            </a:r>
            <a:endParaRPr/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949"/>
              <a:buNone/>
            </a:pPr>
            <a:r>
              <a:rPr lang="en"/>
              <a:t>- More double collisions reconstructed close to primary collision vtx (Z=+/-10cm)</a:t>
            </a:r>
            <a:endParaRPr/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949"/>
              <a:buNone/>
            </a:pPr>
            <a:r>
              <a:rPr lang="en"/>
              <a:t>- treat as systematic, +/-50%  </a:t>
            </a:r>
            <a:endParaRPr/>
          </a:p>
        </p:txBody>
      </p:sp>
      <p:sp>
        <p:nvSpPr>
          <p:cNvPr id="242" name="Google Shape;242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243" name="Google Shape;243;p24"/>
          <p:cNvGrpSpPr/>
          <p:nvPr/>
        </p:nvGrpSpPr>
        <p:grpSpPr>
          <a:xfrm>
            <a:off x="5336750" y="879250"/>
            <a:ext cx="6691451" cy="5863176"/>
            <a:chOff x="5336750" y="879250"/>
            <a:chExt cx="6691451" cy="5863176"/>
          </a:xfrm>
        </p:grpSpPr>
        <p:pic>
          <p:nvPicPr>
            <p:cNvPr id="244" name="Google Shape;244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36750" y="879250"/>
              <a:ext cx="6691451" cy="58631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5" name="Google Shape;245;p24"/>
            <p:cNvCxnSpPr/>
            <p:nvPr/>
          </p:nvCxnSpPr>
          <p:spPr>
            <a:xfrm rot="10800000" flipH="1">
              <a:off x="5602367" y="5932983"/>
              <a:ext cx="1718100" cy="114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46" name="Google Shape;246;p24"/>
            <p:cNvCxnSpPr/>
            <p:nvPr/>
          </p:nvCxnSpPr>
          <p:spPr>
            <a:xfrm rot="10800000" flipH="1">
              <a:off x="10142192" y="5667492"/>
              <a:ext cx="1530900" cy="135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247" name="Google Shape;247;p24"/>
          <p:cNvSpPr txBox="1"/>
          <p:nvPr/>
        </p:nvSpPr>
        <p:spPr>
          <a:xfrm>
            <a:off x="8585164" y="2576878"/>
            <a:ext cx="98343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PDF2x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4"/>
          <p:cNvSpPr txBox="1"/>
          <p:nvPr/>
        </p:nvSpPr>
        <p:spPr>
          <a:xfrm>
            <a:off x="10225600" y="2505501"/>
            <a:ext cx="187313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PDF2, reco’d double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|Evt_vtxZ2|&lt;100cm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4"/>
          <p:cNvSpPr txBox="1"/>
          <p:nvPr/>
        </p:nvSpPr>
        <p:spPr>
          <a:xfrm>
            <a:off x="6091008" y="2586766"/>
            <a:ext cx="1223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PDF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4"/>
          <p:cNvSpPr txBox="1"/>
          <p:nvPr/>
        </p:nvSpPr>
        <p:spPr>
          <a:xfrm>
            <a:off x="10142208" y="4836783"/>
            <a:ext cx="18648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R3: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PDF2/PDF2x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047" y="2934425"/>
            <a:ext cx="3990384" cy="289487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4"/>
          <p:cNvSpPr txBox="1"/>
          <p:nvPr/>
        </p:nvSpPr>
        <p:spPr>
          <a:xfrm>
            <a:off x="5602385" y="5011341"/>
            <a:ext cx="1493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R1: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PDF(Hi)/PDF(Low)</a:t>
            </a:r>
            <a:endParaRPr/>
          </a:p>
        </p:txBody>
      </p:sp>
      <p:sp>
        <p:nvSpPr>
          <p:cNvPr id="253" name="Google Shape;253;p24"/>
          <p:cNvSpPr txBox="1"/>
          <p:nvPr/>
        </p:nvSpPr>
        <p:spPr>
          <a:xfrm>
            <a:off x="7843274" y="5011347"/>
            <a:ext cx="1414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R2: 100% double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PDF2x/PDF(Low)</a:t>
            </a:r>
            <a:endParaRPr/>
          </a:p>
        </p:txBody>
      </p:sp>
      <p:sp>
        <p:nvSpPr>
          <p:cNvPr id="254" name="Google Shape;254;p24"/>
          <p:cNvSpPr txBox="1"/>
          <p:nvPr/>
        </p:nvSpPr>
        <p:spPr>
          <a:xfrm>
            <a:off x="7843275" y="6436425"/>
            <a:ext cx="186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Evt_Mult_FVTXS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4"/>
          <p:cNvSpPr txBox="1"/>
          <p:nvPr/>
        </p:nvSpPr>
        <p:spPr>
          <a:xfrm>
            <a:off x="5602375" y="6436425"/>
            <a:ext cx="186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Evt_Mult_FVTXS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4"/>
          <p:cNvSpPr txBox="1"/>
          <p:nvPr/>
        </p:nvSpPr>
        <p:spPr>
          <a:xfrm>
            <a:off x="10005600" y="6457800"/>
            <a:ext cx="186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Evt_Mult_FVTXS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5"/>
          <p:cNvSpPr txBox="1">
            <a:spLocks noGrp="1"/>
          </p:cNvSpPr>
          <p:nvPr>
            <p:ph type="title"/>
          </p:nvPr>
        </p:nvSpPr>
        <p:spPr>
          <a:xfrm>
            <a:off x="331624" y="272050"/>
            <a:ext cx="5231200" cy="13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3600"/>
              <a:t>Cross Check Event Vertex Distributions: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3600"/>
              <a:t>MB1: BBCLL1(novtx)</a:t>
            </a:r>
            <a:endParaRPr sz="3600"/>
          </a:p>
        </p:txBody>
      </p:sp>
      <p:sp>
        <p:nvSpPr>
          <p:cNvPr id="262" name="Google Shape;262;p25"/>
          <p:cNvSpPr txBox="1">
            <a:spLocks noGrp="1"/>
          </p:cNvSpPr>
          <p:nvPr>
            <p:ph type="body" idx="1"/>
          </p:nvPr>
        </p:nvSpPr>
        <p:spPr>
          <a:xfrm>
            <a:off x="205600" y="2035342"/>
            <a:ext cx="5231100" cy="4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2500" lnSpcReduction="20000"/>
          </a:bodyPr>
          <a:lstStyle/>
          <a:p>
            <a:pPr marL="609585" lvl="0" indent="-44004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285"/>
              <a:buAutoNum type="arabicPeriod"/>
            </a:pPr>
            <a:r>
              <a:rPr lang="en"/>
              <a:t>Z_Sigma = 51cm</a:t>
            </a:r>
            <a:endParaRPr/>
          </a:p>
          <a:p>
            <a:pPr marL="609585" lvl="0" indent="-44004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285"/>
              <a:buAutoNum type="arabicPeriod"/>
            </a:pPr>
            <a:r>
              <a:rPr lang="en"/>
              <a:t>BBC_Rate = 1.24 MHz</a:t>
            </a:r>
            <a:endParaRPr/>
          </a:p>
          <a:p>
            <a:pPr marL="609585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en"/>
              <a:t>@1.2 MHz, mu = 0.24, </a:t>
            </a:r>
            <a:endParaRPr/>
          </a:p>
          <a:p>
            <a:pPr marL="609585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en"/>
              <a:t>prob 2.7 % having double collision </a:t>
            </a:r>
            <a:endParaRPr/>
          </a:p>
          <a:p>
            <a:pPr marL="152396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endParaRPr/>
          </a:p>
          <a:p>
            <a:pPr marL="152396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en"/>
              <a:t>For |Evt_vtxZ| &lt; 10cm events</a:t>
            </a:r>
            <a:endParaRPr/>
          </a:p>
          <a:p>
            <a:pPr marL="152396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endParaRPr/>
          </a:p>
          <a:p>
            <a:pPr marL="609585" lvl="0" indent="-44004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000"/>
              <a:buAutoNum type="alphaLcPeriod"/>
            </a:pPr>
            <a:r>
              <a:rPr lang="en" sz="2000"/>
              <a:t>Double collusion fraction ~3%, very close to the 2.7% estimated double collision fraction </a:t>
            </a:r>
            <a:endParaRPr/>
          </a:p>
          <a:p>
            <a:pPr marL="609585" lvl="0" indent="-44004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000"/>
              <a:buAutoNum type="alphaLcPeriod"/>
            </a:pPr>
            <a:r>
              <a:rPr lang="en" sz="2000"/>
              <a:t>2</a:t>
            </a:r>
            <a:r>
              <a:rPr lang="en" sz="2000" baseline="30000"/>
              <a:t>nd</a:t>
            </a:r>
            <a:r>
              <a:rPr lang="en" sz="2000"/>
              <a:t> vtxZ distribution ~ BBC_Z  </a:t>
            </a:r>
            <a:endParaRPr sz="2000"/>
          </a:p>
          <a:p>
            <a:pPr marL="609585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ct val="64285"/>
              <a:buNone/>
            </a:pPr>
            <a:endParaRPr/>
          </a:p>
        </p:txBody>
      </p:sp>
      <p:sp>
        <p:nvSpPr>
          <p:cNvPr id="263" name="Google Shape;263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264" name="Google Shape;26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6859" y="0"/>
            <a:ext cx="6545151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25"/>
          <p:cNvCxnSpPr/>
          <p:nvPr/>
        </p:nvCxnSpPr>
        <p:spPr>
          <a:xfrm rot="10800000" flipH="1">
            <a:off x="9351000" y="5200067"/>
            <a:ext cx="2550800" cy="20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66" name="Google Shape;266;p25"/>
          <p:cNvSpPr/>
          <p:nvPr/>
        </p:nvSpPr>
        <p:spPr>
          <a:xfrm>
            <a:off x="10455867" y="4243441"/>
            <a:ext cx="182800" cy="2245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5"/>
          <p:cNvSpPr txBox="1"/>
          <p:nvPr/>
        </p:nvSpPr>
        <p:spPr>
          <a:xfrm>
            <a:off x="9727936" y="5670102"/>
            <a:ext cx="18743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|Evt_vtxZ|&lt;10 cm</a:t>
            </a:r>
            <a:endParaRPr/>
          </a:p>
        </p:txBody>
      </p:sp>
      <p:sp>
        <p:nvSpPr>
          <p:cNvPr id="268" name="Google Shape;268;p25"/>
          <p:cNvSpPr txBox="1"/>
          <p:nvPr/>
        </p:nvSpPr>
        <p:spPr>
          <a:xfrm>
            <a:off x="6802017" y="2631233"/>
            <a:ext cx="10727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BBC_Z</a:t>
            </a:r>
            <a:endParaRPr/>
          </a:p>
        </p:txBody>
      </p:sp>
      <p:sp>
        <p:nvSpPr>
          <p:cNvPr id="269" name="Google Shape;269;p25"/>
          <p:cNvSpPr txBox="1"/>
          <p:nvPr/>
        </p:nvSpPr>
        <p:spPr>
          <a:xfrm>
            <a:off x="6565624" y="5877903"/>
            <a:ext cx="14255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1800" baseline="300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" sz="18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 Evt_vtxZ2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6"/>
          <p:cNvSpPr txBox="1">
            <a:spLocks noGrp="1"/>
          </p:cNvSpPr>
          <p:nvPr>
            <p:ph type="title"/>
          </p:nvPr>
        </p:nvSpPr>
        <p:spPr>
          <a:xfrm>
            <a:off x="0" y="308925"/>
            <a:ext cx="4016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3459"/>
              <a:t>Evt_Mult_FVTXS</a:t>
            </a:r>
            <a:endParaRPr sz="3459"/>
          </a:p>
        </p:txBody>
      </p:sp>
      <p:sp>
        <p:nvSpPr>
          <p:cNvPr id="275" name="Google Shape;275;p26"/>
          <p:cNvSpPr txBox="1">
            <a:spLocks noGrp="1"/>
          </p:cNvSpPr>
          <p:nvPr>
            <p:ph type="body" idx="1"/>
          </p:nvPr>
        </p:nvSpPr>
        <p:spPr>
          <a:xfrm>
            <a:off x="74556" y="1072533"/>
            <a:ext cx="4016800" cy="385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883"/>
              <a:buNone/>
            </a:pPr>
            <a:r>
              <a:rPr lang="en"/>
              <a:t>1. FVTXS PDF (BBC&lt;0.6MHz)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16883"/>
              <a:buNone/>
            </a:pPr>
            <a:r>
              <a:rPr lang="en"/>
              <a:t>2. Computed Double_PDF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16883"/>
              <a:buNone/>
            </a:pPr>
            <a:r>
              <a:rPr lang="en"/>
              <a:t>3. PDF2: Double collision events with Evt_vtxZ2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16883"/>
              <a:buNone/>
            </a:pPr>
            <a:r>
              <a:rPr lang="en"/>
              <a:t>4. PDF(high BBC)/PDF(low BBC)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16883"/>
              <a:buNone/>
            </a:pPr>
            <a:r>
              <a:rPr lang="en"/>
              <a:t>5. PDF of Comp. 10% mix of double collisions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16883"/>
              <a:buNone/>
            </a:pPr>
            <a:r>
              <a:rPr lang="en"/>
              <a:t>6. PDF of Comp. 5% mix of double collisions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ct val="116883"/>
              <a:buNone/>
            </a:pPr>
            <a:r>
              <a:rPr lang="en">
                <a:solidFill>
                  <a:srgbClr val="FF0000"/>
                </a:solidFill>
              </a:rPr>
              <a:t>7. PDF of Comp. 2% mix of double collisions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ct val="116883"/>
              <a:buNone/>
            </a:pPr>
            <a:r>
              <a:rPr lang="en">
                <a:solidFill>
                  <a:srgbClr val="FF0000"/>
                </a:solidFill>
              </a:rPr>
              <a:t>   @~ 1.0MHz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16883"/>
              <a:buNone/>
            </a:pPr>
            <a:r>
              <a:rPr lang="en"/>
              <a:t>8.PDF of Comp. 1% mix of double collisions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16883"/>
              <a:buNone/>
            </a:pPr>
            <a:r>
              <a:rPr lang="en"/>
              <a:t>9.PDF of Comp. 0.5% mix of double collisions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ct val="116883"/>
              <a:buNone/>
            </a:pPr>
            <a:endParaRPr/>
          </a:p>
        </p:txBody>
      </p:sp>
      <p:sp>
        <p:nvSpPr>
          <p:cNvPr id="276" name="Google Shape;276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77" name="Google Shape;27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6678" y="1"/>
            <a:ext cx="8175309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p26"/>
          <p:cNvCxnSpPr/>
          <p:nvPr/>
        </p:nvCxnSpPr>
        <p:spPr>
          <a:xfrm>
            <a:off x="4933867" y="674733"/>
            <a:ext cx="16000" cy="5902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79" name="Google Shape;279;p26"/>
          <p:cNvCxnSpPr/>
          <p:nvPr/>
        </p:nvCxnSpPr>
        <p:spPr>
          <a:xfrm flipH="1">
            <a:off x="7692900" y="3189467"/>
            <a:ext cx="18000" cy="3388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80" name="Google Shape;280;p26"/>
          <p:cNvCxnSpPr/>
          <p:nvPr/>
        </p:nvCxnSpPr>
        <p:spPr>
          <a:xfrm flipH="1">
            <a:off x="10436100" y="3291067"/>
            <a:ext cx="18000" cy="3388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81" name="Google Shape;281;p26"/>
          <p:cNvSpPr txBox="1"/>
          <p:nvPr/>
        </p:nvSpPr>
        <p:spPr>
          <a:xfrm>
            <a:off x="4396600" y="5320501"/>
            <a:ext cx="200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2% doubles;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Corr. &lt; 5%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6"/>
          <p:cNvSpPr txBox="1"/>
          <p:nvPr/>
        </p:nvSpPr>
        <p:spPr>
          <a:xfrm>
            <a:off x="57108" y="4740295"/>
            <a:ext cx="4051800" cy="2031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average FVTXS/N double collision correction factor &lt; 5% at FVTX_S = 6;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normalized Evt_Mult_FVTXS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 6/&lt;1.5&gt; = 4;  ⇒ 4 times of mean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correction and assign systematic uncertainty, +/-50% of (5%)</a:t>
            </a:r>
            <a:endParaRPr/>
          </a:p>
        </p:txBody>
      </p:sp>
      <p:sp>
        <p:nvSpPr>
          <p:cNvPr id="283" name="Google Shape;283;p26"/>
          <p:cNvSpPr txBox="1"/>
          <p:nvPr/>
        </p:nvSpPr>
        <p:spPr>
          <a:xfrm>
            <a:off x="7027507" y="5280394"/>
            <a:ext cx="200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1% doubles;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Corr. &lt; 2%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6"/>
          <p:cNvSpPr txBox="1"/>
          <p:nvPr/>
        </p:nvSpPr>
        <p:spPr>
          <a:xfrm>
            <a:off x="9754142" y="5292938"/>
            <a:ext cx="200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0.5% doubles;</a:t>
            </a:r>
            <a:endParaRPr sz="2400">
              <a:solidFill>
                <a:srgbClr val="0432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Corr. &lt; 1%</a:t>
            </a:r>
            <a:endParaRPr sz="2400">
              <a:solidFill>
                <a:srgbClr val="0432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7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Evt_Mult_BBCS:(MB,low), (Double_PDF),(Evt_vtxZ2)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90" name="Google Shape;290;p27"/>
          <p:cNvSpPr txBox="1">
            <a:spLocks noGrp="1"/>
          </p:cNvSpPr>
          <p:nvPr>
            <p:ph type="body" idx="1"/>
          </p:nvPr>
        </p:nvSpPr>
        <p:spPr>
          <a:xfrm>
            <a:off x="81504" y="1397593"/>
            <a:ext cx="4638900" cy="224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609584" lvl="0" indent="-402578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0"/>
              <a:buAutoNum type="arabicPeriod"/>
            </a:pPr>
            <a:r>
              <a:rPr lang="en" sz="1800" dirty="0"/>
              <a:t>PDF, Low </a:t>
            </a:r>
            <a:r>
              <a:rPr lang="en" sz="1800" dirty="0" err="1"/>
              <a:t>BBC_Rate</a:t>
            </a:r>
            <a:r>
              <a:rPr lang="en" sz="1800" dirty="0"/>
              <a:t>, &lt; 600kHz</a:t>
            </a:r>
          </a:p>
          <a:p>
            <a:pPr marL="609584" lvl="0" indent="-402578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0"/>
              <a:buAutoNum type="arabicPeriod"/>
            </a:pPr>
            <a:r>
              <a:rPr lang="en" sz="1800" dirty="0"/>
              <a:t>Computed </a:t>
            </a:r>
            <a:r>
              <a:rPr lang="en" sz="1800" dirty="0" err="1"/>
              <a:t>Double_PDF</a:t>
            </a:r>
            <a:endParaRPr sz="1800" dirty="0"/>
          </a:p>
          <a:p>
            <a:pPr marL="609585" lvl="0" indent="-402578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0"/>
              <a:buAutoNum type="arabicPeriod"/>
            </a:pPr>
            <a:r>
              <a:rPr lang="en" sz="1800" dirty="0"/>
              <a:t>PDF2, with |Evt_vtxZ2| &lt; 100cm</a:t>
            </a:r>
          </a:p>
          <a:p>
            <a:pPr marL="609585" lvl="0" indent="-402578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0"/>
              <a:buAutoNum type="arabicPeriod"/>
            </a:pPr>
            <a:endParaRPr lang="en" sz="1800" dirty="0"/>
          </a:p>
          <a:p>
            <a:pPr marL="609585" lvl="0" indent="-402578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0"/>
              <a:buAutoNum type="arabicPeriod"/>
            </a:pPr>
            <a:r>
              <a:rPr lang="en" sz="1800" dirty="0"/>
              <a:t>R=PDF(</a:t>
            </a:r>
            <a:r>
              <a:rPr lang="en" sz="1800" dirty="0" err="1"/>
              <a:t>BBC_high</a:t>
            </a:r>
            <a:r>
              <a:rPr lang="en" sz="1800" dirty="0"/>
              <a:t>, 2MHz)/PDF(</a:t>
            </a:r>
            <a:r>
              <a:rPr lang="en" sz="1800" dirty="0" err="1"/>
              <a:t>BBC_low</a:t>
            </a:r>
            <a:r>
              <a:rPr lang="en" sz="1800" dirty="0"/>
              <a:t>)</a:t>
            </a:r>
          </a:p>
          <a:p>
            <a:pPr marL="609585" lvl="0" indent="-402578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0"/>
              <a:buAutoNum type="arabicPeriod"/>
            </a:pPr>
            <a:r>
              <a:rPr lang="en" sz="1800" dirty="0"/>
              <a:t>R=</a:t>
            </a:r>
            <a:r>
              <a:rPr lang="en" sz="1800" dirty="0" err="1"/>
              <a:t>Double_PDF</a:t>
            </a:r>
            <a:r>
              <a:rPr lang="en" sz="1800" dirty="0"/>
              <a:t>/PDF</a:t>
            </a:r>
            <a:endParaRPr sz="1800" dirty="0"/>
          </a:p>
          <a:p>
            <a:pPr marL="609585" lvl="0" indent="-402578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0"/>
              <a:buAutoNum type="arabicPeriod"/>
            </a:pPr>
            <a:r>
              <a:rPr lang="en" sz="1800" dirty="0"/>
              <a:t>R=PDF2/</a:t>
            </a:r>
            <a:r>
              <a:rPr lang="en" sz="1800" dirty="0" err="1"/>
              <a:t>Double_PDF</a:t>
            </a:r>
            <a:endParaRPr lang="en" sz="1800" dirty="0"/>
          </a:p>
          <a:p>
            <a:pPr marL="609585" lvl="0" indent="-402578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0"/>
              <a:buAutoNum type="arabicPeriod"/>
            </a:pPr>
            <a:endParaRPr lang="en" sz="1800" dirty="0"/>
          </a:p>
          <a:p>
            <a:pPr marL="609585" lvl="0" indent="-402578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0"/>
              <a:buAutoNum type="arabicPeriod"/>
            </a:pPr>
            <a:r>
              <a:rPr lang="en" sz="1800" dirty="0"/>
              <a:t>R = 5% double collisions</a:t>
            </a:r>
            <a:endParaRPr sz="1800" dirty="0"/>
          </a:p>
          <a:p>
            <a:pPr marL="609585" lvl="0" indent="-402578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90"/>
              <a:buAutoNum type="arabicPeriod"/>
            </a:pPr>
            <a:r>
              <a:rPr lang="en" sz="1800" dirty="0">
                <a:solidFill>
                  <a:srgbClr val="FF0000"/>
                </a:solidFill>
              </a:rPr>
              <a:t>R = 2% double collisions (averaged rate of all runs)</a:t>
            </a:r>
            <a:endParaRPr sz="1800" dirty="0">
              <a:solidFill>
                <a:srgbClr val="FF0000"/>
              </a:solidFill>
            </a:endParaRPr>
          </a:p>
          <a:p>
            <a:pPr marL="609585" lvl="0" indent="-402578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0"/>
              <a:buAutoNum type="arabicPeriod"/>
            </a:pPr>
            <a:r>
              <a:rPr lang="en" sz="1800" dirty="0"/>
              <a:t>R = 0.5% doubles  </a:t>
            </a:r>
            <a:endParaRPr sz="1800" dirty="0"/>
          </a:p>
        </p:txBody>
      </p:sp>
      <p:sp>
        <p:nvSpPr>
          <p:cNvPr id="291" name="Google Shape;291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92" name="Google Shape;29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4267" y="756201"/>
            <a:ext cx="7273936" cy="61160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3" name="Google Shape;293;p27"/>
          <p:cNvCxnSpPr/>
          <p:nvPr/>
        </p:nvCxnSpPr>
        <p:spPr>
          <a:xfrm>
            <a:off x="5644948" y="1378643"/>
            <a:ext cx="16000" cy="5198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94" name="Google Shape;294;p27"/>
          <p:cNvCxnSpPr/>
          <p:nvPr/>
        </p:nvCxnSpPr>
        <p:spPr>
          <a:xfrm>
            <a:off x="8202521" y="3436299"/>
            <a:ext cx="5200" cy="3153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95" name="Google Shape;295;p27"/>
          <p:cNvCxnSpPr/>
          <p:nvPr/>
        </p:nvCxnSpPr>
        <p:spPr>
          <a:xfrm>
            <a:off x="10761233" y="3424267"/>
            <a:ext cx="5100" cy="3153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96" name="Google Shape;296;p27"/>
          <p:cNvCxnSpPr/>
          <p:nvPr/>
        </p:nvCxnSpPr>
        <p:spPr>
          <a:xfrm rot="10800000" flipH="1">
            <a:off x="7502767" y="6166867"/>
            <a:ext cx="1460400" cy="13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97" name="Google Shape;297;p27"/>
          <p:cNvSpPr txBox="1"/>
          <p:nvPr/>
        </p:nvSpPr>
        <p:spPr>
          <a:xfrm>
            <a:off x="7398233" y="6166867"/>
            <a:ext cx="19860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Correction factor &lt;5%</a:t>
            </a: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27"/>
          <p:cNvSpPr txBox="1"/>
          <p:nvPr/>
        </p:nvSpPr>
        <p:spPr>
          <a:xfrm>
            <a:off x="7667533" y="1970501"/>
            <a:ext cx="1864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PDF2x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7"/>
          <p:cNvSpPr txBox="1"/>
          <p:nvPr/>
        </p:nvSpPr>
        <p:spPr>
          <a:xfrm>
            <a:off x="9988167" y="2047267"/>
            <a:ext cx="1864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PDF2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7"/>
          <p:cNvSpPr txBox="1"/>
          <p:nvPr/>
        </p:nvSpPr>
        <p:spPr>
          <a:xfrm>
            <a:off x="5926737" y="2016955"/>
            <a:ext cx="113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PDF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7"/>
          <p:cNvSpPr txBox="1"/>
          <p:nvPr/>
        </p:nvSpPr>
        <p:spPr>
          <a:xfrm>
            <a:off x="7398237" y="5219001"/>
            <a:ext cx="1770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~2% double collisions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7"/>
          <p:cNvSpPr txBox="1"/>
          <p:nvPr/>
        </p:nvSpPr>
        <p:spPr>
          <a:xfrm>
            <a:off x="5041537" y="3403834"/>
            <a:ext cx="17704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~7% double collisions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7"/>
          <p:cNvSpPr txBox="1"/>
          <p:nvPr/>
        </p:nvSpPr>
        <p:spPr>
          <a:xfrm>
            <a:off x="316497" y="4734961"/>
            <a:ext cx="4051695" cy="14773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average BBCS/N double collision correction factor &lt; 5% at BBCS = 10;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normalized </a:t>
            </a:r>
            <a:r>
              <a:rPr lang="en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Evt_Mult_BBCS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 13/&lt;4.2&gt; = 3, 3 times of &lt;mean&gt;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Other Run/Event Selection Optimization </a:t>
            </a:r>
            <a:endParaRPr/>
          </a:p>
        </p:txBody>
      </p:sp>
      <p:sp>
        <p:nvSpPr>
          <p:cNvPr id="309" name="Google Shape;309;p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09585" lvl="0" indent="-4571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/>
              <a:t>FVTX/SVX acceptance vs Evt_vtxZ</a:t>
            </a:r>
            <a:endParaRPr/>
          </a:p>
          <a:p>
            <a:pPr marL="609585" lvl="0" indent="-4571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/>
              <a:t>Good run selection </a:t>
            </a:r>
            <a:endParaRPr/>
          </a:p>
        </p:txBody>
      </p:sp>
      <p:sp>
        <p:nvSpPr>
          <p:cNvPr id="310" name="Google Shape;310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"/>
          <p:cNvSpPr txBox="1">
            <a:spLocks noGrp="1"/>
          </p:cNvSpPr>
          <p:nvPr>
            <p:ph type="title"/>
          </p:nvPr>
        </p:nvSpPr>
        <p:spPr>
          <a:xfrm>
            <a:off x="415600" y="1667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Collision vertex-Z dependent Acceptance: FVTX </a:t>
            </a:r>
            <a:endParaRPr/>
          </a:p>
        </p:txBody>
      </p:sp>
      <p:sp>
        <p:nvSpPr>
          <p:cNvPr id="316" name="Google Shape;316;p29"/>
          <p:cNvSpPr txBox="1">
            <a:spLocks noGrp="1"/>
          </p:cNvSpPr>
          <p:nvPr>
            <p:ph type="body" idx="1"/>
          </p:nvPr>
        </p:nvSpPr>
        <p:spPr>
          <a:xfrm>
            <a:off x="415600" y="10725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609585" lvl="0" indent="-4571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/>
              <a:t>|Evt_vtxZ|&lt; 10cm</a:t>
            </a:r>
            <a:endParaRPr/>
          </a:p>
          <a:p>
            <a:pPr marL="609585" lvl="0" indent="-4571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/>
              <a:t>1 &lt; |fvtx_eta| &lt; 3</a:t>
            </a:r>
            <a:endParaRPr/>
          </a:p>
          <a:p>
            <a:pPr marL="609585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17" name="Google Shape;317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318" name="Google Shape;31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828" y="1941922"/>
            <a:ext cx="9506532" cy="455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9"/>
          <p:cNvSpPr txBox="1"/>
          <p:nvPr/>
        </p:nvSpPr>
        <p:spPr>
          <a:xfrm>
            <a:off x="7247822" y="1188825"/>
            <a:ext cx="419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analysis note: 1180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0"/>
          <p:cNvSpPr txBox="1">
            <a:spLocks noGrp="1"/>
          </p:cNvSpPr>
          <p:nvPr>
            <p:ph type="title"/>
          </p:nvPr>
        </p:nvSpPr>
        <p:spPr>
          <a:xfrm>
            <a:off x="0" y="236080"/>
            <a:ext cx="5155600" cy="1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n" sz="3559"/>
              <a:t>FVTX and SVTX Acceptance vs Evt_vtxZ</a:t>
            </a:r>
            <a:endParaRPr sz="3559"/>
          </a:p>
        </p:txBody>
      </p:sp>
      <p:pic>
        <p:nvPicPr>
          <p:cNvPr id="325" name="Google Shape;32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3653" y="0"/>
            <a:ext cx="695834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0"/>
          <p:cNvSpPr txBox="1"/>
          <p:nvPr/>
        </p:nvSpPr>
        <p:spPr>
          <a:xfrm>
            <a:off x="6323500" y="682468"/>
            <a:ext cx="1394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&lt; -3cm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30"/>
          <p:cNvSpPr txBox="1"/>
          <p:nvPr/>
        </p:nvSpPr>
        <p:spPr>
          <a:xfrm>
            <a:off x="6323500" y="2246301"/>
            <a:ext cx="1929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-3&lt; Z &lt; +3cm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0"/>
          <p:cNvSpPr txBox="1"/>
          <p:nvPr/>
        </p:nvSpPr>
        <p:spPr>
          <a:xfrm>
            <a:off x="6237067" y="3970801"/>
            <a:ext cx="1394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&gt; +3cm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0"/>
          <p:cNvSpPr txBox="1"/>
          <p:nvPr/>
        </p:nvSpPr>
        <p:spPr>
          <a:xfrm>
            <a:off x="451250" y="1543400"/>
            <a:ext cx="4253100" cy="4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2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|Z| &lt; 10 cm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FVTX:  1.4 &lt; |eta| &lt; 2.4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SVX:  |eta| &lt; 1.0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one could use the fullo acceptance as long as we use the same runs for MB and MU events;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Don’t see much difference of two selections: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957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arenR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1.4 &lt; |eta| &lt; 2.4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957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arenR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1.0 &lt; |eta| &lt; 3.0  → prefered for statistics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0"/>
          <p:cNvSpPr txBox="1"/>
          <p:nvPr/>
        </p:nvSpPr>
        <p:spPr>
          <a:xfrm>
            <a:off x="6613900" y="1257000"/>
            <a:ext cx="1563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FVTX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0"/>
          <p:cNvSpPr txBox="1"/>
          <p:nvPr/>
        </p:nvSpPr>
        <p:spPr>
          <a:xfrm>
            <a:off x="10260800" y="1166567"/>
            <a:ext cx="1245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SVX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33" name="Google Shape;33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9/30/21</a:t>
            </a:r>
            <a:endParaRPr/>
          </a:p>
        </p:txBody>
      </p:sp>
      <p:sp>
        <p:nvSpPr>
          <p:cNvPr id="334" name="Google Shape;33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 PWG Meeting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"/>
          <p:cNvSpPr txBox="1">
            <a:spLocks noGrp="1"/>
          </p:cNvSpPr>
          <p:nvPr>
            <p:ph type="title"/>
          </p:nvPr>
        </p:nvSpPr>
        <p:spPr>
          <a:xfrm>
            <a:off x="415600" y="11557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To Do’s – in next a few days</a:t>
            </a:r>
            <a:endParaRPr/>
          </a:p>
        </p:txBody>
      </p:sp>
      <p:sp>
        <p:nvSpPr>
          <p:cNvPr id="340" name="Google Shape;340;p31"/>
          <p:cNvSpPr txBox="1">
            <a:spLocks noGrp="1"/>
          </p:cNvSpPr>
          <p:nvPr>
            <p:ph type="body" idx="1"/>
          </p:nvPr>
        </p:nvSpPr>
        <p:spPr>
          <a:xfrm>
            <a:off x="728421" y="1151400"/>
            <a:ext cx="8848716" cy="408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609585" lvl="0" indent="-44792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498"/>
              <a:buChar char="●"/>
            </a:pPr>
            <a:r>
              <a:rPr lang="en"/>
              <a:t>Update the plots, with final good run and event selection;</a:t>
            </a:r>
            <a:endParaRPr/>
          </a:p>
          <a:p>
            <a:pPr marL="1219170" lvl="1" indent="-41611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3063"/>
              <a:buChar char="○"/>
            </a:pPr>
            <a:r>
              <a:rPr lang="en"/>
              <a:t>Already have the good run lists from Sanghoon’s run15 pp/pA analysis;</a:t>
            </a:r>
            <a:endParaRPr/>
          </a:p>
          <a:p>
            <a:pPr marL="1219169" lvl="1" indent="-41611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3062"/>
              <a:buChar char="○"/>
            </a:pPr>
            <a:r>
              <a:rPr lang="en"/>
              <a:t>Consider to remove double collision events, ~85% efficient, to further reduced the  bias from double collision; </a:t>
            </a:r>
            <a:endParaRPr/>
          </a:p>
          <a:p>
            <a:pPr marL="1828754" lvl="2" indent="-40998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0000"/>
              <a:buChar char="■"/>
            </a:pPr>
            <a:r>
              <a:rPr lang="en"/>
              <a:t>No correction, just assign smaller systematic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219170" lvl="1" indent="-41611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3063"/>
              <a:buChar char="○"/>
            </a:pPr>
            <a:r>
              <a:rPr lang="en"/>
              <a:t>Also the bias correction factor is similar for MB and J/Psi, thus most of them canceled out in the ratio   </a:t>
            </a:r>
            <a:endParaRPr/>
          </a:p>
          <a:p>
            <a:pPr marL="795847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ct val="63063"/>
              <a:buNone/>
            </a:pPr>
            <a:r>
              <a:rPr lang="en">
                <a:solidFill>
                  <a:srgbClr val="0432FF"/>
                </a:solidFill>
              </a:rPr>
              <a:t>~2% double collision ===&gt;  &lt; 0.3%  negligible contribution</a:t>
            </a:r>
            <a:endParaRPr/>
          </a:p>
          <a:p>
            <a:pPr marL="795847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3063"/>
              <a:buNone/>
            </a:pPr>
            <a:endParaRPr/>
          </a:p>
          <a:p>
            <a:pPr marL="795847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3063"/>
              <a:buNone/>
            </a:pPr>
            <a:r>
              <a:rPr lang="en"/>
              <a:t>p+Au:  double collision negligible, well within other uncertainties </a:t>
            </a:r>
            <a:endParaRPr/>
          </a:p>
          <a:p>
            <a:pPr marL="795847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3063"/>
              <a:buNone/>
            </a:pPr>
            <a:endParaRPr/>
          </a:p>
          <a:p>
            <a:pPr marL="643462" lvl="0" indent="-44793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498"/>
              <a:buChar char="●"/>
            </a:pPr>
            <a:r>
              <a:rPr lang="en"/>
              <a:t>Update the analysis note, prepare for preliminary: </a:t>
            </a:r>
            <a:endParaRPr/>
          </a:p>
          <a:p>
            <a:pPr marL="609584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609584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Relative differential yield vs normalized event multiplicity </a:t>
            </a:r>
            <a:endParaRPr/>
          </a:p>
        </p:txBody>
      </p:sp>
      <p:sp>
        <p:nvSpPr>
          <p:cNvPr id="341" name="Google Shape;341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342" name="Google Shape;34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1975" y="5283900"/>
            <a:ext cx="5826200" cy="121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Backup slides </a:t>
            </a:r>
            <a:endParaRPr/>
          </a:p>
        </p:txBody>
      </p:sp>
      <p:sp>
        <p:nvSpPr>
          <p:cNvPr id="348" name="Google Shape;348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09585" lvl="0" indent="-3428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49" name="Google Shape;349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497033" y="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594"/>
              <a:buFont typeface="Calibri"/>
              <a:buNone/>
            </a:pPr>
            <a:r>
              <a:rPr lang="en" sz="3288"/>
              <a:t>J/Psi and Event Multiplicity in Run15 p+p/pAu collisions: FVTX/SVX/BBC</a:t>
            </a:r>
            <a:endParaRPr sz="3288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03" name="Google Shape;10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6233" y="852756"/>
            <a:ext cx="9582400" cy="5889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90411-CA49-ED49-9FBB-0DD5C73A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Normalized – work in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50780-5170-334D-9529-91775EE21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A740C-A971-C341-A78A-BD7DBEFD69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9E5520-419C-3844-A93E-BC2480BA6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009" y="1646390"/>
            <a:ext cx="4642802" cy="445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FE9D715-4C66-7749-A6A5-753670130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93" y="1732546"/>
            <a:ext cx="4347200" cy="427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389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3"/>
          <p:cNvSpPr txBox="1">
            <a:spLocks noGrp="1"/>
          </p:cNvSpPr>
          <p:nvPr>
            <p:ph type="title"/>
          </p:nvPr>
        </p:nvSpPr>
        <p:spPr>
          <a:xfrm>
            <a:off x="415600" y="1825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Run15pp: J/Psi Measured in South and North Arms</a:t>
            </a:r>
            <a:endParaRPr/>
          </a:p>
        </p:txBody>
      </p:sp>
      <p:sp>
        <p:nvSpPr>
          <p:cNvPr id="355" name="Google Shape;355;p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56" name="Google Shape;356;p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357" name="Google Shape;35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700" y="1671434"/>
            <a:ext cx="5543400" cy="462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4249" y="1671434"/>
            <a:ext cx="5813953" cy="4838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Run15pAu taxi outputs:   09/27/2021</a:t>
            </a:r>
            <a:endParaRPr/>
          </a:p>
        </p:txBody>
      </p:sp>
      <p:sp>
        <p:nvSpPr>
          <p:cNvPr id="364" name="Google Shape;364;p3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b="1"/>
              <a:t>MU data: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733">
                <a:solidFill>
                  <a:schemeClr val="dk1"/>
                </a:solidFill>
              </a:rPr>
              <a:t>/gpfs/mnt/gpfs02/phenix/fvtx/subsys/fvtx/mxliu/taxi/Run15pAu200CAMUPro108/17768</a:t>
            </a:r>
            <a:endParaRPr sz="1733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b="1"/>
              <a:t>MB data: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733">
                <a:solidFill>
                  <a:schemeClr val="dk1"/>
                </a:solidFill>
              </a:rPr>
              <a:t>/gpfs/mnt/gpfs02/phenix/fvtx/subsys/fvtx/mxliu/taxi/Run15pAu200CAMBPro108/17755</a:t>
            </a:r>
            <a:endParaRPr sz="1733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 sz="1867"/>
          </a:p>
        </p:txBody>
      </p:sp>
      <p:sp>
        <p:nvSpPr>
          <p:cNvPr id="365" name="Google Shape;365;p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Run15pp taxi outputs:   08/24/2021</a:t>
            </a:r>
            <a:endParaRPr/>
          </a:p>
        </p:txBody>
      </p:sp>
      <p:sp>
        <p:nvSpPr>
          <p:cNvPr id="371" name="Google Shape;371;p3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b="1"/>
              <a:t>MU data: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733">
                <a:solidFill>
                  <a:schemeClr val="dk1"/>
                </a:solidFill>
              </a:rPr>
              <a:t>/gpfs/mnt/gpfs02/phenix/spin/spin1/phnxsp01/mxliu/taxi/Run15pp200CAMUP108/17697/data/</a:t>
            </a:r>
            <a:endParaRPr sz="1733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b="1"/>
              <a:t>MB data: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rPr lang="en" sz="1867"/>
              <a:t>/gpfs/mnt/gpfs02/phenix/spin/spin1/phnxsp01/mxliu/taxi/Run15pp200CAMBP108/17698/data</a:t>
            </a:r>
            <a:endParaRPr sz="1867"/>
          </a:p>
        </p:txBody>
      </p:sp>
      <p:sp>
        <p:nvSpPr>
          <p:cNvPr id="372" name="Google Shape;372;p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6"/>
          <p:cNvSpPr txBox="1">
            <a:spLocks noGrp="1"/>
          </p:cNvSpPr>
          <p:nvPr>
            <p:ph type="title"/>
          </p:nvPr>
        </p:nvSpPr>
        <p:spPr>
          <a:xfrm>
            <a:off x="838200" y="33048"/>
            <a:ext cx="10515600" cy="114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Run15 pp MB events</a:t>
            </a:r>
            <a:endParaRPr/>
          </a:p>
        </p:txBody>
      </p:sp>
      <p:pic>
        <p:nvPicPr>
          <p:cNvPr id="378" name="Google Shape;378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2433493"/>
            <a:ext cx="4886792" cy="3243408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9/30/21</a:t>
            </a:r>
            <a:endParaRPr/>
          </a:p>
        </p:txBody>
      </p:sp>
      <p:sp>
        <p:nvSpPr>
          <p:cNvPr id="380" name="Google Shape;38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 PWG Meeting</a:t>
            </a:r>
            <a:endParaRPr/>
          </a:p>
        </p:txBody>
      </p:sp>
      <p:sp>
        <p:nvSpPr>
          <p:cNvPr id="381" name="Google Shape;38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382" name="Google Shape;38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2288742"/>
            <a:ext cx="5344293" cy="353290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6"/>
          <p:cNvSpPr txBox="1"/>
          <p:nvPr/>
        </p:nvSpPr>
        <p:spPr>
          <a:xfrm>
            <a:off x="1779903" y="1532977"/>
            <a:ext cx="15016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&lt;FVTXS&gt; = 1.5</a:t>
            </a:r>
            <a:endParaRPr/>
          </a:p>
        </p:txBody>
      </p:sp>
      <p:sp>
        <p:nvSpPr>
          <p:cNvPr id="384" name="Google Shape;384;p36"/>
          <p:cNvSpPr txBox="1"/>
          <p:nvPr/>
        </p:nvSpPr>
        <p:spPr>
          <a:xfrm>
            <a:off x="7859753" y="1652061"/>
            <a:ext cx="16187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&lt;FVTXS2&gt; = 1.3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Run15 pp MB</a:t>
            </a:r>
            <a:endParaRPr/>
          </a:p>
        </p:txBody>
      </p:sp>
      <p:pic>
        <p:nvPicPr>
          <p:cNvPr id="390" name="Google Shape;390;p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8091" y="2965832"/>
            <a:ext cx="4813148" cy="3178897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9/30/21</a:t>
            </a:r>
            <a:endParaRPr/>
          </a:p>
        </p:txBody>
      </p:sp>
      <p:sp>
        <p:nvSpPr>
          <p:cNvPr id="392" name="Google Shape;39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 PWG Meeting</a:t>
            </a:r>
            <a:endParaRPr/>
          </a:p>
        </p:txBody>
      </p:sp>
      <p:sp>
        <p:nvSpPr>
          <p:cNvPr id="393" name="Google Shape;39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394" name="Google Shape;394;p37"/>
          <p:cNvSpPr txBox="1"/>
          <p:nvPr/>
        </p:nvSpPr>
        <p:spPr>
          <a:xfrm>
            <a:off x="1849176" y="1902309"/>
            <a:ext cx="15472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&lt;FVTXN&gt; = 1.5</a:t>
            </a:r>
            <a:endParaRPr/>
          </a:p>
        </p:txBody>
      </p:sp>
      <p:pic>
        <p:nvPicPr>
          <p:cNvPr id="395" name="Google Shape;39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7454" y="2965832"/>
            <a:ext cx="4937942" cy="324680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7"/>
          <p:cNvSpPr txBox="1"/>
          <p:nvPr/>
        </p:nvSpPr>
        <p:spPr>
          <a:xfrm>
            <a:off x="7379791" y="1958928"/>
            <a:ext cx="166423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&lt;FVTXN2&gt; = 1.3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8"/>
          <p:cNvSpPr txBox="1">
            <a:spLocks noGrp="1"/>
          </p:cNvSpPr>
          <p:nvPr>
            <p:ph type="title"/>
          </p:nvPr>
        </p:nvSpPr>
        <p:spPr>
          <a:xfrm>
            <a:off x="0" y="124933"/>
            <a:ext cx="658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Calibri"/>
              <a:buNone/>
            </a:pPr>
            <a:r>
              <a:rPr lang="en" sz="2427"/>
              <a:t>&lt;Evt_Mult_FVTX/SVX/BBC&gt; vs BBC_Rate:  </a:t>
            </a:r>
            <a:endParaRPr sz="2427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Calibri"/>
              <a:buNone/>
            </a:pPr>
            <a:r>
              <a:rPr lang="en" sz="2427"/>
              <a:t>   - all 840 runs</a:t>
            </a:r>
            <a:endParaRPr sz="2427"/>
          </a:p>
        </p:txBody>
      </p:sp>
      <p:sp>
        <p:nvSpPr>
          <p:cNvPr id="402" name="Google Shape;402;p38"/>
          <p:cNvSpPr txBox="1">
            <a:spLocks noGrp="1"/>
          </p:cNvSpPr>
          <p:nvPr>
            <p:ph type="body" idx="1"/>
          </p:nvPr>
        </p:nvSpPr>
        <p:spPr>
          <a:xfrm>
            <a:off x="415600" y="1280133"/>
            <a:ext cx="6171600" cy="3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/>
              <a:t>&lt;Evt_Mult_FVTX/SVX&gt;: </a:t>
            </a:r>
            <a:endParaRPr/>
          </a:p>
          <a:p>
            <a:pPr marL="609585" lvl="0" indent="-457188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/>
              <a:t>flat vs BBC_Rate</a:t>
            </a:r>
            <a:endParaRPr/>
          </a:p>
          <a:p>
            <a:pPr marL="609585" lvl="0" indent="-4571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/>
              <a:t>Tracklets from double collision mostly rejected by dca_r cut (&lt;0.2cm) and Evt_vtxZ2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/>
              <a:t>Evt_BBC: </a:t>
            </a:r>
            <a:endParaRPr/>
          </a:p>
          <a:p>
            <a:pPr marL="609585" lvl="0" indent="-457188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/>
              <a:t>clear trend vs BBC_Rate</a:t>
            </a:r>
            <a:endParaRPr/>
          </a:p>
          <a:p>
            <a:pPr marL="609585" lvl="0" indent="-4571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/>
              <a:t>Contributions from double collisions </a:t>
            </a:r>
            <a:endParaRPr/>
          </a:p>
        </p:txBody>
      </p:sp>
      <p:sp>
        <p:nvSpPr>
          <p:cNvPr id="403" name="Google Shape;403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404" name="Google Shape;40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9600" y="232325"/>
            <a:ext cx="5692399" cy="6625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5" name="Google Shape;405;p38"/>
          <p:cNvCxnSpPr/>
          <p:nvPr/>
        </p:nvCxnSpPr>
        <p:spPr>
          <a:xfrm rot="10800000" flipH="1">
            <a:off x="7323843" y="1169982"/>
            <a:ext cx="4513200" cy="7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6" name="Google Shape;406;p38"/>
          <p:cNvCxnSpPr/>
          <p:nvPr/>
        </p:nvCxnSpPr>
        <p:spPr>
          <a:xfrm rot="10800000" flipH="1">
            <a:off x="7222193" y="2431457"/>
            <a:ext cx="4513200" cy="7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7" name="Google Shape;407;p38"/>
          <p:cNvCxnSpPr/>
          <p:nvPr/>
        </p:nvCxnSpPr>
        <p:spPr>
          <a:xfrm rot="10800000" flipH="1">
            <a:off x="7222193" y="3544932"/>
            <a:ext cx="4513200" cy="7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8" name="Google Shape;408;p38"/>
          <p:cNvCxnSpPr/>
          <p:nvPr/>
        </p:nvCxnSpPr>
        <p:spPr>
          <a:xfrm rot="10800000" flipH="1">
            <a:off x="7366000" y="4873258"/>
            <a:ext cx="4428900" cy="444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9" name="Google Shape;409;p38"/>
          <p:cNvCxnSpPr/>
          <p:nvPr/>
        </p:nvCxnSpPr>
        <p:spPr>
          <a:xfrm rot="10800000" flipH="1">
            <a:off x="7366000" y="6043708"/>
            <a:ext cx="4428900" cy="444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0" name="Google Shape;410;p38"/>
          <p:cNvSpPr txBox="1"/>
          <p:nvPr/>
        </p:nvSpPr>
        <p:spPr>
          <a:xfrm>
            <a:off x="7150600" y="653150"/>
            <a:ext cx="196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Evt_Mult_FVTXS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8"/>
          <p:cNvSpPr txBox="1"/>
          <p:nvPr/>
        </p:nvSpPr>
        <p:spPr>
          <a:xfrm>
            <a:off x="7150600" y="1948550"/>
            <a:ext cx="196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Evt_Mult_FVTXN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38"/>
          <p:cNvSpPr txBox="1"/>
          <p:nvPr/>
        </p:nvSpPr>
        <p:spPr>
          <a:xfrm>
            <a:off x="7074400" y="3777350"/>
            <a:ext cx="196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Evt_Mult_SVX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8"/>
          <p:cNvSpPr txBox="1"/>
          <p:nvPr/>
        </p:nvSpPr>
        <p:spPr>
          <a:xfrm>
            <a:off x="7226800" y="4539350"/>
            <a:ext cx="196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Evt_Mult_BBCS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8"/>
          <p:cNvSpPr txBox="1"/>
          <p:nvPr/>
        </p:nvSpPr>
        <p:spPr>
          <a:xfrm>
            <a:off x="7226800" y="5758550"/>
            <a:ext cx="196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Evt_Mult_BBCNS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8"/>
          <p:cNvSpPr txBox="1"/>
          <p:nvPr/>
        </p:nvSpPr>
        <p:spPr>
          <a:xfrm>
            <a:off x="510025" y="5431950"/>
            <a:ext cx="609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(show Evt_Mult_BBC vs BBC_Rate, after Evt_vtxZ2 cut)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Evt_Mult_FVTXS:  1.3 &lt; FVTXS &lt; 1.7</a:t>
            </a:r>
            <a:endParaRPr/>
          </a:p>
        </p:txBody>
      </p:sp>
      <p:sp>
        <p:nvSpPr>
          <p:cNvPr id="421" name="Google Shape;421;p3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rPr lang="en"/>
              <a:t>Bad runs:</a:t>
            </a:r>
            <a:endParaRPr/>
          </a:p>
        </p:txBody>
      </p:sp>
      <p:sp>
        <p:nvSpPr>
          <p:cNvPr id="422" name="Google Shape;422;p3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423" name="Google Shape;42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8975" y="1667767"/>
            <a:ext cx="6139227" cy="274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701" y="3429001"/>
            <a:ext cx="6139268" cy="2744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Evt_Mult_FVTXN: 1.3 &lt; FVTXN &lt; 1.7</a:t>
            </a:r>
            <a:endParaRPr/>
          </a:p>
        </p:txBody>
      </p:sp>
      <p:sp>
        <p:nvSpPr>
          <p:cNvPr id="430" name="Google Shape;430;p4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/>
              <a:t>Bad runs: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31" name="Google Shape;431;p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432" name="Google Shape;43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2099" y="1356965"/>
            <a:ext cx="6359901" cy="283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429000"/>
            <a:ext cx="6890701" cy="30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1"/>
          <p:cNvSpPr txBox="1">
            <a:spLocks noGrp="1"/>
          </p:cNvSpPr>
          <p:nvPr>
            <p:ph type="title"/>
          </p:nvPr>
        </p:nvSpPr>
        <p:spPr>
          <a:xfrm>
            <a:off x="415600" y="1524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Evt_Mult_SVX:  0.8 &lt; SVX &lt; 1.6</a:t>
            </a:r>
            <a:endParaRPr/>
          </a:p>
        </p:txBody>
      </p:sp>
      <p:sp>
        <p:nvSpPr>
          <p:cNvPr id="439" name="Google Shape;439;p4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40" name="Google Shape;440;p4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441" name="Google Shape;44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6568" y="1263494"/>
            <a:ext cx="7225433" cy="321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638968"/>
            <a:ext cx="7211853" cy="3219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415600" y="719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Physics Measurements</a:t>
            </a:r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1"/>
          </p:nvPr>
        </p:nvSpPr>
        <p:spPr>
          <a:xfrm>
            <a:off x="148800" y="967675"/>
            <a:ext cx="5489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en" dirty="0"/>
              <a:t>Relative differential J/Psi yield vs event charge track multiplicity N^{</a:t>
            </a:r>
            <a:r>
              <a:rPr lang="en" dirty="0" err="1"/>
              <a:t>ch</a:t>
            </a:r>
            <a:r>
              <a:rPr lang="en" dirty="0"/>
              <a:t>} determined by FVTX, SVX and BBC</a:t>
            </a:r>
            <a:endParaRPr dirty="0"/>
          </a:p>
          <a:p>
            <a:pPr marL="609584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rgbClr val="C00000"/>
                </a:solidFill>
              </a:rPr>
              <a:t>Evt_Mult_FVTX</a:t>
            </a:r>
            <a:r>
              <a:rPr lang="en" dirty="0">
                <a:solidFill>
                  <a:srgbClr val="C00000"/>
                </a:solidFill>
              </a:rPr>
              <a:t>(or SVX, BBC)</a:t>
            </a:r>
            <a:endParaRPr dirty="0">
              <a:solidFill>
                <a:srgbClr val="C00000"/>
              </a:solidFill>
            </a:endParaRPr>
          </a:p>
          <a:p>
            <a:pPr marL="609585" lvl="0" indent="-342888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endParaRPr dirty="0"/>
          </a:p>
          <a:p>
            <a:pPr marL="609585" lvl="0" indent="-342888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endParaRPr dirty="0"/>
          </a:p>
          <a:p>
            <a:pPr marL="609585" lvl="0" indent="-342888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endParaRPr dirty="0"/>
          </a:p>
          <a:p>
            <a:pPr marL="160969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en" dirty="0">
                <a:solidFill>
                  <a:srgbClr val="0432FF"/>
                </a:solidFill>
              </a:rPr>
              <a:t>Normalized distributions, </a:t>
            </a:r>
            <a:endParaRPr dirty="0">
              <a:solidFill>
                <a:srgbClr val="0432FF"/>
              </a:solidFill>
            </a:endParaRPr>
          </a:p>
          <a:p>
            <a:pPr marL="795847" lvl="1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58333"/>
              <a:buNone/>
            </a:pPr>
            <a:endParaRPr dirty="0"/>
          </a:p>
        </p:txBody>
      </p:sp>
      <p:sp>
        <p:nvSpPr>
          <p:cNvPr id="110" name="Google Shape;110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11" name="Google Shape;11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759" y="3110074"/>
            <a:ext cx="2698600" cy="1410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16"/>
          <p:cNvGrpSpPr/>
          <p:nvPr/>
        </p:nvGrpSpPr>
        <p:grpSpPr>
          <a:xfrm>
            <a:off x="5559973" y="3898302"/>
            <a:ext cx="6593514" cy="2529666"/>
            <a:chOff x="4494450" y="1208400"/>
            <a:chExt cx="4595701" cy="1692650"/>
          </a:xfrm>
        </p:grpSpPr>
        <p:pic>
          <p:nvPicPr>
            <p:cNvPr id="113" name="Google Shape;113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94450" y="1208400"/>
              <a:ext cx="4595701" cy="1692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16"/>
            <p:cNvSpPr txBox="1"/>
            <p:nvPr/>
          </p:nvSpPr>
          <p:spPr>
            <a:xfrm>
              <a:off x="5219566" y="2046725"/>
              <a:ext cx="1288585" cy="411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MB: FVTXS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6"/>
            <p:cNvSpPr txBox="1"/>
            <p:nvPr/>
          </p:nvSpPr>
          <p:spPr>
            <a:xfrm>
              <a:off x="7635663" y="2046725"/>
              <a:ext cx="1110737" cy="411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MB: BBCS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6" name="Google Shape;116;p16"/>
          <p:cNvCxnSpPr/>
          <p:nvPr/>
        </p:nvCxnSpPr>
        <p:spPr>
          <a:xfrm rot="10800000" flipH="1">
            <a:off x="5708997" y="3755331"/>
            <a:ext cx="6319214" cy="60017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7" name="Google Shape;117;p16"/>
          <p:cNvGrpSpPr/>
          <p:nvPr/>
        </p:nvGrpSpPr>
        <p:grpSpPr>
          <a:xfrm>
            <a:off x="5708910" y="1390706"/>
            <a:ext cx="6295466" cy="2131066"/>
            <a:chOff x="5697376" y="1630351"/>
            <a:chExt cx="6295466" cy="2131066"/>
          </a:xfrm>
        </p:grpSpPr>
        <p:pic>
          <p:nvPicPr>
            <p:cNvPr id="118" name="Google Shape;118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97376" y="1630351"/>
              <a:ext cx="3010415" cy="20790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Google Shape;119;p16"/>
            <p:cNvSpPr txBox="1"/>
            <p:nvPr/>
          </p:nvSpPr>
          <p:spPr>
            <a:xfrm>
              <a:off x="6499929" y="1944860"/>
              <a:ext cx="1974504" cy="615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J/Psi: FVTXS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" name="Google Shape;120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31320" y="1651284"/>
              <a:ext cx="3061522" cy="21101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p16"/>
            <p:cNvSpPr txBox="1"/>
            <p:nvPr/>
          </p:nvSpPr>
          <p:spPr>
            <a:xfrm>
              <a:off x="9685798" y="1944860"/>
              <a:ext cx="1974504" cy="615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J/Psi: BBCS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2" name="Google Shape;122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8938" y="5419900"/>
            <a:ext cx="4507826" cy="94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6"/>
          <p:cNvSpPr txBox="1"/>
          <p:nvPr/>
        </p:nvSpPr>
        <p:spPr>
          <a:xfrm>
            <a:off x="5871125" y="756950"/>
            <a:ext cx="609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Event multiplicity distributions for J/Psi (Top) and MB (Bottom) events, run15pp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2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800" cy="1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/>
              <a:t>Run15pp MU good and bad run lists:naRun_SelectRun_v2.C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448" name="Google Shape;448;p42"/>
          <p:cNvSpPr txBox="1">
            <a:spLocks noGrp="1"/>
          </p:cNvSpPr>
          <p:nvPr>
            <p:ph type="body" idx="1"/>
          </p:nvPr>
        </p:nvSpPr>
        <p:spPr>
          <a:xfrm>
            <a:off x="237400" y="2334033"/>
            <a:ext cx="6528400" cy="34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/>
              <a:t>/fvtx/run15pp/run15pp_v10_MU_Evt_Mult_FVTXSVX_goodRun_list.txt</a:t>
            </a:r>
            <a:endParaRPr/>
          </a:p>
          <a:p>
            <a:pPr marL="609585" lvl="0" indent="-457188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/>
              <a:t>607 good runs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/>
              <a:t>/fvtx/run15pp/run15pp_v10_MU_Evt_Mult_FVTXSVX_BadRun_list.txt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49" name="Google Shape;44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450" name="Google Shape;45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6728" y="1536634"/>
            <a:ext cx="5035269" cy="5321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3"/>
          <p:cNvSpPr txBox="1">
            <a:spLocks noGrp="1"/>
          </p:cNvSpPr>
          <p:nvPr>
            <p:ph type="title"/>
          </p:nvPr>
        </p:nvSpPr>
        <p:spPr>
          <a:xfrm>
            <a:off x="415600" y="949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MB v10 events: anaRun: 1.3 &lt; FVTXS &lt; 1.7</a:t>
            </a:r>
            <a:endParaRPr/>
          </a:p>
        </p:txBody>
      </p:sp>
      <p:sp>
        <p:nvSpPr>
          <p:cNvPr id="456" name="Google Shape;456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57" name="Google Shape;457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458" name="Google Shape;45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400" y="1486301"/>
            <a:ext cx="4782200" cy="465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605" y="1642867"/>
            <a:ext cx="4977932" cy="482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4"/>
          <p:cNvSpPr txBox="1">
            <a:spLocks noGrp="1"/>
          </p:cNvSpPr>
          <p:nvPr>
            <p:ph type="title"/>
          </p:nvPr>
        </p:nvSpPr>
        <p:spPr>
          <a:xfrm>
            <a:off x="415600" y="949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MB v10 events: anaRun: 1.3 &lt; FVTXN &lt; 1.7</a:t>
            </a:r>
            <a:endParaRPr/>
          </a:p>
        </p:txBody>
      </p:sp>
      <p:sp>
        <p:nvSpPr>
          <p:cNvPr id="465" name="Google Shape;465;p4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66" name="Google Shape;466;p4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467" name="Google Shape;46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601" y="1662034"/>
            <a:ext cx="5043935" cy="488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7801" y="1225765"/>
            <a:ext cx="5680401" cy="5516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5"/>
          <p:cNvSpPr txBox="1">
            <a:spLocks noGrp="1"/>
          </p:cNvSpPr>
          <p:nvPr>
            <p:ph type="title"/>
          </p:nvPr>
        </p:nvSpPr>
        <p:spPr>
          <a:xfrm>
            <a:off x="415600" y="949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MB v10 events: anaRun:  1.0 &lt; SVX &lt; 1.8</a:t>
            </a:r>
            <a:endParaRPr/>
          </a:p>
        </p:txBody>
      </p:sp>
      <p:sp>
        <p:nvSpPr>
          <p:cNvPr id="474" name="Google Shape;474;p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75" name="Google Shape;475;p4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476" name="Google Shape;47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6572" y="1536634"/>
            <a:ext cx="4825435" cy="469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597" y="1442784"/>
            <a:ext cx="5232193" cy="5087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Run15 pAu: </a:t>
            </a:r>
            <a:endParaRPr/>
          </a:p>
        </p:txBody>
      </p:sp>
      <p:sp>
        <p:nvSpPr>
          <p:cNvPr id="484" name="Google Shape;484;p4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MB BBC_rate: AVG = 390 kHz, ~0.2% of double collision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4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486" name="Google Shape;48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900" y="2593725"/>
            <a:ext cx="6439651" cy="343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9501" y="2997949"/>
            <a:ext cx="4343224" cy="28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6"/>
          <p:cNvSpPr txBox="1"/>
          <p:nvPr/>
        </p:nvSpPr>
        <p:spPr>
          <a:xfrm>
            <a:off x="8241675" y="2545200"/>
            <a:ext cx="333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Run averaged &lt;BBC_Rate_Mean&gt; = 480kHz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46"/>
          <p:cNvSpPr txBox="1"/>
          <p:nvPr/>
        </p:nvSpPr>
        <p:spPr>
          <a:xfrm>
            <a:off x="2758050" y="2193525"/>
            <a:ext cx="333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Evt  averaged &lt;BBC_Rate_Mean&gt; = 390kHz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3F841-4216-8F4E-923E-6D08EBEC7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Trigger Bias and Event Multiplicity, run15 </a:t>
            </a:r>
            <a:r>
              <a:rPr lang="en-US" dirty="0" err="1"/>
              <a:t>pAu</a:t>
            </a:r>
            <a:r>
              <a:rPr lang="en-US" dirty="0"/>
              <a:t>, MB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D4FE0-C5CF-FA4A-A2CD-DE213B8BA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09695"/>
            <a:ext cx="11360800" cy="4555200"/>
          </a:xfrm>
        </p:spPr>
        <p:txBody>
          <a:bodyPr/>
          <a:lstStyle/>
          <a:p>
            <a:r>
              <a:rPr lang="en-US" dirty="0"/>
              <a:t>BBCLL1 trigger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3567A-B038-CB43-AE1F-A7483D3DAD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512E64-081C-5644-9996-996BB2A43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55" y="2617670"/>
            <a:ext cx="45339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ED1B203-64CA-4C43-93B1-103B43F00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17670"/>
            <a:ext cx="47498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126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title"/>
          </p:nvPr>
        </p:nvSpPr>
        <p:spPr>
          <a:xfrm>
            <a:off x="243752" y="0"/>
            <a:ext cx="9189006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 sz="3300" dirty="0"/>
              <a:t>Raw Yield Ratios: Run15 pp </a:t>
            </a:r>
            <a:br>
              <a:rPr lang="en" sz="3300" dirty="0"/>
            </a:br>
            <a:r>
              <a:rPr lang="en" sz="3300" dirty="0"/>
              <a:t>North and South Dimuon J/Psi </a:t>
            </a:r>
            <a:endParaRPr sz="3300" dirty="0"/>
          </a:p>
        </p:txBody>
      </p:sp>
      <p:pic>
        <p:nvPicPr>
          <p:cNvPr id="129" name="Google Shape;129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6011" y="1515460"/>
            <a:ext cx="5645150" cy="415389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9/30/21</a:t>
            </a:r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 PWG Meeting</a:t>
            </a:r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33" name="Google Shape;13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0841" y="1515460"/>
            <a:ext cx="5660300" cy="415389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 txBox="1"/>
          <p:nvPr/>
        </p:nvSpPr>
        <p:spPr>
          <a:xfrm>
            <a:off x="1524000" y="1146128"/>
            <a:ext cx="12086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 J/Psi</a:t>
            </a:r>
            <a:endParaRPr/>
          </a:p>
        </p:txBody>
      </p:sp>
      <p:sp>
        <p:nvSpPr>
          <p:cNvPr id="135" name="Google Shape;135;p17"/>
          <p:cNvSpPr txBox="1"/>
          <p:nvPr/>
        </p:nvSpPr>
        <p:spPr>
          <a:xfrm>
            <a:off x="8318938" y="1051180"/>
            <a:ext cx="12069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 J/Psi</a:t>
            </a:r>
            <a:endParaRPr/>
          </a:p>
        </p:txBody>
      </p:sp>
      <p:sp>
        <p:nvSpPr>
          <p:cNvPr id="136" name="Google Shape;136;p17"/>
          <p:cNvSpPr txBox="1"/>
          <p:nvPr/>
        </p:nvSpPr>
        <p:spPr>
          <a:xfrm>
            <a:off x="472966" y="5927603"/>
            <a:ext cx="7579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FVTXS</a:t>
            </a:r>
            <a:endParaRPr/>
          </a:p>
        </p:txBody>
      </p:sp>
      <p:sp>
        <p:nvSpPr>
          <p:cNvPr id="137" name="Google Shape;137;p17"/>
          <p:cNvSpPr txBox="1"/>
          <p:nvPr/>
        </p:nvSpPr>
        <p:spPr>
          <a:xfrm>
            <a:off x="1954836" y="5927603"/>
            <a:ext cx="8034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FVTXN</a:t>
            </a:r>
            <a:endParaRPr/>
          </a:p>
        </p:txBody>
      </p:sp>
      <p:sp>
        <p:nvSpPr>
          <p:cNvPr id="138" name="Google Shape;138;p17"/>
          <p:cNvSpPr txBox="1"/>
          <p:nvPr/>
        </p:nvSpPr>
        <p:spPr>
          <a:xfrm>
            <a:off x="3235175" y="5927603"/>
            <a:ext cx="11657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FVTX(S+N)</a:t>
            </a:r>
            <a:endParaRPr/>
          </a:p>
        </p:txBody>
      </p:sp>
      <p:sp>
        <p:nvSpPr>
          <p:cNvPr id="139" name="Google Shape;139;p17"/>
          <p:cNvSpPr txBox="1"/>
          <p:nvPr/>
        </p:nvSpPr>
        <p:spPr>
          <a:xfrm>
            <a:off x="4818568" y="5927603"/>
            <a:ext cx="5405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SVX</a:t>
            </a:r>
            <a:endParaRPr/>
          </a:p>
        </p:txBody>
      </p:sp>
      <p:sp>
        <p:nvSpPr>
          <p:cNvPr id="140" name="Google Shape;140;p17"/>
          <p:cNvSpPr txBox="1"/>
          <p:nvPr/>
        </p:nvSpPr>
        <p:spPr>
          <a:xfrm>
            <a:off x="6784406" y="5932861"/>
            <a:ext cx="7579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FVTXS</a:t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8266276" y="5932861"/>
            <a:ext cx="8034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FVTXN</a:t>
            </a:r>
            <a:endParaRPr/>
          </a:p>
        </p:txBody>
      </p:sp>
      <p:sp>
        <p:nvSpPr>
          <p:cNvPr id="142" name="Google Shape;142;p17"/>
          <p:cNvSpPr txBox="1"/>
          <p:nvPr/>
        </p:nvSpPr>
        <p:spPr>
          <a:xfrm>
            <a:off x="9546615" y="5932861"/>
            <a:ext cx="11657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FVTX(S+N)</a:t>
            </a:r>
            <a:endParaRPr/>
          </a:p>
        </p:txBody>
      </p:sp>
      <p:sp>
        <p:nvSpPr>
          <p:cNvPr id="143" name="Google Shape;143;p17"/>
          <p:cNvSpPr txBox="1"/>
          <p:nvPr/>
        </p:nvSpPr>
        <p:spPr>
          <a:xfrm>
            <a:off x="11130008" y="5932861"/>
            <a:ext cx="5405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SVX</a:t>
            </a:r>
            <a:endParaRPr/>
          </a:p>
        </p:txBody>
      </p:sp>
      <p:cxnSp>
        <p:nvCxnSpPr>
          <p:cNvPr id="144" name="Google Shape;144;p17"/>
          <p:cNvCxnSpPr/>
          <p:nvPr/>
        </p:nvCxnSpPr>
        <p:spPr>
          <a:xfrm rot="10800000" flipH="1">
            <a:off x="394855" y="2535382"/>
            <a:ext cx="836011" cy="720436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5" name="Google Shape;145;p17"/>
          <p:cNvCxnSpPr/>
          <p:nvPr/>
        </p:nvCxnSpPr>
        <p:spPr>
          <a:xfrm rot="10800000" flipH="1">
            <a:off x="7978833" y="2535382"/>
            <a:ext cx="836011" cy="720436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6" name="Google Shape;146;p17"/>
          <p:cNvCxnSpPr/>
          <p:nvPr/>
        </p:nvCxnSpPr>
        <p:spPr>
          <a:xfrm rot="10800000" flipH="1">
            <a:off x="1877293" y="2535382"/>
            <a:ext cx="757842" cy="872836"/>
          </a:xfrm>
          <a:prstGeom prst="straightConnector1">
            <a:avLst/>
          </a:prstGeom>
          <a:noFill/>
          <a:ln w="22225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7" name="Google Shape;147;p17"/>
          <p:cNvCxnSpPr/>
          <p:nvPr/>
        </p:nvCxnSpPr>
        <p:spPr>
          <a:xfrm rot="10800000" flipH="1">
            <a:off x="6607230" y="2523667"/>
            <a:ext cx="757842" cy="872836"/>
          </a:xfrm>
          <a:prstGeom prst="straightConnector1">
            <a:avLst/>
          </a:prstGeom>
          <a:noFill/>
          <a:ln w="22225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8" name="Google Shape;148;p17"/>
          <p:cNvCxnSpPr/>
          <p:nvPr/>
        </p:nvCxnSpPr>
        <p:spPr>
          <a:xfrm rot="10800000" flipH="1">
            <a:off x="4601259" y="4387179"/>
            <a:ext cx="757842" cy="872836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9" name="Google Shape;149;p17"/>
          <p:cNvCxnSpPr/>
          <p:nvPr/>
        </p:nvCxnSpPr>
        <p:spPr>
          <a:xfrm rot="10800000" flipH="1">
            <a:off x="10839164" y="4387179"/>
            <a:ext cx="757842" cy="872836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0" name="Google Shape;150;p17"/>
          <p:cNvSpPr txBox="1"/>
          <p:nvPr/>
        </p:nvSpPr>
        <p:spPr>
          <a:xfrm>
            <a:off x="1848575" y="2136850"/>
            <a:ext cx="116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Same arm</a:t>
            </a:r>
            <a:endParaRPr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7"/>
          <p:cNvSpPr txBox="1"/>
          <p:nvPr/>
        </p:nvSpPr>
        <p:spPr>
          <a:xfrm>
            <a:off x="314000" y="2136850"/>
            <a:ext cx="129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Opposite  arm</a:t>
            </a:r>
            <a:endParaRPr>
              <a:solidFill>
                <a:srgbClr val="0432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7"/>
          <p:cNvSpPr txBox="1"/>
          <p:nvPr/>
        </p:nvSpPr>
        <p:spPr>
          <a:xfrm>
            <a:off x="6496775" y="2060650"/>
            <a:ext cx="116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Same arm</a:t>
            </a:r>
            <a:endParaRPr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7"/>
          <p:cNvSpPr txBox="1"/>
          <p:nvPr/>
        </p:nvSpPr>
        <p:spPr>
          <a:xfrm>
            <a:off x="7827800" y="2060650"/>
            <a:ext cx="129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Opposite  arm</a:t>
            </a:r>
            <a:endParaRPr>
              <a:solidFill>
                <a:srgbClr val="0432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82200" y="136525"/>
            <a:ext cx="1966048" cy="117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 txBox="1">
            <a:spLocks noGrp="1"/>
          </p:cNvSpPr>
          <p:nvPr>
            <p:ph type="title"/>
          </p:nvPr>
        </p:nvSpPr>
        <p:spPr>
          <a:xfrm>
            <a:off x="87050" y="18250"/>
            <a:ext cx="9369000" cy="89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 sz="2900" dirty="0"/>
              <a:t>Raw Yield Ratios: Run15 </a:t>
            </a:r>
            <a:r>
              <a:rPr lang="en" sz="2900" dirty="0" err="1"/>
              <a:t>p+Au</a:t>
            </a:r>
            <a:r>
              <a:rPr lang="en" sz="2900" dirty="0"/>
              <a:t> </a:t>
            </a:r>
            <a:br>
              <a:rPr lang="en" sz="2900" dirty="0"/>
            </a:br>
            <a:r>
              <a:rPr lang="en" sz="2900" dirty="0"/>
              <a:t>North and South Dimuon J/Psi</a:t>
            </a:r>
            <a:endParaRPr sz="2900" dirty="0"/>
          </a:p>
        </p:txBody>
      </p:sp>
      <p:pic>
        <p:nvPicPr>
          <p:cNvPr id="160" name="Google Shape;160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6050" y="1343818"/>
            <a:ext cx="5796739" cy="453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9/30/21</a:t>
            </a:r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 PWG Meeting</a:t>
            </a:r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64" name="Google Shape;16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343818"/>
            <a:ext cx="5799424" cy="453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8"/>
          <p:cNvSpPr txBox="1"/>
          <p:nvPr/>
        </p:nvSpPr>
        <p:spPr>
          <a:xfrm>
            <a:off x="472966" y="5927603"/>
            <a:ext cx="7579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FVTXS</a:t>
            </a:r>
            <a:endParaRPr/>
          </a:p>
        </p:txBody>
      </p:sp>
      <p:sp>
        <p:nvSpPr>
          <p:cNvPr id="166" name="Google Shape;166;p18"/>
          <p:cNvSpPr txBox="1"/>
          <p:nvPr/>
        </p:nvSpPr>
        <p:spPr>
          <a:xfrm>
            <a:off x="1954836" y="5927603"/>
            <a:ext cx="8034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FVTXN</a:t>
            </a:r>
            <a:endParaRPr/>
          </a:p>
        </p:txBody>
      </p:sp>
      <p:sp>
        <p:nvSpPr>
          <p:cNvPr id="167" name="Google Shape;167;p18"/>
          <p:cNvSpPr txBox="1"/>
          <p:nvPr/>
        </p:nvSpPr>
        <p:spPr>
          <a:xfrm>
            <a:off x="3235175" y="5927603"/>
            <a:ext cx="11657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FVTX(S+N)</a:t>
            </a:r>
            <a:endParaRPr/>
          </a:p>
        </p:txBody>
      </p:sp>
      <p:sp>
        <p:nvSpPr>
          <p:cNvPr id="168" name="Google Shape;168;p18"/>
          <p:cNvSpPr txBox="1"/>
          <p:nvPr/>
        </p:nvSpPr>
        <p:spPr>
          <a:xfrm>
            <a:off x="4818568" y="5927603"/>
            <a:ext cx="5405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SVX</a:t>
            </a:r>
            <a:endParaRPr/>
          </a:p>
        </p:txBody>
      </p:sp>
      <p:sp>
        <p:nvSpPr>
          <p:cNvPr id="169" name="Google Shape;169;p18"/>
          <p:cNvSpPr txBox="1"/>
          <p:nvPr/>
        </p:nvSpPr>
        <p:spPr>
          <a:xfrm>
            <a:off x="6784406" y="5932861"/>
            <a:ext cx="7579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FVTXS</a:t>
            </a:r>
            <a:endParaRPr/>
          </a:p>
        </p:txBody>
      </p:sp>
      <p:sp>
        <p:nvSpPr>
          <p:cNvPr id="170" name="Google Shape;170;p18"/>
          <p:cNvSpPr txBox="1"/>
          <p:nvPr/>
        </p:nvSpPr>
        <p:spPr>
          <a:xfrm>
            <a:off x="8266276" y="5932861"/>
            <a:ext cx="8034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FVTXN</a:t>
            </a:r>
            <a:endParaRPr/>
          </a:p>
        </p:txBody>
      </p:sp>
      <p:sp>
        <p:nvSpPr>
          <p:cNvPr id="171" name="Google Shape;171;p18"/>
          <p:cNvSpPr txBox="1"/>
          <p:nvPr/>
        </p:nvSpPr>
        <p:spPr>
          <a:xfrm>
            <a:off x="9546615" y="5932861"/>
            <a:ext cx="10223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FVTXS+N</a:t>
            </a:r>
            <a:endParaRPr/>
          </a:p>
        </p:txBody>
      </p:sp>
      <p:sp>
        <p:nvSpPr>
          <p:cNvPr id="172" name="Google Shape;172;p18"/>
          <p:cNvSpPr txBox="1"/>
          <p:nvPr/>
        </p:nvSpPr>
        <p:spPr>
          <a:xfrm>
            <a:off x="11130008" y="5932861"/>
            <a:ext cx="5405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SVX</a:t>
            </a:r>
            <a:endParaRPr/>
          </a:p>
        </p:txBody>
      </p:sp>
      <p:sp>
        <p:nvSpPr>
          <p:cNvPr id="173" name="Google Shape;173;p18"/>
          <p:cNvSpPr txBox="1"/>
          <p:nvPr/>
        </p:nvSpPr>
        <p:spPr>
          <a:xfrm>
            <a:off x="2209800" y="867683"/>
            <a:ext cx="12086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 J/Psi</a:t>
            </a:r>
            <a:endParaRPr/>
          </a:p>
        </p:txBody>
      </p:sp>
      <p:sp>
        <p:nvSpPr>
          <p:cNvPr id="174" name="Google Shape;174;p18"/>
          <p:cNvSpPr txBox="1"/>
          <p:nvPr/>
        </p:nvSpPr>
        <p:spPr>
          <a:xfrm>
            <a:off x="8318938" y="957400"/>
            <a:ext cx="12069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 J/Psi</a:t>
            </a:r>
            <a:endParaRPr/>
          </a:p>
        </p:txBody>
      </p:sp>
      <p:cxnSp>
        <p:nvCxnSpPr>
          <p:cNvPr id="175" name="Google Shape;175;p18"/>
          <p:cNvCxnSpPr/>
          <p:nvPr/>
        </p:nvCxnSpPr>
        <p:spPr>
          <a:xfrm rot="10800000" flipH="1">
            <a:off x="1830879" y="2556164"/>
            <a:ext cx="757842" cy="872836"/>
          </a:xfrm>
          <a:prstGeom prst="straightConnector1">
            <a:avLst/>
          </a:prstGeom>
          <a:noFill/>
          <a:ln w="22225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6" name="Google Shape;176;p18"/>
          <p:cNvCxnSpPr/>
          <p:nvPr/>
        </p:nvCxnSpPr>
        <p:spPr>
          <a:xfrm rot="10800000" flipH="1">
            <a:off x="6314210" y="2605838"/>
            <a:ext cx="849146" cy="823162"/>
          </a:xfrm>
          <a:prstGeom prst="straightConnector1">
            <a:avLst/>
          </a:prstGeom>
          <a:noFill/>
          <a:ln w="22225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7" name="Google Shape;177;p18"/>
          <p:cNvSpPr txBox="1"/>
          <p:nvPr/>
        </p:nvSpPr>
        <p:spPr>
          <a:xfrm>
            <a:off x="1848575" y="2136850"/>
            <a:ext cx="116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Same arm</a:t>
            </a:r>
            <a:endParaRPr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8"/>
          <p:cNvSpPr txBox="1"/>
          <p:nvPr/>
        </p:nvSpPr>
        <p:spPr>
          <a:xfrm>
            <a:off x="6268175" y="2136850"/>
            <a:ext cx="116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Same arm</a:t>
            </a:r>
            <a:endParaRPr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05332" y="37777"/>
            <a:ext cx="2096319" cy="125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Check the Correction Factors… </a:t>
            </a:r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9/30/21</a:t>
            </a:r>
            <a:endParaRPr/>
          </a:p>
        </p:txBody>
      </p:sp>
      <p:sp>
        <p:nvSpPr>
          <p:cNvPr id="186" name="Google Shape;18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 PWG Meeting</a:t>
            </a:r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88" name="Google Shape;18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1498" y="2926124"/>
            <a:ext cx="7598274" cy="158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 txBox="1">
            <a:spLocks noGrp="1"/>
          </p:cNvSpPr>
          <p:nvPr>
            <p:ph type="title"/>
          </p:nvPr>
        </p:nvSpPr>
        <p:spPr>
          <a:xfrm>
            <a:off x="301611" y="2041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"/>
              <a:t>The “Efficiency” includes many factors </a:t>
            </a:r>
            <a:endParaRPr/>
          </a:p>
        </p:txBody>
      </p:sp>
      <p:sp>
        <p:nvSpPr>
          <p:cNvPr id="194" name="Google Shape;194;p20"/>
          <p:cNvSpPr txBox="1">
            <a:spLocks noGrp="1"/>
          </p:cNvSpPr>
          <p:nvPr>
            <p:ph type="body" idx="1"/>
          </p:nvPr>
        </p:nvSpPr>
        <p:spPr>
          <a:xfrm>
            <a:off x="250770" y="1155861"/>
            <a:ext cx="6599210" cy="3351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2500" lnSpcReduction="20000"/>
          </a:bodyPr>
          <a:lstStyle/>
          <a:p>
            <a:pPr marL="609585" lvl="0" indent="-4571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498"/>
              <a:buChar char="-"/>
            </a:pPr>
            <a:r>
              <a:rPr lang="en" dirty="0"/>
              <a:t>Detector acceptance</a:t>
            </a:r>
            <a:endParaRPr dirty="0"/>
          </a:p>
          <a:p>
            <a:pPr marL="1219170" lvl="1" indent="-42332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3063"/>
              <a:buChar char="-"/>
            </a:pPr>
            <a:r>
              <a:rPr lang="en" dirty="0"/>
              <a:t>Independent of </a:t>
            </a:r>
            <a:r>
              <a:rPr lang="en" dirty="0" err="1"/>
              <a:t>Evt_Mult</a:t>
            </a:r>
            <a:endParaRPr dirty="0"/>
          </a:p>
          <a:p>
            <a:pPr marL="609585" lvl="0" indent="-4571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498"/>
              <a:buChar char="-"/>
            </a:pPr>
            <a:r>
              <a:rPr lang="en" dirty="0"/>
              <a:t>Detector &amp; offline reconstruction efficiency</a:t>
            </a:r>
            <a:endParaRPr dirty="0"/>
          </a:p>
          <a:p>
            <a:pPr marL="1219170" lvl="1" indent="-42332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3063"/>
              <a:buChar char="-"/>
            </a:pPr>
            <a:r>
              <a:rPr lang="en" dirty="0"/>
              <a:t>Weak dependance on </a:t>
            </a:r>
            <a:r>
              <a:rPr lang="en" dirty="0" err="1"/>
              <a:t>Evt_Mult</a:t>
            </a:r>
            <a:r>
              <a:rPr lang="en" dirty="0"/>
              <a:t> (and collision rate) </a:t>
            </a:r>
            <a:endParaRPr dirty="0"/>
          </a:p>
          <a:p>
            <a:pPr marL="609585" lvl="0" indent="-4571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498"/>
              <a:buChar char="-"/>
            </a:pPr>
            <a:r>
              <a:rPr lang="en" dirty="0"/>
              <a:t>Trigger efficiency </a:t>
            </a:r>
            <a:endParaRPr dirty="0"/>
          </a:p>
          <a:p>
            <a:pPr marL="1219170" lvl="1" indent="-42332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3063"/>
              <a:buChar char="-"/>
            </a:pPr>
            <a:r>
              <a:rPr lang="en" dirty="0"/>
              <a:t>Depending on physics process</a:t>
            </a:r>
            <a:endParaRPr dirty="0"/>
          </a:p>
          <a:p>
            <a:pPr marL="1219170" lvl="1" indent="-42332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3063"/>
              <a:buChar char="-"/>
            </a:pPr>
            <a:r>
              <a:rPr lang="en" dirty="0"/>
              <a:t>Weakly depending on </a:t>
            </a:r>
            <a:r>
              <a:rPr lang="en" dirty="0" err="1"/>
              <a:t>Evt_Mult_FVTX</a:t>
            </a:r>
            <a:r>
              <a:rPr lang="en" dirty="0"/>
              <a:t>/SVX and collision rate (BBCLL1)</a:t>
            </a:r>
            <a:endParaRPr dirty="0"/>
          </a:p>
          <a:p>
            <a:pPr marL="609585" lvl="0" indent="-4571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498"/>
              <a:buChar char="-"/>
            </a:pPr>
            <a:r>
              <a:rPr lang="en" dirty="0"/>
              <a:t>Trigger scaled down factor </a:t>
            </a:r>
            <a:endParaRPr dirty="0"/>
          </a:p>
          <a:p>
            <a:pPr marL="1219170" lvl="1" indent="-42332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3063"/>
              <a:buChar char="-"/>
            </a:pPr>
            <a:r>
              <a:rPr lang="en" dirty="0"/>
              <a:t>Fixed value for a given run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ct val="69498"/>
              <a:buNone/>
            </a:pPr>
            <a:endParaRPr dirty="0"/>
          </a:p>
        </p:txBody>
      </p:sp>
      <p:sp>
        <p:nvSpPr>
          <p:cNvPr id="195" name="Google Shape;195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96" name="Google Shape;19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635" y="4994755"/>
            <a:ext cx="8072624" cy="5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/>
          <p:nvPr/>
        </p:nvSpPr>
        <p:spPr>
          <a:xfrm>
            <a:off x="1683375" y="5639462"/>
            <a:ext cx="49911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+ double collision correction 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308ADF-1103-4142-89FB-C13EE52AF3EF}"/>
              </a:ext>
            </a:extLst>
          </p:cNvPr>
          <p:cNvGrpSpPr/>
          <p:nvPr/>
        </p:nvGrpSpPr>
        <p:grpSpPr>
          <a:xfrm>
            <a:off x="7140703" y="1857896"/>
            <a:ext cx="4800527" cy="2246729"/>
            <a:chOff x="7140703" y="1857896"/>
            <a:chExt cx="4800527" cy="2246729"/>
          </a:xfrm>
        </p:grpSpPr>
        <p:sp>
          <p:nvSpPr>
            <p:cNvPr id="198" name="Google Shape;198;p20"/>
            <p:cNvSpPr txBox="1"/>
            <p:nvPr/>
          </p:nvSpPr>
          <p:spPr>
            <a:xfrm>
              <a:off x="7140703" y="1857896"/>
              <a:ext cx="4800527" cy="2246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normalized relative yield “r”:</a:t>
              </a:r>
              <a:endParaRPr sz="1600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600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Most of the Acc*Eff canceled out, only leaving small corrections from multiplicity dependence,  absorbed under “systematic”</a:t>
              </a:r>
              <a:endParaRPr sz="1600" dirty="0"/>
            </a:p>
          </p:txBody>
        </p:sp>
        <p:pic>
          <p:nvPicPr>
            <p:cNvPr id="199" name="Google Shape;199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79839" y="2396485"/>
              <a:ext cx="2801767" cy="58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1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Impact of Double Collision on FVTX/SVX/BBC </a:t>
            </a:r>
            <a:endParaRPr/>
          </a:p>
        </p:txBody>
      </p:sp>
      <p:sp>
        <p:nvSpPr>
          <p:cNvPr id="205" name="Google Shape;205;p21"/>
          <p:cNvSpPr txBox="1">
            <a:spLocks noGrp="1"/>
          </p:cNvSpPr>
          <p:nvPr>
            <p:ph type="body" idx="1"/>
          </p:nvPr>
        </p:nvSpPr>
        <p:spPr>
          <a:xfrm>
            <a:off x="838200" y="1325563"/>
            <a:ext cx="597546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"/>
              <a:t>Increase the Evt_Mult_FVTX/SVX/BBC, for both MB and J/Psi events</a:t>
            </a:r>
            <a:endParaRPr/>
          </a:p>
        </p:txBody>
      </p:sp>
      <p:sp>
        <p:nvSpPr>
          <p:cNvPr id="206" name="Google Shape;20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9/30/21</a:t>
            </a:r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 PWG Meeting</a:t>
            </a:r>
            <a:endParaRPr/>
          </a:p>
        </p:txBody>
      </p:sp>
      <p:sp>
        <p:nvSpPr>
          <p:cNvPr id="208" name="Google Shape;20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09" name="Google Shape;20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875" y="2452255"/>
            <a:ext cx="4947460" cy="350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2500" y="1325575"/>
            <a:ext cx="3941699" cy="234713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 txBox="1"/>
          <p:nvPr/>
        </p:nvSpPr>
        <p:spPr>
          <a:xfrm>
            <a:off x="7605988" y="1681846"/>
            <a:ext cx="23264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Run15 pp: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&lt;BBC_Rate&gt; = 1.1 MHz</a:t>
            </a:r>
            <a:endParaRPr/>
          </a:p>
        </p:txBody>
      </p:sp>
      <p:grpSp>
        <p:nvGrpSpPr>
          <p:cNvPr id="212" name="Google Shape;212;p21"/>
          <p:cNvGrpSpPr/>
          <p:nvPr/>
        </p:nvGrpSpPr>
        <p:grpSpPr>
          <a:xfrm>
            <a:off x="7356606" y="3928461"/>
            <a:ext cx="3941686" cy="2612032"/>
            <a:chOff x="7356606" y="3928461"/>
            <a:chExt cx="3941686" cy="2612032"/>
          </a:xfrm>
        </p:grpSpPr>
        <p:pic>
          <p:nvPicPr>
            <p:cNvPr id="213" name="Google Shape;213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356606" y="3928461"/>
              <a:ext cx="3941686" cy="2612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21"/>
            <p:cNvSpPr txBox="1"/>
            <p:nvPr/>
          </p:nvSpPr>
          <p:spPr>
            <a:xfrm>
              <a:off x="7836340" y="4284744"/>
              <a:ext cx="2443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Run15 pAu: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&lt;BBC_Rate&gt; = 0.48 MHz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>
            <a:spLocks noGrp="1"/>
          </p:cNvSpPr>
          <p:nvPr>
            <p:ph type="title"/>
          </p:nvPr>
        </p:nvSpPr>
        <p:spPr>
          <a:xfrm>
            <a:off x="415600" y="110666"/>
            <a:ext cx="11360800" cy="67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/>
              <a:t>Multiple Collision Probability Table </a:t>
            </a:r>
            <a:endParaRPr/>
          </a:p>
        </p:txBody>
      </p:sp>
      <p:sp>
        <p:nvSpPr>
          <p:cNvPr id="220" name="Google Shape;220;p22"/>
          <p:cNvSpPr txBox="1"/>
          <p:nvPr/>
        </p:nvSpPr>
        <p:spPr>
          <a:xfrm>
            <a:off x="423184" y="851356"/>
            <a:ext cx="11353216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BBCLL1_Eff = 55 +/ 5 % for run15 pp MB; 79 +/-2 % for hard scattering, PPG224 etc.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9349" y="1730987"/>
            <a:ext cx="5062551" cy="4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aphicFrame>
        <p:nvGraphicFramePr>
          <p:cNvPr id="223" name="Google Shape;223;p22"/>
          <p:cNvGraphicFramePr/>
          <p:nvPr/>
        </p:nvGraphicFramePr>
        <p:xfrm>
          <a:off x="320100" y="1595274"/>
          <a:ext cx="6328650" cy="4632680"/>
        </p:xfrm>
        <a:graphic>
          <a:graphicData uri="http://schemas.openxmlformats.org/drawingml/2006/table">
            <a:tbl>
              <a:tblPr>
                <a:noFill/>
                <a:tableStyleId>{A3389C67-548D-4D22-9794-BED70B296932}</a:tableStyleId>
              </a:tblPr>
              <a:tblGrid>
                <a:gridCol w="16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1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BBC Rate</a:t>
                      </a:r>
                      <a:endParaRPr sz="24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kHz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Mean_Mu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Prob. to have </a:t>
                      </a:r>
                      <a:endParaRPr sz="24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2+ collisions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250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0.05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0.12%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432FF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0432FF"/>
                          </a:solidFill>
                        </a:rPr>
                        <a:t>500</a:t>
                      </a:r>
                      <a:endParaRPr sz="2400" u="none" strike="noStrike" cap="none">
                        <a:solidFill>
                          <a:srgbClr val="0432FF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432FF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0432FF"/>
                          </a:solidFill>
                        </a:rPr>
                        <a:t>0.1</a:t>
                      </a:r>
                      <a:endParaRPr sz="2400" u="none" strike="noStrike" cap="none">
                        <a:solidFill>
                          <a:srgbClr val="0432FF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432FF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0432FF"/>
                          </a:solidFill>
                        </a:rPr>
                        <a:t>0.47%  &lt;pAu&gt;</a:t>
                      </a:r>
                      <a:endParaRPr sz="2400" u="none" strike="noStrike" cap="none">
                        <a:solidFill>
                          <a:srgbClr val="0432FF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FF0000"/>
                          </a:solidFill>
                        </a:rPr>
                        <a:t>1,000</a:t>
                      </a: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FF0000"/>
                          </a:solidFill>
                        </a:rPr>
                        <a:t>0.2</a:t>
                      </a: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FF0000"/>
                          </a:solidFill>
                        </a:rPr>
                        <a:t>1.8%     &lt;pp&gt;</a:t>
                      </a: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1,500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0.31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3.9%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2,000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0.43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6.9%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2,500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0.55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10%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24" name="Google Shape;22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7701" y="2630333"/>
            <a:ext cx="5136833" cy="349703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9/30/21</a:t>
            </a:r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 PWG Meeting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1815</Words>
  <Application>Microsoft Macintosh PowerPoint</Application>
  <PresentationFormat>Widescreen</PresentationFormat>
  <Paragraphs>334</Paragraphs>
  <Slides>35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J/Psi Multiplicity Analysis Update</vt:lpstr>
      <vt:lpstr>J/Psi and Event Multiplicity in Run15 p+p/pAu collisions: FVTX/SVX/BBC  </vt:lpstr>
      <vt:lpstr>Physics Measurements</vt:lpstr>
      <vt:lpstr>Raw Yield Ratios: Run15 pp  North and South Dimuon J/Psi </vt:lpstr>
      <vt:lpstr>Raw Yield Ratios: Run15 p+Au  North and South Dimuon J/Psi</vt:lpstr>
      <vt:lpstr>Check the Correction Factors… </vt:lpstr>
      <vt:lpstr>The “Efficiency” includes many factors </vt:lpstr>
      <vt:lpstr>Impact of Double Collision on FVTX/SVX/BBC </vt:lpstr>
      <vt:lpstr>Multiple Collision Probability Table </vt:lpstr>
      <vt:lpstr>Cross Check of Double Collision Fraction vs BBC_Rate</vt:lpstr>
      <vt:lpstr>Evt_Mult_FVTXS: (MB,low), (Double_PDF),(Evt_vtxZ2)</vt:lpstr>
      <vt:lpstr>Cross Check Event Vertex Distributions: MB1: BBCLL1(novtx)</vt:lpstr>
      <vt:lpstr>Evt_Mult_FVTXS</vt:lpstr>
      <vt:lpstr>Evt_Mult_BBCS:(MB,low), (Double_PDF),(Evt_vtxZ2)  </vt:lpstr>
      <vt:lpstr>Other Run/Event Selection Optimization </vt:lpstr>
      <vt:lpstr>Collision vertex-Z dependent Acceptance: FVTX </vt:lpstr>
      <vt:lpstr>FVTX and SVTX Acceptance vs Evt_vtxZ</vt:lpstr>
      <vt:lpstr>To Do’s – in next a few days</vt:lpstr>
      <vt:lpstr>Backup slides </vt:lpstr>
      <vt:lpstr>Normalized – work in progress</vt:lpstr>
      <vt:lpstr>Run15pp: J/Psi Measured in South and North Arms</vt:lpstr>
      <vt:lpstr>Run15pAu taxi outputs:   09/27/2021</vt:lpstr>
      <vt:lpstr>Run15pp taxi outputs:   08/24/2021</vt:lpstr>
      <vt:lpstr>Run15 pp MB events</vt:lpstr>
      <vt:lpstr>Run15 pp MB</vt:lpstr>
      <vt:lpstr>&lt;Evt_Mult_FVTX/SVX/BBC&gt; vs BBC_Rate:      - all 840 runs</vt:lpstr>
      <vt:lpstr>Evt_Mult_FVTXS:  1.3 &lt; FVTXS &lt; 1.7</vt:lpstr>
      <vt:lpstr>Evt_Mult_FVTXN: 1.3 &lt; FVTXN &lt; 1.7</vt:lpstr>
      <vt:lpstr>Evt_Mult_SVX:  0.8 &lt; SVX &lt; 1.6</vt:lpstr>
      <vt:lpstr>Run15pp MU good and bad run lists:naRun_SelectRun_v2.C </vt:lpstr>
      <vt:lpstr>MB v10 events: anaRun: 1.3 &lt; FVTXS &lt; 1.7</vt:lpstr>
      <vt:lpstr>MB v10 events: anaRun: 1.3 &lt; FVTXN &lt; 1.7</vt:lpstr>
      <vt:lpstr>MB v10 events: anaRun:  1.0 &lt; SVX &lt; 1.8</vt:lpstr>
      <vt:lpstr>Run15 pAu: </vt:lpstr>
      <vt:lpstr>Trigger Bias and Event Multiplicity, run15 pAu, MB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J/Psi Multiplicity Analysis Update</dc:title>
  <cp:lastModifiedBy>Ming Liu</cp:lastModifiedBy>
  <cp:revision>11</cp:revision>
  <dcterms:modified xsi:type="dcterms:W3CDTF">2021-09-30T14:27:06Z</dcterms:modified>
</cp:coreProperties>
</file>