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85088-D094-4C4E-AAF9-5BC108B81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D02885-74B9-0B40-BB29-B14AFF320A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02582-3FA7-D949-AAE7-F3DD8FB98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118-5877-034F-8D2B-98D4ACD3CE5D}" type="datetimeFigureOut">
              <a:rPr lang="en-US" smtClean="0"/>
              <a:t>8/12/21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F319F-5E81-9248-8B5C-F2F274FD3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77DEC-4132-8B42-A621-0C0D77750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B232-7EA9-1A46-9F45-E055362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10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1F721-5FD1-0845-B7C8-FF6781AFD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9F16C1-2A63-864B-8BE9-BB9FF8676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491E1-FF5A-954D-A386-91C12156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118-5877-034F-8D2B-98D4ACD3CE5D}" type="datetimeFigureOut">
              <a:rPr lang="en-US" smtClean="0"/>
              <a:t>8/12/21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F0DCE-46C6-2C43-B509-6E3FD0405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C42E6-63DB-1D41-81E3-5C0469720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B232-7EA9-1A46-9F45-E055362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0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67656C-AD87-7E4E-B5AD-7BD9FB5231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4091DB-6BEB-7A4C-B179-7D0BEF949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AC327-F9F9-EB4D-BE2F-E62BCDF97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118-5877-034F-8D2B-98D4ACD3CE5D}" type="datetimeFigureOut">
              <a:rPr lang="en-US" smtClean="0"/>
              <a:t>8/12/21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5C73D-490B-1A40-8298-E534EF039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B1958-3904-DA4C-BAD8-5D65EA535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B232-7EA9-1A46-9F45-E055362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87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AC3B-533F-574D-8D23-B594EF55E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5F569-ABD3-4F49-9420-03168B6C8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E5877-30D8-CB46-954A-C9547828E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118-5877-034F-8D2B-98D4ACD3CE5D}" type="datetimeFigureOut">
              <a:rPr lang="en-US" smtClean="0"/>
              <a:t>8/12/21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E3207-84F4-0F40-BBE8-700CF94D5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1B449-CCAF-8844-8E53-889B2E86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B232-7EA9-1A46-9F45-E055362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3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4C23C-6E66-E445-9F9F-08546D005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29B92E-8EA8-2F4F-B1E5-E793FA91B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1A781-A2AB-054A-AAAC-974E01A19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118-5877-034F-8D2B-98D4ACD3CE5D}" type="datetimeFigureOut">
              <a:rPr lang="en-US" smtClean="0"/>
              <a:t>8/12/21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4EA4C-B2D0-6346-A0CC-FD8B1DDE2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AD5B9-BC19-1849-9001-B4F73B854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B232-7EA9-1A46-9F45-E055362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4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A0D62-92ED-BC49-AD2F-BD4C098A0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CAABA-EF12-2847-970C-3E9B65073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4328B7-4FF3-D94B-AFE6-864DF80AD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D78AB8-5BDA-454E-8B61-2EB255588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118-5877-034F-8D2B-98D4ACD3CE5D}" type="datetimeFigureOut">
              <a:rPr lang="en-US" smtClean="0"/>
              <a:t>8/12/21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37D6B-75DC-0C4F-9417-DE6D1099F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73A88-29E9-7D42-8DBF-9EBABE605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B232-7EA9-1A46-9F45-E055362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06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91BEE-D154-4A48-AFE3-88C3F750D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4A6C2-588A-8B4F-BA80-C0C0D5402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470D99-9CE5-B544-A825-91D82EC0B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1AB8-514E-EB45-A8E7-DB53586607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346C5-73C1-8E41-9202-2437BB9678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BF422D-DED4-C54C-8C8D-B7EAEEACE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118-5877-034F-8D2B-98D4ACD3CE5D}" type="datetimeFigureOut">
              <a:rPr lang="en-US" smtClean="0"/>
              <a:t>8/12/21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EB6067-27E5-4A41-B88D-1C31A915B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9B3AC1-680D-6248-959E-17FB06596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B232-7EA9-1A46-9F45-E055362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53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4B42E-FA8C-9542-A0DC-8EDB4BACE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3CADD5-A707-2F49-91F9-A841C607D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118-5877-034F-8D2B-98D4ACD3CE5D}" type="datetimeFigureOut">
              <a:rPr lang="en-US" smtClean="0"/>
              <a:t>8/12/21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5CD06-5E2E-6E42-AA9D-DCB259EAB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DF961-5C7C-DD4D-BEED-F0F711B63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B232-7EA9-1A46-9F45-E055362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81178-A133-584E-B3ED-50F1CA366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118-5877-034F-8D2B-98D4ACD3CE5D}" type="datetimeFigureOut">
              <a:rPr lang="en-US" smtClean="0"/>
              <a:t>8/12/21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2EB5CB-8213-B441-B589-3FE3639F0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B4293-F096-1045-9A91-F728BABFB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B232-7EA9-1A46-9F45-E055362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9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541A8-2536-B441-A186-60960D1BD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1C16C-83A6-5440-8772-DA369F9A4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A1B3BF-DB07-7542-A85C-E64152B62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0F2B86-D1CD-204C-9B73-65AD2E3D6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118-5877-034F-8D2B-98D4ACD3CE5D}" type="datetimeFigureOut">
              <a:rPr lang="en-US" smtClean="0"/>
              <a:t>8/12/21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5CE47-FA5B-7145-A670-12A02F397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C45098-7181-3745-9F8D-B0DA82315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B232-7EA9-1A46-9F45-E055362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7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1041B-A02C-A640-9880-774B26E10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CCB4EA-4F16-EE43-BFFE-8DC240BD49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D47B6B-DAC3-9F44-B1C7-0523DEF87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90D4DA-67D5-B444-A645-F160AD292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118-5877-034F-8D2B-98D4ACD3CE5D}" type="datetimeFigureOut">
              <a:rPr lang="en-US" smtClean="0"/>
              <a:t>8/12/21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9DC41-2651-3649-B3A3-910C2365C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4FF3FD-7C11-EC4B-99BA-387557D1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BB232-7EA9-1A46-9F45-E055362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5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8F1A60-8768-F64D-A306-0A1842DC2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6890A1-EB84-EF49-9F0B-CF7AF91BE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B39C3-F828-DF4E-9F2B-DFD992D79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5F118-5877-034F-8D2B-98D4ACD3CE5D}" type="datetimeFigureOut">
              <a:rPr lang="en-US" smtClean="0"/>
              <a:t>8/12/21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D34BC-00FA-5343-8C48-78368FFD12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2BED1-E344-E14E-94F4-5AA9D1AFD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BB232-7EA9-1A46-9F45-E0553627C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84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06E005B-929E-41B0-BB50-6671D3E40D1E}"/>
              </a:ext>
            </a:extLst>
          </p:cNvPr>
          <p:cNvCxnSpPr>
            <a:cxnSpLocks/>
          </p:cNvCxnSpPr>
          <p:nvPr/>
        </p:nvCxnSpPr>
        <p:spPr>
          <a:xfrm>
            <a:off x="4646545" y="949188"/>
            <a:ext cx="0" cy="5243837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4391F0A-40B8-4A82-A484-A5E4552C517E}"/>
              </a:ext>
            </a:extLst>
          </p:cNvPr>
          <p:cNvCxnSpPr>
            <a:cxnSpLocks/>
          </p:cNvCxnSpPr>
          <p:nvPr/>
        </p:nvCxnSpPr>
        <p:spPr>
          <a:xfrm>
            <a:off x="7690225" y="949188"/>
            <a:ext cx="0" cy="5243837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4A72F7C8-34D5-49B8-8048-05F06C9954A6}"/>
              </a:ext>
            </a:extLst>
          </p:cNvPr>
          <p:cNvSpPr/>
          <p:nvPr/>
        </p:nvSpPr>
        <p:spPr>
          <a:xfrm>
            <a:off x="1140432" y="949188"/>
            <a:ext cx="9822094" cy="5243837"/>
          </a:xfrm>
          <a:prstGeom prst="rect">
            <a:avLst/>
          </a:prstGeom>
          <a:solidFill>
            <a:srgbClr val="FBE5D6">
              <a:alpha val="3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CF71CE5-ABCC-4871-94C3-F52D8889A72D}"/>
              </a:ext>
            </a:extLst>
          </p:cNvPr>
          <p:cNvGrpSpPr/>
          <p:nvPr/>
        </p:nvGrpSpPr>
        <p:grpSpPr>
          <a:xfrm>
            <a:off x="2150559" y="1157728"/>
            <a:ext cx="1838086" cy="795169"/>
            <a:chOff x="4042" y="1506516"/>
            <a:chExt cx="1838086" cy="1252799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56B58881-D4DE-476D-8485-C42F36324169}"/>
                </a:ext>
              </a:extLst>
            </p:cNvPr>
            <p:cNvSpPr/>
            <p:nvPr/>
          </p:nvSpPr>
          <p:spPr>
            <a:xfrm>
              <a:off x="4042" y="1506516"/>
              <a:ext cx="1838086" cy="125279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ectangle: Rounded Corners 4">
              <a:extLst>
                <a:ext uri="{FF2B5EF4-FFF2-40B4-BE49-F238E27FC236}">
                  <a16:creationId xmlns:a16="http://schemas.microsoft.com/office/drawing/2014/main" id="{0D24637A-88CB-4A68-AD41-643089161CC2}"/>
                </a:ext>
              </a:extLst>
            </p:cNvPr>
            <p:cNvSpPr txBox="1"/>
            <p:nvPr/>
          </p:nvSpPr>
          <p:spPr>
            <a:xfrm>
              <a:off x="4042" y="1506516"/>
              <a:ext cx="1838086" cy="7352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6248" tIns="206248" rIns="206248" bIns="110490" numCol="1" spcCol="1270" anchor="t" anchorCtr="0">
              <a:noAutofit/>
            </a:bodyPr>
            <a:lstStyle/>
            <a:p>
              <a:pPr marL="0" lvl="0" indent="0" algn="l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zh-CN" sz="2900" kern="1200" dirty="0"/>
                <a:t>Step 1</a:t>
              </a:r>
              <a:endParaRPr lang="en-US" sz="2900" kern="1200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E1CE53AB-4779-47F0-A8AA-8B379D3FA5E2}"/>
              </a:ext>
            </a:extLst>
          </p:cNvPr>
          <p:cNvGrpSpPr/>
          <p:nvPr/>
        </p:nvGrpSpPr>
        <p:grpSpPr>
          <a:xfrm>
            <a:off x="4285994" y="1288419"/>
            <a:ext cx="590732" cy="457630"/>
            <a:chOff x="2120776" y="1645318"/>
            <a:chExt cx="590732" cy="457630"/>
          </a:xfrm>
        </p:grpSpPr>
        <p:sp>
          <p:nvSpPr>
            <p:cNvPr id="21" name="Arrow: Right 20">
              <a:extLst>
                <a:ext uri="{FF2B5EF4-FFF2-40B4-BE49-F238E27FC236}">
                  <a16:creationId xmlns:a16="http://schemas.microsoft.com/office/drawing/2014/main" id="{8DB7F5E7-67CC-4BE3-BF6F-2D4D25977C6E}"/>
                </a:ext>
              </a:extLst>
            </p:cNvPr>
            <p:cNvSpPr/>
            <p:nvPr/>
          </p:nvSpPr>
          <p:spPr>
            <a:xfrm>
              <a:off x="2120776" y="1645318"/>
              <a:ext cx="590732" cy="45763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shade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shade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Arrow: Right 8">
              <a:extLst>
                <a:ext uri="{FF2B5EF4-FFF2-40B4-BE49-F238E27FC236}">
                  <a16:creationId xmlns:a16="http://schemas.microsoft.com/office/drawing/2014/main" id="{AB84BF5A-F7CC-47A8-914A-964045441E0C}"/>
                </a:ext>
              </a:extLst>
            </p:cNvPr>
            <p:cNvSpPr txBox="1"/>
            <p:nvPr/>
          </p:nvSpPr>
          <p:spPr>
            <a:xfrm>
              <a:off x="2120776" y="1736844"/>
              <a:ext cx="453443" cy="2745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900" kern="120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8DEE208-E177-42F6-B4DE-9631508657F4}"/>
              </a:ext>
            </a:extLst>
          </p:cNvPr>
          <p:cNvGrpSpPr/>
          <p:nvPr/>
        </p:nvGrpSpPr>
        <p:grpSpPr>
          <a:xfrm>
            <a:off x="5198214" y="1157728"/>
            <a:ext cx="1838086" cy="795170"/>
            <a:chOff x="2956718" y="1506516"/>
            <a:chExt cx="1838086" cy="1252799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DFE07EEC-3B74-4EAD-A218-D4A98B7E30A9}"/>
                </a:ext>
              </a:extLst>
            </p:cNvPr>
            <p:cNvSpPr/>
            <p:nvPr/>
          </p:nvSpPr>
          <p:spPr>
            <a:xfrm>
              <a:off x="2956718" y="1506516"/>
              <a:ext cx="1838086" cy="125279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50000"/>
                <a:hueOff val="-394115"/>
                <a:satOff val="5189"/>
                <a:lumOff val="31078"/>
                <a:alphaOff val="0"/>
              </a:schemeClr>
            </a:fillRef>
            <a:effectRef idx="0">
              <a:schemeClr val="accent2">
                <a:shade val="50000"/>
                <a:hueOff val="-394115"/>
                <a:satOff val="5189"/>
                <a:lumOff val="3107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ectangle: Rounded Corners 10">
              <a:extLst>
                <a:ext uri="{FF2B5EF4-FFF2-40B4-BE49-F238E27FC236}">
                  <a16:creationId xmlns:a16="http://schemas.microsoft.com/office/drawing/2014/main" id="{BD56E2BE-804E-4B72-95BA-D9D239E79CB7}"/>
                </a:ext>
              </a:extLst>
            </p:cNvPr>
            <p:cNvSpPr txBox="1"/>
            <p:nvPr/>
          </p:nvSpPr>
          <p:spPr>
            <a:xfrm>
              <a:off x="2956718" y="1506516"/>
              <a:ext cx="1838086" cy="7352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6248" tIns="206248" rIns="206248" bIns="110490" numCol="1" spcCol="1270" anchor="t" anchorCtr="0">
              <a:noAutofit/>
            </a:bodyPr>
            <a:lstStyle/>
            <a:p>
              <a:pPr marL="0" lvl="0" indent="0" algn="l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zh-CN" sz="2900" kern="1200" dirty="0"/>
                <a:t>Step 2</a:t>
              </a:r>
              <a:endParaRPr lang="en-US" sz="2900" kern="1200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E349788-278B-48E0-87D2-3AC698720221}"/>
              </a:ext>
            </a:extLst>
          </p:cNvPr>
          <p:cNvGrpSpPr/>
          <p:nvPr/>
        </p:nvGrpSpPr>
        <p:grpSpPr>
          <a:xfrm>
            <a:off x="7424276" y="1288419"/>
            <a:ext cx="590732" cy="457630"/>
            <a:chOff x="5073452" y="1645318"/>
            <a:chExt cx="590732" cy="457630"/>
          </a:xfrm>
        </p:grpSpPr>
        <p:sp>
          <p:nvSpPr>
            <p:cNvPr id="15" name="Arrow: Right 14">
              <a:extLst>
                <a:ext uri="{FF2B5EF4-FFF2-40B4-BE49-F238E27FC236}">
                  <a16:creationId xmlns:a16="http://schemas.microsoft.com/office/drawing/2014/main" id="{50C305A3-39C2-4750-80FD-E61BF042C052}"/>
                </a:ext>
              </a:extLst>
            </p:cNvPr>
            <p:cNvSpPr/>
            <p:nvPr/>
          </p:nvSpPr>
          <p:spPr>
            <a:xfrm>
              <a:off x="5073452" y="1645318"/>
              <a:ext cx="590732" cy="45763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shade val="90000"/>
                <a:hueOff val="-574681"/>
                <a:satOff val="409"/>
                <a:lumOff val="32114"/>
                <a:alphaOff val="0"/>
              </a:schemeClr>
            </a:lnRef>
            <a:fillRef idx="1">
              <a:schemeClr val="accent2">
                <a:shade val="90000"/>
                <a:hueOff val="-574681"/>
                <a:satOff val="409"/>
                <a:lumOff val="32114"/>
                <a:alphaOff val="0"/>
              </a:schemeClr>
            </a:fillRef>
            <a:effectRef idx="0">
              <a:schemeClr val="accent2">
                <a:shade val="90000"/>
                <a:hueOff val="-574681"/>
                <a:satOff val="409"/>
                <a:lumOff val="3211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Arrow: Right 14">
              <a:extLst>
                <a:ext uri="{FF2B5EF4-FFF2-40B4-BE49-F238E27FC236}">
                  <a16:creationId xmlns:a16="http://schemas.microsoft.com/office/drawing/2014/main" id="{9735F2A9-130D-4FA1-95F2-CB1EE8A7E5F4}"/>
                </a:ext>
              </a:extLst>
            </p:cNvPr>
            <p:cNvSpPr txBox="1"/>
            <p:nvPr/>
          </p:nvSpPr>
          <p:spPr>
            <a:xfrm>
              <a:off x="5073452" y="1736844"/>
              <a:ext cx="453443" cy="2745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900" kern="120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8EF78BF-9BB2-4019-AA94-66CF0C4CA63D}"/>
              </a:ext>
            </a:extLst>
          </p:cNvPr>
          <p:cNvGrpSpPr/>
          <p:nvPr/>
        </p:nvGrpSpPr>
        <p:grpSpPr>
          <a:xfrm>
            <a:off x="8275139" y="1157727"/>
            <a:ext cx="1838086" cy="810099"/>
            <a:chOff x="5909394" y="1506516"/>
            <a:chExt cx="1838086" cy="1252799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7ED1B3B-DC79-44C8-BB72-1D3A3189B0B5}"/>
                </a:ext>
              </a:extLst>
            </p:cNvPr>
            <p:cNvSpPr/>
            <p:nvPr/>
          </p:nvSpPr>
          <p:spPr>
            <a:xfrm>
              <a:off x="5909394" y="1506516"/>
              <a:ext cx="1838086" cy="125279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50000"/>
                <a:hueOff val="-394115"/>
                <a:satOff val="5189"/>
                <a:lumOff val="31078"/>
                <a:alphaOff val="0"/>
              </a:schemeClr>
            </a:fillRef>
            <a:effectRef idx="0">
              <a:schemeClr val="accent2">
                <a:shade val="50000"/>
                <a:hueOff val="-394115"/>
                <a:satOff val="5189"/>
                <a:lumOff val="3107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: Rounded Corners 16">
              <a:extLst>
                <a:ext uri="{FF2B5EF4-FFF2-40B4-BE49-F238E27FC236}">
                  <a16:creationId xmlns:a16="http://schemas.microsoft.com/office/drawing/2014/main" id="{0F53D948-102D-439A-80AB-49CE16AB2263}"/>
                </a:ext>
              </a:extLst>
            </p:cNvPr>
            <p:cNvSpPr txBox="1"/>
            <p:nvPr/>
          </p:nvSpPr>
          <p:spPr>
            <a:xfrm>
              <a:off x="5909394" y="1506516"/>
              <a:ext cx="1838086" cy="7352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6248" tIns="206248" rIns="206248" bIns="110490" numCol="1" spcCol="1270" anchor="t" anchorCtr="0">
              <a:noAutofit/>
            </a:bodyPr>
            <a:lstStyle/>
            <a:p>
              <a:pPr marL="0" lvl="0" indent="0" algn="l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zh-CN" sz="2900" kern="1200" dirty="0"/>
                <a:t>Step 3</a:t>
              </a:r>
              <a:endParaRPr lang="en-US" sz="2900" kern="1200" dirty="0"/>
            </a:p>
          </p:txBody>
        </p:sp>
      </p:grpSp>
      <p:sp>
        <p:nvSpPr>
          <p:cNvPr id="27" name="Title 1">
            <a:extLst>
              <a:ext uri="{FF2B5EF4-FFF2-40B4-BE49-F238E27FC236}">
                <a16:creationId xmlns:a16="http://schemas.microsoft.com/office/drawing/2014/main" id="{2F3E920F-7F3E-4BFC-B510-BAB552D1C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413" y="47074"/>
            <a:ext cx="10515600" cy="902114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Run15pp(</a:t>
            </a:r>
            <a:r>
              <a:rPr lang="en-US" sz="3200" dirty="0" err="1"/>
              <a:t>pAu</a:t>
            </a:r>
            <a:r>
              <a:rPr lang="en-US" sz="3200" dirty="0"/>
              <a:t>) J/Psi Multiplicity Analysis Flow Chart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D8E5DE5-6219-4A39-A7D5-8A1676EB1244}"/>
              </a:ext>
            </a:extLst>
          </p:cNvPr>
          <p:cNvSpPr txBox="1"/>
          <p:nvPr/>
        </p:nvSpPr>
        <p:spPr>
          <a:xfrm>
            <a:off x="2149098" y="4528093"/>
            <a:ext cx="818027" cy="92333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Run Taxi</a:t>
            </a:r>
          </a:p>
          <a:p>
            <a:pPr algn="ctr"/>
            <a:r>
              <a:rPr lang="en-US" dirty="0"/>
              <a:t>(DST)</a:t>
            </a:r>
          </a:p>
        </p:txBody>
      </p:sp>
      <p:sp>
        <p:nvSpPr>
          <p:cNvPr id="30" name="Rounded Rectangle 6">
            <a:extLst>
              <a:ext uri="{FF2B5EF4-FFF2-40B4-BE49-F238E27FC236}">
                <a16:creationId xmlns:a16="http://schemas.microsoft.com/office/drawing/2014/main" id="{2E821466-5A36-4767-8629-6BC51979BF44}"/>
              </a:ext>
            </a:extLst>
          </p:cNvPr>
          <p:cNvSpPr/>
          <p:nvPr/>
        </p:nvSpPr>
        <p:spPr>
          <a:xfrm>
            <a:off x="2104523" y="2444774"/>
            <a:ext cx="2406332" cy="1635228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50" dirty="0"/>
          </a:p>
          <a:p>
            <a:endParaRPr lang="en-US" sz="1050" dirty="0"/>
          </a:p>
          <a:p>
            <a:endParaRPr lang="en-US" sz="1050" dirty="0"/>
          </a:p>
          <a:p>
            <a:r>
              <a:rPr lang="en-US" sz="1050" dirty="0"/>
              <a:t>/offline/</a:t>
            </a:r>
            <a:r>
              <a:rPr lang="en-US" sz="1050" dirty="0" err="1"/>
              <a:t>AnalysisTrain</a:t>
            </a:r>
            <a:r>
              <a:rPr lang="en-US" sz="1050" dirty="0"/>
              <a:t>/pat/macro:</a:t>
            </a:r>
          </a:p>
          <a:p>
            <a:r>
              <a:rPr lang="en-US" sz="1050" dirty="0"/>
              <a:t>1.Run_picodstobject_run15pA_fvtxtracklet_nomuonselection.C</a:t>
            </a:r>
          </a:p>
          <a:p>
            <a:r>
              <a:rPr lang="en-US" sz="1050" dirty="0"/>
              <a:t>2. Run_picodstobject_run15pp_fvtxtracklet_nomuonselection.C</a:t>
            </a:r>
          </a:p>
          <a:p>
            <a:r>
              <a:rPr lang="en-US" sz="1050" dirty="0">
                <a:solidFill>
                  <a:schemeClr val="tx1"/>
                </a:solidFill>
              </a:rPr>
              <a:t>Dir:</a:t>
            </a:r>
          </a:p>
          <a:p>
            <a:r>
              <a:rPr lang="en-US" sz="1050" dirty="0"/>
              <a:t>/offline/</a:t>
            </a:r>
            <a:r>
              <a:rPr lang="en-US" sz="1050" dirty="0" err="1"/>
              <a:t>AnalysisTrain</a:t>
            </a:r>
            <a:r>
              <a:rPr lang="en-US" sz="1050" dirty="0"/>
              <a:t>/</a:t>
            </a:r>
            <a:r>
              <a:rPr lang="en-US" sz="1050" dirty="0" err="1"/>
              <a:t>picoDST_object</a:t>
            </a:r>
            <a:endParaRPr lang="en-US" sz="1050" dirty="0"/>
          </a:p>
          <a:p>
            <a:endParaRPr lang="en-US" sz="1100" dirty="0"/>
          </a:p>
          <a:p>
            <a:endParaRPr lang="en-US" sz="1100" dirty="0"/>
          </a:p>
          <a:p>
            <a:pPr algn="ctr"/>
            <a:endParaRPr lang="en-US" sz="1100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B9A8ECD-6BDF-4DDF-99D7-FCB1F8CDABC5}"/>
              </a:ext>
            </a:extLst>
          </p:cNvPr>
          <p:cNvGrpSpPr/>
          <p:nvPr/>
        </p:nvGrpSpPr>
        <p:grpSpPr>
          <a:xfrm>
            <a:off x="3300256" y="4507596"/>
            <a:ext cx="1398453" cy="1103244"/>
            <a:chOff x="209193" y="2688535"/>
            <a:chExt cx="1398453" cy="1103244"/>
          </a:xfrm>
        </p:grpSpPr>
        <p:sp>
          <p:nvSpPr>
            <p:cNvPr id="36" name="Flowchart: Magnetic Disk 35">
              <a:extLst>
                <a:ext uri="{FF2B5EF4-FFF2-40B4-BE49-F238E27FC236}">
                  <a16:creationId xmlns:a16="http://schemas.microsoft.com/office/drawing/2014/main" id="{771390E4-5A37-45FF-A096-9D03F41A4092}"/>
                </a:ext>
              </a:extLst>
            </p:cNvPr>
            <p:cNvSpPr/>
            <p:nvPr/>
          </p:nvSpPr>
          <p:spPr>
            <a:xfrm>
              <a:off x="302189" y="2688535"/>
              <a:ext cx="1157104" cy="1103244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3F86168-23DA-4EA8-99C0-11BA4388CF31}"/>
                </a:ext>
              </a:extLst>
            </p:cNvPr>
            <p:cNvSpPr txBox="1"/>
            <p:nvPr/>
          </p:nvSpPr>
          <p:spPr>
            <a:xfrm>
              <a:off x="209193" y="2737267"/>
              <a:ext cx="13984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Taxi Output:</a:t>
              </a:r>
            </a:p>
            <a:p>
              <a:pPr algn="ctr"/>
              <a:r>
                <a:rPr lang="en-US" sz="1600" dirty="0" err="1"/>
                <a:t>picoDST.root</a:t>
              </a:r>
              <a:endParaRPr lang="en-US" sz="1600" dirty="0"/>
            </a:p>
            <a:p>
              <a:pPr algn="ctr"/>
              <a:r>
                <a:rPr lang="en-US" sz="1600" dirty="0"/>
                <a:t>(5TB)</a:t>
              </a:r>
            </a:p>
          </p:txBody>
        </p:sp>
      </p:grpSp>
      <p:sp>
        <p:nvSpPr>
          <p:cNvPr id="38" name="Rounded Rectangle 10">
            <a:extLst>
              <a:ext uri="{FF2B5EF4-FFF2-40B4-BE49-F238E27FC236}">
                <a16:creationId xmlns:a16="http://schemas.microsoft.com/office/drawing/2014/main" id="{AC299408-9BDC-439B-9CC3-526BFD4A3E29}"/>
              </a:ext>
            </a:extLst>
          </p:cNvPr>
          <p:cNvSpPr/>
          <p:nvPr/>
        </p:nvSpPr>
        <p:spPr>
          <a:xfrm>
            <a:off x="4808524" y="2444774"/>
            <a:ext cx="2795769" cy="165413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000" dirty="0"/>
              <a:t>/</a:t>
            </a:r>
            <a:r>
              <a:rPr lang="en-US" sz="1000" dirty="0" err="1"/>
              <a:t>workarea</a:t>
            </a:r>
            <a:r>
              <a:rPr lang="en-US" sz="1000" dirty="0"/>
              <a:t>/</a:t>
            </a:r>
            <a:r>
              <a:rPr lang="en-US" sz="1000" dirty="0" err="1"/>
              <a:t>mxliu</a:t>
            </a:r>
            <a:r>
              <a:rPr lang="en-US" sz="1000" dirty="0"/>
              <a:t>/macros/run15/ana_picoDST_multi_all_v4.C</a:t>
            </a:r>
          </a:p>
          <a:p>
            <a:r>
              <a:rPr lang="en-US" sz="1000" dirty="0"/>
              <a:t>- </a:t>
            </a:r>
            <a:r>
              <a:rPr lang="en-US" sz="1000" dirty="0" err="1"/>
              <a:t>compile_ana_picoDST.csh</a:t>
            </a:r>
            <a:r>
              <a:rPr lang="en-US" sz="1000" dirty="0"/>
              <a:t>, w/ </a:t>
            </a:r>
            <a:r>
              <a:rPr lang="en-US" sz="1000" dirty="0" err="1"/>
              <a:t>pdst_list.txt</a:t>
            </a:r>
            <a:endParaRPr lang="en-US" sz="1000" dirty="0"/>
          </a:p>
          <a:p>
            <a:endParaRPr lang="en-US" sz="1000" dirty="0"/>
          </a:p>
          <a:p>
            <a:r>
              <a:rPr lang="en-US" sz="1000" dirty="0"/>
              <a:t>Working Dir: /</a:t>
            </a:r>
            <a:r>
              <a:rPr lang="en-US" sz="1000" dirty="0" err="1"/>
              <a:t>fvtx</a:t>
            </a:r>
            <a:r>
              <a:rPr lang="en-US" sz="1000" dirty="0"/>
              <a:t>/run15pp/</a:t>
            </a:r>
            <a:r>
              <a:rPr lang="en-US" sz="1000" dirty="0" err="1"/>
              <a:t>MB_ana</a:t>
            </a:r>
            <a:r>
              <a:rPr lang="en-US" sz="1000" dirty="0"/>
              <a:t> (</a:t>
            </a:r>
            <a:r>
              <a:rPr lang="en-US" sz="1000" dirty="0" err="1"/>
              <a:t>MU_ana</a:t>
            </a:r>
            <a:r>
              <a:rPr lang="en-US" sz="1000" dirty="0"/>
              <a:t>)</a:t>
            </a:r>
          </a:p>
          <a:p>
            <a:endParaRPr lang="en-US" sz="1000" dirty="0"/>
          </a:p>
          <a:p>
            <a:r>
              <a:rPr lang="en-US" sz="1000" dirty="0">
                <a:solidFill>
                  <a:schemeClr val="tx1"/>
                </a:solidFill>
              </a:rPr>
              <a:t>Outputs:</a:t>
            </a:r>
          </a:p>
          <a:p>
            <a:r>
              <a:rPr lang="en-US" sz="1000" dirty="0"/>
              <a:t>/</a:t>
            </a:r>
            <a:r>
              <a:rPr lang="en-US" sz="1000" dirty="0" err="1"/>
              <a:t>MB_ana</a:t>
            </a:r>
            <a:r>
              <a:rPr lang="en-US" sz="1000" dirty="0"/>
              <a:t>/root/</a:t>
            </a:r>
            <a:r>
              <a:rPr lang="en-US" sz="1000" dirty="0" err="1"/>
              <a:t>anaT_Run</a:t>
            </a:r>
            <a:r>
              <a:rPr lang="en-US" sz="1000" dirty="0"/>
              <a:t>*_</a:t>
            </a:r>
            <a:r>
              <a:rPr lang="en-US" sz="1000" dirty="0" err="1"/>
              <a:t>MB.root</a:t>
            </a:r>
            <a:endParaRPr lang="en-US" sz="1000" dirty="0"/>
          </a:p>
          <a:p>
            <a:r>
              <a:rPr lang="en-US" sz="1000" dirty="0"/>
              <a:t>/</a:t>
            </a:r>
            <a:r>
              <a:rPr lang="en-US" sz="1000" dirty="0" err="1"/>
              <a:t>MU_ana</a:t>
            </a:r>
            <a:r>
              <a:rPr lang="en-US" sz="1000" dirty="0"/>
              <a:t>/root/</a:t>
            </a:r>
            <a:r>
              <a:rPr lang="en-US" sz="1000" dirty="0" err="1"/>
              <a:t>anaT_Run</a:t>
            </a:r>
            <a:r>
              <a:rPr lang="en-US" sz="1000" dirty="0"/>
              <a:t>*_</a:t>
            </a:r>
            <a:r>
              <a:rPr lang="en-US" sz="1000" dirty="0" err="1"/>
              <a:t>MU.root</a:t>
            </a:r>
            <a:endParaRPr lang="en-US" sz="1000" dirty="0"/>
          </a:p>
          <a:p>
            <a:endParaRPr lang="en-US" sz="900" dirty="0"/>
          </a:p>
          <a:p>
            <a:endParaRPr lang="en-US" sz="900" dirty="0"/>
          </a:p>
          <a:p>
            <a:pPr algn="ctr"/>
            <a:endParaRPr lang="en-US" sz="1100" dirty="0"/>
          </a:p>
        </p:txBody>
      </p:sp>
      <p:sp>
        <p:nvSpPr>
          <p:cNvPr id="39" name="Rounded Rectangle 14">
            <a:extLst>
              <a:ext uri="{FF2B5EF4-FFF2-40B4-BE49-F238E27FC236}">
                <a16:creationId xmlns:a16="http://schemas.microsoft.com/office/drawing/2014/main" id="{CD725BCB-2B82-46D1-ADDE-1F6658F28881}"/>
              </a:ext>
            </a:extLst>
          </p:cNvPr>
          <p:cNvSpPr/>
          <p:nvPr/>
        </p:nvSpPr>
        <p:spPr>
          <a:xfrm>
            <a:off x="7783021" y="2425863"/>
            <a:ext cx="2424416" cy="165413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/</a:t>
            </a:r>
            <a:r>
              <a:rPr lang="en-US" sz="1100" dirty="0" err="1"/>
              <a:t>workarea</a:t>
            </a:r>
            <a:r>
              <a:rPr lang="en-US" sz="1100" dirty="0"/>
              <a:t>/</a:t>
            </a:r>
            <a:r>
              <a:rPr lang="en-US" sz="1100" dirty="0" err="1"/>
              <a:t>mxliu</a:t>
            </a:r>
            <a:r>
              <a:rPr lang="en-US" sz="1100" dirty="0"/>
              <a:t>/macros/run15/</a:t>
            </a:r>
          </a:p>
          <a:p>
            <a:pPr marL="228600" indent="-228600">
              <a:buAutoNum type="arabicParenR"/>
            </a:pPr>
            <a:r>
              <a:rPr lang="en-US" sz="1100" dirty="0"/>
              <a:t>run_anaT0.C, run_anaT2.C, w/ </a:t>
            </a:r>
            <a:r>
              <a:rPr lang="en-US" sz="1100" dirty="0" err="1"/>
              <a:t>input_root.txt</a:t>
            </a:r>
            <a:endParaRPr lang="en-US" sz="1100" dirty="0"/>
          </a:p>
          <a:p>
            <a:pPr marL="228600" indent="-228600">
              <a:buFontTx/>
              <a:buAutoNum type="arabicParenR"/>
            </a:pPr>
            <a:r>
              <a:rPr lang="en-US" sz="1100" dirty="0" err="1"/>
              <a:t>compile_run_anaT.csh</a:t>
            </a:r>
            <a:endParaRPr lang="en-US" sz="1100" dirty="0"/>
          </a:p>
          <a:p>
            <a:endParaRPr lang="en-US" sz="1100" dirty="0"/>
          </a:p>
          <a:p>
            <a:r>
              <a:rPr lang="en-US" sz="1100" dirty="0">
                <a:solidFill>
                  <a:schemeClr val="tx1"/>
                </a:solidFill>
              </a:rPr>
              <a:t>Working Dir:</a:t>
            </a:r>
          </a:p>
          <a:p>
            <a:r>
              <a:rPr lang="en-US" sz="1100" dirty="0"/>
              <a:t>/</a:t>
            </a:r>
            <a:r>
              <a:rPr lang="en-US" sz="1100" dirty="0" err="1"/>
              <a:t>fvtx</a:t>
            </a:r>
            <a:r>
              <a:rPr lang="en-US" sz="1100" dirty="0"/>
              <a:t>/run15pp/</a:t>
            </a:r>
            <a:r>
              <a:rPr lang="en-US" sz="1100" dirty="0" err="1"/>
              <a:t>MB_ana</a:t>
            </a:r>
            <a:r>
              <a:rPr lang="en-US" sz="1100" dirty="0"/>
              <a:t> (</a:t>
            </a:r>
            <a:r>
              <a:rPr lang="en-US" sz="1100" dirty="0" err="1"/>
              <a:t>MU_ana</a:t>
            </a:r>
            <a:r>
              <a:rPr lang="en-US" sz="1100" dirty="0"/>
              <a:t>) </a:t>
            </a:r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45" name="Flowchart: Magnetic Disk 44">
            <a:extLst>
              <a:ext uri="{FF2B5EF4-FFF2-40B4-BE49-F238E27FC236}">
                <a16:creationId xmlns:a16="http://schemas.microsoft.com/office/drawing/2014/main" id="{E342EA2E-40FA-437B-92BF-B69F16A656C3}"/>
              </a:ext>
            </a:extLst>
          </p:cNvPr>
          <p:cNvSpPr/>
          <p:nvPr/>
        </p:nvSpPr>
        <p:spPr>
          <a:xfrm>
            <a:off x="5241571" y="4526508"/>
            <a:ext cx="2182703" cy="110243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FC5D6EB-86BA-45C9-9116-4FCFCE6BA515}"/>
              </a:ext>
            </a:extLst>
          </p:cNvPr>
          <p:cNvSpPr txBox="1"/>
          <p:nvPr/>
        </p:nvSpPr>
        <p:spPr>
          <a:xfrm>
            <a:off x="5556379" y="4565459"/>
            <a:ext cx="19523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Analysis output:</a:t>
            </a:r>
          </a:p>
          <a:p>
            <a:r>
              <a:rPr lang="en-US" sz="1600" dirty="0" err="1"/>
              <a:t>anaT_RunN.root</a:t>
            </a:r>
            <a:endParaRPr lang="en-US" sz="1600" dirty="0"/>
          </a:p>
          <a:p>
            <a:r>
              <a:rPr lang="en-US" sz="1600" dirty="0"/>
              <a:t> (50GB)</a:t>
            </a:r>
          </a:p>
          <a:p>
            <a:r>
              <a:rPr lang="en-US" sz="1600" dirty="0"/>
              <a:t>Trees: anaT0/1/2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3A9847C-874C-420D-96F5-3D906CEFB2F1}"/>
              </a:ext>
            </a:extLst>
          </p:cNvPr>
          <p:cNvGrpSpPr/>
          <p:nvPr/>
        </p:nvGrpSpPr>
        <p:grpSpPr>
          <a:xfrm>
            <a:off x="8112413" y="4511658"/>
            <a:ext cx="2000806" cy="1103244"/>
            <a:chOff x="181514" y="2688535"/>
            <a:chExt cx="1398453" cy="1103244"/>
          </a:xfrm>
        </p:grpSpPr>
        <p:sp>
          <p:nvSpPr>
            <p:cNvPr id="48" name="Flowchart: Magnetic Disk 47">
              <a:extLst>
                <a:ext uri="{FF2B5EF4-FFF2-40B4-BE49-F238E27FC236}">
                  <a16:creationId xmlns:a16="http://schemas.microsoft.com/office/drawing/2014/main" id="{C0CDF012-29D9-49AF-8D49-36531D91C851}"/>
                </a:ext>
              </a:extLst>
            </p:cNvPr>
            <p:cNvSpPr/>
            <p:nvPr/>
          </p:nvSpPr>
          <p:spPr>
            <a:xfrm>
              <a:off x="302189" y="2688535"/>
              <a:ext cx="1157104" cy="1103244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CBF39BA-E354-431E-B5FC-B3D0089838F8}"/>
                </a:ext>
              </a:extLst>
            </p:cNvPr>
            <p:cNvSpPr txBox="1"/>
            <p:nvPr/>
          </p:nvSpPr>
          <p:spPr>
            <a:xfrm>
              <a:off x="181514" y="2960782"/>
              <a:ext cx="13984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Physics plots</a:t>
              </a:r>
            </a:p>
            <a:p>
              <a:pPr algn="ctr"/>
              <a:r>
                <a:rPr lang="en-US" sz="1600" dirty="0" err="1"/>
                <a:t>out_anaT.root</a:t>
              </a:r>
              <a:endParaRPr lang="en-US" sz="1600" dirty="0"/>
            </a:p>
          </p:txBody>
        </p:sp>
      </p:grpSp>
      <p:sp>
        <p:nvSpPr>
          <p:cNvPr id="50" name="Arrow: Right 49">
            <a:extLst>
              <a:ext uri="{FF2B5EF4-FFF2-40B4-BE49-F238E27FC236}">
                <a16:creationId xmlns:a16="http://schemas.microsoft.com/office/drawing/2014/main" id="{29866FFB-8C76-4FF7-B935-5121462711BC}"/>
              </a:ext>
            </a:extLst>
          </p:cNvPr>
          <p:cNvSpPr/>
          <p:nvPr/>
        </p:nvSpPr>
        <p:spPr>
          <a:xfrm>
            <a:off x="3021527" y="4835476"/>
            <a:ext cx="351831" cy="218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Arrow: Down 50">
            <a:extLst>
              <a:ext uri="{FF2B5EF4-FFF2-40B4-BE49-F238E27FC236}">
                <a16:creationId xmlns:a16="http://schemas.microsoft.com/office/drawing/2014/main" id="{27DC6D7D-B38E-459E-BB32-FA48E121EBC1}"/>
              </a:ext>
            </a:extLst>
          </p:cNvPr>
          <p:cNvSpPr/>
          <p:nvPr/>
        </p:nvSpPr>
        <p:spPr>
          <a:xfrm>
            <a:off x="2503709" y="4110366"/>
            <a:ext cx="175567" cy="3934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Arrow: Down 51">
            <a:extLst>
              <a:ext uri="{FF2B5EF4-FFF2-40B4-BE49-F238E27FC236}">
                <a16:creationId xmlns:a16="http://schemas.microsoft.com/office/drawing/2014/main" id="{40304B44-2EE5-46D2-8390-0FDAF63A039D}"/>
              </a:ext>
            </a:extLst>
          </p:cNvPr>
          <p:cNvSpPr/>
          <p:nvPr/>
        </p:nvSpPr>
        <p:spPr>
          <a:xfrm>
            <a:off x="6038637" y="4114868"/>
            <a:ext cx="175567" cy="3934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id="{D47B7874-7C7D-4CDD-AD49-DAE0B83D3280}"/>
              </a:ext>
            </a:extLst>
          </p:cNvPr>
          <p:cNvSpPr/>
          <p:nvPr/>
        </p:nvSpPr>
        <p:spPr>
          <a:xfrm>
            <a:off x="9018760" y="4102925"/>
            <a:ext cx="175567" cy="3934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Arrow: Bent-Up 57">
            <a:extLst>
              <a:ext uri="{FF2B5EF4-FFF2-40B4-BE49-F238E27FC236}">
                <a16:creationId xmlns:a16="http://schemas.microsoft.com/office/drawing/2014/main" id="{ECD8C0C2-D334-4F0B-B9D1-1C83DFA1EB63}"/>
              </a:ext>
            </a:extLst>
          </p:cNvPr>
          <p:cNvSpPr/>
          <p:nvPr/>
        </p:nvSpPr>
        <p:spPr>
          <a:xfrm>
            <a:off x="4616391" y="4556328"/>
            <a:ext cx="422188" cy="480342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row: Bent-Up 58">
            <a:extLst>
              <a:ext uri="{FF2B5EF4-FFF2-40B4-BE49-F238E27FC236}">
                <a16:creationId xmlns:a16="http://schemas.microsoft.com/office/drawing/2014/main" id="{A2BD9820-7C0F-4D04-8C6E-4528763F8E4F}"/>
              </a:ext>
            </a:extLst>
          </p:cNvPr>
          <p:cNvSpPr/>
          <p:nvPr/>
        </p:nvSpPr>
        <p:spPr>
          <a:xfrm>
            <a:off x="7500417" y="4556328"/>
            <a:ext cx="422188" cy="480342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5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1B440FC-15C8-8E41-A2F2-7A24F81FB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064" y="64901"/>
            <a:ext cx="10515600" cy="669802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Run15pp(</a:t>
            </a:r>
            <a:r>
              <a:rPr lang="en-US" sz="2800" dirty="0" err="1"/>
              <a:t>pAu</a:t>
            </a:r>
            <a:r>
              <a:rPr lang="en-US" sz="2800" dirty="0"/>
              <a:t>) J/Psi Multiplicity Analysis Flow Chart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F84053-C3D6-F744-916E-68201942F13B}"/>
              </a:ext>
            </a:extLst>
          </p:cNvPr>
          <p:cNvSpPr/>
          <p:nvPr/>
        </p:nvSpPr>
        <p:spPr>
          <a:xfrm>
            <a:off x="715336" y="3205147"/>
            <a:ext cx="1555679" cy="103768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Run Taxi</a:t>
            </a:r>
          </a:p>
          <a:p>
            <a:pPr algn="ctr"/>
            <a:r>
              <a:rPr lang="en-US" dirty="0"/>
              <a:t>(DST)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F1D821-B079-B844-BFC4-E17A94809240}"/>
              </a:ext>
            </a:extLst>
          </p:cNvPr>
          <p:cNvSpPr/>
          <p:nvPr/>
        </p:nvSpPr>
        <p:spPr>
          <a:xfrm>
            <a:off x="3810000" y="3205145"/>
            <a:ext cx="1555679" cy="1037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Taxi Output:</a:t>
            </a:r>
          </a:p>
          <a:p>
            <a:pPr algn="ctr"/>
            <a:r>
              <a:rPr lang="en-US" dirty="0" err="1"/>
              <a:t>picoDST.root</a:t>
            </a:r>
            <a:endParaRPr lang="en-US" dirty="0"/>
          </a:p>
          <a:p>
            <a:pPr algn="ctr"/>
            <a:r>
              <a:rPr lang="en-US" dirty="0"/>
              <a:t>(5TB)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80077CD-C0F7-8E4D-8957-CF33FC64F781}"/>
              </a:ext>
            </a:extLst>
          </p:cNvPr>
          <p:cNvSpPr/>
          <p:nvPr/>
        </p:nvSpPr>
        <p:spPr>
          <a:xfrm>
            <a:off x="620941" y="4804060"/>
            <a:ext cx="4005723" cy="1654138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/offline/</a:t>
            </a:r>
            <a:r>
              <a:rPr lang="en-US" sz="1100" dirty="0" err="1"/>
              <a:t>AnalysisTrain</a:t>
            </a:r>
            <a:r>
              <a:rPr lang="en-US" sz="1100" dirty="0"/>
              <a:t>/pat/macro:</a:t>
            </a:r>
          </a:p>
          <a:p>
            <a:r>
              <a:rPr lang="en-US" sz="1100" dirty="0"/>
              <a:t>1.Run_picodstobject_run15pA_fvtxtracklet_nomuonselection.C</a:t>
            </a:r>
          </a:p>
          <a:p>
            <a:r>
              <a:rPr lang="en-US" sz="1100" dirty="0"/>
              <a:t>2. Run_picodstobject_run15pp_fvtxtracklet_nomuonselection.C</a:t>
            </a:r>
          </a:p>
          <a:p>
            <a:endParaRPr lang="en-US" sz="1100" dirty="0"/>
          </a:p>
          <a:p>
            <a:r>
              <a:rPr lang="en-US" sz="1100" dirty="0"/>
              <a:t>Dir:</a:t>
            </a:r>
          </a:p>
          <a:p>
            <a:r>
              <a:rPr lang="en-US" sz="1100" dirty="0"/>
              <a:t>/offline/</a:t>
            </a:r>
            <a:r>
              <a:rPr lang="en-US" sz="1100" dirty="0" err="1"/>
              <a:t>AnalysisTrain</a:t>
            </a:r>
            <a:r>
              <a:rPr lang="en-US" sz="1100" dirty="0"/>
              <a:t>/</a:t>
            </a:r>
            <a:r>
              <a:rPr lang="en-US" sz="1100" dirty="0" err="1"/>
              <a:t>picoDST_object</a:t>
            </a:r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pPr algn="ctr"/>
            <a:endParaRPr lang="en-US" sz="1100" dirty="0"/>
          </a:p>
        </p:txBody>
      </p:sp>
      <p:sp>
        <p:nvSpPr>
          <p:cNvPr id="8" name="Up Arrow 7">
            <a:extLst>
              <a:ext uri="{FF2B5EF4-FFF2-40B4-BE49-F238E27FC236}">
                <a16:creationId xmlns:a16="http://schemas.microsoft.com/office/drawing/2014/main" id="{1B154636-D6AC-2140-ABD2-5045EA742FC2}"/>
              </a:ext>
            </a:extLst>
          </p:cNvPr>
          <p:cNvSpPr/>
          <p:nvPr/>
        </p:nvSpPr>
        <p:spPr>
          <a:xfrm>
            <a:off x="1357044" y="4314950"/>
            <a:ext cx="272265" cy="4311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14C219-C5A8-6F4B-99F5-C30C6653E3AF}"/>
              </a:ext>
            </a:extLst>
          </p:cNvPr>
          <p:cNvSpPr/>
          <p:nvPr/>
        </p:nvSpPr>
        <p:spPr>
          <a:xfrm>
            <a:off x="6501509" y="3205145"/>
            <a:ext cx="1896437" cy="1037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  <a:p>
            <a:r>
              <a:rPr lang="en-US" dirty="0"/>
              <a:t>Analysis output:</a:t>
            </a:r>
          </a:p>
          <a:p>
            <a:r>
              <a:rPr lang="en-US" dirty="0" err="1"/>
              <a:t>anaT_RunN.root</a:t>
            </a:r>
            <a:endParaRPr lang="en-US" dirty="0"/>
          </a:p>
          <a:p>
            <a:r>
              <a:rPr lang="en-US" dirty="0"/>
              <a:t> (50GB)</a:t>
            </a:r>
          </a:p>
          <a:p>
            <a:r>
              <a:rPr lang="en-US" dirty="0"/>
              <a:t>Trees: anaT0/1/2</a:t>
            </a:r>
          </a:p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1A9283-64F3-BB4B-A44A-807F903EE753}"/>
              </a:ext>
            </a:extLst>
          </p:cNvPr>
          <p:cNvSpPr/>
          <p:nvPr/>
        </p:nvSpPr>
        <p:spPr>
          <a:xfrm>
            <a:off x="9798121" y="3205145"/>
            <a:ext cx="1555679" cy="103768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Physics plots</a:t>
            </a:r>
          </a:p>
          <a:p>
            <a:pPr algn="ctr"/>
            <a:r>
              <a:rPr lang="en-US" dirty="0" err="1"/>
              <a:t>out_anaT.root</a:t>
            </a:r>
            <a:endParaRPr lang="en-US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461289ED-FABB-934F-8120-5708F0A1C3E0}"/>
              </a:ext>
            </a:extLst>
          </p:cNvPr>
          <p:cNvSpPr/>
          <p:nvPr/>
        </p:nvSpPr>
        <p:spPr>
          <a:xfrm>
            <a:off x="4067709" y="1003907"/>
            <a:ext cx="4202130" cy="165413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STEP-2:</a:t>
            </a:r>
          </a:p>
          <a:p>
            <a:r>
              <a:rPr lang="en-US" sz="1100" dirty="0"/>
              <a:t>/</a:t>
            </a:r>
            <a:r>
              <a:rPr lang="en-US" sz="1100" dirty="0" err="1"/>
              <a:t>workarea</a:t>
            </a:r>
            <a:r>
              <a:rPr lang="en-US" sz="1100" dirty="0"/>
              <a:t>/</a:t>
            </a:r>
            <a:r>
              <a:rPr lang="en-US" sz="1100" dirty="0" err="1"/>
              <a:t>mxliu</a:t>
            </a:r>
            <a:r>
              <a:rPr lang="en-US" sz="1100" dirty="0"/>
              <a:t>/macros/run15/ana_picoDST_multi_all_v4.C</a:t>
            </a:r>
          </a:p>
          <a:p>
            <a:r>
              <a:rPr lang="en-US" sz="1100" dirty="0"/>
              <a:t>- </a:t>
            </a:r>
            <a:r>
              <a:rPr lang="en-US" sz="1100" dirty="0" err="1"/>
              <a:t>compile_ana_picoDST.csh</a:t>
            </a:r>
            <a:r>
              <a:rPr lang="en-US" sz="1100" dirty="0"/>
              <a:t>, w/ </a:t>
            </a:r>
            <a:r>
              <a:rPr lang="en-US" sz="1100" dirty="0" err="1"/>
              <a:t>pdst_list.txt</a:t>
            </a:r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Working Dir: /</a:t>
            </a:r>
            <a:r>
              <a:rPr lang="en-US" sz="1100" dirty="0" err="1"/>
              <a:t>fvtx</a:t>
            </a:r>
            <a:r>
              <a:rPr lang="en-US" sz="1100" dirty="0"/>
              <a:t>/run15pp/</a:t>
            </a:r>
            <a:r>
              <a:rPr lang="en-US" sz="1100" dirty="0" err="1"/>
              <a:t>MB_ana</a:t>
            </a:r>
            <a:r>
              <a:rPr lang="en-US" sz="1100" dirty="0"/>
              <a:t> (</a:t>
            </a:r>
            <a:r>
              <a:rPr lang="en-US" sz="1100" dirty="0" err="1"/>
              <a:t>MU_ana</a:t>
            </a:r>
            <a:r>
              <a:rPr lang="en-US" sz="1100" dirty="0"/>
              <a:t>)</a:t>
            </a:r>
          </a:p>
          <a:p>
            <a:endParaRPr lang="en-US" sz="1100" dirty="0"/>
          </a:p>
          <a:p>
            <a:r>
              <a:rPr lang="en-US" sz="1100" dirty="0"/>
              <a:t>	</a:t>
            </a:r>
            <a:r>
              <a:rPr lang="en-US" sz="1100" dirty="0">
                <a:solidFill>
                  <a:schemeClr val="tx1"/>
                </a:solidFill>
              </a:rPr>
              <a:t>Outputs:</a:t>
            </a:r>
          </a:p>
          <a:p>
            <a:r>
              <a:rPr lang="en-US" sz="1100" dirty="0"/>
              <a:t>	/</a:t>
            </a:r>
            <a:r>
              <a:rPr lang="en-US" sz="1100" dirty="0" err="1"/>
              <a:t>MB_ana</a:t>
            </a:r>
            <a:r>
              <a:rPr lang="en-US" sz="1100" dirty="0"/>
              <a:t>/root/</a:t>
            </a:r>
            <a:r>
              <a:rPr lang="en-US" sz="1100" dirty="0" err="1"/>
              <a:t>anaT_Run</a:t>
            </a:r>
            <a:r>
              <a:rPr lang="en-US" sz="1100" dirty="0"/>
              <a:t>*_</a:t>
            </a:r>
            <a:r>
              <a:rPr lang="en-US" sz="1100" dirty="0" err="1"/>
              <a:t>MB.root</a:t>
            </a:r>
            <a:endParaRPr lang="en-US" sz="1100" dirty="0"/>
          </a:p>
          <a:p>
            <a:r>
              <a:rPr lang="en-US" sz="1100" dirty="0"/>
              <a:t>	/</a:t>
            </a:r>
            <a:r>
              <a:rPr lang="en-US" sz="1100" dirty="0" err="1"/>
              <a:t>MU_ana</a:t>
            </a:r>
            <a:r>
              <a:rPr lang="en-US" sz="1100" dirty="0"/>
              <a:t>/root/</a:t>
            </a:r>
            <a:r>
              <a:rPr lang="en-US" sz="1100" dirty="0" err="1"/>
              <a:t>anaT_Run</a:t>
            </a:r>
            <a:r>
              <a:rPr lang="en-US" sz="1100" dirty="0"/>
              <a:t>*_</a:t>
            </a:r>
            <a:r>
              <a:rPr lang="en-US" sz="1100" dirty="0" err="1"/>
              <a:t>MU.root</a:t>
            </a:r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pPr algn="ctr"/>
            <a:endParaRPr lang="en-US" sz="1100" dirty="0"/>
          </a:p>
        </p:txBody>
      </p:sp>
      <p:sp>
        <p:nvSpPr>
          <p:cNvPr id="12" name="Up Arrow 11">
            <a:extLst>
              <a:ext uri="{FF2B5EF4-FFF2-40B4-BE49-F238E27FC236}">
                <a16:creationId xmlns:a16="http://schemas.microsoft.com/office/drawing/2014/main" id="{5F2B6808-E40D-954C-BC45-C1389F804959}"/>
              </a:ext>
            </a:extLst>
          </p:cNvPr>
          <p:cNvSpPr/>
          <p:nvPr/>
        </p:nvSpPr>
        <p:spPr>
          <a:xfrm>
            <a:off x="4451706" y="2716034"/>
            <a:ext cx="272265" cy="4311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>
            <a:extLst>
              <a:ext uri="{FF2B5EF4-FFF2-40B4-BE49-F238E27FC236}">
                <a16:creationId xmlns:a16="http://schemas.microsoft.com/office/drawing/2014/main" id="{9EED43EE-6C04-0B4F-B08A-682E947ED84F}"/>
              </a:ext>
            </a:extLst>
          </p:cNvPr>
          <p:cNvSpPr/>
          <p:nvPr/>
        </p:nvSpPr>
        <p:spPr>
          <a:xfrm rot="5400000">
            <a:off x="2582638" y="3322435"/>
            <a:ext cx="669801" cy="88293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>
            <a:extLst>
              <a:ext uri="{FF2B5EF4-FFF2-40B4-BE49-F238E27FC236}">
                <a16:creationId xmlns:a16="http://schemas.microsoft.com/office/drawing/2014/main" id="{059A2012-9C2D-BA47-9E5A-67B8B69ACF95}"/>
              </a:ext>
            </a:extLst>
          </p:cNvPr>
          <p:cNvSpPr/>
          <p:nvPr/>
        </p:nvSpPr>
        <p:spPr>
          <a:xfrm rot="10800000">
            <a:off x="7331898" y="2683481"/>
            <a:ext cx="272265" cy="4311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56C8F549-EED6-FE46-9A19-43ED01B71B0B}"/>
              </a:ext>
            </a:extLst>
          </p:cNvPr>
          <p:cNvSpPr/>
          <p:nvPr/>
        </p:nvSpPr>
        <p:spPr>
          <a:xfrm>
            <a:off x="6729574" y="4818190"/>
            <a:ext cx="4500937" cy="165413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STEP-3:</a:t>
            </a:r>
          </a:p>
          <a:p>
            <a:r>
              <a:rPr lang="en-US" sz="1100" dirty="0"/>
              <a:t>/</a:t>
            </a:r>
            <a:r>
              <a:rPr lang="en-US" sz="1100" dirty="0" err="1"/>
              <a:t>workarea</a:t>
            </a:r>
            <a:r>
              <a:rPr lang="en-US" sz="1100" dirty="0"/>
              <a:t>/</a:t>
            </a:r>
            <a:r>
              <a:rPr lang="en-US" sz="1100" dirty="0" err="1"/>
              <a:t>mxliu</a:t>
            </a:r>
            <a:r>
              <a:rPr lang="en-US" sz="1100" dirty="0"/>
              <a:t>/macros/run15/</a:t>
            </a:r>
          </a:p>
          <a:p>
            <a:pPr marL="228600" indent="-228600">
              <a:buAutoNum type="arabicParenR"/>
            </a:pPr>
            <a:r>
              <a:rPr lang="en-US" sz="1100" dirty="0"/>
              <a:t>run_anaT0.C, run_anaT2.C, w/ </a:t>
            </a:r>
            <a:r>
              <a:rPr lang="en-US" sz="1100" dirty="0" err="1"/>
              <a:t>input_root.txt</a:t>
            </a:r>
            <a:endParaRPr lang="en-US" sz="1100" dirty="0"/>
          </a:p>
          <a:p>
            <a:pPr marL="228600" indent="-228600">
              <a:buFontTx/>
              <a:buAutoNum type="arabicParenR"/>
            </a:pPr>
            <a:r>
              <a:rPr lang="en-US" sz="1100" dirty="0" err="1"/>
              <a:t>compile_run_anaT.csh</a:t>
            </a:r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Working Dir:</a:t>
            </a:r>
          </a:p>
          <a:p>
            <a:r>
              <a:rPr lang="en-US" sz="1100" dirty="0"/>
              <a:t>/</a:t>
            </a:r>
            <a:r>
              <a:rPr lang="en-US" sz="1100" dirty="0" err="1"/>
              <a:t>fvtx</a:t>
            </a:r>
            <a:r>
              <a:rPr lang="en-US" sz="1100" dirty="0"/>
              <a:t>/run15pp/</a:t>
            </a:r>
            <a:r>
              <a:rPr lang="en-US" sz="1100" dirty="0" err="1"/>
              <a:t>MB_ana</a:t>
            </a:r>
            <a:r>
              <a:rPr lang="en-US" sz="1100" dirty="0"/>
              <a:t> (</a:t>
            </a:r>
            <a:r>
              <a:rPr lang="en-US" sz="1100" dirty="0" err="1"/>
              <a:t>MU_ana</a:t>
            </a:r>
            <a:r>
              <a:rPr lang="en-US" sz="1100" dirty="0"/>
              <a:t>) </a:t>
            </a:r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17" name="Up Arrow 16">
            <a:extLst>
              <a:ext uri="{FF2B5EF4-FFF2-40B4-BE49-F238E27FC236}">
                <a16:creationId xmlns:a16="http://schemas.microsoft.com/office/drawing/2014/main" id="{D29C0F82-9F5A-1D4C-A425-55165F5C47DC}"/>
              </a:ext>
            </a:extLst>
          </p:cNvPr>
          <p:cNvSpPr/>
          <p:nvPr/>
        </p:nvSpPr>
        <p:spPr>
          <a:xfrm rot="10800000">
            <a:off x="7313594" y="4314950"/>
            <a:ext cx="272265" cy="4311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>
            <a:extLst>
              <a:ext uri="{FF2B5EF4-FFF2-40B4-BE49-F238E27FC236}">
                <a16:creationId xmlns:a16="http://schemas.microsoft.com/office/drawing/2014/main" id="{A4D97314-1965-1944-AC3B-64D14AC52321}"/>
              </a:ext>
            </a:extLst>
          </p:cNvPr>
          <p:cNvSpPr/>
          <p:nvPr/>
        </p:nvSpPr>
        <p:spPr>
          <a:xfrm>
            <a:off x="10439827" y="4302455"/>
            <a:ext cx="272265" cy="4311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35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463</Words>
  <Application>Microsoft Macintosh PowerPoint</Application>
  <PresentationFormat>Widescreen</PresentationFormat>
  <Paragraphs>89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Run15pp(pAu) J/Psi Multiplicity Analysis Flow Chart</vt:lpstr>
      <vt:lpstr>Run15pp(pAu) J/Psi Multiplicity Analysis Flow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Run15pp/pAu J/Psi Multiplicity Analysis Flow</dc:title>
  <dc:creator>Ming Liu</dc:creator>
  <cp:lastModifiedBy>Ming Liu</cp:lastModifiedBy>
  <cp:revision>15</cp:revision>
  <dcterms:created xsi:type="dcterms:W3CDTF">2021-08-13T02:55:00Z</dcterms:created>
  <dcterms:modified xsi:type="dcterms:W3CDTF">2021-08-13T04:46:02Z</dcterms:modified>
</cp:coreProperties>
</file>