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45" r:id="rId2"/>
    <p:sldId id="3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/>
    <p:restoredTop sz="94647"/>
  </p:normalViewPr>
  <p:slideViewPr>
    <p:cSldViewPr snapToGrid="0" snapToObjects="1">
      <p:cViewPr varScale="1">
        <p:scale>
          <a:sx n="173" d="100"/>
          <a:sy n="173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C161-4F0E-E547-B3FF-C27FF89D0E0B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4FAE-F965-AF42-B4BB-639F71A9C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5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FF98-CCBC-0849-B880-C24700DA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20F6F-D0B8-A744-831A-D4233173E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B22A-DF4E-6847-A70F-3A23B0F2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EF93-9043-624D-A4E7-990BA042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3E39-54D4-9F48-840B-254826BE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7937-F064-0E41-BEA3-BE061733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85258-A83F-EB4F-9B0A-DABE08C17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306E7-A305-C347-A7EE-C549D0EB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7E5E-E7A1-EC41-BC66-AD885A73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C3384-A592-904A-955C-F49FB902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3C084-FD20-584E-9FC1-37E15038B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44D1-9D50-E64E-AA1E-4F132C578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5BFAA-CCE8-EA4B-937A-CF13D7A1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1913-D431-D74E-9769-3B820816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158-1A8F-7B49-B11C-5B432E5A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8258-AE0A-984D-BE1D-E44CED6F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BC9C-45A4-E442-B578-089DF6BA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B719-2675-2842-9CA1-8B862EAA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C372-BF00-3241-B2D6-1862FFBA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00D3-2AA0-1A45-8A14-2B7D1B2F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4387-5425-6A47-900F-E16DB996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9CE8-3BF1-EA47-81D0-3739EEDA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E0791-3750-934B-818A-8DF719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1A96D-612E-C045-8786-CE6062C9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0A70-430B-7345-A36D-9829D83C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519B-F1C2-1A4C-819B-049BD39B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BC7F-2B79-A945-97D9-54D5F1534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783EA-27F5-8B4B-9C1E-F37BD920C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DC0B-3366-704B-8344-4E1BE5F8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24E6C-1E8B-8C40-BA0A-22AB5465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3DE2F-98A8-A344-9884-B4BDA73B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5F35-F55B-6042-8D4B-A7B7C78F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9C80B-A7CB-AF4D-9980-174A2D30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6AD27-BFAE-D041-95CD-130FBA31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2B5BF-F027-A348-81F6-F90B5A16F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505B9-6265-D94D-8D3F-4C50CD7F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78222-92A6-554A-8381-D43A50F8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4F32B-47F1-CA4A-8CC4-E014490F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2E14E-DE4D-254A-9AB2-19AF7E4C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9901-8151-D142-90E1-1C724C87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7D7B3-A3C1-864C-A360-8972074E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49954-26FD-D345-BF72-14C90E0A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B54A5-4408-D044-A223-4E35D5AA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73F80-E803-E243-B174-763FD02C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6E466-347F-7B42-AE6C-8E56683B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22CB0-CD77-4E42-B468-7DC1499B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77E-358F-1844-B2C1-06F3BA62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78C2-BB49-A549-A96C-F924BA87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705C7-5519-3F4D-AFE5-FC824247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FED93-87DF-DD4F-A3D7-D43D468A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C3663-B1C5-5F4B-A02C-01E98F97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D7743-9670-2642-833C-3C540BBB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79BF-4D65-7245-A4CA-E4FE20D6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DC115-9C3E-D648-B924-4A512FEC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6F5B6-0A04-1643-9D75-A6794435D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7471E-B21B-0F46-86C2-14893988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EB685-24EF-414B-809F-DB767F2D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9B2C-D729-0D47-B5D6-13669C19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3ABB9-CDB7-C542-8F13-6386C503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68FC0-C2EA-7D4E-93AA-6BF0F81E6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E3F25-74CE-7A47-AACD-08868E174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05F4-C29B-3547-ACFA-CE7C44944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1F78-C108-B44A-84AB-F6A123F30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8263-42B7-934C-A0D2-BE189E8D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CA2F-9A24-504C-8D03-C673430A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 Nuclear Physics Long Range Plan (2015)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600" b="1" dirty="0"/>
              <a:t>- High energy nuclear physics,  Ming X. Liu @P-25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314F-072D-F548-90AE-DC651400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1B2FD-0B21-9540-9C6D-EDB66DF5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4280-F41A-F64E-A633-59BA40BC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6392-9A5C-5A4B-97C5-CA29ACE750C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D2B07-1A1F-6249-812C-3D626605A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0"/>
          <a:stretch/>
        </p:blipFill>
        <p:spPr>
          <a:xfrm>
            <a:off x="6206612" y="2642593"/>
            <a:ext cx="5717458" cy="358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4CBB6-DBBB-0848-BB25-EAFCB0AAE27C}"/>
              </a:ext>
            </a:extLst>
          </p:cNvPr>
          <p:cNvSpPr txBox="1"/>
          <p:nvPr/>
        </p:nvSpPr>
        <p:spPr>
          <a:xfrm>
            <a:off x="504180" y="1405905"/>
            <a:ext cx="11183639" cy="1015663"/>
          </a:xfrm>
          <a:prstGeom prst="rect">
            <a:avLst/>
          </a:prstGeom>
          <a:solidFill>
            <a:srgbClr val="FFC000"/>
          </a:solidFill>
          <a:effectLst>
            <a:outerShdw blurRad="50800" dist="50800" dir="5400000" algn="ctr" rotWithShape="0">
              <a:schemeClr val="bg1"/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Nuclear matter under extreme condition: Quark Gluon Plasmas (QGP) physics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Nucleon structure with quarks and gluons and QCD dynamics: novel phenomena in strong interaction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The origin of visible mass: &gt;99% of the visible Universe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0591-A532-EE40-BD95-17B11AA8AD8C}"/>
              </a:ext>
            </a:extLst>
          </p:cNvPr>
          <p:cNvGrpSpPr/>
          <p:nvPr/>
        </p:nvGrpSpPr>
        <p:grpSpPr>
          <a:xfrm>
            <a:off x="393928" y="3184812"/>
            <a:ext cx="5028839" cy="3140486"/>
            <a:chOff x="393928" y="3184812"/>
            <a:chExt cx="5028839" cy="3140486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4F811A6B-8E6F-A847-B5A8-AC94070B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928" y="3184812"/>
              <a:ext cx="5028839" cy="31404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72A2A4-E98E-A744-94DD-E66CC8693314}"/>
                </a:ext>
              </a:extLst>
            </p:cNvPr>
            <p:cNvSpPr txBox="1"/>
            <p:nvPr/>
          </p:nvSpPr>
          <p:spPr>
            <a:xfrm>
              <a:off x="548439" y="5808029"/>
              <a:ext cx="2710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energy A+A collisions: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BF2CE5-8EDC-1B46-86BF-B8C2E1278753}"/>
              </a:ext>
            </a:extLst>
          </p:cNvPr>
          <p:cNvSpPr txBox="1"/>
          <p:nvPr/>
        </p:nvSpPr>
        <p:spPr>
          <a:xfrm>
            <a:off x="117880" y="2681624"/>
            <a:ext cx="576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Hot QCD Matter – “recreate” the Big Bang in the Lab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9D266-3AE7-F34C-9792-57E710403C2A}"/>
              </a:ext>
            </a:extLst>
          </p:cNvPr>
          <p:cNvSpPr txBox="1"/>
          <p:nvPr/>
        </p:nvSpPr>
        <p:spPr>
          <a:xfrm>
            <a:off x="6206612" y="2692789"/>
            <a:ext cx="537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432FF"/>
                </a:solidFill>
              </a:rPr>
              <a:t>Cold QCD Matter – structures &amp; dynamics of QCD</a:t>
            </a:r>
          </a:p>
        </p:txBody>
      </p:sp>
    </p:spTree>
    <p:extLst>
      <p:ext uri="{BB962C8B-B14F-4D97-AF65-F5344CB8AC3E}">
        <p14:creationId xmlns:p14="http://schemas.microsoft.com/office/powerpoint/2010/main" val="70730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EC7F-520F-C248-95B4-55684F66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20" y="186268"/>
            <a:ext cx="8237553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</a:t>
            </a:r>
            <a:r>
              <a:rPr lang="en-US" sz="3600" b="1" dirty="0" err="1">
                <a:solidFill>
                  <a:srgbClr val="FF0000"/>
                </a:solidFill>
              </a:rPr>
              <a:t>sPHENIX</a:t>
            </a:r>
            <a:r>
              <a:rPr lang="en-US" sz="3600" b="1" dirty="0">
                <a:solidFill>
                  <a:srgbClr val="FF0000"/>
                </a:solidFill>
              </a:rPr>
              <a:t> Experiment at BNL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000" b="1" dirty="0"/>
              <a:t>A new opportunity to study novel QCD matter and dynamics at the Relativistic Heavy Ion Collider at BNL </a:t>
            </a:r>
            <a:endParaRPr lang="en-US" sz="2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2FD6D-1732-2246-A011-626A1E66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65C19-CC43-044F-88E7-89AC0AD5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X. Liu, LANL NPF Townhall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9F302-1D5C-3D45-BFE9-D2B4BEC8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8263-42B7-934C-A0D2-BE189E8DAA4A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1CC8A7-043A-154E-9828-BBBE4CCD1557}"/>
              </a:ext>
            </a:extLst>
          </p:cNvPr>
          <p:cNvGrpSpPr/>
          <p:nvPr/>
        </p:nvGrpSpPr>
        <p:grpSpPr>
          <a:xfrm>
            <a:off x="8418273" y="49724"/>
            <a:ext cx="3733262" cy="2317391"/>
            <a:chOff x="6399953" y="0"/>
            <a:chExt cx="5792047" cy="34848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357B00-87D4-E547-B365-ABAA0EA6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9953" y="0"/>
              <a:ext cx="5792047" cy="34848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36C49-6AA9-5249-A558-8177A5218ED2}"/>
                </a:ext>
              </a:extLst>
            </p:cNvPr>
            <p:cNvSpPr txBox="1"/>
            <p:nvPr/>
          </p:nvSpPr>
          <p:spPr>
            <a:xfrm>
              <a:off x="8057780" y="6986"/>
              <a:ext cx="3787601" cy="425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Relativistic Heavy Ion Collider at BNL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51D76AB-22D4-D141-A466-5ED7259B6755}"/>
              </a:ext>
            </a:extLst>
          </p:cNvPr>
          <p:cNvSpPr txBox="1"/>
          <p:nvPr/>
        </p:nvSpPr>
        <p:spPr>
          <a:xfrm>
            <a:off x="65188" y="1737598"/>
            <a:ext cx="7182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Hot QCD matter – QGP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DOE NP flagship heavy ion physics program (LRP2015)     </a:t>
            </a:r>
            <a:r>
              <a:rPr lang="en-US" dirty="0">
                <a:solidFill>
                  <a:srgbClr val="FF0000"/>
                </a:solidFill>
              </a:rPr>
              <a:t>“understanding the inner workings of QGP”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Under construction, day-1 physics 2023</a:t>
            </a:r>
          </a:p>
          <a:p>
            <a:endParaRPr lang="en-US" dirty="0"/>
          </a:p>
          <a:p>
            <a:r>
              <a:rPr lang="en-US" b="1" dirty="0">
                <a:solidFill>
                  <a:srgbClr val="0432FF"/>
                </a:solidFill>
              </a:rPr>
              <a:t>Novel Cold QCD matter &amp; dynamics</a:t>
            </a:r>
            <a:r>
              <a:rPr lang="en-US" dirty="0">
                <a:solidFill>
                  <a:srgbClr val="0432FF"/>
                </a:solidFill>
              </a:rPr>
              <a:t> </a:t>
            </a:r>
            <a:endParaRPr lang="en-US" b="1" dirty="0">
              <a:solidFill>
                <a:srgbClr val="0432FF"/>
              </a:solidFill>
            </a:endParaRPr>
          </a:p>
          <a:p>
            <a:r>
              <a:rPr lang="en-US" dirty="0"/>
              <a:t>-    Under active development, with detector upgrade </a:t>
            </a:r>
          </a:p>
          <a:p>
            <a:pPr marL="285750" indent="-285750">
              <a:buFontTx/>
              <a:buChar char="-"/>
            </a:pPr>
            <a:r>
              <a:rPr lang="en-US" dirty="0"/>
              <a:t>Nucleon/Nucleus structures &amp; QCD dynamics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i="1" dirty="0"/>
              <a:t>Why LANL?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long history of leading major NP experiments, </a:t>
            </a:r>
          </a:p>
          <a:p>
            <a:r>
              <a:rPr lang="en-US" dirty="0"/>
              <a:t>     including the </a:t>
            </a:r>
            <a:r>
              <a:rPr lang="en-US" dirty="0" err="1"/>
              <a:t>sPHENIX</a:t>
            </a:r>
            <a:r>
              <a:rPr lang="en-US" dirty="0"/>
              <a:t> heavy quark physics program,</a:t>
            </a:r>
          </a:p>
          <a:p>
            <a:r>
              <a:rPr lang="en-US" dirty="0"/>
              <a:t>     “LANL flagship experimental capabilities”(LDRD’18)</a:t>
            </a:r>
          </a:p>
          <a:p>
            <a:pPr marL="285750" indent="-285750">
              <a:buFontTx/>
              <a:buChar char="-"/>
            </a:pPr>
            <a:r>
              <a:rPr lang="en-US" dirty="0"/>
              <a:t>Unique experimental and theoretical capabilities,</a:t>
            </a:r>
          </a:p>
          <a:p>
            <a:r>
              <a:rPr lang="en-US" dirty="0"/>
              <a:t>      world-leading experts in physics </a:t>
            </a:r>
          </a:p>
          <a:p>
            <a:pPr marL="285750" indent="-285750">
              <a:buFontTx/>
              <a:buChar char="-"/>
            </a:pPr>
            <a:r>
              <a:rPr lang="en-US" dirty="0"/>
              <a:t>Bring in talents &amp; new capabilities to LANL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C6D494-9952-4240-9F15-D1523163E87E}"/>
              </a:ext>
            </a:extLst>
          </p:cNvPr>
          <p:cNvGrpSpPr/>
          <p:nvPr/>
        </p:nvGrpSpPr>
        <p:grpSpPr>
          <a:xfrm>
            <a:off x="5334677" y="2367116"/>
            <a:ext cx="6844027" cy="4100052"/>
            <a:chOff x="5334677" y="2432098"/>
            <a:chExt cx="6844027" cy="44259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13CFD7-B0C8-E84E-AD3D-72EAB735C09E}"/>
                </a:ext>
              </a:extLst>
            </p:cNvPr>
            <p:cNvGrpSpPr/>
            <p:nvPr/>
          </p:nvGrpSpPr>
          <p:grpSpPr>
            <a:xfrm>
              <a:off x="5334677" y="2432098"/>
              <a:ext cx="6844027" cy="4425902"/>
              <a:chOff x="5334677" y="2432098"/>
              <a:chExt cx="6844027" cy="442590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C4E5565-6E9B-6E4F-876C-1E445965C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6543740" y="1223035"/>
                <a:ext cx="4425902" cy="684402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136A0A5-9071-A144-BBD6-BB37E089E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4236" y="2494583"/>
                <a:ext cx="3253830" cy="96636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F15EFD-EDF5-7346-9413-3EE99B73BB04}"/>
                  </a:ext>
                </a:extLst>
              </p:cNvPr>
              <p:cNvSpPr txBox="1"/>
              <p:nvPr/>
            </p:nvSpPr>
            <p:spPr>
              <a:xfrm>
                <a:off x="10921180" y="2577489"/>
                <a:ext cx="1058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July 2019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2C8F03-EE5A-C245-A1AA-C3D4C57C487B}"/>
                </a:ext>
              </a:extLst>
            </p:cNvPr>
            <p:cNvCxnSpPr/>
            <p:nvPr/>
          </p:nvCxnSpPr>
          <p:spPr>
            <a:xfrm>
              <a:off x="7698658" y="2939447"/>
              <a:ext cx="5678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15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212</Words>
  <Application>Microsoft Macintosh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US Nuclear Physics Long Range Plan (2015) - High energy nuclear physics,  Ming X. Liu @P-25 </vt:lpstr>
      <vt:lpstr>The sPHENIX Experiment at BNL A new opportunity to study novel QCD matter and dynamics at the Relativistic Heavy Ion Collider at BNL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63</cp:revision>
  <cp:lastPrinted>2019-10-07T18:23:45Z</cp:lastPrinted>
  <dcterms:created xsi:type="dcterms:W3CDTF">2019-10-07T15:35:34Z</dcterms:created>
  <dcterms:modified xsi:type="dcterms:W3CDTF">2019-10-07T22:34:32Z</dcterms:modified>
</cp:coreProperties>
</file>