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45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C161-4F0E-E547-B3FF-C27FF89D0E0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4FAE-F965-AF42-B4BB-639F71A9C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FF98-CCBC-0849-B880-C24700DA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20F6F-D0B8-A744-831A-D4233173E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B22A-DF4E-6847-A70F-3A23B0F2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EF93-9043-624D-A4E7-990BA042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3E39-54D4-9F48-840B-254826BE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7937-F064-0E41-BEA3-BE061733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85258-A83F-EB4F-9B0A-DABE08C17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306E7-A305-C347-A7EE-C549D0EB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7E5E-E7A1-EC41-BC66-AD885A73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C3384-A592-904A-955C-F49FB902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3C084-FD20-584E-9FC1-37E15038B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44D1-9D50-E64E-AA1E-4F132C578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5BFAA-CCE8-EA4B-937A-CF13D7A1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1913-D431-D74E-9769-3B820816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158-1A8F-7B49-B11C-5B432E5A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8258-AE0A-984D-BE1D-E44CED6F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BC9C-45A4-E442-B578-089DF6BA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B719-2675-2842-9CA1-8B862EAA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C372-BF00-3241-B2D6-1862FFBA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00D3-2AA0-1A45-8A14-2B7D1B2F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4387-5425-6A47-900F-E16DB996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9CE8-3BF1-EA47-81D0-3739EEDA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E0791-3750-934B-818A-8DF719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1A96D-612E-C045-8786-CE6062C9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0A70-430B-7345-A36D-9829D83C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519B-F1C2-1A4C-819B-049BD39B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BC7F-2B79-A945-97D9-54D5F1534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783EA-27F5-8B4B-9C1E-F37BD920C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DC0B-3366-704B-8344-4E1BE5F8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24E6C-1E8B-8C40-BA0A-22AB5465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3DE2F-98A8-A344-9884-B4BDA73B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5F35-F55B-6042-8D4B-A7B7C78F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9C80B-A7CB-AF4D-9980-174A2D30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6AD27-BFAE-D041-95CD-130FBA31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2B5BF-F027-A348-81F6-F90B5A16F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505B9-6265-D94D-8D3F-4C50CD7F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78222-92A6-554A-8381-D43A50F8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4F32B-47F1-CA4A-8CC4-E014490F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2E14E-DE4D-254A-9AB2-19AF7E4C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9901-8151-D142-90E1-1C724C87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7D7B3-A3C1-864C-A360-8972074E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9954-26FD-D345-BF72-14C90E0A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B54A5-4408-D044-A223-4E35D5AA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73F80-E803-E243-B174-763FD02C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6E466-347F-7B42-AE6C-8E56683B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22CB0-CD77-4E42-B468-7DC1499B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77E-358F-1844-B2C1-06F3BA62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78C2-BB49-A549-A96C-F924BA87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705C7-5519-3F4D-AFE5-FC824247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FED93-87DF-DD4F-A3D7-D43D468A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C3663-B1C5-5F4B-A02C-01E98F97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D7743-9670-2642-833C-3C540BBB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79BF-4D65-7245-A4CA-E4FE20D6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DC115-9C3E-D648-B924-4A512FEC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6F5B6-0A04-1643-9D75-A6794435D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7471E-B21B-0F46-86C2-14893988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EB685-24EF-414B-809F-DB767F2D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9B2C-D729-0D47-B5D6-13669C19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3ABB9-CDB7-C542-8F13-6386C503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68FC0-C2EA-7D4E-93AA-6BF0F81E6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E3F25-74CE-7A47-AACD-08868E174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05F4-C29B-3547-ACFA-CE7C44944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1F78-C108-B44A-84AB-F6A123F30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CA2F-9A24-504C-8D03-C673430A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 Nuclear Physics Long Range Plan (2015)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0432FF"/>
                </a:solidFill>
              </a:rPr>
              <a:t>- High energy nuclear physics,  Ming X. Liu @P-25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314F-072D-F548-90AE-DC651400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1B2FD-0B21-9540-9C6D-EDB66DF5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4280-F41A-F64E-A633-59BA40BC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392-9A5C-5A4B-97C5-CA29ACE750C6}" type="slidenum">
              <a:rPr lang="en-US" smtClean="0"/>
              <a:t>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3A2C55-E030-4942-9749-6E17F525EC8E}"/>
              </a:ext>
            </a:extLst>
          </p:cNvPr>
          <p:cNvGrpSpPr/>
          <p:nvPr/>
        </p:nvGrpSpPr>
        <p:grpSpPr>
          <a:xfrm>
            <a:off x="0" y="1405905"/>
            <a:ext cx="12192000" cy="5452095"/>
            <a:chOff x="0" y="1405905"/>
            <a:chExt cx="12192000" cy="5452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7D2B07-1A1F-6249-812C-3D626605A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57176"/>
              <a:ext cx="12192000" cy="49008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54CBB6-DBBB-0848-BB25-EAFCB0AAE27C}"/>
                </a:ext>
              </a:extLst>
            </p:cNvPr>
            <p:cNvSpPr txBox="1"/>
            <p:nvPr/>
          </p:nvSpPr>
          <p:spPr>
            <a:xfrm>
              <a:off x="504180" y="1405905"/>
              <a:ext cx="11183639" cy="1015663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50800" dir="5400000" algn="ctr" rotWithShape="0">
                <a:schemeClr val="bg1"/>
              </a:outerShdw>
              <a:softEdge rad="63500"/>
            </a:effectLst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000" dirty="0"/>
                <a:t>Nuclear matter under extreme condition – quark gluon plasmas physics 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Nucleon structure with quarks and gluons and QCD dynamics – novel phenomena in strong interaction 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The origin of visible mass – 99% of the visible Universe</a:t>
              </a:r>
            </a:p>
          </p:txBody>
        </p:sp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4F811A6B-8E6F-A847-B5A8-AC94070B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45" y="3318817"/>
              <a:ext cx="4114800" cy="2569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30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9D37B9-4404-024D-A6BE-4D11067D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-22727"/>
            <a:ext cx="11763910" cy="1376737"/>
          </a:xfrm>
        </p:spPr>
        <p:txBody>
          <a:bodyPr>
            <a:noAutofit/>
          </a:bodyPr>
          <a:lstStyle/>
          <a:p>
            <a:r>
              <a:rPr lang="en-US" sz="3600" dirty="0" err="1"/>
              <a:t>sPHENIX@RHIC</a:t>
            </a:r>
            <a:r>
              <a:rPr lang="en-US" sz="3600" dirty="0"/>
              <a:t>: a new opportunity to study novel QCD matter and dynamics at the Relativistic Heavy Ion Collider at BNL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279AF9-46E6-5A4B-A878-B81FBACF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02" y="1437539"/>
            <a:ext cx="6312481" cy="46439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6260AE-0415-EE44-93FA-F104D6F8F33B}"/>
              </a:ext>
            </a:extLst>
          </p:cNvPr>
          <p:cNvSpPr txBox="1"/>
          <p:nvPr/>
        </p:nvSpPr>
        <p:spPr>
          <a:xfrm>
            <a:off x="63357" y="1462814"/>
            <a:ext cx="5843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Hot QCD matter – QGP</a:t>
            </a:r>
          </a:p>
          <a:p>
            <a:r>
              <a:rPr lang="en-US" dirty="0"/>
              <a:t>- Well developed, DOE flagship heavy ion program (LRP2015)  “understanding the inner workings of QGP”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Novel Cold QCD matter &amp; dynamics</a:t>
            </a:r>
          </a:p>
          <a:p>
            <a:r>
              <a:rPr lang="en-US" dirty="0"/>
              <a:t>- Under active development, with detector upgrade </a:t>
            </a:r>
          </a:p>
          <a:p>
            <a:r>
              <a:rPr lang="en-US" dirty="0"/>
              <a:t>- Complementary to the EIC - the next US QCD facility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04317-2558-E046-9F5D-0C1FE2F98972}"/>
              </a:ext>
            </a:extLst>
          </p:cNvPr>
          <p:cNvSpPr txBox="1"/>
          <p:nvPr/>
        </p:nvSpPr>
        <p:spPr>
          <a:xfrm>
            <a:off x="313244" y="3303207"/>
            <a:ext cx="513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432FF"/>
                </a:solidFill>
              </a:rPr>
              <a:t>Fundamental QCD prediction:</a:t>
            </a:r>
          </a:p>
          <a:p>
            <a:r>
              <a:rPr lang="en-US" sz="1600" b="1" i="1" dirty="0">
                <a:solidFill>
                  <a:srgbClr val="0432FF"/>
                </a:solidFill>
              </a:rPr>
              <a:t> “sign change” in jet production: </a:t>
            </a:r>
            <a:r>
              <a:rPr lang="en-US" sz="1600" b="1" i="1" dirty="0" err="1">
                <a:solidFill>
                  <a:srgbClr val="0432FF"/>
                </a:solidFill>
              </a:rPr>
              <a:t>p+p</a:t>
            </a:r>
            <a:r>
              <a:rPr lang="en-US" sz="1600" b="1" i="1" dirty="0">
                <a:solidFill>
                  <a:srgbClr val="0432FF"/>
                </a:solidFill>
              </a:rPr>
              <a:t>(</a:t>
            </a:r>
            <a:r>
              <a:rPr lang="en-US" sz="1600" b="1" i="1" dirty="0" err="1">
                <a:solidFill>
                  <a:srgbClr val="0432FF"/>
                </a:solidFill>
              </a:rPr>
              <a:t>sPHENIX</a:t>
            </a:r>
            <a:r>
              <a:rPr lang="en-US" sz="1600" b="1" i="1" dirty="0">
                <a:solidFill>
                  <a:srgbClr val="0432FF"/>
                </a:solidFill>
              </a:rPr>
              <a:t>) vs DIS(EIC) 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7528C0A-2A99-F149-9978-8436C8F5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685BD42-22EA-7943-85BA-E8CA9BA5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LANL NPF Townhall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C90AEA-6EAF-E34C-8438-269520CD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2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A35692-E1F0-C842-A65C-E8CDC99ADCED}"/>
              </a:ext>
            </a:extLst>
          </p:cNvPr>
          <p:cNvGrpSpPr/>
          <p:nvPr/>
        </p:nvGrpSpPr>
        <p:grpSpPr>
          <a:xfrm>
            <a:off x="49305" y="3808361"/>
            <a:ext cx="5847876" cy="2547989"/>
            <a:chOff x="31643" y="4109662"/>
            <a:chExt cx="5847876" cy="25479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870744-E1D3-5044-BC38-4313F7150908}"/>
                </a:ext>
              </a:extLst>
            </p:cNvPr>
            <p:cNvGrpSpPr/>
            <p:nvPr/>
          </p:nvGrpSpPr>
          <p:grpSpPr>
            <a:xfrm>
              <a:off x="31643" y="4109662"/>
              <a:ext cx="5847876" cy="2547989"/>
              <a:chOff x="31643" y="4100758"/>
              <a:chExt cx="5924474" cy="255689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50F8A84-E130-8244-BEF6-FC7CB8F8C0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422" b="50353"/>
              <a:stretch/>
            </p:blipFill>
            <p:spPr>
              <a:xfrm>
                <a:off x="31643" y="4100758"/>
                <a:ext cx="2908117" cy="25072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F8440E2-68B7-D046-8C6B-FA3914C78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422" t="50352"/>
              <a:stretch/>
            </p:blipFill>
            <p:spPr>
              <a:xfrm>
                <a:off x="3048000" y="4150397"/>
                <a:ext cx="2908117" cy="2507255"/>
              </a:xfrm>
              <a:prstGeom prst="rect">
                <a:avLst/>
              </a:prstGeom>
            </p:spPr>
          </p:pic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4A697A1-3697-8042-B1A8-CDFF4EED5841}"/>
                </a:ext>
              </a:extLst>
            </p:cNvPr>
            <p:cNvCxnSpPr>
              <a:cxnSpLocks/>
            </p:cNvCxnSpPr>
            <p:nvPr/>
          </p:nvCxnSpPr>
          <p:spPr>
            <a:xfrm>
              <a:off x="2106202" y="4972692"/>
              <a:ext cx="1654140" cy="43569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1E6256-3746-E449-AB0A-DBEC2CC55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883" y="5147354"/>
              <a:ext cx="1671459" cy="316474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0014587-673E-B74D-8404-1AEFD025AED1}"/>
              </a:ext>
            </a:extLst>
          </p:cNvPr>
          <p:cNvSpPr txBox="1"/>
          <p:nvPr/>
        </p:nvSpPr>
        <p:spPr>
          <a:xfrm>
            <a:off x="7756988" y="1462814"/>
            <a:ext cx="4082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Relativistic Heavy Ion Collider at BNL</a:t>
            </a:r>
          </a:p>
        </p:txBody>
      </p:sp>
    </p:spTree>
    <p:extLst>
      <p:ext uri="{BB962C8B-B14F-4D97-AF65-F5344CB8AC3E}">
        <p14:creationId xmlns:p14="http://schemas.microsoft.com/office/powerpoint/2010/main" val="395647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164</Words>
  <Application>Microsoft Macintosh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US Nuclear Physics Long Range Plan (2015) - High energy nuclear physics,  Ming X. Liu @P-25 </vt:lpstr>
      <vt:lpstr>sPHENIX@RHIC: a new opportunity to study novel QCD matter and dynamics at the Relativistic Heavy Ion Collider at BNL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31</cp:revision>
  <dcterms:created xsi:type="dcterms:W3CDTF">2019-10-07T15:35:34Z</dcterms:created>
  <dcterms:modified xsi:type="dcterms:W3CDTF">2019-10-07T16:50:46Z</dcterms:modified>
</cp:coreProperties>
</file>