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6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8"/>
    <p:restoredTop sz="94631"/>
  </p:normalViewPr>
  <p:slideViewPr>
    <p:cSldViewPr snapToGrid="0" snapToObjects="1">
      <p:cViewPr varScale="1">
        <p:scale>
          <a:sx n="171" d="100"/>
          <a:sy n="171" d="100"/>
        </p:scale>
        <p:origin x="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BC2B0-4B43-2A49-9B2F-02F80A561AD2}" type="datetimeFigureOut">
              <a:rPr lang="en-US" smtClean="0"/>
              <a:t>5/11/18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76198-1573-AD4D-B73B-BE33C9D5B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61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9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3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8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87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8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7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0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5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0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5/14/18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Liu, P-25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2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5/14/18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Ming Liu, P-25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07C48-BF5E-454F-9C6C-B7CF5C5A4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9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214EDA-7548-424E-B51E-59922CFB9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180"/>
            <a:ext cx="7064026" cy="1071787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High Energy Nuclear &amp; Particle Physics at LANL</a:t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0432FF"/>
                </a:solidFill>
              </a:rPr>
              <a:t>Align with National Road Map of Big Science</a:t>
            </a:r>
            <a:endParaRPr lang="en-US" sz="3200" b="1" dirty="0">
              <a:solidFill>
                <a:srgbClr val="0432FF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CC494-C2EE-8748-825D-D0237AC0B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876845"/>
            <a:ext cx="4838156" cy="1341843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432FF"/>
                </a:solidFill>
              </a:rPr>
              <a:t>NP NSAC Long Range Plan 2015</a:t>
            </a:r>
          </a:p>
          <a:p>
            <a:r>
              <a:rPr lang="en-US" dirty="0"/>
              <a:t>Near future: 2016-2027+, CD0/2016, ~CD1/2018</a:t>
            </a:r>
          </a:p>
          <a:p>
            <a:pPr lvl="1"/>
            <a:r>
              <a:rPr lang="en-US" dirty="0">
                <a:solidFill>
                  <a:srgbClr val="FF2600"/>
                </a:solidFill>
              </a:rPr>
              <a:t>QGP physics with sPHENIX at RHIC/BNL</a:t>
            </a:r>
          </a:p>
          <a:p>
            <a:r>
              <a:rPr lang="en-US" dirty="0"/>
              <a:t>Future facility: 2027+, expected ~CD0/2019 </a:t>
            </a:r>
          </a:p>
          <a:p>
            <a:pPr lvl="1"/>
            <a:r>
              <a:rPr lang="en-US" dirty="0">
                <a:solidFill>
                  <a:srgbClr val="FF2600"/>
                </a:solidFill>
              </a:rPr>
              <a:t>QCD physics with Electron-Ion Collider in 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90C815-D1C2-1649-B944-FF289EDD7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8156" y="1876845"/>
            <a:ext cx="4305844" cy="1341843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432FF"/>
                </a:solidFill>
              </a:rPr>
              <a:t>HEP P5 Report 2014</a:t>
            </a:r>
          </a:p>
          <a:p>
            <a:r>
              <a:rPr lang="en-US" dirty="0"/>
              <a:t>High intensity frontier @</a:t>
            </a:r>
            <a:r>
              <a:rPr lang="en-US" dirty="0" err="1"/>
              <a:t>Fermilab</a:t>
            </a:r>
            <a:endParaRPr lang="en-US" dirty="0"/>
          </a:p>
          <a:p>
            <a:pPr lvl="1"/>
            <a:r>
              <a:rPr lang="en-US" b="1" dirty="0"/>
              <a:t>Dark matter   </a:t>
            </a:r>
          </a:p>
          <a:p>
            <a:pPr lvl="1"/>
            <a:r>
              <a:rPr lang="en-US" dirty="0"/>
              <a:t>Neutrino probe</a:t>
            </a:r>
          </a:p>
          <a:p>
            <a:r>
              <a:rPr lang="en-US" dirty="0"/>
              <a:t> High energy frontier @LHC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545F5E-3E6F-6742-9654-599DE54CE834}"/>
              </a:ext>
            </a:extLst>
          </p:cNvPr>
          <p:cNvSpPr txBox="1"/>
          <p:nvPr/>
        </p:nvSpPr>
        <p:spPr>
          <a:xfrm>
            <a:off x="29260" y="1144691"/>
            <a:ext cx="699333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Most fundamental questions in physical science - </a:t>
            </a:r>
            <a:r>
              <a:rPr lang="en-US" b="1" i="1" dirty="0"/>
              <a:t>from quarks to cosmos</a:t>
            </a:r>
          </a:p>
          <a:p>
            <a:r>
              <a:rPr lang="en-US" dirty="0"/>
              <a:t>- Develop &amp; utilize (inter)</a:t>
            </a:r>
            <a:r>
              <a:rPr lang="en-US" sz="1600" dirty="0"/>
              <a:t>national</a:t>
            </a:r>
            <a:r>
              <a:rPr lang="en-US" dirty="0"/>
              <a:t> facilities w/ state of the art technology 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4BC6AD-B42A-7645-98B6-588C0BE8BC59}"/>
              </a:ext>
            </a:extLst>
          </p:cNvPr>
          <p:cNvSpPr txBox="1"/>
          <p:nvPr/>
        </p:nvSpPr>
        <p:spPr>
          <a:xfrm>
            <a:off x="0" y="3259544"/>
            <a:ext cx="9144000" cy="3416320"/>
          </a:xfrm>
          <a:prstGeom prst="rect">
            <a:avLst/>
          </a:prstGeom>
          <a:solidFill>
            <a:srgbClr val="FFFF00"/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LANL’s Leadership at key HENP National Programs next 5 ~ 10+ years</a:t>
            </a:r>
            <a:r>
              <a:rPr lang="en-US" b="1" dirty="0"/>
              <a:t> </a:t>
            </a:r>
          </a:p>
          <a:p>
            <a:r>
              <a:rPr lang="en-US" b="1" dirty="0"/>
              <a:t>Many in the early stage of R&amp;D, physics feasibility and project planning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FF2600"/>
                </a:solidFill>
              </a:rPr>
              <a:t>QGP physics w/ sPHENIX at RHIC/BNL</a:t>
            </a:r>
            <a:r>
              <a:rPr lang="en-US" dirty="0"/>
              <a:t>: Now – 2027+  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Heavy quark probes with state of the art silicon pixel sensors (MAPS)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FF2600"/>
                </a:solidFill>
              </a:rPr>
              <a:t>QCD physics w/ Electron-Ion Collider</a:t>
            </a:r>
            <a:r>
              <a:rPr lang="en-US" dirty="0"/>
              <a:t>, </a:t>
            </a:r>
            <a:r>
              <a:rPr lang="en-US" dirty="0" err="1"/>
              <a:t>eRHIC</a:t>
            </a:r>
            <a:r>
              <a:rPr lang="en-US" dirty="0"/>
              <a:t>/BNL (or J-Lab) –  2025+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sPHENIX -&gt; </a:t>
            </a:r>
            <a:r>
              <a:rPr lang="en-US" dirty="0" err="1"/>
              <a:t>ePHENIX</a:t>
            </a:r>
            <a:r>
              <a:rPr lang="en-US" dirty="0"/>
              <a:t>, R&amp;D and physics feasibility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FF2600"/>
                </a:solidFill>
              </a:rPr>
              <a:t>Novel nucleon structures, QCD and new physics at </a:t>
            </a:r>
            <a:r>
              <a:rPr lang="en-US" dirty="0" err="1">
                <a:solidFill>
                  <a:srgbClr val="FF2600"/>
                </a:solidFill>
              </a:rPr>
              <a:t>Fermilab</a:t>
            </a:r>
            <a:r>
              <a:rPr lang="en-US" dirty="0"/>
              <a:t>: Now – 2020+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Sea-quarks inside nucleon; complementary to EIC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Dark photon/Dark Higgs search   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00B050"/>
                </a:solidFill>
              </a:rPr>
              <a:t>LHC opportunity – Energy frontier </a:t>
            </a:r>
          </a:p>
          <a:p>
            <a:pPr marL="285750" indent="-285750">
              <a:buFontTx/>
              <a:buChar char="-"/>
            </a:pPr>
            <a:r>
              <a:rPr lang="en-US" dirty="0" err="1">
                <a:solidFill>
                  <a:srgbClr val="00B050"/>
                </a:solidFill>
              </a:rPr>
              <a:t>Fermilab</a:t>
            </a:r>
            <a:r>
              <a:rPr lang="en-US" dirty="0">
                <a:solidFill>
                  <a:srgbClr val="00B050"/>
                </a:solidFill>
              </a:rPr>
              <a:t> opportunity - Intensity frontier</a:t>
            </a:r>
          </a:p>
          <a:p>
            <a:r>
              <a:rPr lang="en-US" dirty="0"/>
              <a:t> </a:t>
            </a:r>
            <a:r>
              <a:rPr lang="en-US" b="1" i="1" dirty="0"/>
              <a:t>Critical to continue supporting the program and training the next generations </a:t>
            </a:r>
          </a:p>
        </p:txBody>
      </p:sp>
      <p:pic>
        <p:nvPicPr>
          <p:cNvPr id="10" name="Picture 91" descr="glv-r-1a">
            <a:extLst>
              <a:ext uri="{FF2B5EF4-FFF2-40B4-BE49-F238E27FC236}">
                <a16:creationId xmlns:a16="http://schemas.microsoft.com/office/drawing/2014/main" id="{0C83AA83-8314-CC4B-BF67-C52178D07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187" y="3289281"/>
            <a:ext cx="1395334" cy="1109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nucleon structure">
            <a:extLst>
              <a:ext uri="{FF2B5EF4-FFF2-40B4-BE49-F238E27FC236}">
                <a16:creationId xmlns:a16="http://schemas.microsoft.com/office/drawing/2014/main" id="{B9A24676-488B-FF4C-9D9E-B6332C607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187" y="4439913"/>
            <a:ext cx="1395334" cy="104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rticle Dark Matter -- book cover.jpg">
            <a:extLst>
              <a:ext uri="{FF2B5EF4-FFF2-40B4-BE49-F238E27FC236}">
                <a16:creationId xmlns:a16="http://schemas.microsoft.com/office/drawing/2014/main" id="{3EBEA5E9-FF23-A64F-9F25-A37BB86984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82"/>
          <a:stretch/>
        </p:blipFill>
        <p:spPr bwMode="auto">
          <a:xfrm>
            <a:off x="7623142" y="5384062"/>
            <a:ext cx="1390292" cy="126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tegory Archives: Cosmology | Mapping Ignorance">
            <a:extLst>
              <a:ext uri="{FF2B5EF4-FFF2-40B4-BE49-F238E27FC236}">
                <a16:creationId xmlns:a16="http://schemas.microsoft.com/office/drawing/2014/main" id="{322A5EBF-E175-6443-B81B-6718A6346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026" y="9748"/>
            <a:ext cx="2079974" cy="1802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370C8-D996-D048-B846-0A42045D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675864"/>
            <a:ext cx="2057400" cy="182136"/>
          </a:xfrm>
        </p:spPr>
        <p:txBody>
          <a:bodyPr/>
          <a:lstStyle/>
          <a:p>
            <a:r>
              <a:rPr lang="en-US" dirty="0"/>
              <a:t>5/14/18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AB26EE-1EBD-B642-BE14-8CC8C5D68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675864"/>
            <a:ext cx="3086100" cy="182136"/>
          </a:xfrm>
        </p:spPr>
        <p:txBody>
          <a:bodyPr/>
          <a:lstStyle/>
          <a:p>
            <a:r>
              <a:rPr lang="en-US" dirty="0"/>
              <a:t>Ming Liu, P-25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C2D290-B2EE-F243-B679-33CA8CE9E8E5}"/>
              </a:ext>
            </a:extLst>
          </p:cNvPr>
          <p:cNvSpPr txBox="1"/>
          <p:nvPr/>
        </p:nvSpPr>
        <p:spPr>
          <a:xfrm>
            <a:off x="7723272" y="4101359"/>
            <a:ext cx="566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QGP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041B46-7728-4F4A-8FED-ECBD146594E7}"/>
              </a:ext>
            </a:extLst>
          </p:cNvPr>
          <p:cNvSpPr txBox="1"/>
          <p:nvPr/>
        </p:nvSpPr>
        <p:spPr>
          <a:xfrm>
            <a:off x="7623726" y="4397296"/>
            <a:ext cx="76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Proton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CE3A880-8BFB-F14C-AEEA-98D75B4D8685}"/>
              </a:ext>
            </a:extLst>
          </p:cNvPr>
          <p:cNvSpPr/>
          <p:nvPr/>
        </p:nvSpPr>
        <p:spPr>
          <a:xfrm>
            <a:off x="4973444" y="5384062"/>
            <a:ext cx="2326889" cy="934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Branch out for LANL applied programs</a:t>
            </a:r>
          </a:p>
        </p:txBody>
      </p:sp>
    </p:spTree>
    <p:extLst>
      <p:ext uri="{BB962C8B-B14F-4D97-AF65-F5344CB8AC3E}">
        <p14:creationId xmlns:p14="http://schemas.microsoft.com/office/powerpoint/2010/main" val="372658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238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High Energy Nuclear &amp; Particle Physics at LANL Align with National Road Map of Big Science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Science at LANL – National Road Map</dc:title>
  <dc:creator>Ming Liu</dc:creator>
  <cp:lastModifiedBy>Ming Liu</cp:lastModifiedBy>
  <cp:revision>47</cp:revision>
  <cp:lastPrinted>2018-05-11T19:19:03Z</cp:lastPrinted>
  <dcterms:created xsi:type="dcterms:W3CDTF">2018-05-11T04:41:51Z</dcterms:created>
  <dcterms:modified xsi:type="dcterms:W3CDTF">2018-05-11T19:20:05Z</dcterms:modified>
</cp:coreProperties>
</file>