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9" r:id="rId4"/>
    <p:sldId id="280" r:id="rId5"/>
    <p:sldId id="281" r:id="rId6"/>
    <p:sldId id="282" r:id="rId7"/>
    <p:sldId id="284" r:id="rId8"/>
    <p:sldId id="270" r:id="rId9"/>
    <p:sldId id="271" r:id="rId10"/>
    <p:sldId id="274" r:id="rId11"/>
    <p:sldId id="275" r:id="rId12"/>
    <p:sldId id="277" r:id="rId13"/>
    <p:sldId id="283" r:id="rId14"/>
    <p:sldId id="262" r:id="rId15"/>
    <p:sldId id="278" r:id="rId16"/>
    <p:sldId id="263" r:id="rId17"/>
    <p:sldId id="265" r:id="rId18"/>
    <p:sldId id="267" r:id="rId19"/>
    <p:sldId id="268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FB067-0058-334A-B18C-4565096D787F}" type="datetimeFigureOut">
              <a:rPr lang="en-US" smtClean="0"/>
              <a:t>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E707-7545-9245-9886-64674E22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5F961-673B-5A4E-B3B2-4FF5D3B9CC10}" type="datetimeFigureOut">
              <a:rPr lang="en-US" smtClean="0"/>
              <a:t>1/29/17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4B1F-2A06-324A-8A6B-1AE845A9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0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4B1F-2A06-324A-8A6B-1AE845A94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5DBE-D6AB-6647-A46C-69EB510B8C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9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9FEE-C171-4F48-BB2F-76ADCE879248}" type="datetime1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5DA-F6F9-4648-8FAB-BC1F66FBC875}" type="datetime1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5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AA71-F983-5448-85D3-827C559134F4}" type="datetime1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1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D401-0D49-8F4D-9559-B07B7793E4D4}" type="datetime1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44F-858D-294F-8380-27F3DF43186B}" type="datetime1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7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5AD-1A39-AC49-BDB7-04820EAA30BF}" type="datetime1">
              <a:rPr lang="en-US" smtClean="0"/>
              <a:t>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129-2333-0C4D-891F-FBD43D3A73E3}" type="datetime1">
              <a:rPr lang="en-US" smtClean="0"/>
              <a:t>1/29/17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8E8-521A-AF46-8947-3165B5333FF5}" type="datetime1">
              <a:rPr lang="en-US" smtClean="0"/>
              <a:t>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B9D8-D6D2-CB4A-83A8-41569BA88FF8}" type="datetime1">
              <a:rPr lang="en-US" smtClean="0"/>
              <a:t>1/29/17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3CF2-53D0-244F-9E1D-3AB9DB85AA20}" type="datetime1">
              <a:rPr lang="en-US" smtClean="0"/>
              <a:t>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6ECC-6F6D-BB42-8B70-23D1CDFC3244}" type="datetime1">
              <a:rPr lang="en-US" smtClean="0"/>
              <a:t>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49B22-338C-034B-A3EA-BCBF13818995}" type="datetime1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7" Type="http://schemas.openxmlformats.org/officeDocument/2006/relationships/image" Target="../media/image15.png"/><Relationship Id="rId8" Type="http://schemas.openxmlformats.org/officeDocument/2006/relationships/hyperlink" Target="http://arxiv.org/abs/arXiv:1609.06550" TargetMode="External"/><Relationship Id="rId9" Type="http://schemas.openxmlformats.org/officeDocument/2006/relationships/image" Target="../media/image1.png"/><Relationship Id="rId10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rxiv.org/abs/arXiv:1609.0655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PHENIX Team Highlight Slides for Joe’s DOE Budget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Ming Liu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9DA3-9319-1543-942C-7DC59E071DC3}" type="datetime1">
              <a:rPr lang="en-US" smtClean="0"/>
              <a:t>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9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2</a:t>
            </a:r>
            <a:br>
              <a:rPr lang="en-US" dirty="0" smtClean="0"/>
            </a:br>
            <a:r>
              <a:rPr lang="en-US" sz="1600" dirty="0"/>
              <a:t>FY17 hypothetical full year continuing resolution level provided; 3% COL guidance in FY18-23</a:t>
            </a:r>
            <a:br>
              <a:rPr lang="en-US" sz="1600" dirty="0"/>
            </a:br>
            <a:r>
              <a:rPr lang="en-US" sz="16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38375"/>
            <a:ext cx="8229600" cy="38877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FY17</a:t>
            </a:r>
            <a:r>
              <a:rPr lang="en-US" dirty="0" smtClean="0"/>
              <a:t>: (-4% FY16), effective loss $130K </a:t>
            </a:r>
            <a:r>
              <a:rPr lang="en-US" dirty="0" smtClean="0"/>
              <a:t>FY16 $$</a:t>
            </a:r>
            <a:endParaRPr lang="en-US" dirty="0" smtClean="0"/>
          </a:p>
          <a:p>
            <a:pPr lvl="1"/>
            <a:r>
              <a:rPr lang="en-US" dirty="0" smtClean="0"/>
              <a:t>Lose ~1 postdoc, reduced effort on PHENIX data analyses due to COL increase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FY18</a:t>
            </a:r>
            <a:r>
              <a:rPr lang="en-US" dirty="0" smtClean="0"/>
              <a:t>: (-4% FY16), </a:t>
            </a:r>
            <a:r>
              <a:rPr lang="en-US" dirty="0" smtClean="0"/>
              <a:t>effective lose $130K FY16 $$</a:t>
            </a:r>
            <a:endParaRPr lang="en-US" dirty="0" smtClean="0"/>
          </a:p>
          <a:p>
            <a:pPr lvl="1"/>
            <a:r>
              <a:rPr lang="en-US" dirty="0" smtClean="0"/>
              <a:t>Lose ~1 postdoc, same as FY17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educed effort on PHENIX and </a:t>
            </a:r>
            <a:r>
              <a:rPr lang="en-US" dirty="0" err="1" smtClean="0"/>
              <a:t>Fermilab</a:t>
            </a:r>
            <a:r>
              <a:rPr lang="en-US" dirty="0" smtClean="0"/>
              <a:t> data analyses,  delays in publications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FY19-23:</a:t>
            </a:r>
            <a:r>
              <a:rPr lang="en-US" dirty="0" smtClean="0"/>
              <a:t> (-4% FY16)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ame as FY18 level on DOE, </a:t>
            </a:r>
            <a:r>
              <a:rPr lang="en-US" dirty="0"/>
              <a:t>less LDRD/ER</a:t>
            </a:r>
            <a:r>
              <a:rPr lang="en-US" dirty="0" smtClean="0"/>
              <a:t>(ends FY18</a:t>
            </a:r>
            <a:r>
              <a:rPr lang="en-US" dirty="0"/>
              <a:t>) and LDRD/DR</a:t>
            </a:r>
            <a:r>
              <a:rPr lang="en-US" dirty="0" smtClean="0"/>
              <a:t>(ends FY19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educed effort on </a:t>
            </a:r>
            <a:r>
              <a:rPr lang="en-US" dirty="0" err="1" smtClean="0"/>
              <a:t>sPHENIX</a:t>
            </a:r>
            <a:r>
              <a:rPr lang="en-US" dirty="0" smtClean="0"/>
              <a:t> and future program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A01F-D4CA-4144-8BA0-C5D8D43375B5}" type="datetime1">
              <a:rPr lang="en-US" smtClean="0"/>
              <a:t>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" y="1355506"/>
            <a:ext cx="844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Impacts are evaluated relative to FY16 effort; the actual amount of $$ reflected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 the budget sheet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9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3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/>
              <a:t>FY17 President’s request guidance provided; hypothetical 3% COL guidance from the FY17 level in FY18; and proposed for FY19-23 for a healthy NP program</a:t>
            </a:r>
            <a:r>
              <a:rPr lang="en-US" sz="1100" dirty="0"/>
              <a:t/>
            </a:r>
            <a:br>
              <a:rPr lang="en-US" sz="11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08871"/>
            <a:ext cx="8229600" cy="4412604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FY17</a:t>
            </a:r>
            <a:r>
              <a:rPr lang="en-US" dirty="0"/>
              <a:t>: (-4% FY16), effective loss $130K </a:t>
            </a:r>
            <a:r>
              <a:rPr lang="en-US" dirty="0" smtClean="0"/>
              <a:t>in FY16$$ </a:t>
            </a:r>
            <a:endParaRPr lang="en-US" dirty="0"/>
          </a:p>
          <a:p>
            <a:pPr lvl="1"/>
            <a:r>
              <a:rPr lang="en-US" dirty="0" smtClean="0"/>
              <a:t>Lose </a:t>
            </a:r>
            <a:r>
              <a:rPr lang="en-US" dirty="0"/>
              <a:t>~1 postdoc, reduced effort on PHENIX data analyses due to COL increase</a:t>
            </a:r>
          </a:p>
          <a:p>
            <a:r>
              <a:rPr lang="en-US" dirty="0">
                <a:solidFill>
                  <a:srgbClr val="FF0000"/>
                </a:solidFill>
              </a:rPr>
              <a:t>FY18</a:t>
            </a:r>
            <a:r>
              <a:rPr lang="en-US" dirty="0"/>
              <a:t>: (-4% FY16), $130K</a:t>
            </a:r>
          </a:p>
          <a:p>
            <a:pPr lvl="1"/>
            <a:r>
              <a:rPr lang="en-US" dirty="0" smtClean="0"/>
              <a:t>Lose </a:t>
            </a:r>
            <a:r>
              <a:rPr lang="en-US" dirty="0"/>
              <a:t>~1 </a:t>
            </a:r>
            <a:r>
              <a:rPr lang="en-US" dirty="0" smtClean="0"/>
              <a:t>postdoc, </a:t>
            </a:r>
            <a:r>
              <a:rPr lang="en-US" dirty="0"/>
              <a:t>same as FY17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educed </a:t>
            </a:r>
            <a:r>
              <a:rPr lang="en-US" dirty="0"/>
              <a:t>effort on PHENIX and </a:t>
            </a:r>
            <a:r>
              <a:rPr lang="en-US" dirty="0" err="1"/>
              <a:t>Fermilab</a:t>
            </a:r>
            <a:r>
              <a:rPr lang="en-US" dirty="0"/>
              <a:t> data analyses,  </a:t>
            </a:r>
            <a:r>
              <a:rPr lang="en-US" dirty="0" smtClean="0"/>
              <a:t>delays in publications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FY19-23: </a:t>
            </a:r>
            <a:r>
              <a:rPr lang="en-US" dirty="0" smtClean="0"/>
              <a:t>(+23% FY16), $700K</a:t>
            </a:r>
          </a:p>
          <a:p>
            <a:pPr lvl="1"/>
            <a:r>
              <a:rPr lang="en-US" dirty="0" smtClean="0"/>
              <a:t>Add 1 FTE + 2 Postdocs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ead </a:t>
            </a:r>
            <a:r>
              <a:rPr lang="en-US" dirty="0" err="1" smtClean="0"/>
              <a:t>sPHENIX</a:t>
            </a:r>
            <a:r>
              <a:rPr lang="en-US" dirty="0" smtClean="0"/>
              <a:t> and future EIC program effort at RHIC 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ead </a:t>
            </a:r>
            <a:r>
              <a:rPr lang="en-US" dirty="0" err="1" smtClean="0"/>
              <a:t>Fermilab</a:t>
            </a:r>
            <a:r>
              <a:rPr lang="en-US" dirty="0" smtClean="0"/>
              <a:t> polarized target spin program</a:t>
            </a:r>
          </a:p>
          <a:p>
            <a:pPr lvl="1"/>
            <a:r>
              <a:rPr lang="en-US" dirty="0" smtClean="0"/>
              <a:t>Need following minimal FTEs to lead major efforts, </a:t>
            </a:r>
          </a:p>
          <a:p>
            <a:pPr lvl="2"/>
            <a:r>
              <a:rPr lang="en-US" dirty="0" smtClean="0"/>
              <a:t>4 staff + 3 PD on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2 staff + 2 PD on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(6 staff + 6 PD) total was the average FTEs (DOE+LDRD) in the recent years to support (PHENIX+E906) 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9326-098A-A643-A5A2-79734CFDA5CC}" type="datetime1">
              <a:rPr lang="en-US" smtClean="0"/>
              <a:t>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" y="1450975"/>
            <a:ext cx="844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Impacts are evaluated relative to FY16 effort; the actual amount of $$ reflected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 the budget sheet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9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5AD-1A39-AC49-BDB7-04820EAA30BF}" type="datetime1">
              <a:rPr lang="en-US" smtClean="0"/>
              <a:t>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6722" y="-162796"/>
            <a:ext cx="8705326" cy="824099"/>
          </a:xfrm>
        </p:spPr>
        <p:txBody>
          <a:bodyPr>
            <a:normAutofit/>
          </a:bodyPr>
          <a:lstStyle/>
          <a:p>
            <a:r>
              <a:rPr lang="en-US" sz="3600" b="1" dirty="0"/>
              <a:t>Gluon Saturation Search at </a:t>
            </a:r>
            <a:r>
              <a:rPr lang="en-US" sz="3600" b="1" dirty="0" err="1"/>
              <a:t>LHCb</a:t>
            </a:r>
            <a:endParaRPr lang="en-US" sz="36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403" y="2234438"/>
            <a:ext cx="12700" cy="12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403" y="2234438"/>
            <a:ext cx="12700" cy="12700"/>
          </a:xfrm>
          <a:prstGeom prst="rect">
            <a:avLst/>
          </a:prstGeom>
        </p:spPr>
      </p:pic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>
          <a:xfrm>
            <a:off x="255366" y="6468676"/>
            <a:ext cx="2133600" cy="365125"/>
          </a:xfrm>
        </p:spPr>
        <p:txBody>
          <a:bodyPr/>
          <a:lstStyle/>
          <a:p>
            <a:fld id="{4E88AFBF-7F82-CC42-81E3-EAAFEA590568}" type="datetime1">
              <a:rPr lang="en-US" smtClean="0"/>
              <a:t>1/29/17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64867" y="6455966"/>
            <a:ext cx="2133600" cy="365125"/>
          </a:xfrm>
        </p:spPr>
        <p:txBody>
          <a:bodyPr/>
          <a:lstStyle/>
          <a:p>
            <a:fld id="{1A21DE13-BE55-4948-89F1-75DC16ACD6C5}" type="slidenum">
              <a:rPr lang="en-US" smtClean="0"/>
              <a:t>13</a:t>
            </a:fld>
            <a:endParaRPr lang="en-US" dirty="0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>
          <a:xfrm>
            <a:off x="3373970" y="6468676"/>
            <a:ext cx="2895600" cy="365125"/>
          </a:xfrm>
        </p:spPr>
        <p:txBody>
          <a:bodyPr/>
          <a:lstStyle/>
          <a:p>
            <a:r>
              <a:rPr lang="en-US" dirty="0" smtClean="0"/>
              <a:t>HENP Team Highlights and Plan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87833" y="579903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Proposal: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21822" y="953630"/>
            <a:ext cx="46221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unique access to small-x/small Q2 where gluon saturation is expected (NP long range goal)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discovery </a:t>
            </a:r>
            <a:r>
              <a:rPr lang="en-US" sz="2400" dirty="0">
                <a:solidFill>
                  <a:srgbClr val="000000"/>
                </a:solidFill>
              </a:rPr>
              <a:t>potential 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Potential for future LANL-led </a:t>
            </a:r>
            <a:r>
              <a:rPr lang="en-US" sz="2400" dirty="0" err="1">
                <a:solidFill>
                  <a:srgbClr val="000000"/>
                </a:solidFill>
              </a:rPr>
              <a:t>LHCb</a:t>
            </a:r>
            <a:r>
              <a:rPr lang="en-US" sz="2400" dirty="0">
                <a:solidFill>
                  <a:srgbClr val="000000"/>
                </a:solidFill>
              </a:rPr>
              <a:t> HI </a:t>
            </a:r>
            <a:r>
              <a:rPr lang="en-US" sz="2400" dirty="0" smtClean="0">
                <a:solidFill>
                  <a:srgbClr val="000000"/>
                </a:solidFill>
              </a:rPr>
              <a:t>program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7" y="921783"/>
            <a:ext cx="4526209" cy="30807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04" y="4283136"/>
            <a:ext cx="9142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LANL LDRD just started - Jan 2017: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p+Pb</a:t>
            </a:r>
            <a:r>
              <a:rPr lang="en-US" sz="2400" dirty="0" smtClean="0">
                <a:solidFill>
                  <a:srgbClr val="000000"/>
                </a:solidFill>
              </a:rPr>
              <a:t> data analysis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Magnet </a:t>
            </a:r>
            <a:r>
              <a:rPr lang="en-US" sz="2400" dirty="0">
                <a:solidFill>
                  <a:srgbClr val="000000"/>
                </a:solidFill>
              </a:rPr>
              <a:t>tracker R&amp;D for soft particle acceptance (</a:t>
            </a:r>
            <a:r>
              <a:rPr lang="en-US" sz="2400" dirty="0" smtClean="0">
                <a:solidFill>
                  <a:srgbClr val="000000"/>
                </a:solidFill>
              </a:rPr>
              <a:t>from small </a:t>
            </a:r>
            <a:r>
              <a:rPr lang="en-US" sz="2400" dirty="0">
                <a:solidFill>
                  <a:srgbClr val="000000"/>
                </a:solidFill>
              </a:rPr>
              <a:t>Q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processes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579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0"/>
            <a:ext cx="473978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418" y="317853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LANL led analyses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42207" y="2941060"/>
            <a:ext cx="287181" cy="158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042207" y="3604674"/>
            <a:ext cx="287181" cy="158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DB2-4B6E-A046-91A0-DD6F85F50D55}" type="datetime1">
              <a:rPr lang="en-US" smtClean="0"/>
              <a:t>1/29/17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7758"/>
            <a:ext cx="8229600" cy="8240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PHENIX Highlights and Future Plan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826893" y="1211121"/>
            <a:ext cx="2628127" cy="1694392"/>
            <a:chOff x="401392" y="1854580"/>
            <a:chExt cx="2868982" cy="2034198"/>
          </a:xfrm>
        </p:grpSpPr>
        <p:pic>
          <p:nvPicPr>
            <p:cNvPr id="6" name="Picture 5" descr="B_xsec_evaluatio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392" y="1854580"/>
              <a:ext cx="2868982" cy="20341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14646" y="2519159"/>
              <a:ext cx="1594956" cy="369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arXiv:1701.01342 </a:t>
              </a:r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29630" y="1025845"/>
            <a:ext cx="37410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Future:  take advantage of the rich data sets collected recently by the PHENIX experiment at RHIC with LANL-led FVTX/</a:t>
            </a:r>
            <a:r>
              <a:rPr lang="en-US" sz="1400" b="1" dirty="0" err="1" smtClean="0"/>
              <a:t>Muon</a:t>
            </a:r>
            <a:r>
              <a:rPr lang="en-US" sz="1400" b="1" dirty="0" smtClean="0"/>
              <a:t> Tracker, complete key physics study in coming years: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Heavy Quark production in heavy ion collisions: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Heavy quark D and B nuclear modifications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Heavy </a:t>
            </a:r>
            <a:r>
              <a:rPr lang="en-US" sz="1200" dirty="0" err="1" smtClean="0"/>
              <a:t>quarkonia</a:t>
            </a:r>
            <a:r>
              <a:rPr lang="en-US" sz="1200" dirty="0" smtClean="0"/>
              <a:t> nuclear modifications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Cold Nuclear matter effects in </a:t>
            </a:r>
            <a:r>
              <a:rPr lang="en-US" sz="1200" dirty="0" err="1" smtClean="0"/>
              <a:t>p+A</a:t>
            </a:r>
            <a:r>
              <a:rPr lang="en-US" sz="1200" dirty="0" smtClean="0"/>
              <a:t> collisions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Transverse Single Spin Asymmetry physics (TSSA)</a:t>
            </a:r>
            <a:r>
              <a:rPr lang="en-US" sz="1200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Forward </a:t>
            </a:r>
            <a:r>
              <a:rPr lang="en-US" sz="1200" dirty="0" err="1" smtClean="0"/>
              <a:t>Drell</a:t>
            </a:r>
            <a:r>
              <a:rPr lang="en-US" sz="1200" dirty="0" smtClean="0"/>
              <a:t>-Yan to test sign change 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H</a:t>
            </a:r>
            <a:r>
              <a:rPr lang="en-US" sz="1200" dirty="0" smtClean="0"/>
              <a:t>eavy quark to measure gluon </a:t>
            </a:r>
            <a:r>
              <a:rPr lang="en-US" sz="1200" dirty="0" err="1" smtClean="0"/>
              <a:t>Sivers</a:t>
            </a:r>
            <a:r>
              <a:rPr lang="en-US" sz="1200" dirty="0" smtClean="0"/>
              <a:t> functions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0000FF"/>
                </a:solidFill>
              </a:rPr>
              <a:t>Data sets to be analyzed: 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Run12 </a:t>
            </a:r>
            <a:r>
              <a:rPr lang="en-US" sz="1200" dirty="0" err="1" smtClean="0"/>
              <a:t>Cu+Au</a:t>
            </a:r>
            <a:r>
              <a:rPr lang="en-US" sz="1200" dirty="0" smtClean="0"/>
              <a:t>; </a:t>
            </a:r>
            <a:r>
              <a:rPr lang="en-US" sz="1200" dirty="0"/>
              <a:t>Run14 </a:t>
            </a:r>
            <a:r>
              <a:rPr lang="en-US" sz="1200" dirty="0" err="1" smtClean="0"/>
              <a:t>Au+Au</a:t>
            </a:r>
            <a:r>
              <a:rPr lang="en-US" sz="1200" dirty="0" smtClean="0"/>
              <a:t>; Run16 </a:t>
            </a:r>
            <a:r>
              <a:rPr lang="en-US" sz="1200" dirty="0" err="1" smtClean="0"/>
              <a:t>Au+Au</a:t>
            </a:r>
            <a:endParaRPr lang="en-US" sz="1200" dirty="0" smtClean="0"/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Run15 polarized </a:t>
            </a:r>
            <a:r>
              <a:rPr lang="en-US" sz="1200" dirty="0" err="1" smtClean="0"/>
              <a:t>p</a:t>
            </a:r>
            <a:r>
              <a:rPr lang="en-US" sz="1200" dirty="0" err="1"/>
              <a:t>+</a:t>
            </a:r>
            <a:r>
              <a:rPr lang="en-US" sz="1200" dirty="0" err="1" smtClean="0"/>
              <a:t>p</a:t>
            </a:r>
            <a:r>
              <a:rPr lang="en-US" sz="1200" dirty="0" smtClean="0"/>
              <a:t>, </a:t>
            </a:r>
            <a:r>
              <a:rPr lang="en-US" sz="1200" dirty="0" err="1"/>
              <a:t>p+</a:t>
            </a:r>
            <a:r>
              <a:rPr lang="en-US" sz="1200" dirty="0" err="1" smtClean="0"/>
              <a:t>Au</a:t>
            </a:r>
            <a:r>
              <a:rPr lang="en-US" sz="1200" dirty="0" smtClean="0"/>
              <a:t> and </a:t>
            </a:r>
            <a:r>
              <a:rPr lang="en-US" sz="1200" dirty="0" err="1"/>
              <a:t>p+</a:t>
            </a:r>
            <a:r>
              <a:rPr lang="en-US" sz="1200" dirty="0" err="1" smtClean="0"/>
              <a:t>Al</a:t>
            </a:r>
            <a:endParaRPr lang="en-US" sz="1200" dirty="0" smtClean="0"/>
          </a:p>
          <a:p>
            <a:pPr marL="742950" lvl="1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5+ high impact papers in progress </a:t>
            </a: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Pave the path for the future: </a:t>
            </a:r>
          </a:p>
          <a:p>
            <a:r>
              <a:rPr lang="en-US" sz="1200" b="1" dirty="0" err="1" smtClean="0">
                <a:solidFill>
                  <a:srgbClr val="FF0000"/>
                </a:solidFill>
              </a:rPr>
              <a:t>sPHENIX</a:t>
            </a:r>
            <a:r>
              <a:rPr lang="en-US" sz="1200" b="1" dirty="0" smtClean="0">
                <a:solidFill>
                  <a:srgbClr val="FF0000"/>
                </a:solidFill>
              </a:rPr>
              <a:t> and the EIC heavy ion and spin physics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931" y="4882676"/>
            <a:ext cx="3076150" cy="1443104"/>
            <a:chOff x="4961" y="1952028"/>
            <a:chExt cx="9144000" cy="333533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1" y="1952028"/>
              <a:ext cx="9144000" cy="333533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6246" y="2065753"/>
              <a:ext cx="787400" cy="6985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757" y="2065753"/>
              <a:ext cx="787400" cy="6985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4344" y="4605676"/>
            <a:ext cx="3077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Strong effects observed in </a:t>
            </a:r>
            <a:r>
              <a:rPr lang="en-US" sz="1200" dirty="0" err="1" smtClean="0">
                <a:solidFill>
                  <a:srgbClr val="FF0000"/>
                </a:solidFill>
              </a:rPr>
              <a:t>p+Au</a:t>
            </a:r>
            <a:r>
              <a:rPr lang="en-US" sz="1200" dirty="0" smtClean="0">
                <a:solidFill>
                  <a:srgbClr val="FF0000"/>
                </a:solidFill>
              </a:rPr>
              <a:t>, M. Durham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228" y="934122"/>
            <a:ext cx="3444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First B hadron measurements in </a:t>
            </a:r>
            <a:r>
              <a:rPr lang="en-US" sz="1200" dirty="0" err="1" smtClean="0">
                <a:solidFill>
                  <a:srgbClr val="FF0000"/>
                </a:solidFill>
              </a:rPr>
              <a:t>p+p</a:t>
            </a:r>
            <a:r>
              <a:rPr lang="en-US" sz="1200" dirty="0" smtClean="0">
                <a:solidFill>
                  <a:srgbClr val="FF0000"/>
                </a:solidFill>
              </a:rPr>
              <a:t>, with FVTX,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X. Li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081" y="4882676"/>
            <a:ext cx="1712695" cy="14431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19031" y="4654882"/>
            <a:ext cx="1734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Heavy quark TSSA, J. Bok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0" y="3235908"/>
            <a:ext cx="2123673" cy="141897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6869" y="2938644"/>
            <a:ext cx="2170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First B </a:t>
            </a:r>
            <a:r>
              <a:rPr lang="en-US" sz="1200" dirty="0" smtClean="0">
                <a:solidFill>
                  <a:srgbClr val="FF0000"/>
                </a:solidFill>
              </a:rPr>
              <a:t>R</a:t>
            </a:r>
            <a:r>
              <a:rPr lang="en-US" sz="1200" baseline="-25000" dirty="0" smtClean="0">
                <a:solidFill>
                  <a:srgbClr val="FF0000"/>
                </a:solidFill>
              </a:rPr>
              <a:t>AA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in </a:t>
            </a:r>
            <a:r>
              <a:rPr lang="en-US" sz="1200" dirty="0" err="1" smtClean="0">
                <a:solidFill>
                  <a:srgbClr val="FF0000"/>
                </a:solidFill>
              </a:rPr>
              <a:t>Cu+Au</a:t>
            </a:r>
            <a:r>
              <a:rPr lang="en-US" sz="1200" dirty="0" smtClean="0">
                <a:solidFill>
                  <a:srgbClr val="FF0000"/>
                </a:solidFill>
              </a:rPr>
              <a:t>, C. da Silva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4344" y="1281583"/>
            <a:ext cx="1519390" cy="1569650"/>
            <a:chOff x="174344" y="1281583"/>
            <a:chExt cx="1519390" cy="15696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344" y="1281583"/>
              <a:ext cx="1519390" cy="15696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6480" y="1959883"/>
              <a:ext cx="1005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DCA w/ FTVX</a:t>
              </a:r>
              <a:endParaRPr lang="en-US" sz="12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54376" y="5810406"/>
            <a:ext cx="1278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8"/>
              </a:rPr>
              <a:t>arXiv:1609.06550</a:t>
            </a:r>
            <a:r>
              <a:rPr lang="en-US" sz="1200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29630" y="5607051"/>
            <a:ext cx="3357170" cy="450815"/>
            <a:chOff x="5329630" y="5607051"/>
            <a:chExt cx="3357170" cy="450815"/>
          </a:xfrm>
        </p:grpSpPr>
        <p:grpSp>
          <p:nvGrpSpPr>
            <p:cNvPr id="33" name="Group 32"/>
            <p:cNvGrpSpPr/>
            <p:nvPr/>
          </p:nvGrpSpPr>
          <p:grpSpPr>
            <a:xfrm>
              <a:off x="5329630" y="5607051"/>
              <a:ext cx="3357170" cy="119762"/>
              <a:chOff x="5329630" y="5607051"/>
              <a:chExt cx="3357170" cy="11976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5329630" y="5704132"/>
                <a:ext cx="3357170" cy="226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885256" y="561341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990216" y="560705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117856" y="561203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5613120" y="5736128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15892" y="5745546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2020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43532" y="5750089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2025</a:t>
              </a:r>
              <a:endParaRPr lang="en-US" sz="14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441546" y="5130673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31216" y="5107994"/>
            <a:ext cx="97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48470" y="51079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EIC</a:t>
            </a:r>
            <a:endParaRPr lang="en-US" dirty="0"/>
          </a:p>
        </p:txBody>
      </p:sp>
      <p:sp>
        <p:nvSpPr>
          <p:cNvPr id="40" name="Isosceles Triangle 39"/>
          <p:cNvSpPr/>
          <p:nvPr/>
        </p:nvSpPr>
        <p:spPr>
          <a:xfrm rot="5400000">
            <a:off x="3059970" y="3313400"/>
            <a:ext cx="3957732" cy="370121"/>
          </a:xfrm>
          <a:prstGeom prst="triangle">
            <a:avLst>
              <a:gd name="adj" fmla="val 5111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316453" y="2989732"/>
            <a:ext cx="2242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CuAu</a:t>
            </a:r>
            <a:r>
              <a:rPr lang="en-US" sz="1200" dirty="0" smtClean="0">
                <a:solidFill>
                  <a:srgbClr val="FF0000"/>
                </a:solidFill>
              </a:rPr>
              <a:t> forward hadron </a:t>
            </a:r>
            <a:r>
              <a:rPr lang="en-US" sz="1200" dirty="0" err="1" smtClean="0">
                <a:solidFill>
                  <a:srgbClr val="FF0000"/>
                </a:solidFill>
              </a:rPr>
              <a:t>Rcp</a:t>
            </a:r>
            <a:r>
              <a:rPr lang="en-US" sz="1200" dirty="0" smtClean="0">
                <a:solidFill>
                  <a:srgbClr val="FF0000"/>
                </a:solidFill>
              </a:rPr>
              <a:t>, S. Lim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AFBF-7F82-CC42-81E3-EAAFEA590568}" type="datetime1">
              <a:rPr lang="en-US" smtClean="0"/>
              <a:t>1/29/17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pic>
        <p:nvPicPr>
          <p:cNvPr id="24" name="Picture 23" descr="Run15pAl_Rcp_eta_1panel_logo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94287" y="2913174"/>
            <a:ext cx="1362102" cy="196704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1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11"/>
            <a:ext cx="8229600" cy="77622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 production in </a:t>
            </a:r>
            <a:r>
              <a:rPr lang="en-US" sz="3200" dirty="0" err="1" smtClean="0">
                <a:solidFill>
                  <a:srgbClr val="FF0000"/>
                </a:solidFill>
              </a:rPr>
              <a:t>p+p</a:t>
            </a:r>
            <a:r>
              <a:rPr lang="en-US" sz="3200" dirty="0" smtClean="0">
                <a:solidFill>
                  <a:srgbClr val="FF0000"/>
                </a:solidFill>
              </a:rPr>
              <a:t> collisions with the FVTX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1" y="5634874"/>
            <a:ext cx="8557462" cy="900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2600" dirty="0" smtClean="0"/>
          </a:p>
        </p:txBody>
      </p:sp>
      <p:pic>
        <p:nvPicPr>
          <p:cNvPr id="8" name="Picture 7" descr="run12_Btojpsi_sqrts_final_wwnd2017_pre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" y="1217240"/>
            <a:ext cx="4918534" cy="52273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5207" y="3835314"/>
            <a:ext cx="182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PHENIX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arXiv</a:t>
            </a:r>
            <a:r>
              <a:rPr lang="en-US" dirty="0">
                <a:solidFill>
                  <a:srgbClr val="0000FF"/>
                </a:solidFill>
              </a:rPr>
              <a:t>:1701.01342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49654" y="4735810"/>
            <a:ext cx="914400" cy="1031630"/>
          </a:xfrm>
          <a:prstGeom prst="roundRect">
            <a:avLst/>
          </a:prstGeom>
          <a:noFill/>
          <a:ln>
            <a:solidFill>
              <a:srgbClr val="9218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48630" y="5193569"/>
            <a:ext cx="1850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LANL results</a:t>
            </a:r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73308" y="5472578"/>
            <a:ext cx="875322" cy="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47920" y="590589"/>
            <a:ext cx="8117047" cy="62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 hadron from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=0</a:t>
            </a:r>
            <a:r>
              <a:rPr lang="en-US" baseline="-25000" dirty="0" smtClean="0"/>
              <a:t>.</a:t>
            </a:r>
            <a:endParaRPr lang="en-US" dirty="0"/>
          </a:p>
        </p:txBody>
      </p:sp>
      <p:pic>
        <p:nvPicPr>
          <p:cNvPr id="15" name="Picture 14" descr="Tot_bbbar_xsec_preli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971" y="1534780"/>
            <a:ext cx="4272270" cy="482156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838754" y="2223483"/>
            <a:ext cx="714446" cy="1163619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44468" y="2223483"/>
            <a:ext cx="710173" cy="56382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57400" y="1792596"/>
            <a:ext cx="1850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LANL results</a:t>
            </a:r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927-6470-D342-9255-C637AF1CDB2D}" type="datetime1">
              <a:rPr lang="en-US" smtClean="0"/>
              <a:t>1/29/17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7894" y="977387"/>
            <a:ext cx="550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arXiv:1609.06550</a:t>
            </a:r>
            <a:r>
              <a:rPr lang="en-US" dirty="0"/>
              <a:t> </a:t>
            </a:r>
            <a:r>
              <a:rPr lang="en-US" dirty="0" smtClean="0"/>
              <a:t>submitted to Phys Rev C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32959" y="147423"/>
            <a:ext cx="8350097" cy="74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first published heavy flavor measurements </a:t>
            </a:r>
          </a:p>
          <a:p>
            <a:r>
              <a:rPr lang="en-US" sz="2800" dirty="0" smtClean="0"/>
              <a:t>with the FVTX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84" y="956611"/>
            <a:ext cx="1784396" cy="1905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240" y="1084570"/>
            <a:ext cx="3362817" cy="303857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8792" y="2761489"/>
            <a:ext cx="3247912" cy="2138799"/>
            <a:chOff x="3132224" y="3935418"/>
            <a:chExt cx="5681441" cy="217383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224" y="3935418"/>
              <a:ext cx="5681441" cy="21738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4714" y="4036612"/>
              <a:ext cx="393700" cy="35407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9949" y="4036612"/>
              <a:ext cx="393700" cy="35407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8792" y="4825468"/>
            <a:ext cx="3247912" cy="2032533"/>
            <a:chOff x="4961" y="1952028"/>
            <a:chExt cx="9144000" cy="33353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1" y="1952028"/>
              <a:ext cx="9144000" cy="33353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06246" y="2065753"/>
              <a:ext cx="787400" cy="6985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5757" y="2065753"/>
              <a:ext cx="787400" cy="6985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238186" y="1668414"/>
            <a:ext cx="2290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excited </a:t>
            </a:r>
            <a:r>
              <a:rPr lang="el-GR" dirty="0" smtClean="0"/>
              <a:t>ψ</a:t>
            </a:r>
            <a:r>
              <a:rPr lang="en-US" dirty="0" smtClean="0"/>
              <a:t>(2s) state is preferentially suppressed by a factor of 2 more than the more tightly bound J/</a:t>
            </a:r>
            <a:r>
              <a:rPr lang="el-GR" dirty="0" smtClean="0"/>
              <a:t> ψ</a:t>
            </a:r>
            <a:r>
              <a:rPr lang="en-US" dirty="0" smtClean="0"/>
              <a:t> in the nucleus-going direction in </a:t>
            </a:r>
            <a:r>
              <a:rPr lang="en-US" dirty="0" err="1" smtClean="0"/>
              <a:t>p+A</a:t>
            </a:r>
            <a:r>
              <a:rPr lang="en-US" dirty="0" smtClean="0"/>
              <a:t> collisions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236" y="3885842"/>
            <a:ext cx="3120326" cy="29721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87134" y="4381889"/>
            <a:ext cx="22905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comparison with LHC data shows that the suppression increases </a:t>
            </a:r>
            <a:r>
              <a:rPr lang="en-US" smtClean="0"/>
              <a:t>with co-moving </a:t>
            </a:r>
            <a:r>
              <a:rPr lang="en-US" dirty="0" smtClean="0"/>
              <a:t>particle density, indicating that final state interactions outside the nucleus have a significant impact on </a:t>
            </a:r>
            <a:r>
              <a:rPr lang="en-US" dirty="0" err="1" smtClean="0"/>
              <a:t>quarkonia</a:t>
            </a:r>
            <a:r>
              <a:rPr lang="en-US" dirty="0" smtClean="0"/>
              <a:t> suppression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834-FC76-FC45-BC12-F87F61B51857}" type="datetime1">
              <a:rPr lang="en-US" smtClean="0"/>
              <a:t>1/29/17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4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448"/>
            <a:ext cx="1302269" cy="774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45" y="1298307"/>
            <a:ext cx="5759210" cy="3545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5379" y="1749834"/>
            <a:ext cx="2955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FY-2015 data only: expect </a:t>
            </a:r>
            <a:r>
              <a:rPr lang="en-US" b="1" dirty="0" smtClean="0"/>
              <a:t>4x</a:t>
            </a:r>
            <a:r>
              <a:rPr lang="en-US" dirty="0" smtClean="0"/>
              <a:t> more statistics by next summer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Theory uncertainties coming from Q</a:t>
            </a:r>
            <a:r>
              <a:rPr lang="en-US" baseline="30000" dirty="0" smtClean="0"/>
              <a:t>2</a:t>
            </a:r>
            <a:r>
              <a:rPr lang="en-US" dirty="0" smtClean="0"/>
              <a:t> evolution (1 GeV</a:t>
            </a:r>
            <a:r>
              <a:rPr lang="en-US" baseline="30000" dirty="0" smtClean="0"/>
              <a:t>2</a:t>
            </a:r>
            <a:r>
              <a:rPr lang="en-US" dirty="0" smtClean="0"/>
              <a:t> &lt; Q</a:t>
            </a:r>
            <a:r>
              <a:rPr lang="en-US" baseline="30000" dirty="0" smtClean="0"/>
              <a:t>2</a:t>
            </a:r>
            <a:r>
              <a:rPr lang="en-US" dirty="0" smtClean="0"/>
              <a:t> &lt; 100 GeV</a:t>
            </a:r>
            <a:r>
              <a:rPr lang="en-US" baseline="30000" dirty="0" smtClean="0"/>
              <a:t>2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159" y="4844264"/>
            <a:ext cx="807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First available hint of sea quark flavor asymmetry behavior beyond x ~ 0.25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Surprising difference compared with previous experiment (with much higher Q</a:t>
            </a:r>
            <a:r>
              <a:rPr lang="en-US" baseline="30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chemeClr val="accent5"/>
                </a:solidFill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With the new data being taken and analyzed, much more conclusive answer expected next summer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208" y="404250"/>
            <a:ext cx="614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Sea Quark Flavor Asymmetry at High </a:t>
            </a:r>
            <a:r>
              <a:rPr lang="en-US" sz="2400" b="1" dirty="0" err="1" smtClean="0">
                <a:solidFill>
                  <a:srgbClr val="FF0000"/>
                </a:solidFill>
              </a:rPr>
              <a:t>Bjorken</a:t>
            </a:r>
            <a:r>
              <a:rPr lang="en-US" sz="2400" b="1" dirty="0" smtClean="0">
                <a:solidFill>
                  <a:srgbClr val="FF0000"/>
                </a:solidFill>
              </a:rPr>
              <a:t>-x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70AF-F50B-2848-98C5-CCB5E6ED2C14}" type="datetime1">
              <a:rPr lang="en-US" smtClean="0"/>
              <a:t>1/29/17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8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3448"/>
            <a:ext cx="1302269" cy="774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8179" y="396055"/>
            <a:ext cx="548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Quark Energy Loss in Cold Nuclear Matter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4" y="1254425"/>
            <a:ext cx="3683577" cy="2351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4" y="3571657"/>
            <a:ext cx="3759064" cy="2691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285" y="1254425"/>
            <a:ext cx="3839442" cy="26982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3918" y="4059858"/>
            <a:ext cx="4786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First ever clean indication of nuclear suppression beyond what could be explained by shadowing effects alone.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Successful conclusion of a 20+yr quest starting from E866 to understand the baseline in extracting QGP properties.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0212" y="6285983"/>
            <a:ext cx="687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first unambiguous sign of quark energy loss in cold nuclear matter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0E2C-3CCA-5446-BAD5-4CDE54EF8262}" type="datetime1">
              <a:rPr lang="en-US" smtClean="0"/>
              <a:t>1/29/17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7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8458"/>
          </a:xfrm>
        </p:spPr>
        <p:txBody>
          <a:bodyPr/>
          <a:lstStyle/>
          <a:p>
            <a:r>
              <a:rPr lang="en-US" dirty="0" smtClean="0"/>
              <a:t>High Energy Nuclear Physics 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8458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Staff:</a:t>
            </a:r>
          </a:p>
          <a:p>
            <a:pPr lvl="1"/>
            <a:r>
              <a:rPr lang="en-US" dirty="0" smtClean="0"/>
              <a:t>Ming Liu, Team Leader</a:t>
            </a:r>
          </a:p>
          <a:p>
            <a:pPr lvl="1"/>
            <a:r>
              <a:rPr lang="en-US" dirty="0" smtClean="0"/>
              <a:t>Patrick </a:t>
            </a:r>
            <a:r>
              <a:rPr lang="en-US" dirty="0" err="1" smtClean="0"/>
              <a:t>McGaughey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Kun Liu</a:t>
            </a:r>
          </a:p>
          <a:p>
            <a:pPr lvl="1"/>
            <a:r>
              <a:rPr lang="en-US" dirty="0" smtClean="0"/>
              <a:t>Hubert van </a:t>
            </a:r>
            <a:r>
              <a:rPr lang="en-US" dirty="0" err="1" smtClean="0"/>
              <a:t>Hecke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Cesar da Silva</a:t>
            </a:r>
          </a:p>
          <a:p>
            <a:pPr lvl="1"/>
            <a:r>
              <a:rPr lang="en-US" dirty="0" err="1" smtClean="0"/>
              <a:t>Andi</a:t>
            </a:r>
            <a:r>
              <a:rPr lang="en-US" dirty="0" smtClean="0"/>
              <a:t> Klein</a:t>
            </a:r>
          </a:p>
          <a:p>
            <a:pPr lvl="1"/>
            <a:r>
              <a:rPr lang="en-US" dirty="0" smtClean="0"/>
              <a:t>Walt Sondheim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hires in progress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Matt Durham**</a:t>
            </a:r>
          </a:p>
          <a:p>
            <a:pPr lvl="1"/>
            <a:r>
              <a:rPr lang="en-US" dirty="0" err="1" smtClean="0"/>
              <a:t>Melynda</a:t>
            </a:r>
            <a:r>
              <a:rPr lang="en-US" dirty="0" smtClean="0"/>
              <a:t> Brooks**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*:   Retiring in FY17(being replaced)</a:t>
            </a:r>
          </a:p>
          <a:p>
            <a:pPr marL="0" indent="0">
              <a:buNone/>
            </a:pPr>
            <a:r>
              <a:rPr lang="en-US" dirty="0" smtClean="0"/>
              <a:t>**: </a:t>
            </a:r>
            <a:r>
              <a:rPr lang="en-US" dirty="0"/>
              <a:t>A</a:t>
            </a:r>
            <a:r>
              <a:rPr lang="en-US" dirty="0" smtClean="0"/>
              <a:t>ctive associate members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Postdoc and students</a:t>
            </a:r>
          </a:p>
          <a:p>
            <a:pPr lvl="1"/>
            <a:r>
              <a:rPr lang="en-US" dirty="0" err="1" smtClean="0"/>
              <a:t>Xuan</a:t>
            </a:r>
            <a:r>
              <a:rPr lang="en-US" dirty="0" smtClean="0"/>
              <a:t> Li</a:t>
            </a:r>
          </a:p>
          <a:p>
            <a:pPr lvl="1"/>
            <a:r>
              <a:rPr lang="en-US" dirty="0" err="1" smtClean="0"/>
              <a:t>Sanghoon</a:t>
            </a:r>
            <a:r>
              <a:rPr lang="en-US" dirty="0" smtClean="0"/>
              <a:t> Lim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Kleinjan</a:t>
            </a:r>
            <a:endParaRPr lang="en-US" dirty="0" smtClean="0"/>
          </a:p>
          <a:p>
            <a:pPr lvl="1"/>
            <a:r>
              <a:rPr lang="en-US" dirty="0" smtClean="0"/>
              <a:t>Marie Boer</a:t>
            </a:r>
          </a:p>
          <a:p>
            <a:pPr lvl="1"/>
            <a:r>
              <a:rPr lang="en-US" dirty="0" err="1" smtClean="0"/>
              <a:t>Sho</a:t>
            </a:r>
            <a:r>
              <a:rPr lang="en-US" dirty="0" smtClean="0"/>
              <a:t> </a:t>
            </a:r>
            <a:r>
              <a:rPr lang="en-US" dirty="0" err="1" smtClean="0"/>
              <a:t>Uemura</a:t>
            </a:r>
            <a:endParaRPr lang="en-US" dirty="0" smtClean="0"/>
          </a:p>
          <a:p>
            <a:pPr lvl="1"/>
            <a:r>
              <a:rPr lang="en-US" dirty="0" smtClean="0"/>
              <a:t>Mike </a:t>
            </a:r>
            <a:r>
              <a:rPr lang="en-US" dirty="0" err="1" smtClean="0"/>
              <a:t>McCumber</a:t>
            </a:r>
            <a:r>
              <a:rPr lang="en-US" dirty="0" smtClean="0"/>
              <a:t> (</a:t>
            </a:r>
            <a:r>
              <a:rPr lang="en-US" dirty="0" err="1" smtClean="0"/>
              <a:t>Reines</a:t>
            </a:r>
            <a:r>
              <a:rPr lang="en-US" dirty="0" smtClean="0"/>
              <a:t> Fellow)</a:t>
            </a:r>
          </a:p>
          <a:p>
            <a:pPr lvl="1"/>
            <a:r>
              <a:rPr lang="en-US" dirty="0" err="1" smtClean="0"/>
              <a:t>Jeongsu</a:t>
            </a:r>
            <a:r>
              <a:rPr lang="en-US" dirty="0" smtClean="0"/>
              <a:t> Bok (visiting student, NMSU)</a:t>
            </a:r>
          </a:p>
          <a:p>
            <a:pPr lvl="1"/>
            <a:r>
              <a:rPr lang="en-US" dirty="0" smtClean="0"/>
              <a:t>Alex Wickes (visiting student, UCLA)</a:t>
            </a:r>
          </a:p>
          <a:p>
            <a:pPr lvl="1"/>
            <a:r>
              <a:rPr lang="en-US" dirty="0" err="1" smtClean="0"/>
              <a:t>Xin</a:t>
            </a:r>
            <a:r>
              <a:rPr lang="en-US" dirty="0" smtClean="0"/>
              <a:t>-kun Chu (visiting student from PKU, stations at </a:t>
            </a:r>
            <a:r>
              <a:rPr lang="en-US" dirty="0" err="1" smtClean="0"/>
              <a:t>Fermilab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192E-B32B-1449-86B1-FEA407FC054E}" type="datetime1">
              <a:rPr lang="en-US" smtClean="0"/>
              <a:t>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79128" y="5186799"/>
            <a:ext cx="356487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</a:t>
            </a:r>
          </a:p>
          <a:p>
            <a:r>
              <a:rPr lang="en-US" sz="1400" dirty="0" smtClean="0"/>
              <a:t>If </a:t>
            </a:r>
            <a:r>
              <a:rPr lang="en-US" sz="1400" dirty="0" err="1" smtClean="0"/>
              <a:t>Fermilab</a:t>
            </a:r>
            <a:r>
              <a:rPr lang="en-US" sz="1400" dirty="0" smtClean="0"/>
              <a:t> E1039/Pol-DY approved by DOE, rebalancing of HI/ME effort needed and support for installation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186799"/>
            <a:ext cx="56175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Supported by: 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DOE/NP (5 Staff, 3 </a:t>
            </a:r>
            <a:r>
              <a:rPr lang="en-US" sz="1400" dirty="0" err="1" smtClean="0"/>
              <a:t>PostDoc</a:t>
            </a:r>
            <a:r>
              <a:rPr lang="en-US" sz="1400" dirty="0" smtClean="0"/>
              <a:t>)</a:t>
            </a:r>
            <a:endParaRPr lang="en-US" sz="1400" dirty="0" smtClean="0"/>
          </a:p>
          <a:p>
            <a:r>
              <a:rPr lang="en-US" sz="1400" dirty="0" smtClean="0"/>
              <a:t>	LANL LDRD (</a:t>
            </a:r>
            <a:r>
              <a:rPr lang="en-US" sz="1400" dirty="0" err="1" smtClean="0"/>
              <a:t>sPHENIX</a:t>
            </a:r>
            <a:r>
              <a:rPr lang="en-US" sz="1400" dirty="0" smtClean="0"/>
              <a:t> MAPS Vertex Detector, $5M, FY17-19)</a:t>
            </a:r>
          </a:p>
          <a:p>
            <a:r>
              <a:rPr lang="en-US" sz="1400" dirty="0" smtClean="0"/>
              <a:t>	LDRD(</a:t>
            </a:r>
            <a:r>
              <a:rPr lang="en-US" sz="1400" dirty="0" err="1" smtClean="0"/>
              <a:t>Fermilab</a:t>
            </a:r>
            <a:r>
              <a:rPr lang="en-US" sz="1400" dirty="0" smtClean="0"/>
              <a:t> Dark Photon, $1M, FY16-18)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LDRD Early Career(Gluon Saturation search in </a:t>
            </a:r>
            <a:r>
              <a:rPr lang="en-US" sz="1400" dirty="0" err="1" smtClean="0"/>
              <a:t>LHCb</a:t>
            </a:r>
            <a:r>
              <a:rPr lang="en-US" sz="1400" dirty="0" smtClean="0"/>
              <a:t>, $0.5M, FY17-18) 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8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737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Research/Operating by Funding Scenario in FY20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769792"/>
              </p:ext>
            </p:extLst>
          </p:nvPr>
        </p:nvGraphicFramePr>
        <p:xfrm>
          <a:off x="333375" y="1130300"/>
          <a:ext cx="8496300" cy="53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842"/>
                <a:gridCol w="3017627"/>
                <a:gridCol w="2585831"/>
              </a:tblGrid>
              <a:tr h="498338"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1 ($ XXX M)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2 ($ XXX M)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3 ($ XXX M)</a:t>
                      </a:r>
                      <a:endParaRPr lang="en-US" dirty="0"/>
                    </a:p>
                  </a:txBody>
                  <a:tcPr marL="68580" marR="68580"/>
                </a:tc>
              </a:tr>
              <a:tr h="4899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13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156005" y="4310588"/>
            <a:ext cx="8858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Heavy Flavor</a:t>
            </a:r>
            <a:r>
              <a:rPr lang="en-US" sz="2400" dirty="0" smtClean="0"/>
              <a:t>: Open Heavy Flavor in </a:t>
            </a:r>
            <a:r>
              <a:rPr lang="en-US" sz="2400" dirty="0" err="1" smtClean="0"/>
              <a:t>p+p</a:t>
            </a:r>
            <a:r>
              <a:rPr lang="en-US" sz="2400" dirty="0" smtClean="0"/>
              <a:t>, </a:t>
            </a:r>
            <a:r>
              <a:rPr lang="en-US" sz="2400" dirty="0" err="1" smtClean="0"/>
              <a:t>p+A</a:t>
            </a:r>
            <a:r>
              <a:rPr lang="en-US" sz="2400" dirty="0" smtClean="0"/>
              <a:t>, A+A,</a:t>
            </a:r>
            <a:br>
              <a:rPr lang="en-US" sz="2400" dirty="0" smtClean="0"/>
            </a:br>
            <a:r>
              <a:rPr lang="en-US" sz="2400" dirty="0" smtClean="0"/>
              <a:t> 35B events from 2014+2016 </a:t>
            </a:r>
            <a:r>
              <a:rPr lang="en-US" sz="2400" dirty="0" err="1" smtClean="0"/>
              <a:t>Au+Au</a:t>
            </a:r>
            <a:r>
              <a:rPr lang="en-US" sz="2400" dirty="0" smtClean="0"/>
              <a:t> runs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</a:rPr>
              <a:t>pin asymmetries</a:t>
            </a:r>
            <a:r>
              <a:rPr lang="en-US" sz="2400" dirty="0" smtClean="0">
                <a:solidFill>
                  <a:srgbClr val="0000FF"/>
                </a:solidFill>
              </a:rPr>
              <a:t>: </a:t>
            </a:r>
            <a:r>
              <a:rPr lang="en-US" sz="2400" dirty="0" err="1" smtClean="0"/>
              <a:t>Drell</a:t>
            </a:r>
            <a:r>
              <a:rPr lang="en-US" sz="2400" dirty="0"/>
              <a:t>-</a:t>
            </a:r>
            <a:r>
              <a:rPr lang="en-US" sz="2400" dirty="0" smtClean="0"/>
              <a:t>Yan, more constraints to quarks and gluon contribution to proton spin, transverse spin asymmetry in </a:t>
            </a:r>
            <a:r>
              <a:rPr lang="en-US" sz="2400" dirty="0" err="1" smtClean="0"/>
              <a:t>p+p</a:t>
            </a:r>
            <a:r>
              <a:rPr lang="en-US" sz="2400" dirty="0" smtClean="0"/>
              <a:t> and </a:t>
            </a:r>
            <a:r>
              <a:rPr lang="en-US" sz="2400" dirty="0" err="1" smtClean="0"/>
              <a:t>p+A</a:t>
            </a:r>
            <a:r>
              <a:rPr lang="en-US" sz="2400" dirty="0" smtClean="0"/>
              <a:t> from Run12, 13, 15 data sets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922" y="-37356"/>
            <a:ext cx="8229600" cy="8240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PHENIX/FVTX Highlights, Future Plan</a:t>
            </a:r>
            <a:endParaRPr lang="en-US" sz="36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395" y="2348398"/>
            <a:ext cx="12700" cy="12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395" y="2348398"/>
            <a:ext cx="12700" cy="12700"/>
          </a:xfrm>
          <a:prstGeom prst="rect">
            <a:avLst/>
          </a:prstGeom>
        </p:spPr>
      </p:pic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>
          <a:xfrm>
            <a:off x="255366" y="6468676"/>
            <a:ext cx="2133600" cy="365125"/>
          </a:xfrm>
        </p:spPr>
        <p:txBody>
          <a:bodyPr/>
          <a:lstStyle/>
          <a:p>
            <a:fld id="{4E88AFBF-7F82-CC42-81E3-EAAFEA590568}" type="datetime1">
              <a:rPr lang="en-US" smtClean="0"/>
              <a:t>1/29/17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64867" y="6455966"/>
            <a:ext cx="2133600" cy="365125"/>
          </a:xfrm>
        </p:spPr>
        <p:txBody>
          <a:bodyPr/>
          <a:lstStyle/>
          <a:p>
            <a:fld id="{1A21DE13-BE55-4948-89F1-75DC16ACD6C5}" type="slidenum">
              <a:rPr lang="en-US" smtClean="0"/>
              <a:t>3</a:t>
            </a:fld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096513" y="1321159"/>
            <a:ext cx="504748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4 LANL-led papers released</a:t>
            </a:r>
            <a:r>
              <a:rPr lang="en-US" sz="2400" dirty="0" smtClean="0">
                <a:solidFill>
                  <a:srgbClr val="0000FF"/>
                </a:solidFill>
              </a:rPr>
              <a:t>/drafted on </a:t>
            </a:r>
            <a:r>
              <a:rPr lang="en-US" sz="2400" dirty="0" smtClean="0">
                <a:solidFill>
                  <a:srgbClr val="0000FF"/>
                </a:solidFill>
              </a:rPr>
              <a:t>heavy flavor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E.g.: first </a:t>
            </a:r>
            <a:r>
              <a:rPr lang="en-US" sz="2400" b="1" dirty="0" smtClean="0">
                <a:solidFill>
                  <a:srgbClr val="008000"/>
                </a:solidFill>
              </a:rPr>
              <a:t>B-&gt;J/psi </a:t>
            </a:r>
            <a:r>
              <a:rPr lang="en-US" sz="2400" dirty="0" smtClean="0">
                <a:solidFill>
                  <a:srgbClr val="008000"/>
                </a:solidFill>
              </a:rPr>
              <a:t>total yield (</a:t>
            </a:r>
            <a:r>
              <a:rPr lang="en-US" sz="2400" dirty="0" err="1" smtClean="0">
                <a:solidFill>
                  <a:srgbClr val="0080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T</a:t>
            </a:r>
            <a:r>
              <a:rPr lang="en-US" sz="2400" dirty="0" smtClean="0">
                <a:solidFill>
                  <a:srgbClr val="008000"/>
                </a:solidFill>
              </a:rPr>
              <a:t>&gt;0). </a:t>
            </a:r>
            <a:r>
              <a:rPr lang="en-US" sz="2400" dirty="0">
                <a:solidFill>
                  <a:srgbClr val="008000"/>
                </a:solidFill>
              </a:rPr>
              <a:t>N</a:t>
            </a:r>
            <a:r>
              <a:rPr lang="en-US" sz="2400" dirty="0" smtClean="0">
                <a:solidFill>
                  <a:srgbClr val="008000"/>
                </a:solidFill>
              </a:rPr>
              <a:t>uclear modification measured in heavy ion collisions</a:t>
            </a:r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>
          <a:xfrm>
            <a:off x="3373970" y="6468676"/>
            <a:ext cx="2895600" cy="365125"/>
          </a:xfrm>
        </p:spPr>
        <p:txBody>
          <a:bodyPr/>
          <a:lstStyle/>
          <a:p>
            <a:r>
              <a:rPr lang="en-US" dirty="0" smtClean="0"/>
              <a:t>HENP Team Highlights and Plan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6005" y="1135604"/>
            <a:ext cx="3940508" cy="2900547"/>
            <a:chOff x="255612" y="1135604"/>
            <a:chExt cx="4176993" cy="290054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612" y="1245212"/>
              <a:ext cx="4176993" cy="2790939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 rot="16200000">
              <a:off x="-783429" y="2227350"/>
              <a:ext cx="2522045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Nuclear modification factor</a:t>
              </a:r>
              <a:endParaRPr lang="en-US" sz="1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5725" y="3998576"/>
            <a:ext cx="7932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Future Plan: </a:t>
            </a:r>
            <a:r>
              <a:rPr lang="en-US" dirty="0" smtClean="0">
                <a:solidFill>
                  <a:srgbClr val="000000"/>
                </a:solidFill>
              </a:rPr>
              <a:t>complete </a:t>
            </a:r>
            <a:r>
              <a:rPr lang="en-US" dirty="0" smtClean="0">
                <a:solidFill>
                  <a:srgbClr val="000000"/>
                </a:solidFill>
              </a:rPr>
              <a:t>analyses/publications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by ~2019, transition into </a:t>
            </a:r>
            <a:r>
              <a:rPr lang="en-US" dirty="0" err="1" smtClean="0">
                <a:solidFill>
                  <a:srgbClr val="000000"/>
                </a:solidFill>
              </a:rPr>
              <a:t>sPHENIX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8095" y="1029063"/>
            <a:ext cx="2047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Submitted to Phys. Rev. C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5366" y="694685"/>
            <a:ext cx="2482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Accomplishments: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9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0197" y="4185148"/>
            <a:ext cx="9123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Quark energy loss</a:t>
            </a:r>
            <a:r>
              <a:rPr lang="en-US" sz="2400" dirty="0" smtClean="0"/>
              <a:t>: Accumulate more stats with new DAQ upgrade (10x previous data rates); much improved CNM baseline for QGP study at RHIC</a:t>
            </a:r>
            <a:r>
              <a:rPr lang="en-US" sz="2400" dirty="0"/>
              <a:t> </a:t>
            </a:r>
            <a:r>
              <a:rPr lang="en-US" sz="2400" dirty="0" smtClean="0"/>
              <a:t>and LHC. Data from Run2016 and Run2017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Dark photon search</a:t>
            </a:r>
            <a:r>
              <a:rPr lang="en-US" sz="2400" dirty="0" smtClean="0">
                <a:solidFill>
                  <a:srgbClr val="0000FF"/>
                </a:solidFill>
              </a:rPr>
              <a:t>: </a:t>
            </a:r>
            <a:r>
              <a:rPr lang="en-US" sz="2400" dirty="0">
                <a:solidFill>
                  <a:srgbClr val="000000"/>
                </a:solidFill>
              </a:rPr>
              <a:t>D</a:t>
            </a:r>
            <a:r>
              <a:rPr lang="en-US" sz="2400" dirty="0" smtClean="0">
                <a:solidFill>
                  <a:srgbClr val="000000"/>
                </a:solidFill>
              </a:rPr>
              <a:t>irect search for long-lived dark photon with a trigger upgrade (LANL LDRD funded). </a:t>
            </a:r>
            <a:r>
              <a:rPr lang="en-US" sz="2400" dirty="0" smtClean="0"/>
              <a:t>World’s </a:t>
            </a:r>
            <a:r>
              <a:rPr lang="en-US" sz="2400" dirty="0"/>
              <a:t>best sensitivity in mass </a:t>
            </a:r>
            <a:r>
              <a:rPr lang="en-US" sz="2400" dirty="0" smtClean="0"/>
              <a:t>range 1MeV-10GeV </a:t>
            </a:r>
            <a:r>
              <a:rPr lang="en-US" sz="2400" dirty="0"/>
              <a:t>in </a:t>
            </a:r>
            <a:r>
              <a:rPr lang="en-US" sz="2400" dirty="0" smtClean="0"/>
              <a:t>the next decade. Discovery potential.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922" y="-118756"/>
            <a:ext cx="8229600" cy="824099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Fermilab</a:t>
            </a:r>
            <a:r>
              <a:rPr lang="en-US" sz="3600" b="1" dirty="0"/>
              <a:t>/</a:t>
            </a:r>
            <a:r>
              <a:rPr lang="en-US" sz="3600" b="1" dirty="0" err="1"/>
              <a:t>SeaQuest</a:t>
            </a:r>
            <a:r>
              <a:rPr lang="en-US" sz="3600" b="1" dirty="0"/>
              <a:t> Highlights and Future Plan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395" y="2348398"/>
            <a:ext cx="12700" cy="12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395" y="2348398"/>
            <a:ext cx="12700" cy="12700"/>
          </a:xfrm>
          <a:prstGeom prst="rect">
            <a:avLst/>
          </a:prstGeom>
        </p:spPr>
      </p:pic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>
          <a:xfrm>
            <a:off x="255366" y="6468676"/>
            <a:ext cx="2133600" cy="365125"/>
          </a:xfrm>
        </p:spPr>
        <p:txBody>
          <a:bodyPr/>
          <a:lstStyle/>
          <a:p>
            <a:fld id="{4E88AFBF-7F82-CC42-81E3-EAAFEA590568}" type="datetime1">
              <a:rPr lang="en-US" smtClean="0"/>
              <a:t>1/29/17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64867" y="6455966"/>
            <a:ext cx="2133600" cy="365125"/>
          </a:xfrm>
        </p:spPr>
        <p:txBody>
          <a:bodyPr/>
          <a:lstStyle/>
          <a:p>
            <a:fld id="{1A21DE13-BE55-4948-89F1-75DC16ACD6C5}" type="slidenum">
              <a:rPr lang="en-US" smtClean="0"/>
              <a:t>4</a:t>
            </a:fld>
            <a:endParaRPr lang="en-US" dirty="0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>
          <a:xfrm>
            <a:off x="3373970" y="6468676"/>
            <a:ext cx="2895600" cy="365125"/>
          </a:xfrm>
        </p:spPr>
        <p:txBody>
          <a:bodyPr/>
          <a:lstStyle/>
          <a:p>
            <a:r>
              <a:rPr lang="en-US" dirty="0" smtClean="0"/>
              <a:t>HENP Team Highlights and Plan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001" y="3763376"/>
            <a:ext cx="8769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Future Plan: </a:t>
            </a:r>
            <a:r>
              <a:rPr lang="en-US" dirty="0" smtClean="0">
                <a:solidFill>
                  <a:srgbClr val="000000"/>
                </a:solidFill>
              </a:rPr>
              <a:t>complete papers by 2019, </a:t>
            </a:r>
            <a:r>
              <a:rPr lang="en-US" dirty="0" smtClean="0"/>
              <a:t>transition into Pol. Target/Dark Photon program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196" y="522205"/>
            <a:ext cx="2482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Accomplishments: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8654" y="897738"/>
            <a:ext cx="3947539" cy="2930179"/>
            <a:chOff x="927071" y="4135038"/>
            <a:chExt cx="3277283" cy="23031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071" y="4135038"/>
              <a:ext cx="3277283" cy="230316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671794" y="6114760"/>
              <a:ext cx="1262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(~ path length)</a:t>
              </a:r>
              <a:endParaRPr lang="en-US" sz="14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091870" y="1188923"/>
            <a:ext cx="5052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First unambiguous determination of quark energy loss in </a:t>
            </a:r>
            <a:r>
              <a:rPr lang="en-US" sz="2400" dirty="0" err="1">
                <a:solidFill>
                  <a:srgbClr val="0000FF"/>
                </a:solidFill>
              </a:rPr>
              <a:t>p+</a:t>
            </a:r>
            <a:r>
              <a:rPr lang="en-US" sz="2400" dirty="0" err="1" smtClean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-&gt;</a:t>
            </a:r>
            <a:r>
              <a:rPr lang="en-US" sz="2400" dirty="0" err="1" smtClean="0">
                <a:solidFill>
                  <a:srgbClr val="0000FF"/>
                </a:solidFill>
              </a:rPr>
              <a:t>Drell</a:t>
            </a:r>
            <a:r>
              <a:rPr lang="en-US" sz="2400" dirty="0">
                <a:solidFill>
                  <a:srgbClr val="0000FF"/>
                </a:solidFill>
              </a:rPr>
              <a:t>-</a:t>
            </a:r>
            <a:r>
              <a:rPr lang="en-US" sz="2400" dirty="0" smtClean="0">
                <a:solidFill>
                  <a:srgbClr val="0000FF"/>
                </a:solidFill>
              </a:rPr>
              <a:t>Yan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171450" indent="-171450">
              <a:buFontTx/>
              <a:buChar char="-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Baseline reference </a:t>
            </a:r>
            <a:r>
              <a:rPr lang="en-US" sz="2400" dirty="0" smtClean="0">
                <a:solidFill>
                  <a:srgbClr val="0000FF"/>
                </a:solidFill>
              </a:rPr>
              <a:t>for </a:t>
            </a:r>
            <a:r>
              <a:rPr lang="en-US" sz="2400" dirty="0">
                <a:solidFill>
                  <a:srgbClr val="0000FF"/>
                </a:solidFill>
              </a:rPr>
              <a:t>quark energy loss in </a:t>
            </a:r>
            <a:r>
              <a:rPr lang="en-US" sz="2400" dirty="0" smtClean="0">
                <a:solidFill>
                  <a:srgbClr val="0000FF"/>
                </a:solidFill>
              </a:rPr>
              <a:t>QGP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0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55366" y="4600719"/>
            <a:ext cx="88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Early R&amp;D by LANL/LDRD, $5M, FY17-19, for readout and mechanical system </a:t>
            </a:r>
            <a:r>
              <a:rPr lang="en-US" sz="2400" dirty="0" smtClean="0">
                <a:solidFill>
                  <a:srgbClr val="0000FF"/>
                </a:solidFill>
              </a:rPr>
              <a:t>integration</a:t>
            </a:r>
            <a:r>
              <a:rPr lang="en-US" sz="2400" dirty="0">
                <a:solidFill>
                  <a:srgbClr val="0000FF"/>
                </a:solidFill>
              </a:rPr>
              <a:t>;</a:t>
            </a:r>
            <a:r>
              <a:rPr lang="en-US" sz="2400" dirty="0" smtClean="0">
                <a:solidFill>
                  <a:srgbClr val="0000FF"/>
                </a:solidFill>
              </a:rPr>
              <a:t> physics </a:t>
            </a:r>
            <a:r>
              <a:rPr lang="en-US" sz="2400" dirty="0" smtClean="0">
                <a:solidFill>
                  <a:srgbClr val="0000FF"/>
                </a:solidFill>
              </a:rPr>
              <a:t>simulation and analysis  </a:t>
            </a:r>
            <a:endParaRPr lang="en-US" sz="24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18 institutions (US, China, Japan, Korea) on board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MVTX DOE pre-proposal released: US$6M project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ull </a:t>
            </a:r>
            <a:r>
              <a:rPr lang="en-US" sz="2400" dirty="0" smtClean="0"/>
              <a:t>DOE proposal by Dec 2017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95" y="-131426"/>
            <a:ext cx="9123803" cy="8240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LANL-led </a:t>
            </a:r>
            <a:r>
              <a:rPr lang="en-US" sz="3600" b="1" dirty="0" err="1" smtClean="0"/>
              <a:t>sPHENIX</a:t>
            </a:r>
            <a:r>
              <a:rPr lang="en-US" sz="3600" b="1" dirty="0" smtClean="0"/>
              <a:t> MAPS Vertex Detector (MVTX)</a:t>
            </a:r>
            <a:endParaRPr lang="en-US" sz="36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395" y="2348398"/>
            <a:ext cx="12700" cy="12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395" y="2348398"/>
            <a:ext cx="12700" cy="12700"/>
          </a:xfrm>
          <a:prstGeom prst="rect">
            <a:avLst/>
          </a:prstGeom>
        </p:spPr>
      </p:pic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>
          <a:xfrm>
            <a:off x="255366" y="6468676"/>
            <a:ext cx="2133600" cy="365125"/>
          </a:xfrm>
        </p:spPr>
        <p:txBody>
          <a:bodyPr/>
          <a:lstStyle/>
          <a:p>
            <a:fld id="{4E88AFBF-7F82-CC42-81E3-EAAFEA590568}" type="datetime1">
              <a:rPr lang="en-US" smtClean="0"/>
              <a:t>1/29/17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64867" y="6455966"/>
            <a:ext cx="2133600" cy="365125"/>
          </a:xfrm>
        </p:spPr>
        <p:txBody>
          <a:bodyPr/>
          <a:lstStyle/>
          <a:p>
            <a:fld id="{1A21DE13-BE55-4948-89F1-75DC16ACD6C5}" type="slidenum">
              <a:rPr lang="en-US" smtClean="0"/>
              <a:t>5</a:t>
            </a:fld>
            <a:endParaRPr lang="en-US" dirty="0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>
          <a:xfrm>
            <a:off x="3373970" y="6468676"/>
            <a:ext cx="2895600" cy="365125"/>
          </a:xfrm>
        </p:spPr>
        <p:txBody>
          <a:bodyPr/>
          <a:lstStyle/>
          <a:p>
            <a:r>
              <a:rPr lang="en-US" dirty="0" smtClean="0"/>
              <a:t>HENP Team Highlights and Plan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96" y="4119163"/>
            <a:ext cx="429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Accomplishments / Future Plans: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1286" y="658957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Proposal: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9930" y="1000763"/>
            <a:ext cx="54440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2400" dirty="0"/>
              <a:t>A</a:t>
            </a:r>
            <a:r>
              <a:rPr lang="en-US" sz="2400" dirty="0" smtClean="0"/>
              <a:t> 200M channel inner vertex detector for </a:t>
            </a:r>
            <a:r>
              <a:rPr lang="en-US" sz="2400" dirty="0" err="1" smtClean="0"/>
              <a:t>sPHENIX</a:t>
            </a:r>
            <a:r>
              <a:rPr lang="en-US" sz="2400" dirty="0"/>
              <a:t> </a:t>
            </a:r>
            <a:r>
              <a:rPr lang="en-US" sz="2400" dirty="0" smtClean="0"/>
              <a:t>using ALICE ITS design.</a:t>
            </a:r>
            <a:endParaRPr lang="en-US" sz="2400" dirty="0"/>
          </a:p>
          <a:p>
            <a:pPr marL="171450" indent="-171450">
              <a:buFontTx/>
              <a:buChar char="-"/>
            </a:pPr>
            <a:endParaRPr lang="en-US" sz="2400" dirty="0" smtClean="0"/>
          </a:p>
          <a:p>
            <a:pPr marL="171450" indent="-171450">
              <a:buFontTx/>
              <a:buChar char="-"/>
            </a:pPr>
            <a:r>
              <a:rPr lang="en-US" sz="2400" dirty="0" smtClean="0"/>
              <a:t>MVTX provides b</a:t>
            </a:r>
            <a:r>
              <a:rPr lang="en-US" sz="2400" dirty="0"/>
              <a:t>-quark physics for </a:t>
            </a:r>
            <a:r>
              <a:rPr lang="en-US" sz="2400" dirty="0" err="1" smtClean="0"/>
              <a:t>sPHENIX</a:t>
            </a:r>
            <a:r>
              <a:rPr lang="en-US" sz="2400" dirty="0" smtClean="0"/>
              <a:t> </a:t>
            </a:r>
            <a:endParaRPr lang="en-US" sz="2400" dirty="0"/>
          </a:p>
          <a:p>
            <a:pPr marL="628650" lvl="1" indent="-171450">
              <a:buFontTx/>
              <a:buChar char="-"/>
            </a:pPr>
            <a:r>
              <a:rPr lang="en-US" sz="2400" dirty="0" smtClean="0"/>
              <a:t>microscopic tomography of QGP</a:t>
            </a:r>
          </a:p>
          <a:p>
            <a:pPr marL="628650" lvl="1" indent="-171450">
              <a:buFontTx/>
              <a:buChar char="-"/>
            </a:pPr>
            <a:r>
              <a:rPr lang="en-US" sz="2400" dirty="0" smtClean="0"/>
              <a:t>Collisional vs. radiation energy loss in </a:t>
            </a:r>
            <a:r>
              <a:rPr lang="en-US" sz="2400" dirty="0" smtClean="0"/>
              <a:t>QGP, heavy quark flow etc.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790"/>
            <a:ext cx="3699930" cy="30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0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3964"/>
            <a:ext cx="9144000" cy="82409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Polarized target (NH</a:t>
            </a:r>
            <a:r>
              <a:rPr lang="en-US" sz="3600" b="1" baseline="-25000" dirty="0" smtClean="0"/>
              <a:t>3</a:t>
            </a:r>
            <a:r>
              <a:rPr lang="en-US" sz="3600" b="1" dirty="0" smtClean="0"/>
              <a:t>, ND</a:t>
            </a:r>
            <a:r>
              <a:rPr lang="en-US" sz="3600" b="1" baseline="-25000" dirty="0" smtClean="0"/>
              <a:t>3</a:t>
            </a:r>
            <a:r>
              <a:rPr lang="en-US" sz="3600" b="1" dirty="0" smtClean="0"/>
              <a:t>) </a:t>
            </a:r>
            <a:br>
              <a:rPr lang="en-US" sz="3600" b="1" dirty="0" smtClean="0"/>
            </a:br>
            <a:r>
              <a:rPr lang="en-US" sz="3600" b="1" dirty="0" smtClean="0"/>
              <a:t>for </a:t>
            </a:r>
            <a:r>
              <a:rPr lang="en-US" sz="3600" b="1" dirty="0" err="1" smtClean="0"/>
              <a:t>SeaQuest</a:t>
            </a:r>
            <a:r>
              <a:rPr lang="en-US" sz="3600" b="1" dirty="0" smtClean="0"/>
              <a:t> - E1039</a:t>
            </a:r>
            <a:endParaRPr lang="en-US" sz="36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395" y="2348398"/>
            <a:ext cx="12700" cy="12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395" y="2348398"/>
            <a:ext cx="12700" cy="12700"/>
          </a:xfrm>
          <a:prstGeom prst="rect">
            <a:avLst/>
          </a:prstGeom>
        </p:spPr>
      </p:pic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>
          <a:xfrm>
            <a:off x="255366" y="6468676"/>
            <a:ext cx="2133600" cy="365125"/>
          </a:xfrm>
        </p:spPr>
        <p:txBody>
          <a:bodyPr/>
          <a:lstStyle/>
          <a:p>
            <a:fld id="{4E88AFBF-7F82-CC42-81E3-EAAFEA590568}" type="datetime1">
              <a:rPr lang="en-US" smtClean="0"/>
              <a:t>1/29/17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64867" y="6455966"/>
            <a:ext cx="2133600" cy="365125"/>
          </a:xfrm>
        </p:spPr>
        <p:txBody>
          <a:bodyPr/>
          <a:lstStyle/>
          <a:p>
            <a:fld id="{1A21DE13-BE55-4948-89F1-75DC16ACD6C5}" type="slidenum">
              <a:rPr lang="en-US" smtClean="0"/>
              <a:t>6</a:t>
            </a:fld>
            <a:endParaRPr lang="en-US" dirty="0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>
          <a:xfrm>
            <a:off x="3373970" y="6468676"/>
            <a:ext cx="2895600" cy="365125"/>
          </a:xfrm>
        </p:spPr>
        <p:txBody>
          <a:bodyPr/>
          <a:lstStyle/>
          <a:p>
            <a:r>
              <a:rPr lang="en-US" dirty="0" smtClean="0"/>
              <a:t>HENP Team Highlights and Plan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7432" y="1291390"/>
            <a:ext cx="3334591" cy="4280691"/>
            <a:chOff x="299003" y="482492"/>
            <a:chExt cx="2677220" cy="3551161"/>
          </a:xfrm>
        </p:grpSpPr>
        <p:pic>
          <p:nvPicPr>
            <p:cNvPr id="14" name="Picture 13" descr="tgt_system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003" y="482492"/>
              <a:ext cx="2663371" cy="355116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98629" y="518041"/>
              <a:ext cx="1777594" cy="382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6600"/>
                  </a:solidFill>
                </a:rPr>
                <a:t>Polarized target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73971" y="1053359"/>
            <a:ext cx="5770029" cy="5262979"/>
            <a:chOff x="2787935" y="620420"/>
            <a:chExt cx="6356064" cy="6001573"/>
          </a:xfrm>
        </p:grpSpPr>
        <p:sp>
          <p:nvSpPr>
            <p:cNvPr id="2" name="Rectangle 1"/>
            <p:cNvSpPr/>
            <p:nvPr/>
          </p:nvSpPr>
          <p:spPr>
            <a:xfrm>
              <a:off x="2787935" y="620420"/>
              <a:ext cx="6356064" cy="6001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Proposal: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 smtClean="0">
                  <a:solidFill>
                    <a:srgbClr val="000000"/>
                  </a:solidFill>
                </a:rPr>
                <a:t>Spin </a:t>
              </a:r>
              <a:r>
                <a:rPr lang="en-US" sz="2400" dirty="0">
                  <a:solidFill>
                    <a:srgbClr val="000000"/>
                  </a:solidFill>
                </a:rPr>
                <a:t>Program at FNAL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</a:rPr>
                <a:t>TMD of the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seaquarks</a:t>
              </a:r>
              <a:r>
                <a:rPr lang="en-US" sz="2400" dirty="0">
                  <a:solidFill>
                    <a:srgbClr val="000000"/>
                  </a:solidFill>
                </a:rPr>
                <a:t>,    </a:t>
              </a:r>
              <a:r>
                <a:rPr lang="en-US" sz="2400" dirty="0" smtClean="0">
                  <a:solidFill>
                    <a:srgbClr val="000000"/>
                  </a:solidFill>
                </a:rPr>
                <a:t>and</a:t>
              </a:r>
              <a:endParaRPr lang="en-US" sz="2400" dirty="0">
                <a:solidFill>
                  <a:srgbClr val="000000"/>
                </a:solidFill>
              </a:endParaRPr>
            </a:p>
            <a:p>
              <a:pPr marL="742950" lvl="1" indent="-285750"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</a:rPr>
                <a:t>Tensor structure function </a:t>
              </a:r>
              <a:r>
                <a:rPr lang="en-US" sz="2400" dirty="0" smtClean="0">
                  <a:solidFill>
                    <a:srgbClr val="000000"/>
                  </a:solidFill>
                </a:rPr>
                <a:t>of deuteron</a:t>
              </a:r>
              <a:endParaRPr lang="en-US" sz="2400" dirty="0">
                <a:solidFill>
                  <a:srgbClr val="000000"/>
                </a:solidFill>
              </a:endParaRPr>
            </a:p>
            <a:p>
              <a:pPr marL="742950" lvl="1" indent="-285750">
                <a:buFont typeface="Arial"/>
                <a:buChar char="•"/>
              </a:pPr>
              <a:r>
                <a:rPr lang="en-US" sz="2400" dirty="0" err="1">
                  <a:solidFill>
                    <a:srgbClr val="000000"/>
                  </a:solidFill>
                </a:rPr>
                <a:t>H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elicity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</a:rPr>
                <a:t>distributions (with polarized beam) of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seaquarks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</a:rPr>
                <a:t>…</a:t>
              </a:r>
              <a:r>
                <a:rPr lang="en-US" sz="2400" dirty="0" smtClean="0">
                  <a:solidFill>
                    <a:srgbClr val="000000"/>
                  </a:solidFill>
                </a:rPr>
                <a:t>.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2400" dirty="0"/>
                <a:t>World's highest </a:t>
              </a:r>
              <a:r>
                <a:rPr lang="en-US" sz="2400" dirty="0" smtClean="0"/>
                <a:t>luminosity target</a:t>
              </a:r>
              <a:endParaRPr lang="en-US" sz="2400" dirty="0" smtClean="0">
                <a:solidFill>
                  <a:srgbClr val="000000"/>
                </a:solidFill>
              </a:endParaRPr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Accomplishments: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 smtClean="0"/>
                <a:t>LANL</a:t>
              </a:r>
              <a:r>
                <a:rPr lang="en-US" sz="2400" dirty="0"/>
                <a:t>/LDRD funded: 3.5M$ (FY14-FY16)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>
                  <a:solidFill>
                    <a:srgbClr val="0000FF"/>
                  </a:solidFill>
                </a:rPr>
                <a:t>Polarized target ready to install</a:t>
              </a:r>
            </a:p>
            <a:p>
              <a:pPr marL="800100" lvl="1" indent="-342900">
                <a:buFont typeface="Arial"/>
                <a:buChar char="•"/>
              </a:pPr>
              <a:r>
                <a:rPr lang="en-US" sz="2400" dirty="0" smtClean="0">
                  <a:solidFill>
                    <a:srgbClr val="0000FF"/>
                  </a:solidFill>
                </a:rPr>
                <a:t>Stable 94</a:t>
              </a:r>
              <a:r>
                <a:rPr lang="en-US" sz="2400" dirty="0">
                  <a:solidFill>
                    <a:srgbClr val="0000FF"/>
                  </a:solidFill>
                </a:rPr>
                <a:t>% target polarization achieved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 smtClean="0"/>
                <a:t>E1039 </a:t>
              </a:r>
              <a:r>
                <a:rPr lang="en-US" sz="2400" dirty="0"/>
                <a:t>proposal submitted to DOE NP</a:t>
              </a:r>
            </a:p>
            <a:p>
              <a:pPr marL="742950" lvl="1" indent="-285750">
                <a:buFont typeface="Arial"/>
                <a:buChar char="•"/>
              </a:pP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1975" y="1640916"/>
              <a:ext cx="182980" cy="221501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4731" y="1623395"/>
              <a:ext cx="148688" cy="22657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9039" y="5669761"/>
            <a:ext cx="1824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Future Plans: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416" y="6071254"/>
            <a:ext cx="895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Waiting for DOE NP approval for E1039, start to run next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840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8E8-521A-AF46-8947-3165B5333FF5}" type="datetime1">
              <a:rPr lang="en-US" smtClean="0"/>
              <a:t>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2875" y="229095"/>
            <a:ext cx="803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Possible Timeline of Major Efforts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2874" y="950148"/>
            <a:ext cx="803392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FY17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E906 data taking/analysis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Support for E1039 </a:t>
            </a:r>
            <a:r>
              <a:rPr lang="en-US" dirty="0" smtClean="0"/>
              <a:t>effort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Funded: ramping up effort starting in the summer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Not funded: plan </a:t>
            </a:r>
            <a:r>
              <a:rPr lang="en-US" dirty="0" smtClean="0"/>
              <a:t>alternatives, e.g.  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/>
              <a:t>Extend E906 for precision </a:t>
            </a:r>
            <a:r>
              <a:rPr lang="en-US" dirty="0" err="1" smtClean="0"/>
              <a:t>dE</a:t>
            </a:r>
            <a:r>
              <a:rPr lang="en-US" dirty="0" smtClean="0"/>
              <a:t>/dx and parasitic Dark Photon search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/>
              <a:t>Gluon </a:t>
            </a:r>
            <a:r>
              <a:rPr lang="en-US" dirty="0"/>
              <a:t>saturation search in </a:t>
            </a:r>
            <a:r>
              <a:rPr lang="en-US" dirty="0" err="1" smtClean="0"/>
              <a:t>LHCb</a:t>
            </a:r>
            <a:r>
              <a:rPr lang="en-US" dirty="0" smtClean="0"/>
              <a:t>, spin/CNM physics at J-Lab etc.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PHENIX analysis: HI and </a:t>
            </a:r>
            <a:r>
              <a:rPr lang="en-US" dirty="0" smtClean="0"/>
              <a:t>Spin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sPHENIX</a:t>
            </a:r>
            <a:r>
              <a:rPr lang="en-US" dirty="0" smtClean="0"/>
              <a:t> Heavy Flavor physics w/ MVTX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FY18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E906 </a:t>
            </a:r>
            <a:r>
              <a:rPr lang="en-US" dirty="0" err="1"/>
              <a:t>dE</a:t>
            </a:r>
            <a:r>
              <a:rPr lang="en-US" dirty="0"/>
              <a:t>/dx analysis (and data taking if extended)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E1039 (if approved) commissioning and start data taking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PHENIX data analyses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 smtClean="0"/>
              <a:t>MVTX </a:t>
            </a:r>
            <a:r>
              <a:rPr lang="en-US" dirty="0" smtClean="0"/>
              <a:t>full </a:t>
            </a:r>
            <a:r>
              <a:rPr lang="en-US" dirty="0" smtClean="0"/>
              <a:t>proposal submission and </a:t>
            </a:r>
            <a:r>
              <a:rPr lang="en-US" dirty="0" err="1" smtClean="0"/>
              <a:t>reveiws</a:t>
            </a:r>
            <a:r>
              <a:rPr lang="en-US" dirty="0" smtClean="0"/>
              <a:t> 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If MVTX is not funded: keep participation in </a:t>
            </a:r>
            <a:r>
              <a:rPr lang="en-US" dirty="0" err="1" smtClean="0"/>
              <a:t>sPHENIX</a:t>
            </a:r>
            <a:r>
              <a:rPr lang="en-US" dirty="0" smtClean="0"/>
              <a:t> baseline tracker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FY19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E1039 data taking and analysis (if funded)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Reduced </a:t>
            </a:r>
            <a:r>
              <a:rPr lang="en-US" dirty="0" smtClean="0"/>
              <a:t>PHENIX analysis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Reduced E906 analysis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sPHENIX</a:t>
            </a:r>
            <a:r>
              <a:rPr lang="en-US" dirty="0" smtClean="0"/>
              <a:t> MVTX simulation/preparation/assembly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9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Budget Impacts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F8E-8E58-434D-8EC2-6AE947D84D0E}" type="datetime1">
              <a:rPr lang="en-US" smtClean="0"/>
              <a:t>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4991" y="881352"/>
            <a:ext cx="6997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FY 2017-23 Budget Spreadsheet Scenarios</a:t>
            </a:r>
            <a:r>
              <a:rPr lang="en-US" dirty="0"/>
              <a:t>: </a:t>
            </a:r>
            <a:endParaRPr lang="en-US" sz="1200" dirty="0"/>
          </a:p>
          <a:p>
            <a:pPr lvl="0"/>
            <a:r>
              <a:rPr lang="en-US" b="1" dirty="0"/>
              <a:t>Scenario 1</a:t>
            </a:r>
            <a:endParaRPr lang="en-US" sz="1200" dirty="0"/>
          </a:p>
          <a:p>
            <a:pPr lvl="1"/>
            <a:r>
              <a:rPr lang="en-US" dirty="0"/>
              <a:t>FY17 hypothetical full year continuing resolution level provided; hypothetical 5% reduction to FY17 level in FY18; and 3% COL guidance in FY19-23</a:t>
            </a:r>
            <a:endParaRPr lang="en-US" sz="1200" dirty="0"/>
          </a:p>
          <a:p>
            <a:pPr lvl="0"/>
            <a:r>
              <a:rPr lang="en-US" b="1" dirty="0"/>
              <a:t>Scenario 2</a:t>
            </a:r>
            <a:r>
              <a:rPr lang="en-US" dirty="0"/>
              <a:t> </a:t>
            </a:r>
            <a:endParaRPr lang="en-US" sz="1200" dirty="0"/>
          </a:p>
          <a:p>
            <a:pPr lvl="1"/>
            <a:r>
              <a:rPr lang="en-US" dirty="0"/>
              <a:t>FY17 hypothetical full year continuing resolution level provided; 3% COL guidance in FY18-23</a:t>
            </a:r>
            <a:endParaRPr lang="en-US" sz="1200" dirty="0"/>
          </a:p>
          <a:p>
            <a:pPr lvl="0"/>
            <a:r>
              <a:rPr lang="en-US" b="1" dirty="0"/>
              <a:t>Scenario 3</a:t>
            </a:r>
            <a:endParaRPr lang="en-US" sz="1200" dirty="0"/>
          </a:p>
          <a:p>
            <a:pPr lvl="1"/>
            <a:r>
              <a:rPr lang="en-US" dirty="0"/>
              <a:t>FY17 President’s request guidance provided; hypothetical 3% COL guidance from the FY17 level in FY18; and proposed for FY19-23 for a healthy NP </a:t>
            </a:r>
            <a:r>
              <a:rPr lang="en-US" dirty="0" smtClean="0"/>
              <a:t>program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4964885"/>
            <a:ext cx="9144000" cy="1611404"/>
            <a:chOff x="0" y="4744946"/>
            <a:chExt cx="9144000" cy="16114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744946"/>
              <a:ext cx="9144000" cy="161140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4852835"/>
              <a:ext cx="9144000" cy="290887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99106" y="4157217"/>
            <a:ext cx="47078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We must maintain/expand NP/HI/ME programs in out years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sPHENIX</a:t>
            </a:r>
            <a:r>
              <a:rPr lang="en-US" sz="1400" dirty="0" smtClean="0">
                <a:solidFill>
                  <a:srgbClr val="FF0000"/>
                </a:solidFill>
              </a:rPr>
              <a:t>, MVTX MIE, due Feb. 2017!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 Active </a:t>
            </a:r>
            <a:r>
              <a:rPr lang="en-US" sz="1400" dirty="0" err="1" smtClean="0">
                <a:solidFill>
                  <a:srgbClr val="FF0000"/>
                </a:solidFill>
              </a:rPr>
              <a:t>Fermilab</a:t>
            </a:r>
            <a:r>
              <a:rPr lang="en-US" sz="1400" dirty="0" smtClean="0">
                <a:solidFill>
                  <a:srgbClr val="FF0000"/>
                </a:solidFill>
              </a:rPr>
              <a:t> programs, E1039 etc. needs support FY17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3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Scenario 1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/>
              <a:t>FY17 hypothetical full year continuing resolution level provided; hypothetical 5% reduction to FY17 level in FY18; and 3% COL guidance in FY19-23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018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FY17</a:t>
            </a:r>
            <a:r>
              <a:rPr lang="en-US" dirty="0" smtClean="0"/>
              <a:t>: (-4% FY16), effective $130K loss due to COL</a:t>
            </a:r>
          </a:p>
          <a:p>
            <a:pPr lvl="1"/>
            <a:r>
              <a:rPr lang="en-US" dirty="0" smtClean="0"/>
              <a:t>Lose ~1 postdoc, reduced effort on PHENIX data analyses and delay in publications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FY18</a:t>
            </a:r>
            <a:r>
              <a:rPr lang="en-US" dirty="0" smtClean="0"/>
              <a:t>: (-</a:t>
            </a:r>
            <a:r>
              <a:rPr lang="en-US" dirty="0" smtClean="0"/>
              <a:t>5%-3%-</a:t>
            </a:r>
            <a:r>
              <a:rPr lang="en-US" dirty="0" smtClean="0"/>
              <a:t>3% FY16), effective loss $340K in FY16 $$</a:t>
            </a:r>
          </a:p>
          <a:p>
            <a:pPr lvl="1"/>
            <a:r>
              <a:rPr lang="en-US" dirty="0" smtClean="0"/>
              <a:t>Lose ~</a:t>
            </a:r>
            <a:r>
              <a:rPr lang="en-US" dirty="0"/>
              <a:t>2</a:t>
            </a:r>
            <a:r>
              <a:rPr lang="en-US" dirty="0" smtClean="0"/>
              <a:t> postdocs/or one staff, </a:t>
            </a:r>
          </a:p>
          <a:p>
            <a:pPr lvl="1"/>
            <a:r>
              <a:rPr lang="en-US" dirty="0" smtClean="0"/>
              <a:t>Much reduced effort on PHENIX and </a:t>
            </a:r>
            <a:r>
              <a:rPr lang="en-US" dirty="0" err="1" smtClean="0"/>
              <a:t>Fermilab</a:t>
            </a:r>
            <a:r>
              <a:rPr lang="en-US" dirty="0" smtClean="0"/>
              <a:t> data analyses, significant delays in publications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MVTX design/construction compromised given the tight schedule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FY19-23 </a:t>
            </a:r>
            <a:r>
              <a:rPr lang="en-US" dirty="0" smtClean="0"/>
              <a:t>(-11% FY16), effective loss $340K in FY16 $$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aintain </a:t>
            </a:r>
            <a:r>
              <a:rPr lang="en-US" dirty="0"/>
              <a:t>FY18 </a:t>
            </a:r>
            <a:r>
              <a:rPr lang="en-US" dirty="0" smtClean="0"/>
              <a:t>level on DOE,  less LDRD/ER(ends FY18) and LDRD/DR(ends FY19) 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MVTX design/construction compromised given the tight </a:t>
            </a:r>
            <a:r>
              <a:rPr lang="en-US" dirty="0" smtClean="0"/>
              <a:t>schedule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0894-6E3F-7C4B-9CD4-5737EAEEE400}" type="datetime1">
              <a:rPr lang="en-US" smtClean="0"/>
              <a:t>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" y="1355506"/>
            <a:ext cx="844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Impacts are evaluated relative to FY16 effort; the actual amount of $$ reflected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 the budget sheet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4817</TotalTime>
  <Words>1977</Words>
  <Application>Microsoft Macintosh PowerPoint</Application>
  <PresentationFormat>On-screen Show (4:3)</PresentationFormat>
  <Paragraphs>281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PHENIX Team Highlight Slides for Joe’s DOE Budget Presentation</vt:lpstr>
      <vt:lpstr>High Energy Nuclear Physics Team </vt:lpstr>
      <vt:lpstr>PHENIX/FVTX Highlights, Future Plan</vt:lpstr>
      <vt:lpstr>Fermilab/SeaQuest Highlights and Future Plan</vt:lpstr>
      <vt:lpstr>LANL-led sPHENIX MAPS Vertex Detector (MVTX)</vt:lpstr>
      <vt:lpstr>Polarized target (NH3, ND3)  for SeaQuest - E1039</vt:lpstr>
      <vt:lpstr>PowerPoint Presentation</vt:lpstr>
      <vt:lpstr>Budget Impacts </vt:lpstr>
      <vt:lpstr>Scenario 1 FY17 hypothetical full year continuing resolution level provided; hypothetical 5% reduction to FY17 level in FY18; and 3% COL guidance in FY19-23 </vt:lpstr>
      <vt:lpstr>Scenario 2 FY17 hypothetical full year continuing resolution level provided; 3% COL guidance in FY18-23   </vt:lpstr>
      <vt:lpstr>Scenario 3 FY17 President’s request guidance provided; hypothetical 3% COL guidance from the FY17 level in FY18; and proposed for FY19-23 for a healthy NP program </vt:lpstr>
      <vt:lpstr>Backup slides</vt:lpstr>
      <vt:lpstr>Gluon Saturation Search at LHCb</vt:lpstr>
      <vt:lpstr>PowerPoint Presentation</vt:lpstr>
      <vt:lpstr>PHENIX Highlights and Future Plan</vt:lpstr>
      <vt:lpstr>B production in p+p collisions with the FVTX</vt:lpstr>
      <vt:lpstr>PowerPoint Presentation</vt:lpstr>
      <vt:lpstr>PowerPoint Presentation</vt:lpstr>
      <vt:lpstr>PowerPoint Presentation</vt:lpstr>
      <vt:lpstr>Research/Operating by Funding Scenario in FY20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PHENIX Tean Highlights</dc:title>
  <dc:creator>Ming Liu (LANL)</dc:creator>
  <cp:lastModifiedBy>Ming Liu (LANL)</cp:lastModifiedBy>
  <cp:revision>265</cp:revision>
  <cp:lastPrinted>2017-01-26T18:40:28Z</cp:lastPrinted>
  <dcterms:created xsi:type="dcterms:W3CDTF">2017-01-18T15:16:31Z</dcterms:created>
  <dcterms:modified xsi:type="dcterms:W3CDTF">2017-01-29T21:49:56Z</dcterms:modified>
</cp:coreProperties>
</file>