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6" r:id="rId5"/>
    <p:sldId id="261" r:id="rId6"/>
    <p:sldId id="257" r:id="rId7"/>
    <p:sldId id="269" r:id="rId8"/>
    <p:sldId id="270" r:id="rId9"/>
    <p:sldId id="271" r:id="rId10"/>
    <p:sldId id="274" r:id="rId11"/>
    <p:sldId id="275" r:id="rId12"/>
    <p:sldId id="277" r:id="rId13"/>
    <p:sldId id="262" r:id="rId14"/>
    <p:sldId id="263" r:id="rId15"/>
    <p:sldId id="265" r:id="rId16"/>
    <p:sldId id="267" r:id="rId17"/>
    <p:sldId id="268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7" d="100"/>
          <a:sy n="197" d="100"/>
        </p:scale>
        <p:origin x="-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FB067-0058-334A-B18C-4565096D787F}" type="datetimeFigureOut">
              <a:rPr lang="en-US" smtClean="0"/>
              <a:t>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6E707-7545-9245-9886-64674E22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8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5F961-673B-5A4E-B3B2-4FF5D3B9CC10}" type="datetimeFigureOut">
              <a:rPr lang="en-US" smtClean="0"/>
              <a:t>1/20/17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4B1F-2A06-324A-8A6B-1AE845A9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20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44B1F-2A06-324A-8A6B-1AE845A94A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3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44B1F-2A06-324A-8A6B-1AE845A94A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5DBE-D6AB-6647-A46C-69EB510B8C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9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9FEE-C171-4F48-BB2F-76ADCE879248}" type="datetime1">
              <a:rPr lang="en-US" smtClean="0"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5DA-F6F9-4648-8FAB-BC1F66FBC875}" type="datetime1">
              <a:rPr lang="en-US" smtClean="0"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5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AA71-F983-5448-85D3-827C559134F4}" type="datetime1">
              <a:rPr lang="en-US" smtClean="0"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1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D401-0D49-8F4D-9559-B07B7793E4D4}" type="datetime1">
              <a:rPr lang="en-US" smtClean="0"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B44F-858D-294F-8380-27F3DF43186B}" type="datetime1">
              <a:rPr lang="en-US" smtClean="0"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7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5AD-1A39-AC49-BDB7-04820EAA30BF}" type="datetime1">
              <a:rPr lang="en-US" smtClean="0"/>
              <a:t>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8129-2333-0C4D-891F-FBD43D3A73E3}" type="datetime1">
              <a:rPr lang="en-US" smtClean="0"/>
              <a:t>1/20/17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8E8-521A-AF46-8947-3165B5333FF5}" type="datetime1">
              <a:rPr lang="en-US" smtClean="0"/>
              <a:t>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B9D8-D6D2-CB4A-83A8-41569BA88FF8}" type="datetime1">
              <a:rPr lang="en-US" smtClean="0"/>
              <a:t>1/20/17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2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3CF2-53D0-244F-9E1D-3AB9DB85AA20}" type="datetime1">
              <a:rPr lang="en-US" smtClean="0"/>
              <a:t>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6ECC-6F6D-BB42-8B70-23D1CDFC3244}" type="datetime1">
              <a:rPr lang="en-US" smtClean="0"/>
              <a:t>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49B22-338C-034B-A3EA-BCBF13818995}" type="datetime1">
              <a:rPr lang="en-US" smtClean="0"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rxiv.org/abs/arXiv:1609.0655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5" Type="http://schemas.openxmlformats.org/officeDocument/2006/relationships/image" Target="../media/image18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://arxiv.org/abs/arXiv:1609.06550" TargetMode="External"/><Relationship Id="rId9" Type="http://schemas.openxmlformats.org/officeDocument/2006/relationships/image" Target="../media/image7.png"/><Relationship Id="rId10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g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PHENIX Team Highlight Slides for Joe’s DOE Budget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Ming Liu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9DA3-9319-1543-942C-7DC59E071DC3}" type="datetime1">
              <a:rPr lang="en-US" smtClean="0"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9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2</a:t>
            </a:r>
            <a:br>
              <a:rPr lang="en-US" dirty="0" smtClean="0"/>
            </a:br>
            <a:r>
              <a:rPr lang="en-US" sz="1600" dirty="0"/>
              <a:t>FY17 hypothetical full year continuing resolution level provided; 3% COL guidance in FY18-23</a:t>
            </a:r>
            <a:br>
              <a:rPr lang="en-US" sz="1600" dirty="0"/>
            </a:br>
            <a:r>
              <a:rPr lang="en-US" sz="1600" dirty="0" smtClean="0"/>
              <a:t>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FY17: (-4% FY16</a:t>
            </a:r>
            <a:r>
              <a:rPr lang="en-US" dirty="0" smtClean="0"/>
              <a:t>), effective loss $130K FY16</a:t>
            </a:r>
            <a:endParaRPr lang="en-US" dirty="0" smtClean="0"/>
          </a:p>
          <a:p>
            <a:pPr lvl="1"/>
            <a:r>
              <a:rPr lang="en-US" dirty="0" smtClean="0"/>
              <a:t>Lost ~1 postdoc, reduced effort on PHENIX data analyses due to </a:t>
            </a:r>
            <a:r>
              <a:rPr lang="en-US" dirty="0" smtClean="0"/>
              <a:t>COL </a:t>
            </a:r>
            <a:r>
              <a:rPr lang="en-US" dirty="0" smtClean="0"/>
              <a:t>increase</a:t>
            </a:r>
          </a:p>
          <a:p>
            <a:r>
              <a:rPr lang="en-US" dirty="0" smtClean="0"/>
              <a:t>FY18: (</a:t>
            </a:r>
            <a:r>
              <a:rPr lang="en-US" dirty="0" smtClean="0"/>
              <a:t>-4% </a:t>
            </a:r>
            <a:r>
              <a:rPr lang="en-US" dirty="0" smtClean="0"/>
              <a:t>FY16</a:t>
            </a:r>
            <a:r>
              <a:rPr lang="en-US" dirty="0" smtClean="0"/>
              <a:t>), $130K</a:t>
            </a:r>
            <a:endParaRPr lang="en-US" dirty="0" smtClean="0"/>
          </a:p>
          <a:p>
            <a:pPr lvl="1"/>
            <a:r>
              <a:rPr lang="en-US" dirty="0" smtClean="0"/>
              <a:t>Lost ~1</a:t>
            </a:r>
            <a:r>
              <a:rPr lang="en-US" dirty="0" smtClean="0"/>
              <a:t> </a:t>
            </a:r>
            <a:r>
              <a:rPr lang="en-US" dirty="0" smtClean="0"/>
              <a:t>postdocs, </a:t>
            </a:r>
            <a:r>
              <a:rPr lang="en-US" dirty="0" smtClean="0"/>
              <a:t>same as FY17</a:t>
            </a:r>
          </a:p>
          <a:p>
            <a:pPr lvl="1"/>
            <a:r>
              <a:rPr lang="en-US" dirty="0" smtClean="0"/>
              <a:t>reduced </a:t>
            </a:r>
            <a:r>
              <a:rPr lang="en-US" dirty="0" smtClean="0"/>
              <a:t>effort on PHENIX and </a:t>
            </a:r>
            <a:r>
              <a:rPr lang="en-US" dirty="0" err="1" smtClean="0"/>
              <a:t>Fermilab</a:t>
            </a:r>
            <a:r>
              <a:rPr lang="en-US" dirty="0" smtClean="0"/>
              <a:t> data analyses, </a:t>
            </a:r>
            <a:r>
              <a:rPr lang="en-US" dirty="0" smtClean="0"/>
              <a:t> </a:t>
            </a:r>
            <a:r>
              <a:rPr lang="en-US" dirty="0" smtClean="0"/>
              <a:t>delayed </a:t>
            </a:r>
            <a:r>
              <a:rPr lang="en-US" dirty="0" smtClean="0"/>
              <a:t>publications, </a:t>
            </a:r>
            <a:endParaRPr lang="en-US" dirty="0" smtClean="0"/>
          </a:p>
          <a:p>
            <a:r>
              <a:rPr lang="en-US" dirty="0" smtClean="0"/>
              <a:t>FY19-23 (-4% FY16)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same </a:t>
            </a:r>
            <a:r>
              <a:rPr lang="en-US" dirty="0" smtClean="0"/>
              <a:t>as FY18 level on DOE, </a:t>
            </a:r>
            <a:r>
              <a:rPr lang="en-US" dirty="0"/>
              <a:t>less LDRD/ER(-FY18) and LDRD/DR(-FY19)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reduced </a:t>
            </a:r>
            <a:r>
              <a:rPr lang="en-US" dirty="0" smtClean="0"/>
              <a:t>effort on </a:t>
            </a:r>
            <a:r>
              <a:rPr lang="en-US" dirty="0" err="1" smtClean="0"/>
              <a:t>sPHENIX</a:t>
            </a:r>
            <a:r>
              <a:rPr lang="en-US" dirty="0" smtClean="0"/>
              <a:t> and future program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A01F-D4CA-4144-8BA0-C5D8D43375B5}" type="datetime1">
              <a:rPr lang="en-US" smtClean="0"/>
              <a:t>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9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3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600" dirty="0"/>
              <a:t>FY17 President’s request guidance provided; hypothetical 3% COL guidance from the FY17 level in FY18; and proposed for FY19-23 for a healthy NP program</a:t>
            </a:r>
            <a:r>
              <a:rPr lang="en-US" sz="1100" dirty="0"/>
              <a:t/>
            </a:r>
            <a:br>
              <a:rPr lang="en-US" sz="11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FY17: (? FY16)</a:t>
            </a:r>
          </a:p>
          <a:p>
            <a:pPr lvl="1"/>
            <a:r>
              <a:rPr lang="en-US" dirty="0" smtClean="0"/>
              <a:t>???Lost ~1 postdoc? reduced effort on PHENIX data analyses due to COS increase</a:t>
            </a:r>
          </a:p>
          <a:p>
            <a:r>
              <a:rPr lang="en-US" dirty="0" smtClean="0"/>
              <a:t>FY18: (? FY16)</a:t>
            </a:r>
          </a:p>
          <a:p>
            <a:pPr lvl="1"/>
            <a:r>
              <a:rPr lang="en-US" dirty="0" smtClean="0"/>
              <a:t>???Lost 1-2 postdocs, much reduced effort on PHENIX and </a:t>
            </a:r>
            <a:r>
              <a:rPr lang="en-US" dirty="0" err="1" smtClean="0"/>
              <a:t>Fermilab</a:t>
            </a:r>
            <a:r>
              <a:rPr lang="en-US" dirty="0" smtClean="0"/>
              <a:t> data analyses, much delayed </a:t>
            </a:r>
            <a:r>
              <a:rPr lang="en-US" dirty="0" smtClean="0"/>
              <a:t>publications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FY19-23 (? FY16)</a:t>
            </a:r>
          </a:p>
          <a:p>
            <a:pPr lvl="1"/>
            <a:r>
              <a:rPr lang="en-US" dirty="0" smtClean="0"/>
              <a:t> ???Much reduced effort on </a:t>
            </a:r>
            <a:r>
              <a:rPr lang="en-US" dirty="0" err="1" smtClean="0"/>
              <a:t>sPHENIX</a:t>
            </a:r>
            <a:r>
              <a:rPr lang="en-US" dirty="0" smtClean="0"/>
              <a:t> and future program  </a:t>
            </a:r>
          </a:p>
          <a:p>
            <a:pPr lvl="1"/>
            <a:r>
              <a:rPr lang="en-US" dirty="0" smtClean="0"/>
              <a:t>less </a:t>
            </a:r>
            <a:r>
              <a:rPr lang="en-US" dirty="0"/>
              <a:t>LDRD/ER(-FY18) and LDRD/DR(-FY19) </a:t>
            </a:r>
            <a:endParaRPr lang="en-US" dirty="0" smtClean="0"/>
          </a:p>
          <a:p>
            <a:pPr lvl="1"/>
            <a:r>
              <a:rPr lang="en-US" dirty="0" smtClean="0"/>
              <a:t>Need </a:t>
            </a:r>
          </a:p>
          <a:p>
            <a:pPr lvl="2"/>
            <a:r>
              <a:rPr lang="en-US" dirty="0" smtClean="0"/>
              <a:t>(1staff + 2PD finish PHENIX analysis)</a:t>
            </a:r>
          </a:p>
          <a:p>
            <a:pPr lvl="2"/>
            <a:r>
              <a:rPr lang="en-US" dirty="0" smtClean="0"/>
              <a:t>2 staff + 2 PD on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2 staff + 2 PD on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2"/>
            <a:r>
              <a:rPr lang="en-US" dirty="0" smtClean="0"/>
              <a:t>(5 staff + 6 PD) total  was the average in the past </a:t>
            </a:r>
            <a:r>
              <a:rPr lang="en-US" smtClean="0"/>
              <a:t>to support (PHENIX+E906) 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9326-098A-A643-A5A2-79734CFDA5CC}" type="datetime1">
              <a:rPr lang="en-US" smtClean="0"/>
              <a:t>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9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5AD-1A39-AC49-BDB7-04820EAA30BF}" type="datetime1">
              <a:rPr lang="en-US" smtClean="0"/>
              <a:t>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1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0"/>
            <a:ext cx="473978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418" y="317853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LANL led analyses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42207" y="2941060"/>
            <a:ext cx="287181" cy="158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042207" y="3604674"/>
            <a:ext cx="287181" cy="158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DB2-4B6E-A046-91A0-DD6F85F50D55}" type="datetime1">
              <a:rPr lang="en-US" smtClean="0"/>
              <a:t>1/20/17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3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11"/>
            <a:ext cx="8229600" cy="77622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 production in </a:t>
            </a:r>
            <a:r>
              <a:rPr lang="en-US" sz="3200" dirty="0" err="1" smtClean="0">
                <a:solidFill>
                  <a:srgbClr val="FF0000"/>
                </a:solidFill>
              </a:rPr>
              <a:t>p+p</a:t>
            </a:r>
            <a:r>
              <a:rPr lang="en-US" sz="3200" dirty="0" smtClean="0">
                <a:solidFill>
                  <a:srgbClr val="FF0000"/>
                </a:solidFill>
              </a:rPr>
              <a:t> collisions with the FVTX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1" y="5634874"/>
            <a:ext cx="8557462" cy="900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2600" dirty="0" smtClean="0"/>
          </a:p>
        </p:txBody>
      </p:sp>
      <p:pic>
        <p:nvPicPr>
          <p:cNvPr id="8" name="Picture 7" descr="run12_Btojpsi_sqrts_final_wwnd2017_pre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" y="1217240"/>
            <a:ext cx="4918534" cy="52273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5207" y="3835314"/>
            <a:ext cx="182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PHENIX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arXiv</a:t>
            </a:r>
            <a:r>
              <a:rPr lang="en-US" dirty="0">
                <a:solidFill>
                  <a:srgbClr val="0000FF"/>
                </a:solidFill>
              </a:rPr>
              <a:t>:1701.01342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49654" y="4735810"/>
            <a:ext cx="914400" cy="1031630"/>
          </a:xfrm>
          <a:prstGeom prst="roundRect">
            <a:avLst/>
          </a:prstGeom>
          <a:noFill/>
          <a:ln>
            <a:solidFill>
              <a:srgbClr val="9218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48630" y="5193569"/>
            <a:ext cx="1850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LANL results</a:t>
            </a:r>
            <a:endParaRPr lang="en-US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73308" y="5472578"/>
            <a:ext cx="875322" cy="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547920" y="590589"/>
            <a:ext cx="8117047" cy="62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 hadron from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=0</a:t>
            </a:r>
            <a:r>
              <a:rPr lang="en-US" baseline="-25000" dirty="0" smtClean="0"/>
              <a:t>.</a:t>
            </a:r>
            <a:endParaRPr lang="en-US" dirty="0"/>
          </a:p>
        </p:txBody>
      </p:sp>
      <p:pic>
        <p:nvPicPr>
          <p:cNvPr id="15" name="Picture 14" descr="Tot_bbbar_xsec_preli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971" y="1534780"/>
            <a:ext cx="4272270" cy="482156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5838754" y="2223483"/>
            <a:ext cx="714446" cy="1163619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44468" y="2223483"/>
            <a:ext cx="710173" cy="56382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57400" y="1792596"/>
            <a:ext cx="1850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LANL results</a:t>
            </a:r>
            <a:endParaRPr lang="en-US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9927-6470-D342-9255-C637AF1CDB2D}" type="datetime1">
              <a:rPr lang="en-US" smtClean="0"/>
              <a:t>1/20/17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9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7894" y="977387"/>
            <a:ext cx="550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arXiv:1609.06550</a:t>
            </a:r>
            <a:r>
              <a:rPr lang="en-US" dirty="0"/>
              <a:t> </a:t>
            </a:r>
            <a:r>
              <a:rPr lang="en-US" dirty="0" smtClean="0"/>
              <a:t>submitted to Phys Rev C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32959" y="147423"/>
            <a:ext cx="8350097" cy="74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first published heavy flavor measurements </a:t>
            </a:r>
          </a:p>
          <a:p>
            <a:r>
              <a:rPr lang="en-US" sz="2800" dirty="0" smtClean="0"/>
              <a:t>with the FVTX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84" y="956611"/>
            <a:ext cx="1784396" cy="1905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240" y="1084570"/>
            <a:ext cx="3362817" cy="303857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8792" y="2761489"/>
            <a:ext cx="3247912" cy="2138799"/>
            <a:chOff x="3132224" y="3935418"/>
            <a:chExt cx="5681441" cy="217383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224" y="3935418"/>
              <a:ext cx="5681441" cy="21738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04714" y="4036612"/>
              <a:ext cx="393700" cy="35407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9949" y="4036612"/>
              <a:ext cx="393700" cy="35407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8792" y="4825468"/>
            <a:ext cx="3247912" cy="2032533"/>
            <a:chOff x="4961" y="1952028"/>
            <a:chExt cx="9144000" cy="33353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1" y="1952028"/>
              <a:ext cx="9144000" cy="33353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06246" y="2065753"/>
              <a:ext cx="787400" cy="6985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5757" y="2065753"/>
              <a:ext cx="787400" cy="6985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238186" y="1668414"/>
            <a:ext cx="2290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excited </a:t>
            </a:r>
            <a:r>
              <a:rPr lang="el-GR" dirty="0" smtClean="0"/>
              <a:t>ψ</a:t>
            </a:r>
            <a:r>
              <a:rPr lang="en-US" dirty="0" smtClean="0"/>
              <a:t>(2s) state is preferentially suppressed by a factor of 2 more than the more tightly bound J/</a:t>
            </a:r>
            <a:r>
              <a:rPr lang="el-GR" dirty="0" smtClean="0"/>
              <a:t> ψ</a:t>
            </a:r>
            <a:r>
              <a:rPr lang="en-US" dirty="0" smtClean="0"/>
              <a:t> in the nucleus-going direction in </a:t>
            </a:r>
            <a:r>
              <a:rPr lang="en-US" dirty="0" err="1" smtClean="0"/>
              <a:t>p+A</a:t>
            </a:r>
            <a:r>
              <a:rPr lang="en-US" dirty="0" smtClean="0"/>
              <a:t> collisions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236" y="3885842"/>
            <a:ext cx="3120326" cy="29721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87134" y="4381889"/>
            <a:ext cx="22905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comparison with LHC data shows that the suppression increases </a:t>
            </a:r>
            <a:r>
              <a:rPr lang="en-US" smtClean="0"/>
              <a:t>with co-moving </a:t>
            </a:r>
            <a:r>
              <a:rPr lang="en-US" dirty="0" smtClean="0"/>
              <a:t>particle density, indicating that final state interactions outside the nucleus have a significant impact on </a:t>
            </a:r>
            <a:r>
              <a:rPr lang="en-US" dirty="0" err="1" smtClean="0"/>
              <a:t>quarkonia</a:t>
            </a:r>
            <a:r>
              <a:rPr lang="en-US" dirty="0" smtClean="0"/>
              <a:t> suppression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834-FC76-FC45-BC12-F87F61B51857}" type="datetime1">
              <a:rPr lang="en-US" smtClean="0"/>
              <a:t>1/20/17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4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448"/>
            <a:ext cx="1302269" cy="774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45" y="1298307"/>
            <a:ext cx="5759210" cy="3545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5379" y="1749834"/>
            <a:ext cx="2955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FY-2015 data only: expect </a:t>
            </a:r>
            <a:r>
              <a:rPr lang="en-US" b="1" dirty="0" smtClean="0"/>
              <a:t>4x</a:t>
            </a:r>
            <a:r>
              <a:rPr lang="en-US" dirty="0" smtClean="0"/>
              <a:t> more statistics by next summer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Theory uncertainties coming from Q</a:t>
            </a:r>
            <a:r>
              <a:rPr lang="en-US" baseline="30000" dirty="0" smtClean="0"/>
              <a:t>2</a:t>
            </a:r>
            <a:r>
              <a:rPr lang="en-US" dirty="0" smtClean="0"/>
              <a:t> evolution (1 GeV</a:t>
            </a:r>
            <a:r>
              <a:rPr lang="en-US" baseline="30000" dirty="0" smtClean="0"/>
              <a:t>2</a:t>
            </a:r>
            <a:r>
              <a:rPr lang="en-US" dirty="0" smtClean="0"/>
              <a:t> &lt; Q</a:t>
            </a:r>
            <a:r>
              <a:rPr lang="en-US" baseline="30000" dirty="0" smtClean="0"/>
              <a:t>2</a:t>
            </a:r>
            <a:r>
              <a:rPr lang="en-US" dirty="0" smtClean="0"/>
              <a:t> &lt; 100 GeV</a:t>
            </a:r>
            <a:r>
              <a:rPr lang="en-US" baseline="30000" dirty="0" smtClean="0"/>
              <a:t>2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159" y="4844264"/>
            <a:ext cx="807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First available hint of sea quark flavor asymmetry behavior beyond x ~ 0.25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Surprising difference compared with previous experiment (with much higher Q</a:t>
            </a:r>
            <a:r>
              <a:rPr lang="en-US" baseline="30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chemeClr val="accent5"/>
                </a:solidFill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With the new data being taken and analyzed, much more conclusive answer expected next summer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9208" y="404250"/>
            <a:ext cx="614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Sea Quark Flavor Asymmetry at High </a:t>
            </a:r>
            <a:r>
              <a:rPr lang="en-US" sz="2400" b="1" dirty="0" err="1" smtClean="0">
                <a:solidFill>
                  <a:srgbClr val="FF0000"/>
                </a:solidFill>
              </a:rPr>
              <a:t>Bjorken</a:t>
            </a:r>
            <a:r>
              <a:rPr lang="en-US" sz="2400" b="1" dirty="0" smtClean="0">
                <a:solidFill>
                  <a:srgbClr val="FF0000"/>
                </a:solidFill>
              </a:rPr>
              <a:t>-x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70AF-F50B-2848-98C5-CCB5E6ED2C14}" type="datetime1">
              <a:rPr lang="en-US" smtClean="0"/>
              <a:t>1/20/17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89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3448"/>
            <a:ext cx="1302269" cy="774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8179" y="396055"/>
            <a:ext cx="548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Quark Energy Loss in Cold Nuclear Matter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4" y="1254425"/>
            <a:ext cx="3683577" cy="2351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4" y="3571657"/>
            <a:ext cx="3759064" cy="2691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285" y="1254425"/>
            <a:ext cx="3839442" cy="26982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53918" y="4059858"/>
            <a:ext cx="4786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First ever clean indication of nuclear suppression beyond what could be explained by shadowing effects alone.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Successful conclusion of a 20+yr quest starting from E866 to understand the baseline in extracting QGP properties.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0212" y="6285983"/>
            <a:ext cx="687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first unambiguous sign of quark energy loss in cold nuclear matter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0E2C-3CCA-5446-BAD5-4CDE54EF8262}" type="datetime1">
              <a:rPr lang="en-US" smtClean="0"/>
              <a:t>1/20/17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77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737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Research/Operating by Funding Scenario in FY20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769792"/>
              </p:ext>
            </p:extLst>
          </p:nvPr>
        </p:nvGraphicFramePr>
        <p:xfrm>
          <a:off x="333375" y="1130300"/>
          <a:ext cx="8496300" cy="53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842"/>
                <a:gridCol w="3017627"/>
                <a:gridCol w="2585831"/>
              </a:tblGrid>
              <a:tr h="498338"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1 ($ XXX M)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2 ($ XXX M)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3 ($ XXX M)</a:t>
                      </a:r>
                      <a:endParaRPr lang="en-US" dirty="0"/>
                    </a:p>
                  </a:txBody>
                  <a:tcPr marL="68580" marR="68580"/>
                </a:tc>
              </a:tr>
              <a:tr h="4899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13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8458"/>
          </a:xfrm>
        </p:spPr>
        <p:txBody>
          <a:bodyPr/>
          <a:lstStyle/>
          <a:p>
            <a:r>
              <a:rPr lang="en-US" dirty="0" smtClean="0"/>
              <a:t>High Energy Nuclear Physics 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8458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Staff:</a:t>
            </a:r>
          </a:p>
          <a:p>
            <a:pPr lvl="1"/>
            <a:r>
              <a:rPr lang="en-US" dirty="0" smtClean="0"/>
              <a:t>Ming Liu, TL</a:t>
            </a:r>
          </a:p>
          <a:p>
            <a:pPr lvl="1"/>
            <a:r>
              <a:rPr lang="en-US" dirty="0" smtClean="0"/>
              <a:t>Patrick </a:t>
            </a:r>
            <a:r>
              <a:rPr lang="en-US" dirty="0" err="1" smtClean="0"/>
              <a:t>McGaughey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Kun Liu</a:t>
            </a:r>
          </a:p>
          <a:p>
            <a:pPr lvl="1"/>
            <a:r>
              <a:rPr lang="en-US" dirty="0" smtClean="0"/>
              <a:t>Hubert van </a:t>
            </a:r>
            <a:r>
              <a:rPr lang="en-US" dirty="0" err="1" smtClean="0"/>
              <a:t>Hecke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Cesar da Silva</a:t>
            </a:r>
          </a:p>
          <a:p>
            <a:pPr lvl="1"/>
            <a:r>
              <a:rPr lang="en-US" dirty="0" err="1" smtClean="0"/>
              <a:t>Andi</a:t>
            </a:r>
            <a:r>
              <a:rPr lang="en-US" dirty="0" smtClean="0"/>
              <a:t> Klein</a:t>
            </a:r>
          </a:p>
          <a:p>
            <a:pPr lvl="1"/>
            <a:r>
              <a:rPr lang="en-US" dirty="0" smtClean="0"/>
              <a:t>Walt Sondheim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hires in progress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Matt Durham**</a:t>
            </a:r>
          </a:p>
          <a:p>
            <a:pPr lvl="1"/>
            <a:r>
              <a:rPr lang="en-US" dirty="0" err="1" smtClean="0"/>
              <a:t>Melynda</a:t>
            </a:r>
            <a:r>
              <a:rPr lang="en-US" dirty="0" smtClean="0"/>
              <a:t> Brooks**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*:   Retiring in FY17(being replaced)</a:t>
            </a:r>
          </a:p>
          <a:p>
            <a:pPr marL="0" indent="0">
              <a:buNone/>
            </a:pPr>
            <a:r>
              <a:rPr lang="en-US" dirty="0" smtClean="0"/>
              <a:t>**: </a:t>
            </a:r>
            <a:r>
              <a:rPr lang="en-US" dirty="0"/>
              <a:t>A</a:t>
            </a:r>
            <a:r>
              <a:rPr lang="en-US" dirty="0" smtClean="0"/>
              <a:t>ctive associate members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Postdoc and students</a:t>
            </a:r>
          </a:p>
          <a:p>
            <a:pPr lvl="1"/>
            <a:r>
              <a:rPr lang="en-US" dirty="0" err="1" smtClean="0"/>
              <a:t>Xuan</a:t>
            </a:r>
            <a:r>
              <a:rPr lang="en-US" dirty="0" smtClean="0"/>
              <a:t> Li</a:t>
            </a:r>
          </a:p>
          <a:p>
            <a:pPr lvl="1"/>
            <a:r>
              <a:rPr lang="en-US" dirty="0" err="1" smtClean="0"/>
              <a:t>Sanghoon</a:t>
            </a:r>
            <a:r>
              <a:rPr lang="en-US" dirty="0" smtClean="0"/>
              <a:t> Lim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Kleinjan</a:t>
            </a:r>
            <a:endParaRPr lang="en-US" dirty="0" smtClean="0"/>
          </a:p>
          <a:p>
            <a:pPr lvl="1"/>
            <a:r>
              <a:rPr lang="en-US" dirty="0" smtClean="0"/>
              <a:t>Marie Boer</a:t>
            </a:r>
          </a:p>
          <a:p>
            <a:pPr lvl="1"/>
            <a:r>
              <a:rPr lang="en-US" dirty="0" err="1" smtClean="0"/>
              <a:t>Sho</a:t>
            </a:r>
            <a:r>
              <a:rPr lang="en-US" dirty="0" smtClean="0"/>
              <a:t> </a:t>
            </a:r>
            <a:r>
              <a:rPr lang="en-US" dirty="0" err="1" smtClean="0"/>
              <a:t>Uemura</a:t>
            </a:r>
            <a:endParaRPr lang="en-US" dirty="0" smtClean="0"/>
          </a:p>
          <a:p>
            <a:pPr lvl="1"/>
            <a:r>
              <a:rPr lang="en-US" dirty="0" smtClean="0"/>
              <a:t>Mike </a:t>
            </a:r>
            <a:r>
              <a:rPr lang="en-US" dirty="0" err="1" smtClean="0"/>
              <a:t>McCumber</a:t>
            </a:r>
            <a:r>
              <a:rPr lang="en-US" dirty="0" smtClean="0"/>
              <a:t> (</a:t>
            </a:r>
            <a:r>
              <a:rPr lang="en-US" dirty="0" err="1" smtClean="0"/>
              <a:t>Reines</a:t>
            </a:r>
            <a:r>
              <a:rPr lang="en-US" dirty="0" smtClean="0"/>
              <a:t> Fellow)</a:t>
            </a:r>
          </a:p>
          <a:p>
            <a:pPr lvl="1"/>
            <a:r>
              <a:rPr lang="en-US" dirty="0" err="1" smtClean="0"/>
              <a:t>Jeongsu</a:t>
            </a:r>
            <a:r>
              <a:rPr lang="en-US" dirty="0" smtClean="0"/>
              <a:t> Bok (visiting student, NMSU)</a:t>
            </a:r>
          </a:p>
          <a:p>
            <a:pPr lvl="1"/>
            <a:r>
              <a:rPr lang="en-US" dirty="0" smtClean="0"/>
              <a:t>Alex Wickes (visiting student, UCLA)</a:t>
            </a:r>
          </a:p>
          <a:p>
            <a:pPr lvl="1"/>
            <a:r>
              <a:rPr lang="en-US" dirty="0" err="1" smtClean="0"/>
              <a:t>Xin</a:t>
            </a:r>
            <a:r>
              <a:rPr lang="en-US" dirty="0" smtClean="0"/>
              <a:t>-kun Chu (visiting student from PKU, stations at </a:t>
            </a:r>
            <a:r>
              <a:rPr lang="en-US" dirty="0" err="1" smtClean="0"/>
              <a:t>Fermilab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192E-B32B-1449-86B1-FEA407FC054E}" type="datetime1">
              <a:rPr lang="en-US" smtClean="0"/>
              <a:t>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9338" y="5402243"/>
            <a:ext cx="356487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</a:t>
            </a:r>
          </a:p>
          <a:p>
            <a:r>
              <a:rPr lang="en-US" sz="1400" dirty="0" smtClean="0"/>
              <a:t>If </a:t>
            </a:r>
            <a:r>
              <a:rPr lang="en-US" sz="1400" dirty="0" err="1" smtClean="0"/>
              <a:t>Fermilab</a:t>
            </a:r>
            <a:r>
              <a:rPr lang="en-US" sz="1400" dirty="0" smtClean="0"/>
              <a:t> E1039/Pol-DY approved by DOE, rebalancing of HI/ME effort needed and support for installation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68368" y="5195642"/>
            <a:ext cx="49909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Supported by: 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DOE/NP,</a:t>
            </a:r>
          </a:p>
          <a:p>
            <a:r>
              <a:rPr lang="en-US" sz="1400" dirty="0" smtClean="0"/>
              <a:t>	LANL LDRD (</a:t>
            </a:r>
            <a:r>
              <a:rPr lang="en-US" sz="1400" dirty="0" err="1" smtClean="0"/>
              <a:t>sPHENIX</a:t>
            </a:r>
            <a:r>
              <a:rPr lang="en-US" sz="1400" dirty="0" smtClean="0"/>
              <a:t> MAPS Vertex Detector, $</a:t>
            </a:r>
            <a:r>
              <a:rPr lang="en-US" sz="1400" dirty="0" smtClean="0"/>
              <a:t>5M, FY17-19)</a:t>
            </a:r>
            <a:endParaRPr lang="en-US" sz="1400" dirty="0" smtClean="0"/>
          </a:p>
          <a:p>
            <a:r>
              <a:rPr lang="en-US" sz="1400" dirty="0" smtClean="0"/>
              <a:t>	LDRD(</a:t>
            </a:r>
            <a:r>
              <a:rPr lang="en-US" sz="1400" dirty="0" err="1" smtClean="0"/>
              <a:t>Fermilab</a:t>
            </a:r>
            <a:r>
              <a:rPr lang="en-US" sz="1400" dirty="0" smtClean="0"/>
              <a:t> Dark Photon, $</a:t>
            </a:r>
            <a:r>
              <a:rPr lang="en-US" sz="1400" dirty="0" smtClean="0"/>
              <a:t>1M, FY16-18)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LDRD Early Career(</a:t>
            </a:r>
            <a:r>
              <a:rPr lang="en-US" sz="1400" dirty="0" err="1" smtClean="0"/>
              <a:t>LHCb</a:t>
            </a:r>
            <a:r>
              <a:rPr lang="en-US" sz="1400" dirty="0" smtClean="0"/>
              <a:t>, $</a:t>
            </a:r>
            <a:r>
              <a:rPr lang="en-US" sz="1400" dirty="0" smtClean="0"/>
              <a:t>0.5M, FY17-18) 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8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7758"/>
            <a:ext cx="8229600" cy="8240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PHENIX Highlights and Future Plan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826893" y="1211121"/>
            <a:ext cx="2628127" cy="1694392"/>
            <a:chOff x="401392" y="1854580"/>
            <a:chExt cx="2868982" cy="2034198"/>
          </a:xfrm>
        </p:grpSpPr>
        <p:pic>
          <p:nvPicPr>
            <p:cNvPr id="6" name="Picture 5" descr="B_xsec_evaluation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392" y="1854580"/>
              <a:ext cx="2868982" cy="20341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14646" y="2519159"/>
              <a:ext cx="1594956" cy="369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arXiv:1701.01342 </a:t>
              </a:r>
              <a:endParaRPr lang="en-US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29630" y="1025845"/>
            <a:ext cx="37410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Future:  take advantage of the rich data sets collected recently by the PHENIX experiment at RHIC with LANL-led FVTX/</a:t>
            </a:r>
            <a:r>
              <a:rPr lang="en-US" sz="1400" b="1" dirty="0" err="1" smtClean="0"/>
              <a:t>Muon</a:t>
            </a:r>
            <a:r>
              <a:rPr lang="en-US" sz="1400" b="1" dirty="0" smtClean="0"/>
              <a:t> Tracker, complete key physics study in coming years: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Heavy Quark production in heavy ion collisions: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Heavy quark D and B nuclear modifications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Heavy </a:t>
            </a:r>
            <a:r>
              <a:rPr lang="en-US" sz="1200" dirty="0" err="1" smtClean="0"/>
              <a:t>quarkonia</a:t>
            </a:r>
            <a:r>
              <a:rPr lang="en-US" sz="1200" dirty="0" smtClean="0"/>
              <a:t> nuclear modifications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Cold Nuclear matter effects in </a:t>
            </a:r>
            <a:r>
              <a:rPr lang="en-US" sz="1200" dirty="0" err="1" smtClean="0"/>
              <a:t>p+A</a:t>
            </a:r>
            <a:r>
              <a:rPr lang="en-US" sz="1200" dirty="0" smtClean="0"/>
              <a:t> collisions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Transverse Single Spin Asymmetry physics (TSSA)</a:t>
            </a:r>
            <a:r>
              <a:rPr lang="en-US" sz="1200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Forward </a:t>
            </a:r>
            <a:r>
              <a:rPr lang="en-US" sz="1200" dirty="0" err="1" smtClean="0"/>
              <a:t>Drell</a:t>
            </a:r>
            <a:r>
              <a:rPr lang="en-US" sz="1200" dirty="0" smtClean="0"/>
              <a:t>-Yan to test sign change 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H</a:t>
            </a:r>
            <a:r>
              <a:rPr lang="en-US" sz="1200" dirty="0" smtClean="0"/>
              <a:t>eavy quark to measure gluon </a:t>
            </a:r>
            <a:r>
              <a:rPr lang="en-US" sz="1200" dirty="0" err="1" smtClean="0"/>
              <a:t>Sivers</a:t>
            </a:r>
            <a:r>
              <a:rPr lang="en-US" sz="1200" dirty="0" smtClean="0"/>
              <a:t> functions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0000FF"/>
                </a:solidFill>
              </a:rPr>
              <a:t>Data sets to be analyzed: 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Run12 </a:t>
            </a:r>
            <a:r>
              <a:rPr lang="en-US" sz="1200" dirty="0" err="1" smtClean="0"/>
              <a:t>Cu+Au</a:t>
            </a:r>
            <a:r>
              <a:rPr lang="en-US" sz="1200" dirty="0" smtClean="0"/>
              <a:t>; </a:t>
            </a:r>
            <a:r>
              <a:rPr lang="en-US" sz="1200" dirty="0"/>
              <a:t>Run14 </a:t>
            </a:r>
            <a:r>
              <a:rPr lang="en-US" sz="1200" dirty="0" err="1" smtClean="0"/>
              <a:t>Au+Au</a:t>
            </a:r>
            <a:r>
              <a:rPr lang="en-US" sz="1200" dirty="0" smtClean="0"/>
              <a:t>; Run16 </a:t>
            </a:r>
            <a:r>
              <a:rPr lang="en-US" sz="1200" dirty="0" err="1" smtClean="0"/>
              <a:t>Au+Au</a:t>
            </a:r>
            <a:endParaRPr lang="en-US" sz="1200" dirty="0" smtClean="0"/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Run15 polarized </a:t>
            </a:r>
            <a:r>
              <a:rPr lang="en-US" sz="1200" dirty="0" err="1" smtClean="0"/>
              <a:t>p</a:t>
            </a:r>
            <a:r>
              <a:rPr lang="en-US" sz="1200" dirty="0" err="1"/>
              <a:t>+</a:t>
            </a:r>
            <a:r>
              <a:rPr lang="en-US" sz="1200" dirty="0" err="1" smtClean="0"/>
              <a:t>p</a:t>
            </a:r>
            <a:r>
              <a:rPr lang="en-US" sz="1200" dirty="0" smtClean="0"/>
              <a:t>, </a:t>
            </a:r>
            <a:r>
              <a:rPr lang="en-US" sz="1200" dirty="0" err="1"/>
              <a:t>p+</a:t>
            </a:r>
            <a:r>
              <a:rPr lang="en-US" sz="1200" dirty="0" err="1" smtClean="0"/>
              <a:t>Au</a:t>
            </a:r>
            <a:r>
              <a:rPr lang="en-US" sz="1200" dirty="0" smtClean="0"/>
              <a:t> and </a:t>
            </a:r>
            <a:r>
              <a:rPr lang="en-US" sz="1200" dirty="0" err="1"/>
              <a:t>p+</a:t>
            </a:r>
            <a:r>
              <a:rPr lang="en-US" sz="1200" dirty="0" err="1" smtClean="0"/>
              <a:t>Al</a:t>
            </a:r>
            <a:endParaRPr lang="en-US" sz="1200" dirty="0" smtClean="0"/>
          </a:p>
          <a:p>
            <a:pPr marL="742950" lvl="1" indent="-2857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5+ high impact papers expected </a:t>
            </a: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</a:rPr>
              <a:t>Pave the path for the future: </a:t>
            </a:r>
          </a:p>
          <a:p>
            <a:r>
              <a:rPr lang="en-US" sz="1200" b="1" dirty="0" err="1" smtClean="0">
                <a:solidFill>
                  <a:srgbClr val="FF0000"/>
                </a:solidFill>
              </a:rPr>
              <a:t>sPHENIX</a:t>
            </a:r>
            <a:r>
              <a:rPr lang="en-US" sz="1200" b="1" dirty="0" smtClean="0">
                <a:solidFill>
                  <a:srgbClr val="FF0000"/>
                </a:solidFill>
              </a:rPr>
              <a:t> and the EIC heavy ion and spin physics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931" y="4882676"/>
            <a:ext cx="3076150" cy="1443104"/>
            <a:chOff x="4961" y="1952028"/>
            <a:chExt cx="9144000" cy="333533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1" y="1952028"/>
              <a:ext cx="9144000" cy="333533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6246" y="2065753"/>
              <a:ext cx="787400" cy="6985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757" y="2065753"/>
              <a:ext cx="787400" cy="6985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4344" y="4605676"/>
            <a:ext cx="3077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Strong effects observed in </a:t>
            </a:r>
            <a:r>
              <a:rPr lang="en-US" sz="1200" dirty="0" err="1" smtClean="0">
                <a:solidFill>
                  <a:srgbClr val="FF0000"/>
                </a:solidFill>
              </a:rPr>
              <a:t>p+Au</a:t>
            </a:r>
            <a:r>
              <a:rPr lang="en-US" sz="1200" dirty="0" smtClean="0">
                <a:solidFill>
                  <a:srgbClr val="FF0000"/>
                </a:solidFill>
              </a:rPr>
              <a:t>, M. Durham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228" y="934122"/>
            <a:ext cx="3444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First B hadron measurements in </a:t>
            </a:r>
            <a:r>
              <a:rPr lang="en-US" sz="1200" dirty="0" err="1" smtClean="0">
                <a:solidFill>
                  <a:srgbClr val="FF0000"/>
                </a:solidFill>
              </a:rPr>
              <a:t>p+p</a:t>
            </a:r>
            <a:r>
              <a:rPr lang="en-US" sz="1200" dirty="0" smtClean="0">
                <a:solidFill>
                  <a:srgbClr val="FF0000"/>
                </a:solidFill>
              </a:rPr>
              <a:t>, with FVTX,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X. Li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081" y="4882676"/>
            <a:ext cx="1712695" cy="14431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19031" y="4654882"/>
            <a:ext cx="1734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Heavy quark TSSA, J. Bok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0" y="3235908"/>
            <a:ext cx="2123673" cy="141897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6869" y="2938644"/>
            <a:ext cx="2170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First B </a:t>
            </a:r>
            <a:r>
              <a:rPr lang="en-US" sz="1200" dirty="0" smtClean="0">
                <a:solidFill>
                  <a:srgbClr val="FF0000"/>
                </a:solidFill>
              </a:rPr>
              <a:t>R</a:t>
            </a:r>
            <a:r>
              <a:rPr lang="en-US" sz="1200" baseline="-25000" dirty="0" smtClean="0">
                <a:solidFill>
                  <a:srgbClr val="FF0000"/>
                </a:solidFill>
              </a:rPr>
              <a:t>AA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in </a:t>
            </a:r>
            <a:r>
              <a:rPr lang="en-US" sz="1200" dirty="0" err="1" smtClean="0">
                <a:solidFill>
                  <a:srgbClr val="FF0000"/>
                </a:solidFill>
              </a:rPr>
              <a:t>Cu+Au</a:t>
            </a:r>
            <a:r>
              <a:rPr lang="en-US" sz="1200" dirty="0" smtClean="0">
                <a:solidFill>
                  <a:srgbClr val="FF0000"/>
                </a:solidFill>
              </a:rPr>
              <a:t>, C. da Silva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4344" y="1281583"/>
            <a:ext cx="1519390" cy="1569650"/>
            <a:chOff x="174344" y="1281583"/>
            <a:chExt cx="1519390" cy="15696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344" y="1281583"/>
              <a:ext cx="1519390" cy="15696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26480" y="1959883"/>
              <a:ext cx="1005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DCA w/ FTVX</a:t>
              </a:r>
              <a:endParaRPr lang="en-US" sz="12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54376" y="5810406"/>
            <a:ext cx="1278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8"/>
              </a:rPr>
              <a:t>arXiv:1609.06550</a:t>
            </a:r>
            <a:r>
              <a:rPr lang="en-US" sz="1200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29630" y="5607051"/>
            <a:ext cx="3357170" cy="450815"/>
            <a:chOff x="5329630" y="5607051"/>
            <a:chExt cx="3357170" cy="450815"/>
          </a:xfrm>
        </p:grpSpPr>
        <p:grpSp>
          <p:nvGrpSpPr>
            <p:cNvPr id="33" name="Group 32"/>
            <p:cNvGrpSpPr/>
            <p:nvPr/>
          </p:nvGrpSpPr>
          <p:grpSpPr>
            <a:xfrm>
              <a:off x="5329630" y="5607051"/>
              <a:ext cx="3357170" cy="119762"/>
              <a:chOff x="5329630" y="5607051"/>
              <a:chExt cx="3357170" cy="11976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5329630" y="5704132"/>
                <a:ext cx="3357170" cy="226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885256" y="561341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990216" y="560705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117856" y="561203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5613120" y="5736128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15892" y="5745546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2020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43532" y="5750089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2025</a:t>
              </a:r>
              <a:endParaRPr lang="en-US" sz="14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441546" y="5130673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531216" y="5107994"/>
            <a:ext cx="97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48470" y="51079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EIC</a:t>
            </a:r>
            <a:endParaRPr lang="en-US" dirty="0"/>
          </a:p>
        </p:txBody>
      </p:sp>
      <p:sp>
        <p:nvSpPr>
          <p:cNvPr id="40" name="Isosceles Triangle 39"/>
          <p:cNvSpPr/>
          <p:nvPr/>
        </p:nvSpPr>
        <p:spPr>
          <a:xfrm rot="5400000">
            <a:off x="3059970" y="3313400"/>
            <a:ext cx="3957732" cy="370121"/>
          </a:xfrm>
          <a:prstGeom prst="triangle">
            <a:avLst>
              <a:gd name="adj" fmla="val 5111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316453" y="2989732"/>
            <a:ext cx="2242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CuAu</a:t>
            </a:r>
            <a:r>
              <a:rPr lang="en-US" sz="1200" dirty="0" smtClean="0">
                <a:solidFill>
                  <a:srgbClr val="FF0000"/>
                </a:solidFill>
              </a:rPr>
              <a:t> forward hadron </a:t>
            </a:r>
            <a:r>
              <a:rPr lang="en-US" sz="1200" dirty="0" err="1" smtClean="0">
                <a:solidFill>
                  <a:srgbClr val="FF0000"/>
                </a:solidFill>
              </a:rPr>
              <a:t>Rcp</a:t>
            </a:r>
            <a:r>
              <a:rPr lang="en-US" sz="1200" dirty="0" smtClean="0">
                <a:solidFill>
                  <a:srgbClr val="FF0000"/>
                </a:solidFill>
              </a:rPr>
              <a:t>, S. Lim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AFBF-7F82-CC42-81E3-EAAFEA590568}" type="datetime1">
              <a:rPr lang="en-US" smtClean="0"/>
              <a:t>1/20/17</a:t>
            </a:fld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pic>
        <p:nvPicPr>
          <p:cNvPr id="24" name="Picture 23" descr="Run15pAl_Rcp_eta_1panel_logo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94287" y="2913174"/>
            <a:ext cx="1362102" cy="196704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6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761113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LANL Led 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MAPS Vertex Detector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311371" y="2086601"/>
            <a:ext cx="2654385" cy="4118238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459973" y="1460729"/>
            <a:ext cx="273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 Upgrade (2021+);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3989079"/>
            <a:ext cx="2851151" cy="2249686"/>
            <a:chOff x="7365933" y="494668"/>
            <a:chExt cx="3771955" cy="301316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7690510" y="494668"/>
              <a:ext cx="3155611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dirty="0" smtClean="0">
                  <a:solidFill>
                    <a:srgbClr val="FF0000"/>
                  </a:solidFill>
                </a:rPr>
                <a:t>Inner </a:t>
              </a:r>
              <a:r>
                <a:rPr lang="en-US" dirty="0" smtClean="0">
                  <a:solidFill>
                    <a:srgbClr val="FF0000"/>
                  </a:solidFill>
                </a:rPr>
                <a:t>Vertex </a:t>
              </a:r>
              <a:r>
                <a:rPr dirty="0" smtClean="0">
                  <a:solidFill>
                    <a:srgbClr val="FF0000"/>
                  </a:solidFill>
                </a:rPr>
                <a:t>Trackin</a:t>
              </a:r>
              <a:r>
                <a:rPr lang="en-US" dirty="0" smtClean="0">
                  <a:solidFill>
                    <a:srgbClr val="FF0000"/>
                  </a:solidFill>
                </a:rPr>
                <a:t>g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237724" y="4995500"/>
            <a:ext cx="2619927" cy="1457742"/>
          </a:xfrm>
          <a:prstGeom prst="leftArrow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“Adopt” ALICE/ITS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Mini. risk,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Max. physics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56970" y="3498371"/>
            <a:ext cx="1544811" cy="1928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4759-43F7-884D-B584-B8C495158ECD}" type="datetime1">
              <a:rPr lang="en-US" smtClean="0"/>
              <a:t>1/20/17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395" y="1324646"/>
            <a:ext cx="2674081" cy="2737776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93900" y="2676293"/>
            <a:ext cx="697553" cy="132953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74750" y="2676293"/>
            <a:ext cx="711200" cy="132953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462" y="924740"/>
            <a:ext cx="2518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r>
              <a:rPr lang="en-US" dirty="0" smtClean="0">
                <a:solidFill>
                  <a:srgbClr val="FF0000"/>
                </a:solidFill>
              </a:rPr>
              <a:t> 3 Science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illars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Jets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Upsilons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B-jets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97097" y="794451"/>
            <a:ext cx="373598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- MIE pre-proposal submitted to DOE;</a:t>
            </a:r>
          </a:p>
          <a:p>
            <a:r>
              <a:rPr lang="en-US" i="1" dirty="0" smtClean="0"/>
              <a:t>- R&amp;D supported by LANL/LDRD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335" y="1460729"/>
            <a:ext cx="2719037" cy="2023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6970" y="1737728"/>
            <a:ext cx="209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 Physics @</a:t>
            </a: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959" y="6094667"/>
            <a:ext cx="381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Monolithic-Active-Pixel-Sensor (MAPS)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9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06" y="28825"/>
            <a:ext cx="8229600" cy="9564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Fermilab</a:t>
            </a:r>
            <a:r>
              <a:rPr lang="en-US" sz="3200" dirty="0" smtClean="0"/>
              <a:t> Highlights and Future Plan</a:t>
            </a:r>
            <a:br>
              <a:rPr lang="en-US" sz="3200" dirty="0" smtClean="0"/>
            </a:br>
            <a:r>
              <a:rPr lang="en-US" sz="3200" dirty="0" smtClean="0"/>
              <a:t>E906, LDRD/E1067, LDRD/E1039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4994530" y="4561495"/>
            <a:ext cx="4112952" cy="1473776"/>
            <a:chOff x="34860" y="3175487"/>
            <a:chExt cx="9082798" cy="3437077"/>
          </a:xfrm>
        </p:grpSpPr>
        <p:grpSp>
          <p:nvGrpSpPr>
            <p:cNvPr id="4" name="Group 3"/>
            <p:cNvGrpSpPr/>
            <p:nvPr/>
          </p:nvGrpSpPr>
          <p:grpSpPr>
            <a:xfrm>
              <a:off x="34860" y="3175487"/>
              <a:ext cx="9082798" cy="3437077"/>
              <a:chOff x="61203" y="3309296"/>
              <a:chExt cx="9082798" cy="343707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395" r="76"/>
              <a:stretch/>
            </p:blipFill>
            <p:spPr>
              <a:xfrm>
                <a:off x="61203" y="3309296"/>
                <a:ext cx="9082798" cy="3437077"/>
              </a:xfrm>
              <a:prstGeom prst="rect">
                <a:avLst/>
              </a:prstGeom>
            </p:spPr>
          </p:pic>
          <p:sp>
            <p:nvSpPr>
              <p:cNvPr id="10" name="4-Point Star 9"/>
              <p:cNvSpPr/>
              <p:nvPr/>
            </p:nvSpPr>
            <p:spPr>
              <a:xfrm>
                <a:off x="4057604" y="4618439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4-Point Star 10"/>
              <p:cNvSpPr/>
              <p:nvPr/>
            </p:nvSpPr>
            <p:spPr>
              <a:xfrm>
                <a:off x="5074505" y="4482901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4-Point Star 11"/>
              <p:cNvSpPr/>
              <p:nvPr/>
            </p:nvSpPr>
            <p:spPr>
              <a:xfrm>
                <a:off x="8024035" y="4203758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4-Point Star 12"/>
              <p:cNvSpPr/>
              <p:nvPr/>
            </p:nvSpPr>
            <p:spPr>
              <a:xfrm>
                <a:off x="7668000" y="4211826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4-Point Star 4"/>
            <p:cNvSpPr/>
            <p:nvPr/>
          </p:nvSpPr>
          <p:spPr>
            <a:xfrm>
              <a:off x="4031261" y="4867713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4-Point Star 5"/>
            <p:cNvSpPr/>
            <p:nvPr/>
          </p:nvSpPr>
          <p:spPr>
            <a:xfrm>
              <a:off x="5042563" y="5003251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4-Point Star 6"/>
            <p:cNvSpPr/>
            <p:nvPr/>
          </p:nvSpPr>
          <p:spPr>
            <a:xfrm>
              <a:off x="7700100" y="5322405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4-Point Star 7"/>
            <p:cNvSpPr/>
            <p:nvPr/>
          </p:nvSpPr>
          <p:spPr>
            <a:xfrm>
              <a:off x="8016231" y="5382045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sensitivity_2y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827" y="2380672"/>
            <a:ext cx="2093755" cy="21808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50084" y="1269131"/>
            <a:ext cx="38842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DAQ upgrade completed: improved by x10+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New dark photon trigger: will be ready for parasitic data taking spring 2017 with E906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Updated dark photon proposal to be submitted summer 2017 to </a:t>
            </a:r>
            <a:r>
              <a:rPr lang="en-US" sz="1400" dirty="0" err="1" smtClean="0">
                <a:solidFill>
                  <a:srgbClr val="0000FF"/>
                </a:solidFill>
              </a:rPr>
              <a:t>Fermilab</a:t>
            </a:r>
            <a:r>
              <a:rPr lang="en-US" sz="1400" dirty="0" smtClean="0">
                <a:solidFill>
                  <a:srgbClr val="0000FF"/>
                </a:solidFill>
              </a:rPr>
              <a:t> PAC, for future runs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21" name="Picture 20" descr="IMG_439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935" y="2438682"/>
            <a:ext cx="1660728" cy="19375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01615" y="3941964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One of 8 trigger modules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 assembled at LANL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835A-0ADB-D942-8C53-9FAA05E8D7B7}" type="datetime1">
              <a:rPr lang="en-US" smtClean="0"/>
              <a:t>1/20/17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337" y="1573194"/>
            <a:ext cx="3282925" cy="23503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68" y="4172797"/>
            <a:ext cx="3681276" cy="22665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6168" y="1269131"/>
            <a:ext cx="3558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First determination of quark energy loss in </a:t>
            </a:r>
            <a:r>
              <a:rPr lang="en-US" sz="1200" dirty="0" err="1" smtClean="0"/>
              <a:t>p+A</a:t>
            </a:r>
            <a:r>
              <a:rPr lang="en-US" sz="1200" dirty="0" smtClean="0"/>
              <a:t>, K. Liu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2643" y="4034297"/>
            <a:ext cx="194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Sea quark flavor asymmetry</a:t>
            </a:r>
            <a:endParaRPr lang="en-US" sz="1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638250" y="6414211"/>
            <a:ext cx="3357170" cy="450815"/>
            <a:chOff x="5329630" y="5607051"/>
            <a:chExt cx="3357170" cy="450815"/>
          </a:xfrm>
        </p:grpSpPr>
        <p:grpSp>
          <p:nvGrpSpPr>
            <p:cNvPr id="29" name="Group 28"/>
            <p:cNvGrpSpPr/>
            <p:nvPr/>
          </p:nvGrpSpPr>
          <p:grpSpPr>
            <a:xfrm>
              <a:off x="5329630" y="5607051"/>
              <a:ext cx="3357170" cy="119762"/>
              <a:chOff x="5329630" y="5607051"/>
              <a:chExt cx="3357170" cy="119762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5329630" y="5704132"/>
                <a:ext cx="3357170" cy="226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885256" y="561341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990216" y="560705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117856" y="561203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13120" y="5736128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15892" y="5745546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2020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43532" y="5750089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2025</a:t>
              </a:r>
              <a:endParaRPr lang="en-US" sz="1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10286" y="6137336"/>
            <a:ext cx="131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E906/E1067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14553" y="6135600"/>
            <a:ext cx="143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E1039/E1067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27128" y="5586959"/>
            <a:ext cx="2168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E1067: Dark Photon Search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2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0143" y="220101"/>
            <a:ext cx="8352971" cy="262391"/>
          </a:xfrm>
        </p:spPr>
        <p:txBody>
          <a:bodyPr>
            <a:noAutofit/>
          </a:bodyPr>
          <a:lstStyle/>
          <a:p>
            <a:pPr algn="l"/>
            <a:r>
              <a:rPr lang="en-US" sz="2000" i="1" dirty="0" smtClean="0">
                <a:solidFill>
                  <a:srgbClr val="0000FF"/>
                </a:solidFill>
              </a:rPr>
              <a:t>E1039/ Polarized Target (NH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3 </a:t>
            </a:r>
            <a:r>
              <a:rPr lang="en-US" sz="2000" i="1" dirty="0" smtClean="0">
                <a:solidFill>
                  <a:srgbClr val="0000FF"/>
                </a:solidFill>
              </a:rPr>
              <a:t>,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ND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i="1" dirty="0" smtClean="0">
                <a:solidFill>
                  <a:srgbClr val="0000FF"/>
                </a:solidFill>
              </a:rPr>
              <a:t>)  </a:t>
            </a:r>
            <a:r>
              <a:rPr lang="en-US" sz="2000" b="1" i="1" dirty="0" smtClean="0">
                <a:solidFill>
                  <a:srgbClr val="FF0000"/>
                </a:solidFill>
              </a:rPr>
              <a:t>Ready to Install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Polariza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627" y="620377"/>
            <a:ext cx="4172374" cy="2354779"/>
          </a:xfrm>
          <a:prstGeom prst="rect">
            <a:avLst/>
          </a:prstGeom>
        </p:spPr>
      </p:pic>
      <p:pic>
        <p:nvPicPr>
          <p:cNvPr id="6" name="Picture 5" descr="tgt_syste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03" y="482492"/>
            <a:ext cx="2663371" cy="3551161"/>
          </a:xfrm>
          <a:prstGeom prst="rect">
            <a:avLst/>
          </a:prstGeom>
        </p:spPr>
      </p:pic>
      <p:pic>
        <p:nvPicPr>
          <p:cNvPr id="7" name="Picture 6" descr="E1039Cav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03" y="4162843"/>
            <a:ext cx="2473226" cy="2600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9891" y="1225550"/>
            <a:ext cx="195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94 % Polarization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606" y="4468546"/>
            <a:ext cx="476794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Needs from DOE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NP, HEP and FNAL</a:t>
            </a:r>
            <a:endParaRPr lang="en-US" sz="1200" b="1" i="1" dirty="0" smtClean="0">
              <a:solidFill>
                <a:srgbClr val="008000"/>
              </a:solidFill>
            </a:endParaRPr>
          </a:p>
          <a:p>
            <a:r>
              <a:rPr lang="en-US" sz="1600" dirty="0" smtClean="0"/>
              <a:t>Support for installation (</a:t>
            </a:r>
            <a:r>
              <a:rPr lang="en-US" sz="1600" dirty="0" smtClean="0">
                <a:solidFill>
                  <a:srgbClr val="008000"/>
                </a:solidFill>
              </a:rPr>
              <a:t>mainly labor</a:t>
            </a:r>
            <a:r>
              <a:rPr lang="en-US" sz="16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Cave modification; shielding changes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Engineering design for </a:t>
            </a:r>
            <a:r>
              <a:rPr lang="en-US" sz="1400" dirty="0" err="1" smtClean="0">
                <a:solidFill>
                  <a:srgbClr val="008000"/>
                </a:solidFill>
              </a:rPr>
              <a:t>cryo</a:t>
            </a:r>
            <a:r>
              <a:rPr lang="en-US" sz="1400" dirty="0" smtClean="0">
                <a:solidFill>
                  <a:srgbClr val="008000"/>
                </a:solidFill>
              </a:rPr>
              <a:t> plumbing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Beam Line modifications (beam spot, collimator)</a:t>
            </a:r>
          </a:p>
          <a:p>
            <a:r>
              <a:rPr lang="en-US" sz="1600" dirty="0" smtClean="0"/>
              <a:t>Equipment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He closed loop liquefier system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Beamline</a:t>
            </a:r>
            <a:r>
              <a:rPr lang="en-US" sz="1600" dirty="0" smtClean="0"/>
              <a:t> components (Power supplies)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60143" y="3026401"/>
            <a:ext cx="5150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Fully funded by LANL LDRD program; 3.5M$ (FY14-FY16)</a:t>
            </a:r>
          </a:p>
          <a:p>
            <a:r>
              <a:rPr lang="en-US" sz="1400" b="1" i="1" dirty="0" smtClean="0">
                <a:solidFill>
                  <a:schemeClr val="accent3">
                    <a:lumMod val="50000"/>
                  </a:schemeClr>
                </a:solidFill>
              </a:rPr>
              <a:t>Proposal submitted to DOE NP in Nov 16</a:t>
            </a:r>
          </a:p>
          <a:p>
            <a:r>
              <a:rPr lang="en-US" sz="1400" b="1" dirty="0" smtClean="0">
                <a:solidFill>
                  <a:srgbClr val="3366FF"/>
                </a:solidFill>
              </a:rPr>
              <a:t>Spin Program at FNAL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3366FF"/>
                </a:solidFill>
              </a:rPr>
              <a:t>TMD of the </a:t>
            </a:r>
            <a:r>
              <a:rPr lang="en-US" sz="1400" dirty="0" err="1" smtClean="0">
                <a:solidFill>
                  <a:srgbClr val="3366FF"/>
                </a:solidFill>
              </a:rPr>
              <a:t>seaquarks</a:t>
            </a:r>
            <a:r>
              <a:rPr lang="en-US" sz="1400" dirty="0" smtClean="0">
                <a:solidFill>
                  <a:srgbClr val="3366FF"/>
                </a:solidFill>
              </a:rPr>
              <a:t>,        and      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3366FF"/>
                </a:solidFill>
              </a:rPr>
              <a:t>Tensor structure function of deuteron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solidFill>
                  <a:srgbClr val="3366FF"/>
                </a:solidFill>
              </a:rPr>
              <a:t>H</a:t>
            </a:r>
            <a:r>
              <a:rPr lang="en-US" sz="1400" dirty="0" err="1" smtClean="0">
                <a:solidFill>
                  <a:srgbClr val="3366FF"/>
                </a:solidFill>
              </a:rPr>
              <a:t>elicity</a:t>
            </a:r>
            <a:r>
              <a:rPr lang="en-US" sz="1400" dirty="0" smtClean="0">
                <a:solidFill>
                  <a:srgbClr val="3366FF"/>
                </a:solidFill>
              </a:rPr>
              <a:t> distributions (with polarized beam) of </a:t>
            </a:r>
            <a:r>
              <a:rPr lang="en-US" sz="1400" dirty="0" err="1" smtClean="0">
                <a:solidFill>
                  <a:srgbClr val="3366FF"/>
                </a:solidFill>
              </a:rPr>
              <a:t>seaquarks</a:t>
            </a:r>
            <a:r>
              <a:rPr lang="en-US" sz="1400" dirty="0" smtClean="0">
                <a:solidFill>
                  <a:srgbClr val="3366FF"/>
                </a:solidFill>
              </a:rPr>
              <a:t> </a:t>
            </a:r>
            <a:r>
              <a:rPr lang="en-US" sz="1400" dirty="0" smtClean="0"/>
              <a:t>….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920" y="3668327"/>
            <a:ext cx="182980" cy="221502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137" y="3668327"/>
            <a:ext cx="148688" cy="2265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98152" y="6490018"/>
            <a:ext cx="481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No additional funds required for LANL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A574-6413-424C-9604-6E4DC7ABC2DC}" type="datetime1">
              <a:rPr lang="en-US" smtClean="0"/>
              <a:t>1/20/17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2F6E-1095-BA4C-8FDE-C7ECF40E434E}" type="datetime1">
              <a:rPr lang="en-US" smtClean="0"/>
              <a:t>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6325" y="1205565"/>
            <a:ext cx="3731908" cy="2593909"/>
            <a:chOff x="5575113" y="821633"/>
            <a:chExt cx="7299930" cy="50216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5113" y="821633"/>
              <a:ext cx="7299930" cy="5021684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 bwMode="auto">
            <a:xfrm rot="5400000">
              <a:off x="5373525" y="2428933"/>
              <a:ext cx="2324880" cy="586461"/>
            </a:xfrm>
            <a:prstGeom prst="rightArrow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 rot="10800000">
              <a:off x="8281341" y="4618104"/>
              <a:ext cx="2324880" cy="586461"/>
            </a:xfrm>
            <a:prstGeom prst="rightArrow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36514" y="466291"/>
            <a:ext cx="4593549" cy="3290396"/>
            <a:chOff x="3958943" y="1296768"/>
            <a:chExt cx="9045857" cy="63178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8943" y="1296768"/>
              <a:ext cx="9045857" cy="631789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 bwMode="auto">
            <a:xfrm flipH="1" flipV="1">
              <a:off x="5190618" y="5691965"/>
              <a:ext cx="6436475" cy="1076259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056" y="666729"/>
            <a:ext cx="1115386" cy="1218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288" y="3716459"/>
            <a:ext cx="5540511" cy="2951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9763" y="4722081"/>
            <a:ext cx="2486358" cy="1771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179" y="0"/>
            <a:ext cx="826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Gluon Saturation Search at </a:t>
            </a:r>
            <a:r>
              <a:rPr lang="en-US" sz="2800" b="1" dirty="0" err="1" smtClean="0"/>
              <a:t>LHCb</a:t>
            </a:r>
            <a:r>
              <a:rPr lang="en-US" sz="2800" b="1" dirty="0" smtClean="0"/>
              <a:t> – Discovery potential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614" y="608623"/>
            <a:ext cx="4164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FF"/>
                </a:solidFill>
              </a:rPr>
              <a:t>Cesar’s Early Career starting in 2017, for 2 years</a:t>
            </a:r>
          </a:p>
          <a:p>
            <a:pPr algn="ctr"/>
            <a:r>
              <a:rPr lang="en-US" sz="1600" dirty="0" smtClean="0">
                <a:solidFill>
                  <a:srgbClr val="3366FF"/>
                </a:solidFill>
              </a:rPr>
              <a:t>LANL supported early Career program.</a:t>
            </a:r>
          </a:p>
          <a:p>
            <a:pPr algn="ctr"/>
            <a:r>
              <a:rPr lang="en-US" sz="1600" dirty="0" smtClean="0">
                <a:solidFill>
                  <a:srgbClr val="3366FF"/>
                </a:solidFill>
              </a:rPr>
              <a:t>Also applied for DOE Early Career.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325" y="5139967"/>
            <a:ext cx="1841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 tracker </a:t>
            </a:r>
          </a:p>
          <a:p>
            <a:r>
              <a:rPr lang="en-US" dirty="0" smtClean="0"/>
              <a:t>R&amp;D at LANL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5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73"/>
            <a:ext cx="8229600" cy="11430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BF8E-8E58-434D-8EC2-6AE947D84D0E}" type="datetime1">
              <a:rPr lang="en-US" smtClean="0"/>
              <a:t>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4991" y="881352"/>
            <a:ext cx="6997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FY 2017-23 Budget Spreadsheet Scenarios</a:t>
            </a:r>
            <a:r>
              <a:rPr lang="en-US" dirty="0"/>
              <a:t>: </a:t>
            </a:r>
            <a:endParaRPr lang="en-US" sz="1200" dirty="0"/>
          </a:p>
          <a:p>
            <a:pPr lvl="0"/>
            <a:r>
              <a:rPr lang="en-US" b="1" dirty="0"/>
              <a:t>Scenario 1</a:t>
            </a:r>
            <a:endParaRPr lang="en-US" sz="1200" dirty="0"/>
          </a:p>
          <a:p>
            <a:pPr lvl="1"/>
            <a:r>
              <a:rPr lang="en-US" dirty="0"/>
              <a:t>FY17 hypothetical full year continuing resolution level provided; hypothetical 5% reduction to FY17 level in FY18; and 3% COL guidance in FY19-23</a:t>
            </a:r>
            <a:endParaRPr lang="en-US" sz="1200" dirty="0"/>
          </a:p>
          <a:p>
            <a:pPr lvl="0"/>
            <a:r>
              <a:rPr lang="en-US" b="1" dirty="0"/>
              <a:t>Scenario 2</a:t>
            </a:r>
            <a:r>
              <a:rPr lang="en-US" dirty="0"/>
              <a:t> </a:t>
            </a:r>
            <a:endParaRPr lang="en-US" sz="1200" dirty="0"/>
          </a:p>
          <a:p>
            <a:pPr lvl="1"/>
            <a:r>
              <a:rPr lang="en-US" dirty="0"/>
              <a:t>FY17 hypothetical full year continuing resolution level provided; 3% COL guidance in FY18-23</a:t>
            </a:r>
            <a:endParaRPr lang="en-US" sz="1200" dirty="0"/>
          </a:p>
          <a:p>
            <a:pPr lvl="0"/>
            <a:r>
              <a:rPr lang="en-US" b="1" dirty="0"/>
              <a:t>Scenario 3</a:t>
            </a:r>
            <a:endParaRPr lang="en-US" sz="1200" dirty="0"/>
          </a:p>
          <a:p>
            <a:pPr lvl="1"/>
            <a:r>
              <a:rPr lang="en-US" dirty="0"/>
              <a:t>FY17 President’s request guidance provided; hypothetical 3% COL guidance from the FY17 level in FY18; and proposed for FY19-23 for a healthy NP </a:t>
            </a:r>
            <a:r>
              <a:rPr lang="en-US" dirty="0" smtClean="0"/>
              <a:t>program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4964885"/>
            <a:ext cx="9144000" cy="1611404"/>
            <a:chOff x="0" y="4744946"/>
            <a:chExt cx="9144000" cy="16114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744946"/>
              <a:ext cx="9144000" cy="161140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4852835"/>
              <a:ext cx="9144000" cy="290887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99106" y="4157217"/>
            <a:ext cx="47078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We must maintain/expand NP/HI/ME programs in outer years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sPHENIX</a:t>
            </a:r>
            <a:r>
              <a:rPr lang="en-US" sz="1400" dirty="0" smtClean="0">
                <a:solidFill>
                  <a:srgbClr val="FF0000"/>
                </a:solidFill>
              </a:rPr>
              <a:t>, MVTX MIE, due Feb. 2017!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 Active </a:t>
            </a:r>
            <a:r>
              <a:rPr lang="en-US" sz="1400" dirty="0" err="1" smtClean="0">
                <a:solidFill>
                  <a:srgbClr val="FF0000"/>
                </a:solidFill>
              </a:rPr>
              <a:t>Fermilab</a:t>
            </a:r>
            <a:r>
              <a:rPr lang="en-US" sz="1400" dirty="0" smtClean="0">
                <a:solidFill>
                  <a:srgbClr val="FF0000"/>
                </a:solidFill>
              </a:rPr>
              <a:t> programs, E1039 etc. needs support FY17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3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Scenario 1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600" dirty="0"/>
              <a:t>FY17 hypothetical full year continuing resolution level provided; hypothetical 5% reduction to FY17 level in FY18; and 3% COL guidance in FY19-23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FY17: (</a:t>
            </a:r>
            <a:r>
              <a:rPr lang="en-US" dirty="0" smtClean="0"/>
              <a:t>-4% </a:t>
            </a:r>
            <a:r>
              <a:rPr lang="en-US" dirty="0" smtClean="0"/>
              <a:t>FY16</a:t>
            </a:r>
            <a:r>
              <a:rPr lang="en-US" dirty="0" smtClean="0"/>
              <a:t>), effective $130K loss due to COL</a:t>
            </a:r>
            <a:endParaRPr lang="en-US" dirty="0" smtClean="0"/>
          </a:p>
          <a:p>
            <a:pPr lvl="1"/>
            <a:r>
              <a:rPr lang="en-US" dirty="0" smtClean="0"/>
              <a:t>Lost ~1 postdoc, reduced effort on PHENIX data </a:t>
            </a:r>
            <a:r>
              <a:rPr lang="en-US" dirty="0" smtClean="0"/>
              <a:t>analyses</a:t>
            </a:r>
            <a:endParaRPr lang="en-US" dirty="0" smtClean="0"/>
          </a:p>
          <a:p>
            <a:r>
              <a:rPr lang="en-US" dirty="0" smtClean="0"/>
              <a:t>FY18: (</a:t>
            </a:r>
            <a:r>
              <a:rPr lang="en-US" dirty="0" smtClean="0"/>
              <a:t>-5-3-3% </a:t>
            </a:r>
            <a:r>
              <a:rPr lang="en-US" dirty="0" smtClean="0"/>
              <a:t>FY16</a:t>
            </a:r>
            <a:r>
              <a:rPr lang="en-US" dirty="0" smtClean="0"/>
              <a:t>), effective loss $340K in FY16</a:t>
            </a:r>
            <a:endParaRPr lang="en-US" dirty="0" smtClean="0"/>
          </a:p>
          <a:p>
            <a:pPr lvl="1"/>
            <a:r>
              <a:rPr lang="en-US" dirty="0" smtClean="0"/>
              <a:t>Lost </a:t>
            </a:r>
            <a:r>
              <a:rPr lang="en-US" dirty="0" smtClean="0"/>
              <a:t>~</a:t>
            </a:r>
            <a:r>
              <a:rPr lang="en-US" dirty="0"/>
              <a:t>2</a:t>
            </a:r>
            <a:r>
              <a:rPr lang="en-US" dirty="0" smtClean="0"/>
              <a:t> postdocs/or one staff, </a:t>
            </a:r>
          </a:p>
          <a:p>
            <a:pPr lvl="1"/>
            <a:r>
              <a:rPr lang="en-US" dirty="0" smtClean="0"/>
              <a:t>much </a:t>
            </a:r>
            <a:r>
              <a:rPr lang="en-US" dirty="0" smtClean="0"/>
              <a:t>reduced effort on PHENIX and </a:t>
            </a:r>
            <a:r>
              <a:rPr lang="en-US" dirty="0" err="1" smtClean="0"/>
              <a:t>Fermilab</a:t>
            </a:r>
            <a:r>
              <a:rPr lang="en-US" dirty="0" smtClean="0"/>
              <a:t> data analyses, much delayed publications</a:t>
            </a:r>
          </a:p>
          <a:p>
            <a:r>
              <a:rPr lang="en-US" dirty="0" smtClean="0"/>
              <a:t>FY19-23 (</a:t>
            </a:r>
            <a:r>
              <a:rPr lang="en-US" dirty="0" smtClean="0"/>
              <a:t>-</a:t>
            </a:r>
            <a:r>
              <a:rPr lang="en-US" dirty="0" smtClean="0"/>
              <a:t>11</a:t>
            </a:r>
            <a:r>
              <a:rPr lang="en-US" dirty="0" smtClean="0"/>
              <a:t>% FY16), effective loss $340K in FY16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maintain FY18 </a:t>
            </a:r>
            <a:r>
              <a:rPr lang="en-US" dirty="0" smtClean="0"/>
              <a:t>level on DOE,  less LDRD/ER(-FY18) and LDRD/DR(-FY19) </a:t>
            </a:r>
          </a:p>
          <a:p>
            <a:pPr lvl="1"/>
            <a:r>
              <a:rPr lang="en-US" dirty="0" smtClean="0"/>
              <a:t>Much </a:t>
            </a:r>
            <a:r>
              <a:rPr lang="en-US" dirty="0" smtClean="0"/>
              <a:t>reduced effort on </a:t>
            </a:r>
            <a:r>
              <a:rPr lang="en-US" dirty="0" err="1" smtClean="0"/>
              <a:t>sPHENIX</a:t>
            </a:r>
            <a:r>
              <a:rPr lang="en-US" dirty="0" smtClean="0"/>
              <a:t> and future </a:t>
            </a:r>
            <a:r>
              <a:rPr lang="en-US" dirty="0" smtClean="0"/>
              <a:t>program,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0894-6E3F-7C4B-9CD4-5737EAEEE400}" type="datetime1">
              <a:rPr lang="en-US" smtClean="0"/>
              <a:t>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6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1547</Words>
  <Application>Microsoft Macintosh PowerPoint</Application>
  <PresentationFormat>On-screen Show (4:3)</PresentationFormat>
  <Paragraphs>244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PHENIX Team Highlight Slides for Joe’s DOE Budget Presentation</vt:lpstr>
      <vt:lpstr>High Energy Nuclear Physics Team </vt:lpstr>
      <vt:lpstr>PHENIX Highlights and Future Plan</vt:lpstr>
      <vt:lpstr> LANL Led sPHENIX MAPS Vertex Detector</vt:lpstr>
      <vt:lpstr>Fermilab Highlights and Future Plan E906, LDRD/E1067, LDRD/E1039</vt:lpstr>
      <vt:lpstr>E1039/ Polarized Target (NH3 , ND3)  Ready to Install</vt:lpstr>
      <vt:lpstr>PowerPoint Presentation</vt:lpstr>
      <vt:lpstr>Budget</vt:lpstr>
      <vt:lpstr>Scenario 1 FY17 hypothetical full year continuing resolution level provided; hypothetical 5% reduction to FY17 level in FY18; and 3% COL guidance in FY19-23 </vt:lpstr>
      <vt:lpstr>Scenario 2 FY17 hypothetical full year continuing resolution level provided; 3% COL guidance in FY18-23   </vt:lpstr>
      <vt:lpstr>Scenario 3 FY17 President’s request guidance provided; hypothetical 3% COL guidance from the FY17 level in FY18; and proposed for FY19-23 for a healthy NP program </vt:lpstr>
      <vt:lpstr>Backup slides</vt:lpstr>
      <vt:lpstr>PowerPoint Presentation</vt:lpstr>
      <vt:lpstr>B production in p+p collisions with the FVTX</vt:lpstr>
      <vt:lpstr>PowerPoint Presentation</vt:lpstr>
      <vt:lpstr>PowerPoint Presentation</vt:lpstr>
      <vt:lpstr>PowerPoint Presentation</vt:lpstr>
      <vt:lpstr>Research/Operating by Funding Scenario in FY20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PHENIX Tean Highlights</dc:title>
  <dc:creator>Ming Liu (LANL)</dc:creator>
  <cp:lastModifiedBy>Ming Liu (LANL)</cp:lastModifiedBy>
  <cp:revision>150</cp:revision>
  <dcterms:created xsi:type="dcterms:W3CDTF">2017-01-18T15:16:31Z</dcterms:created>
  <dcterms:modified xsi:type="dcterms:W3CDTF">2017-01-20T21:27:45Z</dcterms:modified>
</cp:coreProperties>
</file>