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6" r:id="rId5"/>
    <p:sldId id="261" r:id="rId6"/>
    <p:sldId id="257" r:id="rId7"/>
    <p:sldId id="269" r:id="rId8"/>
    <p:sldId id="264" r:id="rId9"/>
    <p:sldId id="262" r:id="rId10"/>
    <p:sldId id="263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B067-0058-334A-B18C-4565096D787F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E707-7545-9245-9886-64674E22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F961-673B-5A4E-B3B2-4FF5D3B9CC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4B1F-2A06-324A-8A6B-1AE845A9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5DBE-D6AB-6647-A46C-69EB510B8C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6E0A-6964-B74B-8745-A0CA0DF5B92D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955D-4371-D14B-90C7-3A5DD1A360C3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772-AEC0-9942-AEBF-946D9B266945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44C8-B048-F34C-9CC6-DA2D1CAA881D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879C-D964-D04A-B5EB-A0574478429A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1D50-2BE1-2449-ABC5-4FA986D5A612}" type="datetime1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071E-4722-4649-8086-00D6D88EF9C7}" type="datetime1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106D-7742-6A4F-B876-48D4BE77A325}" type="datetime1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D518-253F-A44E-8AE5-5D832B710F89}" type="datetime1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243-030D-2F40-8927-F88EDB758C22}" type="datetime1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EBB-1833-9144-B416-3E61D665F926}" type="datetime1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E172-2F49-A842-8FFF-84760ACDDE4C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arXiv:1609.0655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18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arxiv.org/abs/arXiv:1609.06550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Team 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045B-E435-554A-BAE0-A18D4B38E575}" type="datetime1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11"/>
            <a:ext cx="8229600" cy="7762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 production in </a:t>
            </a:r>
            <a:r>
              <a:rPr lang="en-US" sz="3200" dirty="0" err="1" smtClean="0">
                <a:solidFill>
                  <a:srgbClr val="FF0000"/>
                </a:solidFill>
              </a:rPr>
              <a:t>p+p</a:t>
            </a:r>
            <a:r>
              <a:rPr lang="en-US" sz="3200" dirty="0" smtClean="0">
                <a:solidFill>
                  <a:srgbClr val="FF0000"/>
                </a:solidFill>
              </a:rPr>
              <a:t> collisions with the FVTX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1" y="5634874"/>
            <a:ext cx="8557462" cy="90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600" dirty="0" smtClean="0"/>
          </a:p>
        </p:txBody>
      </p:sp>
      <p:pic>
        <p:nvPicPr>
          <p:cNvPr id="8" name="Picture 7" descr="run12_Btojpsi_sqrts_final_wwnd2017_pr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" y="1217240"/>
            <a:ext cx="4918534" cy="5227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5207" y="3835314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arXiv</a:t>
            </a:r>
            <a:r>
              <a:rPr lang="en-US" dirty="0">
                <a:solidFill>
                  <a:srgbClr val="0000FF"/>
                </a:solidFill>
              </a:rPr>
              <a:t>:1701.01342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49654" y="4735810"/>
            <a:ext cx="914400" cy="1031630"/>
          </a:xfrm>
          <a:prstGeom prst="roundRect">
            <a:avLst/>
          </a:prstGeom>
          <a:noFill/>
          <a:ln>
            <a:solidFill>
              <a:srgbClr val="9218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8630" y="5193569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73308" y="5472578"/>
            <a:ext cx="875322" cy="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47920" y="590589"/>
            <a:ext cx="8117047" cy="6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 hadron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=0</a:t>
            </a:r>
            <a:r>
              <a:rPr lang="en-US" baseline="-25000" dirty="0" smtClean="0"/>
              <a:t>.</a:t>
            </a:r>
            <a:endParaRPr lang="en-US" dirty="0"/>
          </a:p>
        </p:txBody>
      </p:sp>
      <p:pic>
        <p:nvPicPr>
          <p:cNvPr id="15" name="Picture 14" descr="Tot_bbbar_xsec_prel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71" y="1534780"/>
            <a:ext cx="4272270" cy="48215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838754" y="2223483"/>
            <a:ext cx="714446" cy="11636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44468" y="2223483"/>
            <a:ext cx="710173" cy="56382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7400" y="1792596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36F4-DABF-4543-BD72-A283B79A816A}" type="datetime1">
              <a:rPr lang="en-US" smtClean="0"/>
              <a:t>1/19/17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894" y="977387"/>
            <a:ext cx="55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arXiv:1609.06550</a:t>
            </a:r>
            <a:r>
              <a:rPr lang="en-US" dirty="0"/>
              <a:t> </a:t>
            </a:r>
            <a:r>
              <a:rPr lang="en-US" dirty="0" smtClean="0"/>
              <a:t>submitted to Phys Rev C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2959" y="147423"/>
            <a:ext cx="8350097" cy="74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first published heavy flavor measurements </a:t>
            </a:r>
          </a:p>
          <a:p>
            <a:r>
              <a:rPr lang="en-US" sz="2800" dirty="0" smtClean="0"/>
              <a:t>with the FVTX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4" y="956611"/>
            <a:ext cx="1784396" cy="1905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240" y="1084570"/>
            <a:ext cx="3362817" cy="30385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792" y="2761489"/>
            <a:ext cx="3247912" cy="2138799"/>
            <a:chOff x="3132224" y="3935418"/>
            <a:chExt cx="5681441" cy="21738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224" y="3935418"/>
              <a:ext cx="5681441" cy="21738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714" y="4036612"/>
              <a:ext cx="393700" cy="3540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949" y="4036612"/>
              <a:ext cx="393700" cy="35407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8792" y="4825468"/>
            <a:ext cx="3247912" cy="2032533"/>
            <a:chOff x="4961" y="1952028"/>
            <a:chExt cx="9144000" cy="3335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38186" y="1668414"/>
            <a:ext cx="2290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excited </a:t>
            </a:r>
            <a:r>
              <a:rPr lang="el-GR" dirty="0" smtClean="0"/>
              <a:t>ψ</a:t>
            </a:r>
            <a:r>
              <a:rPr lang="en-US" dirty="0" smtClean="0"/>
              <a:t>(2s) state is preferentially suppressed by a factor of 2 more than the more tightly bound J/</a:t>
            </a:r>
            <a:r>
              <a:rPr lang="el-GR" dirty="0" smtClean="0"/>
              <a:t> ψ</a:t>
            </a:r>
            <a:r>
              <a:rPr lang="en-US" dirty="0" smtClean="0"/>
              <a:t> in the nucleus-going direction in </a:t>
            </a:r>
            <a:r>
              <a:rPr lang="en-US" dirty="0" err="1" smtClean="0"/>
              <a:t>p+A</a:t>
            </a:r>
            <a:r>
              <a:rPr lang="en-US" dirty="0" smtClean="0"/>
              <a:t> collisions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36" y="3885842"/>
            <a:ext cx="3120326" cy="297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87134" y="4381889"/>
            <a:ext cx="2290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comparison with LHC data shows that the suppression increases </a:t>
            </a:r>
            <a:r>
              <a:rPr lang="en-US" smtClean="0"/>
              <a:t>with co-moving </a:t>
            </a:r>
            <a:r>
              <a:rPr lang="en-US" dirty="0" smtClean="0"/>
              <a:t>particle density, indicating that final state interactions outside the nucleus have a significant impact on </a:t>
            </a:r>
            <a:r>
              <a:rPr lang="en-US" dirty="0" err="1" smtClean="0"/>
              <a:t>quarkonia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52F1-4CF7-914E-81CD-A2E1CD13C487}" type="datetime1">
              <a:rPr lang="en-US" smtClean="0"/>
              <a:t>1/19/17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45" y="1298307"/>
            <a:ext cx="5759210" cy="3545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379" y="1749834"/>
            <a:ext cx="2955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FY-2015 data only: expect </a:t>
            </a:r>
            <a:r>
              <a:rPr lang="en-US" b="1" dirty="0" smtClean="0"/>
              <a:t>4x</a:t>
            </a:r>
            <a:r>
              <a:rPr lang="en-US" dirty="0" smtClean="0"/>
              <a:t> more statistics by next summer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Theory uncertainties coming from Q</a:t>
            </a:r>
            <a:r>
              <a:rPr lang="en-US" baseline="30000" dirty="0" smtClean="0"/>
              <a:t>2</a:t>
            </a:r>
            <a:r>
              <a:rPr lang="en-US" dirty="0" smtClean="0"/>
              <a:t> evolution (1 GeV</a:t>
            </a:r>
            <a:r>
              <a:rPr lang="en-US" baseline="30000" dirty="0" smtClean="0"/>
              <a:t>2</a:t>
            </a:r>
            <a:r>
              <a:rPr lang="en-US" dirty="0" smtClean="0"/>
              <a:t> &lt; Q</a:t>
            </a:r>
            <a:r>
              <a:rPr lang="en-US" baseline="30000" dirty="0" smtClean="0"/>
              <a:t>2</a:t>
            </a:r>
            <a:r>
              <a:rPr lang="en-US" dirty="0" smtClean="0"/>
              <a:t> &lt; 100 GeV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159" y="4844264"/>
            <a:ext cx="807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First available hint of sea quark flavor asymmetry behavior beyond x ~ 0.25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Surprising difference compared with previous experiment (with much higher Q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With the new data being taken and analyzed, much more conclusive answer expected next summer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208" y="404250"/>
            <a:ext cx="614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Sea Quark Flavor Asymmetry at High </a:t>
            </a:r>
            <a:r>
              <a:rPr lang="en-US" sz="2400" b="1" dirty="0" err="1" smtClean="0">
                <a:solidFill>
                  <a:srgbClr val="FF0000"/>
                </a:solidFill>
              </a:rPr>
              <a:t>Bjorken</a:t>
            </a:r>
            <a:r>
              <a:rPr lang="en-US" sz="2400" b="1" dirty="0" smtClean="0">
                <a:solidFill>
                  <a:srgbClr val="FF0000"/>
                </a:solidFill>
              </a:rPr>
              <a:t>-x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EECA-1E58-B644-92DA-D5CA2FCDC841}" type="datetime1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179" y="396055"/>
            <a:ext cx="548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Quark Energy Loss in Cold Nuclear 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" y="1254425"/>
            <a:ext cx="3683577" cy="235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" y="3571657"/>
            <a:ext cx="3759064" cy="2691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285" y="1254425"/>
            <a:ext cx="3839442" cy="2698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918" y="4059858"/>
            <a:ext cx="478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First ever clean indication of nuclear suppression beyond what could be explained by shadowing effects alone.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Successful conclusion of a 20+yr quest starting from E866 to understand the baseline in extracting QGP properties.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212" y="6285983"/>
            <a:ext cx="687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first unambiguous sign of quark energy loss in cold nuclear matter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053A-7B00-694A-9534-D1807125ED01}" type="datetime1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458"/>
          </a:xfrm>
        </p:spPr>
        <p:txBody>
          <a:bodyPr/>
          <a:lstStyle/>
          <a:p>
            <a:r>
              <a:rPr lang="en-US" dirty="0" smtClean="0"/>
              <a:t>High Energy Nuclear Physics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458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Ming Liu, TL</a:t>
            </a:r>
          </a:p>
          <a:p>
            <a:pPr lvl="1"/>
            <a:r>
              <a:rPr lang="en-US" dirty="0" err="1" smtClean="0"/>
              <a:t>Patric</a:t>
            </a:r>
            <a:r>
              <a:rPr lang="en-US" dirty="0" smtClean="0"/>
              <a:t> </a:t>
            </a:r>
            <a:r>
              <a:rPr lang="en-US" dirty="0" err="1" smtClean="0"/>
              <a:t>McGaughey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Kun Liu</a:t>
            </a:r>
          </a:p>
          <a:p>
            <a:pPr lvl="1"/>
            <a:r>
              <a:rPr lang="en-US" dirty="0" smtClean="0"/>
              <a:t>Hubert van </a:t>
            </a:r>
            <a:r>
              <a:rPr lang="en-US" dirty="0" err="1" smtClean="0"/>
              <a:t>Hecke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Cesar da Silva</a:t>
            </a:r>
          </a:p>
          <a:p>
            <a:pPr lvl="1"/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smtClean="0"/>
              <a:t>Klein</a:t>
            </a:r>
            <a:endParaRPr lang="en-US" dirty="0" smtClean="0"/>
          </a:p>
          <a:p>
            <a:pPr lvl="1"/>
            <a:r>
              <a:rPr lang="en-US" dirty="0" smtClean="0"/>
              <a:t>Walt Sondheim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hires in progress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Matt Durham**</a:t>
            </a:r>
          </a:p>
          <a:p>
            <a:pPr lvl="1"/>
            <a:r>
              <a:rPr lang="en-US" dirty="0" err="1" smtClean="0"/>
              <a:t>Melynda</a:t>
            </a:r>
            <a:r>
              <a:rPr lang="en-US" dirty="0" smtClean="0"/>
              <a:t> Brooks**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*:   Retiring in FY17(being replaced)</a:t>
            </a:r>
          </a:p>
          <a:p>
            <a:pPr marL="0" indent="0">
              <a:buNone/>
            </a:pPr>
            <a:r>
              <a:rPr lang="en-US" dirty="0" smtClean="0"/>
              <a:t>**: </a:t>
            </a:r>
            <a:r>
              <a:rPr lang="en-US" dirty="0"/>
              <a:t>A</a:t>
            </a:r>
            <a:r>
              <a:rPr lang="en-US" dirty="0" smtClean="0"/>
              <a:t>ctive associate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Postdoc and students</a:t>
            </a:r>
          </a:p>
          <a:p>
            <a:pPr lvl="1"/>
            <a:r>
              <a:rPr lang="en-US" dirty="0" err="1" smtClean="0"/>
              <a:t>Xuan</a:t>
            </a:r>
            <a:r>
              <a:rPr lang="en-US" dirty="0" smtClean="0"/>
              <a:t> Li</a:t>
            </a:r>
          </a:p>
          <a:p>
            <a:pPr lvl="1"/>
            <a:r>
              <a:rPr lang="en-US" dirty="0" err="1" smtClean="0"/>
              <a:t>Sanghoon</a:t>
            </a:r>
            <a:r>
              <a:rPr lang="en-US" dirty="0" smtClean="0"/>
              <a:t> Lim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Kleinjan</a:t>
            </a:r>
            <a:endParaRPr lang="en-US" dirty="0" smtClean="0"/>
          </a:p>
          <a:p>
            <a:pPr lvl="1"/>
            <a:r>
              <a:rPr lang="en-US" dirty="0" smtClean="0"/>
              <a:t>Marie Boer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 </a:t>
            </a:r>
            <a:r>
              <a:rPr lang="en-US" dirty="0" err="1" smtClean="0"/>
              <a:t>Uemura</a:t>
            </a:r>
            <a:endParaRPr lang="en-US" dirty="0" smtClean="0"/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McCumber</a:t>
            </a:r>
            <a:r>
              <a:rPr lang="en-US" dirty="0" smtClean="0"/>
              <a:t> (</a:t>
            </a:r>
            <a:r>
              <a:rPr lang="en-US" dirty="0" err="1" smtClean="0"/>
              <a:t>Reines</a:t>
            </a:r>
            <a:r>
              <a:rPr lang="en-US" dirty="0" smtClean="0"/>
              <a:t> Fellow)</a:t>
            </a:r>
          </a:p>
          <a:p>
            <a:pPr lvl="1"/>
            <a:r>
              <a:rPr lang="en-US" dirty="0" err="1" smtClean="0"/>
              <a:t>Jeongsu</a:t>
            </a:r>
            <a:r>
              <a:rPr lang="en-US" dirty="0" smtClean="0"/>
              <a:t> Bok (visiting student, NMSU)</a:t>
            </a:r>
          </a:p>
          <a:p>
            <a:pPr lvl="1"/>
            <a:r>
              <a:rPr lang="en-US" dirty="0" smtClean="0"/>
              <a:t>Alex Wickes (visiting student, UCLA)</a:t>
            </a:r>
          </a:p>
          <a:p>
            <a:pPr lvl="1"/>
            <a:r>
              <a:rPr lang="en-US" dirty="0" err="1" smtClean="0"/>
              <a:t>Xin</a:t>
            </a:r>
            <a:r>
              <a:rPr lang="en-US" dirty="0" smtClean="0"/>
              <a:t>-kun Chu (visiting student from PKU, stations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0131-3555-CA45-9C56-134281311D71}" type="datetime1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9338" y="5402243"/>
            <a:ext cx="3564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</a:t>
            </a:r>
          </a:p>
          <a:p>
            <a:r>
              <a:rPr lang="en-US" sz="1400" dirty="0" smtClean="0"/>
              <a:t>If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E1039/Pol-DY approved by DOE, rebalancing of HI/ME effort needed and support for installation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165" y="5186799"/>
            <a:ext cx="43166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Supported by: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DOE/NP,</a:t>
            </a:r>
          </a:p>
          <a:p>
            <a:r>
              <a:rPr lang="en-US" sz="1400" dirty="0" smtClean="0"/>
              <a:t>	LANL LDRD (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MAPS Vertex Detector, $5M)</a:t>
            </a:r>
          </a:p>
          <a:p>
            <a:r>
              <a:rPr lang="en-US" sz="1400" dirty="0" smtClean="0"/>
              <a:t>	LDRD(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Dark Photon, $1M)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LDRD Early Career(</a:t>
            </a:r>
            <a:r>
              <a:rPr lang="en-US" sz="1400" dirty="0" err="1" smtClean="0"/>
              <a:t>LHCb</a:t>
            </a:r>
            <a:r>
              <a:rPr lang="en-US" sz="1400" dirty="0" smtClean="0"/>
              <a:t>, $0.5M)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698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758"/>
            <a:ext cx="8229600" cy="824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PHENIX Highlights and Future Plan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26893" y="1211121"/>
            <a:ext cx="2628127" cy="1694392"/>
            <a:chOff x="401392" y="1854580"/>
            <a:chExt cx="2868982" cy="2034198"/>
          </a:xfrm>
        </p:grpSpPr>
        <p:pic>
          <p:nvPicPr>
            <p:cNvPr id="6" name="Picture 5" descr="B_xsec_evaluatio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392" y="1854580"/>
              <a:ext cx="2868982" cy="2034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646" y="2519159"/>
              <a:ext cx="1594956" cy="36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arXiv:1701.01342 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9630" y="1025845"/>
            <a:ext cx="37410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Future:  take advantage of the rich data sets collected recently by the PHENIX experiment at RHIC with LANL-led FVTX/</a:t>
            </a:r>
            <a:r>
              <a:rPr lang="en-US" sz="1400" b="1" dirty="0" err="1" smtClean="0"/>
              <a:t>Muon</a:t>
            </a:r>
            <a:r>
              <a:rPr lang="en-US" sz="1400" b="1" dirty="0" smtClean="0"/>
              <a:t> Tracker, complete key physics study in coming years: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Heavy Quark production in heavy ion collisions: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quark D and B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</a:t>
            </a:r>
            <a:r>
              <a:rPr lang="en-US" sz="1200" dirty="0" err="1" smtClean="0"/>
              <a:t>quarkonia</a:t>
            </a:r>
            <a:r>
              <a:rPr lang="en-US" sz="1200" dirty="0" smtClean="0"/>
              <a:t>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Cold Nuclear matter effects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 collisions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Transverse Single Spin Asymmetry physics (TSSA)</a:t>
            </a:r>
            <a:r>
              <a:rPr lang="en-US" sz="12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Forward </a:t>
            </a:r>
            <a:r>
              <a:rPr lang="en-US" sz="1200" dirty="0" err="1" smtClean="0"/>
              <a:t>Drell</a:t>
            </a:r>
            <a:r>
              <a:rPr lang="en-US" sz="1200" dirty="0" smtClean="0"/>
              <a:t>-Yan to test sign change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</a:t>
            </a:r>
            <a:r>
              <a:rPr lang="en-US" sz="1200" dirty="0" smtClean="0"/>
              <a:t>eavy quark to measure gluon </a:t>
            </a:r>
            <a:r>
              <a:rPr lang="en-US" sz="1200" dirty="0" err="1" smtClean="0"/>
              <a:t>Sivers</a:t>
            </a:r>
            <a:r>
              <a:rPr lang="en-US" sz="1200" dirty="0" smtClean="0"/>
              <a:t> functions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0000FF"/>
                </a:solidFill>
              </a:rPr>
              <a:t>Data sets to be analyzed: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Run12 </a:t>
            </a:r>
            <a:r>
              <a:rPr lang="en-US" sz="1200" dirty="0" err="1" smtClean="0"/>
              <a:t>Cu+Au</a:t>
            </a:r>
            <a:r>
              <a:rPr lang="en-US" sz="1200" dirty="0" smtClean="0"/>
              <a:t>; </a:t>
            </a:r>
            <a:r>
              <a:rPr lang="en-US" sz="1200" dirty="0"/>
              <a:t>Run14 </a:t>
            </a:r>
            <a:r>
              <a:rPr lang="en-US" sz="1200" dirty="0" err="1" smtClean="0"/>
              <a:t>Au+Au</a:t>
            </a:r>
            <a:r>
              <a:rPr lang="en-US" sz="1200" dirty="0" smtClean="0"/>
              <a:t>; Run16 </a:t>
            </a:r>
            <a:r>
              <a:rPr lang="en-US" sz="1200" dirty="0" err="1" smtClean="0"/>
              <a:t>Au+Au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Run15 polarized </a:t>
            </a:r>
            <a:r>
              <a:rPr lang="en-US" sz="1200" dirty="0" err="1" smtClean="0"/>
              <a:t>p</a:t>
            </a:r>
            <a:r>
              <a:rPr lang="en-US" sz="1200" dirty="0" err="1"/>
              <a:t>+</a:t>
            </a:r>
            <a:r>
              <a:rPr lang="en-US" sz="1200" dirty="0" err="1" smtClean="0"/>
              <a:t>p</a:t>
            </a:r>
            <a:r>
              <a:rPr lang="en-US" sz="1200" dirty="0" smtClean="0"/>
              <a:t>, </a:t>
            </a:r>
            <a:r>
              <a:rPr lang="en-US" sz="1200" dirty="0" err="1"/>
              <a:t>p+</a:t>
            </a:r>
            <a:r>
              <a:rPr lang="en-US" sz="1200" dirty="0" err="1" smtClean="0"/>
              <a:t>Au</a:t>
            </a:r>
            <a:r>
              <a:rPr lang="en-US" sz="1200" dirty="0" smtClean="0"/>
              <a:t> and </a:t>
            </a:r>
            <a:r>
              <a:rPr lang="en-US" sz="1200" dirty="0" err="1"/>
              <a:t>p+</a:t>
            </a:r>
            <a:r>
              <a:rPr lang="en-US" sz="1200" dirty="0" err="1" smtClean="0"/>
              <a:t>Al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5+ high impact papers expected 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Pave the path for the future: </a:t>
            </a: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sPHENIX</a:t>
            </a:r>
            <a:r>
              <a:rPr lang="en-US" sz="1200" b="1" dirty="0" smtClean="0">
                <a:solidFill>
                  <a:srgbClr val="FF0000"/>
                </a:solidFill>
              </a:rPr>
              <a:t> and the EIC heavy ion and spin physics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31" y="4882676"/>
            <a:ext cx="3076150" cy="1443104"/>
            <a:chOff x="4961" y="1952028"/>
            <a:chExt cx="9144000" cy="33353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344" y="4605676"/>
            <a:ext cx="307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effects observed in </a:t>
            </a:r>
            <a:r>
              <a:rPr lang="en-US" sz="1200" dirty="0" err="1" smtClean="0">
                <a:solidFill>
                  <a:srgbClr val="FF0000"/>
                </a:solidFill>
              </a:rPr>
              <a:t>p+Au</a:t>
            </a:r>
            <a:r>
              <a:rPr lang="en-US" sz="1200" dirty="0" smtClean="0">
                <a:solidFill>
                  <a:srgbClr val="FF0000"/>
                </a:solidFill>
              </a:rPr>
              <a:t>, M. Durham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228" y="934122"/>
            <a:ext cx="344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First B hadron measurements in </a:t>
            </a:r>
            <a:r>
              <a:rPr lang="en-US" sz="1200" dirty="0" err="1" smtClean="0">
                <a:solidFill>
                  <a:srgbClr val="FF0000"/>
                </a:solidFill>
              </a:rPr>
              <a:t>p+p</a:t>
            </a:r>
            <a:r>
              <a:rPr lang="en-US" sz="1200" dirty="0" smtClean="0">
                <a:solidFill>
                  <a:srgbClr val="FF0000"/>
                </a:solidFill>
              </a:rPr>
              <a:t>, with FVTX,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X. Li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081" y="4882676"/>
            <a:ext cx="1712695" cy="1443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9031" y="4654882"/>
            <a:ext cx="173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Heavy quark TSSA, J. Bok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0" y="3235908"/>
            <a:ext cx="2123673" cy="141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6869" y="2938644"/>
            <a:ext cx="2170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B </a:t>
            </a:r>
            <a:r>
              <a:rPr lang="en-US" sz="1200" dirty="0" smtClean="0">
                <a:solidFill>
                  <a:srgbClr val="FF0000"/>
                </a:solidFill>
              </a:rPr>
              <a:t>R</a:t>
            </a:r>
            <a:r>
              <a:rPr lang="en-US" sz="1200" baseline="-25000" dirty="0" smtClean="0">
                <a:solidFill>
                  <a:srgbClr val="FF0000"/>
                </a:solidFill>
              </a:rPr>
              <a:t>AA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in </a:t>
            </a:r>
            <a:r>
              <a:rPr lang="en-US" sz="1200" dirty="0" err="1" smtClean="0">
                <a:solidFill>
                  <a:srgbClr val="FF0000"/>
                </a:solidFill>
              </a:rPr>
              <a:t>Cu+Au</a:t>
            </a:r>
            <a:r>
              <a:rPr lang="en-US" sz="1200" dirty="0" smtClean="0">
                <a:solidFill>
                  <a:srgbClr val="FF0000"/>
                </a:solidFill>
              </a:rPr>
              <a:t>, C. da Silva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344" y="1281583"/>
            <a:ext cx="1519390" cy="1569650"/>
            <a:chOff x="174344" y="1281583"/>
            <a:chExt cx="1519390" cy="1569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44" y="1281583"/>
              <a:ext cx="1519390" cy="15696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6480" y="1959883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DCA w/ FTVX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54376" y="5810406"/>
            <a:ext cx="1278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8"/>
              </a:rPr>
              <a:t>arXiv:1609.06550</a:t>
            </a:r>
            <a:r>
              <a:rPr lang="en-US" sz="1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9630" y="5607051"/>
            <a:ext cx="3357170" cy="450815"/>
            <a:chOff x="5329630" y="5607051"/>
            <a:chExt cx="3357170" cy="450815"/>
          </a:xfrm>
        </p:grpSpPr>
        <p:grpSp>
          <p:nvGrpSpPr>
            <p:cNvPr id="33" name="Group 32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41546" y="5130673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31216" y="5107994"/>
            <a:ext cx="9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8470" y="51079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059970" y="3313400"/>
            <a:ext cx="3957732" cy="370121"/>
          </a:xfrm>
          <a:prstGeom prst="triangle">
            <a:avLst>
              <a:gd name="adj" fmla="val 5111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16453" y="2989732"/>
            <a:ext cx="2242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CuAu</a:t>
            </a:r>
            <a:r>
              <a:rPr lang="en-US" sz="1200" dirty="0" smtClean="0">
                <a:solidFill>
                  <a:srgbClr val="FF0000"/>
                </a:solidFill>
              </a:rPr>
              <a:t> forward hadron </a:t>
            </a:r>
            <a:r>
              <a:rPr lang="en-US" sz="1200" dirty="0" err="1" smtClean="0">
                <a:solidFill>
                  <a:srgbClr val="FF0000"/>
                </a:solidFill>
              </a:rPr>
              <a:t>Rcp</a:t>
            </a:r>
            <a:r>
              <a:rPr lang="en-US" sz="1200" dirty="0" smtClean="0">
                <a:solidFill>
                  <a:srgbClr val="FF0000"/>
                </a:solidFill>
              </a:rPr>
              <a:t>, S. Lim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4593-FE89-1342-A17F-2CE1E38F78C9}" type="datetime1">
              <a:rPr lang="en-US" smtClean="0"/>
              <a:t>1/19/17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4" name="Picture 23" descr="Run15pAl_Rcp_eta_1panel_log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287" y="2913174"/>
            <a:ext cx="1362102" cy="19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6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Led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Vertex Detector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11371" y="2086601"/>
            <a:ext cx="2654385" cy="4118238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59973" y="1460729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7690510" y="494668"/>
              <a:ext cx="3155611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</a:t>
              </a:r>
              <a:r>
                <a:rPr lang="en-US" dirty="0" smtClean="0">
                  <a:solidFill>
                    <a:srgbClr val="FF0000"/>
                  </a:solidFill>
                </a:rPr>
                <a:t>Vertex </a:t>
              </a:r>
              <a:r>
                <a:rPr dirty="0" smtClean="0">
                  <a:solidFill>
                    <a:srgbClr val="FF0000"/>
                  </a:solidFill>
                </a:rPr>
                <a:t>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6970" y="3498371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E34F-98DB-294D-B6B7-E1A23A7F6DE8}" type="datetime1">
              <a:rPr lang="en-US" smtClean="0"/>
              <a:t>1/19/17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95" y="1324646"/>
            <a:ext cx="2674081" cy="273777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676293"/>
            <a:ext cx="697553" cy="132953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676293"/>
            <a:ext cx="711200" cy="132953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62" y="924740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3 Science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illars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Upsilons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B-jets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7097" y="794451"/>
            <a:ext cx="37359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- MIE pre-proposal submitted to DOE;</a:t>
            </a:r>
          </a:p>
          <a:p>
            <a:r>
              <a:rPr lang="en-US" i="1" dirty="0" smtClean="0"/>
              <a:t>- R&amp;D supported by LANL/LDRD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335" y="1460729"/>
            <a:ext cx="2719037" cy="2023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6970" y="1737728"/>
            <a:ext cx="209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 Physics @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9" y="6094667"/>
            <a:ext cx="381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Monolithic-Active-Pixel-Sensor (MAPS)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9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6" y="28825"/>
            <a:ext cx="8229600" cy="9564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Fermilab</a:t>
            </a:r>
            <a:r>
              <a:rPr lang="en-US" sz="3200" dirty="0" smtClean="0"/>
              <a:t> Highlights and Future Plan</a:t>
            </a:r>
            <a:br>
              <a:rPr lang="en-US" sz="3200" dirty="0" smtClean="0"/>
            </a:br>
            <a:r>
              <a:rPr lang="en-US" sz="3200" dirty="0" smtClean="0"/>
              <a:t>E906, LDRD/E1067, LDRD/E1039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94530" y="4561495"/>
            <a:ext cx="4112952" cy="1473776"/>
            <a:chOff x="34860" y="3175487"/>
            <a:chExt cx="9082798" cy="3437077"/>
          </a:xfrm>
        </p:grpSpPr>
        <p:grpSp>
          <p:nvGrpSpPr>
            <p:cNvPr id="4" name="Group 3"/>
            <p:cNvGrpSpPr/>
            <p:nvPr/>
          </p:nvGrpSpPr>
          <p:grpSpPr>
            <a:xfrm>
              <a:off x="34860" y="3175487"/>
              <a:ext cx="9082798" cy="3437077"/>
              <a:chOff x="61203" y="3309296"/>
              <a:chExt cx="9082798" cy="34370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395" r="76"/>
              <a:stretch/>
            </p:blipFill>
            <p:spPr>
              <a:xfrm>
                <a:off x="61203" y="3309296"/>
                <a:ext cx="9082798" cy="3437077"/>
              </a:xfrm>
              <a:prstGeom prst="rect">
                <a:avLst/>
              </a:prstGeom>
            </p:spPr>
          </p:pic>
          <p:sp>
            <p:nvSpPr>
              <p:cNvPr id="10" name="4-Point Star 9"/>
              <p:cNvSpPr/>
              <p:nvPr/>
            </p:nvSpPr>
            <p:spPr>
              <a:xfrm>
                <a:off x="4057604" y="4618439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4-Point Star 10"/>
              <p:cNvSpPr/>
              <p:nvPr/>
            </p:nvSpPr>
            <p:spPr>
              <a:xfrm>
                <a:off x="5074505" y="4482901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4-Point Star 11"/>
              <p:cNvSpPr/>
              <p:nvPr/>
            </p:nvSpPr>
            <p:spPr>
              <a:xfrm>
                <a:off x="8024035" y="4203758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7668000" y="4211826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4-Point Star 4"/>
            <p:cNvSpPr/>
            <p:nvPr/>
          </p:nvSpPr>
          <p:spPr>
            <a:xfrm>
              <a:off x="4031261" y="4867713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5042563" y="500325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700100" y="532240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-Point Star 7"/>
            <p:cNvSpPr/>
            <p:nvPr/>
          </p:nvSpPr>
          <p:spPr>
            <a:xfrm>
              <a:off x="8016231" y="538204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ensitivity_2y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27" y="2380672"/>
            <a:ext cx="2093755" cy="21808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0084" y="1269131"/>
            <a:ext cx="3884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DAQ upgrade completed: improved by x10+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dark photon trigger: will be ready for parasitic data taking spring 2017 with E906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Updated dark photon proposal to be submitted summer 2017 to </a:t>
            </a:r>
            <a:r>
              <a:rPr lang="en-US" sz="1400" dirty="0" err="1" smtClean="0">
                <a:solidFill>
                  <a:srgbClr val="0000FF"/>
                </a:solidFill>
              </a:rPr>
              <a:t>Fermilab</a:t>
            </a:r>
            <a:r>
              <a:rPr lang="en-US" sz="1400" dirty="0" smtClean="0">
                <a:solidFill>
                  <a:srgbClr val="0000FF"/>
                </a:solidFill>
              </a:rPr>
              <a:t> PAC, for future runs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1" name="Picture 20" descr="IMG_439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935" y="2438682"/>
            <a:ext cx="1660728" cy="19375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1615" y="3941964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One of 8 trigger modules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 assembled at LANL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69BD-D654-0E40-9934-5C36BA96862E}" type="datetime1">
              <a:rPr lang="en-US" smtClean="0"/>
              <a:t>1/19/17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37" y="1573194"/>
            <a:ext cx="3282925" cy="2350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8" y="4172797"/>
            <a:ext cx="3681276" cy="22665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168" y="1269131"/>
            <a:ext cx="3558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determination of quark energy loss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, K. Liu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2643" y="4034297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 quark flavor asymmetry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250" y="6414211"/>
            <a:ext cx="3357170" cy="450815"/>
            <a:chOff x="5329630" y="5607051"/>
            <a:chExt cx="3357170" cy="450815"/>
          </a:xfrm>
        </p:grpSpPr>
        <p:grpSp>
          <p:nvGrpSpPr>
            <p:cNvPr id="29" name="Group 28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10286" y="6137336"/>
            <a:ext cx="131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E906/E1067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14553" y="6135600"/>
            <a:ext cx="143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E1039/E1067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7128" y="5586959"/>
            <a:ext cx="21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E1067: Dark Photon Search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0143" y="220101"/>
            <a:ext cx="8352971" cy="262391"/>
          </a:xfrm>
        </p:spPr>
        <p:txBody>
          <a:bodyPr>
            <a:noAutofit/>
          </a:bodyPr>
          <a:lstStyle/>
          <a:p>
            <a:pPr algn="l"/>
            <a:r>
              <a:rPr lang="en-US" sz="2000" i="1" dirty="0" smtClean="0">
                <a:solidFill>
                  <a:srgbClr val="0000FF"/>
                </a:solidFill>
              </a:rPr>
              <a:t>E1039/ Polarized Target (NH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 </a:t>
            </a:r>
            <a:r>
              <a:rPr lang="en-US" sz="2000" i="1" dirty="0" smtClean="0">
                <a:solidFill>
                  <a:srgbClr val="0000FF"/>
                </a:solidFill>
              </a:rPr>
              <a:t>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ND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)  </a:t>
            </a:r>
            <a:r>
              <a:rPr lang="en-US" sz="2000" b="1" i="1" dirty="0" smtClean="0">
                <a:solidFill>
                  <a:srgbClr val="FF0000"/>
                </a:solidFill>
              </a:rPr>
              <a:t>Ready to Install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Polariz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627" y="620377"/>
            <a:ext cx="4172374" cy="2354779"/>
          </a:xfrm>
          <a:prstGeom prst="rect">
            <a:avLst/>
          </a:prstGeom>
        </p:spPr>
      </p:pic>
      <p:pic>
        <p:nvPicPr>
          <p:cNvPr id="6" name="Picture 5" descr="tgt_syste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82492"/>
            <a:ext cx="2663371" cy="3551161"/>
          </a:xfrm>
          <a:prstGeom prst="rect">
            <a:avLst/>
          </a:prstGeom>
        </p:spPr>
      </p:pic>
      <p:pic>
        <p:nvPicPr>
          <p:cNvPr id="7" name="Picture 6" descr="E1039C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162843"/>
            <a:ext cx="2473226" cy="260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9891" y="1225550"/>
            <a:ext cx="195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94 % Polarization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606" y="4468546"/>
            <a:ext cx="47679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Needs from DOE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NP, HEP and FNAL</a:t>
            </a:r>
            <a:endParaRPr lang="en-US" sz="1200" b="1" i="1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Support for installation (</a:t>
            </a:r>
            <a:r>
              <a:rPr lang="en-US" sz="1600" dirty="0" smtClean="0">
                <a:solidFill>
                  <a:srgbClr val="008000"/>
                </a:solidFill>
              </a:rPr>
              <a:t>mainly labor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Cave modification; shielding changes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Engineering design for </a:t>
            </a:r>
            <a:r>
              <a:rPr lang="en-US" sz="1400" dirty="0" err="1" smtClean="0">
                <a:solidFill>
                  <a:srgbClr val="008000"/>
                </a:solidFill>
              </a:rPr>
              <a:t>cryo</a:t>
            </a:r>
            <a:r>
              <a:rPr lang="en-US" sz="1400" dirty="0" smtClean="0">
                <a:solidFill>
                  <a:srgbClr val="008000"/>
                </a:solidFill>
              </a:rPr>
              <a:t> plumbing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Beam Line modifications (beam spot, collimator)</a:t>
            </a:r>
          </a:p>
          <a:p>
            <a:r>
              <a:rPr lang="en-US" sz="1600" dirty="0" smtClean="0"/>
              <a:t>Equipment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He closed loop liquefier system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Beamline</a:t>
            </a:r>
            <a:r>
              <a:rPr lang="en-US" sz="1600" dirty="0" smtClean="0"/>
              <a:t> components (Power supplies)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0143" y="3026401"/>
            <a:ext cx="515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Fully funded by LANL LDRD program; 3.5M$ (FY14-FY16)</a:t>
            </a:r>
          </a:p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Proposal submitted to DOE NP in Nov 16</a:t>
            </a:r>
          </a:p>
          <a:p>
            <a:r>
              <a:rPr lang="en-US" sz="1400" b="1" dirty="0" smtClean="0">
                <a:solidFill>
                  <a:srgbClr val="3366FF"/>
                </a:solidFill>
              </a:rPr>
              <a:t>Spin Program at FNAL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TMD of the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,        and      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Tensor structure function of deuteron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rgbClr val="3366FF"/>
                </a:solidFill>
              </a:rPr>
              <a:t>H</a:t>
            </a:r>
            <a:r>
              <a:rPr lang="en-US" sz="1400" dirty="0" err="1" smtClean="0">
                <a:solidFill>
                  <a:srgbClr val="3366FF"/>
                </a:solidFill>
              </a:rPr>
              <a:t>elicity</a:t>
            </a:r>
            <a:r>
              <a:rPr lang="en-US" sz="1400" dirty="0" smtClean="0">
                <a:solidFill>
                  <a:srgbClr val="3366FF"/>
                </a:solidFill>
              </a:rPr>
              <a:t> distributions (with polarized beam) of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dirty="0" smtClean="0"/>
              <a:t>….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0" y="3668327"/>
            <a:ext cx="182980" cy="2215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137" y="3668327"/>
            <a:ext cx="148688" cy="226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98152" y="6490018"/>
            <a:ext cx="481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No additional funds required for LANL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CA-53BD-4048-B752-D8CC0D3DC4C0}" type="datetime1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194-EAFA-C848-952B-F483D05A0FE4}" type="datetime1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325" y="1205565"/>
            <a:ext cx="3731908" cy="2593909"/>
            <a:chOff x="5575113" y="821633"/>
            <a:chExt cx="7299930" cy="5021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113" y="821633"/>
              <a:ext cx="7299930" cy="502168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 rot="5400000">
              <a:off x="5373525" y="2428933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10800000">
              <a:off x="8281341" y="4618104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36514" y="466291"/>
            <a:ext cx="4593549" cy="3290396"/>
            <a:chOff x="3958943" y="1296768"/>
            <a:chExt cx="9045857" cy="6317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8943" y="1296768"/>
              <a:ext cx="9045857" cy="631789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flipH="1" flipV="1">
              <a:off x="5190618" y="5691965"/>
              <a:ext cx="6436475" cy="107625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56" y="666729"/>
            <a:ext cx="1115386" cy="1218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288" y="3716459"/>
            <a:ext cx="5540511" cy="2951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763" y="4722081"/>
            <a:ext cx="2486358" cy="1771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179" y="0"/>
            <a:ext cx="82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Gluon Saturation Search at </a:t>
            </a:r>
            <a:r>
              <a:rPr lang="en-US" sz="2800" b="1" dirty="0" err="1" smtClean="0"/>
              <a:t>LHCb</a:t>
            </a:r>
            <a:r>
              <a:rPr lang="en-US" sz="2800" b="1" dirty="0" smtClean="0"/>
              <a:t> – Discovery potential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614" y="608623"/>
            <a:ext cx="41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Cesar’s Early Career starting in 2017, for 2 years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LANL supported early Career program.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Also applied for DOE Early Career.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25" y="5139967"/>
            <a:ext cx="184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tracker </a:t>
            </a:r>
          </a:p>
          <a:p>
            <a:r>
              <a:rPr lang="en-US" dirty="0" smtClean="0"/>
              <a:t>R&amp;D at LANL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5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from PHENIX Team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BF10-CAC6-B54D-AE4F-FC9255C08D15}" type="datetime1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0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0"/>
            <a:ext cx="47397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418" y="31785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LANL led analyses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42207" y="2941060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42207" y="3604674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C-13CD-0749-AF7B-E6F2598EE068}" type="datetime1">
              <a:rPr lang="en-US" smtClean="0"/>
              <a:t>1/19/17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996</Words>
  <Application>Microsoft Macintosh PowerPoint</Application>
  <PresentationFormat>On-screen Show (4:3)</PresentationFormat>
  <Paragraphs>170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PHENIX Team Highlights</vt:lpstr>
      <vt:lpstr>High Energy Nuclear Physics Team </vt:lpstr>
      <vt:lpstr>PHENIX Highlights and Future Plan</vt:lpstr>
      <vt:lpstr> LANL Led sPHENIX MAPS Vertex Detector</vt:lpstr>
      <vt:lpstr>Fermilab Highlights and Future Plan E906, LDRD/E1067, LDRD/E1039</vt:lpstr>
      <vt:lpstr>E1039/ Polarized Target (NH3 , ND3)  Ready to Install</vt:lpstr>
      <vt:lpstr>PowerPoint Presentation</vt:lpstr>
      <vt:lpstr>Backup slides from PHENIX Team</vt:lpstr>
      <vt:lpstr>PowerPoint Presentation</vt:lpstr>
      <vt:lpstr>B production in p+p collisions with the FVTX</vt:lpstr>
      <vt:lpstr>PowerPoint Presentation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Tean Highlights</dc:title>
  <dc:creator>Ming Liu (LANL)</dc:creator>
  <cp:lastModifiedBy>Ming Liu (LANL)</cp:lastModifiedBy>
  <cp:revision>112</cp:revision>
  <dcterms:created xsi:type="dcterms:W3CDTF">2017-01-18T15:16:31Z</dcterms:created>
  <dcterms:modified xsi:type="dcterms:W3CDTF">2017-01-19T20:16:45Z</dcterms:modified>
</cp:coreProperties>
</file>