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5DB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1"/>
    <p:restoredTop sz="94646"/>
  </p:normalViewPr>
  <p:slideViewPr>
    <p:cSldViewPr snapToGrid="0" snapToObjects="1">
      <p:cViewPr varScale="1">
        <p:scale>
          <a:sx n="124" d="100"/>
          <a:sy n="124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1"/>
            <a:ext cx="4741984" cy="1453135"/>
          </a:xfrm>
        </p:spPr>
        <p:txBody>
          <a:bodyPr>
            <a:normAutofit/>
          </a:bodyPr>
          <a:lstStyle/>
          <a:p>
            <a:r>
              <a:rPr lang="en-US" dirty="0"/>
              <a:t>BNL View</a:t>
            </a:r>
            <a:br>
              <a:rPr lang="en-US" dirty="0"/>
            </a:br>
            <a:r>
              <a:rPr lang="en-US" sz="2800" i="1" dirty="0"/>
              <a:t>Berndt Mueller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8"/>
            <a:ext cx="4741984" cy="8543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EIC Yellow Report Workshop</a:t>
            </a:r>
          </a:p>
          <a:p>
            <a:r>
              <a:rPr lang="en-US" dirty="0"/>
              <a:t>March 19,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617" y="5648997"/>
            <a:ext cx="51295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dirty="0">
                <a:solidFill>
                  <a:srgbClr val="4EA5DB"/>
                </a:solidFill>
                <a:latin typeface="+mj-lt"/>
                <a:ea typeface="Arial" charset="0"/>
                <a:cs typeface="Arial" charset="0"/>
              </a:rPr>
              <a:t>Electron Ion Collider – EIC @ BNL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7225"/>
          </a:xfrm>
        </p:spPr>
        <p:txBody>
          <a:bodyPr/>
          <a:lstStyle/>
          <a:p>
            <a:r>
              <a:rPr lang="en-US" dirty="0"/>
              <a:t>Defining the EIC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7560"/>
            <a:ext cx="7886700" cy="4769403"/>
          </a:xfrm>
        </p:spPr>
        <p:txBody>
          <a:bodyPr/>
          <a:lstStyle/>
          <a:p>
            <a:r>
              <a:rPr lang="en-US" dirty="0"/>
              <a:t>Goal: EIC at BNL designed and constructed in close partnership between TJNAF and BNL</a:t>
            </a:r>
          </a:p>
          <a:p>
            <a:r>
              <a:rPr lang="en-US" dirty="0"/>
              <a:t>Weekly </a:t>
            </a:r>
            <a:r>
              <a:rPr lang="en-US" dirty="0" err="1"/>
              <a:t>Jlab</a:t>
            </a:r>
            <a:r>
              <a:rPr lang="en-US" dirty="0"/>
              <a:t>-BNL-DOE calls (1 Hour)</a:t>
            </a:r>
          </a:p>
          <a:p>
            <a:pPr lvl="1"/>
            <a:r>
              <a:rPr lang="en-US" dirty="0"/>
              <a:t>Feb 10, Feb 18, Feb 24, Mar 2, Mar 16</a:t>
            </a:r>
          </a:p>
          <a:p>
            <a:pPr lvl="1"/>
            <a:r>
              <a:rPr lang="en-US" dirty="0"/>
              <a:t>March 11 (4-hour in person meeting at DOE)</a:t>
            </a:r>
          </a:p>
          <a:p>
            <a:r>
              <a:rPr lang="en-US" dirty="0"/>
              <a:t>Steady progress on defining partnership, primary responsibilities, project organization</a:t>
            </a:r>
          </a:p>
          <a:p>
            <a:r>
              <a:rPr lang="en-US" dirty="0"/>
              <a:t>Finding a realistic funding profile and CD schedule with EIC start-up around 2030</a:t>
            </a:r>
          </a:p>
          <a:p>
            <a:r>
              <a:rPr lang="en-US" dirty="0"/>
              <a:t>Identify and secure international contributions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5720" y="6422290"/>
            <a:ext cx="32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4EA5DB"/>
                </a:solidFill>
                <a:latin typeface="+mj-lt"/>
                <a:ea typeface="Arial" charset="0"/>
                <a:cs typeface="Arial" charset="0"/>
              </a:rPr>
              <a:t>Electron Ion Collider – EIC @ BNL</a:t>
            </a:r>
          </a:p>
        </p:txBody>
      </p:sp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6C57-41EE-924B-B647-E0D8858B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9966"/>
          </a:xfrm>
        </p:spPr>
        <p:txBody>
          <a:bodyPr/>
          <a:lstStyle/>
          <a:p>
            <a:r>
              <a:rPr lang="en-US" dirty="0"/>
              <a:t>EIC-UG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A96E-5059-9246-8E6F-BE5CF8F7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9204"/>
            <a:ext cx="7886700" cy="4941870"/>
          </a:xfrm>
        </p:spPr>
        <p:txBody>
          <a:bodyPr>
            <a:normAutofit/>
          </a:bodyPr>
          <a:lstStyle/>
          <a:p>
            <a:r>
              <a:rPr lang="en-US" dirty="0"/>
              <a:t>EIC Users Group role remains essential:</a:t>
            </a:r>
          </a:p>
          <a:p>
            <a:pPr lvl="1"/>
            <a:r>
              <a:rPr lang="en-US" dirty="0"/>
              <a:t>Scientific advocacy for EIC</a:t>
            </a:r>
          </a:p>
          <a:p>
            <a:pPr lvl="2"/>
            <a:r>
              <a:rPr lang="en-US" dirty="0"/>
              <a:t>Domestic</a:t>
            </a:r>
          </a:p>
          <a:p>
            <a:pPr lvl="2"/>
            <a:r>
              <a:rPr lang="en-US" dirty="0"/>
              <a:t>International</a:t>
            </a:r>
          </a:p>
          <a:p>
            <a:pPr lvl="1"/>
            <a:r>
              <a:rPr lang="en-US" dirty="0"/>
              <a:t>International community building</a:t>
            </a:r>
          </a:p>
          <a:p>
            <a:pPr lvl="1"/>
            <a:r>
              <a:rPr lang="en-US" dirty="0"/>
              <a:t>Attracting a global sci-tech EIC workforce</a:t>
            </a:r>
          </a:p>
          <a:p>
            <a:pPr lvl="1"/>
            <a:r>
              <a:rPr lang="en-US" dirty="0"/>
              <a:t>Refinement of the EIC science program</a:t>
            </a:r>
          </a:p>
          <a:p>
            <a:pPr lvl="1"/>
            <a:r>
              <a:rPr lang="en-US" dirty="0"/>
              <a:t>Understanding experimental requirements</a:t>
            </a:r>
          </a:p>
          <a:p>
            <a:pPr lvl="1"/>
            <a:r>
              <a:rPr lang="en-US" dirty="0"/>
              <a:t>Development of suitable technology for detectors and computing</a:t>
            </a:r>
          </a:p>
          <a:p>
            <a:r>
              <a:rPr lang="en-US" dirty="0"/>
              <a:t>Counteract travel </a:t>
            </a:r>
            <a:r>
              <a:rPr lang="en-US"/>
              <a:t>and other constraints </a:t>
            </a:r>
            <a:r>
              <a:rPr lang="en-US" dirty="0"/>
              <a:t>posed by COVID-19 pandemic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atBNL_Template" id="{7D9D8E98-C7F7-F240-B65A-59F06F653F03}" vid="{06730749-68AD-A442-920D-B734ADF703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157</Words>
  <Application>Microsoft Macintosh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 Light</vt:lpstr>
      <vt:lpstr>Office Theme</vt:lpstr>
      <vt:lpstr>BNL View Berndt Mueller</vt:lpstr>
      <vt:lpstr>Defining the EIC Project</vt:lpstr>
      <vt:lpstr>EIC-UG Role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Mueller, Berndt</dc:creator>
  <cp:lastModifiedBy>Mueller, Berndt</cp:lastModifiedBy>
  <cp:revision>4</cp:revision>
  <dcterms:created xsi:type="dcterms:W3CDTF">2020-03-19T00:59:33Z</dcterms:created>
  <dcterms:modified xsi:type="dcterms:W3CDTF">2020-03-19T01:27:25Z</dcterms:modified>
</cp:coreProperties>
</file>