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Microsoft_Equation1.bin" ContentType="application/vnd.openxmlformats-officedocument.oleObject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4" r:id="rId3"/>
    <p:sldId id="257" r:id="rId4"/>
    <p:sldId id="258" r:id="rId5"/>
    <p:sldId id="259" r:id="rId6"/>
    <p:sldId id="281" r:id="rId7"/>
    <p:sldId id="282" r:id="rId8"/>
    <p:sldId id="273" r:id="rId9"/>
    <p:sldId id="278" r:id="rId10"/>
    <p:sldId id="279" r:id="rId11"/>
    <p:sldId id="280" r:id="rId12"/>
    <p:sldId id="266" r:id="rId13"/>
    <p:sldId id="260" r:id="rId14"/>
    <p:sldId id="277" r:id="rId15"/>
    <p:sldId id="290" r:id="rId16"/>
    <p:sldId id="291" r:id="rId17"/>
    <p:sldId id="268" r:id="rId18"/>
    <p:sldId id="265" r:id="rId19"/>
    <p:sldId id="267" r:id="rId20"/>
    <p:sldId id="270" r:id="rId21"/>
    <p:sldId id="271" r:id="rId22"/>
    <p:sldId id="272" r:id="rId23"/>
    <p:sldId id="262" r:id="rId24"/>
    <p:sldId id="275" r:id="rId25"/>
    <p:sldId id="274" r:id="rId26"/>
    <p:sldId id="284" r:id="rId27"/>
    <p:sldId id="263" r:id="rId28"/>
    <p:sldId id="261" r:id="rId29"/>
    <p:sldId id="287" r:id="rId30"/>
    <p:sldId id="269" r:id="rId31"/>
    <p:sldId id="286" r:id="rId32"/>
    <p:sldId id="289" r:id="rId33"/>
    <p:sldId id="288" r:id="rId34"/>
    <p:sldId id="28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863D5-E709-E14A-B4FA-F05177B99F4E}" type="datetimeFigureOut">
              <a:rPr lang="en-US" smtClean="0"/>
              <a:t>7/19/16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F917E-D8D2-FF4B-8D1D-1979EB2A7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37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642BA-9430-5E40-80D7-E37FC6BE761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F97C6-22C9-0E44-9F14-1F6BB4C1D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338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9A84CEC0-2C40-47F5-B370-423C0F0E0083}" type="slidenum">
              <a:rPr lang="en-US" sz="1200">
                <a:solidFill>
                  <a:srgbClr val="000000"/>
                </a:solidFill>
                <a:latin typeface="Arial"/>
                <a:ea typeface="ＭＳ Ｐゴシック"/>
              </a:rPr>
              <a:t>14</a:t>
            </a:fld>
            <a:endParaRPr/>
          </a:p>
        </p:txBody>
      </p:sp>
      <p:sp>
        <p:nvSpPr>
          <p:cNvPr id="11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3013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804CF-54D4-9448-85A0-B03AE2F35B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68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0D1F-CD62-E84D-9561-56B3A4C48984}" type="datetime1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4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05463-7A3C-7B49-B47B-4014C3B01100}" type="datetime1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74CC-C463-6646-9031-9DFD0EE0F62D}" type="datetime1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40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877023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60CD-550D-F348-8A47-BE317B17E6B4}" type="datetime1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8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DFCFF-8CDB-A94B-BFDA-F428CF7CCD62}" type="datetime1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5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6D5C0-094C-C34A-9BD3-3E36B1E4C8FB}" type="datetime1">
              <a:rPr lang="en-US" smtClean="0"/>
              <a:t>7/21/16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5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CBB5-8DD1-8E47-9008-24940EEB93C3}" type="datetime1">
              <a:rPr lang="en-US" smtClean="0"/>
              <a:t>7/21/16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1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52FA-1010-6840-AEE5-6DBCFC90D756}" type="datetime1">
              <a:rPr lang="en-US" smtClean="0"/>
              <a:t>7/21/16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5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117A-CF20-0944-96E1-3E383A061BB0}" type="datetime1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6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6931-06F9-DB4E-BBD7-5673D7FAC65F}" type="datetime1">
              <a:rPr lang="en-US" smtClean="0"/>
              <a:t>7/21/16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4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2E4A-DD9D-3646-BEF6-0C4F4EE96C8E}" type="datetime1">
              <a:rPr lang="en-US" smtClean="0"/>
              <a:t>7/21/16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2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006B9-3366-5D40-9905-FE5B0F6778BF}" type="datetime1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1" y="6356350"/>
            <a:ext cx="3881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2C382-7177-6A42-A044-BEEEBB730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6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4" Type="http://schemas.openxmlformats.org/officeDocument/2006/relationships/image" Target="../media/image2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wmf"/><Relationship Id="rId3" Type="http://schemas.openxmlformats.org/officeDocument/2006/relationships/image" Target="../media/image4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wmf"/><Relationship Id="rId5" Type="http://schemas.openxmlformats.org/officeDocument/2006/relationships/image" Target="../media/image45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wmf"/><Relationship Id="rId3" Type="http://schemas.openxmlformats.org/officeDocument/2006/relationships/image" Target="../media/image50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wmf"/><Relationship Id="rId3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3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54.emf"/><Relationship Id="rId10" Type="http://schemas.openxmlformats.org/officeDocument/2006/relationships/oleObject" Target="../embeddings/Microsoft_Equation1.bin"/><Relationship Id="rId11" Type="http://schemas.openxmlformats.org/officeDocument/2006/relationships/image" Target="../media/image5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1.wdp"/><Relationship Id="rId5" Type="http://schemas.openxmlformats.org/officeDocument/2006/relationships/image" Target="../media/image16.jpeg"/><Relationship Id="rId6" Type="http://schemas.microsoft.com/office/2007/relationships/hdphoto" Target="../media/hdphoto2.wdp"/><Relationship Id="rId7" Type="http://schemas.openxmlformats.org/officeDocument/2006/relationships/image" Target="../media/image12.png"/><Relationship Id="rId8" Type="http://schemas.openxmlformats.org/officeDocument/2006/relationships/image" Target="../media/image17.jpe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wmf"/><Relationship Id="rId3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EIC and LANL’s Interest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Ming Liu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LANL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6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4"/>
            <a:ext cx="8229600" cy="1143000"/>
          </a:xfrm>
        </p:spPr>
        <p:txBody>
          <a:bodyPr/>
          <a:lstStyle/>
          <a:p>
            <a:r>
              <a:rPr lang="en-US" dirty="0" smtClean="0"/>
              <a:t>EIC “Technical” Interests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7310"/>
            <a:ext cx="8229600" cy="511904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Low mass tracking detectors</a:t>
            </a:r>
          </a:p>
          <a:p>
            <a:pPr lvl="1"/>
            <a:r>
              <a:rPr lang="en-US" dirty="0" smtClean="0"/>
              <a:t>MAPS for heavy quark physics </a:t>
            </a:r>
          </a:p>
          <a:p>
            <a:pPr lvl="1"/>
            <a:r>
              <a:rPr lang="en-US" dirty="0" smtClean="0"/>
              <a:t>GEM for general tracking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Hadron PID</a:t>
            </a:r>
          </a:p>
          <a:p>
            <a:pPr lvl="1"/>
            <a:r>
              <a:rPr lang="en-US" dirty="0" smtClean="0"/>
              <a:t>Modular Cerenkov detectors (partially supported by EIC R&amp;D through BNL)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Other groups @LANL</a:t>
            </a:r>
          </a:p>
          <a:p>
            <a:pPr lvl="1"/>
            <a:r>
              <a:rPr lang="en-US" dirty="0" smtClean="0"/>
              <a:t>ISR: detectors </a:t>
            </a:r>
          </a:p>
          <a:p>
            <a:pPr lvl="1"/>
            <a:r>
              <a:rPr lang="en-US" dirty="0" smtClean="0"/>
              <a:t>AOT: electronics, accelerator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Computing &amp; simulations: big data?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Theory synergy: QGP, CNM, Spin, physics BSM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3498-CBBD-E741-A2E1-2D57EA45ECB8}" type="datetime1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7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43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Forward Physics Ideas for </a:t>
            </a:r>
            <a:r>
              <a:rPr lang="en-US" dirty="0" err="1" smtClean="0"/>
              <a:t>sPHENIX</a:t>
            </a:r>
            <a:r>
              <a:rPr lang="en-US" dirty="0" smtClean="0"/>
              <a:t> &amp; Applicability for EIC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Ming Liu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LANL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3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CustomShape 1"/>
          <p:cNvSpPr/>
          <p:nvPr/>
        </p:nvSpPr>
        <p:spPr>
          <a:xfrm>
            <a:off x="82440" y="30600"/>
            <a:ext cx="77670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r>
              <a:rPr lang="en-US" sz="4000">
                <a:solidFill>
                  <a:srgbClr val="FF0000"/>
                </a:solidFill>
                <a:latin typeface="Calibri"/>
              </a:rPr>
              <a:t>  Forward sPHENIX Proposal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400">
                <a:solidFill>
                  <a:srgbClr val="0000FF"/>
                </a:solidFill>
                <a:latin typeface="Calibri"/>
              </a:rPr>
              <a:t>(An upgrade path that harvests </a:t>
            </a:r>
            <a:r>
              <a:rPr lang="en-US" sz="1400" b="1">
                <a:solidFill>
                  <a:srgbClr val="0000FF"/>
                </a:solidFill>
                <a:latin typeface="Calibri"/>
              </a:rPr>
              <a:t>pp, pA and AA</a:t>
            </a:r>
            <a:r>
              <a:rPr lang="en-US" sz="1400">
                <a:solidFill>
                  <a:srgbClr val="0000FF"/>
                </a:solidFill>
                <a:latin typeface="Calibri"/>
              </a:rPr>
              <a:t> physics and leads to an EIC era)</a:t>
            </a:r>
            <a:endParaRPr/>
          </a:p>
        </p:txBody>
      </p:sp>
      <p:sp>
        <p:nvSpPr>
          <p:cNvPr id="844" name="CustomShape 2"/>
          <p:cNvSpPr/>
          <p:nvPr/>
        </p:nvSpPr>
        <p:spPr>
          <a:xfrm>
            <a:off x="176400" y="5704920"/>
            <a:ext cx="6583680" cy="637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3333"/>
                </a:solidFill>
                <a:latin typeface="Calibri"/>
              </a:rPr>
              <a:t>Transverse Spin Physics Centric in the Forward Rapidity: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3333"/>
                </a:solidFill>
                <a:latin typeface="Calibri"/>
              </a:rPr>
              <a:t>Where significant novel effects observed!</a:t>
            </a:r>
            <a:endParaRPr/>
          </a:p>
        </p:txBody>
      </p:sp>
      <p:pic>
        <p:nvPicPr>
          <p:cNvPr id="845" name="Picture 3"/>
          <p:cNvPicPr/>
          <p:nvPr/>
        </p:nvPicPr>
        <p:blipFill>
          <a:blip r:embed="rId2"/>
          <a:stretch>
            <a:fillRect/>
          </a:stretch>
        </p:blipFill>
        <p:spPr>
          <a:xfrm rot="378600">
            <a:off x="6738120" y="5263920"/>
            <a:ext cx="2406600" cy="1925280"/>
          </a:xfrm>
          <a:prstGeom prst="rect">
            <a:avLst/>
          </a:prstGeom>
          <a:ln w="9360">
            <a:noFill/>
          </a:ln>
        </p:spPr>
      </p:pic>
      <p:pic>
        <p:nvPicPr>
          <p:cNvPr id="84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033560" y="1293840"/>
            <a:ext cx="6642720" cy="4259880"/>
          </a:xfrm>
          <a:prstGeom prst="rect">
            <a:avLst/>
          </a:prstGeom>
          <a:ln w="9360">
            <a:noFill/>
          </a:ln>
        </p:spPr>
      </p:pic>
      <p:sp>
        <p:nvSpPr>
          <p:cNvPr id="847" name="CustomShape 3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sp>
        <p:nvSpPr>
          <p:cNvPr id="848" name="CustomShape 4"/>
          <p:cNvSpPr/>
          <p:nvPr/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Ming Liu, Spinfest2014</a:t>
            </a:r>
            <a:endParaRPr/>
          </a:p>
        </p:txBody>
      </p:sp>
      <p:sp>
        <p:nvSpPr>
          <p:cNvPr id="849" name="CustomShape 5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B0ECDB42-7BD3-48B9-8BA0-424BA1B91CC7}" type="slidenum">
              <a:rPr lang="en-US" sz="1200">
                <a:solidFill>
                  <a:srgbClr val="8B8B8B"/>
                </a:solidFill>
                <a:latin typeface="Calibri"/>
              </a:rPr>
              <a:t>12</a:t>
            </a:fld>
            <a:endParaRPr/>
          </a:p>
        </p:txBody>
      </p:sp>
      <p:pic>
        <p:nvPicPr>
          <p:cNvPr id="850" name="Picture 27"/>
          <p:cNvPicPr/>
          <p:nvPr/>
        </p:nvPicPr>
        <p:blipFill>
          <a:blip r:embed="rId4"/>
          <a:stretch>
            <a:fillRect/>
          </a:stretch>
        </p:blipFill>
        <p:spPr>
          <a:xfrm rot="5086800">
            <a:off x="7683840" y="387000"/>
            <a:ext cx="1456920" cy="1151280"/>
          </a:xfrm>
          <a:prstGeom prst="rect">
            <a:avLst/>
          </a:prstGeom>
          <a:ln>
            <a:noFill/>
          </a:ln>
        </p:spPr>
      </p:pic>
      <p:sp>
        <p:nvSpPr>
          <p:cNvPr id="851" name="CustomShape 6"/>
          <p:cNvSpPr/>
          <p:nvPr/>
        </p:nvSpPr>
        <p:spPr>
          <a:xfrm>
            <a:off x="3867840" y="2358360"/>
            <a:ext cx="1952640" cy="1861920"/>
          </a:xfrm>
          <a:prstGeom prst="ellipse">
            <a:avLst/>
          </a:prstGeom>
          <a:noFill/>
          <a:ln w="47520">
            <a:solidFill>
              <a:srgbClr val="FFFF00"/>
            </a:solidFill>
            <a:round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ECFD3-9FF1-7D43-BEE0-9C23AFFC875B}" type="datetime1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3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72"/>
            <a:ext cx="8229600" cy="1143000"/>
          </a:xfrm>
        </p:spPr>
        <p:txBody>
          <a:bodyPr/>
          <a:lstStyle/>
          <a:p>
            <a:r>
              <a:rPr lang="en-US" dirty="0" smtClean="0"/>
              <a:t>Forward </a:t>
            </a:r>
            <a:r>
              <a:rPr lang="en-US" dirty="0" err="1" smtClean="0"/>
              <a:t>sPHENIX</a:t>
            </a:r>
            <a:r>
              <a:rPr lang="en-US" dirty="0" smtClean="0"/>
              <a:t> and EIC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9397"/>
            <a:ext cx="8229600" cy="320597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Address many of the same key physics of EIC </a:t>
            </a:r>
          </a:p>
          <a:p>
            <a:pPr lvl="1"/>
            <a:r>
              <a:rPr lang="en-US" dirty="0" smtClean="0"/>
              <a:t>Spin Physics and 3D structure </a:t>
            </a:r>
            <a:endParaRPr lang="en-US" dirty="0"/>
          </a:p>
          <a:p>
            <a:pPr lvl="1"/>
            <a:r>
              <a:rPr lang="en-US" dirty="0" smtClean="0"/>
              <a:t>CNM Physics </a:t>
            </a:r>
          </a:p>
          <a:p>
            <a:pPr lvl="1"/>
            <a:endParaRPr lang="en-US" dirty="0"/>
          </a:p>
          <a:p>
            <a:r>
              <a:rPr lang="en-US" dirty="0" smtClean="0"/>
              <a:t>Complementary to EIC measurements</a:t>
            </a:r>
          </a:p>
          <a:p>
            <a:pPr lvl="1"/>
            <a:r>
              <a:rPr lang="en-US" dirty="0" smtClean="0"/>
              <a:t>TMD </a:t>
            </a:r>
            <a:r>
              <a:rPr lang="en-US" dirty="0" err="1" smtClean="0"/>
              <a:t>vs</a:t>
            </a:r>
            <a:r>
              <a:rPr lang="en-US" dirty="0" smtClean="0"/>
              <a:t> Collinear factorization</a:t>
            </a:r>
          </a:p>
          <a:p>
            <a:pPr lvl="1"/>
            <a:r>
              <a:rPr lang="en-US" dirty="0" smtClean="0"/>
              <a:t>Saturation physics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Critical to cross check of consistency among various theoretical framework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0C31-B862-504F-BF3D-5855A2627DA5}" type="datetime1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13</a:t>
            </a:fld>
            <a:endParaRPr lang="en-US"/>
          </a:p>
        </p:txBody>
      </p:sp>
      <p:pic>
        <p:nvPicPr>
          <p:cNvPr id="7" name="Bild 25"/>
          <p:cNvPicPr/>
          <p:nvPr/>
        </p:nvPicPr>
        <p:blipFill>
          <a:blip r:embed="rId2"/>
          <a:stretch>
            <a:fillRect/>
          </a:stretch>
        </p:blipFill>
        <p:spPr>
          <a:xfrm>
            <a:off x="6975511" y="1239396"/>
            <a:ext cx="1140859" cy="944157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6862840" y="2332707"/>
            <a:ext cx="1363216" cy="1191846"/>
          </a:xfrm>
          <a:prstGeom prst="rect">
            <a:avLst/>
          </a:prstGeom>
          <a:ln w="9360">
            <a:noFill/>
          </a:ln>
        </p:spPr>
      </p:pic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5970881" y="4776453"/>
            <a:ext cx="2963994" cy="1316277"/>
            <a:chOff x="3216" y="816"/>
            <a:chExt cx="2460" cy="1114"/>
          </a:xfrm>
        </p:grpSpPr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3216" y="816"/>
              <a:ext cx="2460" cy="1114"/>
              <a:chOff x="3240" y="816"/>
              <a:chExt cx="2460" cy="1114"/>
            </a:xfrm>
          </p:grpSpPr>
          <p:grpSp>
            <p:nvGrpSpPr>
              <p:cNvPr id="14" name="Group 39"/>
              <p:cNvGrpSpPr>
                <a:grpSpLocks/>
              </p:cNvGrpSpPr>
              <p:nvPr/>
            </p:nvGrpSpPr>
            <p:grpSpPr bwMode="auto">
              <a:xfrm>
                <a:off x="3906" y="1584"/>
                <a:ext cx="336" cy="240"/>
                <a:chOff x="1056" y="1584"/>
                <a:chExt cx="336" cy="240"/>
              </a:xfrm>
            </p:grpSpPr>
            <p:sp>
              <p:nvSpPr>
                <p:cNvPr id="35" name="Line 40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36" name="Line 41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336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37" name="Line 42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38" name="Line 43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192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 flipV="1">
                <a:off x="3912" y="912"/>
                <a:ext cx="336" cy="240"/>
                <a:chOff x="1056" y="1584"/>
                <a:chExt cx="336" cy="240"/>
              </a:xfrm>
            </p:grpSpPr>
            <p:sp>
              <p:nvSpPr>
                <p:cNvPr id="31" name="Line 45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32" name="Line 46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336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33" name="Line 47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34" name="Line 48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192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</p:grpSp>
          <p:sp>
            <p:nvSpPr>
              <p:cNvPr id="16" name="Freeform 49"/>
              <p:cNvSpPr>
                <a:spLocks noChangeAspect="1"/>
              </p:cNvSpPr>
              <p:nvPr/>
            </p:nvSpPr>
            <p:spPr bwMode="auto">
              <a:xfrm>
                <a:off x="4359" y="1261"/>
                <a:ext cx="51" cy="138"/>
              </a:xfrm>
              <a:custGeom>
                <a:avLst/>
                <a:gdLst>
                  <a:gd name="T0" fmla="*/ 0 w 216"/>
                  <a:gd name="T1" fmla="*/ 0 h 576"/>
                  <a:gd name="T2" fmla="*/ 0 w 216"/>
                  <a:gd name="T3" fmla="*/ 0 h 576"/>
                  <a:gd name="T4" fmla="*/ 0 w 216"/>
                  <a:gd name="T5" fmla="*/ 0 h 576"/>
                  <a:gd name="T6" fmla="*/ 0 w 216"/>
                  <a:gd name="T7" fmla="*/ 0 h 576"/>
                  <a:gd name="T8" fmla="*/ 0 w 216"/>
                  <a:gd name="T9" fmla="*/ 0 h 576"/>
                  <a:gd name="T10" fmla="*/ 0 w 216"/>
                  <a:gd name="T11" fmla="*/ 0 h 576"/>
                  <a:gd name="T12" fmla="*/ 0 w 216"/>
                  <a:gd name="T13" fmla="*/ 0 h 576"/>
                  <a:gd name="T14" fmla="*/ 0 w 216"/>
                  <a:gd name="T15" fmla="*/ 0 h 576"/>
                  <a:gd name="T16" fmla="*/ 0 w 216"/>
                  <a:gd name="T17" fmla="*/ 0 h 576"/>
                  <a:gd name="T18" fmla="*/ 0 w 216"/>
                  <a:gd name="T19" fmla="*/ 0 h 576"/>
                  <a:gd name="T20" fmla="*/ 0 w 216"/>
                  <a:gd name="T21" fmla="*/ 0 h 576"/>
                  <a:gd name="T22" fmla="*/ 0 w 216"/>
                  <a:gd name="T23" fmla="*/ 0 h 576"/>
                  <a:gd name="T24" fmla="*/ 0 w 216"/>
                  <a:gd name="T25" fmla="*/ 0 h 576"/>
                  <a:gd name="T26" fmla="*/ 0 w 216"/>
                  <a:gd name="T27" fmla="*/ 0 h 576"/>
                  <a:gd name="T28" fmla="*/ 0 w 216"/>
                  <a:gd name="T29" fmla="*/ 0 h 576"/>
                  <a:gd name="T30" fmla="*/ 0 w 216"/>
                  <a:gd name="T31" fmla="*/ 0 h 576"/>
                  <a:gd name="T32" fmla="*/ 0 w 216"/>
                  <a:gd name="T33" fmla="*/ 0 h 576"/>
                  <a:gd name="T34" fmla="*/ 0 w 216"/>
                  <a:gd name="T35" fmla="*/ 0 h 576"/>
                  <a:gd name="T36" fmla="*/ 0 w 216"/>
                  <a:gd name="T37" fmla="*/ 0 h 576"/>
                  <a:gd name="T38" fmla="*/ 0 w 216"/>
                  <a:gd name="T39" fmla="*/ 0 h 576"/>
                  <a:gd name="T40" fmla="*/ 0 w 216"/>
                  <a:gd name="T41" fmla="*/ 0 h 576"/>
                  <a:gd name="T42" fmla="*/ 0 w 216"/>
                  <a:gd name="T43" fmla="*/ 0 h 576"/>
                  <a:gd name="T44" fmla="*/ 0 w 216"/>
                  <a:gd name="T45" fmla="*/ 0 h 576"/>
                  <a:gd name="T46" fmla="*/ 0 w 216"/>
                  <a:gd name="T47" fmla="*/ 0 h 576"/>
                  <a:gd name="T48" fmla="*/ 0 w 216"/>
                  <a:gd name="T49" fmla="*/ 0 h 576"/>
                  <a:gd name="T50" fmla="*/ 0 w 216"/>
                  <a:gd name="T51" fmla="*/ 0 h 576"/>
                  <a:gd name="T52" fmla="*/ 0 w 216"/>
                  <a:gd name="T53" fmla="*/ 0 h 576"/>
                  <a:gd name="T54" fmla="*/ 0 w 216"/>
                  <a:gd name="T55" fmla="*/ 0 h 576"/>
                  <a:gd name="T56" fmla="*/ 0 w 216"/>
                  <a:gd name="T57" fmla="*/ 0 h 576"/>
                  <a:gd name="T58" fmla="*/ 0 w 216"/>
                  <a:gd name="T59" fmla="*/ 0 h 576"/>
                  <a:gd name="T60" fmla="*/ 0 w 216"/>
                  <a:gd name="T61" fmla="*/ 0 h 576"/>
                  <a:gd name="T62" fmla="*/ 0 w 216"/>
                  <a:gd name="T63" fmla="*/ 0 h 576"/>
                  <a:gd name="T64" fmla="*/ 0 w 216"/>
                  <a:gd name="T65" fmla="*/ 0 h 576"/>
                  <a:gd name="T66" fmla="*/ 0 w 216"/>
                  <a:gd name="T67" fmla="*/ 0 h 576"/>
                  <a:gd name="T68" fmla="*/ 0 w 216"/>
                  <a:gd name="T69" fmla="*/ 0 h 576"/>
                  <a:gd name="T70" fmla="*/ 0 w 216"/>
                  <a:gd name="T71" fmla="*/ 0 h 576"/>
                  <a:gd name="T72" fmla="*/ 0 w 216"/>
                  <a:gd name="T73" fmla="*/ 0 h 576"/>
                  <a:gd name="T74" fmla="*/ 0 w 216"/>
                  <a:gd name="T75" fmla="*/ 0 h 576"/>
                  <a:gd name="T76" fmla="*/ 0 w 216"/>
                  <a:gd name="T77" fmla="*/ 0 h 576"/>
                  <a:gd name="T78" fmla="*/ 0 w 216"/>
                  <a:gd name="T79" fmla="*/ 0 h 576"/>
                  <a:gd name="T80" fmla="*/ 0 w 216"/>
                  <a:gd name="T81" fmla="*/ 0 h 576"/>
                  <a:gd name="T82" fmla="*/ 0 w 216"/>
                  <a:gd name="T83" fmla="*/ 0 h 576"/>
                  <a:gd name="T84" fmla="*/ 0 w 216"/>
                  <a:gd name="T85" fmla="*/ 0 h 576"/>
                  <a:gd name="T86" fmla="*/ 0 w 216"/>
                  <a:gd name="T87" fmla="*/ 0 h 576"/>
                  <a:gd name="T88" fmla="*/ 0 w 216"/>
                  <a:gd name="T89" fmla="*/ 0 h 576"/>
                  <a:gd name="T90" fmla="*/ 0 w 216"/>
                  <a:gd name="T91" fmla="*/ 0 h 576"/>
                  <a:gd name="T92" fmla="*/ 0 w 216"/>
                  <a:gd name="T93" fmla="*/ 0 h 576"/>
                  <a:gd name="T94" fmla="*/ 0 w 216"/>
                  <a:gd name="T95" fmla="*/ 0 h 576"/>
                  <a:gd name="T96" fmla="*/ 0 w 216"/>
                  <a:gd name="T97" fmla="*/ 0 h 576"/>
                  <a:gd name="T98" fmla="*/ 0 w 216"/>
                  <a:gd name="T99" fmla="*/ 0 h 576"/>
                  <a:gd name="T100" fmla="*/ 0 w 216"/>
                  <a:gd name="T101" fmla="*/ 0 h 576"/>
                  <a:gd name="T102" fmla="*/ 0 w 216"/>
                  <a:gd name="T103" fmla="*/ 0 h 57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6"/>
                  <a:gd name="T157" fmla="*/ 0 h 576"/>
                  <a:gd name="T158" fmla="*/ 216 w 216"/>
                  <a:gd name="T159" fmla="*/ 576 h 57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6" h="576">
                    <a:moveTo>
                      <a:pt x="108" y="0"/>
                    </a:moveTo>
                    <a:lnTo>
                      <a:pt x="106" y="0"/>
                    </a:lnTo>
                    <a:lnTo>
                      <a:pt x="99" y="4"/>
                    </a:lnTo>
                    <a:lnTo>
                      <a:pt x="86" y="10"/>
                    </a:lnTo>
                    <a:lnTo>
                      <a:pt x="71" y="17"/>
                    </a:lnTo>
                    <a:lnTo>
                      <a:pt x="54" y="26"/>
                    </a:lnTo>
                    <a:lnTo>
                      <a:pt x="36" y="38"/>
                    </a:lnTo>
                    <a:lnTo>
                      <a:pt x="21" y="48"/>
                    </a:lnTo>
                    <a:lnTo>
                      <a:pt x="14" y="53"/>
                    </a:lnTo>
                    <a:lnTo>
                      <a:pt x="9" y="54"/>
                    </a:lnTo>
                    <a:lnTo>
                      <a:pt x="8" y="56"/>
                    </a:lnTo>
                    <a:lnTo>
                      <a:pt x="4" y="61"/>
                    </a:lnTo>
                    <a:lnTo>
                      <a:pt x="1" y="71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9" y="89"/>
                    </a:lnTo>
                    <a:lnTo>
                      <a:pt x="12" y="92"/>
                    </a:lnTo>
                    <a:lnTo>
                      <a:pt x="20" y="98"/>
                    </a:lnTo>
                    <a:lnTo>
                      <a:pt x="36" y="108"/>
                    </a:lnTo>
                    <a:lnTo>
                      <a:pt x="55" y="118"/>
                    </a:lnTo>
                    <a:lnTo>
                      <a:pt x="67" y="123"/>
                    </a:lnTo>
                    <a:lnTo>
                      <a:pt x="74" y="126"/>
                    </a:lnTo>
                    <a:lnTo>
                      <a:pt x="81" y="127"/>
                    </a:lnTo>
                    <a:lnTo>
                      <a:pt x="95" y="132"/>
                    </a:lnTo>
                    <a:lnTo>
                      <a:pt x="118" y="142"/>
                    </a:lnTo>
                    <a:lnTo>
                      <a:pt x="138" y="152"/>
                    </a:lnTo>
                    <a:lnTo>
                      <a:pt x="149" y="157"/>
                    </a:lnTo>
                    <a:lnTo>
                      <a:pt x="153" y="160"/>
                    </a:lnTo>
                    <a:lnTo>
                      <a:pt x="157" y="162"/>
                    </a:lnTo>
                    <a:lnTo>
                      <a:pt x="166" y="168"/>
                    </a:lnTo>
                    <a:lnTo>
                      <a:pt x="181" y="178"/>
                    </a:lnTo>
                    <a:lnTo>
                      <a:pt x="191" y="187"/>
                    </a:lnTo>
                    <a:lnTo>
                      <a:pt x="200" y="193"/>
                    </a:lnTo>
                    <a:lnTo>
                      <a:pt x="204" y="196"/>
                    </a:lnTo>
                    <a:lnTo>
                      <a:pt x="207" y="197"/>
                    </a:lnTo>
                    <a:lnTo>
                      <a:pt x="209" y="200"/>
                    </a:lnTo>
                    <a:lnTo>
                      <a:pt x="212" y="203"/>
                    </a:lnTo>
                    <a:lnTo>
                      <a:pt x="215" y="209"/>
                    </a:lnTo>
                    <a:lnTo>
                      <a:pt x="216" y="218"/>
                    </a:lnTo>
                    <a:lnTo>
                      <a:pt x="215" y="229"/>
                    </a:lnTo>
                    <a:lnTo>
                      <a:pt x="210" y="235"/>
                    </a:lnTo>
                    <a:lnTo>
                      <a:pt x="207" y="237"/>
                    </a:lnTo>
                    <a:lnTo>
                      <a:pt x="204" y="238"/>
                    </a:lnTo>
                    <a:lnTo>
                      <a:pt x="197" y="244"/>
                    </a:lnTo>
                    <a:lnTo>
                      <a:pt x="182" y="255"/>
                    </a:lnTo>
                    <a:lnTo>
                      <a:pt x="166" y="266"/>
                    </a:lnTo>
                    <a:lnTo>
                      <a:pt x="156" y="270"/>
                    </a:lnTo>
                    <a:lnTo>
                      <a:pt x="150" y="272"/>
                    </a:lnTo>
                    <a:lnTo>
                      <a:pt x="146" y="272"/>
                    </a:lnTo>
                    <a:lnTo>
                      <a:pt x="134" y="276"/>
                    </a:lnTo>
                    <a:lnTo>
                      <a:pt x="111" y="286"/>
                    </a:lnTo>
                    <a:lnTo>
                      <a:pt x="89" y="297"/>
                    </a:lnTo>
                    <a:lnTo>
                      <a:pt x="77" y="302"/>
                    </a:lnTo>
                    <a:lnTo>
                      <a:pt x="70" y="304"/>
                    </a:lnTo>
                    <a:lnTo>
                      <a:pt x="65" y="307"/>
                    </a:lnTo>
                    <a:lnTo>
                      <a:pt x="54" y="313"/>
                    </a:lnTo>
                    <a:lnTo>
                      <a:pt x="36" y="323"/>
                    </a:lnTo>
                    <a:lnTo>
                      <a:pt x="21" y="333"/>
                    </a:lnTo>
                    <a:lnTo>
                      <a:pt x="12" y="339"/>
                    </a:lnTo>
                    <a:lnTo>
                      <a:pt x="9" y="342"/>
                    </a:lnTo>
                    <a:lnTo>
                      <a:pt x="6" y="343"/>
                    </a:lnTo>
                    <a:lnTo>
                      <a:pt x="1" y="349"/>
                    </a:lnTo>
                    <a:lnTo>
                      <a:pt x="0" y="359"/>
                    </a:lnTo>
                    <a:lnTo>
                      <a:pt x="1" y="368"/>
                    </a:lnTo>
                    <a:lnTo>
                      <a:pt x="4" y="374"/>
                    </a:lnTo>
                    <a:lnTo>
                      <a:pt x="8" y="377"/>
                    </a:lnTo>
                    <a:lnTo>
                      <a:pt x="11" y="380"/>
                    </a:lnTo>
                    <a:lnTo>
                      <a:pt x="14" y="381"/>
                    </a:lnTo>
                    <a:lnTo>
                      <a:pt x="18" y="384"/>
                    </a:lnTo>
                    <a:lnTo>
                      <a:pt x="27" y="390"/>
                    </a:lnTo>
                    <a:lnTo>
                      <a:pt x="39" y="399"/>
                    </a:lnTo>
                    <a:lnTo>
                      <a:pt x="56" y="409"/>
                    </a:lnTo>
                    <a:lnTo>
                      <a:pt x="67" y="415"/>
                    </a:lnTo>
                    <a:lnTo>
                      <a:pt x="73" y="416"/>
                    </a:lnTo>
                    <a:lnTo>
                      <a:pt x="77" y="418"/>
                    </a:lnTo>
                    <a:lnTo>
                      <a:pt x="89" y="424"/>
                    </a:lnTo>
                    <a:lnTo>
                      <a:pt x="109" y="433"/>
                    </a:lnTo>
                    <a:lnTo>
                      <a:pt x="129" y="442"/>
                    </a:lnTo>
                    <a:lnTo>
                      <a:pt x="140" y="447"/>
                    </a:lnTo>
                    <a:lnTo>
                      <a:pt x="144" y="448"/>
                    </a:lnTo>
                    <a:lnTo>
                      <a:pt x="149" y="448"/>
                    </a:lnTo>
                    <a:lnTo>
                      <a:pt x="157" y="453"/>
                    </a:lnTo>
                    <a:lnTo>
                      <a:pt x="173" y="463"/>
                    </a:lnTo>
                    <a:lnTo>
                      <a:pt x="185" y="472"/>
                    </a:lnTo>
                    <a:lnTo>
                      <a:pt x="193" y="478"/>
                    </a:lnTo>
                    <a:lnTo>
                      <a:pt x="197" y="482"/>
                    </a:lnTo>
                    <a:lnTo>
                      <a:pt x="201" y="484"/>
                    </a:lnTo>
                    <a:lnTo>
                      <a:pt x="203" y="487"/>
                    </a:lnTo>
                    <a:lnTo>
                      <a:pt x="206" y="489"/>
                    </a:lnTo>
                    <a:lnTo>
                      <a:pt x="210" y="497"/>
                    </a:lnTo>
                    <a:lnTo>
                      <a:pt x="212" y="506"/>
                    </a:lnTo>
                    <a:lnTo>
                      <a:pt x="210" y="514"/>
                    </a:lnTo>
                    <a:lnTo>
                      <a:pt x="209" y="520"/>
                    </a:lnTo>
                    <a:lnTo>
                      <a:pt x="206" y="523"/>
                    </a:lnTo>
                    <a:lnTo>
                      <a:pt x="204" y="525"/>
                    </a:lnTo>
                    <a:lnTo>
                      <a:pt x="201" y="525"/>
                    </a:lnTo>
                    <a:lnTo>
                      <a:pt x="197" y="529"/>
                    </a:lnTo>
                    <a:lnTo>
                      <a:pt x="190" y="534"/>
                    </a:lnTo>
                    <a:lnTo>
                      <a:pt x="178" y="542"/>
                    </a:lnTo>
                    <a:lnTo>
                      <a:pt x="160" y="552"/>
                    </a:lnTo>
                    <a:lnTo>
                      <a:pt x="144" y="561"/>
                    </a:lnTo>
                    <a:lnTo>
                      <a:pt x="131" y="567"/>
                    </a:lnTo>
                    <a:lnTo>
                      <a:pt x="118" y="573"/>
                    </a:lnTo>
                    <a:lnTo>
                      <a:pt x="111" y="576"/>
                    </a:lnTo>
                    <a:lnTo>
                      <a:pt x="109" y="576"/>
                    </a:lnTo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7" name="Freeform 50"/>
              <p:cNvSpPr>
                <a:spLocks noChangeAspect="1"/>
              </p:cNvSpPr>
              <p:nvPr/>
            </p:nvSpPr>
            <p:spPr bwMode="auto">
              <a:xfrm>
                <a:off x="4359" y="1399"/>
                <a:ext cx="51" cy="69"/>
              </a:xfrm>
              <a:custGeom>
                <a:avLst/>
                <a:gdLst>
                  <a:gd name="T0" fmla="*/ 0 w 215"/>
                  <a:gd name="T1" fmla="*/ 0 h 287"/>
                  <a:gd name="T2" fmla="*/ 0 w 215"/>
                  <a:gd name="T3" fmla="*/ 0 h 287"/>
                  <a:gd name="T4" fmla="*/ 0 w 215"/>
                  <a:gd name="T5" fmla="*/ 0 h 287"/>
                  <a:gd name="T6" fmla="*/ 0 w 215"/>
                  <a:gd name="T7" fmla="*/ 0 h 287"/>
                  <a:gd name="T8" fmla="*/ 0 w 215"/>
                  <a:gd name="T9" fmla="*/ 0 h 287"/>
                  <a:gd name="T10" fmla="*/ 0 w 215"/>
                  <a:gd name="T11" fmla="*/ 0 h 287"/>
                  <a:gd name="T12" fmla="*/ 0 w 215"/>
                  <a:gd name="T13" fmla="*/ 0 h 287"/>
                  <a:gd name="T14" fmla="*/ 0 w 215"/>
                  <a:gd name="T15" fmla="*/ 0 h 287"/>
                  <a:gd name="T16" fmla="*/ 0 w 215"/>
                  <a:gd name="T17" fmla="*/ 0 h 287"/>
                  <a:gd name="T18" fmla="*/ 0 w 215"/>
                  <a:gd name="T19" fmla="*/ 0 h 287"/>
                  <a:gd name="T20" fmla="*/ 0 w 215"/>
                  <a:gd name="T21" fmla="*/ 0 h 287"/>
                  <a:gd name="T22" fmla="*/ 0 w 215"/>
                  <a:gd name="T23" fmla="*/ 0 h 287"/>
                  <a:gd name="T24" fmla="*/ 0 w 215"/>
                  <a:gd name="T25" fmla="*/ 0 h 287"/>
                  <a:gd name="T26" fmla="*/ 0 w 215"/>
                  <a:gd name="T27" fmla="*/ 0 h 287"/>
                  <a:gd name="T28" fmla="*/ 0 w 215"/>
                  <a:gd name="T29" fmla="*/ 0 h 287"/>
                  <a:gd name="T30" fmla="*/ 0 w 215"/>
                  <a:gd name="T31" fmla="*/ 0 h 287"/>
                  <a:gd name="T32" fmla="*/ 0 w 215"/>
                  <a:gd name="T33" fmla="*/ 0 h 287"/>
                  <a:gd name="T34" fmla="*/ 0 w 215"/>
                  <a:gd name="T35" fmla="*/ 0 h 287"/>
                  <a:gd name="T36" fmla="*/ 0 w 215"/>
                  <a:gd name="T37" fmla="*/ 0 h 287"/>
                  <a:gd name="T38" fmla="*/ 0 w 215"/>
                  <a:gd name="T39" fmla="*/ 0 h 287"/>
                  <a:gd name="T40" fmla="*/ 0 w 215"/>
                  <a:gd name="T41" fmla="*/ 0 h 287"/>
                  <a:gd name="T42" fmla="*/ 0 w 215"/>
                  <a:gd name="T43" fmla="*/ 0 h 287"/>
                  <a:gd name="T44" fmla="*/ 0 w 215"/>
                  <a:gd name="T45" fmla="*/ 0 h 287"/>
                  <a:gd name="T46" fmla="*/ 0 w 215"/>
                  <a:gd name="T47" fmla="*/ 0 h 287"/>
                  <a:gd name="T48" fmla="*/ 0 w 215"/>
                  <a:gd name="T49" fmla="*/ 0 h 287"/>
                  <a:gd name="T50" fmla="*/ 0 w 215"/>
                  <a:gd name="T51" fmla="*/ 0 h 287"/>
                  <a:gd name="T52" fmla="*/ 0 w 215"/>
                  <a:gd name="T53" fmla="*/ 0 h 287"/>
                  <a:gd name="T54" fmla="*/ 0 w 215"/>
                  <a:gd name="T55" fmla="*/ 0 h 287"/>
                  <a:gd name="T56" fmla="*/ 0 w 215"/>
                  <a:gd name="T57" fmla="*/ 0 h 287"/>
                  <a:gd name="T58" fmla="*/ 0 w 215"/>
                  <a:gd name="T59" fmla="*/ 0 h 287"/>
                  <a:gd name="T60" fmla="*/ 0 w 215"/>
                  <a:gd name="T61" fmla="*/ 0 h 287"/>
                  <a:gd name="T62" fmla="*/ 0 w 215"/>
                  <a:gd name="T63" fmla="*/ 0 h 287"/>
                  <a:gd name="T64" fmla="*/ 0 w 215"/>
                  <a:gd name="T65" fmla="*/ 0 h 287"/>
                  <a:gd name="T66" fmla="*/ 0 w 215"/>
                  <a:gd name="T67" fmla="*/ 0 h 287"/>
                  <a:gd name="T68" fmla="*/ 0 w 215"/>
                  <a:gd name="T69" fmla="*/ 0 h 287"/>
                  <a:gd name="T70" fmla="*/ 0 w 215"/>
                  <a:gd name="T71" fmla="*/ 0 h 287"/>
                  <a:gd name="T72" fmla="*/ 0 w 215"/>
                  <a:gd name="T73" fmla="*/ 0 h 287"/>
                  <a:gd name="T74" fmla="*/ 0 w 215"/>
                  <a:gd name="T75" fmla="*/ 0 h 287"/>
                  <a:gd name="T76" fmla="*/ 0 w 215"/>
                  <a:gd name="T77" fmla="*/ 0 h 287"/>
                  <a:gd name="T78" fmla="*/ 0 w 215"/>
                  <a:gd name="T79" fmla="*/ 0 h 287"/>
                  <a:gd name="T80" fmla="*/ 0 w 215"/>
                  <a:gd name="T81" fmla="*/ 0 h 287"/>
                  <a:gd name="T82" fmla="*/ 0 w 215"/>
                  <a:gd name="T83" fmla="*/ 0 h 287"/>
                  <a:gd name="T84" fmla="*/ 0 w 215"/>
                  <a:gd name="T85" fmla="*/ 0 h 287"/>
                  <a:gd name="T86" fmla="*/ 0 w 215"/>
                  <a:gd name="T87" fmla="*/ 0 h 287"/>
                  <a:gd name="T88" fmla="*/ 0 w 215"/>
                  <a:gd name="T89" fmla="*/ 0 h 287"/>
                  <a:gd name="T90" fmla="*/ 0 w 215"/>
                  <a:gd name="T91" fmla="*/ 0 h 287"/>
                  <a:gd name="T92" fmla="*/ 0 w 215"/>
                  <a:gd name="T93" fmla="*/ 0 h 287"/>
                  <a:gd name="T94" fmla="*/ 0 w 215"/>
                  <a:gd name="T95" fmla="*/ 0 h 287"/>
                  <a:gd name="T96" fmla="*/ 0 w 215"/>
                  <a:gd name="T97" fmla="*/ 0 h 28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5"/>
                  <a:gd name="T148" fmla="*/ 0 h 287"/>
                  <a:gd name="T149" fmla="*/ 215 w 215"/>
                  <a:gd name="T150" fmla="*/ 287 h 28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5" h="287">
                    <a:moveTo>
                      <a:pt x="107" y="0"/>
                    </a:moveTo>
                    <a:lnTo>
                      <a:pt x="105" y="0"/>
                    </a:lnTo>
                    <a:lnTo>
                      <a:pt x="98" y="4"/>
                    </a:lnTo>
                    <a:lnTo>
                      <a:pt x="85" y="10"/>
                    </a:lnTo>
                    <a:lnTo>
                      <a:pt x="70" y="19"/>
                    </a:lnTo>
                    <a:lnTo>
                      <a:pt x="53" y="28"/>
                    </a:lnTo>
                    <a:lnTo>
                      <a:pt x="35" y="40"/>
                    </a:lnTo>
                    <a:lnTo>
                      <a:pt x="20" y="51"/>
                    </a:lnTo>
                    <a:lnTo>
                      <a:pt x="13" y="55"/>
                    </a:lnTo>
                    <a:lnTo>
                      <a:pt x="8" y="57"/>
                    </a:lnTo>
                    <a:lnTo>
                      <a:pt x="7" y="57"/>
                    </a:lnTo>
                    <a:lnTo>
                      <a:pt x="3" y="61"/>
                    </a:lnTo>
                    <a:lnTo>
                      <a:pt x="0" y="72"/>
                    </a:lnTo>
                    <a:lnTo>
                      <a:pt x="3" y="82"/>
                    </a:lnTo>
                    <a:lnTo>
                      <a:pt x="7" y="88"/>
                    </a:lnTo>
                    <a:lnTo>
                      <a:pt x="8" y="89"/>
                    </a:lnTo>
                    <a:lnTo>
                      <a:pt x="11" y="92"/>
                    </a:lnTo>
                    <a:lnTo>
                      <a:pt x="19" y="98"/>
                    </a:lnTo>
                    <a:lnTo>
                      <a:pt x="35" y="108"/>
                    </a:lnTo>
                    <a:lnTo>
                      <a:pt x="54" y="119"/>
                    </a:lnTo>
                    <a:lnTo>
                      <a:pt x="66" y="123"/>
                    </a:lnTo>
                    <a:lnTo>
                      <a:pt x="73" y="126"/>
                    </a:lnTo>
                    <a:lnTo>
                      <a:pt x="80" y="127"/>
                    </a:lnTo>
                    <a:lnTo>
                      <a:pt x="94" y="132"/>
                    </a:lnTo>
                    <a:lnTo>
                      <a:pt x="117" y="143"/>
                    </a:lnTo>
                    <a:lnTo>
                      <a:pt x="137" y="153"/>
                    </a:lnTo>
                    <a:lnTo>
                      <a:pt x="148" y="159"/>
                    </a:lnTo>
                    <a:lnTo>
                      <a:pt x="152" y="161"/>
                    </a:lnTo>
                    <a:lnTo>
                      <a:pt x="156" y="162"/>
                    </a:lnTo>
                    <a:lnTo>
                      <a:pt x="165" y="168"/>
                    </a:lnTo>
                    <a:lnTo>
                      <a:pt x="180" y="178"/>
                    </a:lnTo>
                    <a:lnTo>
                      <a:pt x="193" y="189"/>
                    </a:lnTo>
                    <a:lnTo>
                      <a:pt x="202" y="194"/>
                    </a:lnTo>
                    <a:lnTo>
                      <a:pt x="206" y="197"/>
                    </a:lnTo>
                    <a:lnTo>
                      <a:pt x="209" y="199"/>
                    </a:lnTo>
                    <a:lnTo>
                      <a:pt x="212" y="205"/>
                    </a:lnTo>
                    <a:lnTo>
                      <a:pt x="215" y="216"/>
                    </a:lnTo>
                    <a:lnTo>
                      <a:pt x="214" y="228"/>
                    </a:lnTo>
                    <a:lnTo>
                      <a:pt x="209" y="235"/>
                    </a:lnTo>
                    <a:lnTo>
                      <a:pt x="206" y="238"/>
                    </a:lnTo>
                    <a:lnTo>
                      <a:pt x="203" y="241"/>
                    </a:lnTo>
                    <a:lnTo>
                      <a:pt x="196" y="247"/>
                    </a:lnTo>
                    <a:lnTo>
                      <a:pt x="181" y="257"/>
                    </a:lnTo>
                    <a:lnTo>
                      <a:pt x="164" y="267"/>
                    </a:lnTo>
                    <a:lnTo>
                      <a:pt x="148" y="275"/>
                    </a:lnTo>
                    <a:lnTo>
                      <a:pt x="131" y="281"/>
                    </a:lnTo>
                    <a:lnTo>
                      <a:pt x="120" y="284"/>
                    </a:lnTo>
                    <a:lnTo>
                      <a:pt x="112" y="287"/>
                    </a:lnTo>
                    <a:lnTo>
                      <a:pt x="110" y="287"/>
                    </a:lnTo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8" name="Line 51"/>
              <p:cNvSpPr>
                <a:spLocks noChangeAspect="1" noChangeShapeType="1"/>
              </p:cNvSpPr>
              <p:nvPr/>
            </p:nvSpPr>
            <p:spPr bwMode="auto">
              <a:xfrm flipH="1">
                <a:off x="3586" y="1583"/>
                <a:ext cx="320" cy="80"/>
              </a:xfrm>
              <a:prstGeom prst="line">
                <a:avLst/>
              </a:prstGeom>
              <a:noFill/>
              <a:ln w="42863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9" name="Line 52"/>
              <p:cNvSpPr>
                <a:spLocks noChangeAspect="1" noChangeShapeType="1"/>
              </p:cNvSpPr>
              <p:nvPr/>
            </p:nvSpPr>
            <p:spPr bwMode="auto">
              <a:xfrm flipV="1">
                <a:off x="3905" y="1471"/>
                <a:ext cx="480" cy="112"/>
              </a:xfrm>
              <a:prstGeom prst="line">
                <a:avLst/>
              </a:prstGeom>
              <a:noFill/>
              <a:ln w="143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0" name="Line 5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86" y="1073"/>
                <a:ext cx="320" cy="80"/>
              </a:xfrm>
              <a:prstGeom prst="line">
                <a:avLst/>
              </a:prstGeom>
              <a:noFill/>
              <a:ln w="42863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1" name="Line 54"/>
              <p:cNvSpPr>
                <a:spLocks noChangeAspect="1" noChangeShapeType="1"/>
              </p:cNvSpPr>
              <p:nvPr/>
            </p:nvSpPr>
            <p:spPr bwMode="auto">
              <a:xfrm>
                <a:off x="3905" y="1152"/>
                <a:ext cx="480" cy="113"/>
              </a:xfrm>
              <a:prstGeom prst="line">
                <a:avLst/>
              </a:prstGeom>
              <a:noFill/>
              <a:ln w="143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2" name="Line 55"/>
              <p:cNvSpPr>
                <a:spLocks noChangeAspect="1" noChangeShapeType="1"/>
              </p:cNvSpPr>
              <p:nvPr/>
            </p:nvSpPr>
            <p:spPr bwMode="auto">
              <a:xfrm flipH="1">
                <a:off x="4386" y="1076"/>
                <a:ext cx="798" cy="186"/>
              </a:xfrm>
              <a:prstGeom prst="line">
                <a:avLst/>
              </a:prstGeom>
              <a:noFill/>
              <a:ln w="143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3" name="Line 5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86" y="1471"/>
                <a:ext cx="798" cy="191"/>
              </a:xfrm>
              <a:prstGeom prst="line">
                <a:avLst/>
              </a:prstGeom>
              <a:noFill/>
              <a:ln w="143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4" name="Oval 57"/>
              <p:cNvSpPr>
                <a:spLocks noChangeAspect="1" noChangeArrowheads="1"/>
              </p:cNvSpPr>
              <p:nvPr/>
            </p:nvSpPr>
            <p:spPr bwMode="auto">
              <a:xfrm>
                <a:off x="3791" y="1465"/>
                <a:ext cx="226" cy="227"/>
              </a:xfrm>
              <a:prstGeom prst="ellipse">
                <a:avLst/>
              </a:prstGeom>
              <a:solidFill>
                <a:srgbClr val="FF0000"/>
              </a:solidFill>
              <a:ln w="142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5" name="Oval 58"/>
              <p:cNvSpPr>
                <a:spLocks noChangeAspect="1" noChangeArrowheads="1"/>
              </p:cNvSpPr>
              <p:nvPr/>
            </p:nvSpPr>
            <p:spPr bwMode="auto">
              <a:xfrm>
                <a:off x="3791" y="1044"/>
                <a:ext cx="226" cy="226"/>
              </a:xfrm>
              <a:prstGeom prst="ellipse">
                <a:avLst/>
              </a:prstGeom>
              <a:solidFill>
                <a:srgbClr val="FF0000"/>
              </a:solidFill>
              <a:ln w="142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6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4225" y="1210"/>
                <a:ext cx="321" cy="321"/>
              </a:xfrm>
              <a:prstGeom prst="rect">
                <a:avLst/>
              </a:prstGeom>
              <a:solidFill>
                <a:srgbClr val="00D100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7" name="Text Box 60"/>
              <p:cNvSpPr txBox="1">
                <a:spLocks noChangeArrowheads="1"/>
              </p:cNvSpPr>
              <p:nvPr/>
            </p:nvSpPr>
            <p:spPr bwMode="auto">
              <a:xfrm>
                <a:off x="3240" y="1641"/>
                <a:ext cx="672" cy="28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i="0" dirty="0">
                    <a:solidFill>
                      <a:schemeClr val="tx1"/>
                    </a:solidFill>
                    <a:latin typeface="Arial" charset="0"/>
                  </a:rPr>
                  <a:t>proton</a:t>
                </a:r>
              </a:p>
            </p:txBody>
          </p:sp>
          <p:sp>
            <p:nvSpPr>
              <p:cNvPr id="28" name="Text Box 61"/>
              <p:cNvSpPr txBox="1">
                <a:spLocks noChangeArrowheads="1"/>
              </p:cNvSpPr>
              <p:nvPr/>
            </p:nvSpPr>
            <p:spPr bwMode="auto">
              <a:xfrm>
                <a:off x="3240" y="816"/>
                <a:ext cx="672" cy="28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dirty="0" smtClean="0">
                    <a:latin typeface="Arial" charset="0"/>
                  </a:rPr>
                  <a:t>proton</a:t>
                </a:r>
                <a:endParaRPr lang="en-US" sz="1400" i="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9" name="Text Box 62"/>
              <p:cNvSpPr txBox="1">
                <a:spLocks noChangeArrowheads="1"/>
              </p:cNvSpPr>
              <p:nvPr/>
            </p:nvSpPr>
            <p:spPr bwMode="auto">
              <a:xfrm>
                <a:off x="4944" y="864"/>
                <a:ext cx="672" cy="33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l-GR" sz="1600" dirty="0" smtClean="0">
                    <a:solidFill>
                      <a:srgbClr val="0000FF"/>
                    </a:solidFill>
                  </a:rPr>
                  <a:t>μ</a:t>
                </a:r>
                <a:r>
                  <a:rPr lang="en-US" sz="1600" baseline="30000" dirty="0" smtClean="0">
                    <a:solidFill>
                      <a:srgbClr val="0000FF"/>
                    </a:solidFill>
                  </a:rPr>
                  <a:t>-</a:t>
                </a:r>
              </a:p>
            </p:txBody>
          </p:sp>
          <p:sp>
            <p:nvSpPr>
              <p:cNvPr id="30" name="Text Box 63"/>
              <p:cNvSpPr txBox="1">
                <a:spLocks noChangeArrowheads="1"/>
              </p:cNvSpPr>
              <p:nvPr/>
            </p:nvSpPr>
            <p:spPr bwMode="auto">
              <a:xfrm>
                <a:off x="4836" y="1460"/>
                <a:ext cx="864" cy="33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l-GR" sz="1600" dirty="0" smtClean="0">
                    <a:solidFill>
                      <a:srgbClr val="0000FF"/>
                    </a:solidFill>
                  </a:rPr>
                  <a:t>μ</a:t>
                </a:r>
                <a:r>
                  <a:rPr lang="en-US" sz="1600" baseline="30000" dirty="0" smtClean="0">
                    <a:solidFill>
                      <a:srgbClr val="0000FF"/>
                    </a:solidFill>
                  </a:rPr>
                  <a:t>+</a:t>
                </a:r>
              </a:p>
            </p:txBody>
          </p:sp>
        </p:grpSp>
        <p:sp>
          <p:nvSpPr>
            <p:cNvPr id="12" name="Line 75"/>
            <p:cNvSpPr>
              <a:spLocks noChangeShapeType="1"/>
            </p:cNvSpPr>
            <p:nvPr/>
          </p:nvSpPr>
          <p:spPr bwMode="auto">
            <a:xfrm flipH="1" flipV="1">
              <a:off x="3648" y="1056"/>
              <a:ext cx="144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3" name="Line 76"/>
            <p:cNvSpPr>
              <a:spLocks noChangeShapeType="1"/>
            </p:cNvSpPr>
            <p:nvPr/>
          </p:nvSpPr>
          <p:spPr bwMode="auto">
            <a:xfrm flipH="1">
              <a:off x="3642" y="1596"/>
              <a:ext cx="144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71665" y="4717533"/>
            <a:ext cx="2579074" cy="1352086"/>
            <a:chOff x="1044575" y="1708150"/>
            <a:chExt cx="4191000" cy="1843163"/>
          </a:xfrm>
        </p:grpSpPr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1076326" y="3051175"/>
              <a:ext cx="1173164" cy="50013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i="0" dirty="0" smtClean="0">
                  <a:solidFill>
                    <a:schemeClr val="tx1"/>
                  </a:solidFill>
                  <a:latin typeface="Arial" charset="0"/>
                </a:rPr>
                <a:t>proton</a:t>
              </a:r>
              <a:endParaRPr lang="en-US" sz="1400" i="0" dirty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41" name="Group 10"/>
            <p:cNvGrpSpPr>
              <a:grpSpLocks/>
            </p:cNvGrpSpPr>
            <p:nvPr/>
          </p:nvGrpSpPr>
          <p:grpSpPr bwMode="auto">
            <a:xfrm>
              <a:off x="1044575" y="1708150"/>
              <a:ext cx="4191000" cy="1824038"/>
              <a:chOff x="432" y="798"/>
              <a:chExt cx="2400" cy="1149"/>
            </a:xfrm>
          </p:grpSpPr>
          <p:grpSp>
            <p:nvGrpSpPr>
              <p:cNvPr id="42" name="Group 11"/>
              <p:cNvGrpSpPr>
                <a:grpSpLocks/>
              </p:cNvGrpSpPr>
              <p:nvPr/>
            </p:nvGrpSpPr>
            <p:grpSpPr bwMode="auto">
              <a:xfrm rot="2161642">
                <a:off x="1944" y="1662"/>
                <a:ext cx="336" cy="240"/>
                <a:chOff x="1056" y="1584"/>
                <a:chExt cx="336" cy="240"/>
              </a:xfrm>
            </p:grpSpPr>
            <p:sp>
              <p:nvSpPr>
                <p:cNvPr id="61" name="Line 12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62" name="Line 13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336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63" name="Line 14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64" name="Line 15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192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</p:grpSp>
          <p:grpSp>
            <p:nvGrpSpPr>
              <p:cNvPr id="43" name="Group 16"/>
              <p:cNvGrpSpPr>
                <a:grpSpLocks/>
              </p:cNvGrpSpPr>
              <p:nvPr/>
            </p:nvGrpSpPr>
            <p:grpSpPr bwMode="auto">
              <a:xfrm>
                <a:off x="1086" y="1590"/>
                <a:ext cx="336" cy="240"/>
                <a:chOff x="1056" y="1584"/>
                <a:chExt cx="336" cy="240"/>
              </a:xfrm>
            </p:grpSpPr>
            <p:sp>
              <p:nvSpPr>
                <p:cNvPr id="57" name="Line 17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58" name="Line 18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336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59" name="Line 19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60" name="Line 20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192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</p:grpSp>
          <p:sp>
            <p:nvSpPr>
              <p:cNvPr id="44" name="Freeform 21"/>
              <p:cNvSpPr>
                <a:spLocks noChangeAspect="1"/>
              </p:cNvSpPr>
              <p:nvPr/>
            </p:nvSpPr>
            <p:spPr bwMode="auto">
              <a:xfrm>
                <a:off x="1543" y="1265"/>
                <a:ext cx="52" cy="138"/>
              </a:xfrm>
              <a:custGeom>
                <a:avLst/>
                <a:gdLst>
                  <a:gd name="T0" fmla="*/ 0 w 216"/>
                  <a:gd name="T1" fmla="*/ 0 h 576"/>
                  <a:gd name="T2" fmla="*/ 0 w 216"/>
                  <a:gd name="T3" fmla="*/ 0 h 576"/>
                  <a:gd name="T4" fmla="*/ 0 w 216"/>
                  <a:gd name="T5" fmla="*/ 0 h 576"/>
                  <a:gd name="T6" fmla="*/ 0 w 216"/>
                  <a:gd name="T7" fmla="*/ 0 h 576"/>
                  <a:gd name="T8" fmla="*/ 0 w 216"/>
                  <a:gd name="T9" fmla="*/ 0 h 576"/>
                  <a:gd name="T10" fmla="*/ 0 w 216"/>
                  <a:gd name="T11" fmla="*/ 0 h 576"/>
                  <a:gd name="T12" fmla="*/ 0 w 216"/>
                  <a:gd name="T13" fmla="*/ 0 h 576"/>
                  <a:gd name="T14" fmla="*/ 0 w 216"/>
                  <a:gd name="T15" fmla="*/ 0 h 576"/>
                  <a:gd name="T16" fmla="*/ 0 w 216"/>
                  <a:gd name="T17" fmla="*/ 0 h 576"/>
                  <a:gd name="T18" fmla="*/ 0 w 216"/>
                  <a:gd name="T19" fmla="*/ 0 h 576"/>
                  <a:gd name="T20" fmla="*/ 0 w 216"/>
                  <a:gd name="T21" fmla="*/ 0 h 576"/>
                  <a:gd name="T22" fmla="*/ 0 w 216"/>
                  <a:gd name="T23" fmla="*/ 0 h 576"/>
                  <a:gd name="T24" fmla="*/ 0 w 216"/>
                  <a:gd name="T25" fmla="*/ 0 h 576"/>
                  <a:gd name="T26" fmla="*/ 0 w 216"/>
                  <a:gd name="T27" fmla="*/ 0 h 576"/>
                  <a:gd name="T28" fmla="*/ 0 w 216"/>
                  <a:gd name="T29" fmla="*/ 0 h 576"/>
                  <a:gd name="T30" fmla="*/ 0 w 216"/>
                  <a:gd name="T31" fmla="*/ 0 h 576"/>
                  <a:gd name="T32" fmla="*/ 0 w 216"/>
                  <a:gd name="T33" fmla="*/ 0 h 576"/>
                  <a:gd name="T34" fmla="*/ 0 w 216"/>
                  <a:gd name="T35" fmla="*/ 0 h 576"/>
                  <a:gd name="T36" fmla="*/ 0 w 216"/>
                  <a:gd name="T37" fmla="*/ 0 h 576"/>
                  <a:gd name="T38" fmla="*/ 0 w 216"/>
                  <a:gd name="T39" fmla="*/ 0 h 576"/>
                  <a:gd name="T40" fmla="*/ 0 w 216"/>
                  <a:gd name="T41" fmla="*/ 0 h 576"/>
                  <a:gd name="T42" fmla="*/ 0 w 216"/>
                  <a:gd name="T43" fmla="*/ 0 h 576"/>
                  <a:gd name="T44" fmla="*/ 0 w 216"/>
                  <a:gd name="T45" fmla="*/ 0 h 576"/>
                  <a:gd name="T46" fmla="*/ 0 w 216"/>
                  <a:gd name="T47" fmla="*/ 0 h 576"/>
                  <a:gd name="T48" fmla="*/ 0 w 216"/>
                  <a:gd name="T49" fmla="*/ 0 h 576"/>
                  <a:gd name="T50" fmla="*/ 0 w 216"/>
                  <a:gd name="T51" fmla="*/ 0 h 576"/>
                  <a:gd name="T52" fmla="*/ 0 w 216"/>
                  <a:gd name="T53" fmla="*/ 0 h 576"/>
                  <a:gd name="T54" fmla="*/ 0 w 216"/>
                  <a:gd name="T55" fmla="*/ 0 h 576"/>
                  <a:gd name="T56" fmla="*/ 0 w 216"/>
                  <a:gd name="T57" fmla="*/ 0 h 576"/>
                  <a:gd name="T58" fmla="*/ 0 w 216"/>
                  <a:gd name="T59" fmla="*/ 0 h 576"/>
                  <a:gd name="T60" fmla="*/ 0 w 216"/>
                  <a:gd name="T61" fmla="*/ 0 h 576"/>
                  <a:gd name="T62" fmla="*/ 0 w 216"/>
                  <a:gd name="T63" fmla="*/ 0 h 576"/>
                  <a:gd name="T64" fmla="*/ 0 w 216"/>
                  <a:gd name="T65" fmla="*/ 0 h 576"/>
                  <a:gd name="T66" fmla="*/ 0 w 216"/>
                  <a:gd name="T67" fmla="*/ 0 h 576"/>
                  <a:gd name="T68" fmla="*/ 0 w 216"/>
                  <a:gd name="T69" fmla="*/ 0 h 576"/>
                  <a:gd name="T70" fmla="*/ 0 w 216"/>
                  <a:gd name="T71" fmla="*/ 0 h 576"/>
                  <a:gd name="T72" fmla="*/ 0 w 216"/>
                  <a:gd name="T73" fmla="*/ 0 h 576"/>
                  <a:gd name="T74" fmla="*/ 0 w 216"/>
                  <a:gd name="T75" fmla="*/ 0 h 576"/>
                  <a:gd name="T76" fmla="*/ 0 w 216"/>
                  <a:gd name="T77" fmla="*/ 0 h 576"/>
                  <a:gd name="T78" fmla="*/ 0 w 216"/>
                  <a:gd name="T79" fmla="*/ 0 h 576"/>
                  <a:gd name="T80" fmla="*/ 0 w 216"/>
                  <a:gd name="T81" fmla="*/ 0 h 576"/>
                  <a:gd name="T82" fmla="*/ 0 w 216"/>
                  <a:gd name="T83" fmla="*/ 0 h 576"/>
                  <a:gd name="T84" fmla="*/ 0 w 216"/>
                  <a:gd name="T85" fmla="*/ 0 h 576"/>
                  <a:gd name="T86" fmla="*/ 0 w 216"/>
                  <a:gd name="T87" fmla="*/ 0 h 576"/>
                  <a:gd name="T88" fmla="*/ 0 w 216"/>
                  <a:gd name="T89" fmla="*/ 0 h 576"/>
                  <a:gd name="T90" fmla="*/ 0 w 216"/>
                  <a:gd name="T91" fmla="*/ 0 h 576"/>
                  <a:gd name="T92" fmla="*/ 0 w 216"/>
                  <a:gd name="T93" fmla="*/ 0 h 576"/>
                  <a:gd name="T94" fmla="*/ 0 w 216"/>
                  <a:gd name="T95" fmla="*/ 0 h 576"/>
                  <a:gd name="T96" fmla="*/ 0 w 216"/>
                  <a:gd name="T97" fmla="*/ 0 h 576"/>
                  <a:gd name="T98" fmla="*/ 0 w 216"/>
                  <a:gd name="T99" fmla="*/ 0 h 576"/>
                  <a:gd name="T100" fmla="*/ 0 w 216"/>
                  <a:gd name="T101" fmla="*/ 0 h 576"/>
                  <a:gd name="T102" fmla="*/ 0 w 216"/>
                  <a:gd name="T103" fmla="*/ 0 h 57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6"/>
                  <a:gd name="T157" fmla="*/ 0 h 576"/>
                  <a:gd name="T158" fmla="*/ 216 w 216"/>
                  <a:gd name="T159" fmla="*/ 576 h 57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6" h="576">
                    <a:moveTo>
                      <a:pt x="108" y="0"/>
                    </a:moveTo>
                    <a:lnTo>
                      <a:pt x="106" y="0"/>
                    </a:lnTo>
                    <a:lnTo>
                      <a:pt x="99" y="5"/>
                    </a:lnTo>
                    <a:lnTo>
                      <a:pt x="86" y="11"/>
                    </a:lnTo>
                    <a:lnTo>
                      <a:pt x="71" y="18"/>
                    </a:lnTo>
                    <a:lnTo>
                      <a:pt x="54" y="27"/>
                    </a:lnTo>
                    <a:lnTo>
                      <a:pt x="36" y="39"/>
                    </a:lnTo>
                    <a:lnTo>
                      <a:pt x="21" y="49"/>
                    </a:lnTo>
                    <a:lnTo>
                      <a:pt x="14" y="53"/>
                    </a:lnTo>
                    <a:lnTo>
                      <a:pt x="9" y="56"/>
                    </a:lnTo>
                    <a:lnTo>
                      <a:pt x="8" y="57"/>
                    </a:lnTo>
                    <a:lnTo>
                      <a:pt x="4" y="62"/>
                    </a:lnTo>
                    <a:lnTo>
                      <a:pt x="1" y="72"/>
                    </a:lnTo>
                    <a:lnTo>
                      <a:pt x="4" y="82"/>
                    </a:lnTo>
                    <a:lnTo>
                      <a:pt x="8" y="88"/>
                    </a:lnTo>
                    <a:lnTo>
                      <a:pt x="9" y="89"/>
                    </a:lnTo>
                    <a:lnTo>
                      <a:pt x="12" y="92"/>
                    </a:lnTo>
                    <a:lnTo>
                      <a:pt x="20" y="98"/>
                    </a:lnTo>
                    <a:lnTo>
                      <a:pt x="36" y="109"/>
                    </a:lnTo>
                    <a:lnTo>
                      <a:pt x="55" y="119"/>
                    </a:lnTo>
                    <a:lnTo>
                      <a:pt x="67" y="123"/>
                    </a:lnTo>
                    <a:lnTo>
                      <a:pt x="74" y="126"/>
                    </a:lnTo>
                    <a:lnTo>
                      <a:pt x="81" y="128"/>
                    </a:lnTo>
                    <a:lnTo>
                      <a:pt x="95" y="132"/>
                    </a:lnTo>
                    <a:lnTo>
                      <a:pt x="118" y="142"/>
                    </a:lnTo>
                    <a:lnTo>
                      <a:pt x="138" y="154"/>
                    </a:lnTo>
                    <a:lnTo>
                      <a:pt x="149" y="158"/>
                    </a:lnTo>
                    <a:lnTo>
                      <a:pt x="153" y="161"/>
                    </a:lnTo>
                    <a:lnTo>
                      <a:pt x="157" y="162"/>
                    </a:lnTo>
                    <a:lnTo>
                      <a:pt x="166" y="168"/>
                    </a:lnTo>
                    <a:lnTo>
                      <a:pt x="181" y="179"/>
                    </a:lnTo>
                    <a:lnTo>
                      <a:pt x="191" y="187"/>
                    </a:lnTo>
                    <a:lnTo>
                      <a:pt x="200" y="193"/>
                    </a:lnTo>
                    <a:lnTo>
                      <a:pt x="204" y="196"/>
                    </a:lnTo>
                    <a:lnTo>
                      <a:pt x="207" y="198"/>
                    </a:lnTo>
                    <a:lnTo>
                      <a:pt x="209" y="201"/>
                    </a:lnTo>
                    <a:lnTo>
                      <a:pt x="212" y="204"/>
                    </a:lnTo>
                    <a:lnTo>
                      <a:pt x="215" y="209"/>
                    </a:lnTo>
                    <a:lnTo>
                      <a:pt x="216" y="218"/>
                    </a:lnTo>
                    <a:lnTo>
                      <a:pt x="215" y="230"/>
                    </a:lnTo>
                    <a:lnTo>
                      <a:pt x="210" y="236"/>
                    </a:lnTo>
                    <a:lnTo>
                      <a:pt x="207" y="237"/>
                    </a:lnTo>
                    <a:lnTo>
                      <a:pt x="204" y="239"/>
                    </a:lnTo>
                    <a:lnTo>
                      <a:pt x="197" y="246"/>
                    </a:lnTo>
                    <a:lnTo>
                      <a:pt x="182" y="256"/>
                    </a:lnTo>
                    <a:lnTo>
                      <a:pt x="166" y="266"/>
                    </a:lnTo>
                    <a:lnTo>
                      <a:pt x="156" y="271"/>
                    </a:lnTo>
                    <a:lnTo>
                      <a:pt x="150" y="272"/>
                    </a:lnTo>
                    <a:lnTo>
                      <a:pt x="146" y="272"/>
                    </a:lnTo>
                    <a:lnTo>
                      <a:pt x="134" y="276"/>
                    </a:lnTo>
                    <a:lnTo>
                      <a:pt x="111" y="287"/>
                    </a:lnTo>
                    <a:lnTo>
                      <a:pt x="89" y="297"/>
                    </a:lnTo>
                    <a:lnTo>
                      <a:pt x="77" y="303"/>
                    </a:lnTo>
                    <a:lnTo>
                      <a:pt x="70" y="304"/>
                    </a:lnTo>
                    <a:lnTo>
                      <a:pt x="65" y="307"/>
                    </a:lnTo>
                    <a:lnTo>
                      <a:pt x="54" y="313"/>
                    </a:lnTo>
                    <a:lnTo>
                      <a:pt x="36" y="323"/>
                    </a:lnTo>
                    <a:lnTo>
                      <a:pt x="21" y="334"/>
                    </a:lnTo>
                    <a:lnTo>
                      <a:pt x="12" y="341"/>
                    </a:lnTo>
                    <a:lnTo>
                      <a:pt x="9" y="342"/>
                    </a:lnTo>
                    <a:lnTo>
                      <a:pt x="6" y="344"/>
                    </a:lnTo>
                    <a:lnTo>
                      <a:pt x="1" y="349"/>
                    </a:lnTo>
                    <a:lnTo>
                      <a:pt x="0" y="360"/>
                    </a:lnTo>
                    <a:lnTo>
                      <a:pt x="1" y="369"/>
                    </a:lnTo>
                    <a:lnTo>
                      <a:pt x="4" y="374"/>
                    </a:lnTo>
                    <a:lnTo>
                      <a:pt x="8" y="377"/>
                    </a:lnTo>
                    <a:lnTo>
                      <a:pt x="11" y="380"/>
                    </a:lnTo>
                    <a:lnTo>
                      <a:pt x="14" y="382"/>
                    </a:lnTo>
                    <a:lnTo>
                      <a:pt x="18" y="385"/>
                    </a:lnTo>
                    <a:lnTo>
                      <a:pt x="27" y="391"/>
                    </a:lnTo>
                    <a:lnTo>
                      <a:pt x="39" y="399"/>
                    </a:lnTo>
                    <a:lnTo>
                      <a:pt x="56" y="410"/>
                    </a:lnTo>
                    <a:lnTo>
                      <a:pt x="67" y="416"/>
                    </a:lnTo>
                    <a:lnTo>
                      <a:pt x="73" y="417"/>
                    </a:lnTo>
                    <a:lnTo>
                      <a:pt x="77" y="418"/>
                    </a:lnTo>
                    <a:lnTo>
                      <a:pt x="89" y="424"/>
                    </a:lnTo>
                    <a:lnTo>
                      <a:pt x="109" y="434"/>
                    </a:lnTo>
                    <a:lnTo>
                      <a:pt x="129" y="443"/>
                    </a:lnTo>
                    <a:lnTo>
                      <a:pt x="140" y="447"/>
                    </a:lnTo>
                    <a:lnTo>
                      <a:pt x="144" y="449"/>
                    </a:lnTo>
                    <a:lnTo>
                      <a:pt x="149" y="449"/>
                    </a:lnTo>
                    <a:lnTo>
                      <a:pt x="157" y="453"/>
                    </a:lnTo>
                    <a:lnTo>
                      <a:pt x="173" y="464"/>
                    </a:lnTo>
                    <a:lnTo>
                      <a:pt x="185" y="472"/>
                    </a:lnTo>
                    <a:lnTo>
                      <a:pt x="193" y="478"/>
                    </a:lnTo>
                    <a:lnTo>
                      <a:pt x="197" y="483"/>
                    </a:lnTo>
                    <a:lnTo>
                      <a:pt x="201" y="484"/>
                    </a:lnTo>
                    <a:lnTo>
                      <a:pt x="203" y="487"/>
                    </a:lnTo>
                    <a:lnTo>
                      <a:pt x="206" y="490"/>
                    </a:lnTo>
                    <a:lnTo>
                      <a:pt x="210" y="497"/>
                    </a:lnTo>
                    <a:lnTo>
                      <a:pt x="212" y="506"/>
                    </a:lnTo>
                    <a:lnTo>
                      <a:pt x="210" y="515"/>
                    </a:lnTo>
                    <a:lnTo>
                      <a:pt x="209" y="521"/>
                    </a:lnTo>
                    <a:lnTo>
                      <a:pt x="206" y="525"/>
                    </a:lnTo>
                    <a:lnTo>
                      <a:pt x="204" y="526"/>
                    </a:lnTo>
                    <a:lnTo>
                      <a:pt x="201" y="526"/>
                    </a:lnTo>
                    <a:lnTo>
                      <a:pt x="197" y="529"/>
                    </a:lnTo>
                    <a:lnTo>
                      <a:pt x="190" y="535"/>
                    </a:lnTo>
                    <a:lnTo>
                      <a:pt x="178" y="542"/>
                    </a:lnTo>
                    <a:lnTo>
                      <a:pt x="160" y="553"/>
                    </a:lnTo>
                    <a:lnTo>
                      <a:pt x="144" y="561"/>
                    </a:lnTo>
                    <a:lnTo>
                      <a:pt x="131" y="567"/>
                    </a:lnTo>
                    <a:lnTo>
                      <a:pt x="118" y="573"/>
                    </a:lnTo>
                    <a:lnTo>
                      <a:pt x="111" y="576"/>
                    </a:lnTo>
                    <a:lnTo>
                      <a:pt x="109" y="576"/>
                    </a:lnTo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5" name="Freeform 22"/>
              <p:cNvSpPr>
                <a:spLocks noChangeAspect="1"/>
              </p:cNvSpPr>
              <p:nvPr/>
            </p:nvSpPr>
            <p:spPr bwMode="auto">
              <a:xfrm>
                <a:off x="1543" y="1403"/>
                <a:ext cx="52" cy="70"/>
              </a:xfrm>
              <a:custGeom>
                <a:avLst/>
                <a:gdLst>
                  <a:gd name="T0" fmla="*/ 0 w 215"/>
                  <a:gd name="T1" fmla="*/ 0 h 286"/>
                  <a:gd name="T2" fmla="*/ 0 w 215"/>
                  <a:gd name="T3" fmla="*/ 0 h 286"/>
                  <a:gd name="T4" fmla="*/ 0 w 215"/>
                  <a:gd name="T5" fmla="*/ 0 h 286"/>
                  <a:gd name="T6" fmla="*/ 0 w 215"/>
                  <a:gd name="T7" fmla="*/ 0 h 286"/>
                  <a:gd name="T8" fmla="*/ 0 w 215"/>
                  <a:gd name="T9" fmla="*/ 0 h 286"/>
                  <a:gd name="T10" fmla="*/ 0 w 215"/>
                  <a:gd name="T11" fmla="*/ 0 h 286"/>
                  <a:gd name="T12" fmla="*/ 0 w 215"/>
                  <a:gd name="T13" fmla="*/ 0 h 286"/>
                  <a:gd name="T14" fmla="*/ 0 w 215"/>
                  <a:gd name="T15" fmla="*/ 0 h 286"/>
                  <a:gd name="T16" fmla="*/ 0 w 215"/>
                  <a:gd name="T17" fmla="*/ 0 h 286"/>
                  <a:gd name="T18" fmla="*/ 0 w 215"/>
                  <a:gd name="T19" fmla="*/ 0 h 286"/>
                  <a:gd name="T20" fmla="*/ 0 w 215"/>
                  <a:gd name="T21" fmla="*/ 0 h 286"/>
                  <a:gd name="T22" fmla="*/ 0 w 215"/>
                  <a:gd name="T23" fmla="*/ 0 h 286"/>
                  <a:gd name="T24" fmla="*/ 0 w 215"/>
                  <a:gd name="T25" fmla="*/ 0 h 286"/>
                  <a:gd name="T26" fmla="*/ 0 w 215"/>
                  <a:gd name="T27" fmla="*/ 0 h 286"/>
                  <a:gd name="T28" fmla="*/ 0 w 215"/>
                  <a:gd name="T29" fmla="*/ 0 h 286"/>
                  <a:gd name="T30" fmla="*/ 0 w 215"/>
                  <a:gd name="T31" fmla="*/ 0 h 286"/>
                  <a:gd name="T32" fmla="*/ 0 w 215"/>
                  <a:gd name="T33" fmla="*/ 0 h 286"/>
                  <a:gd name="T34" fmla="*/ 0 w 215"/>
                  <a:gd name="T35" fmla="*/ 0 h 286"/>
                  <a:gd name="T36" fmla="*/ 0 w 215"/>
                  <a:gd name="T37" fmla="*/ 0 h 286"/>
                  <a:gd name="T38" fmla="*/ 0 w 215"/>
                  <a:gd name="T39" fmla="*/ 0 h 286"/>
                  <a:gd name="T40" fmla="*/ 0 w 215"/>
                  <a:gd name="T41" fmla="*/ 0 h 286"/>
                  <a:gd name="T42" fmla="*/ 0 w 215"/>
                  <a:gd name="T43" fmla="*/ 0 h 286"/>
                  <a:gd name="T44" fmla="*/ 0 w 215"/>
                  <a:gd name="T45" fmla="*/ 0 h 286"/>
                  <a:gd name="T46" fmla="*/ 0 w 215"/>
                  <a:gd name="T47" fmla="*/ 0 h 286"/>
                  <a:gd name="T48" fmla="*/ 0 w 215"/>
                  <a:gd name="T49" fmla="*/ 0 h 286"/>
                  <a:gd name="T50" fmla="*/ 0 w 215"/>
                  <a:gd name="T51" fmla="*/ 0 h 286"/>
                  <a:gd name="T52" fmla="*/ 0 w 215"/>
                  <a:gd name="T53" fmla="*/ 0 h 286"/>
                  <a:gd name="T54" fmla="*/ 0 w 215"/>
                  <a:gd name="T55" fmla="*/ 0 h 286"/>
                  <a:gd name="T56" fmla="*/ 0 w 215"/>
                  <a:gd name="T57" fmla="*/ 0 h 286"/>
                  <a:gd name="T58" fmla="*/ 0 w 215"/>
                  <a:gd name="T59" fmla="*/ 0 h 286"/>
                  <a:gd name="T60" fmla="*/ 0 w 215"/>
                  <a:gd name="T61" fmla="*/ 0 h 286"/>
                  <a:gd name="T62" fmla="*/ 0 w 215"/>
                  <a:gd name="T63" fmla="*/ 0 h 286"/>
                  <a:gd name="T64" fmla="*/ 0 w 215"/>
                  <a:gd name="T65" fmla="*/ 0 h 286"/>
                  <a:gd name="T66" fmla="*/ 0 w 215"/>
                  <a:gd name="T67" fmla="*/ 0 h 286"/>
                  <a:gd name="T68" fmla="*/ 0 w 215"/>
                  <a:gd name="T69" fmla="*/ 0 h 286"/>
                  <a:gd name="T70" fmla="*/ 0 w 215"/>
                  <a:gd name="T71" fmla="*/ 0 h 286"/>
                  <a:gd name="T72" fmla="*/ 0 w 215"/>
                  <a:gd name="T73" fmla="*/ 0 h 286"/>
                  <a:gd name="T74" fmla="*/ 0 w 215"/>
                  <a:gd name="T75" fmla="*/ 0 h 286"/>
                  <a:gd name="T76" fmla="*/ 0 w 215"/>
                  <a:gd name="T77" fmla="*/ 0 h 286"/>
                  <a:gd name="T78" fmla="*/ 0 w 215"/>
                  <a:gd name="T79" fmla="*/ 0 h 286"/>
                  <a:gd name="T80" fmla="*/ 0 w 215"/>
                  <a:gd name="T81" fmla="*/ 0 h 286"/>
                  <a:gd name="T82" fmla="*/ 0 w 215"/>
                  <a:gd name="T83" fmla="*/ 0 h 286"/>
                  <a:gd name="T84" fmla="*/ 0 w 215"/>
                  <a:gd name="T85" fmla="*/ 0 h 286"/>
                  <a:gd name="T86" fmla="*/ 0 w 215"/>
                  <a:gd name="T87" fmla="*/ 0 h 286"/>
                  <a:gd name="T88" fmla="*/ 0 w 215"/>
                  <a:gd name="T89" fmla="*/ 0 h 286"/>
                  <a:gd name="T90" fmla="*/ 0 w 215"/>
                  <a:gd name="T91" fmla="*/ 0 h 286"/>
                  <a:gd name="T92" fmla="*/ 0 w 215"/>
                  <a:gd name="T93" fmla="*/ 0 h 286"/>
                  <a:gd name="T94" fmla="*/ 0 w 215"/>
                  <a:gd name="T95" fmla="*/ 0 h 286"/>
                  <a:gd name="T96" fmla="*/ 0 w 215"/>
                  <a:gd name="T97" fmla="*/ 0 h 28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5"/>
                  <a:gd name="T148" fmla="*/ 0 h 286"/>
                  <a:gd name="T149" fmla="*/ 215 w 215"/>
                  <a:gd name="T150" fmla="*/ 286 h 28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5" h="286">
                    <a:moveTo>
                      <a:pt x="107" y="0"/>
                    </a:moveTo>
                    <a:lnTo>
                      <a:pt x="105" y="0"/>
                    </a:lnTo>
                    <a:lnTo>
                      <a:pt x="98" y="4"/>
                    </a:lnTo>
                    <a:lnTo>
                      <a:pt x="85" y="10"/>
                    </a:lnTo>
                    <a:lnTo>
                      <a:pt x="70" y="19"/>
                    </a:lnTo>
                    <a:lnTo>
                      <a:pt x="53" y="27"/>
                    </a:lnTo>
                    <a:lnTo>
                      <a:pt x="35" y="40"/>
                    </a:lnTo>
                    <a:lnTo>
                      <a:pt x="20" y="51"/>
                    </a:lnTo>
                    <a:lnTo>
                      <a:pt x="13" y="55"/>
                    </a:lnTo>
                    <a:lnTo>
                      <a:pt x="8" y="56"/>
                    </a:lnTo>
                    <a:lnTo>
                      <a:pt x="7" y="56"/>
                    </a:lnTo>
                    <a:lnTo>
                      <a:pt x="3" y="61"/>
                    </a:lnTo>
                    <a:lnTo>
                      <a:pt x="0" y="71"/>
                    </a:lnTo>
                    <a:lnTo>
                      <a:pt x="3" y="81"/>
                    </a:lnTo>
                    <a:lnTo>
                      <a:pt x="7" y="87"/>
                    </a:lnTo>
                    <a:lnTo>
                      <a:pt x="8" y="89"/>
                    </a:lnTo>
                    <a:lnTo>
                      <a:pt x="11" y="92"/>
                    </a:lnTo>
                    <a:lnTo>
                      <a:pt x="19" y="98"/>
                    </a:lnTo>
                    <a:lnTo>
                      <a:pt x="35" y="108"/>
                    </a:lnTo>
                    <a:lnTo>
                      <a:pt x="54" y="118"/>
                    </a:lnTo>
                    <a:lnTo>
                      <a:pt x="66" y="122"/>
                    </a:lnTo>
                    <a:lnTo>
                      <a:pt x="73" y="125"/>
                    </a:lnTo>
                    <a:lnTo>
                      <a:pt x="80" y="127"/>
                    </a:lnTo>
                    <a:lnTo>
                      <a:pt x="94" y="131"/>
                    </a:lnTo>
                    <a:lnTo>
                      <a:pt x="117" y="143"/>
                    </a:lnTo>
                    <a:lnTo>
                      <a:pt x="137" y="153"/>
                    </a:lnTo>
                    <a:lnTo>
                      <a:pt x="148" y="159"/>
                    </a:lnTo>
                    <a:lnTo>
                      <a:pt x="152" y="160"/>
                    </a:lnTo>
                    <a:lnTo>
                      <a:pt x="156" y="162"/>
                    </a:lnTo>
                    <a:lnTo>
                      <a:pt x="165" y="168"/>
                    </a:lnTo>
                    <a:lnTo>
                      <a:pt x="180" y="178"/>
                    </a:lnTo>
                    <a:lnTo>
                      <a:pt x="193" y="188"/>
                    </a:lnTo>
                    <a:lnTo>
                      <a:pt x="202" y="194"/>
                    </a:lnTo>
                    <a:lnTo>
                      <a:pt x="206" y="197"/>
                    </a:lnTo>
                    <a:lnTo>
                      <a:pt x="209" y="198"/>
                    </a:lnTo>
                    <a:lnTo>
                      <a:pt x="212" y="204"/>
                    </a:lnTo>
                    <a:lnTo>
                      <a:pt x="215" y="216"/>
                    </a:lnTo>
                    <a:lnTo>
                      <a:pt x="214" y="229"/>
                    </a:lnTo>
                    <a:lnTo>
                      <a:pt x="209" y="235"/>
                    </a:lnTo>
                    <a:lnTo>
                      <a:pt x="206" y="238"/>
                    </a:lnTo>
                    <a:lnTo>
                      <a:pt x="203" y="240"/>
                    </a:lnTo>
                    <a:lnTo>
                      <a:pt x="196" y="246"/>
                    </a:lnTo>
                    <a:lnTo>
                      <a:pt x="181" y="257"/>
                    </a:lnTo>
                    <a:lnTo>
                      <a:pt x="164" y="267"/>
                    </a:lnTo>
                    <a:lnTo>
                      <a:pt x="148" y="274"/>
                    </a:lnTo>
                    <a:lnTo>
                      <a:pt x="131" y="280"/>
                    </a:lnTo>
                    <a:lnTo>
                      <a:pt x="120" y="283"/>
                    </a:lnTo>
                    <a:lnTo>
                      <a:pt x="112" y="286"/>
                    </a:lnTo>
                    <a:lnTo>
                      <a:pt x="110" y="286"/>
                    </a:lnTo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6" name="Line 23"/>
              <p:cNvSpPr>
                <a:spLocks noChangeAspect="1" noChangeShapeType="1"/>
              </p:cNvSpPr>
              <p:nvPr/>
            </p:nvSpPr>
            <p:spPr bwMode="auto">
              <a:xfrm flipH="1">
                <a:off x="768" y="1587"/>
                <a:ext cx="321" cy="81"/>
              </a:xfrm>
              <a:prstGeom prst="line">
                <a:avLst/>
              </a:prstGeom>
              <a:noFill/>
              <a:ln w="429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7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1088" y="1475"/>
                <a:ext cx="482" cy="112"/>
              </a:xfrm>
              <a:prstGeom prst="line">
                <a:avLst/>
              </a:prstGeom>
              <a:noFill/>
              <a:ln w="143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8" name="Freeform 25"/>
              <p:cNvSpPr>
                <a:spLocks noChangeAspect="1"/>
              </p:cNvSpPr>
              <p:nvPr/>
            </p:nvSpPr>
            <p:spPr bwMode="auto">
              <a:xfrm>
                <a:off x="768" y="1071"/>
                <a:ext cx="1607" cy="191"/>
              </a:xfrm>
              <a:custGeom>
                <a:avLst/>
                <a:gdLst>
                  <a:gd name="T0" fmla="*/ 0 w 6672"/>
                  <a:gd name="T1" fmla="*/ 0 h 795"/>
                  <a:gd name="T2" fmla="*/ 0 w 6672"/>
                  <a:gd name="T3" fmla="*/ 0 h 795"/>
                  <a:gd name="T4" fmla="*/ 0 w 6672"/>
                  <a:gd name="T5" fmla="*/ 0 h 795"/>
                  <a:gd name="T6" fmla="*/ 0 60000 65536"/>
                  <a:gd name="T7" fmla="*/ 0 60000 65536"/>
                  <a:gd name="T8" fmla="*/ 0 60000 65536"/>
                  <a:gd name="T9" fmla="*/ 0 w 6672"/>
                  <a:gd name="T10" fmla="*/ 0 h 795"/>
                  <a:gd name="T11" fmla="*/ 6672 w 6672"/>
                  <a:gd name="T12" fmla="*/ 795 h 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72" h="795">
                    <a:moveTo>
                      <a:pt x="0" y="0"/>
                    </a:moveTo>
                    <a:lnTo>
                      <a:pt x="3332" y="795"/>
                    </a:lnTo>
                    <a:lnTo>
                      <a:pt x="6672" y="0"/>
                    </a:lnTo>
                  </a:path>
                </a:pathLst>
              </a:custGeom>
              <a:noFill/>
              <a:ln w="14351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9" name="Line 26"/>
              <p:cNvSpPr>
                <a:spLocks noChangeAspect="1" noChangeShapeType="1"/>
              </p:cNvSpPr>
              <p:nvPr/>
            </p:nvSpPr>
            <p:spPr bwMode="auto">
              <a:xfrm>
                <a:off x="2051" y="1587"/>
                <a:ext cx="322" cy="81"/>
              </a:xfrm>
              <a:prstGeom prst="line">
                <a:avLst/>
              </a:prstGeom>
              <a:noFill/>
              <a:ln w="429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0" name="Line 2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71" y="1475"/>
                <a:ext cx="481" cy="112"/>
              </a:xfrm>
              <a:prstGeom prst="line">
                <a:avLst/>
              </a:prstGeom>
              <a:noFill/>
              <a:ln w="143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1" name="Oval 28"/>
              <p:cNvSpPr>
                <a:spLocks noChangeAspect="1" noChangeArrowheads="1"/>
              </p:cNvSpPr>
              <p:nvPr/>
            </p:nvSpPr>
            <p:spPr bwMode="auto">
              <a:xfrm>
                <a:off x="974" y="1469"/>
                <a:ext cx="226" cy="228"/>
              </a:xfrm>
              <a:prstGeom prst="ellipse">
                <a:avLst/>
              </a:prstGeom>
              <a:solidFill>
                <a:srgbClr val="FF0000"/>
              </a:solidFill>
              <a:ln w="142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2" name="Oval 29"/>
              <p:cNvSpPr>
                <a:spLocks noChangeAspect="1" noChangeArrowheads="1"/>
              </p:cNvSpPr>
              <p:nvPr/>
            </p:nvSpPr>
            <p:spPr bwMode="auto">
              <a:xfrm>
                <a:off x="1920" y="1488"/>
                <a:ext cx="227" cy="228"/>
              </a:xfrm>
              <a:prstGeom prst="ellipse">
                <a:avLst/>
              </a:prstGeom>
              <a:solidFill>
                <a:srgbClr val="87CEFF"/>
              </a:solidFill>
              <a:ln w="142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3" name="Text Box 30"/>
              <p:cNvSpPr txBox="1">
                <a:spLocks noChangeArrowheads="1"/>
              </p:cNvSpPr>
              <p:nvPr/>
            </p:nvSpPr>
            <p:spPr bwMode="auto">
              <a:xfrm>
                <a:off x="432" y="798"/>
                <a:ext cx="672" cy="31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i="0" dirty="0">
                    <a:solidFill>
                      <a:srgbClr val="0000FF"/>
                    </a:solidFill>
                    <a:latin typeface="Arial" charset="0"/>
                  </a:rPr>
                  <a:t>lepton</a:t>
                </a:r>
              </a:p>
            </p:txBody>
          </p:sp>
          <p:sp>
            <p:nvSpPr>
              <p:cNvPr id="54" name="Text Box 31"/>
              <p:cNvSpPr txBox="1">
                <a:spLocks noChangeArrowheads="1"/>
              </p:cNvSpPr>
              <p:nvPr/>
            </p:nvSpPr>
            <p:spPr bwMode="auto">
              <a:xfrm>
                <a:off x="2136" y="798"/>
                <a:ext cx="672" cy="31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i="0" dirty="0">
                    <a:solidFill>
                      <a:srgbClr val="0000FF"/>
                    </a:solidFill>
                    <a:latin typeface="Arial" charset="0"/>
                  </a:rPr>
                  <a:t>lepton</a:t>
                </a:r>
              </a:p>
            </p:txBody>
          </p:sp>
          <p:sp>
            <p:nvSpPr>
              <p:cNvPr id="55" name="Text Box 32"/>
              <p:cNvSpPr txBox="1">
                <a:spLocks noChangeArrowheads="1"/>
              </p:cNvSpPr>
              <p:nvPr/>
            </p:nvSpPr>
            <p:spPr bwMode="auto">
              <a:xfrm>
                <a:off x="2160" y="1632"/>
                <a:ext cx="672" cy="31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i="0">
                    <a:solidFill>
                      <a:schemeClr val="tx1"/>
                    </a:solidFill>
                    <a:latin typeface="Arial" charset="0"/>
                  </a:rPr>
                  <a:t>pion</a:t>
                </a:r>
              </a:p>
            </p:txBody>
          </p:sp>
          <p:sp>
            <p:nvSpPr>
              <p:cNvPr id="56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1414" y="1211"/>
                <a:ext cx="321" cy="322"/>
              </a:xfrm>
              <a:prstGeom prst="rect">
                <a:avLst/>
              </a:prstGeom>
              <a:solidFill>
                <a:srgbClr val="FFD600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</p:grpSp>
      </p:grpSp>
      <p:sp>
        <p:nvSpPr>
          <p:cNvPr id="65" name="Left-Right Arrow 64"/>
          <p:cNvSpPr/>
          <p:nvPr/>
        </p:nvSpPr>
        <p:spPr>
          <a:xfrm>
            <a:off x="3492608" y="5227915"/>
            <a:ext cx="2274918" cy="46763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DIS </a:t>
            </a:r>
            <a:r>
              <a:rPr lang="en-US" dirty="0" err="1" smtClean="0">
                <a:solidFill>
                  <a:srgbClr val="0000FF"/>
                </a:solidFill>
              </a:rPr>
              <a:t>vs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p+p</a:t>
            </a:r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A)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04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CustomShape 1"/>
          <p:cNvSpPr/>
          <p:nvPr/>
        </p:nvSpPr>
        <p:spPr>
          <a:xfrm>
            <a:off x="4572000" y="806760"/>
            <a:ext cx="4571280" cy="1248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>
                <a:solidFill>
                  <a:srgbClr val="0000CC"/>
                </a:solidFill>
                <a:latin typeface="Arial"/>
                <a:ea typeface="ＭＳ Ｐゴシック"/>
              </a:rPr>
              <a:t>(ii) Collins mechanism:</a:t>
            </a:r>
            <a:r>
              <a:rPr lang="en-US" sz="280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/>
                <a:ea typeface="ＭＳ Ｐゴシック"/>
              </a:rPr>
              <a:t>Transversity × spin-dep fragmentation</a:t>
            </a:r>
            <a:endParaRPr/>
          </a:p>
        </p:txBody>
      </p:sp>
      <p:sp>
        <p:nvSpPr>
          <p:cNvPr id="539" name="CustomShape 2"/>
          <p:cNvSpPr/>
          <p:nvPr/>
        </p:nvSpPr>
        <p:spPr>
          <a:xfrm>
            <a:off x="228600" y="837000"/>
            <a:ext cx="3885480" cy="1724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800" b="1">
                <a:solidFill>
                  <a:srgbClr val="0000CC"/>
                </a:solidFill>
                <a:latin typeface="Arial"/>
                <a:ea typeface="ＭＳ Ｐゴシック"/>
              </a:rPr>
              <a:t>(i) Sivers mechanism:</a:t>
            </a:r>
            <a:r>
              <a:rPr lang="en-US" sz="2800">
                <a:solidFill>
                  <a:srgbClr val="0000CC"/>
                </a:solidFill>
                <a:latin typeface="Arial"/>
                <a:ea typeface="ＭＳ Ｐゴシック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ＭＳ Ｐゴシック"/>
              </a:rPr>
              <a:t>correlation between proton spin &amp; parton k</a:t>
            </a:r>
            <a:r>
              <a:rPr lang="en-US" sz="2400" baseline="-25000">
                <a:solidFill>
                  <a:srgbClr val="000000"/>
                </a:solidFill>
                <a:latin typeface="Arial"/>
                <a:ea typeface="ＭＳ Ｐゴシック"/>
              </a:rPr>
              <a:t>T</a:t>
            </a:r>
            <a:endParaRPr/>
          </a:p>
        </p:txBody>
      </p:sp>
      <p:sp>
        <p:nvSpPr>
          <p:cNvPr id="540" name="Line 3"/>
          <p:cNvSpPr/>
          <p:nvPr/>
        </p:nvSpPr>
        <p:spPr>
          <a:xfrm>
            <a:off x="4716360" y="2882160"/>
            <a:ext cx="1371600" cy="609480"/>
          </a:xfrm>
          <a:prstGeom prst="line">
            <a:avLst/>
          </a:prstGeom>
          <a:ln w="101520">
            <a:solidFill>
              <a:srgbClr val="0000FF"/>
            </a:solidFill>
            <a:round/>
            <a:tailEnd type="triangle" w="med" len="med"/>
          </a:ln>
        </p:spPr>
      </p:sp>
      <p:sp>
        <p:nvSpPr>
          <p:cNvPr id="541" name="Line 4"/>
          <p:cNvSpPr/>
          <p:nvPr/>
        </p:nvSpPr>
        <p:spPr>
          <a:xfrm flipV="1">
            <a:off x="5020920" y="2729880"/>
            <a:ext cx="0" cy="533160"/>
          </a:xfrm>
          <a:prstGeom prst="line">
            <a:avLst/>
          </a:prstGeom>
          <a:ln w="507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42" name="CustomShape 5"/>
          <p:cNvSpPr/>
          <p:nvPr/>
        </p:nvSpPr>
        <p:spPr>
          <a:xfrm>
            <a:off x="4792680" y="2349000"/>
            <a:ext cx="608760" cy="43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sz="2000" b="1" baseline="-25000">
                <a:solidFill>
                  <a:srgbClr val="FF0000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543" name="Line 6"/>
          <p:cNvSpPr/>
          <p:nvPr/>
        </p:nvSpPr>
        <p:spPr>
          <a:xfrm flipV="1">
            <a:off x="7664400" y="4473000"/>
            <a:ext cx="580680" cy="475560"/>
          </a:xfrm>
          <a:prstGeom prst="line">
            <a:avLst/>
          </a:prstGeom>
          <a:ln w="38160">
            <a:solidFill>
              <a:srgbClr val="006600"/>
            </a:solidFill>
            <a:round/>
            <a:tailEnd type="triangle" w="med" len="med"/>
          </a:ln>
        </p:spPr>
      </p:sp>
      <p:sp>
        <p:nvSpPr>
          <p:cNvPr id="544" name="Line 7"/>
          <p:cNvSpPr/>
          <p:nvPr/>
        </p:nvSpPr>
        <p:spPr>
          <a:xfrm>
            <a:off x="6087960" y="3491640"/>
            <a:ext cx="1600200" cy="304920"/>
          </a:xfrm>
          <a:prstGeom prst="line">
            <a:avLst/>
          </a:prstGeom>
          <a:ln w="57240">
            <a:solidFill>
              <a:srgbClr val="33CCCC"/>
            </a:solidFill>
            <a:round/>
            <a:tailEnd type="triangle" w="med" len="med"/>
          </a:ln>
        </p:spPr>
      </p:sp>
      <p:sp>
        <p:nvSpPr>
          <p:cNvPr id="545" name="Line 8"/>
          <p:cNvSpPr/>
          <p:nvPr/>
        </p:nvSpPr>
        <p:spPr>
          <a:xfrm>
            <a:off x="7688160" y="3796560"/>
            <a:ext cx="1074600" cy="8424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46" name="Line 9"/>
          <p:cNvSpPr/>
          <p:nvPr/>
        </p:nvSpPr>
        <p:spPr>
          <a:xfrm>
            <a:off x="7682040" y="3806280"/>
            <a:ext cx="1011960" cy="29160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47" name="Line 10"/>
          <p:cNvSpPr/>
          <p:nvPr/>
        </p:nvSpPr>
        <p:spPr>
          <a:xfrm>
            <a:off x="6084360" y="3502080"/>
            <a:ext cx="1353240" cy="906480"/>
          </a:xfrm>
          <a:prstGeom prst="line">
            <a:avLst/>
          </a:prstGeom>
          <a:ln w="57240">
            <a:solidFill>
              <a:srgbClr val="33CCCC"/>
            </a:solidFill>
            <a:round/>
            <a:tailEnd type="triangle" w="med" len="med"/>
          </a:ln>
        </p:spPr>
      </p:sp>
      <p:sp>
        <p:nvSpPr>
          <p:cNvPr id="548" name="Line 11"/>
          <p:cNvSpPr/>
          <p:nvPr/>
        </p:nvSpPr>
        <p:spPr>
          <a:xfrm>
            <a:off x="7436160" y="4410360"/>
            <a:ext cx="956160" cy="49788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49" name="Line 12"/>
          <p:cNvSpPr/>
          <p:nvPr/>
        </p:nvSpPr>
        <p:spPr>
          <a:xfrm>
            <a:off x="7428600" y="4415040"/>
            <a:ext cx="817200" cy="66456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50" name="Line 13"/>
          <p:cNvSpPr/>
          <p:nvPr/>
        </p:nvSpPr>
        <p:spPr>
          <a:xfrm flipH="1" flipV="1">
            <a:off x="6087960" y="3491640"/>
            <a:ext cx="1295280" cy="53352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51" name="CustomShape 14"/>
          <p:cNvSpPr/>
          <p:nvPr/>
        </p:nvSpPr>
        <p:spPr>
          <a:xfrm>
            <a:off x="5099040" y="3129840"/>
            <a:ext cx="336240" cy="394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0000CC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552" name="CustomShape 15"/>
          <p:cNvSpPr/>
          <p:nvPr/>
        </p:nvSpPr>
        <p:spPr>
          <a:xfrm>
            <a:off x="7307280" y="3796560"/>
            <a:ext cx="22788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553" name="Line 16"/>
          <p:cNvSpPr/>
          <p:nvPr/>
        </p:nvSpPr>
        <p:spPr>
          <a:xfrm flipV="1">
            <a:off x="6773760" y="3720240"/>
            <a:ext cx="0" cy="533520"/>
          </a:xfrm>
          <a:prstGeom prst="line">
            <a:avLst/>
          </a:prstGeom>
          <a:ln w="507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54" name="CustomShape 17"/>
          <p:cNvSpPr/>
          <p:nvPr/>
        </p:nvSpPr>
        <p:spPr>
          <a:xfrm>
            <a:off x="6621480" y="4177800"/>
            <a:ext cx="456480" cy="43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sz="2000" b="1" baseline="-25000">
                <a:solidFill>
                  <a:srgbClr val="FF0000"/>
                </a:solidFill>
                <a:latin typeface="Arial"/>
                <a:ea typeface="ＭＳ Ｐゴシック"/>
              </a:rPr>
              <a:t>q</a:t>
            </a:r>
            <a:endParaRPr/>
          </a:p>
        </p:txBody>
      </p:sp>
      <p:sp>
        <p:nvSpPr>
          <p:cNvPr id="555" name="CustomShape 18"/>
          <p:cNvSpPr/>
          <p:nvPr/>
        </p:nvSpPr>
        <p:spPr>
          <a:xfrm>
            <a:off x="8221680" y="4253760"/>
            <a:ext cx="608760" cy="43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006600"/>
                </a:solidFill>
                <a:latin typeface="Arial"/>
                <a:ea typeface="ＭＳ Ｐゴシック"/>
              </a:rPr>
              <a:t>k</a:t>
            </a:r>
            <a:r>
              <a:rPr lang="en-US" sz="2000" b="1" baseline="-25000">
                <a:solidFill>
                  <a:srgbClr val="006600"/>
                </a:solidFill>
                <a:latin typeface="Arial"/>
                <a:ea typeface="ＭＳ Ｐゴシック"/>
              </a:rPr>
              <a:t>T,</a:t>
            </a:r>
            <a:r>
              <a:rPr lang="en-US" sz="2000" b="1" baseline="-25000">
                <a:solidFill>
                  <a:srgbClr val="006600"/>
                </a:solidFill>
                <a:latin typeface="Times New Roman"/>
                <a:ea typeface="ＭＳ Ｐゴシック"/>
              </a:rPr>
              <a:t>π</a:t>
            </a:r>
            <a:endParaRPr/>
          </a:p>
        </p:txBody>
      </p:sp>
      <p:sp>
        <p:nvSpPr>
          <p:cNvPr id="556" name="CustomShape 19"/>
          <p:cNvSpPr/>
          <p:nvPr/>
        </p:nvSpPr>
        <p:spPr>
          <a:xfrm>
            <a:off x="0" y="1080"/>
            <a:ext cx="9045000" cy="791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TSSA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 Physics: EIC &amp; </a:t>
            </a:r>
            <a:r>
              <a:rPr lang="en-US" sz="2800" dirty="0" err="1" smtClean="0">
                <a:solidFill>
                  <a:srgbClr val="FF0000"/>
                </a:solidFill>
                <a:latin typeface="Calibri"/>
              </a:rPr>
              <a:t>fsPHENIX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, an example </a:t>
            </a:r>
            <a:endParaRPr dirty="0"/>
          </a:p>
        </p:txBody>
      </p:sp>
      <p:sp>
        <p:nvSpPr>
          <p:cNvPr id="557" name="Line 20"/>
          <p:cNvSpPr/>
          <p:nvPr/>
        </p:nvSpPr>
        <p:spPr>
          <a:xfrm>
            <a:off x="304560" y="2701800"/>
            <a:ext cx="1371600" cy="609480"/>
          </a:xfrm>
          <a:prstGeom prst="line">
            <a:avLst/>
          </a:prstGeom>
          <a:ln w="101520">
            <a:solidFill>
              <a:srgbClr val="0000FF"/>
            </a:solidFill>
            <a:round/>
            <a:tailEnd type="triangle" w="med" len="med"/>
          </a:ln>
        </p:spPr>
      </p:sp>
      <p:sp>
        <p:nvSpPr>
          <p:cNvPr id="558" name="Line 21"/>
          <p:cNvSpPr/>
          <p:nvPr/>
        </p:nvSpPr>
        <p:spPr>
          <a:xfrm flipV="1">
            <a:off x="609480" y="2549520"/>
            <a:ext cx="0" cy="533160"/>
          </a:xfrm>
          <a:prstGeom prst="line">
            <a:avLst/>
          </a:prstGeom>
          <a:ln w="507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59" name="CustomShape 22"/>
          <p:cNvSpPr/>
          <p:nvPr/>
        </p:nvSpPr>
        <p:spPr>
          <a:xfrm>
            <a:off x="380880" y="2168640"/>
            <a:ext cx="608760" cy="43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sz="2000" b="1" baseline="-25000">
                <a:solidFill>
                  <a:srgbClr val="FF0000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560" name="CustomShape 23"/>
          <p:cNvSpPr/>
          <p:nvPr/>
        </p:nvSpPr>
        <p:spPr>
          <a:xfrm>
            <a:off x="2362320" y="2914920"/>
            <a:ext cx="608760" cy="43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006600"/>
                </a:solidFill>
                <a:latin typeface="Arial"/>
                <a:ea typeface="ＭＳ Ｐゴシック"/>
              </a:rPr>
              <a:t>k</a:t>
            </a:r>
            <a:r>
              <a:rPr lang="en-US" sz="2000" b="1" baseline="-25000">
                <a:solidFill>
                  <a:srgbClr val="006600"/>
                </a:solidFill>
                <a:latin typeface="Arial"/>
                <a:ea typeface="ＭＳ Ｐゴシック"/>
              </a:rPr>
              <a:t>T,q</a:t>
            </a:r>
            <a:endParaRPr/>
          </a:p>
        </p:txBody>
      </p:sp>
      <p:sp>
        <p:nvSpPr>
          <p:cNvPr id="561" name="Line 24"/>
          <p:cNvSpPr/>
          <p:nvPr/>
        </p:nvSpPr>
        <p:spPr>
          <a:xfrm>
            <a:off x="1676160" y="3311280"/>
            <a:ext cx="1600200" cy="304920"/>
          </a:xfrm>
          <a:prstGeom prst="line">
            <a:avLst/>
          </a:prstGeom>
          <a:ln w="76320">
            <a:solidFill>
              <a:srgbClr val="33CCCC"/>
            </a:solidFill>
            <a:round/>
            <a:tailEnd type="triangle" w="med" len="med"/>
          </a:ln>
        </p:spPr>
      </p:sp>
      <p:sp>
        <p:nvSpPr>
          <p:cNvPr id="562" name="Line 25"/>
          <p:cNvSpPr/>
          <p:nvPr/>
        </p:nvSpPr>
        <p:spPr>
          <a:xfrm>
            <a:off x="3276360" y="3616200"/>
            <a:ext cx="1074960" cy="8424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63" name="Line 26"/>
          <p:cNvSpPr/>
          <p:nvPr/>
        </p:nvSpPr>
        <p:spPr>
          <a:xfrm>
            <a:off x="3270600" y="3625920"/>
            <a:ext cx="1011960" cy="29160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64" name="Line 27"/>
          <p:cNvSpPr/>
          <p:nvPr/>
        </p:nvSpPr>
        <p:spPr>
          <a:xfrm>
            <a:off x="1672560" y="3321720"/>
            <a:ext cx="1353600" cy="90648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65" name="Line 28"/>
          <p:cNvSpPr/>
          <p:nvPr/>
        </p:nvSpPr>
        <p:spPr>
          <a:xfrm>
            <a:off x="3024720" y="4230000"/>
            <a:ext cx="956160" cy="49788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66" name="Line 29"/>
          <p:cNvSpPr/>
          <p:nvPr/>
        </p:nvSpPr>
        <p:spPr>
          <a:xfrm>
            <a:off x="3017160" y="4235040"/>
            <a:ext cx="817200" cy="66420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67" name="Line 30"/>
          <p:cNvSpPr/>
          <p:nvPr/>
        </p:nvSpPr>
        <p:spPr>
          <a:xfrm flipH="1" flipV="1">
            <a:off x="1676160" y="3311280"/>
            <a:ext cx="1295640" cy="53352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68" name="CustomShape 31"/>
          <p:cNvSpPr/>
          <p:nvPr/>
        </p:nvSpPr>
        <p:spPr>
          <a:xfrm>
            <a:off x="687240" y="2949840"/>
            <a:ext cx="336240" cy="394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0000CC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569" name="CustomShape 32"/>
          <p:cNvSpPr/>
          <p:nvPr/>
        </p:nvSpPr>
        <p:spPr>
          <a:xfrm>
            <a:off x="2895480" y="3616560"/>
            <a:ext cx="22788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570" name="Line 33"/>
          <p:cNvSpPr/>
          <p:nvPr/>
        </p:nvSpPr>
        <p:spPr>
          <a:xfrm flipV="1">
            <a:off x="1904760" y="3235320"/>
            <a:ext cx="533520" cy="457200"/>
          </a:xfrm>
          <a:prstGeom prst="line">
            <a:avLst/>
          </a:prstGeom>
          <a:ln w="38160">
            <a:solidFill>
              <a:srgbClr val="006600"/>
            </a:solidFill>
            <a:round/>
            <a:tailEnd type="triangle" w="med" len="med"/>
          </a:ln>
        </p:spPr>
      </p:sp>
      <p:sp>
        <p:nvSpPr>
          <p:cNvPr id="571" name="Line 34"/>
          <p:cNvSpPr/>
          <p:nvPr/>
        </p:nvSpPr>
        <p:spPr>
          <a:xfrm flipV="1">
            <a:off x="7078320" y="2974320"/>
            <a:ext cx="0" cy="533160"/>
          </a:xfrm>
          <a:prstGeom prst="line">
            <a:avLst/>
          </a:prstGeom>
          <a:ln w="5076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72" name="CustomShape 35"/>
          <p:cNvSpPr/>
          <p:nvPr/>
        </p:nvSpPr>
        <p:spPr>
          <a:xfrm>
            <a:off x="6926400" y="2593440"/>
            <a:ext cx="456480" cy="43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sz="2000" b="1" baseline="-25000">
                <a:solidFill>
                  <a:srgbClr val="FF0000"/>
                </a:solidFill>
                <a:latin typeface="Arial"/>
                <a:ea typeface="ＭＳ Ｐゴシック"/>
              </a:rPr>
              <a:t>q</a:t>
            </a:r>
            <a:endParaRPr/>
          </a:p>
        </p:txBody>
      </p:sp>
      <p:sp>
        <p:nvSpPr>
          <p:cNvPr id="573" name="CustomShape 36"/>
          <p:cNvSpPr/>
          <p:nvPr/>
        </p:nvSpPr>
        <p:spPr>
          <a:xfrm>
            <a:off x="930960" y="2424960"/>
            <a:ext cx="3106800" cy="303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>
                <a:solidFill>
                  <a:srgbClr val="C0504D"/>
                </a:solidFill>
                <a:latin typeface="Times New Roman"/>
              </a:rPr>
              <a:t>Phys Rev D41 (1990) 83; 43 (1991) 261</a:t>
            </a:r>
            <a:endParaRPr/>
          </a:p>
        </p:txBody>
      </p:sp>
      <p:sp>
        <p:nvSpPr>
          <p:cNvPr id="574" name="CustomShape 37"/>
          <p:cNvSpPr/>
          <p:nvPr/>
        </p:nvSpPr>
        <p:spPr>
          <a:xfrm>
            <a:off x="6758280" y="2349000"/>
            <a:ext cx="2216880" cy="303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>
                <a:solidFill>
                  <a:srgbClr val="C0504D"/>
                </a:solidFill>
                <a:latin typeface="Times New Roman"/>
              </a:rPr>
              <a:t>Nucl Phys B396 (1993) 161</a:t>
            </a:r>
            <a:endParaRPr/>
          </a:p>
        </p:txBody>
      </p:sp>
      <p:sp>
        <p:nvSpPr>
          <p:cNvPr id="575" name="CustomShape 38"/>
          <p:cNvSpPr/>
          <p:nvPr/>
        </p:nvSpPr>
        <p:spPr>
          <a:xfrm>
            <a:off x="323640" y="5517360"/>
            <a:ext cx="8101080" cy="932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  <a:ea typeface="ＭＳ Ｐゴシック"/>
              </a:rPr>
              <a:t>Collinear Twist-3:</a:t>
            </a:r>
            <a:r>
              <a:rPr lang="en-US" sz="2800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ＭＳ Ｐゴシック"/>
              </a:rPr>
              <a:t>quark-gluon/gluon-gluon correlation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ea typeface="ＭＳ Ｐゴシック"/>
              </a:rPr>
              <a:t>  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Sivers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ea typeface="ＭＳ Ｐゴシック"/>
              </a:rPr>
              <a:t>-like, Collins-like and more</a:t>
            </a:r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76" name="Picture 575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" y="4622760"/>
            <a:ext cx="3034800" cy="545760"/>
          </a:xfrm>
          <a:prstGeom prst="rect">
            <a:avLst/>
          </a:prstGeom>
          <a:ln>
            <a:noFill/>
          </a:ln>
        </p:spPr>
      </p:pic>
      <p:pic>
        <p:nvPicPr>
          <p:cNvPr id="577" name="Picture 576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4711680"/>
            <a:ext cx="3022200" cy="53316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492A-CCB5-2D41-AF31-2C3C5616D368}" type="datetime1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3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53" y="127650"/>
            <a:ext cx="8897815" cy="9761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Surprise: A</a:t>
            </a:r>
            <a:r>
              <a:rPr lang="en-US" baseline="-25000" dirty="0" smtClean="0"/>
              <a:t>N</a:t>
            </a:r>
            <a:r>
              <a:rPr lang="en-US" dirty="0" smtClean="0"/>
              <a:t> Sign Mismatch?</a:t>
            </a:r>
            <a:br>
              <a:rPr lang="en-US" dirty="0" smtClean="0"/>
            </a:br>
            <a:r>
              <a:rPr lang="en-US" sz="2700" dirty="0" smtClean="0">
                <a:solidFill>
                  <a:srgbClr val="000000"/>
                </a:solidFill>
              </a:rPr>
              <a:t>First attempt to check the “Universality of QCD description of TSSA” </a:t>
            </a:r>
            <a:endParaRPr lang="en-US" sz="27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5222"/>
            <a:ext cx="5053308" cy="6496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Twist-3 (RHIC) </a:t>
            </a:r>
            <a:r>
              <a:rPr lang="en-US" dirty="0" err="1" smtClean="0"/>
              <a:t>v.s</a:t>
            </a:r>
            <a:r>
              <a:rPr lang="en-US" dirty="0" smtClean="0"/>
              <a:t>. </a:t>
            </a:r>
            <a:r>
              <a:rPr lang="en-US" dirty="0" err="1" smtClean="0"/>
              <a:t>Sivers</a:t>
            </a:r>
            <a:r>
              <a:rPr lang="en-US" dirty="0" smtClean="0"/>
              <a:t> (SIDIS)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19" y="1790700"/>
            <a:ext cx="2563591" cy="2109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724" y="2408633"/>
            <a:ext cx="3783601" cy="1400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2635" y="3821749"/>
            <a:ext cx="424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possible solution?   </a:t>
            </a:r>
            <a:r>
              <a:rPr lang="en-US" sz="1400" dirty="0" smtClean="0"/>
              <a:t>Kang, </a:t>
            </a:r>
            <a:r>
              <a:rPr lang="en-US" sz="1400" dirty="0" err="1" smtClean="0"/>
              <a:t>Prokudin</a:t>
            </a:r>
            <a:r>
              <a:rPr lang="en-US" sz="1400" dirty="0" smtClean="0"/>
              <a:t> PRD (2012)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77" y="4160304"/>
            <a:ext cx="2880923" cy="2255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210" y="1790700"/>
            <a:ext cx="4895188" cy="6179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06511" y="1069636"/>
            <a:ext cx="2994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 Kang, </a:t>
            </a:r>
            <a:r>
              <a:rPr lang="en-US" sz="1400" dirty="0" err="1" smtClean="0"/>
              <a:t>Qiu</a:t>
            </a:r>
            <a:r>
              <a:rPr lang="en-US" sz="1400" dirty="0" smtClean="0"/>
              <a:t>, </a:t>
            </a:r>
            <a:r>
              <a:rPr lang="en-US" sz="1400" dirty="0" err="1" smtClean="0"/>
              <a:t>Vogelsang</a:t>
            </a:r>
            <a:r>
              <a:rPr lang="en-US" sz="1400" dirty="0" smtClean="0"/>
              <a:t>, Yuan PRD 2011</a:t>
            </a:r>
            <a:endParaRPr lang="en-US" sz="1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B846-A859-9348-A3CB-92545EF7D2FF}" type="datetime1">
              <a:rPr lang="en-US" smtClean="0"/>
              <a:t>7/21/16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3A4-537A-244E-AF62-157CDCAD6572}" type="slidenum">
              <a:rPr lang="en-US" smtClean="0"/>
              <a:t>15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946346" y="4160304"/>
            <a:ext cx="2909600" cy="2338072"/>
            <a:chOff x="4469100" y="4209637"/>
            <a:chExt cx="2909600" cy="23380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69100" y="4209637"/>
              <a:ext cx="2909600" cy="233807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469100" y="6248400"/>
              <a:ext cx="687100" cy="299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79308" y="4394029"/>
            <a:ext cx="114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 Data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33477" y="5401852"/>
            <a:ext cx="106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unknown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60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457200" y="9000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Hadron TSSA in Twist-3 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Framework</a:t>
            </a:r>
          </a:p>
        </p:txBody>
      </p:sp>
      <p:sp>
        <p:nvSpPr>
          <p:cNvPr id="581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1EEBE60D-9B8C-48DA-B4D3-6EA1207CCBFD}" type="slidenum">
              <a:rPr lang="en-US" sz="1200">
                <a:solidFill>
                  <a:srgbClr val="8B8B8B"/>
                </a:solidFill>
                <a:latin typeface="Calibri"/>
              </a:rPr>
              <a:t>16</a:t>
            </a:fld>
            <a:endParaRPr/>
          </a:p>
        </p:txBody>
      </p:sp>
      <p:pic>
        <p:nvPicPr>
          <p:cNvPr id="582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238727"/>
            <a:ext cx="7935120" cy="3474360"/>
          </a:xfrm>
          <a:prstGeom prst="rect">
            <a:avLst/>
          </a:prstGeom>
          <a:ln>
            <a:noFill/>
          </a:ln>
        </p:spPr>
      </p:pic>
      <p:sp>
        <p:nvSpPr>
          <p:cNvPr id="583" name="CustomShape 5"/>
          <p:cNvSpPr/>
          <p:nvPr/>
        </p:nvSpPr>
        <p:spPr>
          <a:xfrm>
            <a:off x="6040898" y="918753"/>
            <a:ext cx="297108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 err="1">
                <a:latin typeface="Calibri"/>
              </a:rPr>
              <a:t>Qiu</a:t>
            </a:r>
            <a:r>
              <a:rPr lang="en-US" sz="1400" dirty="0">
                <a:latin typeface="Calibri"/>
              </a:rPr>
              <a:t> &amp; </a:t>
            </a:r>
            <a:r>
              <a:rPr lang="en-US" sz="1400" dirty="0" err="1">
                <a:latin typeface="Calibri"/>
              </a:rPr>
              <a:t>Sterman</a:t>
            </a:r>
            <a:r>
              <a:rPr lang="en-US" sz="1400" dirty="0">
                <a:latin typeface="Calibri"/>
              </a:rPr>
              <a:t>  PRD 59 (1998)</a:t>
            </a:r>
            <a:endParaRPr dirty="0"/>
          </a:p>
        </p:txBody>
      </p:sp>
      <p:sp>
        <p:nvSpPr>
          <p:cNvPr id="584" name="CustomShape 6"/>
          <p:cNvSpPr/>
          <p:nvPr/>
        </p:nvSpPr>
        <p:spPr>
          <a:xfrm>
            <a:off x="2251877" y="4526010"/>
            <a:ext cx="4638085" cy="75182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FF3333"/>
                </a:solidFill>
                <a:latin typeface="Calibri"/>
              </a:rPr>
              <a:t>1</a:t>
            </a:r>
            <a:r>
              <a:rPr lang="en-US" sz="1200" baseline="30000" dirty="0">
                <a:solidFill>
                  <a:srgbClr val="FF3333"/>
                </a:solidFill>
                <a:latin typeface="Calibri"/>
              </a:rPr>
              <a:t>st</a:t>
            </a:r>
            <a:r>
              <a:rPr lang="en-US" sz="1200" dirty="0">
                <a:solidFill>
                  <a:srgbClr val="FF3333"/>
                </a:solidFill>
                <a:latin typeface="Calibri"/>
              </a:rPr>
              <a:t> term:  twsit-3 correlation functions, “</a:t>
            </a:r>
            <a:r>
              <a:rPr lang="en-US" sz="1200" dirty="0" err="1">
                <a:solidFill>
                  <a:srgbClr val="FF3333"/>
                </a:solidFill>
                <a:latin typeface="Calibri"/>
              </a:rPr>
              <a:t>Sivers</a:t>
            </a:r>
            <a:r>
              <a:rPr lang="en-US" sz="1200" dirty="0">
                <a:solidFill>
                  <a:srgbClr val="FF3333"/>
                </a:solidFill>
                <a:latin typeface="Calibri"/>
              </a:rPr>
              <a:t>”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1C3EBD"/>
                </a:solidFill>
                <a:latin typeface="Calibri"/>
              </a:rPr>
              <a:t>2</a:t>
            </a:r>
            <a:r>
              <a:rPr lang="en-US" sz="1200" baseline="30000" dirty="0">
                <a:solidFill>
                  <a:srgbClr val="1C3EBD"/>
                </a:solidFill>
                <a:latin typeface="Calibri"/>
              </a:rPr>
              <a:t>nd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term: twist-2 </a:t>
            </a:r>
            <a:r>
              <a:rPr lang="en-US" sz="1200" dirty="0" err="1">
                <a:solidFill>
                  <a:srgbClr val="1C3EBD"/>
                </a:solidFill>
                <a:latin typeface="Calibri"/>
              </a:rPr>
              <a:t>transversity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* twist-3 from </a:t>
            </a:r>
            <a:r>
              <a:rPr lang="en-US" sz="1200" dirty="0" err="1">
                <a:solidFill>
                  <a:srgbClr val="1C3EBD"/>
                </a:solidFill>
                <a:latin typeface="Calibri"/>
              </a:rPr>
              <a:t>unpol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srgbClr val="1C3EBD"/>
                </a:solidFill>
                <a:latin typeface="Calibri"/>
              </a:rPr>
              <a:t>beam (expected small)</a:t>
            </a:r>
            <a:endParaRPr sz="1200" dirty="0">
              <a:solidFill>
                <a:srgbClr val="1C3EBD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B050"/>
                </a:solidFill>
                <a:latin typeface="Calibri"/>
              </a:rPr>
              <a:t>3</a:t>
            </a:r>
            <a:r>
              <a:rPr lang="en-US" sz="1200" baseline="30000" dirty="0">
                <a:solidFill>
                  <a:srgbClr val="00B050"/>
                </a:solidFill>
                <a:latin typeface="Calibri"/>
              </a:rPr>
              <a:t>rd</a:t>
            </a:r>
            <a:r>
              <a:rPr lang="en-US" sz="1200" dirty="0">
                <a:solidFill>
                  <a:srgbClr val="00B050"/>
                </a:solidFill>
                <a:latin typeface="Calibri"/>
              </a:rPr>
              <a:t> term: twist-2 </a:t>
            </a:r>
            <a:r>
              <a:rPr lang="en-US" sz="1200" dirty="0" err="1">
                <a:solidFill>
                  <a:srgbClr val="00B050"/>
                </a:solidFill>
                <a:latin typeface="Calibri"/>
              </a:rPr>
              <a:t>transversity</a:t>
            </a:r>
            <a:r>
              <a:rPr lang="en-US" sz="1200" dirty="0">
                <a:solidFill>
                  <a:srgbClr val="00B050"/>
                </a:solidFill>
                <a:latin typeface="Calibri"/>
              </a:rPr>
              <a:t> * twist-3 FF, “Collins”  </a:t>
            </a:r>
            <a:endParaRPr sz="12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440575" y="5426323"/>
            <a:ext cx="8471026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Need </a:t>
            </a:r>
            <a:r>
              <a:rPr lang="en-US" sz="2400" b="1" dirty="0" smtClean="0">
                <a:solidFill>
                  <a:schemeClr val="bg1"/>
                </a:solidFill>
              </a:rPr>
              <a:t>new direct </a:t>
            </a:r>
            <a:r>
              <a:rPr lang="en-US" sz="2400" b="1" dirty="0">
                <a:solidFill>
                  <a:schemeClr val="bg1"/>
                </a:solidFill>
              </a:rPr>
              <a:t>measurements of </a:t>
            </a:r>
            <a:r>
              <a:rPr lang="en-US" sz="2400" b="1" dirty="0" err="1" smtClean="0">
                <a:solidFill>
                  <a:schemeClr val="bg1"/>
                </a:solidFill>
              </a:rPr>
              <a:t>Sivers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and </a:t>
            </a:r>
            <a:r>
              <a:rPr lang="en-US" sz="2400" b="1" dirty="0" smtClean="0">
                <a:solidFill>
                  <a:schemeClr val="bg1"/>
                </a:solidFill>
              </a:rPr>
              <a:t>Collins TSSA in </a:t>
            </a:r>
            <a:r>
              <a:rPr lang="en-US" sz="2400" b="1" dirty="0" err="1">
                <a:solidFill>
                  <a:schemeClr val="bg1"/>
                </a:solidFill>
              </a:rPr>
              <a:t>p+p</a:t>
            </a:r>
            <a:r>
              <a:rPr lang="en-US" sz="2400" b="1" dirty="0">
                <a:solidFill>
                  <a:schemeClr val="bg1"/>
                </a:solidFill>
              </a:rPr>
              <a:t>!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F</a:t>
            </a:r>
            <a:r>
              <a:rPr lang="en-US" sz="2400" b="1" dirty="0" smtClean="0">
                <a:solidFill>
                  <a:schemeClr val="bg1"/>
                </a:solidFill>
              </a:rPr>
              <a:t>orward </a:t>
            </a:r>
            <a:r>
              <a:rPr lang="en-US" sz="2400" b="1" dirty="0" err="1" smtClean="0">
                <a:solidFill>
                  <a:schemeClr val="bg1"/>
                </a:solidFill>
              </a:rPr>
              <a:t>sPHENIX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Upgrade Proposal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829849" y="1757516"/>
            <a:ext cx="5158347" cy="546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829849" y="2782752"/>
            <a:ext cx="5158347" cy="54661"/>
          </a:xfrm>
          <a:prstGeom prst="line">
            <a:avLst/>
          </a:prstGeom>
          <a:ln>
            <a:solidFill>
              <a:srgbClr val="1C3E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29849" y="3807988"/>
            <a:ext cx="5158347" cy="5466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09963"/>
            <a:ext cx="2133600" cy="365125"/>
          </a:xfrm>
        </p:spPr>
        <p:txBody>
          <a:bodyPr/>
          <a:lstStyle/>
          <a:p>
            <a:fld id="{EBD15209-4F9C-1D4B-8537-2B48A8AB4A1C}" type="datetime1">
              <a:rPr lang="en-US" smtClean="0"/>
              <a:t>7/21/16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76960" y="6341857"/>
            <a:ext cx="2895600" cy="365125"/>
          </a:xfrm>
        </p:spPr>
        <p:txBody>
          <a:bodyPr/>
          <a:lstStyle/>
          <a:p>
            <a:r>
              <a:rPr lang="en-US" smtClean="0"/>
              <a:t>Ming Liu, UC EIC-Consortium Workshop@LBL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2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CustomShape 1"/>
          <p:cNvSpPr/>
          <p:nvPr/>
        </p:nvSpPr>
        <p:spPr>
          <a:xfrm>
            <a:off x="68400" y="69480"/>
            <a:ext cx="9073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FF0000"/>
                </a:solidFill>
                <a:latin typeface="Calibri"/>
              </a:rPr>
              <a:t>Access Sivers and Collins in p+p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FF0000"/>
                </a:solidFill>
                <a:latin typeface="Calibri"/>
              </a:rPr>
              <a:t>in the right Kinematic region X = 0.1 ~ 0.5</a:t>
            </a:r>
            <a:endParaRPr/>
          </a:p>
        </p:txBody>
      </p:sp>
      <p:sp>
        <p:nvSpPr>
          <p:cNvPr id="861" name="CustomShape 2"/>
          <p:cNvSpPr/>
          <p:nvPr/>
        </p:nvSpPr>
        <p:spPr>
          <a:xfrm>
            <a:off x="408960" y="1371600"/>
            <a:ext cx="8352720" cy="770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600">
                <a:solidFill>
                  <a:srgbClr val="0000FF"/>
                </a:solidFill>
                <a:latin typeface="Calibri"/>
              </a:rPr>
              <a:t>Forward jet and hadron fragmentation TSSA measurement! </a:t>
            </a:r>
            <a:endParaRPr/>
          </a:p>
        </p:txBody>
      </p:sp>
      <p:sp>
        <p:nvSpPr>
          <p:cNvPr id="862" name="CustomShape 3"/>
          <p:cNvSpPr/>
          <p:nvPr/>
        </p:nvSpPr>
        <p:spPr>
          <a:xfrm>
            <a:off x="762120" y="3292200"/>
            <a:ext cx="2518560" cy="7920"/>
          </a:xfrm>
          <a:prstGeom prst="straightConnector1">
            <a:avLst/>
          </a:prstGeom>
          <a:noFill/>
          <a:ln w="25560">
            <a:solidFill>
              <a:srgbClr val="4F81BD"/>
            </a:solidFill>
            <a:round/>
            <a:tailEnd type="arrow" w="med" len="med"/>
          </a:ln>
        </p:spPr>
      </p:sp>
      <p:sp>
        <p:nvSpPr>
          <p:cNvPr id="863" name="CustomShape 4"/>
          <p:cNvSpPr/>
          <p:nvPr/>
        </p:nvSpPr>
        <p:spPr>
          <a:xfrm flipH="1">
            <a:off x="3466080" y="3292200"/>
            <a:ext cx="1492920" cy="7920"/>
          </a:xfrm>
          <a:prstGeom prst="straightConnector1">
            <a:avLst/>
          </a:prstGeom>
          <a:noFill/>
          <a:ln w="25560">
            <a:solidFill>
              <a:srgbClr val="4F81BD"/>
            </a:solidFill>
            <a:round/>
            <a:tailEnd type="arrow" w="med" len="med"/>
          </a:ln>
        </p:spPr>
      </p:sp>
      <p:sp>
        <p:nvSpPr>
          <p:cNvPr id="864" name="CustomShape 5"/>
          <p:cNvSpPr/>
          <p:nvPr/>
        </p:nvSpPr>
        <p:spPr>
          <a:xfrm flipV="1">
            <a:off x="3360600" y="2634480"/>
            <a:ext cx="1756800" cy="662400"/>
          </a:xfrm>
          <a:prstGeom prst="straightConnector1">
            <a:avLst/>
          </a:prstGeom>
          <a:noFill/>
          <a:ln w="25560">
            <a:solidFill>
              <a:srgbClr val="FF0000"/>
            </a:solidFill>
            <a:round/>
            <a:tailEnd type="arrow" w="med" len="med"/>
          </a:ln>
        </p:spPr>
      </p:sp>
      <p:sp>
        <p:nvSpPr>
          <p:cNvPr id="865" name="CustomShape 6"/>
          <p:cNvSpPr/>
          <p:nvPr/>
        </p:nvSpPr>
        <p:spPr>
          <a:xfrm>
            <a:off x="3360600" y="3376080"/>
            <a:ext cx="578520" cy="392760"/>
          </a:xfrm>
          <a:prstGeom prst="straightConnector1">
            <a:avLst/>
          </a:prstGeom>
          <a:noFill/>
          <a:ln w="25560">
            <a:solidFill>
              <a:srgbClr val="FF0000"/>
            </a:solidFill>
            <a:round/>
            <a:tailEnd type="arrow" w="med" len="med"/>
          </a:ln>
        </p:spPr>
      </p:sp>
      <p:sp>
        <p:nvSpPr>
          <p:cNvPr id="866" name="CustomShape 7"/>
          <p:cNvSpPr/>
          <p:nvPr/>
        </p:nvSpPr>
        <p:spPr>
          <a:xfrm>
            <a:off x="4878360" y="2177640"/>
            <a:ext cx="381600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Forward jet</a:t>
            </a:r>
            <a:endParaRPr/>
          </a:p>
        </p:txBody>
      </p:sp>
      <p:sp>
        <p:nvSpPr>
          <p:cNvPr id="867" name="CustomShape 8"/>
          <p:cNvSpPr/>
          <p:nvPr/>
        </p:nvSpPr>
        <p:spPr>
          <a:xfrm>
            <a:off x="3723480" y="3771000"/>
            <a:ext cx="404460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Central or forward sub-leading jet</a:t>
            </a:r>
            <a:endParaRPr/>
          </a:p>
        </p:txBody>
      </p:sp>
      <p:sp>
        <p:nvSpPr>
          <p:cNvPr id="868" name="CustomShape 9"/>
          <p:cNvSpPr/>
          <p:nvPr/>
        </p:nvSpPr>
        <p:spPr>
          <a:xfrm>
            <a:off x="2002680" y="3356640"/>
            <a:ext cx="45864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x1</a:t>
            </a:r>
            <a:endParaRPr/>
          </a:p>
        </p:txBody>
      </p:sp>
      <p:sp>
        <p:nvSpPr>
          <p:cNvPr id="869" name="CustomShape 10"/>
          <p:cNvSpPr/>
          <p:nvPr/>
        </p:nvSpPr>
        <p:spPr>
          <a:xfrm>
            <a:off x="4171680" y="3376080"/>
            <a:ext cx="45864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x2</a:t>
            </a:r>
            <a:endParaRPr/>
          </a:p>
        </p:txBody>
      </p:sp>
      <p:sp>
        <p:nvSpPr>
          <p:cNvPr id="870" name="CustomShape 11"/>
          <p:cNvSpPr/>
          <p:nvPr/>
        </p:nvSpPr>
        <p:spPr>
          <a:xfrm flipV="1">
            <a:off x="3360600" y="2449080"/>
            <a:ext cx="838440" cy="847080"/>
          </a:xfrm>
          <a:prstGeom prst="straightConnector1">
            <a:avLst/>
          </a:prstGeom>
          <a:noFill/>
          <a:ln w="25560">
            <a:solidFill>
              <a:srgbClr val="0000FF"/>
            </a:solidFill>
            <a:round/>
            <a:tailEnd type="arrow" w="med" len="med"/>
          </a:ln>
        </p:spPr>
      </p:sp>
      <p:sp>
        <p:nvSpPr>
          <p:cNvPr id="871" name="CustomShape 12"/>
          <p:cNvSpPr/>
          <p:nvPr/>
        </p:nvSpPr>
        <p:spPr>
          <a:xfrm>
            <a:off x="3911760" y="2656440"/>
            <a:ext cx="39708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z</a:t>
            </a:r>
            <a:endParaRPr/>
          </a:p>
        </p:txBody>
      </p:sp>
      <p:sp>
        <p:nvSpPr>
          <p:cNvPr id="872" name="CustomShape 13"/>
          <p:cNvSpPr/>
          <p:nvPr/>
        </p:nvSpPr>
        <p:spPr>
          <a:xfrm flipH="1" flipV="1">
            <a:off x="4198680" y="2499480"/>
            <a:ext cx="235080" cy="445680"/>
          </a:xfrm>
          <a:prstGeom prst="straightConnector1">
            <a:avLst/>
          </a:prstGeom>
          <a:noFill/>
          <a:ln w="25560" cap="rnd">
            <a:solidFill>
              <a:srgbClr val="4F81BD"/>
            </a:solidFill>
            <a:custDash>
              <a:ds d="71000" sp="71000"/>
            </a:custDash>
            <a:round/>
            <a:tailEnd type="arrow" w="med" len="med"/>
          </a:ln>
        </p:spPr>
      </p:sp>
      <p:sp>
        <p:nvSpPr>
          <p:cNvPr id="873" name="CustomShape 14"/>
          <p:cNvSpPr/>
          <p:nvPr/>
        </p:nvSpPr>
        <p:spPr>
          <a:xfrm flipV="1">
            <a:off x="3576240" y="2840400"/>
            <a:ext cx="791280" cy="335160"/>
          </a:xfrm>
          <a:prstGeom prst="straightConnector1">
            <a:avLst/>
          </a:prstGeom>
          <a:noFill/>
          <a:ln w="25560" cap="rnd">
            <a:solidFill>
              <a:srgbClr val="4F81BD"/>
            </a:solidFill>
            <a:custDash>
              <a:ds d="71000" sp="71000"/>
            </a:custDash>
            <a:round/>
            <a:tailEnd type="arrow" w="med" len="med"/>
          </a:ln>
        </p:spPr>
      </p:sp>
      <p:sp>
        <p:nvSpPr>
          <p:cNvPr id="874" name="CustomShape 15"/>
          <p:cNvSpPr/>
          <p:nvPr/>
        </p:nvSpPr>
        <p:spPr>
          <a:xfrm>
            <a:off x="4245480" y="2335680"/>
            <a:ext cx="38232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jT</a:t>
            </a:r>
            <a:endParaRPr/>
          </a:p>
        </p:txBody>
      </p:sp>
      <p:sp>
        <p:nvSpPr>
          <p:cNvPr id="875" name="CustomShape 16"/>
          <p:cNvSpPr/>
          <p:nvPr/>
        </p:nvSpPr>
        <p:spPr>
          <a:xfrm>
            <a:off x="3723480" y="4518450"/>
            <a:ext cx="5208480" cy="161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 err="1">
                <a:solidFill>
                  <a:srgbClr val="FF0000"/>
                </a:solidFill>
                <a:latin typeface="Calibri"/>
              </a:rPr>
              <a:t>xF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 = (X1 – X2) ~ X1 = (pZ1 + pZ2)/100,   when x1 &gt;&gt; x2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   - q(x1) + g(x2) process dominates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   - quark q(x1)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Sivers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and Collins asymmetry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876" name="CustomShape 17"/>
          <p:cNvSpPr/>
          <p:nvPr/>
        </p:nvSpPr>
        <p:spPr>
          <a:xfrm>
            <a:off x="283680" y="5669280"/>
            <a:ext cx="8128440" cy="941400"/>
          </a:xfrm>
          <a:prstGeom prst="rect">
            <a:avLst/>
          </a:prstGeom>
          <a:noFill/>
          <a:ln>
            <a:noFill/>
          </a:ln>
        </p:spPr>
      </p:sp>
      <p:sp>
        <p:nvSpPr>
          <p:cNvPr id="877" name="CustomShape 18"/>
          <p:cNvSpPr/>
          <p:nvPr/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>
            <a:noFill/>
          </a:ln>
        </p:spPr>
      </p:sp>
      <p:sp>
        <p:nvSpPr>
          <p:cNvPr id="878" name="CustomShape 19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</p:sp>
      <p:sp>
        <p:nvSpPr>
          <p:cNvPr id="879" name="CustomShape 20"/>
          <p:cNvSpPr/>
          <p:nvPr/>
        </p:nvSpPr>
        <p:spPr>
          <a:xfrm>
            <a:off x="7489440" y="3482640"/>
            <a:ext cx="45864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x1</a:t>
            </a:r>
            <a:endParaRPr/>
          </a:p>
        </p:txBody>
      </p:sp>
      <p:sp>
        <p:nvSpPr>
          <p:cNvPr id="880" name="CustomShape 21"/>
          <p:cNvSpPr/>
          <p:nvPr/>
        </p:nvSpPr>
        <p:spPr>
          <a:xfrm>
            <a:off x="7511040" y="2444760"/>
            <a:ext cx="45864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x2</a:t>
            </a:r>
            <a:endParaRPr/>
          </a:p>
        </p:txBody>
      </p:sp>
      <p:sp>
        <p:nvSpPr>
          <p:cNvPr id="881" name="CustomShape 22"/>
          <p:cNvSpPr/>
          <p:nvPr/>
        </p:nvSpPr>
        <p:spPr>
          <a:xfrm flipV="1">
            <a:off x="8456040" y="2730240"/>
            <a:ext cx="152280" cy="308880"/>
          </a:xfrm>
          <a:prstGeom prst="straightConnector1">
            <a:avLst/>
          </a:prstGeom>
          <a:noFill/>
          <a:ln w="25560">
            <a:solidFill>
              <a:srgbClr val="0000FF"/>
            </a:solidFill>
            <a:round/>
            <a:tailEnd type="arrow" w="med" len="med"/>
          </a:ln>
        </p:spPr>
      </p:sp>
      <p:sp>
        <p:nvSpPr>
          <p:cNvPr id="882" name="CustomShape 23"/>
          <p:cNvSpPr/>
          <p:nvPr/>
        </p:nvSpPr>
        <p:spPr>
          <a:xfrm>
            <a:off x="8257320" y="2032920"/>
            <a:ext cx="52560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h</a:t>
            </a:r>
            <a:r>
              <a:rPr lang="en-US" baseline="30000">
                <a:solidFill>
                  <a:srgbClr val="000000"/>
                </a:solidFill>
                <a:latin typeface="Calibri"/>
              </a:rPr>
              <a:t>+/-</a:t>
            </a:r>
            <a:endParaRPr/>
          </a:p>
        </p:txBody>
      </p:sp>
      <p:sp>
        <p:nvSpPr>
          <p:cNvPr id="883" name="CustomShape 24"/>
          <p:cNvSpPr/>
          <p:nvPr/>
        </p:nvSpPr>
        <p:spPr>
          <a:xfrm>
            <a:off x="4042440" y="2131560"/>
            <a:ext cx="52560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h</a:t>
            </a:r>
            <a:r>
              <a:rPr lang="en-US" baseline="30000">
                <a:solidFill>
                  <a:srgbClr val="000000"/>
                </a:solidFill>
                <a:latin typeface="Calibri"/>
              </a:rPr>
              <a:t>+/-</a:t>
            </a:r>
            <a:endParaRPr/>
          </a:p>
        </p:txBody>
      </p:sp>
      <p:sp>
        <p:nvSpPr>
          <p:cNvPr id="884" name="CustomShape 25"/>
          <p:cNvSpPr/>
          <p:nvPr/>
        </p:nvSpPr>
        <p:spPr>
          <a:xfrm>
            <a:off x="6698160" y="4485960"/>
            <a:ext cx="2316240" cy="637560"/>
          </a:xfrm>
          <a:prstGeom prst="rect">
            <a:avLst/>
          </a:prstGeom>
          <a:noFill/>
          <a:ln>
            <a:noFill/>
          </a:ln>
        </p:spPr>
      </p:sp>
      <p:pic>
        <p:nvPicPr>
          <p:cNvPr id="885" name="Picture 884"/>
          <p:cNvPicPr/>
          <p:nvPr/>
        </p:nvPicPr>
        <p:blipFill>
          <a:blip r:embed="rId2"/>
          <a:stretch>
            <a:fillRect/>
          </a:stretch>
        </p:blipFill>
        <p:spPr>
          <a:xfrm>
            <a:off x="6583680" y="2377440"/>
            <a:ext cx="2088720" cy="115164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63186-7B37-BF4F-9B4D-9FE3CF5389B0}" type="datetime1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17</a:t>
            </a:fld>
            <a:endParaRPr lang="en-US"/>
          </a:p>
        </p:txBody>
      </p:sp>
      <p:pic>
        <p:nvPicPr>
          <p:cNvPr id="31" name="Picture 30"/>
          <p:cNvPicPr/>
          <p:nvPr/>
        </p:nvPicPr>
        <p:blipFill>
          <a:blip r:embed="rId3"/>
          <a:stretch>
            <a:fillRect/>
          </a:stretch>
        </p:blipFill>
        <p:spPr>
          <a:xfrm>
            <a:off x="762120" y="4463961"/>
            <a:ext cx="2296746" cy="1731279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63869" y="2808000"/>
            <a:ext cx="54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+p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3869" y="4105287"/>
            <a:ext cx="65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49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Access </a:t>
            </a:r>
            <a:r>
              <a:rPr lang="en-US" sz="2800" dirty="0" err="1" smtClean="0"/>
              <a:t>Sivers</a:t>
            </a:r>
            <a:r>
              <a:rPr lang="en-US" sz="2800" dirty="0" smtClean="0"/>
              <a:t> and Collins with Jet and Hadron Azimuthal Distributions in Transversely </a:t>
            </a:r>
            <a:r>
              <a:rPr lang="en-US" sz="2800" dirty="0"/>
              <a:t>P</a:t>
            </a:r>
            <a:r>
              <a:rPr lang="en-US" sz="2800" dirty="0" smtClean="0"/>
              <a:t>olarized </a:t>
            </a:r>
            <a:r>
              <a:rPr lang="en-US" sz="2800" dirty="0" err="1" smtClean="0"/>
              <a:t>p+p</a:t>
            </a:r>
            <a:r>
              <a:rPr lang="en-US" sz="2800" dirty="0" smtClean="0"/>
              <a:t> Collisions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92" y="2405137"/>
            <a:ext cx="4906108" cy="4048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700" y="1865977"/>
            <a:ext cx="5341438" cy="18717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46615" y="3839308"/>
            <a:ext cx="2380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Experimental variables: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Jet 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</a:rPr>
              <a:t>j</a:t>
            </a:r>
            <a:r>
              <a:rPr lang="en-US" baseline="-25000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xF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Hadron 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, PID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Beam polarization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538" y="2063205"/>
            <a:ext cx="302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Feng</a:t>
            </a:r>
            <a:r>
              <a:rPr lang="en-US" sz="1200" dirty="0" smtClean="0"/>
              <a:t> Yuan, PRL 100, 032003 (2008)</a:t>
            </a:r>
          </a:p>
          <a:p>
            <a:r>
              <a:rPr lang="en-US" sz="1200" dirty="0" smtClean="0"/>
              <a:t>Umberto </a:t>
            </a:r>
            <a:r>
              <a:rPr lang="en-US" sz="1200" dirty="0" err="1" smtClean="0"/>
              <a:t>D’Alesio</a:t>
            </a:r>
            <a:r>
              <a:rPr lang="en-US" sz="1200" dirty="0" smtClean="0"/>
              <a:t> et al PRD 83 034021 (2011)</a:t>
            </a:r>
            <a:endParaRPr lang="en-US" sz="12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325D-A23B-1948-A96E-8EA11A9D2933}" type="datetime1">
              <a:rPr lang="en-US" smtClean="0"/>
              <a:t>7/21/16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FA-9C1F-B64E-87E3-46CBFCF57C1A}" type="slidenum">
              <a:rPr lang="en-US" smtClean="0"/>
              <a:t>18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507" y="5249875"/>
            <a:ext cx="1046010" cy="577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932" y="5888755"/>
            <a:ext cx="1499335" cy="5097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90267" y="5277766"/>
            <a:ext cx="2073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 “</a:t>
            </a:r>
            <a:r>
              <a:rPr lang="en-US" sz="2400" dirty="0" err="1" smtClean="0">
                <a:solidFill>
                  <a:srgbClr val="0000FF"/>
                </a:solidFill>
              </a:rPr>
              <a:t>Sivers</a:t>
            </a:r>
            <a:r>
              <a:rPr lang="en-US" sz="2400" dirty="0" smtClean="0">
                <a:solidFill>
                  <a:srgbClr val="0000FF"/>
                </a:solidFill>
              </a:rPr>
              <a:t>-like”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0267" y="5930025"/>
            <a:ext cx="216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 “</a:t>
            </a:r>
            <a:r>
              <a:rPr lang="en-US" sz="2400" dirty="0" smtClean="0">
                <a:solidFill>
                  <a:srgbClr val="0000FF"/>
                </a:solidFill>
              </a:rPr>
              <a:t>Collins-like”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5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CustomShape 1"/>
          <p:cNvSpPr/>
          <p:nvPr/>
        </p:nvSpPr>
        <p:spPr>
          <a:xfrm>
            <a:off x="457200" y="0"/>
            <a:ext cx="8227800" cy="189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FF0000"/>
                </a:solidFill>
                <a:latin typeface="Calibri"/>
              </a:rPr>
              <a:t>Forward sPHENIX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FF0000"/>
                </a:solidFill>
                <a:latin typeface="Calibri"/>
              </a:rPr>
              <a:t>-1 &lt; eta &lt; 4</a:t>
            </a:r>
            <a:endParaRPr/>
          </a:p>
        </p:txBody>
      </p:sp>
      <p:sp>
        <p:nvSpPr>
          <p:cNvPr id="853" name="CustomShape 2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sp>
        <p:nvSpPr>
          <p:cNvPr id="854" name="CustomShape 3"/>
          <p:cNvSpPr/>
          <p:nvPr/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Ming Liu, Spinfest2014</a:t>
            </a:r>
            <a:endParaRPr/>
          </a:p>
        </p:txBody>
      </p:sp>
      <p:sp>
        <p:nvSpPr>
          <p:cNvPr id="855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07FD78E1-2913-4FAA-A33A-4AFA0E3AB38F}" type="slidenum">
              <a:rPr lang="en-US" sz="1200">
                <a:solidFill>
                  <a:srgbClr val="8B8B8B"/>
                </a:solidFill>
                <a:latin typeface="Calibri"/>
              </a:rPr>
              <a:t>19</a:t>
            </a:fld>
            <a:endParaRPr/>
          </a:p>
        </p:txBody>
      </p:sp>
      <p:pic>
        <p:nvPicPr>
          <p:cNvPr id="856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1280160" y="1574640"/>
            <a:ext cx="6927120" cy="5283000"/>
          </a:xfrm>
          <a:prstGeom prst="rect">
            <a:avLst/>
          </a:prstGeom>
          <a:ln>
            <a:noFill/>
          </a:ln>
        </p:spPr>
      </p:pic>
      <p:sp>
        <p:nvSpPr>
          <p:cNvPr id="857" name="CustomShape 5"/>
          <p:cNvSpPr/>
          <p:nvPr/>
        </p:nvSpPr>
        <p:spPr>
          <a:xfrm>
            <a:off x="2458440" y="5753520"/>
            <a:ext cx="894240" cy="410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Calibri"/>
              </a:rPr>
              <a:t>p</a:t>
            </a:r>
            <a:endParaRPr/>
          </a:p>
        </p:txBody>
      </p:sp>
      <p:sp>
        <p:nvSpPr>
          <p:cNvPr id="858" name="CustomShape 6"/>
          <p:cNvSpPr/>
          <p:nvPr/>
        </p:nvSpPr>
        <p:spPr>
          <a:xfrm>
            <a:off x="3909960" y="5753520"/>
            <a:ext cx="891360" cy="404280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Calibri"/>
              </a:rPr>
              <a:t>p/A</a:t>
            </a:r>
            <a:endParaRPr/>
          </a:p>
        </p:txBody>
      </p:sp>
      <p:sp>
        <p:nvSpPr>
          <p:cNvPr id="859" name="CustomShape 7"/>
          <p:cNvSpPr/>
          <p:nvPr/>
        </p:nvSpPr>
        <p:spPr>
          <a:xfrm>
            <a:off x="216720" y="1645920"/>
            <a:ext cx="5359680" cy="6987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Clearly isolate and measure 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Sivers-like and Collins-like effects in p+p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2701-0E40-3F40-A554-A4B640CA2068}" type="datetime1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6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484" y="33528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B9CE-6522-1348-BEF6-8CF54F5AD079}" type="datetime1">
              <a:rPr lang="en-US" smtClean="0"/>
              <a:t>7/21/16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 EIC-Consortium Workshop@LBL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2440" y="0"/>
            <a:ext cx="8616759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Our</a:t>
            </a:r>
            <a:r>
              <a:rPr lang="en-US" sz="3600" dirty="0" smtClean="0"/>
              <a:t> Vision: PHENIX </a:t>
            </a:r>
            <a:r>
              <a:rPr lang="en-US" sz="3600" dirty="0" smtClean="0"/>
              <a:t>-&gt; </a:t>
            </a:r>
            <a:r>
              <a:rPr lang="en-US" sz="3600" dirty="0" smtClean="0"/>
              <a:t>Forward</a:t>
            </a:r>
            <a:r>
              <a:rPr lang="en-US" sz="3600" dirty="0" smtClean="0"/>
              <a:t>/</a:t>
            </a:r>
            <a:r>
              <a:rPr lang="en-US" sz="3600" dirty="0" err="1" smtClean="0"/>
              <a:t>sPHENIX</a:t>
            </a:r>
            <a:r>
              <a:rPr lang="en-US" sz="3600" dirty="0" smtClean="0"/>
              <a:t>-&gt;</a:t>
            </a:r>
            <a:r>
              <a:rPr lang="en-US" sz="3600" dirty="0" err="1" smtClean="0"/>
              <a:t>ePHENIX</a:t>
            </a:r>
            <a:endParaRPr lang="en-US" sz="36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500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30480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8061" r="10507"/>
          <a:stretch>
            <a:fillRect/>
          </a:stretch>
        </p:blipFill>
        <p:spPr bwMode="auto">
          <a:xfrm>
            <a:off x="5932692" y="3426378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2244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~2000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252190" y="5586100"/>
            <a:ext cx="1329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2017→</a:t>
            </a:r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62600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~2025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189663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0480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Current PHENIX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95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rgbClr val="000000"/>
                </a:solidFill>
              </a:rPr>
              <a:t>f</a:t>
            </a:r>
            <a:r>
              <a:rPr lang="en-US" i="1" dirty="0" smtClean="0"/>
              <a:t>/s</a:t>
            </a:r>
            <a:r>
              <a:rPr lang="en-US" dirty="0" smtClean="0"/>
              <a:t>PHENIX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867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236500" y="1944189"/>
            <a:ext cx="2819400" cy="1200028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PHENIX completed 2016</a:t>
            </a:r>
          </a:p>
          <a:p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16y+ work</a:t>
            </a:r>
            <a:b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100+M$ investment</a:t>
            </a:r>
          </a:p>
          <a:p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130+ published papers to date</a:t>
            </a:r>
          </a:p>
          <a:p>
            <a:endParaRPr lang="en-US" dirty="0" smtClean="0"/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2819400" y="1905000"/>
            <a:ext cx="3048000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Comprehensive central upgrade based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BaBar magnet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fsPHENIX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forward tracking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HCal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muon 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 smtClean="0"/>
              <a:t>Key study of transverse spin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 smtClean="0"/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5867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5867400" y="1905000"/>
            <a:ext cx="2971800" cy="14478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 of PHENIX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upgrade leads to a capable EIC detector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noProof="0" dirty="0" smtClean="0"/>
              <a:t>Large coverage of tracking, calorimetry and PID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dirty="0"/>
              <a:t>N</a:t>
            </a:r>
            <a:r>
              <a:rPr lang="en-US" sz="2700" dirty="0" smtClean="0"/>
              <a:t>ew collaboration/new ideas</a:t>
            </a:r>
            <a:endParaRPr lang="en-US" sz="2700" noProof="0" dirty="0" smtClean="0"/>
          </a:p>
        </p:txBody>
      </p:sp>
      <p:sp>
        <p:nvSpPr>
          <p:cNvPr id="30" name="Rectangle 29"/>
          <p:cNvSpPr/>
          <p:nvPr/>
        </p:nvSpPr>
        <p:spPr>
          <a:xfrm>
            <a:off x="381000" y="990600"/>
            <a:ext cx="5148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Documented: </a:t>
            </a:r>
            <a:r>
              <a:rPr lang="en-US" u="sng" dirty="0" smtClean="0"/>
              <a:t>http://www.phenix.bnl.gov/plans.html</a:t>
            </a:r>
            <a:endParaRPr lang="en-US" u="sng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3429000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228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RHIC:</a:t>
            </a:r>
            <a:r>
              <a:rPr lang="en-US" dirty="0" smtClean="0">
                <a:solidFill>
                  <a:schemeClr val="tx1"/>
                </a:solidFill>
              </a:rPr>
              <a:t> A+A, polarized </a:t>
            </a:r>
            <a:r>
              <a:rPr lang="en-US" dirty="0" err="1" smtClean="0">
                <a:solidFill>
                  <a:schemeClr val="tx1"/>
                </a:solidFill>
              </a:rPr>
              <a:t>p+p</a:t>
            </a:r>
            <a:r>
              <a:rPr lang="en-US" dirty="0" smtClean="0">
                <a:solidFill>
                  <a:schemeClr val="tx1"/>
                </a:solidFill>
              </a:rPr>
              <a:t>, polarized </a:t>
            </a:r>
            <a:r>
              <a:rPr lang="en-US" dirty="0" err="1" smtClean="0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5943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eRHIC: </a:t>
            </a:r>
            <a:r>
              <a:rPr lang="en-US" dirty="0" err="1" smtClean="0">
                <a:solidFill>
                  <a:schemeClr val="tx1"/>
                </a:solidFill>
              </a:rPr>
              <a:t>e+p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867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69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CustomShape 1"/>
          <p:cNvSpPr/>
          <p:nvPr/>
        </p:nvSpPr>
        <p:spPr>
          <a:xfrm>
            <a:off x="355680" y="11844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FF0000"/>
                </a:solidFill>
                <a:latin typeface="Calibri"/>
              </a:rPr>
              <a:t>Jet Production Rates @NLO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600">
                <a:solidFill>
                  <a:srgbClr val="0000CC"/>
                </a:solidFill>
                <a:latin typeface="Calibri"/>
              </a:rPr>
              <a:t>200GeV pp: Lumi = 50pb</a:t>
            </a:r>
            <a:r>
              <a:rPr lang="en-US" sz="2600" baseline="30000">
                <a:solidFill>
                  <a:srgbClr val="0000CC"/>
                </a:solidFill>
                <a:latin typeface="Calibri"/>
              </a:rPr>
              <a:t>-1</a:t>
            </a:r>
            <a:r>
              <a:rPr lang="en-US" sz="2600">
                <a:solidFill>
                  <a:srgbClr val="0000CC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892" name="CustomShape 2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pic>
        <p:nvPicPr>
          <p:cNvPr id="893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4949280" y="1578240"/>
            <a:ext cx="4193280" cy="5279400"/>
          </a:xfrm>
          <a:prstGeom prst="rect">
            <a:avLst/>
          </a:prstGeom>
          <a:ln>
            <a:noFill/>
          </a:ln>
        </p:spPr>
      </p:pic>
      <p:pic>
        <p:nvPicPr>
          <p:cNvPr id="894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80" y="1450080"/>
            <a:ext cx="4461480" cy="5407560"/>
          </a:xfrm>
          <a:prstGeom prst="rect">
            <a:avLst/>
          </a:prstGeom>
          <a:ln>
            <a:noFill/>
          </a:ln>
        </p:spPr>
      </p:pic>
      <p:sp>
        <p:nvSpPr>
          <p:cNvPr id="895" name="CustomShape 3"/>
          <p:cNvSpPr/>
          <p:nvPr/>
        </p:nvSpPr>
        <p:spPr>
          <a:xfrm>
            <a:off x="944640" y="4843080"/>
            <a:ext cx="1725120" cy="608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1600" baseline="-25000">
                <a:solidFill>
                  <a:srgbClr val="FF0000"/>
                </a:solidFill>
                <a:latin typeface="Calibri"/>
              </a:rPr>
              <a:t>1</a:t>
            </a:r>
            <a:r>
              <a:rPr lang="en-US" sz="1600">
                <a:solidFill>
                  <a:srgbClr val="FF0000"/>
                </a:solidFill>
                <a:latin typeface="Calibri"/>
              </a:rPr>
              <a:t> ~ E_jet/100</a:t>
            </a:r>
            <a:endParaRPr/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FF0000"/>
                </a:solidFill>
                <a:latin typeface="Calibri"/>
              </a:rPr>
              <a:t>Access high –x </a:t>
            </a:r>
            <a:endParaRPr/>
          </a:p>
        </p:txBody>
      </p:sp>
      <p:sp>
        <p:nvSpPr>
          <p:cNvPr id="896" name="Line 4"/>
          <p:cNvSpPr/>
          <p:nvPr/>
        </p:nvSpPr>
        <p:spPr>
          <a:xfrm flipH="1" flipV="1">
            <a:off x="1112760" y="3440520"/>
            <a:ext cx="2739960" cy="17280"/>
          </a:xfrm>
          <a:prstGeom prst="line">
            <a:avLst/>
          </a:prstGeom>
          <a:ln w="25560" cap="rnd">
            <a:solidFill>
              <a:srgbClr val="FF0000"/>
            </a:solidFill>
            <a:custDash>
              <a:ds d="71000" sp="71000"/>
            </a:custDash>
            <a:round/>
          </a:ln>
        </p:spPr>
      </p:sp>
      <p:sp>
        <p:nvSpPr>
          <p:cNvPr id="897" name="CustomShape 5"/>
          <p:cNvSpPr/>
          <p:nvPr/>
        </p:nvSpPr>
        <p:spPr>
          <a:xfrm>
            <a:off x="6676560" y="3022560"/>
            <a:ext cx="98136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Q ~ pT</a:t>
            </a:r>
            <a:endParaRPr/>
          </a:p>
        </p:txBody>
      </p:sp>
      <p:sp>
        <p:nvSpPr>
          <p:cNvPr id="898" name="CustomShape 6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916DF058-D3CD-4C7A-88E0-9D656FE91E80}" type="slidenum">
              <a:rPr lang="en-US" sz="1200">
                <a:solidFill>
                  <a:srgbClr val="8B8B8B"/>
                </a:solidFill>
                <a:latin typeface="Calibri"/>
              </a:rPr>
              <a:t>20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5550-0DFE-5247-859B-2365DBAA509E}" type="datetime1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8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CustomShape 1"/>
          <p:cNvSpPr/>
          <p:nvPr/>
        </p:nvSpPr>
        <p:spPr>
          <a:xfrm>
            <a:off x="429120" y="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r>
              <a:rPr lang="en-US" sz="3600">
                <a:solidFill>
                  <a:srgbClr val="FF0000"/>
                </a:solidFill>
                <a:latin typeface="Calibri"/>
              </a:rPr>
              <a:t>Tagging Quark Flavor in SIDIS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3100">
                <a:solidFill>
                  <a:srgbClr val="0000FF"/>
                </a:solidFill>
                <a:latin typeface="Calibri"/>
              </a:rPr>
              <a:t>with Leading Charged Hadron</a:t>
            </a:r>
            <a:endParaRPr/>
          </a:p>
        </p:txBody>
      </p:sp>
      <p:sp>
        <p:nvSpPr>
          <p:cNvPr id="900" name="CustomShape 2"/>
          <p:cNvSpPr/>
          <p:nvPr/>
        </p:nvSpPr>
        <p:spPr>
          <a:xfrm>
            <a:off x="457200" y="1376640"/>
            <a:ext cx="3432240" cy="60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FF"/>
                </a:solidFill>
                <a:latin typeface="Calibri"/>
              </a:rPr>
              <a:t>@Z = 0.5</a:t>
            </a:r>
            <a:endParaRPr/>
          </a:p>
        </p:txBody>
      </p:sp>
      <p:pic>
        <p:nvPicPr>
          <p:cNvPr id="901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00680" y="1097280"/>
            <a:ext cx="5051520" cy="5759280"/>
          </a:xfrm>
          <a:prstGeom prst="rect">
            <a:avLst/>
          </a:prstGeom>
          <a:ln>
            <a:noFill/>
          </a:ln>
        </p:spPr>
      </p:pic>
      <p:pic>
        <p:nvPicPr>
          <p:cNvPr id="902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64240" y="2067480"/>
            <a:ext cx="3465360" cy="2741400"/>
          </a:xfrm>
          <a:prstGeom prst="rect">
            <a:avLst/>
          </a:prstGeom>
          <a:ln>
            <a:noFill/>
          </a:ln>
        </p:spPr>
      </p:pic>
      <p:pic>
        <p:nvPicPr>
          <p:cNvPr id="903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264240" y="5670720"/>
            <a:ext cx="2548440" cy="720720"/>
          </a:xfrm>
          <a:prstGeom prst="rect">
            <a:avLst/>
          </a:prstGeom>
          <a:ln>
            <a:noFill/>
          </a:ln>
        </p:spPr>
      </p:pic>
      <p:pic>
        <p:nvPicPr>
          <p:cNvPr id="904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335160" y="4359240"/>
            <a:ext cx="2477160" cy="901080"/>
          </a:xfrm>
          <a:prstGeom prst="rect">
            <a:avLst/>
          </a:prstGeom>
          <a:ln>
            <a:noFill/>
          </a:ln>
        </p:spPr>
      </p:pic>
      <p:sp>
        <p:nvSpPr>
          <p:cNvPr id="905" name="CustomShape 3"/>
          <p:cNvSpPr/>
          <p:nvPr/>
        </p:nvSpPr>
        <p:spPr>
          <a:xfrm>
            <a:off x="3050280" y="5334120"/>
            <a:ext cx="97992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DSS FF</a:t>
            </a:r>
            <a:endParaRPr/>
          </a:p>
        </p:txBody>
      </p:sp>
      <p:sp>
        <p:nvSpPr>
          <p:cNvPr id="906" name="CustomShape 4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sp>
        <p:nvSpPr>
          <p:cNvPr id="907" name="CustomShape 5"/>
          <p:cNvSpPr/>
          <p:nvPr/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>
            <a:noFill/>
          </a:ln>
        </p:spPr>
      </p:sp>
      <p:sp>
        <p:nvSpPr>
          <p:cNvPr id="908" name="CustomShape 6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792C7E03-2345-4E87-A484-90B6262CDD87}" type="slidenum">
              <a:rPr lang="en-US" sz="1200">
                <a:solidFill>
                  <a:srgbClr val="8B8B8B"/>
                </a:solidFill>
                <a:latin typeface="Calibri"/>
              </a:rPr>
              <a:t>21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1199-33C3-0048-B6ED-74D049ACFD17}" type="datetime1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77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FF0000"/>
                </a:solidFill>
                <a:latin typeface="Calibri"/>
              </a:rPr>
              <a:t>Jet Quark-Flavor Tagging With Leading Charged Hadrons in p+p</a:t>
            </a:r>
            <a:endParaRPr/>
          </a:p>
        </p:txBody>
      </p:sp>
      <p:pic>
        <p:nvPicPr>
          <p:cNvPr id="910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1280160"/>
            <a:ext cx="9029160" cy="5028840"/>
          </a:xfrm>
          <a:prstGeom prst="rect">
            <a:avLst/>
          </a:prstGeom>
          <a:ln>
            <a:noFill/>
          </a:ln>
        </p:spPr>
      </p:pic>
      <p:sp>
        <p:nvSpPr>
          <p:cNvPr id="911" name="CustomShape 2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sp>
        <p:nvSpPr>
          <p:cNvPr id="912" name="CustomShape 3"/>
          <p:cNvSpPr/>
          <p:nvPr/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Ming Liu, Spinfest2014</a:t>
            </a:r>
            <a:endParaRPr/>
          </a:p>
        </p:txBody>
      </p:sp>
      <p:sp>
        <p:nvSpPr>
          <p:cNvPr id="913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928B7975-4437-4B59-AC90-682A2952C812}" type="slidenum">
              <a:rPr lang="en-US" sz="1200">
                <a:solidFill>
                  <a:srgbClr val="8B8B8B"/>
                </a:solidFill>
                <a:latin typeface="Calibri"/>
              </a:rPr>
              <a:t>22</a:t>
            </a:fld>
            <a:endParaRPr/>
          </a:p>
        </p:txBody>
      </p:sp>
      <p:sp>
        <p:nvSpPr>
          <p:cNvPr id="914" name="CustomShape 5"/>
          <p:cNvSpPr/>
          <p:nvPr/>
        </p:nvSpPr>
        <p:spPr>
          <a:xfrm>
            <a:off x="1143000" y="3638520"/>
            <a:ext cx="2144160" cy="911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Calibri"/>
              </a:rPr>
              <a:t>Jet + h</a:t>
            </a:r>
            <a:r>
              <a:rPr lang="en-US" baseline="30000">
                <a:solidFill>
                  <a:srgbClr val="FF0000"/>
                </a:solidFill>
                <a:latin typeface="Calibri"/>
              </a:rPr>
              <a:t>+</a:t>
            </a:r>
            <a:r>
              <a:rPr lang="en-US">
                <a:solidFill>
                  <a:srgbClr val="FF0000"/>
                </a:solidFill>
                <a:latin typeface="Calibri"/>
              </a:rPr>
              <a:t>(z&gt;0.5)   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Calibri"/>
              </a:rPr>
              <a:t>favors u-quark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15" name="CustomShape 6"/>
          <p:cNvSpPr/>
          <p:nvPr/>
        </p:nvSpPr>
        <p:spPr>
          <a:xfrm>
            <a:off x="6612120" y="3183840"/>
            <a:ext cx="2153160" cy="911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FF"/>
                </a:solidFill>
                <a:latin typeface="Calibri"/>
              </a:rPr>
              <a:t>Jet + h</a:t>
            </a:r>
            <a:r>
              <a:rPr lang="en-US" baseline="30000">
                <a:solidFill>
                  <a:srgbClr val="0000FF"/>
                </a:solidFill>
                <a:latin typeface="Calibri"/>
              </a:rPr>
              <a:t>-</a:t>
            </a:r>
            <a:r>
              <a:rPr lang="en-US">
                <a:solidFill>
                  <a:srgbClr val="0000FF"/>
                </a:solidFill>
                <a:latin typeface="Calibri"/>
              </a:rPr>
              <a:t>(z&gt;0.5)    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FF"/>
                </a:solidFill>
                <a:latin typeface="Calibri"/>
              </a:rPr>
              <a:t>favors d-quark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16" name="CustomShape 7"/>
          <p:cNvSpPr/>
          <p:nvPr/>
        </p:nvSpPr>
        <p:spPr>
          <a:xfrm>
            <a:off x="4006080" y="3254760"/>
            <a:ext cx="166860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Inclusive jets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CA16-28FA-DD45-B378-BE32E7FA570F}" type="datetime1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4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784" y="77286"/>
            <a:ext cx="775487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Flavor Tagged Jet  </a:t>
            </a:r>
            <a:r>
              <a:rPr lang="en-US" sz="4000" dirty="0" err="1" smtClean="0"/>
              <a:t>Sivers</a:t>
            </a:r>
            <a:r>
              <a:rPr lang="en-US" sz="4000" dirty="0" smtClean="0"/>
              <a:t> Asymmetry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68" y="1381086"/>
            <a:ext cx="4757102" cy="97631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Jet and leading h</a:t>
            </a:r>
            <a:r>
              <a:rPr lang="en-US" baseline="30000" dirty="0" smtClean="0"/>
              <a:t>+</a:t>
            </a:r>
            <a:r>
              <a:rPr lang="en-US" dirty="0" smtClean="0"/>
              <a:t> and h</a:t>
            </a:r>
            <a:r>
              <a:rPr lang="en-US" baseline="30000" dirty="0" smtClean="0"/>
              <a:t>-</a:t>
            </a:r>
          </a:p>
          <a:p>
            <a:r>
              <a:rPr lang="en-US" dirty="0" err="1" smtClean="0"/>
              <a:t>jet_eta</a:t>
            </a:r>
            <a:r>
              <a:rPr lang="en-US" dirty="0" smtClean="0"/>
              <a:t>= [1,4]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A5C4-260B-9C4E-9A09-E4F01BE94E61}" type="datetime1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0E4CE-254C-2B4E-B915-3110918141F5}" type="slidenum">
              <a:rPr lang="en-US" smtClean="0"/>
              <a:t>23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20568" y="2727758"/>
            <a:ext cx="7402707" cy="3036550"/>
            <a:chOff x="4061446" y="336434"/>
            <a:chExt cx="4996792" cy="205550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96928" y="545953"/>
              <a:ext cx="2461310" cy="184598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1446" y="336434"/>
              <a:ext cx="2493432" cy="204709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 rot="20349947">
            <a:off x="5494890" y="1888269"/>
            <a:ext cx="29595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We can do this!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4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CustomShape 1"/>
          <p:cNvSpPr/>
          <p:nvPr/>
        </p:nvSpPr>
        <p:spPr>
          <a:xfrm>
            <a:off x="457200" y="0"/>
            <a:ext cx="8228880" cy="980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r>
              <a:rPr lang="en-US" sz="3600">
                <a:solidFill>
                  <a:srgbClr val="FF0000"/>
                </a:solidFill>
                <a:latin typeface="Calibri"/>
              </a:rPr>
              <a:t>fsPHENIX Projected Jet Sivers Asymmetries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0000FF"/>
                </a:solidFill>
                <a:latin typeface="Calibri"/>
              </a:rPr>
              <a:t>Test the universality of QCD description of TSSA: pp vs SIDIS</a:t>
            </a:r>
            <a:endParaRPr/>
          </a:p>
        </p:txBody>
      </p:sp>
      <p:sp>
        <p:nvSpPr>
          <p:cNvPr id="1001" name="CustomShape 2"/>
          <p:cNvSpPr/>
          <p:nvPr/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8/25/14</a:t>
            </a:r>
            <a:endParaRPr/>
          </a:p>
        </p:txBody>
      </p:sp>
      <p:sp>
        <p:nvSpPr>
          <p:cNvPr id="1002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Ming Liu, PANIC 2014</a:t>
            </a:r>
            <a:endParaRPr/>
          </a:p>
        </p:txBody>
      </p:sp>
      <p:sp>
        <p:nvSpPr>
          <p:cNvPr id="1003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44F3A36C-CA4C-42BB-BD2D-464D1B59F88D}" type="slidenum">
              <a:rPr lang="en-US" sz="1200">
                <a:solidFill>
                  <a:srgbClr val="8B8B8B"/>
                </a:solidFill>
                <a:latin typeface="Calibri"/>
              </a:rPr>
              <a:t>24</a:t>
            </a:fld>
            <a:endParaRPr/>
          </a:p>
        </p:txBody>
      </p:sp>
      <p:pic>
        <p:nvPicPr>
          <p:cNvPr id="1004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22760" y="1033560"/>
            <a:ext cx="6181920" cy="5322240"/>
          </a:xfrm>
          <a:prstGeom prst="rect">
            <a:avLst/>
          </a:prstGeom>
          <a:ln>
            <a:noFill/>
          </a:ln>
        </p:spPr>
      </p:pic>
      <p:sp>
        <p:nvSpPr>
          <p:cNvPr id="1005" name="CustomShape 5"/>
          <p:cNvSpPr/>
          <p:nvPr/>
        </p:nvSpPr>
        <p:spPr>
          <a:xfrm>
            <a:off x="6239880" y="1175040"/>
            <a:ext cx="2707560" cy="949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Naïve direct mapping 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from SIDIS Sivers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Calibri"/>
              </a:rPr>
              <a:t>- “u-quark jet” A</a:t>
            </a:r>
            <a:r>
              <a:rPr lang="en-US" baseline="-25000">
                <a:solidFill>
                  <a:srgbClr val="FF0000"/>
                </a:solidFill>
                <a:latin typeface="Calibri"/>
              </a:rPr>
              <a:t>N</a:t>
            </a:r>
            <a:r>
              <a:rPr lang="en-US">
                <a:solidFill>
                  <a:srgbClr val="FF0000"/>
                </a:solidFill>
                <a:latin typeface="Calibri"/>
              </a:rPr>
              <a:t> &gt;0</a:t>
            </a:r>
            <a:endParaRPr/>
          </a:p>
        </p:txBody>
      </p:sp>
      <p:sp>
        <p:nvSpPr>
          <p:cNvPr id="1006" name="CustomShape 6"/>
          <p:cNvSpPr/>
          <p:nvPr/>
        </p:nvSpPr>
        <p:spPr>
          <a:xfrm>
            <a:off x="6456960" y="5106600"/>
            <a:ext cx="2508480" cy="122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With process-dep 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from SIDIS Sivers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Calibri"/>
              </a:rPr>
              <a:t>- “u-quark jet” A</a:t>
            </a:r>
            <a:r>
              <a:rPr lang="en-US" baseline="-25000">
                <a:solidFill>
                  <a:srgbClr val="FF0000"/>
                </a:solidFill>
                <a:latin typeface="Calibri"/>
              </a:rPr>
              <a:t>N</a:t>
            </a:r>
            <a:r>
              <a:rPr lang="en-US">
                <a:solidFill>
                  <a:srgbClr val="FF0000"/>
                </a:solidFill>
                <a:latin typeface="Calibri"/>
              </a:rPr>
              <a:t> &lt; 0</a:t>
            </a:r>
            <a:endParaRPr/>
          </a:p>
        </p:txBody>
      </p:sp>
      <p:pic>
        <p:nvPicPr>
          <p:cNvPr id="1007" name="Picture 9"/>
          <p:cNvPicPr/>
          <p:nvPr/>
        </p:nvPicPr>
        <p:blipFill>
          <a:blip r:embed="rId3"/>
          <a:srcRect l="3119" r="48838"/>
          <a:stretch>
            <a:fillRect/>
          </a:stretch>
        </p:blipFill>
        <p:spPr>
          <a:xfrm>
            <a:off x="6553080" y="2360520"/>
            <a:ext cx="2133000" cy="2928600"/>
          </a:xfrm>
          <a:prstGeom prst="rect">
            <a:avLst/>
          </a:prstGeom>
          <a:ln>
            <a:noFill/>
          </a:ln>
        </p:spPr>
      </p:pic>
      <p:sp>
        <p:nvSpPr>
          <p:cNvPr id="1008" name="CustomShape 7"/>
          <p:cNvSpPr/>
          <p:nvPr/>
        </p:nvSpPr>
        <p:spPr>
          <a:xfrm>
            <a:off x="7165440" y="2190600"/>
            <a:ext cx="1544760" cy="303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FF"/>
                </a:solidFill>
                <a:latin typeface="Calibri"/>
              </a:rPr>
              <a:t>Sivers, SIDIS fit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4D1D-4840-4F40-841A-6ED36DFB755C}" type="datetime1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1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CustomShape 1"/>
          <p:cNvSpPr/>
          <p:nvPr/>
        </p:nvSpPr>
        <p:spPr>
          <a:xfrm>
            <a:off x="457200" y="9468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FF0000"/>
                </a:solidFill>
                <a:latin typeface="Calibri"/>
              </a:rPr>
              <a:t>Forward sPHENIX Collins Asymmetry Projeciton</a:t>
            </a:r>
            <a:endParaRPr/>
          </a:p>
        </p:txBody>
      </p:sp>
      <p:sp>
        <p:nvSpPr>
          <p:cNvPr id="949" name="CustomShape 2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sp>
        <p:nvSpPr>
          <p:cNvPr id="950" name="CustomShape 3"/>
          <p:cNvSpPr/>
          <p:nvPr/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Ming Liu, Spinfest2014</a:t>
            </a:r>
            <a:endParaRPr/>
          </a:p>
        </p:txBody>
      </p:sp>
      <p:sp>
        <p:nvSpPr>
          <p:cNvPr id="951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5868A680-5BE0-48D0-9D72-53931D44BEFC}" type="slidenum">
              <a:rPr lang="en-US" sz="1200">
                <a:solidFill>
                  <a:srgbClr val="8B8B8B"/>
                </a:solidFill>
                <a:latin typeface="Calibri"/>
              </a:rPr>
              <a:t>25</a:t>
            </a:fld>
            <a:endParaRPr/>
          </a:p>
        </p:txBody>
      </p:sp>
      <p:pic>
        <p:nvPicPr>
          <p:cNvPr id="952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264675" y="1235879"/>
            <a:ext cx="4879325" cy="4146827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B18A-3ECF-814C-8A25-AF7BABF69FA0}" type="datetime1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66" y="2125516"/>
            <a:ext cx="4906108" cy="404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8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5FF637-A873-824E-94C5-7A1AEC8BDAF1}" type="datetime1">
              <a:rPr lang="en-US" smtClean="0"/>
              <a:t>7/21/16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7E30E-5F6E-9749-BFCB-9A37ECE9B944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UC EIC-Consortium Workshop@LBL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9779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Access Gluons: </a:t>
            </a:r>
            <a:r>
              <a:rPr lang="en-US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Open </a:t>
            </a:r>
            <a:r>
              <a:rPr lang="en-US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Charm </a:t>
            </a:r>
            <a:r>
              <a:rPr lang="en-US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TSSA</a:t>
            </a:r>
            <a:endParaRPr lang="en-US" sz="4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1968" y="885533"/>
            <a:ext cx="7677150" cy="5349011"/>
            <a:chOff x="631968" y="885533"/>
            <a:chExt cx="7677150" cy="5349011"/>
          </a:xfrm>
        </p:grpSpPr>
        <p:pic>
          <p:nvPicPr>
            <p:cNvPr id="25602" name="Picture 2"/>
            <p:cNvPicPr>
              <a:picLocks noChangeAspect="1"/>
            </p:cNvPicPr>
            <p:nvPr/>
          </p:nvPicPr>
          <p:blipFill rotWithShape="1">
            <a:blip r:embed="rId2"/>
            <a:srcRect t="4783" b="7866"/>
            <a:stretch/>
          </p:blipFill>
          <p:spPr bwMode="auto">
            <a:xfrm>
              <a:off x="631968" y="885533"/>
              <a:ext cx="7677150" cy="5349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1082042" y="5555317"/>
              <a:ext cx="5583826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024090" y="977900"/>
            <a:ext cx="109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Qiu</a:t>
            </a:r>
            <a:r>
              <a:rPr lang="en-US" dirty="0" smtClean="0"/>
              <a:t>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2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62" y="201547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556" dirty="0" smtClean="0">
                <a:ea typeface="+mj-ea"/>
                <a:cs typeface="+mj-cs"/>
              </a:rPr>
              <a:t>Study Novel Heavy Quark TSSA at RHIC 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1800" dirty="0" smtClean="0">
                <a:solidFill>
                  <a:srgbClr val="0000FF"/>
                </a:solidFill>
              </a:rPr>
              <a:t>Twist-3 tri-gluon correlation </a:t>
            </a:r>
            <a:r>
              <a:rPr lang="en-US" sz="1800" dirty="0">
                <a:solidFill>
                  <a:srgbClr val="0000FF"/>
                </a:solidFill>
              </a:rPr>
              <a:t>F</a:t>
            </a:r>
            <a:r>
              <a:rPr lang="en-US" sz="1800" dirty="0" smtClean="0">
                <a:solidFill>
                  <a:srgbClr val="0000FF"/>
                </a:solidFill>
              </a:rPr>
              <a:t>uns 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7D2433-560B-5843-BE2A-21E7B2A34BA3}" type="datetime1">
              <a:rPr lang="en-US" smtClean="0"/>
              <a:t>7/21/16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FB62C-1A63-D34F-A1CD-FE287CED0414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8678" name="TextBox 4"/>
          <p:cNvSpPr txBox="1">
            <a:spLocks noChangeArrowheads="1"/>
          </p:cNvSpPr>
          <p:nvPr/>
        </p:nvSpPr>
        <p:spPr bwMode="auto">
          <a:xfrm>
            <a:off x="543967" y="5188342"/>
            <a:ext cx="26774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Koike </a:t>
            </a:r>
            <a:r>
              <a:rPr lang="en-US" sz="1400" i="1" dirty="0" smtClean="0">
                <a:latin typeface="Calibri" charset="0"/>
              </a:rPr>
              <a:t>et. al.</a:t>
            </a:r>
            <a:r>
              <a:rPr lang="en-US" sz="1400" dirty="0" smtClean="0">
                <a:latin typeface="Calibri" charset="0"/>
              </a:rPr>
              <a:t> (2011)</a:t>
            </a:r>
          </a:p>
          <a:p>
            <a:r>
              <a:rPr lang="en-US" sz="1400" dirty="0" smtClean="0">
                <a:latin typeface="Calibri" charset="0"/>
              </a:rPr>
              <a:t>Kang, </a:t>
            </a:r>
            <a:r>
              <a:rPr lang="en-US" sz="1400" dirty="0" err="1" smtClean="0">
                <a:latin typeface="Calibri" charset="0"/>
              </a:rPr>
              <a:t>Qiu</a:t>
            </a:r>
            <a:r>
              <a:rPr lang="en-US" sz="1400" dirty="0" smtClean="0">
                <a:latin typeface="Calibri" charset="0"/>
              </a:rPr>
              <a:t>, </a:t>
            </a:r>
            <a:r>
              <a:rPr lang="en-US" sz="1400" dirty="0" err="1" smtClean="0">
                <a:latin typeface="Calibri" charset="0"/>
              </a:rPr>
              <a:t>Vogelsang</a:t>
            </a:r>
            <a:r>
              <a:rPr lang="en-US" sz="1400" dirty="0" smtClean="0">
                <a:latin typeface="Calibri" charset="0"/>
              </a:rPr>
              <a:t>, Yuan (2008)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2414"/>
            <a:ext cx="6075900" cy="180606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799413" y="1246894"/>
            <a:ext cx="2133600" cy="3143587"/>
            <a:chOff x="5943600" y="1905000"/>
            <a:chExt cx="2912887" cy="391068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2500" t="23720" r="18750" b="10512"/>
            <a:stretch>
              <a:fillRect/>
            </a:stretch>
          </p:blipFill>
          <p:spPr bwMode="auto">
            <a:xfrm>
              <a:off x="5943600" y="1905000"/>
              <a:ext cx="2912887" cy="3862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6975683" y="5204760"/>
              <a:ext cx="1880804" cy="610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67" y="4072858"/>
            <a:ext cx="7683500" cy="24003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81578" y="2238578"/>
            <a:ext cx="457496" cy="40231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550200"/>
              </p:ext>
            </p:extLst>
          </p:nvPr>
        </p:nvGraphicFramePr>
        <p:xfrm>
          <a:off x="730000" y="3623880"/>
          <a:ext cx="2491453" cy="766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" name="Equation" r:id="rId6" imgW="990600" imgH="304800" progId="Equation.3">
                  <p:embed/>
                </p:oleObj>
              </mc:Choice>
              <mc:Fallback>
                <p:oleObj name="Equation" r:id="rId6" imgW="9906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0000" y="3623880"/>
                        <a:ext cx="2491453" cy="766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347151"/>
              </p:ext>
            </p:extLst>
          </p:nvPr>
        </p:nvGraphicFramePr>
        <p:xfrm>
          <a:off x="6223000" y="2494222"/>
          <a:ext cx="1463083" cy="293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" name="Equation" r:id="rId8" imgW="825500" imgH="165100" progId="Equation.3">
                  <p:embed/>
                </p:oleObj>
              </mc:Choice>
              <mc:Fallback>
                <p:oleObj name="Equation" r:id="rId8" imgW="8255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0" y="2494222"/>
                        <a:ext cx="1463083" cy="2933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021118"/>
              </p:ext>
            </p:extLst>
          </p:nvPr>
        </p:nvGraphicFramePr>
        <p:xfrm>
          <a:off x="730000" y="3328481"/>
          <a:ext cx="150653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0" name="Equation" r:id="rId10" imgW="1130300" imgH="228600" progId="Equation.3">
                  <p:embed/>
                </p:oleObj>
              </mc:Choice>
              <mc:Fallback>
                <p:oleObj name="Equation" r:id="rId10" imgW="1130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0000" y="3328481"/>
                        <a:ext cx="1506538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567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6347" y="1257302"/>
            <a:ext cx="4953000" cy="1879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DY A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 accesses quark Sivers effect (</a:t>
            </a:r>
            <a:r>
              <a:rPr lang="en-US" sz="2400" i="1" dirty="0" smtClean="0"/>
              <a:t>f</a:t>
            </a:r>
            <a:r>
              <a:rPr lang="en-US" sz="2400" baseline="-25000" dirty="0" smtClean="0"/>
              <a:t>1T</a:t>
            </a:r>
            <a:r>
              <a:rPr lang="en-US" sz="2400" baseline="30000" dirty="0" smtClean="0">
                <a:latin typeface="Lucida Sans Unicode"/>
                <a:cs typeface="Lucida Sans Unicode"/>
              </a:rPr>
              <a:t>⊥</a:t>
            </a:r>
            <a:r>
              <a:rPr lang="en-US" sz="2400" dirty="0" smtClean="0"/>
              <a:t>) in proton</a:t>
            </a:r>
          </a:p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1T</a:t>
            </a:r>
            <a:r>
              <a:rPr lang="en-US" sz="2400" baseline="30000" dirty="0" smtClean="0"/>
              <a:t>⊥</a:t>
            </a:r>
            <a:r>
              <a:rPr lang="en-US" sz="2400" dirty="0" smtClean="0"/>
              <a:t> expected to </a:t>
            </a:r>
            <a:r>
              <a:rPr lang="en-US" sz="2400" dirty="0" smtClean="0">
                <a:solidFill>
                  <a:srgbClr val="FF0000"/>
                </a:solidFill>
              </a:rPr>
              <a:t>reverse in sign </a:t>
            </a:r>
            <a:r>
              <a:rPr lang="en-US" sz="2400" dirty="0" smtClean="0"/>
              <a:t>from SIDIS to DY meas.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30D3-1631-5D4F-AAF3-8CF53F487195}" type="datetime1">
              <a:rPr lang="en-US" smtClean="0"/>
              <a:t>7/21/16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Forward </a:t>
            </a:r>
            <a:r>
              <a:rPr lang="en-US" dirty="0" err="1" smtClean="0"/>
              <a:t>Dimuon</a:t>
            </a:r>
            <a:r>
              <a:rPr lang="en-US" dirty="0" smtClean="0"/>
              <a:t> </a:t>
            </a:r>
            <a:r>
              <a:rPr lang="en-US" dirty="0" err="1" smtClean="0"/>
              <a:t>Drell</a:t>
            </a:r>
            <a:r>
              <a:rPr lang="en-US" dirty="0" smtClean="0"/>
              <a:t>-Yan A</a:t>
            </a:r>
            <a:r>
              <a:rPr lang="en-US" baseline="-25000" dirty="0" smtClean="0"/>
              <a:t>N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48424"/>
          <a:stretch>
            <a:fillRect/>
          </a:stretch>
        </p:blipFill>
        <p:spPr bwMode="auto">
          <a:xfrm>
            <a:off x="0" y="5334000"/>
            <a:ext cx="4495800" cy="13254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5334000"/>
            <a:ext cx="21749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2832847" y="4147209"/>
            <a:ext cx="2882153" cy="1186791"/>
            <a:chOff x="3216" y="816"/>
            <a:chExt cx="2460" cy="1114"/>
          </a:xfrm>
        </p:grpSpPr>
        <p:grpSp>
          <p:nvGrpSpPr>
            <p:cNvPr id="12" name="Group 38"/>
            <p:cNvGrpSpPr>
              <a:grpSpLocks/>
            </p:cNvGrpSpPr>
            <p:nvPr/>
          </p:nvGrpSpPr>
          <p:grpSpPr bwMode="auto">
            <a:xfrm>
              <a:off x="3216" y="816"/>
              <a:ext cx="2460" cy="1114"/>
              <a:chOff x="3240" y="816"/>
              <a:chExt cx="2460" cy="1114"/>
            </a:xfrm>
          </p:grpSpPr>
          <p:grpSp>
            <p:nvGrpSpPr>
              <p:cNvPr id="15" name="Group 39"/>
              <p:cNvGrpSpPr>
                <a:grpSpLocks/>
              </p:cNvGrpSpPr>
              <p:nvPr/>
            </p:nvGrpSpPr>
            <p:grpSpPr bwMode="auto">
              <a:xfrm>
                <a:off x="3906" y="1584"/>
                <a:ext cx="336" cy="240"/>
                <a:chOff x="1056" y="1584"/>
                <a:chExt cx="336" cy="240"/>
              </a:xfrm>
            </p:grpSpPr>
            <p:sp>
              <p:nvSpPr>
                <p:cNvPr id="36" name="Line 40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37" name="Line 41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336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38" name="Line 42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39" name="Line 43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192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</p:grpSp>
          <p:grpSp>
            <p:nvGrpSpPr>
              <p:cNvPr id="16" name="Group 44"/>
              <p:cNvGrpSpPr>
                <a:grpSpLocks/>
              </p:cNvGrpSpPr>
              <p:nvPr/>
            </p:nvGrpSpPr>
            <p:grpSpPr bwMode="auto">
              <a:xfrm flipV="1">
                <a:off x="3912" y="912"/>
                <a:ext cx="336" cy="240"/>
                <a:chOff x="1056" y="1584"/>
                <a:chExt cx="336" cy="240"/>
              </a:xfrm>
            </p:grpSpPr>
            <p:sp>
              <p:nvSpPr>
                <p:cNvPr id="32" name="Line 45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33" name="Line 46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336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34" name="Line 47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35" name="Line 48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192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100"/>
                </a:p>
              </p:txBody>
            </p:sp>
          </p:grpSp>
          <p:sp>
            <p:nvSpPr>
              <p:cNvPr id="17" name="Freeform 49"/>
              <p:cNvSpPr>
                <a:spLocks noChangeAspect="1"/>
              </p:cNvSpPr>
              <p:nvPr/>
            </p:nvSpPr>
            <p:spPr bwMode="auto">
              <a:xfrm>
                <a:off x="4359" y="1261"/>
                <a:ext cx="51" cy="138"/>
              </a:xfrm>
              <a:custGeom>
                <a:avLst/>
                <a:gdLst>
                  <a:gd name="T0" fmla="*/ 0 w 216"/>
                  <a:gd name="T1" fmla="*/ 0 h 576"/>
                  <a:gd name="T2" fmla="*/ 0 w 216"/>
                  <a:gd name="T3" fmla="*/ 0 h 576"/>
                  <a:gd name="T4" fmla="*/ 0 w 216"/>
                  <a:gd name="T5" fmla="*/ 0 h 576"/>
                  <a:gd name="T6" fmla="*/ 0 w 216"/>
                  <a:gd name="T7" fmla="*/ 0 h 576"/>
                  <a:gd name="T8" fmla="*/ 0 w 216"/>
                  <a:gd name="T9" fmla="*/ 0 h 576"/>
                  <a:gd name="T10" fmla="*/ 0 w 216"/>
                  <a:gd name="T11" fmla="*/ 0 h 576"/>
                  <a:gd name="T12" fmla="*/ 0 w 216"/>
                  <a:gd name="T13" fmla="*/ 0 h 576"/>
                  <a:gd name="T14" fmla="*/ 0 w 216"/>
                  <a:gd name="T15" fmla="*/ 0 h 576"/>
                  <a:gd name="T16" fmla="*/ 0 w 216"/>
                  <a:gd name="T17" fmla="*/ 0 h 576"/>
                  <a:gd name="T18" fmla="*/ 0 w 216"/>
                  <a:gd name="T19" fmla="*/ 0 h 576"/>
                  <a:gd name="T20" fmla="*/ 0 w 216"/>
                  <a:gd name="T21" fmla="*/ 0 h 576"/>
                  <a:gd name="T22" fmla="*/ 0 w 216"/>
                  <a:gd name="T23" fmla="*/ 0 h 576"/>
                  <a:gd name="T24" fmla="*/ 0 w 216"/>
                  <a:gd name="T25" fmla="*/ 0 h 576"/>
                  <a:gd name="T26" fmla="*/ 0 w 216"/>
                  <a:gd name="T27" fmla="*/ 0 h 576"/>
                  <a:gd name="T28" fmla="*/ 0 w 216"/>
                  <a:gd name="T29" fmla="*/ 0 h 576"/>
                  <a:gd name="T30" fmla="*/ 0 w 216"/>
                  <a:gd name="T31" fmla="*/ 0 h 576"/>
                  <a:gd name="T32" fmla="*/ 0 w 216"/>
                  <a:gd name="T33" fmla="*/ 0 h 576"/>
                  <a:gd name="T34" fmla="*/ 0 w 216"/>
                  <a:gd name="T35" fmla="*/ 0 h 576"/>
                  <a:gd name="T36" fmla="*/ 0 w 216"/>
                  <a:gd name="T37" fmla="*/ 0 h 576"/>
                  <a:gd name="T38" fmla="*/ 0 w 216"/>
                  <a:gd name="T39" fmla="*/ 0 h 576"/>
                  <a:gd name="T40" fmla="*/ 0 w 216"/>
                  <a:gd name="T41" fmla="*/ 0 h 576"/>
                  <a:gd name="T42" fmla="*/ 0 w 216"/>
                  <a:gd name="T43" fmla="*/ 0 h 576"/>
                  <a:gd name="T44" fmla="*/ 0 w 216"/>
                  <a:gd name="T45" fmla="*/ 0 h 576"/>
                  <a:gd name="T46" fmla="*/ 0 w 216"/>
                  <a:gd name="T47" fmla="*/ 0 h 576"/>
                  <a:gd name="T48" fmla="*/ 0 w 216"/>
                  <a:gd name="T49" fmla="*/ 0 h 576"/>
                  <a:gd name="T50" fmla="*/ 0 w 216"/>
                  <a:gd name="T51" fmla="*/ 0 h 576"/>
                  <a:gd name="T52" fmla="*/ 0 w 216"/>
                  <a:gd name="T53" fmla="*/ 0 h 576"/>
                  <a:gd name="T54" fmla="*/ 0 w 216"/>
                  <a:gd name="T55" fmla="*/ 0 h 576"/>
                  <a:gd name="T56" fmla="*/ 0 w 216"/>
                  <a:gd name="T57" fmla="*/ 0 h 576"/>
                  <a:gd name="T58" fmla="*/ 0 w 216"/>
                  <a:gd name="T59" fmla="*/ 0 h 576"/>
                  <a:gd name="T60" fmla="*/ 0 w 216"/>
                  <a:gd name="T61" fmla="*/ 0 h 576"/>
                  <a:gd name="T62" fmla="*/ 0 w 216"/>
                  <a:gd name="T63" fmla="*/ 0 h 576"/>
                  <a:gd name="T64" fmla="*/ 0 w 216"/>
                  <a:gd name="T65" fmla="*/ 0 h 576"/>
                  <a:gd name="T66" fmla="*/ 0 w 216"/>
                  <a:gd name="T67" fmla="*/ 0 h 576"/>
                  <a:gd name="T68" fmla="*/ 0 w 216"/>
                  <a:gd name="T69" fmla="*/ 0 h 576"/>
                  <a:gd name="T70" fmla="*/ 0 w 216"/>
                  <a:gd name="T71" fmla="*/ 0 h 576"/>
                  <a:gd name="T72" fmla="*/ 0 w 216"/>
                  <a:gd name="T73" fmla="*/ 0 h 576"/>
                  <a:gd name="T74" fmla="*/ 0 w 216"/>
                  <a:gd name="T75" fmla="*/ 0 h 576"/>
                  <a:gd name="T76" fmla="*/ 0 w 216"/>
                  <a:gd name="T77" fmla="*/ 0 h 576"/>
                  <a:gd name="T78" fmla="*/ 0 w 216"/>
                  <a:gd name="T79" fmla="*/ 0 h 576"/>
                  <a:gd name="T80" fmla="*/ 0 w 216"/>
                  <a:gd name="T81" fmla="*/ 0 h 576"/>
                  <a:gd name="T82" fmla="*/ 0 w 216"/>
                  <a:gd name="T83" fmla="*/ 0 h 576"/>
                  <a:gd name="T84" fmla="*/ 0 w 216"/>
                  <a:gd name="T85" fmla="*/ 0 h 576"/>
                  <a:gd name="T86" fmla="*/ 0 w 216"/>
                  <a:gd name="T87" fmla="*/ 0 h 576"/>
                  <a:gd name="T88" fmla="*/ 0 w 216"/>
                  <a:gd name="T89" fmla="*/ 0 h 576"/>
                  <a:gd name="T90" fmla="*/ 0 w 216"/>
                  <a:gd name="T91" fmla="*/ 0 h 576"/>
                  <a:gd name="T92" fmla="*/ 0 w 216"/>
                  <a:gd name="T93" fmla="*/ 0 h 576"/>
                  <a:gd name="T94" fmla="*/ 0 w 216"/>
                  <a:gd name="T95" fmla="*/ 0 h 576"/>
                  <a:gd name="T96" fmla="*/ 0 w 216"/>
                  <a:gd name="T97" fmla="*/ 0 h 576"/>
                  <a:gd name="T98" fmla="*/ 0 w 216"/>
                  <a:gd name="T99" fmla="*/ 0 h 576"/>
                  <a:gd name="T100" fmla="*/ 0 w 216"/>
                  <a:gd name="T101" fmla="*/ 0 h 576"/>
                  <a:gd name="T102" fmla="*/ 0 w 216"/>
                  <a:gd name="T103" fmla="*/ 0 h 57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6"/>
                  <a:gd name="T157" fmla="*/ 0 h 576"/>
                  <a:gd name="T158" fmla="*/ 216 w 216"/>
                  <a:gd name="T159" fmla="*/ 576 h 57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6" h="576">
                    <a:moveTo>
                      <a:pt x="108" y="0"/>
                    </a:moveTo>
                    <a:lnTo>
                      <a:pt x="106" y="0"/>
                    </a:lnTo>
                    <a:lnTo>
                      <a:pt x="99" y="4"/>
                    </a:lnTo>
                    <a:lnTo>
                      <a:pt x="86" y="10"/>
                    </a:lnTo>
                    <a:lnTo>
                      <a:pt x="71" y="17"/>
                    </a:lnTo>
                    <a:lnTo>
                      <a:pt x="54" y="26"/>
                    </a:lnTo>
                    <a:lnTo>
                      <a:pt x="36" y="38"/>
                    </a:lnTo>
                    <a:lnTo>
                      <a:pt x="21" y="48"/>
                    </a:lnTo>
                    <a:lnTo>
                      <a:pt x="14" y="53"/>
                    </a:lnTo>
                    <a:lnTo>
                      <a:pt x="9" y="54"/>
                    </a:lnTo>
                    <a:lnTo>
                      <a:pt x="8" y="56"/>
                    </a:lnTo>
                    <a:lnTo>
                      <a:pt x="4" y="61"/>
                    </a:lnTo>
                    <a:lnTo>
                      <a:pt x="1" y="71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9" y="89"/>
                    </a:lnTo>
                    <a:lnTo>
                      <a:pt x="12" y="92"/>
                    </a:lnTo>
                    <a:lnTo>
                      <a:pt x="20" y="98"/>
                    </a:lnTo>
                    <a:lnTo>
                      <a:pt x="36" y="108"/>
                    </a:lnTo>
                    <a:lnTo>
                      <a:pt x="55" y="118"/>
                    </a:lnTo>
                    <a:lnTo>
                      <a:pt x="67" y="123"/>
                    </a:lnTo>
                    <a:lnTo>
                      <a:pt x="74" y="126"/>
                    </a:lnTo>
                    <a:lnTo>
                      <a:pt x="81" y="127"/>
                    </a:lnTo>
                    <a:lnTo>
                      <a:pt x="95" y="132"/>
                    </a:lnTo>
                    <a:lnTo>
                      <a:pt x="118" y="142"/>
                    </a:lnTo>
                    <a:lnTo>
                      <a:pt x="138" y="152"/>
                    </a:lnTo>
                    <a:lnTo>
                      <a:pt x="149" y="157"/>
                    </a:lnTo>
                    <a:lnTo>
                      <a:pt x="153" y="160"/>
                    </a:lnTo>
                    <a:lnTo>
                      <a:pt x="157" y="162"/>
                    </a:lnTo>
                    <a:lnTo>
                      <a:pt x="166" y="168"/>
                    </a:lnTo>
                    <a:lnTo>
                      <a:pt x="181" y="178"/>
                    </a:lnTo>
                    <a:lnTo>
                      <a:pt x="191" y="187"/>
                    </a:lnTo>
                    <a:lnTo>
                      <a:pt x="200" y="193"/>
                    </a:lnTo>
                    <a:lnTo>
                      <a:pt x="204" y="196"/>
                    </a:lnTo>
                    <a:lnTo>
                      <a:pt x="207" y="197"/>
                    </a:lnTo>
                    <a:lnTo>
                      <a:pt x="209" y="200"/>
                    </a:lnTo>
                    <a:lnTo>
                      <a:pt x="212" y="203"/>
                    </a:lnTo>
                    <a:lnTo>
                      <a:pt x="215" y="209"/>
                    </a:lnTo>
                    <a:lnTo>
                      <a:pt x="216" y="218"/>
                    </a:lnTo>
                    <a:lnTo>
                      <a:pt x="215" y="229"/>
                    </a:lnTo>
                    <a:lnTo>
                      <a:pt x="210" y="235"/>
                    </a:lnTo>
                    <a:lnTo>
                      <a:pt x="207" y="237"/>
                    </a:lnTo>
                    <a:lnTo>
                      <a:pt x="204" y="238"/>
                    </a:lnTo>
                    <a:lnTo>
                      <a:pt x="197" y="244"/>
                    </a:lnTo>
                    <a:lnTo>
                      <a:pt x="182" y="255"/>
                    </a:lnTo>
                    <a:lnTo>
                      <a:pt x="166" y="266"/>
                    </a:lnTo>
                    <a:lnTo>
                      <a:pt x="156" y="270"/>
                    </a:lnTo>
                    <a:lnTo>
                      <a:pt x="150" y="272"/>
                    </a:lnTo>
                    <a:lnTo>
                      <a:pt x="146" y="272"/>
                    </a:lnTo>
                    <a:lnTo>
                      <a:pt x="134" y="276"/>
                    </a:lnTo>
                    <a:lnTo>
                      <a:pt x="111" y="286"/>
                    </a:lnTo>
                    <a:lnTo>
                      <a:pt x="89" y="297"/>
                    </a:lnTo>
                    <a:lnTo>
                      <a:pt x="77" y="302"/>
                    </a:lnTo>
                    <a:lnTo>
                      <a:pt x="70" y="304"/>
                    </a:lnTo>
                    <a:lnTo>
                      <a:pt x="65" y="307"/>
                    </a:lnTo>
                    <a:lnTo>
                      <a:pt x="54" y="313"/>
                    </a:lnTo>
                    <a:lnTo>
                      <a:pt x="36" y="323"/>
                    </a:lnTo>
                    <a:lnTo>
                      <a:pt x="21" y="333"/>
                    </a:lnTo>
                    <a:lnTo>
                      <a:pt x="12" y="339"/>
                    </a:lnTo>
                    <a:lnTo>
                      <a:pt x="9" y="342"/>
                    </a:lnTo>
                    <a:lnTo>
                      <a:pt x="6" y="343"/>
                    </a:lnTo>
                    <a:lnTo>
                      <a:pt x="1" y="349"/>
                    </a:lnTo>
                    <a:lnTo>
                      <a:pt x="0" y="359"/>
                    </a:lnTo>
                    <a:lnTo>
                      <a:pt x="1" y="368"/>
                    </a:lnTo>
                    <a:lnTo>
                      <a:pt x="4" y="374"/>
                    </a:lnTo>
                    <a:lnTo>
                      <a:pt x="8" y="377"/>
                    </a:lnTo>
                    <a:lnTo>
                      <a:pt x="11" y="380"/>
                    </a:lnTo>
                    <a:lnTo>
                      <a:pt x="14" y="381"/>
                    </a:lnTo>
                    <a:lnTo>
                      <a:pt x="18" y="384"/>
                    </a:lnTo>
                    <a:lnTo>
                      <a:pt x="27" y="390"/>
                    </a:lnTo>
                    <a:lnTo>
                      <a:pt x="39" y="399"/>
                    </a:lnTo>
                    <a:lnTo>
                      <a:pt x="56" y="409"/>
                    </a:lnTo>
                    <a:lnTo>
                      <a:pt x="67" y="415"/>
                    </a:lnTo>
                    <a:lnTo>
                      <a:pt x="73" y="416"/>
                    </a:lnTo>
                    <a:lnTo>
                      <a:pt x="77" y="418"/>
                    </a:lnTo>
                    <a:lnTo>
                      <a:pt x="89" y="424"/>
                    </a:lnTo>
                    <a:lnTo>
                      <a:pt x="109" y="433"/>
                    </a:lnTo>
                    <a:lnTo>
                      <a:pt x="129" y="442"/>
                    </a:lnTo>
                    <a:lnTo>
                      <a:pt x="140" y="447"/>
                    </a:lnTo>
                    <a:lnTo>
                      <a:pt x="144" y="448"/>
                    </a:lnTo>
                    <a:lnTo>
                      <a:pt x="149" y="448"/>
                    </a:lnTo>
                    <a:lnTo>
                      <a:pt x="157" y="453"/>
                    </a:lnTo>
                    <a:lnTo>
                      <a:pt x="173" y="463"/>
                    </a:lnTo>
                    <a:lnTo>
                      <a:pt x="185" y="472"/>
                    </a:lnTo>
                    <a:lnTo>
                      <a:pt x="193" y="478"/>
                    </a:lnTo>
                    <a:lnTo>
                      <a:pt x="197" y="482"/>
                    </a:lnTo>
                    <a:lnTo>
                      <a:pt x="201" y="484"/>
                    </a:lnTo>
                    <a:lnTo>
                      <a:pt x="203" y="487"/>
                    </a:lnTo>
                    <a:lnTo>
                      <a:pt x="206" y="489"/>
                    </a:lnTo>
                    <a:lnTo>
                      <a:pt x="210" y="497"/>
                    </a:lnTo>
                    <a:lnTo>
                      <a:pt x="212" y="506"/>
                    </a:lnTo>
                    <a:lnTo>
                      <a:pt x="210" y="514"/>
                    </a:lnTo>
                    <a:lnTo>
                      <a:pt x="209" y="520"/>
                    </a:lnTo>
                    <a:lnTo>
                      <a:pt x="206" y="523"/>
                    </a:lnTo>
                    <a:lnTo>
                      <a:pt x="204" y="525"/>
                    </a:lnTo>
                    <a:lnTo>
                      <a:pt x="201" y="525"/>
                    </a:lnTo>
                    <a:lnTo>
                      <a:pt x="197" y="529"/>
                    </a:lnTo>
                    <a:lnTo>
                      <a:pt x="190" y="534"/>
                    </a:lnTo>
                    <a:lnTo>
                      <a:pt x="178" y="542"/>
                    </a:lnTo>
                    <a:lnTo>
                      <a:pt x="160" y="552"/>
                    </a:lnTo>
                    <a:lnTo>
                      <a:pt x="144" y="561"/>
                    </a:lnTo>
                    <a:lnTo>
                      <a:pt x="131" y="567"/>
                    </a:lnTo>
                    <a:lnTo>
                      <a:pt x="118" y="573"/>
                    </a:lnTo>
                    <a:lnTo>
                      <a:pt x="111" y="576"/>
                    </a:lnTo>
                    <a:lnTo>
                      <a:pt x="109" y="576"/>
                    </a:lnTo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8" name="Freeform 50"/>
              <p:cNvSpPr>
                <a:spLocks noChangeAspect="1"/>
              </p:cNvSpPr>
              <p:nvPr/>
            </p:nvSpPr>
            <p:spPr bwMode="auto">
              <a:xfrm>
                <a:off x="4359" y="1399"/>
                <a:ext cx="51" cy="69"/>
              </a:xfrm>
              <a:custGeom>
                <a:avLst/>
                <a:gdLst>
                  <a:gd name="T0" fmla="*/ 0 w 215"/>
                  <a:gd name="T1" fmla="*/ 0 h 287"/>
                  <a:gd name="T2" fmla="*/ 0 w 215"/>
                  <a:gd name="T3" fmla="*/ 0 h 287"/>
                  <a:gd name="T4" fmla="*/ 0 w 215"/>
                  <a:gd name="T5" fmla="*/ 0 h 287"/>
                  <a:gd name="T6" fmla="*/ 0 w 215"/>
                  <a:gd name="T7" fmla="*/ 0 h 287"/>
                  <a:gd name="T8" fmla="*/ 0 w 215"/>
                  <a:gd name="T9" fmla="*/ 0 h 287"/>
                  <a:gd name="T10" fmla="*/ 0 w 215"/>
                  <a:gd name="T11" fmla="*/ 0 h 287"/>
                  <a:gd name="T12" fmla="*/ 0 w 215"/>
                  <a:gd name="T13" fmla="*/ 0 h 287"/>
                  <a:gd name="T14" fmla="*/ 0 w 215"/>
                  <a:gd name="T15" fmla="*/ 0 h 287"/>
                  <a:gd name="T16" fmla="*/ 0 w 215"/>
                  <a:gd name="T17" fmla="*/ 0 h 287"/>
                  <a:gd name="T18" fmla="*/ 0 w 215"/>
                  <a:gd name="T19" fmla="*/ 0 h 287"/>
                  <a:gd name="T20" fmla="*/ 0 w 215"/>
                  <a:gd name="T21" fmla="*/ 0 h 287"/>
                  <a:gd name="T22" fmla="*/ 0 w 215"/>
                  <a:gd name="T23" fmla="*/ 0 h 287"/>
                  <a:gd name="T24" fmla="*/ 0 w 215"/>
                  <a:gd name="T25" fmla="*/ 0 h 287"/>
                  <a:gd name="T26" fmla="*/ 0 w 215"/>
                  <a:gd name="T27" fmla="*/ 0 h 287"/>
                  <a:gd name="T28" fmla="*/ 0 w 215"/>
                  <a:gd name="T29" fmla="*/ 0 h 287"/>
                  <a:gd name="T30" fmla="*/ 0 w 215"/>
                  <a:gd name="T31" fmla="*/ 0 h 287"/>
                  <a:gd name="T32" fmla="*/ 0 w 215"/>
                  <a:gd name="T33" fmla="*/ 0 h 287"/>
                  <a:gd name="T34" fmla="*/ 0 w 215"/>
                  <a:gd name="T35" fmla="*/ 0 h 287"/>
                  <a:gd name="T36" fmla="*/ 0 w 215"/>
                  <a:gd name="T37" fmla="*/ 0 h 287"/>
                  <a:gd name="T38" fmla="*/ 0 w 215"/>
                  <a:gd name="T39" fmla="*/ 0 h 287"/>
                  <a:gd name="T40" fmla="*/ 0 w 215"/>
                  <a:gd name="T41" fmla="*/ 0 h 287"/>
                  <a:gd name="T42" fmla="*/ 0 w 215"/>
                  <a:gd name="T43" fmla="*/ 0 h 287"/>
                  <a:gd name="T44" fmla="*/ 0 w 215"/>
                  <a:gd name="T45" fmla="*/ 0 h 287"/>
                  <a:gd name="T46" fmla="*/ 0 w 215"/>
                  <a:gd name="T47" fmla="*/ 0 h 287"/>
                  <a:gd name="T48" fmla="*/ 0 w 215"/>
                  <a:gd name="T49" fmla="*/ 0 h 287"/>
                  <a:gd name="T50" fmla="*/ 0 w 215"/>
                  <a:gd name="T51" fmla="*/ 0 h 287"/>
                  <a:gd name="T52" fmla="*/ 0 w 215"/>
                  <a:gd name="T53" fmla="*/ 0 h 287"/>
                  <a:gd name="T54" fmla="*/ 0 w 215"/>
                  <a:gd name="T55" fmla="*/ 0 h 287"/>
                  <a:gd name="T56" fmla="*/ 0 w 215"/>
                  <a:gd name="T57" fmla="*/ 0 h 287"/>
                  <a:gd name="T58" fmla="*/ 0 w 215"/>
                  <a:gd name="T59" fmla="*/ 0 h 287"/>
                  <a:gd name="T60" fmla="*/ 0 w 215"/>
                  <a:gd name="T61" fmla="*/ 0 h 287"/>
                  <a:gd name="T62" fmla="*/ 0 w 215"/>
                  <a:gd name="T63" fmla="*/ 0 h 287"/>
                  <a:gd name="T64" fmla="*/ 0 w 215"/>
                  <a:gd name="T65" fmla="*/ 0 h 287"/>
                  <a:gd name="T66" fmla="*/ 0 w 215"/>
                  <a:gd name="T67" fmla="*/ 0 h 287"/>
                  <a:gd name="T68" fmla="*/ 0 w 215"/>
                  <a:gd name="T69" fmla="*/ 0 h 287"/>
                  <a:gd name="T70" fmla="*/ 0 w 215"/>
                  <a:gd name="T71" fmla="*/ 0 h 287"/>
                  <a:gd name="T72" fmla="*/ 0 w 215"/>
                  <a:gd name="T73" fmla="*/ 0 h 287"/>
                  <a:gd name="T74" fmla="*/ 0 w 215"/>
                  <a:gd name="T75" fmla="*/ 0 h 287"/>
                  <a:gd name="T76" fmla="*/ 0 w 215"/>
                  <a:gd name="T77" fmla="*/ 0 h 287"/>
                  <a:gd name="T78" fmla="*/ 0 w 215"/>
                  <a:gd name="T79" fmla="*/ 0 h 287"/>
                  <a:gd name="T80" fmla="*/ 0 w 215"/>
                  <a:gd name="T81" fmla="*/ 0 h 287"/>
                  <a:gd name="T82" fmla="*/ 0 w 215"/>
                  <a:gd name="T83" fmla="*/ 0 h 287"/>
                  <a:gd name="T84" fmla="*/ 0 w 215"/>
                  <a:gd name="T85" fmla="*/ 0 h 287"/>
                  <a:gd name="T86" fmla="*/ 0 w 215"/>
                  <a:gd name="T87" fmla="*/ 0 h 287"/>
                  <a:gd name="T88" fmla="*/ 0 w 215"/>
                  <a:gd name="T89" fmla="*/ 0 h 287"/>
                  <a:gd name="T90" fmla="*/ 0 w 215"/>
                  <a:gd name="T91" fmla="*/ 0 h 287"/>
                  <a:gd name="T92" fmla="*/ 0 w 215"/>
                  <a:gd name="T93" fmla="*/ 0 h 287"/>
                  <a:gd name="T94" fmla="*/ 0 w 215"/>
                  <a:gd name="T95" fmla="*/ 0 h 287"/>
                  <a:gd name="T96" fmla="*/ 0 w 215"/>
                  <a:gd name="T97" fmla="*/ 0 h 28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5"/>
                  <a:gd name="T148" fmla="*/ 0 h 287"/>
                  <a:gd name="T149" fmla="*/ 215 w 215"/>
                  <a:gd name="T150" fmla="*/ 287 h 28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5" h="287">
                    <a:moveTo>
                      <a:pt x="107" y="0"/>
                    </a:moveTo>
                    <a:lnTo>
                      <a:pt x="105" y="0"/>
                    </a:lnTo>
                    <a:lnTo>
                      <a:pt x="98" y="4"/>
                    </a:lnTo>
                    <a:lnTo>
                      <a:pt x="85" y="10"/>
                    </a:lnTo>
                    <a:lnTo>
                      <a:pt x="70" y="19"/>
                    </a:lnTo>
                    <a:lnTo>
                      <a:pt x="53" y="28"/>
                    </a:lnTo>
                    <a:lnTo>
                      <a:pt x="35" y="40"/>
                    </a:lnTo>
                    <a:lnTo>
                      <a:pt x="20" y="51"/>
                    </a:lnTo>
                    <a:lnTo>
                      <a:pt x="13" y="55"/>
                    </a:lnTo>
                    <a:lnTo>
                      <a:pt x="8" y="57"/>
                    </a:lnTo>
                    <a:lnTo>
                      <a:pt x="7" y="57"/>
                    </a:lnTo>
                    <a:lnTo>
                      <a:pt x="3" y="61"/>
                    </a:lnTo>
                    <a:lnTo>
                      <a:pt x="0" y="72"/>
                    </a:lnTo>
                    <a:lnTo>
                      <a:pt x="3" y="82"/>
                    </a:lnTo>
                    <a:lnTo>
                      <a:pt x="7" y="88"/>
                    </a:lnTo>
                    <a:lnTo>
                      <a:pt x="8" y="89"/>
                    </a:lnTo>
                    <a:lnTo>
                      <a:pt x="11" y="92"/>
                    </a:lnTo>
                    <a:lnTo>
                      <a:pt x="19" y="98"/>
                    </a:lnTo>
                    <a:lnTo>
                      <a:pt x="35" y="108"/>
                    </a:lnTo>
                    <a:lnTo>
                      <a:pt x="54" y="119"/>
                    </a:lnTo>
                    <a:lnTo>
                      <a:pt x="66" y="123"/>
                    </a:lnTo>
                    <a:lnTo>
                      <a:pt x="73" y="126"/>
                    </a:lnTo>
                    <a:lnTo>
                      <a:pt x="80" y="127"/>
                    </a:lnTo>
                    <a:lnTo>
                      <a:pt x="94" y="132"/>
                    </a:lnTo>
                    <a:lnTo>
                      <a:pt x="117" y="143"/>
                    </a:lnTo>
                    <a:lnTo>
                      <a:pt x="137" y="153"/>
                    </a:lnTo>
                    <a:lnTo>
                      <a:pt x="148" y="159"/>
                    </a:lnTo>
                    <a:lnTo>
                      <a:pt x="152" y="161"/>
                    </a:lnTo>
                    <a:lnTo>
                      <a:pt x="156" y="162"/>
                    </a:lnTo>
                    <a:lnTo>
                      <a:pt x="165" y="168"/>
                    </a:lnTo>
                    <a:lnTo>
                      <a:pt x="180" y="178"/>
                    </a:lnTo>
                    <a:lnTo>
                      <a:pt x="193" y="189"/>
                    </a:lnTo>
                    <a:lnTo>
                      <a:pt x="202" y="194"/>
                    </a:lnTo>
                    <a:lnTo>
                      <a:pt x="206" y="197"/>
                    </a:lnTo>
                    <a:lnTo>
                      <a:pt x="209" y="199"/>
                    </a:lnTo>
                    <a:lnTo>
                      <a:pt x="212" y="205"/>
                    </a:lnTo>
                    <a:lnTo>
                      <a:pt x="215" y="216"/>
                    </a:lnTo>
                    <a:lnTo>
                      <a:pt x="214" y="228"/>
                    </a:lnTo>
                    <a:lnTo>
                      <a:pt x="209" y="235"/>
                    </a:lnTo>
                    <a:lnTo>
                      <a:pt x="206" y="238"/>
                    </a:lnTo>
                    <a:lnTo>
                      <a:pt x="203" y="241"/>
                    </a:lnTo>
                    <a:lnTo>
                      <a:pt x="196" y="247"/>
                    </a:lnTo>
                    <a:lnTo>
                      <a:pt x="181" y="257"/>
                    </a:lnTo>
                    <a:lnTo>
                      <a:pt x="164" y="267"/>
                    </a:lnTo>
                    <a:lnTo>
                      <a:pt x="148" y="275"/>
                    </a:lnTo>
                    <a:lnTo>
                      <a:pt x="131" y="281"/>
                    </a:lnTo>
                    <a:lnTo>
                      <a:pt x="120" y="284"/>
                    </a:lnTo>
                    <a:lnTo>
                      <a:pt x="112" y="287"/>
                    </a:lnTo>
                    <a:lnTo>
                      <a:pt x="110" y="287"/>
                    </a:lnTo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9" name="Line 51"/>
              <p:cNvSpPr>
                <a:spLocks noChangeAspect="1" noChangeShapeType="1"/>
              </p:cNvSpPr>
              <p:nvPr/>
            </p:nvSpPr>
            <p:spPr bwMode="auto">
              <a:xfrm flipH="1">
                <a:off x="3586" y="1583"/>
                <a:ext cx="320" cy="80"/>
              </a:xfrm>
              <a:prstGeom prst="line">
                <a:avLst/>
              </a:prstGeom>
              <a:noFill/>
              <a:ln w="42863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0" name="Line 52"/>
              <p:cNvSpPr>
                <a:spLocks noChangeAspect="1" noChangeShapeType="1"/>
              </p:cNvSpPr>
              <p:nvPr/>
            </p:nvSpPr>
            <p:spPr bwMode="auto">
              <a:xfrm flipV="1">
                <a:off x="3905" y="1471"/>
                <a:ext cx="480" cy="112"/>
              </a:xfrm>
              <a:prstGeom prst="line">
                <a:avLst/>
              </a:prstGeom>
              <a:noFill/>
              <a:ln w="143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1" name="Line 5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86" y="1073"/>
                <a:ext cx="320" cy="80"/>
              </a:xfrm>
              <a:prstGeom prst="line">
                <a:avLst/>
              </a:prstGeom>
              <a:noFill/>
              <a:ln w="42863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2" name="Line 54"/>
              <p:cNvSpPr>
                <a:spLocks noChangeAspect="1" noChangeShapeType="1"/>
              </p:cNvSpPr>
              <p:nvPr/>
            </p:nvSpPr>
            <p:spPr bwMode="auto">
              <a:xfrm>
                <a:off x="3905" y="1152"/>
                <a:ext cx="480" cy="113"/>
              </a:xfrm>
              <a:prstGeom prst="line">
                <a:avLst/>
              </a:prstGeom>
              <a:noFill/>
              <a:ln w="143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3" name="Line 55"/>
              <p:cNvSpPr>
                <a:spLocks noChangeAspect="1" noChangeShapeType="1"/>
              </p:cNvSpPr>
              <p:nvPr/>
            </p:nvSpPr>
            <p:spPr bwMode="auto">
              <a:xfrm flipH="1">
                <a:off x="4386" y="1076"/>
                <a:ext cx="798" cy="186"/>
              </a:xfrm>
              <a:prstGeom prst="line">
                <a:avLst/>
              </a:prstGeom>
              <a:noFill/>
              <a:ln w="143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4" name="Line 5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86" y="1471"/>
                <a:ext cx="798" cy="191"/>
              </a:xfrm>
              <a:prstGeom prst="line">
                <a:avLst/>
              </a:prstGeom>
              <a:noFill/>
              <a:ln w="143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5" name="Oval 57"/>
              <p:cNvSpPr>
                <a:spLocks noChangeAspect="1" noChangeArrowheads="1"/>
              </p:cNvSpPr>
              <p:nvPr/>
            </p:nvSpPr>
            <p:spPr bwMode="auto">
              <a:xfrm>
                <a:off x="3791" y="1465"/>
                <a:ext cx="226" cy="227"/>
              </a:xfrm>
              <a:prstGeom prst="ellipse">
                <a:avLst/>
              </a:prstGeom>
              <a:solidFill>
                <a:srgbClr val="FF0000"/>
              </a:solidFill>
              <a:ln w="142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6" name="Oval 58"/>
              <p:cNvSpPr>
                <a:spLocks noChangeAspect="1" noChangeArrowheads="1"/>
              </p:cNvSpPr>
              <p:nvPr/>
            </p:nvSpPr>
            <p:spPr bwMode="auto">
              <a:xfrm>
                <a:off x="3791" y="1044"/>
                <a:ext cx="226" cy="226"/>
              </a:xfrm>
              <a:prstGeom prst="ellipse">
                <a:avLst/>
              </a:prstGeom>
              <a:solidFill>
                <a:srgbClr val="FF0000"/>
              </a:solidFill>
              <a:ln w="142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7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4225" y="1210"/>
                <a:ext cx="321" cy="321"/>
              </a:xfrm>
              <a:prstGeom prst="rect">
                <a:avLst/>
              </a:prstGeom>
              <a:solidFill>
                <a:srgbClr val="00D100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8" name="Text Box 60"/>
              <p:cNvSpPr txBox="1">
                <a:spLocks noChangeArrowheads="1"/>
              </p:cNvSpPr>
              <p:nvPr/>
            </p:nvSpPr>
            <p:spPr bwMode="auto">
              <a:xfrm>
                <a:off x="3240" y="1641"/>
                <a:ext cx="672" cy="28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i="0" dirty="0">
                    <a:solidFill>
                      <a:schemeClr val="tx1"/>
                    </a:solidFill>
                    <a:latin typeface="Arial" charset="0"/>
                  </a:rPr>
                  <a:t>proton</a:t>
                </a:r>
              </a:p>
            </p:txBody>
          </p:sp>
          <p:sp>
            <p:nvSpPr>
              <p:cNvPr id="29" name="Text Box 61"/>
              <p:cNvSpPr txBox="1">
                <a:spLocks noChangeArrowheads="1"/>
              </p:cNvSpPr>
              <p:nvPr/>
            </p:nvSpPr>
            <p:spPr bwMode="auto">
              <a:xfrm>
                <a:off x="3240" y="816"/>
                <a:ext cx="672" cy="28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dirty="0" smtClean="0">
                    <a:latin typeface="Arial" charset="0"/>
                  </a:rPr>
                  <a:t>proton</a:t>
                </a:r>
                <a:endParaRPr lang="en-US" sz="1400" i="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30" name="Text Box 62"/>
              <p:cNvSpPr txBox="1">
                <a:spLocks noChangeArrowheads="1"/>
              </p:cNvSpPr>
              <p:nvPr/>
            </p:nvSpPr>
            <p:spPr bwMode="auto">
              <a:xfrm>
                <a:off x="4944" y="864"/>
                <a:ext cx="672" cy="31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l-GR" sz="1600" dirty="0" smtClean="0"/>
                  <a:t>μ</a:t>
                </a:r>
                <a:r>
                  <a:rPr lang="en-US" sz="1600" baseline="30000" dirty="0" smtClean="0"/>
                  <a:t>-</a:t>
                </a:r>
              </a:p>
            </p:txBody>
          </p:sp>
          <p:sp>
            <p:nvSpPr>
              <p:cNvPr id="31" name="Text Box 63"/>
              <p:cNvSpPr txBox="1">
                <a:spLocks noChangeArrowheads="1"/>
              </p:cNvSpPr>
              <p:nvPr/>
            </p:nvSpPr>
            <p:spPr bwMode="auto">
              <a:xfrm>
                <a:off x="4836" y="1460"/>
                <a:ext cx="864" cy="31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l-GR" sz="1600" dirty="0" smtClean="0"/>
                  <a:t>μ</a:t>
                </a:r>
                <a:r>
                  <a:rPr lang="en-US" sz="1600" baseline="30000" dirty="0" smtClean="0"/>
                  <a:t>+</a:t>
                </a:r>
              </a:p>
            </p:txBody>
          </p:sp>
        </p:grpSp>
        <p:sp>
          <p:nvSpPr>
            <p:cNvPr id="13" name="Line 75"/>
            <p:cNvSpPr>
              <a:spLocks noChangeShapeType="1"/>
            </p:cNvSpPr>
            <p:nvPr/>
          </p:nvSpPr>
          <p:spPr bwMode="auto">
            <a:xfrm flipH="1" flipV="1">
              <a:off x="3648" y="1056"/>
              <a:ext cx="144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4" name="Line 76"/>
            <p:cNvSpPr>
              <a:spLocks noChangeShapeType="1"/>
            </p:cNvSpPr>
            <p:nvPr/>
          </p:nvSpPr>
          <p:spPr bwMode="auto">
            <a:xfrm flipH="1">
              <a:off x="3642" y="1596"/>
              <a:ext cx="144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7926" y="4147104"/>
            <a:ext cx="2579074" cy="1134254"/>
            <a:chOff x="1044575" y="1708150"/>
            <a:chExt cx="4191000" cy="1843163"/>
          </a:xfrm>
        </p:grpSpPr>
        <p:sp>
          <p:nvSpPr>
            <p:cNvPr id="41" name="Text Box 9"/>
            <p:cNvSpPr txBox="1">
              <a:spLocks noChangeArrowheads="1"/>
            </p:cNvSpPr>
            <p:nvPr/>
          </p:nvSpPr>
          <p:spPr bwMode="auto">
            <a:xfrm>
              <a:off x="1076326" y="3051175"/>
              <a:ext cx="1173164" cy="50013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i="0" dirty="0" smtClean="0">
                  <a:solidFill>
                    <a:schemeClr val="tx1"/>
                  </a:solidFill>
                  <a:latin typeface="Arial" charset="0"/>
                </a:rPr>
                <a:t>proton</a:t>
              </a:r>
              <a:endParaRPr lang="en-US" sz="1400" i="0" dirty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42" name="Group 10"/>
            <p:cNvGrpSpPr>
              <a:grpSpLocks/>
            </p:cNvGrpSpPr>
            <p:nvPr/>
          </p:nvGrpSpPr>
          <p:grpSpPr bwMode="auto">
            <a:xfrm>
              <a:off x="1044575" y="1708150"/>
              <a:ext cx="4191000" cy="1824038"/>
              <a:chOff x="432" y="798"/>
              <a:chExt cx="2400" cy="1149"/>
            </a:xfrm>
          </p:grpSpPr>
          <p:grpSp>
            <p:nvGrpSpPr>
              <p:cNvPr id="43" name="Group 11"/>
              <p:cNvGrpSpPr>
                <a:grpSpLocks/>
              </p:cNvGrpSpPr>
              <p:nvPr/>
            </p:nvGrpSpPr>
            <p:grpSpPr bwMode="auto">
              <a:xfrm rot="2161642">
                <a:off x="1944" y="1662"/>
                <a:ext cx="336" cy="240"/>
                <a:chOff x="1056" y="1584"/>
                <a:chExt cx="336" cy="240"/>
              </a:xfrm>
            </p:grpSpPr>
            <p:sp>
              <p:nvSpPr>
                <p:cNvPr id="62" name="Line 12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63" name="Line 13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336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64" name="Line 14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65" name="Line 15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192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</p:grpSp>
          <p:grpSp>
            <p:nvGrpSpPr>
              <p:cNvPr id="44" name="Group 16"/>
              <p:cNvGrpSpPr>
                <a:grpSpLocks/>
              </p:cNvGrpSpPr>
              <p:nvPr/>
            </p:nvGrpSpPr>
            <p:grpSpPr bwMode="auto">
              <a:xfrm>
                <a:off x="1086" y="1590"/>
                <a:ext cx="336" cy="240"/>
                <a:chOff x="1056" y="1584"/>
                <a:chExt cx="336" cy="240"/>
              </a:xfrm>
            </p:grpSpPr>
            <p:sp>
              <p:nvSpPr>
                <p:cNvPr id="58" name="Line 17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59" name="Line 18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336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60" name="Line 19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288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61" name="Line 20"/>
                <p:cNvSpPr>
                  <a:spLocks noChangeShapeType="1"/>
                </p:cNvSpPr>
                <p:nvPr/>
              </p:nvSpPr>
              <p:spPr bwMode="auto">
                <a:xfrm>
                  <a:off x="1056" y="1584"/>
                  <a:ext cx="192" cy="2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sz="1400"/>
                </a:p>
              </p:txBody>
            </p:sp>
          </p:grpSp>
          <p:sp>
            <p:nvSpPr>
              <p:cNvPr id="45" name="Freeform 21"/>
              <p:cNvSpPr>
                <a:spLocks noChangeAspect="1"/>
              </p:cNvSpPr>
              <p:nvPr/>
            </p:nvSpPr>
            <p:spPr bwMode="auto">
              <a:xfrm>
                <a:off x="1543" y="1265"/>
                <a:ext cx="52" cy="138"/>
              </a:xfrm>
              <a:custGeom>
                <a:avLst/>
                <a:gdLst>
                  <a:gd name="T0" fmla="*/ 0 w 216"/>
                  <a:gd name="T1" fmla="*/ 0 h 576"/>
                  <a:gd name="T2" fmla="*/ 0 w 216"/>
                  <a:gd name="T3" fmla="*/ 0 h 576"/>
                  <a:gd name="T4" fmla="*/ 0 w 216"/>
                  <a:gd name="T5" fmla="*/ 0 h 576"/>
                  <a:gd name="T6" fmla="*/ 0 w 216"/>
                  <a:gd name="T7" fmla="*/ 0 h 576"/>
                  <a:gd name="T8" fmla="*/ 0 w 216"/>
                  <a:gd name="T9" fmla="*/ 0 h 576"/>
                  <a:gd name="T10" fmla="*/ 0 w 216"/>
                  <a:gd name="T11" fmla="*/ 0 h 576"/>
                  <a:gd name="T12" fmla="*/ 0 w 216"/>
                  <a:gd name="T13" fmla="*/ 0 h 576"/>
                  <a:gd name="T14" fmla="*/ 0 w 216"/>
                  <a:gd name="T15" fmla="*/ 0 h 576"/>
                  <a:gd name="T16" fmla="*/ 0 w 216"/>
                  <a:gd name="T17" fmla="*/ 0 h 576"/>
                  <a:gd name="T18" fmla="*/ 0 w 216"/>
                  <a:gd name="T19" fmla="*/ 0 h 576"/>
                  <a:gd name="T20" fmla="*/ 0 w 216"/>
                  <a:gd name="T21" fmla="*/ 0 h 576"/>
                  <a:gd name="T22" fmla="*/ 0 w 216"/>
                  <a:gd name="T23" fmla="*/ 0 h 576"/>
                  <a:gd name="T24" fmla="*/ 0 w 216"/>
                  <a:gd name="T25" fmla="*/ 0 h 576"/>
                  <a:gd name="T26" fmla="*/ 0 w 216"/>
                  <a:gd name="T27" fmla="*/ 0 h 576"/>
                  <a:gd name="T28" fmla="*/ 0 w 216"/>
                  <a:gd name="T29" fmla="*/ 0 h 576"/>
                  <a:gd name="T30" fmla="*/ 0 w 216"/>
                  <a:gd name="T31" fmla="*/ 0 h 576"/>
                  <a:gd name="T32" fmla="*/ 0 w 216"/>
                  <a:gd name="T33" fmla="*/ 0 h 576"/>
                  <a:gd name="T34" fmla="*/ 0 w 216"/>
                  <a:gd name="T35" fmla="*/ 0 h 576"/>
                  <a:gd name="T36" fmla="*/ 0 w 216"/>
                  <a:gd name="T37" fmla="*/ 0 h 576"/>
                  <a:gd name="T38" fmla="*/ 0 w 216"/>
                  <a:gd name="T39" fmla="*/ 0 h 576"/>
                  <a:gd name="T40" fmla="*/ 0 w 216"/>
                  <a:gd name="T41" fmla="*/ 0 h 576"/>
                  <a:gd name="T42" fmla="*/ 0 w 216"/>
                  <a:gd name="T43" fmla="*/ 0 h 576"/>
                  <a:gd name="T44" fmla="*/ 0 w 216"/>
                  <a:gd name="T45" fmla="*/ 0 h 576"/>
                  <a:gd name="T46" fmla="*/ 0 w 216"/>
                  <a:gd name="T47" fmla="*/ 0 h 576"/>
                  <a:gd name="T48" fmla="*/ 0 w 216"/>
                  <a:gd name="T49" fmla="*/ 0 h 576"/>
                  <a:gd name="T50" fmla="*/ 0 w 216"/>
                  <a:gd name="T51" fmla="*/ 0 h 576"/>
                  <a:gd name="T52" fmla="*/ 0 w 216"/>
                  <a:gd name="T53" fmla="*/ 0 h 576"/>
                  <a:gd name="T54" fmla="*/ 0 w 216"/>
                  <a:gd name="T55" fmla="*/ 0 h 576"/>
                  <a:gd name="T56" fmla="*/ 0 w 216"/>
                  <a:gd name="T57" fmla="*/ 0 h 576"/>
                  <a:gd name="T58" fmla="*/ 0 w 216"/>
                  <a:gd name="T59" fmla="*/ 0 h 576"/>
                  <a:gd name="T60" fmla="*/ 0 w 216"/>
                  <a:gd name="T61" fmla="*/ 0 h 576"/>
                  <a:gd name="T62" fmla="*/ 0 w 216"/>
                  <a:gd name="T63" fmla="*/ 0 h 576"/>
                  <a:gd name="T64" fmla="*/ 0 w 216"/>
                  <a:gd name="T65" fmla="*/ 0 h 576"/>
                  <a:gd name="T66" fmla="*/ 0 w 216"/>
                  <a:gd name="T67" fmla="*/ 0 h 576"/>
                  <a:gd name="T68" fmla="*/ 0 w 216"/>
                  <a:gd name="T69" fmla="*/ 0 h 576"/>
                  <a:gd name="T70" fmla="*/ 0 w 216"/>
                  <a:gd name="T71" fmla="*/ 0 h 576"/>
                  <a:gd name="T72" fmla="*/ 0 w 216"/>
                  <a:gd name="T73" fmla="*/ 0 h 576"/>
                  <a:gd name="T74" fmla="*/ 0 w 216"/>
                  <a:gd name="T75" fmla="*/ 0 h 576"/>
                  <a:gd name="T76" fmla="*/ 0 w 216"/>
                  <a:gd name="T77" fmla="*/ 0 h 576"/>
                  <a:gd name="T78" fmla="*/ 0 w 216"/>
                  <a:gd name="T79" fmla="*/ 0 h 576"/>
                  <a:gd name="T80" fmla="*/ 0 w 216"/>
                  <a:gd name="T81" fmla="*/ 0 h 576"/>
                  <a:gd name="T82" fmla="*/ 0 w 216"/>
                  <a:gd name="T83" fmla="*/ 0 h 576"/>
                  <a:gd name="T84" fmla="*/ 0 w 216"/>
                  <a:gd name="T85" fmla="*/ 0 h 576"/>
                  <a:gd name="T86" fmla="*/ 0 w 216"/>
                  <a:gd name="T87" fmla="*/ 0 h 576"/>
                  <a:gd name="T88" fmla="*/ 0 w 216"/>
                  <a:gd name="T89" fmla="*/ 0 h 576"/>
                  <a:gd name="T90" fmla="*/ 0 w 216"/>
                  <a:gd name="T91" fmla="*/ 0 h 576"/>
                  <a:gd name="T92" fmla="*/ 0 w 216"/>
                  <a:gd name="T93" fmla="*/ 0 h 576"/>
                  <a:gd name="T94" fmla="*/ 0 w 216"/>
                  <a:gd name="T95" fmla="*/ 0 h 576"/>
                  <a:gd name="T96" fmla="*/ 0 w 216"/>
                  <a:gd name="T97" fmla="*/ 0 h 576"/>
                  <a:gd name="T98" fmla="*/ 0 w 216"/>
                  <a:gd name="T99" fmla="*/ 0 h 576"/>
                  <a:gd name="T100" fmla="*/ 0 w 216"/>
                  <a:gd name="T101" fmla="*/ 0 h 576"/>
                  <a:gd name="T102" fmla="*/ 0 w 216"/>
                  <a:gd name="T103" fmla="*/ 0 h 57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6"/>
                  <a:gd name="T157" fmla="*/ 0 h 576"/>
                  <a:gd name="T158" fmla="*/ 216 w 216"/>
                  <a:gd name="T159" fmla="*/ 576 h 57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6" h="576">
                    <a:moveTo>
                      <a:pt x="108" y="0"/>
                    </a:moveTo>
                    <a:lnTo>
                      <a:pt x="106" y="0"/>
                    </a:lnTo>
                    <a:lnTo>
                      <a:pt x="99" y="5"/>
                    </a:lnTo>
                    <a:lnTo>
                      <a:pt x="86" y="11"/>
                    </a:lnTo>
                    <a:lnTo>
                      <a:pt x="71" y="18"/>
                    </a:lnTo>
                    <a:lnTo>
                      <a:pt x="54" y="27"/>
                    </a:lnTo>
                    <a:lnTo>
                      <a:pt x="36" y="39"/>
                    </a:lnTo>
                    <a:lnTo>
                      <a:pt x="21" y="49"/>
                    </a:lnTo>
                    <a:lnTo>
                      <a:pt x="14" y="53"/>
                    </a:lnTo>
                    <a:lnTo>
                      <a:pt x="9" y="56"/>
                    </a:lnTo>
                    <a:lnTo>
                      <a:pt x="8" y="57"/>
                    </a:lnTo>
                    <a:lnTo>
                      <a:pt x="4" y="62"/>
                    </a:lnTo>
                    <a:lnTo>
                      <a:pt x="1" y="72"/>
                    </a:lnTo>
                    <a:lnTo>
                      <a:pt x="4" y="82"/>
                    </a:lnTo>
                    <a:lnTo>
                      <a:pt x="8" y="88"/>
                    </a:lnTo>
                    <a:lnTo>
                      <a:pt x="9" y="89"/>
                    </a:lnTo>
                    <a:lnTo>
                      <a:pt x="12" y="92"/>
                    </a:lnTo>
                    <a:lnTo>
                      <a:pt x="20" y="98"/>
                    </a:lnTo>
                    <a:lnTo>
                      <a:pt x="36" y="109"/>
                    </a:lnTo>
                    <a:lnTo>
                      <a:pt x="55" y="119"/>
                    </a:lnTo>
                    <a:lnTo>
                      <a:pt x="67" y="123"/>
                    </a:lnTo>
                    <a:lnTo>
                      <a:pt x="74" y="126"/>
                    </a:lnTo>
                    <a:lnTo>
                      <a:pt x="81" y="128"/>
                    </a:lnTo>
                    <a:lnTo>
                      <a:pt x="95" y="132"/>
                    </a:lnTo>
                    <a:lnTo>
                      <a:pt x="118" y="142"/>
                    </a:lnTo>
                    <a:lnTo>
                      <a:pt x="138" y="154"/>
                    </a:lnTo>
                    <a:lnTo>
                      <a:pt x="149" y="158"/>
                    </a:lnTo>
                    <a:lnTo>
                      <a:pt x="153" y="161"/>
                    </a:lnTo>
                    <a:lnTo>
                      <a:pt x="157" y="162"/>
                    </a:lnTo>
                    <a:lnTo>
                      <a:pt x="166" y="168"/>
                    </a:lnTo>
                    <a:lnTo>
                      <a:pt x="181" y="179"/>
                    </a:lnTo>
                    <a:lnTo>
                      <a:pt x="191" y="187"/>
                    </a:lnTo>
                    <a:lnTo>
                      <a:pt x="200" y="193"/>
                    </a:lnTo>
                    <a:lnTo>
                      <a:pt x="204" y="196"/>
                    </a:lnTo>
                    <a:lnTo>
                      <a:pt x="207" y="198"/>
                    </a:lnTo>
                    <a:lnTo>
                      <a:pt x="209" y="201"/>
                    </a:lnTo>
                    <a:lnTo>
                      <a:pt x="212" y="204"/>
                    </a:lnTo>
                    <a:lnTo>
                      <a:pt x="215" y="209"/>
                    </a:lnTo>
                    <a:lnTo>
                      <a:pt x="216" y="218"/>
                    </a:lnTo>
                    <a:lnTo>
                      <a:pt x="215" y="230"/>
                    </a:lnTo>
                    <a:lnTo>
                      <a:pt x="210" y="236"/>
                    </a:lnTo>
                    <a:lnTo>
                      <a:pt x="207" y="237"/>
                    </a:lnTo>
                    <a:lnTo>
                      <a:pt x="204" y="239"/>
                    </a:lnTo>
                    <a:lnTo>
                      <a:pt x="197" y="246"/>
                    </a:lnTo>
                    <a:lnTo>
                      <a:pt x="182" y="256"/>
                    </a:lnTo>
                    <a:lnTo>
                      <a:pt x="166" y="266"/>
                    </a:lnTo>
                    <a:lnTo>
                      <a:pt x="156" y="271"/>
                    </a:lnTo>
                    <a:lnTo>
                      <a:pt x="150" y="272"/>
                    </a:lnTo>
                    <a:lnTo>
                      <a:pt x="146" y="272"/>
                    </a:lnTo>
                    <a:lnTo>
                      <a:pt x="134" y="276"/>
                    </a:lnTo>
                    <a:lnTo>
                      <a:pt x="111" y="287"/>
                    </a:lnTo>
                    <a:lnTo>
                      <a:pt x="89" y="297"/>
                    </a:lnTo>
                    <a:lnTo>
                      <a:pt x="77" y="303"/>
                    </a:lnTo>
                    <a:lnTo>
                      <a:pt x="70" y="304"/>
                    </a:lnTo>
                    <a:lnTo>
                      <a:pt x="65" y="307"/>
                    </a:lnTo>
                    <a:lnTo>
                      <a:pt x="54" y="313"/>
                    </a:lnTo>
                    <a:lnTo>
                      <a:pt x="36" y="323"/>
                    </a:lnTo>
                    <a:lnTo>
                      <a:pt x="21" y="334"/>
                    </a:lnTo>
                    <a:lnTo>
                      <a:pt x="12" y="341"/>
                    </a:lnTo>
                    <a:lnTo>
                      <a:pt x="9" y="342"/>
                    </a:lnTo>
                    <a:lnTo>
                      <a:pt x="6" y="344"/>
                    </a:lnTo>
                    <a:lnTo>
                      <a:pt x="1" y="349"/>
                    </a:lnTo>
                    <a:lnTo>
                      <a:pt x="0" y="360"/>
                    </a:lnTo>
                    <a:lnTo>
                      <a:pt x="1" y="369"/>
                    </a:lnTo>
                    <a:lnTo>
                      <a:pt x="4" y="374"/>
                    </a:lnTo>
                    <a:lnTo>
                      <a:pt x="8" y="377"/>
                    </a:lnTo>
                    <a:lnTo>
                      <a:pt x="11" y="380"/>
                    </a:lnTo>
                    <a:lnTo>
                      <a:pt x="14" y="382"/>
                    </a:lnTo>
                    <a:lnTo>
                      <a:pt x="18" y="385"/>
                    </a:lnTo>
                    <a:lnTo>
                      <a:pt x="27" y="391"/>
                    </a:lnTo>
                    <a:lnTo>
                      <a:pt x="39" y="399"/>
                    </a:lnTo>
                    <a:lnTo>
                      <a:pt x="56" y="410"/>
                    </a:lnTo>
                    <a:lnTo>
                      <a:pt x="67" y="416"/>
                    </a:lnTo>
                    <a:lnTo>
                      <a:pt x="73" y="417"/>
                    </a:lnTo>
                    <a:lnTo>
                      <a:pt x="77" y="418"/>
                    </a:lnTo>
                    <a:lnTo>
                      <a:pt x="89" y="424"/>
                    </a:lnTo>
                    <a:lnTo>
                      <a:pt x="109" y="434"/>
                    </a:lnTo>
                    <a:lnTo>
                      <a:pt x="129" y="443"/>
                    </a:lnTo>
                    <a:lnTo>
                      <a:pt x="140" y="447"/>
                    </a:lnTo>
                    <a:lnTo>
                      <a:pt x="144" y="449"/>
                    </a:lnTo>
                    <a:lnTo>
                      <a:pt x="149" y="449"/>
                    </a:lnTo>
                    <a:lnTo>
                      <a:pt x="157" y="453"/>
                    </a:lnTo>
                    <a:lnTo>
                      <a:pt x="173" y="464"/>
                    </a:lnTo>
                    <a:lnTo>
                      <a:pt x="185" y="472"/>
                    </a:lnTo>
                    <a:lnTo>
                      <a:pt x="193" y="478"/>
                    </a:lnTo>
                    <a:lnTo>
                      <a:pt x="197" y="483"/>
                    </a:lnTo>
                    <a:lnTo>
                      <a:pt x="201" y="484"/>
                    </a:lnTo>
                    <a:lnTo>
                      <a:pt x="203" y="487"/>
                    </a:lnTo>
                    <a:lnTo>
                      <a:pt x="206" y="490"/>
                    </a:lnTo>
                    <a:lnTo>
                      <a:pt x="210" y="497"/>
                    </a:lnTo>
                    <a:lnTo>
                      <a:pt x="212" y="506"/>
                    </a:lnTo>
                    <a:lnTo>
                      <a:pt x="210" y="515"/>
                    </a:lnTo>
                    <a:lnTo>
                      <a:pt x="209" y="521"/>
                    </a:lnTo>
                    <a:lnTo>
                      <a:pt x="206" y="525"/>
                    </a:lnTo>
                    <a:lnTo>
                      <a:pt x="204" y="526"/>
                    </a:lnTo>
                    <a:lnTo>
                      <a:pt x="201" y="526"/>
                    </a:lnTo>
                    <a:lnTo>
                      <a:pt x="197" y="529"/>
                    </a:lnTo>
                    <a:lnTo>
                      <a:pt x="190" y="535"/>
                    </a:lnTo>
                    <a:lnTo>
                      <a:pt x="178" y="542"/>
                    </a:lnTo>
                    <a:lnTo>
                      <a:pt x="160" y="553"/>
                    </a:lnTo>
                    <a:lnTo>
                      <a:pt x="144" y="561"/>
                    </a:lnTo>
                    <a:lnTo>
                      <a:pt x="131" y="567"/>
                    </a:lnTo>
                    <a:lnTo>
                      <a:pt x="118" y="573"/>
                    </a:lnTo>
                    <a:lnTo>
                      <a:pt x="111" y="576"/>
                    </a:lnTo>
                    <a:lnTo>
                      <a:pt x="109" y="576"/>
                    </a:lnTo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6" name="Freeform 22"/>
              <p:cNvSpPr>
                <a:spLocks noChangeAspect="1"/>
              </p:cNvSpPr>
              <p:nvPr/>
            </p:nvSpPr>
            <p:spPr bwMode="auto">
              <a:xfrm>
                <a:off x="1543" y="1403"/>
                <a:ext cx="52" cy="70"/>
              </a:xfrm>
              <a:custGeom>
                <a:avLst/>
                <a:gdLst>
                  <a:gd name="T0" fmla="*/ 0 w 215"/>
                  <a:gd name="T1" fmla="*/ 0 h 286"/>
                  <a:gd name="T2" fmla="*/ 0 w 215"/>
                  <a:gd name="T3" fmla="*/ 0 h 286"/>
                  <a:gd name="T4" fmla="*/ 0 w 215"/>
                  <a:gd name="T5" fmla="*/ 0 h 286"/>
                  <a:gd name="T6" fmla="*/ 0 w 215"/>
                  <a:gd name="T7" fmla="*/ 0 h 286"/>
                  <a:gd name="T8" fmla="*/ 0 w 215"/>
                  <a:gd name="T9" fmla="*/ 0 h 286"/>
                  <a:gd name="T10" fmla="*/ 0 w 215"/>
                  <a:gd name="T11" fmla="*/ 0 h 286"/>
                  <a:gd name="T12" fmla="*/ 0 w 215"/>
                  <a:gd name="T13" fmla="*/ 0 h 286"/>
                  <a:gd name="T14" fmla="*/ 0 w 215"/>
                  <a:gd name="T15" fmla="*/ 0 h 286"/>
                  <a:gd name="T16" fmla="*/ 0 w 215"/>
                  <a:gd name="T17" fmla="*/ 0 h 286"/>
                  <a:gd name="T18" fmla="*/ 0 w 215"/>
                  <a:gd name="T19" fmla="*/ 0 h 286"/>
                  <a:gd name="T20" fmla="*/ 0 w 215"/>
                  <a:gd name="T21" fmla="*/ 0 h 286"/>
                  <a:gd name="T22" fmla="*/ 0 w 215"/>
                  <a:gd name="T23" fmla="*/ 0 h 286"/>
                  <a:gd name="T24" fmla="*/ 0 w 215"/>
                  <a:gd name="T25" fmla="*/ 0 h 286"/>
                  <a:gd name="T26" fmla="*/ 0 w 215"/>
                  <a:gd name="T27" fmla="*/ 0 h 286"/>
                  <a:gd name="T28" fmla="*/ 0 w 215"/>
                  <a:gd name="T29" fmla="*/ 0 h 286"/>
                  <a:gd name="T30" fmla="*/ 0 w 215"/>
                  <a:gd name="T31" fmla="*/ 0 h 286"/>
                  <a:gd name="T32" fmla="*/ 0 w 215"/>
                  <a:gd name="T33" fmla="*/ 0 h 286"/>
                  <a:gd name="T34" fmla="*/ 0 w 215"/>
                  <a:gd name="T35" fmla="*/ 0 h 286"/>
                  <a:gd name="T36" fmla="*/ 0 w 215"/>
                  <a:gd name="T37" fmla="*/ 0 h 286"/>
                  <a:gd name="T38" fmla="*/ 0 w 215"/>
                  <a:gd name="T39" fmla="*/ 0 h 286"/>
                  <a:gd name="T40" fmla="*/ 0 w 215"/>
                  <a:gd name="T41" fmla="*/ 0 h 286"/>
                  <a:gd name="T42" fmla="*/ 0 w 215"/>
                  <a:gd name="T43" fmla="*/ 0 h 286"/>
                  <a:gd name="T44" fmla="*/ 0 w 215"/>
                  <a:gd name="T45" fmla="*/ 0 h 286"/>
                  <a:gd name="T46" fmla="*/ 0 w 215"/>
                  <a:gd name="T47" fmla="*/ 0 h 286"/>
                  <a:gd name="T48" fmla="*/ 0 w 215"/>
                  <a:gd name="T49" fmla="*/ 0 h 286"/>
                  <a:gd name="T50" fmla="*/ 0 w 215"/>
                  <a:gd name="T51" fmla="*/ 0 h 286"/>
                  <a:gd name="T52" fmla="*/ 0 w 215"/>
                  <a:gd name="T53" fmla="*/ 0 h 286"/>
                  <a:gd name="T54" fmla="*/ 0 w 215"/>
                  <a:gd name="T55" fmla="*/ 0 h 286"/>
                  <a:gd name="T56" fmla="*/ 0 w 215"/>
                  <a:gd name="T57" fmla="*/ 0 h 286"/>
                  <a:gd name="T58" fmla="*/ 0 w 215"/>
                  <a:gd name="T59" fmla="*/ 0 h 286"/>
                  <a:gd name="T60" fmla="*/ 0 w 215"/>
                  <a:gd name="T61" fmla="*/ 0 h 286"/>
                  <a:gd name="T62" fmla="*/ 0 w 215"/>
                  <a:gd name="T63" fmla="*/ 0 h 286"/>
                  <a:gd name="T64" fmla="*/ 0 w 215"/>
                  <a:gd name="T65" fmla="*/ 0 h 286"/>
                  <a:gd name="T66" fmla="*/ 0 w 215"/>
                  <a:gd name="T67" fmla="*/ 0 h 286"/>
                  <a:gd name="T68" fmla="*/ 0 w 215"/>
                  <a:gd name="T69" fmla="*/ 0 h 286"/>
                  <a:gd name="T70" fmla="*/ 0 w 215"/>
                  <a:gd name="T71" fmla="*/ 0 h 286"/>
                  <a:gd name="T72" fmla="*/ 0 w 215"/>
                  <a:gd name="T73" fmla="*/ 0 h 286"/>
                  <a:gd name="T74" fmla="*/ 0 w 215"/>
                  <a:gd name="T75" fmla="*/ 0 h 286"/>
                  <a:gd name="T76" fmla="*/ 0 w 215"/>
                  <a:gd name="T77" fmla="*/ 0 h 286"/>
                  <a:gd name="T78" fmla="*/ 0 w 215"/>
                  <a:gd name="T79" fmla="*/ 0 h 286"/>
                  <a:gd name="T80" fmla="*/ 0 w 215"/>
                  <a:gd name="T81" fmla="*/ 0 h 286"/>
                  <a:gd name="T82" fmla="*/ 0 w 215"/>
                  <a:gd name="T83" fmla="*/ 0 h 286"/>
                  <a:gd name="T84" fmla="*/ 0 w 215"/>
                  <a:gd name="T85" fmla="*/ 0 h 286"/>
                  <a:gd name="T86" fmla="*/ 0 w 215"/>
                  <a:gd name="T87" fmla="*/ 0 h 286"/>
                  <a:gd name="T88" fmla="*/ 0 w 215"/>
                  <a:gd name="T89" fmla="*/ 0 h 286"/>
                  <a:gd name="T90" fmla="*/ 0 w 215"/>
                  <a:gd name="T91" fmla="*/ 0 h 286"/>
                  <a:gd name="T92" fmla="*/ 0 w 215"/>
                  <a:gd name="T93" fmla="*/ 0 h 286"/>
                  <a:gd name="T94" fmla="*/ 0 w 215"/>
                  <a:gd name="T95" fmla="*/ 0 h 286"/>
                  <a:gd name="T96" fmla="*/ 0 w 215"/>
                  <a:gd name="T97" fmla="*/ 0 h 28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5"/>
                  <a:gd name="T148" fmla="*/ 0 h 286"/>
                  <a:gd name="T149" fmla="*/ 215 w 215"/>
                  <a:gd name="T150" fmla="*/ 286 h 28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5" h="286">
                    <a:moveTo>
                      <a:pt x="107" y="0"/>
                    </a:moveTo>
                    <a:lnTo>
                      <a:pt x="105" y="0"/>
                    </a:lnTo>
                    <a:lnTo>
                      <a:pt x="98" y="4"/>
                    </a:lnTo>
                    <a:lnTo>
                      <a:pt x="85" y="10"/>
                    </a:lnTo>
                    <a:lnTo>
                      <a:pt x="70" y="19"/>
                    </a:lnTo>
                    <a:lnTo>
                      <a:pt x="53" y="27"/>
                    </a:lnTo>
                    <a:lnTo>
                      <a:pt x="35" y="40"/>
                    </a:lnTo>
                    <a:lnTo>
                      <a:pt x="20" y="51"/>
                    </a:lnTo>
                    <a:lnTo>
                      <a:pt x="13" y="55"/>
                    </a:lnTo>
                    <a:lnTo>
                      <a:pt x="8" y="56"/>
                    </a:lnTo>
                    <a:lnTo>
                      <a:pt x="7" y="56"/>
                    </a:lnTo>
                    <a:lnTo>
                      <a:pt x="3" y="61"/>
                    </a:lnTo>
                    <a:lnTo>
                      <a:pt x="0" y="71"/>
                    </a:lnTo>
                    <a:lnTo>
                      <a:pt x="3" y="81"/>
                    </a:lnTo>
                    <a:lnTo>
                      <a:pt x="7" y="87"/>
                    </a:lnTo>
                    <a:lnTo>
                      <a:pt x="8" y="89"/>
                    </a:lnTo>
                    <a:lnTo>
                      <a:pt x="11" y="92"/>
                    </a:lnTo>
                    <a:lnTo>
                      <a:pt x="19" y="98"/>
                    </a:lnTo>
                    <a:lnTo>
                      <a:pt x="35" y="108"/>
                    </a:lnTo>
                    <a:lnTo>
                      <a:pt x="54" y="118"/>
                    </a:lnTo>
                    <a:lnTo>
                      <a:pt x="66" y="122"/>
                    </a:lnTo>
                    <a:lnTo>
                      <a:pt x="73" y="125"/>
                    </a:lnTo>
                    <a:lnTo>
                      <a:pt x="80" y="127"/>
                    </a:lnTo>
                    <a:lnTo>
                      <a:pt x="94" y="131"/>
                    </a:lnTo>
                    <a:lnTo>
                      <a:pt x="117" y="143"/>
                    </a:lnTo>
                    <a:lnTo>
                      <a:pt x="137" y="153"/>
                    </a:lnTo>
                    <a:lnTo>
                      <a:pt x="148" y="159"/>
                    </a:lnTo>
                    <a:lnTo>
                      <a:pt x="152" y="160"/>
                    </a:lnTo>
                    <a:lnTo>
                      <a:pt x="156" y="162"/>
                    </a:lnTo>
                    <a:lnTo>
                      <a:pt x="165" y="168"/>
                    </a:lnTo>
                    <a:lnTo>
                      <a:pt x="180" y="178"/>
                    </a:lnTo>
                    <a:lnTo>
                      <a:pt x="193" y="188"/>
                    </a:lnTo>
                    <a:lnTo>
                      <a:pt x="202" y="194"/>
                    </a:lnTo>
                    <a:lnTo>
                      <a:pt x="206" y="197"/>
                    </a:lnTo>
                    <a:lnTo>
                      <a:pt x="209" y="198"/>
                    </a:lnTo>
                    <a:lnTo>
                      <a:pt x="212" y="204"/>
                    </a:lnTo>
                    <a:lnTo>
                      <a:pt x="215" y="216"/>
                    </a:lnTo>
                    <a:lnTo>
                      <a:pt x="214" y="229"/>
                    </a:lnTo>
                    <a:lnTo>
                      <a:pt x="209" y="235"/>
                    </a:lnTo>
                    <a:lnTo>
                      <a:pt x="206" y="238"/>
                    </a:lnTo>
                    <a:lnTo>
                      <a:pt x="203" y="240"/>
                    </a:lnTo>
                    <a:lnTo>
                      <a:pt x="196" y="246"/>
                    </a:lnTo>
                    <a:lnTo>
                      <a:pt x="181" y="257"/>
                    </a:lnTo>
                    <a:lnTo>
                      <a:pt x="164" y="267"/>
                    </a:lnTo>
                    <a:lnTo>
                      <a:pt x="148" y="274"/>
                    </a:lnTo>
                    <a:lnTo>
                      <a:pt x="131" y="280"/>
                    </a:lnTo>
                    <a:lnTo>
                      <a:pt x="120" y="283"/>
                    </a:lnTo>
                    <a:lnTo>
                      <a:pt x="112" y="286"/>
                    </a:lnTo>
                    <a:lnTo>
                      <a:pt x="110" y="286"/>
                    </a:lnTo>
                  </a:path>
                </a:pathLst>
              </a:custGeom>
              <a:noFill/>
              <a:ln w="63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7" name="Line 23"/>
              <p:cNvSpPr>
                <a:spLocks noChangeAspect="1" noChangeShapeType="1"/>
              </p:cNvSpPr>
              <p:nvPr/>
            </p:nvSpPr>
            <p:spPr bwMode="auto">
              <a:xfrm flipH="1">
                <a:off x="768" y="1587"/>
                <a:ext cx="321" cy="81"/>
              </a:xfrm>
              <a:prstGeom prst="line">
                <a:avLst/>
              </a:prstGeom>
              <a:noFill/>
              <a:ln w="429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8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1088" y="1475"/>
                <a:ext cx="482" cy="112"/>
              </a:xfrm>
              <a:prstGeom prst="line">
                <a:avLst/>
              </a:prstGeom>
              <a:noFill/>
              <a:ln w="143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9" name="Freeform 25"/>
              <p:cNvSpPr>
                <a:spLocks noChangeAspect="1"/>
              </p:cNvSpPr>
              <p:nvPr/>
            </p:nvSpPr>
            <p:spPr bwMode="auto">
              <a:xfrm>
                <a:off x="768" y="1071"/>
                <a:ext cx="1607" cy="191"/>
              </a:xfrm>
              <a:custGeom>
                <a:avLst/>
                <a:gdLst>
                  <a:gd name="T0" fmla="*/ 0 w 6672"/>
                  <a:gd name="T1" fmla="*/ 0 h 795"/>
                  <a:gd name="T2" fmla="*/ 0 w 6672"/>
                  <a:gd name="T3" fmla="*/ 0 h 795"/>
                  <a:gd name="T4" fmla="*/ 0 w 6672"/>
                  <a:gd name="T5" fmla="*/ 0 h 795"/>
                  <a:gd name="T6" fmla="*/ 0 60000 65536"/>
                  <a:gd name="T7" fmla="*/ 0 60000 65536"/>
                  <a:gd name="T8" fmla="*/ 0 60000 65536"/>
                  <a:gd name="T9" fmla="*/ 0 w 6672"/>
                  <a:gd name="T10" fmla="*/ 0 h 795"/>
                  <a:gd name="T11" fmla="*/ 6672 w 6672"/>
                  <a:gd name="T12" fmla="*/ 795 h 7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72" h="795">
                    <a:moveTo>
                      <a:pt x="0" y="0"/>
                    </a:moveTo>
                    <a:lnTo>
                      <a:pt x="3332" y="795"/>
                    </a:lnTo>
                    <a:lnTo>
                      <a:pt x="6672" y="0"/>
                    </a:lnTo>
                  </a:path>
                </a:pathLst>
              </a:custGeom>
              <a:noFill/>
              <a:ln w="14351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0" name="Line 26"/>
              <p:cNvSpPr>
                <a:spLocks noChangeAspect="1" noChangeShapeType="1"/>
              </p:cNvSpPr>
              <p:nvPr/>
            </p:nvSpPr>
            <p:spPr bwMode="auto">
              <a:xfrm>
                <a:off x="2051" y="1587"/>
                <a:ext cx="322" cy="81"/>
              </a:xfrm>
              <a:prstGeom prst="line">
                <a:avLst/>
              </a:prstGeom>
              <a:noFill/>
              <a:ln w="429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1" name="Line 2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71" y="1475"/>
                <a:ext cx="481" cy="112"/>
              </a:xfrm>
              <a:prstGeom prst="line">
                <a:avLst/>
              </a:prstGeom>
              <a:noFill/>
              <a:ln w="14351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2" name="Oval 28"/>
              <p:cNvSpPr>
                <a:spLocks noChangeAspect="1" noChangeArrowheads="1"/>
              </p:cNvSpPr>
              <p:nvPr/>
            </p:nvSpPr>
            <p:spPr bwMode="auto">
              <a:xfrm>
                <a:off x="974" y="1469"/>
                <a:ext cx="226" cy="228"/>
              </a:xfrm>
              <a:prstGeom prst="ellipse">
                <a:avLst/>
              </a:prstGeom>
              <a:solidFill>
                <a:srgbClr val="FF0000"/>
              </a:solidFill>
              <a:ln w="142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3" name="Oval 29"/>
              <p:cNvSpPr>
                <a:spLocks noChangeAspect="1" noChangeArrowheads="1"/>
              </p:cNvSpPr>
              <p:nvPr/>
            </p:nvSpPr>
            <p:spPr bwMode="auto">
              <a:xfrm>
                <a:off x="1920" y="1488"/>
                <a:ext cx="227" cy="228"/>
              </a:xfrm>
              <a:prstGeom prst="ellipse">
                <a:avLst/>
              </a:prstGeom>
              <a:solidFill>
                <a:srgbClr val="87CEFF"/>
              </a:solidFill>
              <a:ln w="142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432" y="798"/>
                <a:ext cx="672" cy="31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i="0" dirty="0">
                    <a:solidFill>
                      <a:schemeClr val="tx1"/>
                    </a:solidFill>
                    <a:latin typeface="Arial" charset="0"/>
                  </a:rPr>
                  <a:t>lepton</a:t>
                </a:r>
              </a:p>
            </p:txBody>
          </p:sp>
          <p:sp>
            <p:nvSpPr>
              <p:cNvPr id="55" name="Text Box 31"/>
              <p:cNvSpPr txBox="1">
                <a:spLocks noChangeArrowheads="1"/>
              </p:cNvSpPr>
              <p:nvPr/>
            </p:nvSpPr>
            <p:spPr bwMode="auto">
              <a:xfrm>
                <a:off x="2136" y="798"/>
                <a:ext cx="672" cy="31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i="0">
                    <a:solidFill>
                      <a:schemeClr val="tx1"/>
                    </a:solidFill>
                    <a:latin typeface="Arial" charset="0"/>
                  </a:rPr>
                  <a:t>lepton</a:t>
                </a:r>
              </a:p>
            </p:txBody>
          </p:sp>
          <p:sp>
            <p:nvSpPr>
              <p:cNvPr id="56" name="Text Box 32"/>
              <p:cNvSpPr txBox="1">
                <a:spLocks noChangeArrowheads="1"/>
              </p:cNvSpPr>
              <p:nvPr/>
            </p:nvSpPr>
            <p:spPr bwMode="auto">
              <a:xfrm>
                <a:off x="2160" y="1632"/>
                <a:ext cx="672" cy="31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i="0">
                    <a:solidFill>
                      <a:schemeClr val="tx1"/>
                    </a:solidFill>
                    <a:latin typeface="Arial" charset="0"/>
                  </a:rPr>
                  <a:t>pion</a:t>
                </a:r>
              </a:p>
            </p:txBody>
          </p:sp>
          <p:sp>
            <p:nvSpPr>
              <p:cNvPr id="57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1414" y="1211"/>
                <a:ext cx="321" cy="322"/>
              </a:xfrm>
              <a:prstGeom prst="rect">
                <a:avLst/>
              </a:prstGeom>
              <a:solidFill>
                <a:srgbClr val="FFD600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</p:grpSp>
      </p:grpSp>
      <p:cxnSp>
        <p:nvCxnSpPr>
          <p:cNvPr id="66" name="Straight Connector 65"/>
          <p:cNvCxnSpPr/>
          <p:nvPr/>
        </p:nvCxnSpPr>
        <p:spPr>
          <a:xfrm>
            <a:off x="5410200" y="1981200"/>
            <a:ext cx="0" cy="457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365952" y="3316111"/>
            <a:ext cx="2743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895600" y="3810000"/>
            <a:ext cx="0" cy="2743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228600" y="3657600"/>
            <a:ext cx="2543645" cy="369332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Semi-inclusive DIS (SIDIS)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3657600" y="3657600"/>
            <a:ext cx="1025730" cy="369332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Drell-Yan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790" y="2225146"/>
            <a:ext cx="3631210" cy="39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63202" cy="1143000"/>
          </a:xfrm>
        </p:spPr>
        <p:txBody>
          <a:bodyPr/>
          <a:lstStyle/>
          <a:p>
            <a:r>
              <a:rPr lang="en-US" dirty="0" err="1" smtClean="0"/>
              <a:t>Drell</a:t>
            </a:r>
            <a:r>
              <a:rPr lang="en-US" dirty="0" smtClean="0"/>
              <a:t>-Yan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E1534-6A6E-EB4B-9E4B-5803016782FB}" type="datetime1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42" y="2449488"/>
            <a:ext cx="8107979" cy="3821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711" y="0"/>
            <a:ext cx="4336289" cy="258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4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511"/>
            <a:ext cx="8229600" cy="1143000"/>
          </a:xfrm>
        </p:spPr>
        <p:txBody>
          <a:bodyPr/>
          <a:lstStyle/>
          <a:p>
            <a:r>
              <a:rPr lang="en-US" dirty="0" smtClean="0"/>
              <a:t>Recent Activities &amp;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5512"/>
            <a:ext cx="8229600" cy="515020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PHENIX@BNL and </a:t>
            </a:r>
            <a:r>
              <a:rPr lang="en-US" dirty="0" err="1" smtClean="0"/>
              <a:t>SeaQuest@Fermilab</a:t>
            </a:r>
            <a:endParaRPr lang="en-US" dirty="0" smtClean="0"/>
          </a:p>
          <a:p>
            <a:pPr lvl="1"/>
            <a:r>
              <a:rPr lang="en-US" dirty="0" smtClean="0"/>
              <a:t>QGP, CNM and Spin; Dark photon/Higgs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Trackers, FVTX @RHIC</a:t>
            </a:r>
          </a:p>
          <a:p>
            <a:pPr lvl="1"/>
            <a:r>
              <a:rPr lang="en-US" dirty="0" err="1" smtClean="0"/>
              <a:t>MuID</a:t>
            </a:r>
            <a:r>
              <a:rPr lang="en-US" dirty="0" smtClean="0"/>
              <a:t>, Polarized NH3 target, DAQ, trigger @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Mechanical and electronics engineering 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smtClean="0"/>
              <a:t>QGP B-jet physics </a:t>
            </a:r>
          </a:p>
          <a:p>
            <a:pPr lvl="1"/>
            <a:r>
              <a:rPr lang="en-US" dirty="0" smtClean="0"/>
              <a:t>MAPS tracking  </a:t>
            </a:r>
          </a:p>
          <a:p>
            <a:pPr lvl="1"/>
            <a:r>
              <a:rPr lang="en-US" dirty="0" smtClean="0"/>
              <a:t>Si mini-strip tracking (~FVTX) 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f/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smtClean="0"/>
              <a:t>TMD spin physics: Jet A</a:t>
            </a:r>
            <a:r>
              <a:rPr lang="en-US" baseline="-25000" dirty="0" smtClean="0"/>
              <a:t>N</a:t>
            </a:r>
            <a:r>
              <a:rPr lang="en-US" dirty="0" smtClean="0"/>
              <a:t>, </a:t>
            </a:r>
            <a:r>
              <a:rPr lang="en-US" dirty="0" err="1" smtClean="0"/>
              <a:t>Drell</a:t>
            </a:r>
            <a:r>
              <a:rPr lang="en-US" dirty="0" smtClean="0"/>
              <a:t>-Yan</a:t>
            </a:r>
          </a:p>
          <a:p>
            <a:pPr lvl="1"/>
            <a:r>
              <a:rPr lang="en-US" dirty="0" smtClean="0"/>
              <a:t>CNM physics: </a:t>
            </a:r>
            <a:r>
              <a:rPr lang="en-US" dirty="0" err="1" smtClean="0"/>
              <a:t>dE</a:t>
            </a:r>
            <a:r>
              <a:rPr lang="en-US" dirty="0" smtClean="0"/>
              <a:t>/dx, shadowing in </a:t>
            </a:r>
            <a:r>
              <a:rPr lang="en-US" dirty="0" err="1" smtClean="0"/>
              <a:t>pA</a:t>
            </a:r>
            <a:endParaRPr lang="en-US" dirty="0" smtClean="0"/>
          </a:p>
          <a:p>
            <a:pPr lvl="1"/>
            <a:r>
              <a:rPr lang="en-US" dirty="0"/>
              <a:t>T</a:t>
            </a:r>
            <a:r>
              <a:rPr lang="en-US" dirty="0" smtClean="0"/>
              <a:t>racking: MAPS &amp; GEM tracker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EIC</a:t>
            </a:r>
          </a:p>
          <a:p>
            <a:pPr lvl="1"/>
            <a:r>
              <a:rPr lang="en-US" dirty="0" smtClean="0"/>
              <a:t>TMD, GPD, CNM physics </a:t>
            </a:r>
          </a:p>
          <a:p>
            <a:pPr lvl="1"/>
            <a:r>
              <a:rPr lang="en-US" dirty="0" smtClean="0"/>
              <a:t>Tracking, MAPS &amp; GEM</a:t>
            </a:r>
          </a:p>
          <a:p>
            <a:pPr lvl="1"/>
            <a:r>
              <a:rPr lang="en-US" dirty="0" smtClean="0"/>
              <a:t>Hadron PID, Modular Cerenkov detector  </a:t>
            </a:r>
            <a:endParaRPr lang="en-US" dirty="0"/>
          </a:p>
        </p:txBody>
      </p:sp>
      <p:pic>
        <p:nvPicPr>
          <p:cNvPr id="4" name="Picture 91" descr="glv-r-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15" y="1368868"/>
            <a:ext cx="2176656" cy="120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 25"/>
          <p:cNvPicPr/>
          <p:nvPr/>
        </p:nvPicPr>
        <p:blipFill>
          <a:blip r:embed="rId3"/>
          <a:stretch>
            <a:fillRect/>
          </a:stretch>
        </p:blipFill>
        <p:spPr>
          <a:xfrm>
            <a:off x="6790693" y="4795634"/>
            <a:ext cx="1955160" cy="1540080"/>
          </a:xfrm>
          <a:prstGeom prst="rect">
            <a:avLst/>
          </a:prstGeom>
          <a:ln>
            <a:noFill/>
          </a:ln>
        </p:spPr>
      </p:pic>
      <p:pic>
        <p:nvPicPr>
          <p:cNvPr id="6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6619320" y="2712064"/>
            <a:ext cx="2067480" cy="1950120"/>
          </a:xfrm>
          <a:prstGeom prst="rect">
            <a:avLst/>
          </a:prstGeom>
          <a:ln w="9360">
            <a:noFill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CF66-5528-8543-82E1-74EDA0D935CA}" type="datetime1">
              <a:rPr lang="en-US" smtClean="0"/>
              <a:t>7/21/16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1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CustomShape 1"/>
          <p:cNvSpPr/>
          <p:nvPr/>
        </p:nvSpPr>
        <p:spPr>
          <a:xfrm>
            <a:off x="457200" y="-99548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Forward </a:t>
            </a:r>
            <a:r>
              <a:rPr lang="en-US" sz="3600" dirty="0" err="1" smtClean="0">
                <a:solidFill>
                  <a:srgbClr val="FF0000"/>
                </a:solidFill>
                <a:latin typeface="Calibri"/>
              </a:rPr>
              <a:t>sPHENIX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–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 a Portal to EIC</a:t>
            </a:r>
            <a:endParaRPr dirty="0"/>
          </a:p>
        </p:txBody>
      </p:sp>
      <p:sp>
        <p:nvSpPr>
          <p:cNvPr id="887" name="CustomShape 2"/>
          <p:cNvSpPr/>
          <p:nvPr/>
        </p:nvSpPr>
        <p:spPr>
          <a:xfrm>
            <a:off x="457200" y="950930"/>
            <a:ext cx="8227800" cy="51160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For the first time to clearly identify and separate </a:t>
            </a:r>
            <a:r>
              <a:rPr lang="en-US" sz="2800" dirty="0" smtClean="0">
                <a:solidFill>
                  <a:srgbClr val="0000FF"/>
                </a:solidFill>
                <a:latin typeface="Calibri"/>
              </a:rPr>
              <a:t>key spin observables in 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forward jet and hadron productions in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p+p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Calibri"/>
              </a:rPr>
              <a:t>collisions, in the quark sector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Forward </a:t>
            </a:r>
            <a:r>
              <a:rPr lang="en-US" sz="1600" dirty="0">
                <a:solidFill>
                  <a:srgbClr val="000000"/>
                </a:solidFill>
              </a:rPr>
              <a:t>jet TSSA (</a:t>
            </a:r>
            <a:r>
              <a:rPr lang="en-US" sz="1600" dirty="0" err="1">
                <a:solidFill>
                  <a:srgbClr val="000000"/>
                </a:solidFill>
              </a:rPr>
              <a:t>Sivers</a:t>
            </a:r>
            <a:r>
              <a:rPr lang="en-US" sz="1600" dirty="0">
                <a:solidFill>
                  <a:srgbClr val="000000"/>
                </a:solidFill>
              </a:rPr>
              <a:t>-like)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Hadron </a:t>
            </a:r>
            <a:r>
              <a:rPr lang="en-US" sz="1600" dirty="0">
                <a:solidFill>
                  <a:srgbClr val="000000"/>
                </a:solidFill>
              </a:rPr>
              <a:t>TSSA inside a jet (Collins-like)   </a:t>
            </a:r>
            <a:endParaRPr lang="en-US" sz="1600" dirty="0" smtClean="0"/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Larger </a:t>
            </a:r>
            <a:r>
              <a:rPr lang="en-US" sz="1600" dirty="0">
                <a:solidFill>
                  <a:srgbClr val="000000"/>
                </a:solidFill>
              </a:rPr>
              <a:t>effect with quark-flavor tagged </a:t>
            </a:r>
            <a:r>
              <a:rPr lang="en-US" sz="1600" dirty="0" smtClean="0">
                <a:solidFill>
                  <a:srgbClr val="000000"/>
                </a:solidFill>
              </a:rPr>
              <a:t>jets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Test process dependence of TSSA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High </a:t>
            </a:r>
            <a:r>
              <a:rPr lang="en-US" sz="1600" dirty="0">
                <a:solidFill>
                  <a:srgbClr val="000000"/>
                </a:solidFill>
              </a:rPr>
              <a:t>statistics and precision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3200" dirty="0" smtClean="0">
              <a:solidFill>
                <a:srgbClr val="0000FF"/>
              </a:solidFill>
              <a:latin typeface="Calibri"/>
            </a:endParaRP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Access gluon TMDs/Twist-3 via heavy quarks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 smtClean="0">
                <a:latin typeface="Calibri"/>
              </a:rPr>
              <a:t>Open charm, J/Psi TSSAs etc.</a:t>
            </a:r>
          </a:p>
          <a:p>
            <a:pPr marL="914400" lvl="1" indent="-457200">
              <a:buFont typeface="Arial"/>
              <a:buChar char="•"/>
            </a:pPr>
            <a:endParaRPr lang="en-US" sz="2400" dirty="0" smtClean="0">
              <a:latin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Complementary to EIC physics program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 smtClean="0">
                <a:latin typeface="Calibri"/>
              </a:rPr>
              <a:t>Spin physics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 smtClean="0">
                <a:latin typeface="Calibri"/>
              </a:rPr>
              <a:t>CNM physics </a:t>
            </a:r>
          </a:p>
          <a:p>
            <a:pPr lvl="1"/>
            <a:endParaRPr lang="en-US" sz="2400" dirty="0" smtClean="0">
              <a:solidFill>
                <a:srgbClr val="0000FF"/>
              </a:solidFill>
              <a:latin typeface="Calibri"/>
            </a:endParaRP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endParaRPr lang="en-US" dirty="0"/>
          </a:p>
          <a:p>
            <a:pPr>
              <a:lnSpc>
                <a:spcPct val="100000"/>
              </a:lnSpc>
            </a:pPr>
            <a:endParaRPr lang="en-US" sz="2400" dirty="0" smtClean="0">
              <a:solidFill>
                <a:srgbClr val="000000"/>
              </a:solidFill>
              <a:latin typeface="Calibri"/>
            </a:endParaRPr>
          </a:p>
          <a:p>
            <a:pPr>
              <a:buFont typeface="Arial"/>
              <a:buChar char="–"/>
            </a:pPr>
            <a:endParaRPr lang="en-US" sz="2400" dirty="0" smtClean="0">
              <a:solidFill>
                <a:srgbClr val="000000"/>
              </a:solidFill>
              <a:latin typeface="Calibri"/>
            </a:endParaRPr>
          </a:p>
          <a:p>
            <a:endParaRPr dirty="0"/>
          </a:p>
        </p:txBody>
      </p:sp>
      <p:sp>
        <p:nvSpPr>
          <p:cNvPr id="888" name="CustomShape 3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</p:sp>
      <p:sp>
        <p:nvSpPr>
          <p:cNvPr id="889" name="CustomShape 4"/>
          <p:cNvSpPr/>
          <p:nvPr/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>
            <a:noFill/>
          </a:ln>
        </p:spPr>
      </p:sp>
      <p:sp>
        <p:nvSpPr>
          <p:cNvPr id="890" name="CustomShape 5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36F9-08FF-324E-B73B-E6C32EDC38EA}" type="datetime1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4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236F-7F09-3A47-B243-39C0189CAA45}" type="datetime1">
              <a:rPr lang="en-US" smtClean="0"/>
              <a:t>7/21/16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4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484" y="33528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DCFA-2E87-A14C-8CC6-589A182619EB}" type="datetime1">
              <a:rPr lang="en-US" smtClean="0"/>
              <a:t>7/21/16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 EIC-Consortium Workshop@LBL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2440" y="0"/>
            <a:ext cx="8616759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Our</a:t>
            </a:r>
            <a:r>
              <a:rPr lang="en-US" sz="3600" dirty="0" smtClean="0"/>
              <a:t> Vision PHENIX </a:t>
            </a:r>
            <a:r>
              <a:rPr lang="en-US" sz="3600" dirty="0" smtClean="0"/>
              <a:t>-&gt; </a:t>
            </a:r>
            <a:r>
              <a:rPr lang="en-US" sz="3600" dirty="0" smtClean="0"/>
              <a:t>Forward</a:t>
            </a:r>
            <a:r>
              <a:rPr lang="en-US" sz="3600" dirty="0" smtClean="0"/>
              <a:t>/</a:t>
            </a:r>
            <a:r>
              <a:rPr lang="en-US" sz="3600" dirty="0" err="1" smtClean="0"/>
              <a:t>sPHENIX</a:t>
            </a:r>
            <a:r>
              <a:rPr lang="en-US" sz="3600" dirty="0" smtClean="0"/>
              <a:t>-&gt;</a:t>
            </a:r>
            <a:r>
              <a:rPr lang="en-US" sz="3600" dirty="0" err="1" smtClean="0"/>
              <a:t>ePHENIX</a:t>
            </a:r>
            <a:endParaRPr lang="en-US" sz="36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500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30480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8061" r="10507"/>
          <a:stretch>
            <a:fillRect/>
          </a:stretch>
        </p:blipFill>
        <p:spPr bwMode="auto">
          <a:xfrm>
            <a:off x="5932692" y="3426378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2244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~2000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252190" y="5586100"/>
            <a:ext cx="1329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2017→</a:t>
            </a:r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62600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~2025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189663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0480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Current PHENIX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95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rgbClr val="000000"/>
                </a:solidFill>
              </a:rPr>
              <a:t>f</a:t>
            </a:r>
            <a:r>
              <a:rPr lang="en-US" i="1" dirty="0" smtClean="0"/>
              <a:t>/s</a:t>
            </a:r>
            <a:r>
              <a:rPr lang="en-US" dirty="0" smtClean="0"/>
              <a:t>PHENIX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867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236500" y="1944189"/>
            <a:ext cx="2819400" cy="1200028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PHENIX completed 2016</a:t>
            </a:r>
          </a:p>
          <a:p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16y+ work</a:t>
            </a:r>
            <a:b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100+M$ investment</a:t>
            </a:r>
          </a:p>
          <a:p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130+ published papers to date</a:t>
            </a:r>
          </a:p>
          <a:p>
            <a:endParaRPr lang="en-US" dirty="0" smtClean="0"/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2819400" y="1905000"/>
            <a:ext cx="3048000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Comprehensive central upgrade based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BaBar magnet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fsPHENIX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forward tracking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HCal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muon 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 smtClean="0"/>
              <a:t>Key study of transverse spin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 smtClean="0"/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5867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5867400" y="1905000"/>
            <a:ext cx="2971800" cy="14478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 of PHENIX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upgrade leads to a capable EIC detector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noProof="0" dirty="0" smtClean="0"/>
              <a:t>Large coverage of tracking, calorimetry and PID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dirty="0"/>
              <a:t>N</a:t>
            </a:r>
            <a:r>
              <a:rPr lang="en-US" sz="2700" dirty="0" smtClean="0"/>
              <a:t>ew collaboration/new ideas</a:t>
            </a:r>
            <a:endParaRPr lang="en-US" sz="2700" noProof="0" dirty="0" smtClean="0"/>
          </a:p>
        </p:txBody>
      </p:sp>
      <p:sp>
        <p:nvSpPr>
          <p:cNvPr id="30" name="Rectangle 29"/>
          <p:cNvSpPr/>
          <p:nvPr/>
        </p:nvSpPr>
        <p:spPr>
          <a:xfrm>
            <a:off x="381000" y="990600"/>
            <a:ext cx="5148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Documented: </a:t>
            </a:r>
            <a:r>
              <a:rPr lang="en-US" u="sng" dirty="0" smtClean="0"/>
              <a:t>http://www.phenix.bnl.gov/plans.html</a:t>
            </a:r>
            <a:endParaRPr lang="en-US" u="sng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3429000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228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RHIC:</a:t>
            </a:r>
            <a:r>
              <a:rPr lang="en-US" dirty="0" smtClean="0">
                <a:solidFill>
                  <a:schemeClr val="tx1"/>
                </a:solidFill>
              </a:rPr>
              <a:t> A+A, polarized </a:t>
            </a:r>
            <a:r>
              <a:rPr lang="en-US" dirty="0" err="1" smtClean="0">
                <a:solidFill>
                  <a:schemeClr val="tx1"/>
                </a:solidFill>
              </a:rPr>
              <a:t>p+p</a:t>
            </a:r>
            <a:r>
              <a:rPr lang="en-US" dirty="0" smtClean="0">
                <a:solidFill>
                  <a:schemeClr val="tx1"/>
                </a:solidFill>
              </a:rPr>
              <a:t>, polarized </a:t>
            </a:r>
            <a:r>
              <a:rPr lang="en-US" dirty="0" err="1" smtClean="0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5943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eRHIC: </a:t>
            </a:r>
            <a:r>
              <a:rPr lang="en-US" dirty="0" err="1" smtClean="0">
                <a:solidFill>
                  <a:schemeClr val="tx1"/>
                </a:solidFill>
              </a:rPr>
              <a:t>e+p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867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22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143000"/>
          </a:xfrm>
        </p:spPr>
        <p:txBody>
          <a:bodyPr/>
          <a:lstStyle/>
          <a:p>
            <a:r>
              <a:rPr lang="en-US" dirty="0" smtClean="0"/>
              <a:t>Projected Luminosities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C417-DC8D-0944-A15F-089AA3449D0C}" type="datetime1">
              <a:rPr lang="en-US" smtClean="0"/>
              <a:t>7/21/16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84" y="1021427"/>
            <a:ext cx="7862621" cy="52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49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TSSA in Heavy Quark Production in </a:t>
            </a:r>
            <a:r>
              <a:rPr lang="en-US" sz="3600" dirty="0" err="1" smtClean="0">
                <a:ea typeface="+mj-ea"/>
                <a:cs typeface="+mj-cs"/>
              </a:rPr>
              <a:t>p+p</a:t>
            </a:r>
            <a:endParaRPr lang="en-US" sz="3600" dirty="0">
              <a:ea typeface="+mj-ea"/>
              <a:cs typeface="+mj-cs"/>
            </a:endParaRPr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 rotWithShape="1">
          <a:blip r:embed="rId2"/>
          <a:srcRect l="-30" t="1611" r="30" b="11145"/>
          <a:stretch/>
        </p:blipFill>
        <p:spPr bwMode="auto">
          <a:xfrm>
            <a:off x="740664" y="1207008"/>
            <a:ext cx="7761288" cy="501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5381625" y="774700"/>
            <a:ext cx="3725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Kang, Qiu, Vogelsang, Yuan, PRD 2008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7F76D4A-81AC-6B4A-9DD1-061A97F9FA54}" type="datetime1">
              <a:rPr lang="en-US" smtClean="0"/>
              <a:t>7/21/16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EB036A-C40C-E745-938B-86772EF25766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UC EIC-Consortium Workshop@LBL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2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17" y="0"/>
            <a:ext cx="4936685" cy="1143000"/>
          </a:xfrm>
        </p:spPr>
        <p:txBody>
          <a:bodyPr/>
          <a:lstStyle/>
          <a:p>
            <a:r>
              <a:rPr lang="en-US" dirty="0" err="1" smtClean="0"/>
              <a:t>sPHENIX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4044"/>
            <a:ext cx="4868605" cy="494761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B-jet Physics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Precision tracking w/ MAPS</a:t>
            </a:r>
          </a:p>
          <a:p>
            <a:pPr lvl="1"/>
            <a:r>
              <a:rPr lang="en-US" dirty="0" smtClean="0"/>
              <a:t>Low mass pixel detector</a:t>
            </a:r>
          </a:p>
          <a:p>
            <a:pPr lvl="1"/>
            <a:r>
              <a:rPr lang="en-US" dirty="0" smtClean="0"/>
              <a:t>Excellent technology for EIC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75" y="4101985"/>
            <a:ext cx="2829509" cy="2756015"/>
          </a:xfrm>
          <a:prstGeom prst="rect">
            <a:avLst/>
          </a:prstGeom>
        </p:spPr>
      </p:pic>
      <p:grpSp>
        <p:nvGrpSpPr>
          <p:cNvPr id="5" name="Group 76"/>
          <p:cNvGrpSpPr/>
          <p:nvPr/>
        </p:nvGrpSpPr>
        <p:grpSpPr>
          <a:xfrm>
            <a:off x="4580567" y="2455887"/>
            <a:ext cx="4106233" cy="1646098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56014"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85690"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pic>
        <p:nvPicPr>
          <p:cNvPr id="8" name="Screen Shot 2016-01-25 at 9.18.12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0452" y="38529"/>
            <a:ext cx="3017959" cy="2232278"/>
          </a:xfrm>
          <a:prstGeom prst="rect">
            <a:avLst/>
          </a:prstGeom>
          <a:ln w="25400"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440" y="1716158"/>
            <a:ext cx="3456878" cy="25936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7CD71-ED76-2649-A733-D84851A08F2B}" type="datetime1">
              <a:rPr lang="en-US" smtClean="0"/>
              <a:t>7/21/16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4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53" y="94236"/>
            <a:ext cx="8761502" cy="872788"/>
          </a:xfrm>
        </p:spPr>
        <p:txBody>
          <a:bodyPr>
            <a:noAutofit/>
          </a:bodyPr>
          <a:lstStyle/>
          <a:p>
            <a:r>
              <a:rPr lang="en-US" sz="3200" dirty="0" smtClean="0"/>
              <a:t>Monolithic Active Pixel Sensor (MAPS) Technology</a:t>
            </a:r>
            <a:endParaRPr lang="en-US" sz="3200" dirty="0"/>
          </a:p>
        </p:txBody>
      </p:sp>
      <p:pic>
        <p:nvPicPr>
          <p:cNvPr id="4" name="pasted-image.pdf"/>
          <p:cNvPicPr>
            <a:picLocks noChangeAspect="1"/>
          </p:cNvPicPr>
          <p:nvPr/>
        </p:nvPicPr>
        <p:blipFill rotWithShape="1">
          <a:blip r:embed="rId2">
            <a:extLst/>
          </a:blip>
          <a:srcRect t="17190" r="42684" b="38338"/>
          <a:stretch/>
        </p:blipFill>
        <p:spPr>
          <a:xfrm>
            <a:off x="3826821" y="4050489"/>
            <a:ext cx="3962399" cy="2305861"/>
          </a:xfrm>
          <a:prstGeom prst="rect">
            <a:avLst/>
          </a:prstGeom>
          <a:ln w="25400" cap="flat">
            <a:noFill/>
            <a:rou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7105" y="4099608"/>
            <a:ext cx="3369621" cy="239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99" marR="57799" defTabSz="647700" hangingPunct="0">
              <a:lnSpc>
                <a:spcPct val="110000"/>
              </a:lnSpc>
            </a:pPr>
            <a:r>
              <a:rPr lang="en-US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MAPS sensor: </a:t>
            </a:r>
            <a:endParaRPr lang="en-US" dirty="0" smtClean="0"/>
          </a:p>
          <a:p>
            <a:pPr marL="343549" marR="57799" indent="-285750" defTabSz="647700" hangingPunct="0">
              <a:lnSpc>
                <a:spcPct val="110000"/>
              </a:lnSpc>
              <a:buFontTx/>
              <a:buChar char="-"/>
            </a:pPr>
            <a:r>
              <a:rPr lang="en-US" dirty="0" smtClean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Low mass, ultrathin 50um</a:t>
            </a:r>
            <a:endParaRPr lang="en-US" dirty="0">
              <a:solidFill>
                <a:srgbClr val="002E7A"/>
              </a:solidFill>
              <a:uFill>
                <a:solidFill>
                  <a:srgbClr val="002E7A"/>
                </a:solidFill>
              </a:uFill>
              <a:sym typeface="Helvetica Neue"/>
            </a:endParaRPr>
          </a:p>
          <a:p>
            <a:pPr marL="343549" marR="57799" indent="-285750" defTabSz="647700" hangingPunct="0">
              <a:lnSpc>
                <a:spcPct val="110000"/>
              </a:lnSpc>
              <a:buFontTx/>
              <a:buChar char="-"/>
            </a:pPr>
            <a:r>
              <a:rPr lang="en-US" dirty="0" smtClean="0"/>
              <a:t>Fine pixel 28x28 um</a:t>
            </a:r>
            <a:endParaRPr lang="en-US" dirty="0">
              <a:solidFill>
                <a:srgbClr val="002E7A"/>
              </a:solidFill>
              <a:uFill>
                <a:solidFill>
                  <a:srgbClr val="002E7A"/>
                </a:solidFill>
              </a:uFill>
              <a:sym typeface="Helvetica Neue"/>
            </a:endParaRPr>
          </a:p>
          <a:p>
            <a:pPr marL="343549" indent="-285750">
              <a:buFontTx/>
              <a:buChar char="-"/>
            </a:pPr>
            <a:r>
              <a:rPr lang="en-US" dirty="0" smtClean="0"/>
              <a:t>On-chip digitization</a:t>
            </a:r>
          </a:p>
          <a:p>
            <a:pPr marL="343549" indent="-285750">
              <a:buFontTx/>
              <a:buChar char="-"/>
            </a:pPr>
            <a:endParaRPr lang="en-US" dirty="0">
              <a:solidFill>
                <a:srgbClr val="002E7A"/>
              </a:solidFill>
              <a:uFill>
                <a:solidFill>
                  <a:srgbClr val="002E7A"/>
                </a:solidFill>
              </a:uFill>
              <a:sym typeface="Helvetica Neue"/>
            </a:endParaRPr>
          </a:p>
          <a:p>
            <a:pPr marL="57799"/>
            <a:r>
              <a:rPr lang="en-US" dirty="0" smtClean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Excellent choice for </a:t>
            </a:r>
          </a:p>
          <a:p>
            <a:pPr marL="400699" indent="-342900">
              <a:buAutoNum type="arabicParenBoth"/>
            </a:pPr>
            <a:r>
              <a:rPr lang="en-US" dirty="0" smtClean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EIC tracking</a:t>
            </a:r>
          </a:p>
          <a:p>
            <a:pPr marL="400699" indent="-342900">
              <a:buAutoNum type="arabicParenBoth"/>
            </a:pPr>
            <a:r>
              <a:rPr lang="en-US" dirty="0" smtClean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Forward </a:t>
            </a:r>
            <a:r>
              <a:rPr lang="en-US" dirty="0" err="1" smtClean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sPHENIX</a:t>
            </a:r>
            <a:r>
              <a:rPr lang="en-US" dirty="0" smtClean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 tracking </a:t>
            </a:r>
            <a:endParaRPr lang="en-US" dirty="0">
              <a:solidFill>
                <a:srgbClr val="002E7A"/>
              </a:solidFill>
              <a:uFill>
                <a:solidFill>
                  <a:srgbClr val="002E7A"/>
                </a:solidFill>
              </a:uFill>
              <a:sym typeface="Helvetica Neue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D4B9-3852-9B4F-BE32-B1EC9421C355}" type="datetime1">
              <a:rPr lang="en-US" smtClean="0"/>
              <a:t>7/21/16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4128" y="1304126"/>
            <a:ext cx="3278144" cy="248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12"/>
          <p:cNvGrpSpPr/>
          <p:nvPr/>
        </p:nvGrpSpPr>
        <p:grpSpPr>
          <a:xfrm>
            <a:off x="1205002" y="2007220"/>
            <a:ext cx="2434408" cy="1863891"/>
            <a:chOff x="7365933" y="556092"/>
            <a:chExt cx="3771954" cy="2951736"/>
          </a:xfrm>
        </p:grpSpPr>
        <p:pic>
          <p:nvPicPr>
            <p:cNvPr id="11" name="Screen Shot 2015-11-03 at 1.34.37 P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2" name="Shape 111"/>
            <p:cNvSpPr/>
            <p:nvPr/>
          </p:nvSpPr>
          <p:spPr>
            <a:xfrm>
              <a:off x="8073793" y="568750"/>
              <a:ext cx="2032066" cy="312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t>Inner Tracking Region</a:t>
              </a: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3052722" y="2483509"/>
            <a:ext cx="1755287" cy="272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4270" y="988774"/>
            <a:ext cx="3231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Silicon Tracker with MAPS: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0.3% X</a:t>
            </a:r>
            <a:r>
              <a:rPr lang="en-US" baseline="-25000" dirty="0" smtClean="0"/>
              <a:t>0</a:t>
            </a:r>
            <a:r>
              <a:rPr lang="en-US" dirty="0" smtClean="0"/>
              <a:t> per layer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15+ years R&amp;D from ALICE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04"/>
          <p:cNvSpPr/>
          <p:nvPr/>
        </p:nvSpPr>
        <p:spPr>
          <a:xfrm>
            <a:off x="5667870" y="1312540"/>
            <a:ext cx="3317978" cy="318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sz="1600" dirty="0"/>
              <a:t>1st MAPS prototype sensor</a:t>
            </a:r>
            <a:r>
              <a:rPr sz="1600" b="0" dirty="0"/>
              <a:t> being studied at </a:t>
            </a:r>
            <a:r>
              <a:rPr lang="en-US" sz="1600" dirty="0" smtClean="0"/>
              <a:t>LANL</a:t>
            </a:r>
            <a:endParaRPr lang="en-US" sz="1600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sz="1600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b="0" dirty="0"/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22554" y="-86355"/>
            <a:ext cx="8501063" cy="8088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LANL LDRD: FY17-19, $5M</a:t>
            </a:r>
            <a:endParaRPr dirty="0"/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3733556" y="4251980"/>
            <a:ext cx="2381330" cy="208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700" dirty="0">
                <a:solidFill>
                  <a:schemeClr val="tx1"/>
                </a:solidFill>
              </a:rPr>
              <a:t>Annual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sz="1700" dirty="0">
                <a:solidFill>
                  <a:schemeClr val="tx1"/>
                </a:solidFill>
              </a:rPr>
              <a:t>Fermi</a:t>
            </a:r>
            <a:r>
              <a:rPr lang="en-US" sz="1700" dirty="0">
                <a:solidFill>
                  <a:schemeClr val="tx1"/>
                </a:solidFill>
              </a:rPr>
              <a:t>l</a:t>
            </a:r>
            <a:r>
              <a:rPr sz="1700" dirty="0">
                <a:solidFill>
                  <a:schemeClr val="tx1"/>
                </a:solidFill>
              </a:rPr>
              <a:t>ab 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</a:rPr>
              <a:t>T</a:t>
            </a:r>
            <a:r>
              <a:rPr sz="1700" dirty="0">
                <a:solidFill>
                  <a:schemeClr val="tx1"/>
                </a:solidFill>
              </a:rPr>
              <a:t>est </a:t>
            </a:r>
            <a:r>
              <a:rPr lang="en-US" sz="1700" dirty="0">
                <a:solidFill>
                  <a:schemeClr val="tx1"/>
                </a:solidFill>
              </a:rPr>
              <a:t>b</a:t>
            </a:r>
            <a:r>
              <a:rPr sz="1700" dirty="0">
                <a:solidFill>
                  <a:schemeClr val="tx1"/>
                </a:solidFill>
              </a:rPr>
              <a:t>eam</a:t>
            </a:r>
            <a:endParaRPr lang="en-US" sz="17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rgbClr val="008000"/>
              </a:solidFill>
            </a:endParaRPr>
          </a:p>
          <a:p>
            <a:r>
              <a:rPr lang="en-US" sz="1700" b="0" dirty="0">
                <a:solidFill>
                  <a:srgbClr val="008000"/>
                </a:solidFill>
              </a:rPr>
              <a:t>Test prototype tracker</a:t>
            </a:r>
          </a:p>
          <a:p>
            <a:endParaRPr lang="en-US" sz="600" b="0" dirty="0">
              <a:solidFill>
                <a:srgbClr val="008000"/>
              </a:solidFill>
            </a:endParaRPr>
          </a:p>
          <a:p>
            <a:r>
              <a:rPr lang="en-US" sz="1700" b="0" dirty="0">
                <a:solidFill>
                  <a:srgbClr val="008000"/>
                </a:solidFill>
              </a:rPr>
              <a:t>Validate tracking and reconstruction</a:t>
            </a:r>
          </a:p>
          <a:p>
            <a:endParaRPr lang="en-US" sz="1700" dirty="0"/>
          </a:p>
          <a:p>
            <a:endParaRPr sz="1700" dirty="0"/>
          </a:p>
        </p:txBody>
      </p:sp>
      <p:grpSp>
        <p:nvGrpSpPr>
          <p:cNvPr id="176" name="Group 176"/>
          <p:cNvGrpSpPr/>
          <p:nvPr/>
        </p:nvGrpSpPr>
        <p:grpSpPr>
          <a:xfrm>
            <a:off x="6145888" y="4045841"/>
            <a:ext cx="2693609" cy="2140180"/>
            <a:chOff x="0" y="0"/>
            <a:chExt cx="3704224" cy="2383542"/>
          </a:xfrm>
        </p:grpSpPr>
        <p:pic>
          <p:nvPicPr>
            <p:cNvPr id="175" name="IMG_2346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7181" b="13467"/>
            <a:stretch>
              <a:fillRect/>
            </a:stretch>
          </p:blipFill>
          <p:spPr>
            <a:xfrm>
              <a:off x="127000" y="88900"/>
              <a:ext cx="3450225" cy="205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Picture 173"/>
            <p:cNvPicPr>
              <a:picLocks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704225" cy="2383543"/>
            </a:xfrm>
            <a:prstGeom prst="rect">
              <a:avLst/>
            </a:prstGeom>
            <a:effectLst/>
          </p:spPr>
        </p:pic>
      </p:grpSp>
      <p:sp>
        <p:nvSpPr>
          <p:cNvPr id="177" name="Shape 177"/>
          <p:cNvSpPr/>
          <p:nvPr/>
        </p:nvSpPr>
        <p:spPr>
          <a:xfrm>
            <a:off x="4372623" y="6153083"/>
            <a:ext cx="4539752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lang="en-US" sz="1700" b="1" dirty="0" err="1"/>
              <a:t>sPHENIX</a:t>
            </a:r>
            <a:r>
              <a:rPr lang="en-US" sz="1700" b="1" dirty="0"/>
              <a:t> </a:t>
            </a:r>
            <a:r>
              <a:rPr sz="1700" b="1" dirty="0"/>
              <a:t>EMCAL </a:t>
            </a:r>
            <a:r>
              <a:rPr sz="1700" b="1" dirty="0"/>
              <a:t>&amp; HCAL </a:t>
            </a:r>
            <a:r>
              <a:rPr lang="en-US" sz="1700" b="1" dirty="0"/>
              <a:t>p</a:t>
            </a:r>
            <a:r>
              <a:rPr sz="1700" b="1" dirty="0"/>
              <a:t>rototypes</a:t>
            </a:r>
            <a:r>
              <a:rPr lang="en-US" sz="1700" b="1" dirty="0"/>
              <a:t> </a:t>
            </a:r>
            <a:r>
              <a:rPr lang="en-US" sz="1700" b="1" dirty="0"/>
              <a:t>–</a:t>
            </a:r>
            <a:r>
              <a:rPr sz="1700" b="1" dirty="0"/>
              <a:t> </a:t>
            </a:r>
            <a:r>
              <a:rPr sz="1700" b="1" dirty="0"/>
              <a:t>April </a:t>
            </a:r>
            <a:r>
              <a:rPr sz="1700" b="1" dirty="0"/>
              <a:t>2016</a:t>
            </a:r>
            <a:endParaRPr sz="1700" b="1" dirty="0"/>
          </a:p>
        </p:txBody>
      </p:sp>
      <p:sp>
        <p:nvSpPr>
          <p:cNvPr id="178" name="Shape 178"/>
          <p:cNvSpPr/>
          <p:nvPr/>
        </p:nvSpPr>
        <p:spPr>
          <a:xfrm>
            <a:off x="355538" y="722535"/>
            <a:ext cx="8085712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b="1">
                <a:solidFill>
                  <a:schemeClr val="accent5"/>
                </a:solidFill>
              </a:defRPr>
            </a:pPr>
            <a:r>
              <a:rPr sz="2000" dirty="0"/>
              <a:t>LDRD Experimental Goal: </a:t>
            </a:r>
            <a:r>
              <a:rPr sz="2000" dirty="0"/>
              <a:t>LANL</a:t>
            </a:r>
            <a:r>
              <a:rPr lang="en-US" sz="2000" dirty="0"/>
              <a:t>-</a:t>
            </a:r>
            <a:r>
              <a:rPr sz="2000" dirty="0"/>
              <a:t>built </a:t>
            </a:r>
            <a:r>
              <a:rPr sz="2000" dirty="0"/>
              <a:t>4-stave prototype tracker at test </a:t>
            </a:r>
            <a:r>
              <a:rPr sz="2000" dirty="0"/>
              <a:t>beam</a:t>
            </a:r>
            <a:r>
              <a:rPr lang="en-US" sz="2000" dirty="0"/>
              <a:t> </a:t>
            </a:r>
            <a:r>
              <a:rPr sz="2000" dirty="0"/>
              <a:t>with </a:t>
            </a:r>
            <a:r>
              <a:rPr sz="2000" dirty="0"/>
              <a:t>custom sPHENIX readout</a:t>
            </a:r>
          </a:p>
        </p:txBody>
      </p:sp>
      <p:sp>
        <p:nvSpPr>
          <p:cNvPr id="181" name="Shape 181"/>
          <p:cNvSpPr/>
          <p:nvPr/>
        </p:nvSpPr>
        <p:spPr>
          <a:xfrm>
            <a:off x="-102057" y="6297497"/>
            <a:ext cx="4239028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sz="1700" b="1" dirty="0"/>
              <a:t>sPHENIX </a:t>
            </a:r>
            <a:r>
              <a:rPr lang="en-US" sz="1700" b="1" dirty="0"/>
              <a:t>r</a:t>
            </a:r>
            <a:r>
              <a:rPr sz="1700" b="1" dirty="0"/>
              <a:t>eadout (</a:t>
            </a:r>
            <a:r>
              <a:rPr lang="en-US" sz="1700" b="1" dirty="0"/>
              <a:t>FVTX expertise</a:t>
            </a:r>
            <a:r>
              <a:rPr sz="1700" b="1" dirty="0"/>
              <a:t>) </a:t>
            </a:r>
            <a:endParaRPr sz="1700" b="1" dirty="0"/>
          </a:p>
        </p:txBody>
      </p:sp>
      <p:sp>
        <p:nvSpPr>
          <p:cNvPr id="184" name="Shape 184"/>
          <p:cNvSpPr/>
          <p:nvPr/>
        </p:nvSpPr>
        <p:spPr>
          <a:xfrm>
            <a:off x="-334243" y="5986212"/>
            <a:ext cx="4606742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sz="1700" b="1" dirty="0"/>
              <a:t>Custom </a:t>
            </a:r>
            <a:r>
              <a:rPr lang="en-US" sz="1700" b="1" dirty="0"/>
              <a:t>f</a:t>
            </a:r>
            <a:r>
              <a:rPr sz="1700" b="1" dirty="0"/>
              <a:t>ront</a:t>
            </a:r>
            <a:r>
              <a:rPr lang="en-US" sz="1700" b="1" dirty="0"/>
              <a:t> e</a:t>
            </a:r>
            <a:r>
              <a:rPr sz="1700" b="1" dirty="0"/>
              <a:t>nd</a:t>
            </a:r>
            <a:r>
              <a:rPr lang="en-US" sz="1700" b="1" dirty="0"/>
              <a:t>, integrate into</a:t>
            </a:r>
            <a:endParaRPr sz="1700" b="1" dirty="0"/>
          </a:p>
        </p:txBody>
      </p:sp>
      <p:pic>
        <p:nvPicPr>
          <p:cNvPr id="185" name="20120123-_DSC3372-filtered.jpe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588" y="4240872"/>
            <a:ext cx="2192366" cy="1613936"/>
          </a:xfrm>
          <a:prstGeom prst="rect">
            <a:avLst/>
          </a:prstGeom>
          <a:ln w="25400"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588" y="1808921"/>
            <a:ext cx="2401058" cy="18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" name="Shape 180"/>
          <p:cNvSpPr/>
          <p:nvPr/>
        </p:nvSpPr>
        <p:spPr>
          <a:xfrm>
            <a:off x="3899828" y="2470148"/>
            <a:ext cx="1207627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/>
          </a:lstStyle>
          <a:p>
            <a:r>
              <a:rPr sz="1700" b="1" dirty="0"/>
              <a:t>MAPS </a:t>
            </a:r>
            <a:r>
              <a:rPr lang="en-US" sz="1700" b="1" dirty="0"/>
              <a:t>s</a:t>
            </a:r>
            <a:r>
              <a:rPr sz="1700" b="1" dirty="0"/>
              <a:t>tave </a:t>
            </a:r>
            <a:endParaRPr lang="en-US" sz="1700" b="1" dirty="0"/>
          </a:p>
          <a:p>
            <a:r>
              <a:rPr lang="en-US" sz="1700" b="1" dirty="0"/>
              <a:t>c</a:t>
            </a:r>
            <a:r>
              <a:rPr sz="1700" b="1" dirty="0"/>
              <a:t>onstruction </a:t>
            </a:r>
            <a:endParaRPr sz="1700" b="1" dirty="0"/>
          </a:p>
        </p:txBody>
      </p:sp>
      <p:grpSp>
        <p:nvGrpSpPr>
          <p:cNvPr id="19" name="Group 207"/>
          <p:cNvGrpSpPr/>
          <p:nvPr/>
        </p:nvGrpSpPr>
        <p:grpSpPr>
          <a:xfrm>
            <a:off x="5988033" y="2227800"/>
            <a:ext cx="2015824" cy="1556263"/>
            <a:chOff x="0" y="0"/>
            <a:chExt cx="3101968" cy="2412937"/>
          </a:xfrm>
        </p:grpSpPr>
        <p:pic>
          <p:nvPicPr>
            <p:cNvPr id="20" name="IMG_0054_small.jp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9579" t="45264" r="24285"/>
            <a:stretch>
              <a:fillRect/>
            </a:stretch>
          </p:blipFill>
          <p:spPr>
            <a:xfrm>
              <a:off x="127000" y="88900"/>
              <a:ext cx="2847969" cy="20827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Picture 20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101969" cy="241293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8862139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CustomShape 1"/>
          <p:cNvSpPr/>
          <p:nvPr/>
        </p:nvSpPr>
        <p:spPr>
          <a:xfrm>
            <a:off x="457200" y="0"/>
            <a:ext cx="8227800" cy="12474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400" dirty="0">
                <a:solidFill>
                  <a:srgbClr val="FF0000"/>
                </a:solidFill>
                <a:latin typeface="Calibri"/>
              </a:rPr>
              <a:t>Forward </a:t>
            </a:r>
            <a:r>
              <a:rPr lang="en-US" sz="4400" dirty="0" err="1">
                <a:solidFill>
                  <a:srgbClr val="FF0000"/>
                </a:solidFill>
                <a:latin typeface="Calibri"/>
              </a:rPr>
              <a:t>sPHENIX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-1 &lt; eta &lt; 4</a:t>
            </a:r>
            <a:endParaRPr dirty="0"/>
          </a:p>
        </p:txBody>
      </p:sp>
      <p:sp>
        <p:nvSpPr>
          <p:cNvPr id="853" name="CustomShape 2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sp>
        <p:nvSpPr>
          <p:cNvPr id="854" name="CustomShape 3"/>
          <p:cNvSpPr/>
          <p:nvPr/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Ming Liu, Spinfest2014</a:t>
            </a:r>
            <a:endParaRPr/>
          </a:p>
        </p:txBody>
      </p:sp>
      <p:sp>
        <p:nvSpPr>
          <p:cNvPr id="855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07FD78E1-2913-4FAA-A33A-4AFA0E3AB38F}" type="slidenum">
              <a:rPr lang="en-US" sz="1200">
                <a:solidFill>
                  <a:srgbClr val="8B8B8B"/>
                </a:solidFill>
                <a:latin typeface="Calibri"/>
              </a:rPr>
              <a:t>7</a:t>
            </a:fld>
            <a:endParaRPr/>
          </a:p>
        </p:txBody>
      </p:sp>
      <p:pic>
        <p:nvPicPr>
          <p:cNvPr id="856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2458440" y="1803094"/>
            <a:ext cx="6506334" cy="5054545"/>
          </a:xfrm>
          <a:prstGeom prst="rect">
            <a:avLst/>
          </a:prstGeom>
          <a:ln>
            <a:noFill/>
          </a:ln>
        </p:spPr>
      </p:pic>
      <p:sp>
        <p:nvSpPr>
          <p:cNvPr id="857" name="CustomShape 5"/>
          <p:cNvSpPr/>
          <p:nvPr/>
        </p:nvSpPr>
        <p:spPr>
          <a:xfrm>
            <a:off x="2458440" y="5753520"/>
            <a:ext cx="894240" cy="410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Calibri"/>
              </a:rPr>
              <a:t>p</a:t>
            </a:r>
            <a:endParaRPr/>
          </a:p>
        </p:txBody>
      </p:sp>
      <p:sp>
        <p:nvSpPr>
          <p:cNvPr id="858" name="CustomShape 6"/>
          <p:cNvSpPr/>
          <p:nvPr/>
        </p:nvSpPr>
        <p:spPr>
          <a:xfrm>
            <a:off x="3909960" y="5753520"/>
            <a:ext cx="891360" cy="404280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Calibri"/>
              </a:rPr>
              <a:t>p/A</a:t>
            </a:r>
            <a:endParaRPr/>
          </a:p>
        </p:txBody>
      </p:sp>
      <p:sp>
        <p:nvSpPr>
          <p:cNvPr id="859" name="CustomShape 7"/>
          <p:cNvSpPr/>
          <p:nvPr/>
        </p:nvSpPr>
        <p:spPr>
          <a:xfrm>
            <a:off x="216719" y="1116190"/>
            <a:ext cx="6255695" cy="6987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Clearly isolate and measure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000000"/>
                </a:solidFill>
                <a:latin typeface="Calibri"/>
              </a:rPr>
              <a:t>Sivers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-like and Collins-like effects in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p+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, and more</a:t>
            </a:r>
          </a:p>
          <a:p>
            <a:pPr>
              <a:lnSpc>
                <a:spcPct val="100000"/>
              </a:lnSpc>
            </a:pPr>
            <a:endParaRPr lang="en-US" sz="20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Interests in low mass tracking system: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MAPS for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</a:rPr>
              <a:t>vertexing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GEM for tracking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Cerenkov PID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06C9-5C3C-3646-898A-E83C86157911}" type="datetime1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9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CustomShape 1"/>
          <p:cNvSpPr/>
          <p:nvPr/>
        </p:nvSpPr>
        <p:spPr>
          <a:xfrm>
            <a:off x="72000" y="22680"/>
            <a:ext cx="907164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Process Dependence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of </a:t>
            </a:r>
            <a:r>
              <a:rPr lang="en-US" sz="3200" dirty="0" err="1" smtClean="0">
                <a:solidFill>
                  <a:srgbClr val="FF0000"/>
                </a:solidFill>
                <a:latin typeface="Calibri"/>
              </a:rPr>
              <a:t>Sivers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 TSSA: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QCD dynamics</a:t>
            </a:r>
            <a:endParaRPr sz="3200" dirty="0"/>
          </a:p>
        </p:txBody>
      </p:sp>
      <p:sp>
        <p:nvSpPr>
          <p:cNvPr id="918" name="CustomShape 2"/>
          <p:cNvSpPr/>
          <p:nvPr/>
        </p:nvSpPr>
        <p:spPr>
          <a:xfrm>
            <a:off x="457200" y="1060200"/>
            <a:ext cx="8227800" cy="67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600">
                <a:solidFill>
                  <a:srgbClr val="0000FF"/>
                </a:solidFill>
                <a:latin typeface="Calibri"/>
              </a:rPr>
              <a:t>Change of sign in flavor-tagged Jet TSSA</a:t>
            </a:r>
            <a:endParaRPr/>
          </a:p>
        </p:txBody>
      </p:sp>
      <p:pic>
        <p:nvPicPr>
          <p:cNvPr id="919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2000" y="2286000"/>
            <a:ext cx="4663080" cy="4212720"/>
          </a:xfrm>
          <a:prstGeom prst="rect">
            <a:avLst/>
          </a:prstGeom>
          <a:ln>
            <a:noFill/>
          </a:ln>
        </p:spPr>
      </p:pic>
      <p:pic>
        <p:nvPicPr>
          <p:cNvPr id="920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63440" y="2286000"/>
            <a:ext cx="4480200" cy="4146480"/>
          </a:xfrm>
          <a:prstGeom prst="rect">
            <a:avLst/>
          </a:prstGeom>
          <a:ln>
            <a:noFill/>
          </a:ln>
        </p:spPr>
      </p:pic>
      <p:sp>
        <p:nvSpPr>
          <p:cNvPr id="921" name="CustomShape 3"/>
          <p:cNvSpPr/>
          <p:nvPr/>
        </p:nvSpPr>
        <p:spPr>
          <a:xfrm>
            <a:off x="762480" y="1822680"/>
            <a:ext cx="240336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3333"/>
                </a:solidFill>
                <a:latin typeface="Calibri"/>
              </a:rPr>
              <a:t>Naïve DIS Fit Sivers</a:t>
            </a:r>
            <a:endParaRPr/>
          </a:p>
        </p:txBody>
      </p:sp>
      <p:sp>
        <p:nvSpPr>
          <p:cNvPr id="922" name="CustomShape 4"/>
          <p:cNvSpPr/>
          <p:nvPr/>
        </p:nvSpPr>
        <p:spPr>
          <a:xfrm>
            <a:off x="5214600" y="1583640"/>
            <a:ext cx="3585960" cy="637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3333"/>
                </a:solidFill>
                <a:latin typeface="Calibri"/>
              </a:rPr>
              <a:t>Included process dependence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3333"/>
                </a:solidFill>
                <a:latin typeface="Calibri"/>
              </a:rPr>
              <a:t>And Q</a:t>
            </a:r>
            <a:r>
              <a:rPr lang="en-US" baseline="30000">
                <a:solidFill>
                  <a:srgbClr val="FF3333"/>
                </a:solidFill>
                <a:latin typeface="Calibri"/>
              </a:rPr>
              <a:t>2</a:t>
            </a:r>
            <a:r>
              <a:rPr lang="en-US">
                <a:solidFill>
                  <a:srgbClr val="FF3333"/>
                </a:solidFill>
                <a:latin typeface="Calibri"/>
              </a:rPr>
              <a:t> evolution</a:t>
            </a:r>
            <a:endParaRPr/>
          </a:p>
        </p:txBody>
      </p:sp>
      <p:sp>
        <p:nvSpPr>
          <p:cNvPr id="923" name="CustomShape 5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</p:sp>
      <p:sp>
        <p:nvSpPr>
          <p:cNvPr id="924" name="CustomShape 6"/>
          <p:cNvSpPr/>
          <p:nvPr/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>
            <a:noFill/>
          </a:ln>
        </p:spPr>
      </p:sp>
      <p:sp>
        <p:nvSpPr>
          <p:cNvPr id="925" name="CustomShape 7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80F17E3E-E541-4B3E-A318-DB484671E977}" type="slidenum">
              <a:rPr lang="en-US" sz="1200">
                <a:solidFill>
                  <a:srgbClr val="8B8B8B"/>
                </a:solidFill>
                <a:latin typeface="Calibri"/>
              </a:rPr>
              <a:t>8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BF25-5E12-3648-B24F-3A926F60EB59}" type="datetime1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2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307" y="4805564"/>
            <a:ext cx="1723625" cy="166419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0541" y="79804"/>
            <a:ext cx="6482659" cy="906795"/>
          </a:xfrm>
        </p:spPr>
        <p:txBody>
          <a:bodyPr/>
          <a:lstStyle/>
          <a:p>
            <a:r>
              <a:rPr lang="en-US" dirty="0" smtClean="0"/>
              <a:t>EIC Physics Interests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6387" y="1125151"/>
            <a:ext cx="6482659" cy="468104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Physics of Gluon distributions, interactions and correlations – QCD dynamics</a:t>
            </a:r>
          </a:p>
          <a:p>
            <a:pPr lvl="1"/>
            <a:r>
              <a:rPr lang="en-US" dirty="0" smtClean="0"/>
              <a:t>Gluon polarization </a:t>
            </a:r>
          </a:p>
          <a:p>
            <a:pPr lvl="1"/>
            <a:r>
              <a:rPr lang="en-US" dirty="0" smtClean="0"/>
              <a:t>Gluon TMDs, heavy quark and di-jet</a:t>
            </a:r>
          </a:p>
          <a:p>
            <a:pPr lvl="1"/>
            <a:r>
              <a:rPr lang="en-US" dirty="0" smtClean="0"/>
              <a:t>Gluon saturation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Propagation of </a:t>
            </a:r>
            <a:r>
              <a:rPr lang="en-US" dirty="0" err="1" smtClean="0"/>
              <a:t>parton</a:t>
            </a:r>
            <a:r>
              <a:rPr lang="en-US" dirty="0" smtClean="0"/>
              <a:t>/hadron in nuclei</a:t>
            </a:r>
          </a:p>
          <a:p>
            <a:pPr lvl="1"/>
            <a:r>
              <a:rPr lang="en-US" dirty="0" smtClean="0"/>
              <a:t>Jet fragmentation  and </a:t>
            </a:r>
            <a:r>
              <a:rPr lang="en-US" dirty="0" err="1" smtClean="0"/>
              <a:t>dE</a:t>
            </a:r>
            <a:r>
              <a:rPr lang="en-US" dirty="0" smtClean="0"/>
              <a:t>/dx</a:t>
            </a:r>
          </a:p>
          <a:p>
            <a:endParaRPr lang="en-US" dirty="0" smtClean="0"/>
          </a:p>
          <a:p>
            <a:r>
              <a:rPr lang="en-US" dirty="0" smtClean="0"/>
              <a:t>3D tomography of the proton</a:t>
            </a:r>
          </a:p>
          <a:p>
            <a:pPr lvl="1"/>
            <a:r>
              <a:rPr lang="en-US" dirty="0" smtClean="0"/>
              <a:t>GPDs</a:t>
            </a:r>
          </a:p>
          <a:p>
            <a:pPr lvl="1"/>
            <a:r>
              <a:rPr lang="en-US" dirty="0" smtClean="0"/>
              <a:t>DVCS and alike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F1706-7FBB-9648-A983-FCCDD99DDC40}" type="datetime1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 EIC-Consortium Workshop@LBL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C382-7177-6A42-A044-BEEEBB7305C3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6679046" y="2453264"/>
            <a:ext cx="2296746" cy="1731279"/>
          </a:xfrm>
          <a:prstGeom prst="rect">
            <a:avLst/>
          </a:prstGeom>
          <a:ln>
            <a:noFill/>
          </a:ln>
        </p:spPr>
      </p:pic>
      <p:pic>
        <p:nvPicPr>
          <p:cNvPr id="10" name="Picture 27"/>
          <p:cNvPicPr/>
          <p:nvPr/>
        </p:nvPicPr>
        <p:blipFill>
          <a:blip r:embed="rId4"/>
          <a:stretch>
            <a:fillRect/>
          </a:stretch>
        </p:blipFill>
        <p:spPr>
          <a:xfrm>
            <a:off x="6939859" y="4703044"/>
            <a:ext cx="1869087" cy="1653306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046" y="43485"/>
            <a:ext cx="2464954" cy="2051479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8504728" y="2094964"/>
            <a:ext cx="304218" cy="75143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8534691" y="4050459"/>
            <a:ext cx="304218" cy="75143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6200000">
            <a:off x="6151221" y="5707330"/>
            <a:ext cx="304218" cy="75143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65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4640</TotalTime>
  <Words>2007</Words>
  <Application>Microsoft Macintosh PowerPoint</Application>
  <PresentationFormat>On-screen Show (4:3)</PresentationFormat>
  <Paragraphs>436</Paragraphs>
  <Slides>34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Equation</vt:lpstr>
      <vt:lpstr>Microsoft Equation</vt:lpstr>
      <vt:lpstr>EIC and LANL’s Interest</vt:lpstr>
      <vt:lpstr>Our Vision: PHENIX -&gt; Forward/sPHENIX-&gt;ePHENIX</vt:lpstr>
      <vt:lpstr>Recent Activities &amp; Efforts</vt:lpstr>
      <vt:lpstr>sPHENIX</vt:lpstr>
      <vt:lpstr>Monolithic Active Pixel Sensor (MAPS) Technology</vt:lpstr>
      <vt:lpstr>LANL LDRD: FY17-19, $5M</vt:lpstr>
      <vt:lpstr>PowerPoint Presentation</vt:lpstr>
      <vt:lpstr>PowerPoint Presentation</vt:lpstr>
      <vt:lpstr>EIC Physics Interests</vt:lpstr>
      <vt:lpstr>EIC “Technical” Interests</vt:lpstr>
      <vt:lpstr>Forward Physics Ideas for sPHENIX &amp; Applicability for EIC</vt:lpstr>
      <vt:lpstr>PowerPoint Presentation</vt:lpstr>
      <vt:lpstr>Forward sPHENIX and EIC</vt:lpstr>
      <vt:lpstr>PowerPoint Presentation</vt:lpstr>
      <vt:lpstr>A Surprise: AN Sign Mismatch? First attempt to check the “Universality of QCD description of TSSA” </vt:lpstr>
      <vt:lpstr>PowerPoint Presentation</vt:lpstr>
      <vt:lpstr>PowerPoint Presentation</vt:lpstr>
      <vt:lpstr>Access Sivers and Collins with Jet and Hadron Azimuthal Distributions in Transversely Polarized p+p Collisions </vt:lpstr>
      <vt:lpstr>PowerPoint Presentation</vt:lpstr>
      <vt:lpstr>PowerPoint Presentation</vt:lpstr>
      <vt:lpstr>PowerPoint Presentation</vt:lpstr>
      <vt:lpstr>PowerPoint Presentation</vt:lpstr>
      <vt:lpstr>Flavor Tagged Jet  Sivers Asymmetry</vt:lpstr>
      <vt:lpstr>PowerPoint Presentation</vt:lpstr>
      <vt:lpstr>PowerPoint Presentation</vt:lpstr>
      <vt:lpstr>PowerPoint Presentation</vt:lpstr>
      <vt:lpstr>Study Novel Heavy Quark TSSA at RHIC  Twist-3 tri-gluon correlation Funs </vt:lpstr>
      <vt:lpstr>Forward Dimuon Drell-Yan AN</vt:lpstr>
      <vt:lpstr>Drell-Yan </vt:lpstr>
      <vt:lpstr>PowerPoint Presentation</vt:lpstr>
      <vt:lpstr>PowerPoint Presentation</vt:lpstr>
      <vt:lpstr>Our Vision PHENIX -&gt; Forward/sPHENIX-&gt;ePHENIX</vt:lpstr>
      <vt:lpstr>Projected Luminosities</vt:lpstr>
      <vt:lpstr>TSSA in Heavy Quark Production in p+p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LANL &amp; EIC</dc:title>
  <dc:creator>Ming Liu (LANL)</dc:creator>
  <cp:lastModifiedBy>Ming Liu (LANL)</cp:lastModifiedBy>
  <cp:revision>138</cp:revision>
  <dcterms:created xsi:type="dcterms:W3CDTF">2016-07-19T13:16:18Z</dcterms:created>
  <dcterms:modified xsi:type="dcterms:W3CDTF">2016-07-22T18:36:39Z</dcterms:modified>
</cp:coreProperties>
</file>