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61" r:id="rId4"/>
    <p:sldId id="259" r:id="rId5"/>
    <p:sldId id="260" r:id="rId6"/>
    <p:sldId id="263" r:id="rId7"/>
    <p:sldId id="270" r:id="rId8"/>
    <p:sldId id="277" r:id="rId9"/>
    <p:sldId id="278" r:id="rId10"/>
    <p:sldId id="280" r:id="rId11"/>
    <p:sldId id="279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9D0B"/>
    <a:srgbClr val="4F81BD"/>
    <a:srgbClr val="5C7B0A"/>
    <a:srgbClr val="005A00"/>
    <a:srgbClr val="6C920A"/>
    <a:srgbClr val="00F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258" y="108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7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021801-683B-46EA-91EE-38B4B0BDB1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0FEE1-2FE5-4684-9F8C-966B0C9991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F4C4D-D48C-4C92-B65C-C7CE4B3A3C05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1D544-BFF5-498B-85C2-1C53C2E5A5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73828-F261-4F9D-A9E7-69591D6822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D734D-0E10-4A9E-AF43-CE47D945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855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E730D-186D-48B7-8BDD-CF7937EED37E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05C22-25A4-45F4-8F83-0FC31D09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49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826" y="1729585"/>
            <a:ext cx="10363200" cy="629894"/>
          </a:xfrm>
          <a:prstGeom prst="rect">
            <a:avLst/>
          </a:prstGeom>
        </p:spPr>
        <p:txBody>
          <a:bodyPr/>
          <a:lstStyle>
            <a:lvl1pPr algn="ctr" defTabSz="582061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826" y="2879237"/>
            <a:ext cx="10351526" cy="973807"/>
          </a:xfrm>
          <a:prstGeom prst="rect">
            <a:avLst/>
          </a:prstGeom>
        </p:spPr>
        <p:txBody>
          <a:bodyPr/>
          <a:lstStyle>
            <a:lvl1pPr marL="0" indent="0" algn="ctr" defTabSz="582061" rtl="0" eaLnBrk="1" latinLnBrk="0" hangingPunct="1">
              <a:spcBef>
                <a:spcPts val="1512"/>
              </a:spcBef>
              <a:buFont typeface="Arial"/>
              <a:buNone/>
              <a:defRPr lang="en-US" sz="32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58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6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7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17353" y="1291230"/>
            <a:ext cx="1043567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17354" y="2848544"/>
            <a:ext cx="1043567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2BB456E-01D2-4C82-A19C-749E13BAC4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2190" y="1423671"/>
            <a:ext cx="918323" cy="124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4000" y="3808914"/>
            <a:ext cx="12024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000" y="3264967"/>
            <a:ext cx="12024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306083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330336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FE695E1-6711-495B-BC7B-7E1BCCE5E50A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22" name="Content Placeholder 12">
            <a:extLst>
              <a:ext uri="{FF2B5EF4-FFF2-40B4-BE49-F238E27FC236}">
                <a16:creationId xmlns:a16="http://schemas.microsoft.com/office/drawing/2014/main" id="{61C97F3D-D9B5-49B6-9231-F70473902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DB94ACC-2F6E-41EB-815C-178E89518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F19E4F96-9516-4D62-875A-6BCCDD963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33C4C053-F4FB-480E-9ECE-BB4B7F4A4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46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4000" y="4248368"/>
            <a:ext cx="12024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000" y="3694896"/>
            <a:ext cx="12024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73601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3733291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F98493-8138-475C-A04E-FB6DD24A959D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22" name="Content Placeholder 12">
            <a:extLst>
              <a:ext uri="{FF2B5EF4-FFF2-40B4-BE49-F238E27FC236}">
                <a16:creationId xmlns:a16="http://schemas.microsoft.com/office/drawing/2014/main" id="{019B2B93-6274-4023-8FCE-2E9F01D5C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0613B93-F9C6-4816-816E-3640232A2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1464286D-75C5-4E66-953B-F5535164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90D3B95-B7ED-47AA-90B5-B640C4A12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015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4000" y="4584283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886" y="4068571"/>
            <a:ext cx="12024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410177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4099051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A0EF55-04E6-4FD8-9CA7-F9E311BD514D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22" name="Content Placeholder 12">
            <a:extLst>
              <a:ext uri="{FF2B5EF4-FFF2-40B4-BE49-F238E27FC236}">
                <a16:creationId xmlns:a16="http://schemas.microsoft.com/office/drawing/2014/main" id="{73CB3E7F-D5BE-4040-A76D-F6BE72988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6F4C57F-13FD-454C-963C-E58264E9D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54BA052-0B58-48BE-9ECB-851EBB9BA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FA1ACAE1-F58D-4BD9-B976-DD1F24B33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402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91796E5-4BF8-408B-8357-058518571341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40EB9EA6-D278-4AA9-A21C-EAACFB33A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49F3664-A4EA-461B-AE70-7AA525A72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49FFD45-B3DF-43EB-A070-15E4B2F55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26600F6-B825-4279-AC92-65DBAE1EE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93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A6876CD-C47A-4EB1-9AF0-98D0B78A6BC4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9012FF-3B83-4E24-9418-C5AA75C99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55428A1-4D94-4D6C-B7EF-237E2A02E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85171EF-A5BA-48C9-ADD5-836C81BB4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92A5DC-C41D-4F6B-B418-E99997DDB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075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35E0E67-2271-4C06-A1D7-DFBC15CDA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B2A6F3F-A20A-4562-9FC9-FFD488969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4705DC-DE90-4A95-A5D7-7CCA69D76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38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602025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602297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37BEA7B-99E0-4F86-92AC-E5E03659CD84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099064C4-ABEF-4B1E-8E43-8D0714A1C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432C9B9-745E-4B00-8C1A-0046516B9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0C0A7DD-4292-4D48-9380-2A9EA9DF5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4507AFC-1B41-4A33-93EA-41C4B6C9F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547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4000" y="3888398"/>
            <a:ext cx="12024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000" y="3220626"/>
            <a:ext cx="12024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318892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266000" y="3316171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141675" y="3316171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51E0E4A-B0B5-460B-8B28-44A7E6DAD8F5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23" name="Content Placeholder 12">
            <a:extLst>
              <a:ext uri="{FF2B5EF4-FFF2-40B4-BE49-F238E27FC236}">
                <a16:creationId xmlns:a16="http://schemas.microsoft.com/office/drawing/2014/main" id="{C0D7CAF1-FCB8-489D-AF29-3E04E1E19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2C552C6-E0E5-474C-99F6-9598F70F7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3D92F24-8355-4515-B8A1-602B3488A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41530BC-9ABA-4B36-B4D3-3790F6C88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48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072" y="4271509"/>
            <a:ext cx="5995307" cy="333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GB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3316" y="3645737"/>
            <a:ext cx="10515600" cy="573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305541" y="3153054"/>
            <a:ext cx="581427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E.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Anderssen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M.Angeletti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M.Benettoni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A. </a:t>
            </a:r>
            <a:r>
              <a:rPr lang="en-GB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Benato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T. Caudron,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H.H.Cho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M.Franceschi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A.Francescon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C.Gargiulo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 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S.Igolkin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P.Ijzermans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G.Lahu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G.Ledey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Y.Lesenechal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E.Laudi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D. </a:t>
            </a:r>
            <a:r>
              <a:rPr lang="en-GB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Mazzaro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 Turcato,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J.Van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Beelen,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257300" y="3078921"/>
            <a:ext cx="543395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ALICE ITS Upgrade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45698" y="4657708"/>
            <a:ext cx="11160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0" y="3177054"/>
            <a:ext cx="1008000" cy="136298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 flipV="1">
            <a:off x="545698" y="3045477"/>
            <a:ext cx="11160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52085" y="4251158"/>
            <a:ext cx="110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Speaker:</a:t>
            </a:r>
            <a:endParaRPr lang="en-GB" sz="2000" b="1" dirty="0"/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/>
          </p:nvPr>
        </p:nvSpPr>
        <p:spPr>
          <a:xfrm>
            <a:off x="8726572" y="4275387"/>
            <a:ext cx="3280944" cy="288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92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flipH="1" flipV="1">
            <a:off x="313927" y="1519277"/>
            <a:ext cx="1018766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34281" y="2163758"/>
            <a:ext cx="7854950" cy="3208337"/>
          </a:xfrm>
          <a:prstGeom prst="rect">
            <a:avLst/>
          </a:prstGeo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20435" y="99604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rPr>
              <a:t>Outline</a:t>
            </a:r>
            <a:endParaRPr lang="en-GB" sz="2800" b="0" kern="1200" dirty="0">
              <a:solidFill>
                <a:schemeClr val="accent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7A0591-ABF1-4848-9A8C-C824F876BD65}"/>
              </a:ext>
            </a:extLst>
          </p:cNvPr>
          <p:cNvSpPr txBox="1"/>
          <p:nvPr userDrawn="1"/>
        </p:nvSpPr>
        <p:spPr>
          <a:xfrm>
            <a:off x="9764405" y="1314025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8F793-4F59-4919-B70C-FE37B836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34281" y="1530164"/>
            <a:ext cx="1016730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GB" sz="2800" b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39C576-26CA-484F-BB71-68C74816E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9793" y="1257656"/>
            <a:ext cx="505488" cy="506195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831297A-2E7F-47CF-A6BD-6353F76CA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AD90930-17D2-42B1-87C9-0B093158C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2F65E39-D693-41AC-AC8B-8A1FDFD9D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63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flipH="1" flipV="1">
            <a:off x="313927" y="1519277"/>
            <a:ext cx="1018766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168525" y="3086100"/>
            <a:ext cx="7854950" cy="485775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accent1"/>
                </a:solidFill>
              </a:defRPr>
            </a:lvl1pPr>
            <a:lvl2pPr marL="457200" indent="0">
              <a:buFont typeface="Wingdings" panose="05000000000000000000" pitchFamily="2" charset="2"/>
              <a:buNone/>
              <a:defRPr sz="2000">
                <a:solidFill>
                  <a:srgbClr val="4F81BD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rgbClr val="4F81BD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rgbClr val="4F81BD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rgbClr val="4F81B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F7A40B-83F3-4DEA-BD2E-3E075940CCC7}"/>
              </a:ext>
            </a:extLst>
          </p:cNvPr>
          <p:cNvSpPr txBox="1"/>
          <p:nvPr userDrawn="1"/>
        </p:nvSpPr>
        <p:spPr>
          <a:xfrm>
            <a:off x="9764405" y="1314025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ACE9715C-3F9B-40BE-BE0C-1C4E634E7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9793" y="1257656"/>
            <a:ext cx="505488" cy="506195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1B4664D-C945-4AB5-894E-E0EB6770A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E04292-A201-4E84-BFBA-30200AB7B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FFB351-1E8A-4612-8335-3EC7E8384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73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3925" y="568411"/>
            <a:ext cx="10700635" cy="215114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050"/>
              </a:buClr>
              <a:buSzPct val="100000"/>
              <a:buFont typeface="Arial" panose="020B0604020202020204" pitchFamily="34" charset="0"/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6B10E5F-E42F-4313-B80C-AAE1AABE5EAC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E79326-8392-473D-A8CC-0A7102BE3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1B3249A-4E61-4955-A668-F05DCE5FD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8D6A30-68BC-4762-B893-A8FF3E662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03536DE-5CA8-4FEF-8E41-16F0A9FD4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00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23C3CE-3A4D-4694-868E-BC55471B873D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28DF938-E884-4C50-9212-F6EA84E7C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06ECD77-3DA7-4559-81E8-F9E477139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4EB2E7-867B-422B-85C7-3C2543F36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523629F-33D6-4608-8DF5-6D0337380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55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544875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5"/>
            <a:ext cx="6106886" cy="545963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940FC1D-254A-49AB-994A-A617F3DF477A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5" name="Content Placeholder 12">
            <a:extLst>
              <a:ext uri="{FF2B5EF4-FFF2-40B4-BE49-F238E27FC236}">
                <a16:creationId xmlns:a16="http://schemas.microsoft.com/office/drawing/2014/main" id="{C4DD6995-F799-47E6-B665-E0F33C0F9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DD8291A-247C-43DC-9460-498DAF278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06920EB-A3C6-4A56-866E-A18B6B52A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E28F7B9-65F8-4223-8DEF-5CB3C2A12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64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39E8BD8-5941-4B21-B9F0-C65F2011BEE5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99A272B7-0684-4F89-8287-72AE3EDC2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1E5A6E2-AA64-44AF-9474-86DE7FD3D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4A3A71F-D2EB-414E-9EA4-1272C7655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CB5B8F5-58DA-4D74-8FA5-BE6E2394F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79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8727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8836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4000" y="3343550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000" y="2799603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2840719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2837998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09255F-83BC-4EF5-B3CF-A504BDB9AF32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21" name="Content Placeholder 12">
            <a:extLst>
              <a:ext uri="{FF2B5EF4-FFF2-40B4-BE49-F238E27FC236}">
                <a16:creationId xmlns:a16="http://schemas.microsoft.com/office/drawing/2014/main" id="{FF81337A-CF13-4903-9DF3-A49E35F08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5E301ED-5CB0-4C4B-850E-8744621AD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7113" y="6550070"/>
            <a:ext cx="908089" cy="276999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CB0F84B-626C-4220-B297-D2739367A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5EDE695-F7B8-4EA1-858D-4C0F191E2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01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D162A0-DD89-47CB-8438-8BADB54D87ED}"/>
              </a:ext>
            </a:extLst>
          </p:cNvPr>
          <p:cNvCxnSpPr/>
          <p:nvPr userDrawn="1"/>
        </p:nvCxnSpPr>
        <p:spPr>
          <a:xfrm>
            <a:off x="4992000" y="6509744"/>
            <a:ext cx="7200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3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2" r:id="rId4"/>
    <p:sldLayoutId id="2147483664" r:id="rId5"/>
    <p:sldLayoutId id="2147483679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3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NULL"/><Relationship Id="rId5" Type="http://schemas.microsoft.com/office/2007/relationships/media" Target="../media/media3.mp4"/><Relationship Id="rId15" Type="http://schemas.openxmlformats.org/officeDocument/2006/relationships/image" Target="../media/image23.png"/><Relationship Id="rId23" Type="http://schemas.openxmlformats.org/officeDocument/2006/relationships/image" Target="NULL"/><Relationship Id="rId28" Type="http://schemas.openxmlformats.org/officeDocument/2006/relationships/image" Target="../media/image32.png"/><Relationship Id="rId10" Type="http://schemas.openxmlformats.org/officeDocument/2006/relationships/video" Target="../media/media5.mp4"/><Relationship Id="rId19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22.png"/><Relationship Id="rId27" Type="http://schemas.openxmlformats.org/officeDocument/2006/relationships/image" Target="../media/image31.png"/><Relationship Id="rId3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ep-dep.web.cern.ch/node/7537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826" y="1413129"/>
            <a:ext cx="10363200" cy="946349"/>
          </a:xfrm>
        </p:spPr>
        <p:txBody>
          <a:bodyPr/>
          <a:lstStyle/>
          <a:p>
            <a:r>
              <a:rPr lang="en-GB" sz="4800" dirty="0"/>
              <a:t>IT3 Report of </a:t>
            </a:r>
            <a:br>
              <a:rPr lang="en-GB" sz="4800" dirty="0"/>
            </a:br>
            <a:r>
              <a:rPr lang="en-GB" sz="4800" dirty="0" smtClean="0"/>
              <a:t>Work </a:t>
            </a:r>
            <a:r>
              <a:rPr lang="en-GB" sz="4800" dirty="0"/>
              <a:t>Package 5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826" y="2879237"/>
            <a:ext cx="10351526" cy="946349"/>
          </a:xfrm>
        </p:spPr>
        <p:txBody>
          <a:bodyPr/>
          <a:lstStyle/>
          <a:p>
            <a:r>
              <a:rPr lang="en-GB" sz="2800" dirty="0"/>
              <a:t>Mechanics and cooling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FC675A-73C0-4E57-8296-9EAF021CCAE4}"/>
              </a:ext>
            </a:extLst>
          </p:cNvPr>
          <p:cNvSpPr/>
          <p:nvPr/>
        </p:nvSpPr>
        <p:spPr>
          <a:xfrm>
            <a:off x="238897" y="721150"/>
            <a:ext cx="3715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ITS plenary: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AFE8AF-DF11-4293-BA4E-E0C216C881BF}"/>
              </a:ext>
            </a:extLst>
          </p:cNvPr>
          <p:cNvGrpSpPr>
            <a:grpSpLocks noChangeAspect="1"/>
          </p:cNvGrpSpPr>
          <p:nvPr/>
        </p:nvGrpSpPr>
        <p:grpSpPr>
          <a:xfrm>
            <a:off x="3542271" y="3199739"/>
            <a:ext cx="7331675" cy="2951549"/>
            <a:chOff x="1032862" y="2878335"/>
            <a:chExt cx="9264151" cy="37295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DF004A-CD9E-4A7D-B885-70FFE01F7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" t="23094" b="12363"/>
            <a:stretch/>
          </p:blipFill>
          <p:spPr>
            <a:xfrm>
              <a:off x="1032862" y="2878335"/>
              <a:ext cx="9264151" cy="372951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4F9F70-4582-42BA-9C31-4B3EE13B9978}"/>
                </a:ext>
              </a:extLst>
            </p:cNvPr>
            <p:cNvCxnSpPr/>
            <p:nvPr/>
          </p:nvCxnSpPr>
          <p:spPr>
            <a:xfrm flipV="1">
              <a:off x="5784850" y="3355975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DE59B7C-74EB-4115-B6C8-21B4F8660021}"/>
                </a:ext>
              </a:extLst>
            </p:cNvPr>
            <p:cNvCxnSpPr/>
            <p:nvPr/>
          </p:nvCxnSpPr>
          <p:spPr>
            <a:xfrm flipV="1">
              <a:off x="5810250" y="3393219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8BFDEA9-E4ED-477F-9784-F299CEA3342B}"/>
                </a:ext>
              </a:extLst>
            </p:cNvPr>
            <p:cNvCxnSpPr/>
            <p:nvPr/>
          </p:nvCxnSpPr>
          <p:spPr>
            <a:xfrm flipV="1">
              <a:off x="5842000" y="3438689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F4C1FB9-5428-4316-9C24-47D5A5208A33}"/>
                </a:ext>
              </a:extLst>
            </p:cNvPr>
            <p:cNvCxnSpPr/>
            <p:nvPr/>
          </p:nvCxnSpPr>
          <p:spPr>
            <a:xfrm flipV="1">
              <a:off x="5497277" y="3043531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127470-AF4D-4262-BF7A-E254C4E0E13D}"/>
                </a:ext>
              </a:extLst>
            </p:cNvPr>
            <p:cNvCxnSpPr/>
            <p:nvPr/>
          </p:nvCxnSpPr>
          <p:spPr>
            <a:xfrm flipV="1">
              <a:off x="5522677" y="3080775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F10F0E2-A12C-4A40-A748-3F9C2C910C0D}"/>
                </a:ext>
              </a:extLst>
            </p:cNvPr>
            <p:cNvCxnSpPr/>
            <p:nvPr/>
          </p:nvCxnSpPr>
          <p:spPr>
            <a:xfrm flipV="1">
              <a:off x="5554427" y="3126245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D3133B5-87D1-4B31-80DD-49879FABE29B}"/>
              </a:ext>
            </a:extLst>
          </p:cNvPr>
          <p:cNvSpPr/>
          <p:nvPr/>
        </p:nvSpPr>
        <p:spPr>
          <a:xfrm>
            <a:off x="238897" y="6136850"/>
            <a:ext cx="3449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Tuesday 12 May 2020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D6650010-E855-4D2A-97FA-FE6CF206C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389" y="5594433"/>
            <a:ext cx="3822356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M.Angeletti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R.Barthel</a:t>
            </a:r>
            <a:r>
              <a:rPr lang="en-GB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G.Fiorenza</a:t>
            </a:r>
            <a:r>
              <a:rPr lang="en-GB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</a:t>
            </a:r>
            <a:r>
              <a:rPr lang="en-GB" altLang="en-US" sz="1400" b="1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.Gargiulo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P.Ijzermans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G.Lahu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G.Ledey</a:t>
            </a:r>
            <a:r>
              <a:rPr lang="en-GB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A.Lafuente</a:t>
            </a:r>
            <a:r>
              <a:rPr lang="en-GB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E.Laudi</a:t>
            </a:r>
            <a:r>
              <a:rPr lang="en-GB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fr-F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P.J. Secouet,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J.Van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Beelen,…</a:t>
            </a:r>
          </a:p>
        </p:txBody>
      </p:sp>
    </p:spTree>
    <p:extLst>
      <p:ext uri="{BB962C8B-B14F-4D97-AF65-F5344CB8AC3E}">
        <p14:creationId xmlns:p14="http://schemas.microsoft.com/office/powerpoint/2010/main" val="398428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1DAECA-2357-41A3-8397-5FDB3574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 </a:t>
            </a:r>
            <a:r>
              <a:rPr lang="en-US" dirty="0"/>
              <a:t>Engineering models: </a:t>
            </a:r>
            <a:r>
              <a:rPr lang="en-US" dirty="0">
                <a:solidFill>
                  <a:srgbClr val="00B050"/>
                </a:solidFill>
              </a:rPr>
              <a:t>Carbon foam ring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D78FE-27AB-4A73-A922-9478D5A6F4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FF0DF-4D75-4B06-ACCA-CAB4ED8F9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5F66B-41BE-4DF9-A6D3-3D6A0CA2F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028" b="66676"/>
          <a:stretch/>
        </p:blipFill>
        <p:spPr>
          <a:xfrm>
            <a:off x="7595855" y="1978482"/>
            <a:ext cx="2387198" cy="1535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90" t="20728" b="19625"/>
          <a:stretch/>
        </p:blipFill>
        <p:spPr>
          <a:xfrm>
            <a:off x="7595855" y="3626331"/>
            <a:ext cx="4209899" cy="2862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324" r="63028" b="24629"/>
          <a:stretch/>
        </p:blipFill>
        <p:spPr>
          <a:xfrm>
            <a:off x="9407819" y="1887692"/>
            <a:ext cx="2548373" cy="1576607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108205"/>
              </p:ext>
            </p:extLst>
          </p:nvPr>
        </p:nvGraphicFramePr>
        <p:xfrm>
          <a:off x="513449" y="3362583"/>
          <a:ext cx="7020887" cy="232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682">
                  <a:extLst>
                    <a:ext uri="{9D8B030D-6E8A-4147-A177-3AD203B41FA5}">
                      <a16:colId xmlns:a16="http://schemas.microsoft.com/office/drawing/2014/main" val="3151414232"/>
                    </a:ext>
                  </a:extLst>
                </a:gridCol>
                <a:gridCol w="865496">
                  <a:extLst>
                    <a:ext uri="{9D8B030D-6E8A-4147-A177-3AD203B41FA5}">
                      <a16:colId xmlns:a16="http://schemas.microsoft.com/office/drawing/2014/main" val="313813740"/>
                    </a:ext>
                  </a:extLst>
                </a:gridCol>
                <a:gridCol w="2516235">
                  <a:extLst>
                    <a:ext uri="{9D8B030D-6E8A-4147-A177-3AD203B41FA5}">
                      <a16:colId xmlns:a16="http://schemas.microsoft.com/office/drawing/2014/main" val="3255963099"/>
                    </a:ext>
                  </a:extLst>
                </a:gridCol>
                <a:gridCol w="1599815">
                  <a:extLst>
                    <a:ext uri="{9D8B030D-6E8A-4147-A177-3AD203B41FA5}">
                      <a16:colId xmlns:a16="http://schemas.microsoft.com/office/drawing/2014/main" val="1559138132"/>
                    </a:ext>
                  </a:extLst>
                </a:gridCol>
                <a:gridCol w="599687">
                  <a:extLst>
                    <a:ext uri="{9D8B030D-6E8A-4147-A177-3AD203B41FA5}">
                      <a16:colId xmlns:a16="http://schemas.microsoft.com/office/drawing/2014/main" val="3354772686"/>
                    </a:ext>
                  </a:extLst>
                </a:gridCol>
                <a:gridCol w="736972">
                  <a:extLst>
                    <a:ext uri="{9D8B030D-6E8A-4147-A177-3AD203B41FA5}">
                      <a16:colId xmlns:a16="http://schemas.microsoft.com/office/drawing/2014/main" val="3246727646"/>
                    </a:ext>
                  </a:extLst>
                </a:gridCol>
              </a:tblGrid>
              <a:tr h="455664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Company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Foam Name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Material Ordered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Order status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T. value (CHF)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Estimated</a:t>
                      </a:r>
                      <a:b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delivery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33271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ERG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Duocel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 sets of rings + 1 sample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Approved on 24.04.2020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2087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19.06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44283963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ALLCOMP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K9 Hi-K</a:t>
                      </a: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 set of rings + 1 sample for 2 different density (0.20-0.26 and 0.45-0.68)</a:t>
                      </a: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kern="1200" dirty="0"/>
                        <a:t>Approved on 29.04.2020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kern="1200" dirty="0"/>
                        <a:t>5360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kern="1200" dirty="0"/>
                        <a:t>29.05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04379683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CFOAM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35HTC</a:t>
                      </a: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 sets of rings + 1 sample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Approved on 07.05.2020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1500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11.06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34665704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ENTEGRIS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POCO HTC</a:t>
                      </a: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 sets of rings + 1 sample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Waiting for approval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2735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TBD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67288682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E2A23C8-26AE-4505-AC62-36EED51FDF24}"/>
              </a:ext>
            </a:extLst>
          </p:cNvPr>
          <p:cNvSpPr txBox="1"/>
          <p:nvPr/>
        </p:nvSpPr>
        <p:spPr>
          <a:xfrm>
            <a:off x="7558254" y="754807"/>
            <a:ext cx="428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Carbon rings</a:t>
            </a:r>
            <a:r>
              <a:rPr lang="en-GB" dirty="0"/>
              <a:t> are purchased with no holes.</a:t>
            </a:r>
            <a:r>
              <a:rPr lang="en-US" dirty="0"/>
              <a:t> </a:t>
            </a:r>
            <a:r>
              <a:rPr lang="en-GB" dirty="0"/>
              <a:t>Holes drilling or specific radiator features will be decided based on pressure drop test results on the breadboard models.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A1D5821-3AF9-4358-BA40-13C1B40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26" y="644613"/>
            <a:ext cx="6587388" cy="2151141"/>
          </a:xfrm>
        </p:spPr>
        <p:txBody>
          <a:bodyPr/>
          <a:lstStyle/>
          <a:p>
            <a:pPr algn="just"/>
            <a:r>
              <a:rPr lang="en-GB" b="1" dirty="0"/>
              <a:t>Material order:</a:t>
            </a:r>
          </a:p>
          <a:p>
            <a:pPr algn="just">
              <a:buClrTx/>
            </a:pPr>
            <a:r>
              <a:rPr lang="en-GB" sz="1600" dirty="0"/>
              <a:t>10 different companies have been contacted for the production of half annular rings sample in carbon foam. </a:t>
            </a:r>
          </a:p>
          <a:p>
            <a:pPr algn="just">
              <a:buClrTx/>
            </a:pPr>
            <a:r>
              <a:rPr lang="en-GB" sz="1600" dirty="0"/>
              <a:t>4 out of the 10 companies have been selected for the production of the first prototypes which will be used for thermal-mechanical and assembly tests.</a:t>
            </a:r>
            <a:endParaRPr lang="en-GB" dirty="0"/>
          </a:p>
          <a:p>
            <a:pPr algn="just"/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34336" y="938247"/>
            <a:ext cx="0" cy="4752000"/>
          </a:xfrm>
          <a:prstGeom prst="line">
            <a:avLst/>
          </a:prstGeom>
          <a:ln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5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B6A35CC-28FA-4056-8492-5DE947706B0F}"/>
              </a:ext>
            </a:extLst>
          </p:cNvPr>
          <p:cNvSpPr/>
          <p:nvPr/>
        </p:nvSpPr>
        <p:spPr>
          <a:xfrm>
            <a:off x="7187409" y="894191"/>
            <a:ext cx="4690666" cy="192585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65510A-AAEE-4B29-9C40-E6992F5A62B3}"/>
              </a:ext>
            </a:extLst>
          </p:cNvPr>
          <p:cNvGrpSpPr>
            <a:grpSpLocks noChangeAspect="1"/>
          </p:cNvGrpSpPr>
          <p:nvPr/>
        </p:nvGrpSpPr>
        <p:grpSpPr>
          <a:xfrm>
            <a:off x="400242" y="3179762"/>
            <a:ext cx="5051636" cy="3183097"/>
            <a:chOff x="417095" y="1285523"/>
            <a:chExt cx="4592738" cy="2893939"/>
          </a:xfrm>
          <a:solidFill>
            <a:schemeClr val="bg1"/>
          </a:solidFill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EBDE60-F396-40CE-A567-7CA9AA7B2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435"/>
            <a:stretch/>
          </p:blipFill>
          <p:spPr>
            <a:xfrm>
              <a:off x="417095" y="1285523"/>
              <a:ext cx="3882758" cy="2612845"/>
            </a:xfrm>
            <a:prstGeom prst="rect">
              <a:avLst/>
            </a:prstGeom>
            <a:grpFill/>
          </p:spPr>
        </p:pic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CD14F10-E193-4E4F-B38E-29912ED60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4598" y="3761683"/>
              <a:ext cx="231807" cy="145907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6CA11A-BA8E-492E-B8CF-BD172F40899F}"/>
                </a:ext>
              </a:extLst>
            </p:cNvPr>
            <p:cNvSpPr txBox="1"/>
            <p:nvPr/>
          </p:nvSpPr>
          <p:spPr>
            <a:xfrm>
              <a:off x="1145029" y="3790285"/>
              <a:ext cx="607187" cy="389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Th2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2243050-22DA-4E26-B60B-67566B386B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6180" y="2873138"/>
              <a:ext cx="228324" cy="15939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9576950-3056-4FB8-982C-85906BE7C1CA}"/>
                </a:ext>
              </a:extLst>
            </p:cNvPr>
            <p:cNvSpPr txBox="1"/>
            <p:nvPr/>
          </p:nvSpPr>
          <p:spPr>
            <a:xfrm>
              <a:off x="2670802" y="2928022"/>
              <a:ext cx="4587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Th3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4F59D34-6A26-40A1-90CE-B0282E577E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6964" y="1980401"/>
              <a:ext cx="215226" cy="170554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AFEEF6D-9CB8-4972-B165-9BD80937C828}"/>
                </a:ext>
              </a:extLst>
            </p:cNvPr>
            <p:cNvSpPr txBox="1"/>
            <p:nvPr/>
          </p:nvSpPr>
          <p:spPr>
            <a:xfrm>
              <a:off x="4261948" y="2034554"/>
              <a:ext cx="747885" cy="439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Th1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1FBA79-D6BC-402C-8180-D322B58599A7}"/>
              </a:ext>
            </a:extLst>
          </p:cNvPr>
          <p:cNvCxnSpPr>
            <a:cxnSpLocks/>
          </p:cNvCxnSpPr>
          <p:nvPr/>
        </p:nvCxnSpPr>
        <p:spPr>
          <a:xfrm>
            <a:off x="3269088" y="4971746"/>
            <a:ext cx="8244000" cy="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A1D5821-3AF9-4358-BA40-13C1B40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961" y="653238"/>
            <a:ext cx="6684373" cy="822693"/>
          </a:xfrm>
        </p:spPr>
        <p:txBody>
          <a:bodyPr/>
          <a:lstStyle/>
          <a:p>
            <a:pPr algn="just"/>
            <a:r>
              <a:rPr lang="en-GB" sz="1600" dirty="0">
                <a:solidFill>
                  <a:prstClr val="black"/>
                </a:solidFill>
              </a:rPr>
              <a:t>For a fist assessment of the behaviour of a large chip, the mechanical properties of a pure Si material has been considered. Young modulus theorical values are in good agreement with specific bending test.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E92F1-7FB9-4329-A3D8-CFAF77FE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 Engineering model:  </a:t>
            </a:r>
            <a:r>
              <a:rPr lang="en-GB" dirty="0">
                <a:solidFill>
                  <a:srgbClr val="00B050"/>
                </a:solidFill>
              </a:rPr>
              <a:t>FEA analysis stiffness and modal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0F04D-65F9-43C9-A55B-BA6E26D0C7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76D30-BDC5-43BB-9544-F7D6F7CFD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B8FFB-39E1-4FEB-A4DA-03A465CBE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4B1A590B-AFB7-4000-98F8-20404E9D1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28385" y="5376234"/>
            <a:ext cx="2003051" cy="1080000"/>
          </a:xfrm>
          <a:prstGeom prst="rect">
            <a:avLst/>
          </a:prstGeom>
          <a:ln>
            <a:noFill/>
          </a:ln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FBB32F31-07EB-44FA-9F3E-3BDA6E9FF4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67568" y="5376234"/>
            <a:ext cx="2003051" cy="1080000"/>
          </a:xfrm>
          <a:prstGeom prst="rect">
            <a:avLst/>
          </a:prstGeom>
          <a:ln>
            <a:noFill/>
          </a:ln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CAEA19F6-F56B-4AC0-965F-019A55D5F4C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67416" y="5376234"/>
            <a:ext cx="2003051" cy="1080000"/>
          </a:xfrm>
          <a:prstGeom prst="rect">
            <a:avLst/>
          </a:prstGeom>
          <a:ln>
            <a:noFill/>
          </a:ln>
        </p:spPr>
      </p:pic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BD3083A9-2947-4F71-B632-13A96143977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43651" y="3211647"/>
            <a:ext cx="2003051" cy="1080000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  <a:extLst>
              <a:ext uri="{FF2B5EF4-FFF2-40B4-BE49-F238E27FC236}">
                <a16:creationId xmlns:a16="http://schemas.microsoft.com/office/drawing/2014/main" id="{2C0A3982-0490-459B-9332-1B0EC479907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75201" y="3185538"/>
            <a:ext cx="2003051" cy="1080000"/>
          </a:xfrm>
          <a:prstGeom prst="rect">
            <a:avLst/>
          </a:prstGeom>
        </p:spPr>
      </p:pic>
      <p:pic>
        <p:nvPicPr>
          <p:cNvPr id="16" name="3">
            <a:hlinkClick r:id="" action="ppaction://media"/>
            <a:extLst>
              <a:ext uri="{FF2B5EF4-FFF2-40B4-BE49-F238E27FC236}">
                <a16:creationId xmlns:a16="http://schemas.microsoft.com/office/drawing/2014/main" id="{A788BDDF-77ED-403E-88FD-5721D46F9247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67415" y="3194526"/>
            <a:ext cx="2003051" cy="10800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25D689F-91FF-4036-9819-6F87AB16F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47944"/>
              </p:ext>
            </p:extLst>
          </p:nvPr>
        </p:nvGraphicFramePr>
        <p:xfrm>
          <a:off x="5728385" y="4265538"/>
          <a:ext cx="5975189" cy="94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313">
                  <a:extLst>
                    <a:ext uri="{9D8B030D-6E8A-4147-A177-3AD203B41FA5}">
                      <a16:colId xmlns:a16="http://schemas.microsoft.com/office/drawing/2014/main" val="3660011822"/>
                    </a:ext>
                  </a:extLst>
                </a:gridCol>
                <a:gridCol w="600638">
                  <a:extLst>
                    <a:ext uri="{9D8B030D-6E8A-4147-A177-3AD203B41FA5}">
                      <a16:colId xmlns:a16="http://schemas.microsoft.com/office/drawing/2014/main" val="2331950564"/>
                    </a:ext>
                  </a:extLst>
                </a:gridCol>
                <a:gridCol w="600638">
                  <a:extLst>
                    <a:ext uri="{9D8B030D-6E8A-4147-A177-3AD203B41FA5}">
                      <a16:colId xmlns:a16="http://schemas.microsoft.com/office/drawing/2014/main" val="2616533113"/>
                    </a:ext>
                  </a:extLst>
                </a:gridCol>
                <a:gridCol w="600638">
                  <a:extLst>
                    <a:ext uri="{9D8B030D-6E8A-4147-A177-3AD203B41FA5}">
                      <a16:colId xmlns:a16="http://schemas.microsoft.com/office/drawing/2014/main" val="3255656106"/>
                    </a:ext>
                  </a:extLst>
                </a:gridCol>
                <a:gridCol w="553012">
                  <a:extLst>
                    <a:ext uri="{9D8B030D-6E8A-4147-A177-3AD203B41FA5}">
                      <a16:colId xmlns:a16="http://schemas.microsoft.com/office/drawing/2014/main" val="3112924816"/>
                    </a:ext>
                  </a:extLst>
                </a:gridCol>
                <a:gridCol w="449825">
                  <a:extLst>
                    <a:ext uri="{9D8B030D-6E8A-4147-A177-3AD203B41FA5}">
                      <a16:colId xmlns:a16="http://schemas.microsoft.com/office/drawing/2014/main" val="3203156791"/>
                    </a:ext>
                  </a:extLst>
                </a:gridCol>
                <a:gridCol w="449825">
                  <a:extLst>
                    <a:ext uri="{9D8B030D-6E8A-4147-A177-3AD203B41FA5}">
                      <a16:colId xmlns:a16="http://schemas.microsoft.com/office/drawing/2014/main" val="1418712731"/>
                    </a:ext>
                  </a:extLst>
                </a:gridCol>
                <a:gridCol w="449825">
                  <a:extLst>
                    <a:ext uri="{9D8B030D-6E8A-4147-A177-3AD203B41FA5}">
                      <a16:colId xmlns:a16="http://schemas.microsoft.com/office/drawing/2014/main" val="2609876906"/>
                    </a:ext>
                  </a:extLst>
                </a:gridCol>
                <a:gridCol w="449825">
                  <a:extLst>
                    <a:ext uri="{9D8B030D-6E8A-4147-A177-3AD203B41FA5}">
                      <a16:colId xmlns:a16="http://schemas.microsoft.com/office/drawing/2014/main" val="872556486"/>
                    </a:ext>
                  </a:extLst>
                </a:gridCol>
                <a:gridCol w="449825">
                  <a:extLst>
                    <a:ext uri="{9D8B030D-6E8A-4147-A177-3AD203B41FA5}">
                      <a16:colId xmlns:a16="http://schemas.microsoft.com/office/drawing/2014/main" val="3722868693"/>
                    </a:ext>
                  </a:extLst>
                </a:gridCol>
                <a:gridCol w="449825">
                  <a:extLst>
                    <a:ext uri="{9D8B030D-6E8A-4147-A177-3AD203B41FA5}">
                      <a16:colId xmlns:a16="http://schemas.microsoft.com/office/drawing/2014/main" val="42490090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chemeClr val="tx1"/>
                          </a:solidFill>
                        </a:rPr>
                        <a:t>INPUT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chemeClr val="tx1"/>
                          </a:solidFill>
                        </a:rPr>
                        <a:t>OUTPUT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778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Case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Th1[mm]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Th2[mm]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Th3[mm]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Sag[µm]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F1[Hz]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F2[Hz]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F3[Hz]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F4[Hz]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F5[Hz]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F6[Hz]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190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dirty="0"/>
                        <a:t>2 Carbon rings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//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1.2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248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252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421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422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599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599</a:t>
                      </a:r>
                    </a:p>
                  </a:txBody>
                  <a:tcPr marL="36000" marR="3600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78857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dirty="0"/>
                        <a:t>3 Carbon rings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0.21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514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514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514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514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877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877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152289268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5A318AD8-E1EF-4C2A-A098-3EC261DCCB5F}"/>
              </a:ext>
            </a:extLst>
          </p:cNvPr>
          <p:cNvSpPr txBox="1"/>
          <p:nvPr/>
        </p:nvSpPr>
        <p:spPr>
          <a:xfrm>
            <a:off x="331833" y="1435703"/>
            <a:ext cx="648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Si material: </a:t>
            </a:r>
            <a:r>
              <a:rPr lang="en-GB" sz="1600" dirty="0"/>
              <a:t>Anisotropic crystalline material, </a:t>
            </a:r>
            <a:br>
              <a:rPr lang="en-GB" sz="1600" dirty="0"/>
            </a:br>
            <a:r>
              <a:rPr lang="en-GB" sz="1600" dirty="0"/>
              <a:t>	(100) Oriented silicon wafer.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854263-831C-43F7-ADB9-6E39C49D485F}"/>
              </a:ext>
            </a:extLst>
          </p:cNvPr>
          <p:cNvGrpSpPr/>
          <p:nvPr/>
        </p:nvGrpSpPr>
        <p:grpSpPr>
          <a:xfrm>
            <a:off x="321619" y="5031467"/>
            <a:ext cx="1088558" cy="684598"/>
            <a:chOff x="721948" y="2531483"/>
            <a:chExt cx="2069519" cy="121071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2C3D734-2374-499B-9735-9986EA6DCACF}"/>
                </a:ext>
              </a:extLst>
            </p:cNvPr>
            <p:cNvGrpSpPr/>
            <p:nvPr/>
          </p:nvGrpSpPr>
          <p:grpSpPr>
            <a:xfrm>
              <a:off x="1699260" y="3025140"/>
              <a:ext cx="434340" cy="560031"/>
              <a:chOff x="1699260" y="3025140"/>
              <a:chExt cx="434340" cy="560031"/>
            </a:xfrm>
          </p:grpSpPr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396B81FA-8B28-426E-9D22-F88638B60F3D}"/>
                  </a:ext>
                </a:extLst>
              </p:cNvPr>
              <p:cNvCxnSpPr/>
              <p:nvPr/>
            </p:nvCxnSpPr>
            <p:spPr>
              <a:xfrm flipV="1">
                <a:off x="1699260" y="3025140"/>
                <a:ext cx="434340" cy="22860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8B3F1A6F-709A-4E54-BF9A-C451EA1FC3ED}"/>
                  </a:ext>
                </a:extLst>
              </p:cNvPr>
              <p:cNvCxnSpPr/>
              <p:nvPr/>
            </p:nvCxnSpPr>
            <p:spPr>
              <a:xfrm>
                <a:off x="1699260" y="3253740"/>
                <a:ext cx="281940" cy="331431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CA3D1ED-960D-4A8A-B9E9-1B5A5B49497D}"/>
                    </a:ext>
                  </a:extLst>
                </p:cNvPr>
                <p:cNvSpPr txBox="1"/>
                <p:nvPr/>
              </p:nvSpPr>
              <p:spPr>
                <a:xfrm>
                  <a:off x="1338873" y="2531483"/>
                  <a:ext cx="1452594" cy="4636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b="0" dirty="0"/>
                    <a:t>X</a:t>
                  </a:r>
                  <a14:m>
                    <m:oMath xmlns:m="http://schemas.openxmlformats.org/officeDocument/2006/math">
                      <m:r>
                        <a:rPr lang="en-GB" sz="1050" b="0" i="0" dirty="0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en-GB" sz="105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105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GB" sz="1050" b="0" i="1" dirty="0" smtClean="0">
                          <a:latin typeface="Cambria Math" panose="02040503050406030204" pitchFamily="18" charset="0"/>
                        </a:rPr>
                        <m:t>10]</m:t>
                      </m:r>
                    </m:oMath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CA3D1ED-960D-4A8A-B9E9-1B5A5B494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8873" y="2531483"/>
                  <a:ext cx="1452594" cy="463679"/>
                </a:xfrm>
                <a:prstGeom prst="rect">
                  <a:avLst/>
                </a:prstGeom>
                <a:blipFill>
                  <a:blip r:embed="rId23"/>
                  <a:stretch>
                    <a:fillRect b="-116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5FADE0D-533A-405B-BACF-762FF03637E9}"/>
                    </a:ext>
                  </a:extLst>
                </p:cNvPr>
                <p:cNvSpPr txBox="1"/>
                <p:nvPr/>
              </p:nvSpPr>
              <p:spPr>
                <a:xfrm>
                  <a:off x="721948" y="3279536"/>
                  <a:ext cx="1259252" cy="4626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050" b="0" i="0" dirty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GB" sz="1050" b="0" i="0" dirty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GB" sz="105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050" b="0" i="1" dirty="0" smtClean="0">
                            <a:latin typeface="Cambria Math" panose="02040503050406030204" pitchFamily="18" charset="0"/>
                          </a:rPr>
                          <m:t>10]</m:t>
                        </m:r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5FADE0D-533A-405B-BACF-762FF03637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948" y="3279536"/>
                  <a:ext cx="1259252" cy="462657"/>
                </a:xfrm>
                <a:prstGeom prst="rect">
                  <a:avLst/>
                </a:prstGeom>
                <a:blipFill>
                  <a:blip r:embed="rId24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28F4826C-E17E-4CC2-A243-8EF68F35278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77" r="71301" b="53960"/>
          <a:stretch/>
        </p:blipFill>
        <p:spPr>
          <a:xfrm>
            <a:off x="179152" y="3631765"/>
            <a:ext cx="1609656" cy="69553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3636387-B4FF-4B86-A45C-A72BA6DCDF7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48307" y="1003996"/>
            <a:ext cx="2650297" cy="170227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5CFD8-5F21-4CC8-AC39-93F2FD95EECE}"/>
              </a:ext>
            </a:extLst>
          </p:cNvPr>
          <p:cNvGrpSpPr/>
          <p:nvPr/>
        </p:nvGrpSpPr>
        <p:grpSpPr>
          <a:xfrm>
            <a:off x="4088561" y="4576023"/>
            <a:ext cx="1469627" cy="799171"/>
            <a:chOff x="1307519" y="4300120"/>
            <a:chExt cx="1469627" cy="79917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F8BA60A-0F94-4EB5-9BEE-1FC4855B7A6F}"/>
                </a:ext>
              </a:extLst>
            </p:cNvPr>
            <p:cNvSpPr/>
            <p:nvPr/>
          </p:nvSpPr>
          <p:spPr>
            <a:xfrm>
              <a:off x="1307519" y="4300121"/>
              <a:ext cx="1455238" cy="2854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F587624-C561-4408-B01C-220E77703FD2}"/>
                </a:ext>
              </a:extLst>
            </p:cNvPr>
            <p:cNvSpPr/>
            <p:nvPr/>
          </p:nvSpPr>
          <p:spPr>
            <a:xfrm>
              <a:off x="1307519" y="4300121"/>
              <a:ext cx="82492" cy="285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DD8F92-92B9-42D2-BB83-923688111200}"/>
                </a:ext>
              </a:extLst>
            </p:cNvPr>
            <p:cNvSpPr/>
            <p:nvPr/>
          </p:nvSpPr>
          <p:spPr>
            <a:xfrm>
              <a:off x="2694654" y="4300120"/>
              <a:ext cx="82492" cy="285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A958B1-015D-41E8-AD8A-CB061ED3CD62}"/>
                </a:ext>
              </a:extLst>
            </p:cNvPr>
            <p:cNvSpPr/>
            <p:nvPr/>
          </p:nvSpPr>
          <p:spPr>
            <a:xfrm>
              <a:off x="1307519" y="4813794"/>
              <a:ext cx="1455238" cy="2854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53D6B9F-7FE5-4264-B282-A7E99E5CE7E4}"/>
                </a:ext>
              </a:extLst>
            </p:cNvPr>
            <p:cNvSpPr/>
            <p:nvPr/>
          </p:nvSpPr>
          <p:spPr>
            <a:xfrm>
              <a:off x="1307519" y="4813794"/>
              <a:ext cx="82492" cy="285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6E216-27F1-4A6C-8DA3-86886D70F68A}"/>
                </a:ext>
              </a:extLst>
            </p:cNvPr>
            <p:cNvSpPr/>
            <p:nvPr/>
          </p:nvSpPr>
          <p:spPr>
            <a:xfrm>
              <a:off x="2694654" y="4813793"/>
              <a:ext cx="82492" cy="285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2CB18B9-ABDA-479C-B3BD-36BAF85AAE19}"/>
                </a:ext>
              </a:extLst>
            </p:cNvPr>
            <p:cNvSpPr/>
            <p:nvPr/>
          </p:nvSpPr>
          <p:spPr>
            <a:xfrm>
              <a:off x="1948273" y="4813792"/>
              <a:ext cx="82492" cy="285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5F0A7EA-59E8-4799-AF44-4BFAF33683E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00119" y="2077416"/>
            <a:ext cx="2731322" cy="6510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D67B20-B2A3-415E-B846-DE6CB21C185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71053" y="1702576"/>
            <a:ext cx="2503564" cy="11825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F56450-0018-4F61-BF74-EFA116D819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48956" t="47944" r="33882" b="34396"/>
          <a:stretch/>
        </p:blipFill>
        <p:spPr>
          <a:xfrm rot="10800000">
            <a:off x="7389907" y="1042736"/>
            <a:ext cx="1569290" cy="1211181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05300091-999A-4967-B025-48F697EEF84C}"/>
              </a:ext>
            </a:extLst>
          </p:cNvPr>
          <p:cNvSpPr/>
          <p:nvPr/>
        </p:nvSpPr>
        <p:spPr>
          <a:xfrm>
            <a:off x="7703339" y="230774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ALPIDE chip</a:t>
            </a:r>
          </a:p>
          <a:p>
            <a:r>
              <a:rPr lang="el-GR" sz="1200" dirty="0"/>
              <a:t>50 μ</a:t>
            </a:r>
            <a:r>
              <a:rPr lang="en-GB" sz="1200" dirty="0"/>
              <a:t>m-thick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97A9CD-4AEC-4C3F-8B96-A8441E4786BB}"/>
              </a:ext>
            </a:extLst>
          </p:cNvPr>
          <p:cNvCxnSpPr>
            <a:cxnSpLocks/>
          </p:cNvCxnSpPr>
          <p:nvPr/>
        </p:nvCxnSpPr>
        <p:spPr>
          <a:xfrm>
            <a:off x="7850225" y="2002180"/>
            <a:ext cx="0" cy="360000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30534F0-C8AF-413F-98CC-7187A8E89350}"/>
              </a:ext>
            </a:extLst>
          </p:cNvPr>
          <p:cNvSpPr txBox="1"/>
          <p:nvPr/>
        </p:nvSpPr>
        <p:spPr>
          <a:xfrm>
            <a:off x="8038084" y="628410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Preliminary 3 point bending test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05F0DC-C9A5-4A1B-9547-F72D75E20D79}"/>
              </a:ext>
            </a:extLst>
          </p:cNvPr>
          <p:cNvSpPr/>
          <p:nvPr/>
        </p:nvSpPr>
        <p:spPr>
          <a:xfrm>
            <a:off x="5640512" y="3024678"/>
            <a:ext cx="6237563" cy="343155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13816C-E394-42A5-8802-FCFEE3545171}"/>
              </a:ext>
            </a:extLst>
          </p:cNvPr>
          <p:cNvSpPr/>
          <p:nvPr/>
        </p:nvSpPr>
        <p:spPr>
          <a:xfrm>
            <a:off x="228601" y="3310473"/>
            <a:ext cx="19845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Model: </a:t>
            </a:r>
            <a:r>
              <a:rPr lang="en-GB" sz="1600" dirty="0"/>
              <a:t>shell element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196FF-7E4B-4E2F-A63B-FCFEE61CB2D0}"/>
              </a:ext>
            </a:extLst>
          </p:cNvPr>
          <p:cNvSpPr txBox="1"/>
          <p:nvPr/>
        </p:nvSpPr>
        <p:spPr>
          <a:xfrm>
            <a:off x="10761275" y="1976918"/>
            <a:ext cx="1177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E~140GPa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8906406-FF7B-4AFB-9E47-51B69B63508E}"/>
                  </a:ext>
                </a:extLst>
              </p:cNvPr>
              <p:cNvSpPr/>
              <p:nvPr/>
            </p:nvSpPr>
            <p:spPr>
              <a:xfrm>
                <a:off x="10734463" y="1615831"/>
                <a:ext cx="969111" cy="352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𝑠𝑎𝑔</m:t>
                      </m:r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𝐸𝐼</m:t>
                          </m:r>
                        </m:den>
                      </m:f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9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8906406-FF7B-4AFB-9E47-51B69B6350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4463" y="1615831"/>
                <a:ext cx="969111" cy="3525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E506E0-F0E6-4634-A348-05F14F689E15}"/>
              </a:ext>
            </a:extLst>
          </p:cNvPr>
          <p:cNvCxnSpPr>
            <a:cxnSpLocks/>
          </p:cNvCxnSpPr>
          <p:nvPr/>
        </p:nvCxnSpPr>
        <p:spPr>
          <a:xfrm>
            <a:off x="317917" y="1615831"/>
            <a:ext cx="0" cy="169200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0279C732-3400-493F-A317-E5F8CE123A1A}"/>
              </a:ext>
            </a:extLst>
          </p:cNvPr>
          <p:cNvSpPr/>
          <p:nvPr/>
        </p:nvSpPr>
        <p:spPr>
          <a:xfrm>
            <a:off x="3611075" y="5439868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Carbon ring</a:t>
            </a:r>
            <a:endParaRPr lang="en-GB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9281DF-26BE-4906-B586-568B3DC36F9B}"/>
              </a:ext>
            </a:extLst>
          </p:cNvPr>
          <p:cNvCxnSpPr/>
          <p:nvPr/>
        </p:nvCxnSpPr>
        <p:spPr>
          <a:xfrm>
            <a:off x="4129807" y="5320714"/>
            <a:ext cx="0" cy="180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9930A471-C386-40E7-938E-9A6AEF74D1D9}"/>
              </a:ext>
            </a:extLst>
          </p:cNvPr>
          <p:cNvSpPr/>
          <p:nvPr/>
        </p:nvSpPr>
        <p:spPr>
          <a:xfrm rot="20210458">
            <a:off x="3611075" y="3023109"/>
            <a:ext cx="217441" cy="2847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8F7C4534-930B-4D6A-AD71-EE27C7B2E66F}"/>
              </a:ext>
            </a:extLst>
          </p:cNvPr>
          <p:cNvSpPr/>
          <p:nvPr/>
        </p:nvSpPr>
        <p:spPr>
          <a:xfrm rot="20210458">
            <a:off x="1960561" y="4020454"/>
            <a:ext cx="217441" cy="284714"/>
          </a:xfrm>
          <a:prstGeom prst="downArrow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626A2F0B-A931-4314-9E33-1ED037CF7EA3}"/>
              </a:ext>
            </a:extLst>
          </p:cNvPr>
          <p:cNvSpPr/>
          <p:nvPr/>
        </p:nvSpPr>
        <p:spPr>
          <a:xfrm rot="20210458">
            <a:off x="295632" y="4870843"/>
            <a:ext cx="217441" cy="2847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15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00" y="3779659"/>
            <a:ext cx="5040000" cy="2729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473" y="1047520"/>
            <a:ext cx="5040000" cy="27293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8"/>
          <a:stretch/>
        </p:blipFill>
        <p:spPr>
          <a:xfrm>
            <a:off x="-537155" y="2479164"/>
            <a:ext cx="6937955" cy="4378836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A1D5821-3AF9-4358-BA40-13C1B40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25" y="568412"/>
            <a:ext cx="10700635" cy="386694"/>
          </a:xfrm>
        </p:spPr>
        <p:txBody>
          <a:bodyPr/>
          <a:lstStyle/>
          <a:p>
            <a:r>
              <a:rPr lang="en-GB" b="1" dirty="0"/>
              <a:t>Carbon material selection and production: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E92F1-7FB9-4329-A3D8-CFAF77FE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WP5: Engineering model:  </a:t>
            </a:r>
            <a:r>
              <a:rPr lang="en-GB" dirty="0">
                <a:solidFill>
                  <a:srgbClr val="00B050"/>
                </a:solidFill>
              </a:rPr>
              <a:t>Carbon foam characterisation test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16DA9-EECD-44D8-879D-61B60CD426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76D30-BDC5-43BB-9544-F7D6F7CFD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AAD6-4178-47BB-B665-2BDCE280C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3BBAED-8BCC-416D-B89A-CDA1BA294432}"/>
              </a:ext>
            </a:extLst>
          </p:cNvPr>
          <p:cNvSpPr/>
          <p:nvPr/>
        </p:nvSpPr>
        <p:spPr>
          <a:xfrm>
            <a:off x="392566" y="1092565"/>
            <a:ext cx="9846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Half-Layer </a:t>
            </a:r>
            <a:r>
              <a:rPr lang="en-GB" sz="1600" dirty="0"/>
              <a:t>assembly		</a:t>
            </a:r>
            <a:r>
              <a:rPr lang="de-DE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chemeClr val="accent2"/>
                </a:solidFill>
              </a:rPr>
              <a:t>NEXT</a:t>
            </a:r>
            <a:endParaRPr lang="de-DE" sz="1600" dirty="0">
              <a:solidFill>
                <a:schemeClr val="accent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Half-layer vibration </a:t>
            </a:r>
            <a:r>
              <a:rPr lang="en-GB" sz="1600" dirty="0" smtClean="0"/>
              <a:t>test		</a:t>
            </a:r>
            <a:r>
              <a:rPr lang="de-DE" sz="1600" dirty="0" smtClean="0">
                <a:sym typeface="Wingdings" panose="05000000000000000000" pitchFamily="2" charset="2"/>
              </a:rPr>
              <a:t></a:t>
            </a:r>
            <a:r>
              <a:rPr lang="en-GB" sz="1600" dirty="0" smtClean="0">
                <a:solidFill>
                  <a:schemeClr val="accent2"/>
                </a:solidFill>
              </a:rPr>
              <a:t>NEXT</a:t>
            </a:r>
            <a:endParaRPr lang="en-GB" sz="16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Half-Layer </a:t>
            </a:r>
            <a:r>
              <a:rPr lang="en-GB" sz="1600" dirty="0"/>
              <a:t>t</a:t>
            </a:r>
            <a:r>
              <a:rPr lang="en-GB" sz="1600" dirty="0" smtClean="0"/>
              <a:t>hermal </a:t>
            </a:r>
            <a:r>
              <a:rPr lang="en-GB" sz="1600" dirty="0"/>
              <a:t>test		</a:t>
            </a:r>
            <a:r>
              <a:rPr lang="en-GB" sz="1600" dirty="0" smtClean="0">
                <a:sym typeface="Wingdings" panose="05000000000000000000" pitchFamily="2" charset="2"/>
              </a:rPr>
              <a:t></a:t>
            </a:r>
            <a:r>
              <a:rPr lang="en-GB" sz="1600" dirty="0" smtClean="0">
                <a:solidFill>
                  <a:schemeClr val="accent2"/>
                </a:solidFill>
              </a:rPr>
              <a:t>NEXT</a:t>
            </a:r>
            <a:r>
              <a:rPr lang="en-GB" sz="1600" dirty="0"/>
              <a:t>	</a:t>
            </a:r>
            <a:endParaRPr lang="en-GB" sz="16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Half-barrel  </a:t>
            </a:r>
            <a:r>
              <a:rPr lang="en-GB" sz="1600" dirty="0"/>
              <a:t>assembly		</a:t>
            </a:r>
            <a:r>
              <a:rPr lang="de-DE" sz="1600" dirty="0" smtClean="0">
                <a:sym typeface="Wingdings" panose="05000000000000000000" pitchFamily="2" charset="2"/>
              </a:rPr>
              <a:t></a:t>
            </a:r>
            <a:r>
              <a:rPr lang="en-GB" sz="1600" dirty="0" smtClean="0">
                <a:solidFill>
                  <a:schemeClr val="accent2"/>
                </a:solidFill>
              </a:rPr>
              <a:t>NEXT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Half-barrel vibration </a:t>
            </a:r>
            <a:r>
              <a:rPr lang="en-GB" sz="1600" dirty="0"/>
              <a:t>test		</a:t>
            </a:r>
            <a:r>
              <a:rPr lang="de-DE" sz="1600" dirty="0">
                <a:sym typeface="Wingdings" panose="05000000000000000000" pitchFamily="2" charset="2"/>
              </a:rPr>
              <a:t></a:t>
            </a:r>
            <a:r>
              <a:rPr lang="en-GB" sz="1600" dirty="0" smtClean="0">
                <a:solidFill>
                  <a:schemeClr val="accent2"/>
                </a:solidFill>
              </a:rPr>
              <a:t>NEXT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Half-Layer thermal </a:t>
            </a:r>
            <a:r>
              <a:rPr lang="en-GB" sz="1600" dirty="0" smtClean="0"/>
              <a:t>test</a:t>
            </a:r>
            <a:r>
              <a:rPr lang="en-GB" sz="1600" dirty="0"/>
              <a:t>		</a:t>
            </a:r>
            <a:r>
              <a:rPr lang="de-DE" sz="1600" dirty="0"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chemeClr val="accent2"/>
                </a:solidFill>
              </a:rPr>
              <a:t>NEXT</a:t>
            </a:r>
            <a:endParaRPr lang="en-GB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148526" y="3776886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48526" y="1043948"/>
            <a:ext cx="0" cy="546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48526" y="1046407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42E98B-9213-4AFE-AC00-AF22EA065EE7}"/>
              </a:ext>
            </a:extLst>
          </p:cNvPr>
          <p:cNvSpPr txBox="1"/>
          <p:nvPr/>
        </p:nvSpPr>
        <p:spPr>
          <a:xfrm>
            <a:off x="7161314" y="1102975"/>
            <a:ext cx="146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 H-layer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AB907D-593D-4781-87D8-58B0D3576236}"/>
              </a:ext>
            </a:extLst>
          </p:cNvPr>
          <p:cNvSpPr txBox="1"/>
          <p:nvPr/>
        </p:nvSpPr>
        <p:spPr>
          <a:xfrm>
            <a:off x="7161314" y="3879401"/>
            <a:ext cx="146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 H-barrel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4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2619D07-F07F-4E85-8573-AD3606364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83" y="698542"/>
            <a:ext cx="10700635" cy="5460915"/>
          </a:xfrm>
        </p:spPr>
        <p:txBody>
          <a:bodyPr/>
          <a:lstStyle/>
          <a:p>
            <a:r>
              <a:rPr lang="en-US" sz="2800" b="1" dirty="0">
                <a:solidFill>
                  <a:srgbClr val="00B050"/>
                </a:solidFill>
              </a:rPr>
              <a:t>Bread board model BBM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-produce samples for the different characterization test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-wind tunnel test </a:t>
            </a:r>
            <a:r>
              <a:rPr lang="en-US" dirty="0" smtClean="0">
                <a:solidFill>
                  <a:srgbClr val="00B050"/>
                </a:solidFill>
              </a:rPr>
              <a:t>sections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BBM samples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r>
              <a:rPr lang="en-US" dirty="0">
                <a:solidFill>
                  <a:srgbClr val="00B050"/>
                </a:solidFill>
              </a:rPr>
              <a:t>-perform characterization test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Engineering model EM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Develop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chip handling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procedure finalized to EM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Develop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wind tunnel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test set-up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-wind tunnel test sections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EM h-layer, EM h-barrel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-thermal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chip heaters,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thermocamera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,..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	-mechanical laser system for vibration acquisition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Perform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FEA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Static shape uniformity of constrained chip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Dynamic seismic and cultural noise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Perform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CFD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Thermal air/gas flow cooling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423191-3D15-409A-94FA-E08B18E9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AC434-47D1-4FE1-A180-1C932B5BB5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AB294-ACFC-44F1-9205-727F73E41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37071-70B4-446D-B083-AA82F98E0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5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2FE315-E922-494B-B79B-6CDD0AD139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WP5 </a:t>
            </a:r>
            <a:r>
              <a:rPr lang="en-GB" dirty="0" smtClean="0"/>
              <a:t>group and overall </a:t>
            </a:r>
            <a:r>
              <a:rPr lang="en-GB" dirty="0"/>
              <a:t>plan </a:t>
            </a:r>
            <a:endParaRPr lang="en-GB" dirty="0"/>
          </a:p>
          <a:p>
            <a:r>
              <a:rPr lang="en-GB" dirty="0"/>
              <a:t>Breadboard model</a:t>
            </a:r>
          </a:p>
          <a:p>
            <a:r>
              <a:rPr lang="en-GB" dirty="0"/>
              <a:t>Engineering model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0D1F8F-3169-4DBB-B6C7-BBE1785B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IT3 Report of </a:t>
            </a:r>
            <a:r>
              <a:rPr lang="en-US" dirty="0" smtClean="0"/>
              <a:t>Work </a:t>
            </a:r>
            <a:r>
              <a:rPr lang="en-US" dirty="0"/>
              <a:t>Package 5 </a:t>
            </a:r>
            <a:endParaRPr lang="en-GB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FA84A19-8607-4771-B862-355F70452F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EA9DE-1927-4DFE-8056-7C23E912D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D6E4F-5B69-439F-8B86-85389418C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71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A1D5821-3AF9-4358-BA40-13C1B40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83" y="934171"/>
            <a:ext cx="10700635" cy="4959553"/>
          </a:xfrm>
        </p:spPr>
        <p:txBody>
          <a:bodyPr/>
          <a:lstStyle/>
          <a:p>
            <a:r>
              <a:rPr lang="en-GB" b="1" dirty="0"/>
              <a:t>Work Package:</a:t>
            </a:r>
          </a:p>
          <a:p>
            <a:pPr lvl="1"/>
            <a:r>
              <a:rPr lang="en-GB" sz="2400" b="1" dirty="0"/>
              <a:t>WP responsible: </a:t>
            </a:r>
            <a:r>
              <a:rPr lang="en-GB" sz="2400" dirty="0" err="1"/>
              <a:t>C.Gargiulo</a:t>
            </a:r>
            <a:r>
              <a:rPr lang="en-GB" sz="2400" dirty="0"/>
              <a:t>. </a:t>
            </a:r>
          </a:p>
          <a:p>
            <a:pPr lvl="1"/>
            <a:r>
              <a:rPr lang="en-GB" sz="2400" b="1" dirty="0"/>
              <a:t>CERN group: </a:t>
            </a:r>
            <a:r>
              <a:rPr lang="en-GB" sz="2400" dirty="0" err="1"/>
              <a:t>M.Angeletti</a:t>
            </a:r>
            <a:r>
              <a:rPr lang="en-GB" sz="2400" dirty="0"/>
              <a:t>, </a:t>
            </a:r>
            <a:r>
              <a:rPr lang="en-GB" sz="2400" dirty="0" err="1"/>
              <a:t>G.Fiorenza</a:t>
            </a:r>
            <a:r>
              <a:rPr lang="en-GB" sz="2400" dirty="0"/>
              <a:t>, </a:t>
            </a:r>
            <a:r>
              <a:rPr lang="en-GB" sz="2400" dirty="0" err="1"/>
              <a:t>P.Ijzermans</a:t>
            </a:r>
            <a:r>
              <a:rPr lang="en-GB" sz="2400" dirty="0"/>
              <a:t>, </a:t>
            </a:r>
            <a:r>
              <a:rPr lang="en-GB" sz="2400" dirty="0" err="1"/>
              <a:t>G.Lahu</a:t>
            </a:r>
            <a:r>
              <a:rPr lang="en-GB" sz="2400" dirty="0"/>
              <a:t>, </a:t>
            </a:r>
            <a:r>
              <a:rPr lang="en-GB" sz="2400" dirty="0" err="1"/>
              <a:t>G.Ledey</a:t>
            </a:r>
            <a:r>
              <a:rPr lang="en-GB" sz="2400" dirty="0"/>
              <a:t>, </a:t>
            </a:r>
            <a:r>
              <a:rPr lang="en-GB" sz="2400" dirty="0" err="1"/>
              <a:t>A.Lafuente</a:t>
            </a:r>
            <a:r>
              <a:rPr lang="en-GB" sz="2400" dirty="0"/>
              <a:t> Mazuecos, </a:t>
            </a:r>
            <a:r>
              <a:rPr lang="en-GB" sz="2400" dirty="0" err="1"/>
              <a:t>E.Laudi</a:t>
            </a:r>
            <a:r>
              <a:rPr lang="en-GB" sz="2400" dirty="0"/>
              <a:t>, P.J. Secouet, </a:t>
            </a:r>
            <a:r>
              <a:rPr lang="en-GB" sz="2400" dirty="0" err="1"/>
              <a:t>J.Van</a:t>
            </a:r>
            <a:r>
              <a:rPr lang="en-GB" sz="2400" dirty="0"/>
              <a:t> Beelen.</a:t>
            </a:r>
          </a:p>
          <a:p>
            <a:endParaRPr lang="en-GB" dirty="0"/>
          </a:p>
          <a:p>
            <a:r>
              <a:rPr lang="en-GB" b="1" dirty="0"/>
              <a:t>Institutes collaboration: </a:t>
            </a:r>
          </a:p>
          <a:p>
            <a:pPr lvl="1"/>
            <a:r>
              <a:rPr lang="en-GB" sz="2400" b="1" dirty="0"/>
              <a:t>Carbon structure &amp; cooling:  </a:t>
            </a:r>
            <a:r>
              <a:rPr lang="en-GB" sz="2400" dirty="0"/>
              <a:t>St. </a:t>
            </a:r>
            <a:r>
              <a:rPr lang="en-GB" sz="2400" dirty="0" err="1"/>
              <a:t>Pietersburg</a:t>
            </a:r>
            <a:r>
              <a:rPr lang="en-GB" sz="2400" dirty="0" err="1">
                <a:sym typeface="Wingdings" panose="05000000000000000000" pitchFamily="2" charset="2"/>
              </a:rPr>
              <a:t></a:t>
            </a:r>
            <a:r>
              <a:rPr lang="en-GB" sz="2400" dirty="0" err="1"/>
              <a:t>G.Fieofilov</a:t>
            </a:r>
            <a:r>
              <a:rPr lang="en-GB" sz="2400" dirty="0"/>
              <a:t>, </a:t>
            </a:r>
            <a:r>
              <a:rPr lang="en-GB" sz="2400" dirty="0" err="1"/>
              <a:t>S.Igolkin</a:t>
            </a:r>
            <a:endParaRPr lang="en-GB" sz="2400" dirty="0"/>
          </a:p>
          <a:p>
            <a:pPr lvl="1"/>
            <a:r>
              <a:rPr lang="en-GB" sz="2400" b="1" dirty="0"/>
              <a:t>Layer Assembly: </a:t>
            </a:r>
            <a:r>
              <a:rPr lang="en-GB" sz="2400" dirty="0" err="1"/>
              <a:t>Nikhef</a:t>
            </a:r>
            <a:r>
              <a:rPr lang="en-GB" sz="2400" dirty="0" err="1">
                <a:sym typeface="Wingdings" panose="05000000000000000000" pitchFamily="2" charset="2"/>
              </a:rPr>
              <a:t></a:t>
            </a:r>
            <a:r>
              <a:rPr lang="en-GB" sz="2400" dirty="0" err="1"/>
              <a:t>R.Barthel</a:t>
            </a:r>
            <a:r>
              <a:rPr lang="en-GB" sz="2400" dirty="0"/>
              <a:t>;  INFN Bari </a:t>
            </a:r>
          </a:p>
          <a:p>
            <a:pPr lvl="1"/>
            <a:r>
              <a:rPr lang="en-GB" sz="2400" b="1" dirty="0"/>
              <a:t>Testing : </a:t>
            </a:r>
            <a:r>
              <a:rPr lang="en-GB" sz="2400" dirty="0"/>
              <a:t>INFN Frascati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dirty="0"/>
              <a:t> A. </a:t>
            </a:r>
            <a:r>
              <a:rPr lang="en-GB" sz="2400" dirty="0" err="1"/>
              <a:t>Saputi</a:t>
            </a:r>
            <a:r>
              <a:rPr lang="en-GB" sz="2400" dirty="0"/>
              <a:t>,  </a:t>
            </a:r>
            <a:br>
              <a:rPr lang="en-GB" sz="2400" dirty="0"/>
            </a:br>
            <a:r>
              <a:rPr lang="en-GB" sz="2400" dirty="0"/>
              <a:t>				first contact, collaboration terms to be finalised</a:t>
            </a:r>
          </a:p>
          <a:p>
            <a:pPr lvl="1"/>
            <a:r>
              <a:rPr lang="en-GB" sz="2400" dirty="0"/>
              <a:t>…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E92F1-7FB9-4329-A3D8-CFAF77FE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WP5: Group and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0F04D-65F9-43C9-A55B-BA6E26D0C7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76D30-BDC5-43BB-9544-F7D6F7CFD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AAD6-4178-47BB-B665-2BDCE280C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0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0E92F1-7FB9-4329-A3D8-CFAF77FE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WP5: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0F04D-65F9-43C9-A55B-BA6E26D0C7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76D30-BDC5-43BB-9544-F7D6F7CFD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AAD6-4178-47BB-B665-2BDCE280C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1D24F84-6583-4DC5-9CC3-0EF426BE0A0F}"/>
              </a:ext>
            </a:extLst>
          </p:cNvPr>
          <p:cNvSpPr/>
          <p:nvPr/>
        </p:nvSpPr>
        <p:spPr>
          <a:xfrm>
            <a:off x="172995" y="568411"/>
            <a:ext cx="10298103" cy="5677921"/>
          </a:xfrm>
          <a:custGeom>
            <a:avLst/>
            <a:gdLst>
              <a:gd name="connsiteX0" fmla="*/ 119269 w 10982739"/>
              <a:gd name="connsiteY0" fmla="*/ 0 h 5973417"/>
              <a:gd name="connsiteX1" fmla="*/ 10982739 w 10982739"/>
              <a:gd name="connsiteY1" fmla="*/ 19878 h 5973417"/>
              <a:gd name="connsiteX2" fmla="*/ 10803835 w 10982739"/>
              <a:gd name="connsiteY2" fmla="*/ 5804452 h 5973417"/>
              <a:gd name="connsiteX3" fmla="*/ 0 w 10982739"/>
              <a:gd name="connsiteY3" fmla="*/ 5973417 h 5973417"/>
              <a:gd name="connsiteX4" fmla="*/ 119269 w 10982739"/>
              <a:gd name="connsiteY4" fmla="*/ 0 h 597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2739" h="5973417">
                <a:moveTo>
                  <a:pt x="119269" y="0"/>
                </a:moveTo>
                <a:lnTo>
                  <a:pt x="10982739" y="19878"/>
                </a:lnTo>
                <a:lnTo>
                  <a:pt x="10803835" y="5804452"/>
                </a:lnTo>
                <a:lnTo>
                  <a:pt x="0" y="5973417"/>
                </a:lnTo>
                <a:lnTo>
                  <a:pt x="11926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FE54E8C-742F-4B70-B08D-D0AAE3E5B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046095"/>
              </p:ext>
            </p:extLst>
          </p:nvPr>
        </p:nvGraphicFramePr>
        <p:xfrm>
          <a:off x="372942" y="568411"/>
          <a:ext cx="9979094" cy="55811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9347">
                  <a:extLst>
                    <a:ext uri="{9D8B030D-6E8A-4147-A177-3AD203B41FA5}">
                      <a16:colId xmlns:a16="http://schemas.microsoft.com/office/drawing/2014/main" val="1218359675"/>
                    </a:ext>
                  </a:extLst>
                </a:gridCol>
                <a:gridCol w="6814218">
                  <a:extLst>
                    <a:ext uri="{9D8B030D-6E8A-4147-A177-3AD203B41FA5}">
                      <a16:colId xmlns:a16="http://schemas.microsoft.com/office/drawing/2014/main" val="3179128279"/>
                    </a:ext>
                  </a:extLst>
                </a:gridCol>
                <a:gridCol w="1425529">
                  <a:extLst>
                    <a:ext uri="{9D8B030D-6E8A-4147-A177-3AD203B41FA5}">
                      <a16:colId xmlns:a16="http://schemas.microsoft.com/office/drawing/2014/main" val="1599368894"/>
                    </a:ext>
                  </a:extLst>
                </a:gridCol>
              </a:tblGrid>
              <a:tr h="358982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Milestone </a:t>
                      </a:r>
                      <a:endParaRPr lang="en-GB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Description </a:t>
                      </a:r>
                      <a:endParaRPr lang="en-GB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GB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070791"/>
                  </a:ext>
                </a:extLst>
              </a:tr>
              <a:tr h="345501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1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Breadboard Model (BBM)</a:t>
                      </a:r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prstClr val="black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152940"/>
                  </a:ext>
                </a:extLst>
              </a:tr>
              <a:tr h="765524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Selection of carbon materials based on structural and thermal properties.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of </a:t>
                      </a:r>
                      <a:r>
                        <a:rPr lang="en-GB" sz="1600" b="1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samples</a:t>
                      </a:r>
                      <a:r>
                        <a:rPr lang="en-GB" sz="160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material characterization.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Development of </a:t>
                      </a:r>
                      <a:r>
                        <a:rPr lang="en-GB" sz="1600" b="1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GB" sz="1600" i="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CFD </a:t>
                      </a:r>
                      <a:r>
                        <a:rPr lang="en-GB" sz="160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models for structural and thermal simulations.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Q2 2020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609873"/>
                  </a:ext>
                </a:extLst>
              </a:tr>
              <a:tr h="345501"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2</a:t>
                      </a:r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Engineering Model (EM)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2618618"/>
                  </a:ext>
                </a:extLst>
              </a:tr>
              <a:tr h="1462452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of one </a:t>
                      </a:r>
                      <a:r>
                        <a:rPr lang="en-GB" sz="16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half-layer with dummy chips</a:t>
                      </a:r>
                      <a:r>
                        <a:rPr lang="en-GB" sz="1600" i="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Thermal</a:t>
                      </a: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dynamic stability tests (including wind tunnel).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Development of half-barrel assembly procedures and jigs.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of first </a:t>
                      </a:r>
                      <a:r>
                        <a:rPr lang="en-GB" sz="16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half-barrel with dummy chips</a:t>
                      </a: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Thermal and dynamic stability tests (including wind tunnel).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Drawings, FE and CFD reports.</a:t>
                      </a:r>
                      <a:endParaRPr lang="en-GB" sz="1600" kern="1200" dirty="0">
                        <a:solidFill>
                          <a:prstClr val="black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prstClr val="black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Q1 2022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5471614"/>
                  </a:ext>
                </a:extLst>
              </a:tr>
              <a:tr h="345501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en-GB" sz="18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3</a:t>
                      </a:r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Qualification Model (QM)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1310604"/>
                  </a:ext>
                </a:extLst>
              </a:tr>
              <a:tr h="997833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of </a:t>
                      </a:r>
                      <a:r>
                        <a:rPr lang="en-GB" sz="16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two half-barrels with prototype chips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Thermal and dynamic stability tests (including wind </a:t>
                      </a:r>
                      <a:r>
                        <a:rPr lang="en-GB" sz="1600" kern="1200" baseline="0" dirty="0" err="1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tunel</a:t>
                      </a: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Electrical functional tests.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Final assembly and test procedures, technical specifications and drawings.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Q4 2023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2928947"/>
                  </a:ext>
                </a:extLst>
              </a:tr>
              <a:tr h="3455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4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Final Model (FM)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7278232"/>
                  </a:ext>
                </a:extLst>
              </a:tr>
              <a:tr h="562253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of </a:t>
                      </a:r>
                      <a:r>
                        <a:rPr lang="en-GB" sz="16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four half barrels with final chips.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Electrical and mechanical acceptance tests</a:t>
                      </a:r>
                      <a:r>
                        <a:rPr lang="en-GB" sz="1800" kern="1200" baseline="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Q4 2024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317857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DB776A9-1AEE-4E12-8302-E8711001AF40}"/>
              </a:ext>
            </a:extLst>
          </p:cNvPr>
          <p:cNvSpPr txBox="1"/>
          <p:nvPr/>
        </p:nvSpPr>
        <p:spPr>
          <a:xfrm>
            <a:off x="5642919" y="6125436"/>
            <a:ext cx="6549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ITS3 R&amp;D is part of the CERN  </a:t>
            </a:r>
            <a:r>
              <a:rPr lang="en-GB" sz="1600" b="1" u="sng" dirty="0">
                <a:solidFill>
                  <a:srgbClr val="85228C"/>
                </a:solidFill>
                <a:latin typeface="+mj-lt"/>
                <a:hlinkClick r:id="rId2"/>
              </a:rPr>
              <a:t>R&amp;D programme on new Detector Technologies</a:t>
            </a:r>
            <a:endParaRPr lang="en-GB" sz="1600" u="sng" dirty="0">
              <a:latin typeface="+mj-lt"/>
            </a:endParaRP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FB9C147C-F652-4735-B7A1-04BFC9D1FD0D}"/>
              </a:ext>
            </a:extLst>
          </p:cNvPr>
          <p:cNvSpPr/>
          <p:nvPr/>
        </p:nvSpPr>
        <p:spPr>
          <a:xfrm>
            <a:off x="9976020" y="1249223"/>
            <a:ext cx="1647568" cy="482920"/>
          </a:xfrm>
          <a:prstGeom prst="leftArrow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032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BBFB97FA-821D-4657-A867-BF5641FB162E}"/>
              </a:ext>
            </a:extLst>
          </p:cNvPr>
          <p:cNvSpPr/>
          <p:nvPr/>
        </p:nvSpPr>
        <p:spPr>
          <a:xfrm>
            <a:off x="172995" y="568411"/>
            <a:ext cx="10298103" cy="5677921"/>
          </a:xfrm>
          <a:custGeom>
            <a:avLst/>
            <a:gdLst>
              <a:gd name="connsiteX0" fmla="*/ 119269 w 10982739"/>
              <a:gd name="connsiteY0" fmla="*/ 0 h 5973417"/>
              <a:gd name="connsiteX1" fmla="*/ 10982739 w 10982739"/>
              <a:gd name="connsiteY1" fmla="*/ 19878 h 5973417"/>
              <a:gd name="connsiteX2" fmla="*/ 10803835 w 10982739"/>
              <a:gd name="connsiteY2" fmla="*/ 5804452 h 5973417"/>
              <a:gd name="connsiteX3" fmla="*/ 0 w 10982739"/>
              <a:gd name="connsiteY3" fmla="*/ 5973417 h 5973417"/>
              <a:gd name="connsiteX4" fmla="*/ 119269 w 10982739"/>
              <a:gd name="connsiteY4" fmla="*/ 0 h 597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2739" h="5973417">
                <a:moveTo>
                  <a:pt x="119269" y="0"/>
                </a:moveTo>
                <a:lnTo>
                  <a:pt x="10982739" y="19878"/>
                </a:lnTo>
                <a:lnTo>
                  <a:pt x="10803835" y="5804452"/>
                </a:lnTo>
                <a:lnTo>
                  <a:pt x="0" y="5973417"/>
                </a:lnTo>
                <a:lnTo>
                  <a:pt x="11926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E92F1-7FB9-4329-A3D8-CFAF77FE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WP5: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0F04D-65F9-43C9-A55B-BA6E26D0C7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76D30-BDC5-43BB-9544-F7D6F7CFD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ALICE ITS plenary | IT3 Report of WP5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AAD6-4178-47BB-B665-2BDCE280C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5</a:t>
            </a:fld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2828CA-4C76-43B7-A436-443FE2533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199549"/>
              </p:ext>
            </p:extLst>
          </p:nvPr>
        </p:nvGraphicFramePr>
        <p:xfrm>
          <a:off x="372942" y="568411"/>
          <a:ext cx="8847970" cy="45797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9347">
                  <a:extLst>
                    <a:ext uri="{9D8B030D-6E8A-4147-A177-3AD203B41FA5}">
                      <a16:colId xmlns:a16="http://schemas.microsoft.com/office/drawing/2014/main" val="1218359675"/>
                    </a:ext>
                  </a:extLst>
                </a:gridCol>
                <a:gridCol w="7108623">
                  <a:extLst>
                    <a:ext uri="{9D8B030D-6E8A-4147-A177-3AD203B41FA5}">
                      <a16:colId xmlns:a16="http://schemas.microsoft.com/office/drawing/2014/main" val="3179128279"/>
                    </a:ext>
                  </a:extLst>
                </a:gridCol>
              </a:tblGrid>
              <a:tr h="358982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Milestone </a:t>
                      </a:r>
                      <a:endParaRPr lang="en-GB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Description </a:t>
                      </a:r>
                      <a:endParaRPr lang="en-GB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070791"/>
                  </a:ext>
                </a:extLst>
              </a:tr>
              <a:tr h="345501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1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Breadboard Model (BBM)</a:t>
                      </a:r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152940"/>
                  </a:ext>
                </a:extLst>
              </a:tr>
              <a:tr h="461902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prstClr val="black"/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Selection of carbon materials based on structural and thermal properties.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609873"/>
                  </a:ext>
                </a:extLst>
              </a:tr>
              <a:tr h="765524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On-going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Procurement of </a:t>
                      </a: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 foam samples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characterization test.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On-going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Investigation of </a:t>
                      </a: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ultralight CFRP support 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starting.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dirty="0">
                        <a:solidFill>
                          <a:prstClr val="black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4650714"/>
                  </a:ext>
                </a:extLst>
              </a:tr>
              <a:tr h="317796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Development of </a:t>
                      </a: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CFD 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models for structural simulations.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3331543"/>
                  </a:ext>
                </a:extLst>
              </a:tr>
              <a:tr h="765524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On-going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FE Modal analysis performed and dynamic analysis under development.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On-going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Development of </a:t>
                      </a: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CFD 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models for thermal simulations.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dirty="0">
                        <a:solidFill>
                          <a:prstClr val="black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026584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2</a:t>
                      </a:r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Engineering Model (EM)</a:t>
                      </a: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5785167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of one half-layer with dummy chips.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GB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On-going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procurement </a:t>
                      </a:r>
                      <a:endParaRPr kumimoji="0" lang="en-GB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5879418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3022460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6277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107A81D-2E01-427E-848C-BC7845D86C85}"/>
              </a:ext>
            </a:extLst>
          </p:cNvPr>
          <p:cNvSpPr/>
          <p:nvPr/>
        </p:nvSpPr>
        <p:spPr>
          <a:xfrm>
            <a:off x="400316" y="5111828"/>
            <a:ext cx="9843460" cy="90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0520" indent="-1620520" algn="just">
              <a:lnSpc>
                <a:spcPct val="107000"/>
              </a:lnSpc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Breadboard Model (BM): 	This is the initial prototype and is only functionally representative of the final module.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20520" indent="-1620520" algn="just">
              <a:lnSpc>
                <a:spcPct val="107000"/>
              </a:lnSpc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 Model (EM):	This model is form, fit, and functionally close to the final model; however, it will use a mixture of final-grade components and commercial components.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20520" indent="-1620520" algn="just">
              <a:lnSpc>
                <a:spcPct val="107000"/>
              </a:lnSpc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Qualification Model (QM): 	This is the model that is subjected to the qualification campaign. This usually includes design updates from the EM and uses identical components to final; however, these components do not need to be screened to the final standard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20520" indent="-1620520" algn="just">
              <a:lnSpc>
                <a:spcPct val="107000"/>
              </a:lnSpc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 Model (FM): 	The models actually to install in the Experiment; these are tested to acceptance-level testing (lower level than qualification).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5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F10FB8A-C3AF-47FA-9D8D-61A796942C65}"/>
              </a:ext>
            </a:extLst>
          </p:cNvPr>
          <p:cNvGrpSpPr>
            <a:grpSpLocks noChangeAspect="1"/>
          </p:cNvGrpSpPr>
          <p:nvPr/>
        </p:nvGrpSpPr>
        <p:grpSpPr>
          <a:xfrm>
            <a:off x="60909" y="719975"/>
            <a:ext cx="8438105" cy="3396970"/>
            <a:chOff x="1032862" y="2878335"/>
            <a:chExt cx="9264151" cy="37295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9D72CB-D91F-46E8-BC80-D0A1A77A5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" t="23094" b="12363"/>
            <a:stretch/>
          </p:blipFill>
          <p:spPr>
            <a:xfrm>
              <a:off x="1032862" y="2878335"/>
              <a:ext cx="9264151" cy="372951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41E0EEC-E9AC-4448-930E-E96E20FDB1E0}"/>
                </a:ext>
              </a:extLst>
            </p:cNvPr>
            <p:cNvCxnSpPr/>
            <p:nvPr/>
          </p:nvCxnSpPr>
          <p:spPr>
            <a:xfrm flipV="1">
              <a:off x="5784850" y="3355975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3B940A-EFE2-43FA-BECF-0F8B226C7E27}"/>
                </a:ext>
              </a:extLst>
            </p:cNvPr>
            <p:cNvCxnSpPr/>
            <p:nvPr/>
          </p:nvCxnSpPr>
          <p:spPr>
            <a:xfrm flipV="1">
              <a:off x="5810250" y="3393219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6386C9-B7C2-410D-B6DF-60E36297D97A}"/>
                </a:ext>
              </a:extLst>
            </p:cNvPr>
            <p:cNvCxnSpPr/>
            <p:nvPr/>
          </p:nvCxnSpPr>
          <p:spPr>
            <a:xfrm flipV="1">
              <a:off x="5842000" y="3438689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E4D4EA-6C8A-4532-999D-098EB1A5A5B4}"/>
                </a:ext>
              </a:extLst>
            </p:cNvPr>
            <p:cNvCxnSpPr/>
            <p:nvPr/>
          </p:nvCxnSpPr>
          <p:spPr>
            <a:xfrm flipV="1">
              <a:off x="5497277" y="3043531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6DB51C-223E-4445-A64D-83D12B2A0DB1}"/>
                </a:ext>
              </a:extLst>
            </p:cNvPr>
            <p:cNvCxnSpPr/>
            <p:nvPr/>
          </p:nvCxnSpPr>
          <p:spPr>
            <a:xfrm flipV="1">
              <a:off x="5522677" y="3080775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637D0C8-92BB-42BB-8E18-EDE39762C487}"/>
                </a:ext>
              </a:extLst>
            </p:cNvPr>
            <p:cNvCxnSpPr/>
            <p:nvPr/>
          </p:nvCxnSpPr>
          <p:spPr>
            <a:xfrm flipV="1">
              <a:off x="5554427" y="3126245"/>
              <a:ext cx="3251200" cy="777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A1D5821-3AF9-4358-BA40-13C1B4003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Carbon material selection and production: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E92F1-7FB9-4329-A3D8-CFAF77FE0E7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GB" dirty="0"/>
              <a:t>ITS3 WP5  Breadboard model:  </a:t>
            </a:r>
            <a:r>
              <a:rPr lang="en-GB" dirty="0">
                <a:solidFill>
                  <a:srgbClr val="00B050"/>
                </a:solidFill>
              </a:rPr>
              <a:t>Carbon foam &amp; CFRP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0F04D-65F9-43C9-A55B-BA6E26D0C7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76D30-BDC5-43BB-9544-F7D6F7CFD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AAD6-4178-47BB-B665-2BDCE280C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A23C8-26AE-4505-AC62-36EED51FDF24}"/>
              </a:ext>
            </a:extLst>
          </p:cNvPr>
          <p:cNvSpPr txBox="1"/>
          <p:nvPr/>
        </p:nvSpPr>
        <p:spPr>
          <a:xfrm>
            <a:off x="7972542" y="2295799"/>
            <a:ext cx="4264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COOLING: Low dry air/pre-cooled gas flow*</a:t>
            </a:r>
            <a:endParaRPr lang="en-GB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EE3C1F-FF59-4E2F-8482-591C9DCF9F3A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7482845" y="1313622"/>
            <a:ext cx="489697" cy="9077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42911E-79D1-478D-B1AB-19FD7C80B3F3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5978261" y="1665064"/>
            <a:ext cx="1994281" cy="5562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961B31-77A4-4636-9693-02ECF55A49E1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4417995" y="1989910"/>
            <a:ext cx="3554547" cy="23142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B5A4C6-CAB9-4E38-A570-68A093452BCF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4140823" y="2077625"/>
            <a:ext cx="248359" cy="95062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46577F8-816A-445B-8FB2-9B3760F65FAA}"/>
              </a:ext>
            </a:extLst>
          </p:cNvPr>
          <p:cNvSpPr txBox="1"/>
          <p:nvPr/>
        </p:nvSpPr>
        <p:spPr>
          <a:xfrm>
            <a:off x="4367323" y="2519942"/>
            <a:ext cx="143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chemeClr val="bg1">
                    <a:lumMod val="50000"/>
                  </a:schemeClr>
                </a:solidFill>
              </a:rPr>
              <a:t>CFRP*</a:t>
            </a:r>
            <a:endParaRPr lang="en-US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73BAA3-3D93-43A1-A970-72DDC67B44D3}"/>
              </a:ext>
            </a:extLst>
          </p:cNvPr>
          <p:cNvSpPr/>
          <p:nvPr/>
        </p:nvSpPr>
        <p:spPr>
          <a:xfrm>
            <a:off x="7972542" y="2036673"/>
            <a:ext cx="1664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CARBON FOAM</a:t>
            </a:r>
            <a:endParaRPr lang="en-GB" b="1" dirty="0"/>
          </a:p>
        </p:txBody>
      </p:sp>
      <p:grpSp>
        <p:nvGrpSpPr>
          <p:cNvPr id="2" name="Group 1"/>
          <p:cNvGrpSpPr/>
          <p:nvPr/>
        </p:nvGrpSpPr>
        <p:grpSpPr>
          <a:xfrm rot="20789203">
            <a:off x="-615697" y="4754071"/>
            <a:ext cx="5647412" cy="1612889"/>
            <a:chOff x="7542602" y="2909545"/>
            <a:chExt cx="5647412" cy="161288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C0022DB-BDE8-4645-A6F2-591BC34549D2}"/>
                </a:ext>
              </a:extLst>
            </p:cNvPr>
            <p:cNvSpPr/>
            <p:nvPr/>
          </p:nvSpPr>
          <p:spPr>
            <a:xfrm>
              <a:off x="12953896" y="2939730"/>
              <a:ext cx="233354" cy="15827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681F40A-D0F4-4A46-AFB4-FFC09619AB44}"/>
                </a:ext>
              </a:extLst>
            </p:cNvPr>
            <p:cNvSpPr/>
            <p:nvPr/>
          </p:nvSpPr>
          <p:spPr>
            <a:xfrm>
              <a:off x="11447858" y="2926901"/>
              <a:ext cx="233354" cy="15827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FF94029-1F87-43B0-81B2-8A8344482779}"/>
                </a:ext>
              </a:extLst>
            </p:cNvPr>
            <p:cNvSpPr/>
            <p:nvPr/>
          </p:nvSpPr>
          <p:spPr>
            <a:xfrm>
              <a:off x="10306132" y="2923603"/>
              <a:ext cx="233354" cy="15827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6FC538-60A5-4F79-8002-062DBDC75614}"/>
                </a:ext>
              </a:extLst>
            </p:cNvPr>
            <p:cNvSpPr/>
            <p:nvPr/>
          </p:nvSpPr>
          <p:spPr>
            <a:xfrm>
              <a:off x="9356853" y="2923602"/>
              <a:ext cx="252000" cy="15827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15430D-057D-4596-85CA-1883E2B1865F}"/>
                </a:ext>
              </a:extLst>
            </p:cNvPr>
            <p:cNvSpPr/>
            <p:nvPr/>
          </p:nvSpPr>
          <p:spPr>
            <a:xfrm>
              <a:off x="9434793" y="2991492"/>
              <a:ext cx="756000" cy="144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D5BDC6-A154-4CE5-A2FC-FB03988EE2B8}"/>
                </a:ext>
              </a:extLst>
            </p:cNvPr>
            <p:cNvSpPr/>
            <p:nvPr/>
          </p:nvSpPr>
          <p:spPr>
            <a:xfrm>
              <a:off x="10202014" y="3008932"/>
              <a:ext cx="2988000" cy="1404000"/>
            </a:xfrm>
            <a:prstGeom prst="rect">
              <a:avLst/>
            </a:prstGeom>
            <a:gradFill flip="none" rotWithShape="1">
              <a:gsLst>
                <a:gs pos="25000">
                  <a:srgbClr val="759D0B"/>
                </a:gs>
                <a:gs pos="74000">
                  <a:srgbClr val="759D0B"/>
                </a:gs>
                <a:gs pos="3000">
                  <a:srgbClr val="5C7B0A"/>
                </a:gs>
                <a:gs pos="100000">
                  <a:srgbClr val="5C7B0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F8D6E0-ECDB-4518-B023-3DC50A6D70DA}"/>
                </a:ext>
              </a:extLst>
            </p:cNvPr>
            <p:cNvSpPr/>
            <p:nvPr/>
          </p:nvSpPr>
          <p:spPr>
            <a:xfrm>
              <a:off x="7542602" y="3051626"/>
              <a:ext cx="1980000" cy="181462"/>
            </a:xfrm>
            <a:prstGeom prst="rect">
              <a:avLst/>
            </a:prstGeom>
            <a:solidFill>
              <a:srgbClr val="005A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825FBB-C4AC-4D30-9485-A3A01994A887}"/>
                </a:ext>
              </a:extLst>
            </p:cNvPr>
            <p:cNvSpPr/>
            <p:nvPr/>
          </p:nvSpPr>
          <p:spPr>
            <a:xfrm>
              <a:off x="7542602" y="3333544"/>
              <a:ext cx="1980000" cy="181462"/>
            </a:xfrm>
            <a:prstGeom prst="rect">
              <a:avLst/>
            </a:prstGeom>
            <a:solidFill>
              <a:srgbClr val="005A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45F2D8-1748-4365-97E5-4DA0074E32C7}"/>
                </a:ext>
              </a:extLst>
            </p:cNvPr>
            <p:cNvSpPr/>
            <p:nvPr/>
          </p:nvSpPr>
          <p:spPr>
            <a:xfrm>
              <a:off x="7542602" y="3615462"/>
              <a:ext cx="1980000" cy="181462"/>
            </a:xfrm>
            <a:prstGeom prst="rect">
              <a:avLst/>
            </a:prstGeom>
            <a:solidFill>
              <a:srgbClr val="005A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2720D5C-B5E2-4D2D-A140-5B31A3624C1F}"/>
                </a:ext>
              </a:extLst>
            </p:cNvPr>
            <p:cNvSpPr/>
            <p:nvPr/>
          </p:nvSpPr>
          <p:spPr>
            <a:xfrm>
              <a:off x="7542602" y="3897380"/>
              <a:ext cx="1980000" cy="181462"/>
            </a:xfrm>
            <a:prstGeom prst="rect">
              <a:avLst/>
            </a:prstGeom>
            <a:solidFill>
              <a:srgbClr val="005A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2AB323E-6E64-4A96-9BEA-F169CD461A77}"/>
                </a:ext>
              </a:extLst>
            </p:cNvPr>
            <p:cNvSpPr/>
            <p:nvPr/>
          </p:nvSpPr>
          <p:spPr>
            <a:xfrm>
              <a:off x="7542602" y="4179297"/>
              <a:ext cx="1980000" cy="181462"/>
            </a:xfrm>
            <a:prstGeom prst="rect">
              <a:avLst/>
            </a:prstGeom>
            <a:solidFill>
              <a:srgbClr val="005A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EAB9CB-7F32-4D31-95BE-E242D62FB1C3}"/>
                </a:ext>
              </a:extLst>
            </p:cNvPr>
            <p:cNvGrpSpPr/>
            <p:nvPr/>
          </p:nvGrpSpPr>
          <p:grpSpPr>
            <a:xfrm>
              <a:off x="9819774" y="2909545"/>
              <a:ext cx="447675" cy="1455906"/>
              <a:chOff x="2382206" y="4490986"/>
              <a:chExt cx="447675" cy="1455906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88AF6C0-7FB5-44C3-80E1-CBBBEAFEB968}"/>
                  </a:ext>
                </a:extLst>
              </p:cNvPr>
              <p:cNvSpPr/>
              <p:nvPr/>
            </p:nvSpPr>
            <p:spPr>
              <a:xfrm>
                <a:off x="2382206" y="4490986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68F4DFD-86A7-4885-9F4F-1A6BE2DE8BF2}"/>
                  </a:ext>
                </a:extLst>
              </p:cNvPr>
              <p:cNvSpPr/>
              <p:nvPr/>
            </p:nvSpPr>
            <p:spPr>
              <a:xfrm>
                <a:off x="2382206" y="4800118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166FD33-8873-421C-95EC-645CE845EA06}"/>
                  </a:ext>
                </a:extLst>
              </p:cNvPr>
              <p:cNvSpPr/>
              <p:nvPr/>
            </p:nvSpPr>
            <p:spPr>
              <a:xfrm>
                <a:off x="2382206" y="5109249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71E247C-C69F-41A8-80C6-918C704699DF}"/>
                  </a:ext>
                </a:extLst>
              </p:cNvPr>
              <p:cNvSpPr/>
              <p:nvPr/>
            </p:nvSpPr>
            <p:spPr>
              <a:xfrm>
                <a:off x="2382206" y="5418380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C898EA5-9642-4B47-A485-261693992956}"/>
                  </a:ext>
                </a:extLst>
              </p:cNvPr>
              <p:cNvSpPr/>
              <p:nvPr/>
            </p:nvSpPr>
            <p:spPr>
              <a:xfrm>
                <a:off x="2382206" y="5727512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55E0C92-3E39-4624-98B9-AB214080FA72}"/>
                </a:ext>
              </a:extLst>
            </p:cNvPr>
            <p:cNvGrpSpPr/>
            <p:nvPr/>
          </p:nvGrpSpPr>
          <p:grpSpPr>
            <a:xfrm>
              <a:off x="9800808" y="2971743"/>
              <a:ext cx="447675" cy="1455906"/>
              <a:chOff x="2382206" y="4490986"/>
              <a:chExt cx="447675" cy="1455906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8702273-E109-443C-A26B-2412A857770C}"/>
                  </a:ext>
                </a:extLst>
              </p:cNvPr>
              <p:cNvSpPr/>
              <p:nvPr/>
            </p:nvSpPr>
            <p:spPr>
              <a:xfrm>
                <a:off x="2382206" y="4490986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63E75B9-B958-4A1C-AF5F-9DDDCCE1DE6C}"/>
                  </a:ext>
                </a:extLst>
              </p:cNvPr>
              <p:cNvSpPr/>
              <p:nvPr/>
            </p:nvSpPr>
            <p:spPr>
              <a:xfrm>
                <a:off x="2382206" y="4800118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A8021A-6A8B-4088-AF1B-88F72D0C2162}"/>
                  </a:ext>
                </a:extLst>
              </p:cNvPr>
              <p:cNvSpPr/>
              <p:nvPr/>
            </p:nvSpPr>
            <p:spPr>
              <a:xfrm>
                <a:off x="2382206" y="5109249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DDFE510-E0E4-4113-9B21-DAF119C3EDB7}"/>
                  </a:ext>
                </a:extLst>
              </p:cNvPr>
              <p:cNvSpPr/>
              <p:nvPr/>
            </p:nvSpPr>
            <p:spPr>
              <a:xfrm>
                <a:off x="2382206" y="5418380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DBEEC1-40B0-422C-9E95-33EB6564AC46}"/>
                  </a:ext>
                </a:extLst>
              </p:cNvPr>
              <p:cNvSpPr/>
              <p:nvPr/>
            </p:nvSpPr>
            <p:spPr>
              <a:xfrm>
                <a:off x="2382206" y="5727512"/>
                <a:ext cx="447675" cy="219380"/>
              </a:xfrm>
              <a:custGeom>
                <a:avLst/>
                <a:gdLst>
                  <a:gd name="connsiteX0" fmla="*/ 0 w 447675"/>
                  <a:gd name="connsiteY0" fmla="*/ 219380 h 219380"/>
                  <a:gd name="connsiteX1" fmla="*/ 228600 w 447675"/>
                  <a:gd name="connsiteY1" fmla="*/ 305 h 219380"/>
                  <a:gd name="connsiteX2" fmla="*/ 447675 w 447675"/>
                  <a:gd name="connsiteY2" fmla="*/ 181280 h 21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75" h="219380">
                    <a:moveTo>
                      <a:pt x="0" y="219380"/>
                    </a:moveTo>
                    <a:cubicBezTo>
                      <a:pt x="76994" y="113017"/>
                      <a:pt x="153988" y="6655"/>
                      <a:pt x="228600" y="305"/>
                    </a:cubicBezTo>
                    <a:cubicBezTo>
                      <a:pt x="303212" y="-6045"/>
                      <a:pt x="375443" y="87617"/>
                      <a:pt x="447675" y="18128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aphicFrame>
        <p:nvGraphicFramePr>
          <p:cNvPr id="50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955958"/>
              </p:ext>
            </p:extLst>
          </p:nvPr>
        </p:nvGraphicFramePr>
        <p:xfrm>
          <a:off x="5303116" y="3749781"/>
          <a:ext cx="6720926" cy="237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40">
                  <a:extLst>
                    <a:ext uri="{9D8B030D-6E8A-4147-A177-3AD203B41FA5}">
                      <a16:colId xmlns:a16="http://schemas.microsoft.com/office/drawing/2014/main" val="2403799795"/>
                    </a:ext>
                  </a:extLst>
                </a:gridCol>
                <a:gridCol w="716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819">
                  <a:extLst>
                    <a:ext uri="{9D8B030D-6E8A-4147-A177-3AD203B41FA5}">
                      <a16:colId xmlns:a16="http://schemas.microsoft.com/office/drawing/2014/main" val="4108764297"/>
                    </a:ext>
                  </a:extLst>
                </a:gridCol>
                <a:gridCol w="729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8096">
                  <a:extLst>
                    <a:ext uri="{9D8B030D-6E8A-4147-A177-3AD203B41FA5}">
                      <a16:colId xmlns:a16="http://schemas.microsoft.com/office/drawing/2014/main" val="3307353095"/>
                    </a:ext>
                  </a:extLst>
                </a:gridCol>
                <a:gridCol w="566035">
                  <a:extLst>
                    <a:ext uri="{9D8B030D-6E8A-4147-A177-3AD203B41FA5}">
                      <a16:colId xmlns:a16="http://schemas.microsoft.com/office/drawing/2014/main" val="2173825271"/>
                    </a:ext>
                  </a:extLst>
                </a:gridCol>
                <a:gridCol w="1076264">
                  <a:extLst>
                    <a:ext uri="{9D8B030D-6E8A-4147-A177-3AD203B41FA5}">
                      <a16:colId xmlns:a16="http://schemas.microsoft.com/office/drawing/2014/main" val="3368080173"/>
                    </a:ext>
                  </a:extLst>
                </a:gridCol>
                <a:gridCol w="846061">
                  <a:extLst>
                    <a:ext uri="{9D8B030D-6E8A-4147-A177-3AD203B41FA5}">
                      <a16:colId xmlns:a16="http://schemas.microsoft.com/office/drawing/2014/main" val="752398688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Material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Density </a:t>
                      </a:r>
                      <a:br>
                        <a:rPr lang="it-IT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</a:br>
                      <a:r>
                        <a:rPr lang="it-IT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[g/cm3]</a:t>
                      </a:r>
                      <a:endParaRPr lang="en-US" sz="12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CTE</a:t>
                      </a:r>
                    </a:p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[ppm/</a:t>
                      </a:r>
                      <a:r>
                        <a:rPr lang="en-US" sz="1200" kern="1200" baseline="300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o</a:t>
                      </a:r>
                      <a:r>
                        <a:rPr lang="en-US" sz="1200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C</a:t>
                      </a:r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]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K-In plane</a:t>
                      </a:r>
                    </a:p>
                    <a:p>
                      <a:pPr algn="ctr"/>
                      <a:r>
                        <a:rPr lang="it-IT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[W/</a:t>
                      </a:r>
                      <a:r>
                        <a:rPr lang="it-IT" sz="1200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mK</a:t>
                      </a:r>
                      <a:r>
                        <a:rPr lang="it-IT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]</a:t>
                      </a:r>
                      <a:endParaRPr lang="en-US" sz="12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ctr" defTabSz="914377" rtl="0" eaLnBrk="1" latinLnBrk="0" hangingPunct="1"/>
                      <a:r>
                        <a:rPr lang="it-IT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K -Out of plane</a:t>
                      </a:r>
                    </a:p>
                    <a:p>
                      <a:pPr marL="0" algn="ctr" defTabSz="914377" rtl="0" eaLnBrk="1" latinLnBrk="0" hangingPunct="1"/>
                      <a:r>
                        <a:rPr lang="it-IT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[W/mK]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Pore </a:t>
                      </a:r>
                      <a:b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</a:br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volume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[PPI] </a:t>
                      </a:r>
                      <a:br>
                        <a:rPr lang="en-US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</a:br>
                      <a:r>
                        <a:rPr lang="en-US" sz="1200" u="sng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(Pores Per Inch) </a:t>
                      </a:r>
                      <a:r>
                        <a:rPr lang="en-US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[µm] cell size 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Elastic </a:t>
                      </a:r>
                      <a:b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</a:br>
                      <a:r>
                        <a:rPr lang="en-US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modulus </a:t>
                      </a:r>
                      <a:br>
                        <a:rPr lang="en-US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</a:br>
                      <a:r>
                        <a:rPr lang="en-US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[MPa]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r"/>
                      <a:r>
                        <a:rPr lang="en-US" sz="1200" kern="1200" dirty="0" err="1"/>
                        <a:t>Duocel</a:t>
                      </a:r>
                      <a:r>
                        <a:rPr lang="en-US" sz="1200" kern="1200" dirty="0"/>
                        <a:t>® </a:t>
                      </a:r>
                      <a:br>
                        <a:rPr lang="en-US" sz="1200" kern="1200" dirty="0"/>
                      </a:br>
                      <a:r>
                        <a:rPr lang="en-US" sz="1200" kern="1200" dirty="0"/>
                        <a:t>Carbon Foam</a:t>
                      </a:r>
                      <a:endParaRPr lang="en-GB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0,03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2,2</a:t>
                      </a:r>
                      <a:r>
                        <a:rPr lang="en-US" sz="1200" kern="1200" baseline="0" dirty="0"/>
                        <a:t> 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&lt;</a:t>
                      </a:r>
                      <a:r>
                        <a:rPr lang="en-US" sz="1200" kern="1200" baseline="0" dirty="0"/>
                        <a:t> </a:t>
                      </a:r>
                      <a:r>
                        <a:rPr lang="en-US" sz="1200" kern="1200" dirty="0"/>
                        <a:t>0,05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&lt; 0,05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97%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5 to</a:t>
                      </a:r>
                      <a:r>
                        <a:rPr lang="en-US" sz="1200" kern="1200" baseline="0" dirty="0"/>
                        <a:t> </a:t>
                      </a:r>
                      <a:r>
                        <a:rPr lang="en-US" sz="1200" kern="1200" dirty="0"/>
                        <a:t>100 PPI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101,84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r"/>
                      <a:r>
                        <a:rPr lang="en-US" sz="1200" kern="1200" dirty="0"/>
                        <a:t>K9 Hi-K</a:t>
                      </a:r>
                      <a:endParaRPr lang="en-GB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0,20-0.26</a:t>
                      </a:r>
                    </a:p>
                    <a:p>
                      <a:pPr algn="ctr"/>
                      <a:r>
                        <a:rPr lang="en-US" sz="1200" kern="1200" dirty="0"/>
                        <a:t>0.45-0.68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20 / 60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20 / 60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130 PPI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95263279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r"/>
                      <a:r>
                        <a:rPr lang="it-IT" sz="1200" kern="1200" dirty="0"/>
                        <a:t>CFOAM 35 HTC</a:t>
                      </a:r>
                      <a:endParaRPr lang="it-IT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0.4-0.5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1.9-2.1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140-180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140-180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&gt;70%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1200 </a:t>
                      </a:r>
                      <a:r>
                        <a:rPr lang="en-US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µ</a:t>
                      </a:r>
                      <a:r>
                        <a:rPr lang="en-US" sz="1200" kern="1200" dirty="0"/>
                        <a:t>m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100 (</a:t>
                      </a:r>
                      <a:r>
                        <a:rPr lang="en-US" sz="1200" kern="1200" dirty="0" err="1"/>
                        <a:t>Compr</a:t>
                      </a:r>
                      <a:r>
                        <a:rPr lang="en-US" sz="1200" kern="1200" dirty="0"/>
                        <a:t>.)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092378661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it-IT" sz="1200" kern="1200" dirty="0"/>
                        <a:t>POCO HTC</a:t>
                      </a:r>
                      <a:endParaRPr lang="it-IT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kern="1200" dirty="0"/>
                        <a:t>0.9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̴1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/>
                        <a:t>70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245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61%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400</a:t>
                      </a:r>
                      <a:r>
                        <a:rPr lang="en-US" sz="1200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µ</a:t>
                      </a:r>
                      <a:r>
                        <a:rPr lang="en-US" sz="1200" kern="1200" dirty="0"/>
                        <a:t>m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&gt;100 (</a:t>
                      </a:r>
                      <a:r>
                        <a:rPr lang="en-US" sz="1200" kern="1200" dirty="0" err="1"/>
                        <a:t>Compr</a:t>
                      </a:r>
                      <a:r>
                        <a:rPr lang="en-US" sz="1200" kern="1200" dirty="0"/>
                        <a:t>)</a:t>
                      </a:r>
                      <a:endParaRPr lang="en-US" sz="12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375228462"/>
                  </a:ext>
                </a:extLst>
              </a:tr>
            </a:tbl>
          </a:graphicData>
        </a:graphic>
      </p:graphicFrame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B5A4C6-CAB9-4E38-A570-68A093452BCF}"/>
              </a:ext>
            </a:extLst>
          </p:cNvPr>
          <p:cNvCxnSpPr>
            <a:cxnSpLocks/>
            <a:stCxn id="48" idx="0"/>
            <a:endCxn id="59" idx="1"/>
          </p:cNvCxnSpPr>
          <p:nvPr/>
        </p:nvCxnSpPr>
        <p:spPr>
          <a:xfrm flipV="1">
            <a:off x="1163854" y="3028249"/>
            <a:ext cx="3225328" cy="196825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7EE3C1F-FF59-4E2F-8482-591C9DCF9F3A}"/>
              </a:ext>
            </a:extLst>
          </p:cNvPr>
          <p:cNvCxnSpPr>
            <a:cxnSpLocks/>
            <a:stCxn id="69" idx="0"/>
            <a:endCxn id="31" idx="1"/>
          </p:cNvCxnSpPr>
          <p:nvPr/>
        </p:nvCxnSpPr>
        <p:spPr>
          <a:xfrm flipV="1">
            <a:off x="4656019" y="2221339"/>
            <a:ext cx="3316523" cy="195249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242911E-79D1-478D-B1AB-19FD7C80B3F3}"/>
              </a:ext>
            </a:extLst>
          </p:cNvPr>
          <p:cNvCxnSpPr>
            <a:cxnSpLocks/>
            <a:stCxn id="68" idx="0"/>
            <a:endCxn id="31" idx="1"/>
          </p:cNvCxnSpPr>
          <p:nvPr/>
        </p:nvCxnSpPr>
        <p:spPr>
          <a:xfrm flipV="1">
            <a:off x="3188677" y="2221339"/>
            <a:ext cx="4783865" cy="229194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D961B31-77A4-4636-9693-02ECF55A49E1}"/>
              </a:ext>
            </a:extLst>
          </p:cNvPr>
          <p:cNvCxnSpPr>
            <a:cxnSpLocks/>
            <a:stCxn id="33" idx="0"/>
            <a:endCxn id="31" idx="1"/>
          </p:cNvCxnSpPr>
          <p:nvPr/>
        </p:nvCxnSpPr>
        <p:spPr>
          <a:xfrm flipV="1">
            <a:off x="2077788" y="2221339"/>
            <a:ext cx="5894754" cy="2555524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E7CB38C-30B5-425A-AA14-CFF1544DBD28}"/>
              </a:ext>
            </a:extLst>
          </p:cNvPr>
          <p:cNvSpPr/>
          <p:nvPr/>
        </p:nvSpPr>
        <p:spPr>
          <a:xfrm>
            <a:off x="8239379" y="2951363"/>
            <a:ext cx="3596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* Design solution under discussion with St, Pietersburg</a:t>
            </a:r>
            <a:endParaRPr lang="en-GB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C693E7-D91B-4CBD-8903-C70EEA896FC8}"/>
              </a:ext>
            </a:extLst>
          </p:cNvPr>
          <p:cNvSpPr txBox="1"/>
          <p:nvPr/>
        </p:nvSpPr>
        <p:spPr>
          <a:xfrm>
            <a:off x="4389182" y="2735861"/>
            <a:ext cx="150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Stress relief </a:t>
            </a:r>
            <a:br>
              <a:rPr lang="en-GB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gas nozzles</a:t>
            </a:r>
          </a:p>
        </p:txBody>
      </p:sp>
    </p:spTree>
    <p:extLst>
      <p:ext uri="{BB962C8B-B14F-4D97-AF65-F5344CB8AC3E}">
        <p14:creationId xmlns:p14="http://schemas.microsoft.com/office/powerpoint/2010/main" val="99078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7"/>
          <a:stretch/>
        </p:blipFill>
        <p:spPr>
          <a:xfrm>
            <a:off x="3893201" y="1224452"/>
            <a:ext cx="8298799" cy="52736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9EE8CD0-91F2-49DB-B03B-25BC98D4F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0" b="98955" l="25690" r="72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69" r="24386"/>
          <a:stretch/>
        </p:blipFill>
        <p:spPr>
          <a:xfrm>
            <a:off x="9635295" y="3677278"/>
            <a:ext cx="1116000" cy="1079734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A1D5821-3AF9-4358-BA40-13C1B4003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25" y="568411"/>
            <a:ext cx="10700635" cy="370313"/>
          </a:xfrm>
        </p:spPr>
        <p:txBody>
          <a:bodyPr/>
          <a:lstStyle/>
          <a:p>
            <a:r>
              <a:rPr lang="en-GB" b="1" dirty="0"/>
              <a:t>Carbon material selection and production: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E92F1-7FB9-4329-A3D8-CFAF77FE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  Breadboard model:  </a:t>
            </a:r>
            <a:r>
              <a:rPr lang="en-GB" dirty="0">
                <a:solidFill>
                  <a:srgbClr val="00B050"/>
                </a:solidFill>
              </a:rPr>
              <a:t>carbon foam characterisation test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0F04D-65F9-43C9-A55B-BA6E26D0C7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76D30-BDC5-43BB-9544-F7D6F7CFD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AAD6-4178-47BB-B665-2BDCE280C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3BBAED-8BCC-416D-B89A-CDA1BA294432}"/>
              </a:ext>
            </a:extLst>
          </p:cNvPr>
          <p:cNvSpPr/>
          <p:nvPr/>
        </p:nvSpPr>
        <p:spPr>
          <a:xfrm>
            <a:off x="392566" y="1092565"/>
            <a:ext cx="9846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(1) Prototype production				</a:t>
            </a:r>
            <a:r>
              <a:rPr lang="de-DE" sz="1600" dirty="0">
                <a:solidFill>
                  <a:prstClr val="black"/>
                </a:solidFill>
                <a:sym typeface="Wingdings" panose="05000000000000000000" pitchFamily="2" charset="2"/>
              </a:rPr>
              <a:t>	</a:t>
            </a:r>
            <a:r>
              <a:rPr lang="en-GB" sz="1600" dirty="0">
                <a:solidFill>
                  <a:schemeClr val="accent2"/>
                </a:solidFill>
              </a:rPr>
              <a:t>ONGOING</a:t>
            </a:r>
            <a:endParaRPr lang="de-DE" sz="1600" dirty="0">
              <a:solidFill>
                <a:schemeClr val="accent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(2) Thermal conductivity test				</a:t>
            </a:r>
            <a:r>
              <a:rPr lang="de-DE" sz="16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prstClr val="black"/>
                </a:solidFill>
              </a:rPr>
              <a:t>	</a:t>
            </a:r>
            <a:r>
              <a:rPr lang="en-GB" sz="1600" dirty="0">
                <a:solidFill>
                  <a:schemeClr val="accent2"/>
                </a:solidFill>
              </a:rPr>
              <a:t>ASAP</a:t>
            </a:r>
            <a:r>
              <a:rPr lang="en-GB" sz="1600" dirty="0">
                <a:solidFill>
                  <a:prstClr val="black"/>
                </a:solidFill>
              </a:rPr>
              <a:t> (CERN opening)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(3) Particles removal test from carbon foam		</a:t>
            </a:r>
            <a:r>
              <a:rPr lang="de-DE" sz="16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prstClr val="black"/>
                </a:solidFill>
              </a:rPr>
              <a:t>	</a:t>
            </a:r>
            <a:r>
              <a:rPr lang="en-GB" sz="1600" dirty="0">
                <a:solidFill>
                  <a:schemeClr val="accent2"/>
                </a:solidFill>
              </a:rPr>
              <a:t>ASAP</a:t>
            </a:r>
            <a:r>
              <a:rPr lang="en-GB" sz="1600" dirty="0">
                <a:solidFill>
                  <a:prstClr val="black"/>
                </a:solidFill>
              </a:rPr>
              <a:t> (CERN opening)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/>
                </a:solidFill>
              </a:rPr>
              <a:t>(4) Pressure drop by means of wind channel		</a:t>
            </a:r>
            <a:r>
              <a:rPr lang="de-DE" sz="1600" dirty="0">
                <a:solidFill>
                  <a:prstClr val="black"/>
                </a:solidFill>
                <a:sym typeface="Wingdings" panose="05000000000000000000" pitchFamily="2" charset="2"/>
              </a:rPr>
              <a:t>	</a:t>
            </a:r>
            <a:r>
              <a:rPr lang="de-DE" sz="1600" dirty="0">
                <a:solidFill>
                  <a:schemeClr val="accent2"/>
                </a:solidFill>
              </a:rPr>
              <a:t>ASAP</a:t>
            </a:r>
            <a:r>
              <a:rPr lang="de-DE" sz="1600" dirty="0">
                <a:solidFill>
                  <a:prstClr val="black"/>
                </a:solidFill>
              </a:rPr>
              <a:t> (CERN opening)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" b="98069" l="19994" r="64641">
                        <a14:foregroundMark x1="45255" y1="3776" x2="44213" y2="15148"/>
                        <a14:foregroundMark x1="35041" y1="59896" x2="34751" y2="76107"/>
                        <a14:foregroundMark x1="36690" y1="94705" x2="48553" y2="94141"/>
                        <a14:foregroundMark x1="50955" y1="93685" x2="57581" y2="91667"/>
                        <a14:foregroundMark x1="57118" y1="92904" x2="61777" y2="89865"/>
                        <a14:foregroundMark x1="41001" y1="4473" x2="46965" y2="3275"/>
                        <a14:foregroundMark x1="23855" y1="80112" x2="27157" y2="77955"/>
                        <a14:foregroundMark x1="25346" y1="93450" x2="31203" y2="95767"/>
                        <a14:foregroundMark x1="43131" y1="57268" x2="43557" y2="68530"/>
                        <a14:foregroundMark x1="35037" y1="57748" x2="35037" y2="57748"/>
                        <a14:foregroundMark x1="31416" y1="76118" x2="31416" y2="76118"/>
                        <a14:foregroundMark x1="36954" y1="75000" x2="36954" y2="75000"/>
                        <a14:foregroundMark x1="52183" y1="64377" x2="52183" y2="66613"/>
                        <a14:foregroundMark x1="45261" y1="97045" x2="43983" y2="96805"/>
                        <a14:foregroundMark x1="55698" y1="94649" x2="57295" y2="94089"/>
                        <a14:foregroundMark x1="58679" y1="93371" x2="59744" y2="92572"/>
                        <a14:foregroundMark x1="35357" y1="41693" x2="35144" y2="39457"/>
                        <a14:foregroundMark x1="41001" y1="26757" x2="50160" y2="27796"/>
                        <a14:foregroundMark x1="32694" y1="26677" x2="32694" y2="26677"/>
                        <a14:foregroundMark x1="39404" y1="22843" x2="39404" y2="22843"/>
                        <a14:foregroundMark x1="44089" y1="32668" x2="43876" y2="34185"/>
                        <a14:foregroundMark x1="43770" y1="38978" x2="43450" y2="51278"/>
                        <a14:foregroundMark x1="38445" y1="54073" x2="42066" y2="54073"/>
                        <a14:foregroundMark x1="34824" y1="43291" x2="34611" y2="45048"/>
                        <a14:foregroundMark x1="54100" y1="35783" x2="53355" y2="40016"/>
                        <a14:foregroundMark x1="36528" y1="97045" x2="37380" y2="97045"/>
                        <a14:foregroundMark x1="41853" y1="44169" x2="41534" y2="44089"/>
                        <a14:foregroundMark x1="44835" y1="65335" x2="44515" y2="64856"/>
                        <a14:foregroundMark x1="42066" y1="64936" x2="41321" y2="65016"/>
                        <a14:foregroundMark x1="36848" y1="4473" x2="36422" y2="4633"/>
                        <a14:backgroundMark x1="30527" y1="32161" x2="27691" y2="47157"/>
                        <a14:backgroundMark x1="58767" y1="33529" x2="58623" y2="50087"/>
                        <a14:backgroundMark x1="59375" y1="27105" x2="59375" y2="28776"/>
                        <a14:backgroundMark x1="56829" y1="69466" x2="64497" y2="79839"/>
                        <a14:backgroundMark x1="47071" y1="59824" x2="46858" y2="72604"/>
                        <a14:backgroundMark x1="37274" y1="73802" x2="37274" y2="72125"/>
                        <a14:backgroundMark x1="40362" y1="73403" x2="39297" y2="72284"/>
                        <a14:backgroundMark x1="37806" y1="67093" x2="37806" y2="67093"/>
                        <a14:backgroundMark x1="38658" y1="63419" x2="38658" y2="63419"/>
                        <a14:backgroundMark x1="38978" y1="60863" x2="38978" y2="60863"/>
                        <a14:backgroundMark x1="37061" y1="56070" x2="37061" y2="56070"/>
                        <a14:backgroundMark x1="36848" y1="64696" x2="36848" y2="64696"/>
                        <a14:backgroundMark x1="36741" y1="65735" x2="36741" y2="65735"/>
                        <a14:backgroundMark x1="47604" y1="68291" x2="47604" y2="68291"/>
                        <a14:backgroundMark x1="60703" y1="95527" x2="60703" y2="95527"/>
                        <a14:backgroundMark x1="63791" y1="88498" x2="61768" y2="96965"/>
                        <a14:backgroundMark x1="48243" y1="37540" x2="48349" y2="35383"/>
                        <a14:backgroundMark x1="38232" y1="41214" x2="38232" y2="41214"/>
                        <a14:backgroundMark x1="37274" y1="40895" x2="37274" y2="40895"/>
                        <a14:backgroundMark x1="38765" y1="40495" x2="38765" y2="40495"/>
                        <a14:backgroundMark x1="40575" y1="40256" x2="39297" y2="39856"/>
                        <a14:backgroundMark x1="39297" y1="38818" x2="38552" y2="38019"/>
                        <a14:backgroundMark x1="33014" y1="48722" x2="32268" y2="48722"/>
                        <a14:backgroundMark x1="56976" y1="54792" x2="56869" y2="54393"/>
                        <a14:backgroundMark x1="47497" y1="55431" x2="47071" y2="55431"/>
                        <a14:backgroundMark x1="47710" y1="44249" x2="47604" y2="43770"/>
                        <a14:backgroundMark x1="47923" y1="38578" x2="47817" y2="39217"/>
                        <a14:backgroundMark x1="39297" y1="41693" x2="39510" y2="42492"/>
                        <a14:backgroundMark x1="37593" y1="42732" x2="37913" y2="44569"/>
                        <a14:backgroundMark x1="46965" y1="38898" x2="47923" y2="45048"/>
                        <a14:backgroundMark x1="41001" y1="40974" x2="40362" y2="41693"/>
                        <a14:backgroundMark x1="55378" y1="40415" x2="54952" y2="46725"/>
                        <a14:backgroundMark x1="32907" y1="35863" x2="32907" y2="36502"/>
                        <a14:backgroundMark x1="48882" y1="98642" x2="58466" y2="98882"/>
                        <a14:backgroundMark x1="41001" y1="63818" x2="41427" y2="63978"/>
                        <a14:backgroundMark x1="44728" y1="64217" x2="44515" y2="64058"/>
                        <a14:backgroundMark x1="42386" y1="64217" x2="42066" y2="64058"/>
                        <a14:backgroundMark x1="43237" y1="64377" x2="42918" y2="64297"/>
                        <a14:backgroundMark x1="44089" y1="64457" x2="43663" y2="64377"/>
                        <a14:backgroundMark x1="43450" y1="64058" x2="43237" y2="63978"/>
                        <a14:backgroundMark x1="47923" y1="67891" x2="47923" y2="69728"/>
                        <a14:backgroundMark x1="36635" y1="66294" x2="36635" y2="66933"/>
                        <a14:backgroundMark x1="36848" y1="58786" x2="36741" y2="58626"/>
                        <a14:backgroundMark x1="36635" y1="72764" x2="36635" y2="71885"/>
                        <a14:backgroundMark x1="36528" y1="70927" x2="36422" y2="70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687" r="34903" b="1453"/>
          <a:stretch/>
        </p:blipFill>
        <p:spPr>
          <a:xfrm>
            <a:off x="562892" y="2980822"/>
            <a:ext cx="1228485" cy="3482622"/>
          </a:xfrm>
          <a:prstGeom prst="rect">
            <a:avLst/>
          </a:prstGeom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 rot="5400000">
            <a:off x="2004323" y="3861736"/>
            <a:ext cx="3505733" cy="1367934"/>
            <a:chOff x="2503181" y="2365330"/>
            <a:chExt cx="7452290" cy="2907878"/>
          </a:xfrm>
        </p:grpSpPr>
        <p:grpSp>
          <p:nvGrpSpPr>
            <p:cNvPr id="11" name="Group 10"/>
            <p:cNvGrpSpPr/>
            <p:nvPr/>
          </p:nvGrpSpPr>
          <p:grpSpPr>
            <a:xfrm>
              <a:off x="2628162" y="4195415"/>
              <a:ext cx="7118495" cy="1077793"/>
              <a:chOff x="2628162" y="4195415"/>
              <a:chExt cx="7118495" cy="107779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126409" y="4361842"/>
                <a:ext cx="5990432" cy="825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126409" y="5023177"/>
                <a:ext cx="5990432" cy="825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904617" y="4278629"/>
                <a:ext cx="648000" cy="825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904617" y="5105727"/>
                <a:ext cx="648000" cy="825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5400000">
                <a:off x="9056518" y="4692178"/>
                <a:ext cx="909648" cy="825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307048" y="4195416"/>
                <a:ext cx="407490" cy="8255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307048" y="5190658"/>
                <a:ext cx="407490" cy="8255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9135557" y="4691846"/>
                <a:ext cx="1075411" cy="8255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044517" y="4278629"/>
                <a:ext cx="404035" cy="825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044516" y="5103587"/>
                <a:ext cx="409579" cy="825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5400000">
                <a:off x="2631708" y="4690777"/>
                <a:ext cx="908171" cy="825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792761" y="4567124"/>
                <a:ext cx="295412" cy="3300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628162" y="4667025"/>
                <a:ext cx="531019" cy="1285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54572" y="4446111"/>
                <a:ext cx="792085" cy="57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552617" y="4277965"/>
                <a:ext cx="79370" cy="910800"/>
              </a:xfrm>
              <a:prstGeom prst="rect">
                <a:avLst/>
              </a:prstGeom>
              <a:pattFill prst="pct80">
                <a:fgClr>
                  <a:srgbClr val="00B0F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120810" y="4373879"/>
                <a:ext cx="345600" cy="72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99" b="56349" l="4864" r="91613">
                          <a14:foregroundMark x1="5310" y1="48677" x2="91613" y2="48677"/>
                          <a14:foregroundMark x1="13251" y1="44444" x2="82630" y2="45370"/>
                          <a14:foregroundMark x1="21787" y1="52778" x2="32357" y2="52910"/>
                          <a14:foregroundMark x1="83772" y1="43056" x2="89429" y2="43056"/>
                          <a14:foregroundMark x1="83970" y1="41865" x2="89826" y2="41997"/>
                          <a14:foregroundMark x1="83821" y1="56415" x2="89429" y2="56415"/>
                          <a14:foregroundMark x1="90174" y1="42394" x2="90571" y2="43783"/>
                          <a14:foregroundMark x1="6352" y1="47421" x2="4864" y2="48148"/>
                          <a14:backgroundMark x1="39801" y1="43915" x2="61290" y2="43783"/>
                          <a14:backgroundMark x1="60397" y1="44378" x2="70124" y2="44246"/>
                          <a14:backgroundMark x1="81638" y1="43056" x2="83424" y2="40939"/>
                          <a14:backgroundMark x1="83524" y1="41270" x2="89628" y2="41270"/>
                          <a14:backgroundMark x1="23871" y1="43651" x2="36873" y2="44048"/>
                          <a14:backgroundMark x1="53648" y1="44643" x2="55732" y2="44378"/>
                          <a14:backgroundMark x1="37916" y1="44048" x2="36725" y2="4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8" t="40693" r="7121" b="42251"/>
            <a:stretch/>
          </p:blipFill>
          <p:spPr>
            <a:xfrm>
              <a:off x="2503181" y="2365330"/>
              <a:ext cx="7452290" cy="1071608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229663" y="285142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2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23590" y="328772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3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90190" y="408403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4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7" name="Rectangle 36"/>
          <p:cNvSpPr/>
          <p:nvPr/>
        </p:nvSpPr>
        <p:spPr>
          <a:xfrm rot="5400000">
            <a:off x="1149085" y="5129443"/>
            <a:ext cx="81288" cy="2310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Down Arrow 8"/>
          <p:cNvSpPr/>
          <p:nvPr/>
        </p:nvSpPr>
        <p:spPr>
          <a:xfrm>
            <a:off x="3242694" y="2535084"/>
            <a:ext cx="167543" cy="316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Down Arrow 40"/>
          <p:cNvSpPr/>
          <p:nvPr/>
        </p:nvSpPr>
        <p:spPr>
          <a:xfrm rot="14390660">
            <a:off x="5145108" y="5668641"/>
            <a:ext cx="180000" cy="576000"/>
          </a:xfrm>
          <a:prstGeom prst="downArrow">
            <a:avLst>
              <a:gd name="adj1" fmla="val 50000"/>
              <a:gd name="adj2" fmla="val 108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A73BAA3-3D93-43A1-A970-72DDC67B44D3}"/>
              </a:ext>
            </a:extLst>
          </p:cNvPr>
          <p:cNvSpPr/>
          <p:nvPr/>
        </p:nvSpPr>
        <p:spPr>
          <a:xfrm>
            <a:off x="5507205" y="2928973"/>
            <a:ext cx="1664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CARBON FOAM</a:t>
            </a:r>
          </a:p>
          <a:p>
            <a:pPr algn="ctr"/>
            <a:r>
              <a:rPr lang="en-US" b="1" dirty="0"/>
              <a:t>Sample</a:t>
            </a:r>
            <a:endParaRPr lang="en-GB" b="1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961B31-77A4-4636-9693-02ECF55A49E1}"/>
              </a:ext>
            </a:extLst>
          </p:cNvPr>
          <p:cNvCxnSpPr>
            <a:cxnSpLocks/>
            <a:stCxn id="37" idx="1"/>
            <a:endCxn id="42" idx="2"/>
          </p:cNvCxnSpPr>
          <p:nvPr/>
        </p:nvCxnSpPr>
        <p:spPr>
          <a:xfrm flipV="1">
            <a:off x="1189729" y="3575304"/>
            <a:ext cx="5149595" cy="1628997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D961B31-77A4-4636-9693-02ECF55A49E1}"/>
              </a:ext>
            </a:extLst>
          </p:cNvPr>
          <p:cNvCxnSpPr>
            <a:cxnSpLocks/>
            <a:stCxn id="28" idx="1"/>
            <a:endCxn id="42" idx="2"/>
          </p:cNvCxnSpPr>
          <p:nvPr/>
        </p:nvCxnSpPr>
        <p:spPr>
          <a:xfrm flipV="1">
            <a:off x="3326935" y="3575304"/>
            <a:ext cx="3012389" cy="2330622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D961B31-77A4-4636-9693-02ECF55A49E1}"/>
              </a:ext>
            </a:extLst>
          </p:cNvPr>
          <p:cNvCxnSpPr>
            <a:cxnSpLocks/>
            <a:endCxn id="42" idx="2"/>
          </p:cNvCxnSpPr>
          <p:nvPr/>
        </p:nvCxnSpPr>
        <p:spPr>
          <a:xfrm flipH="1">
            <a:off x="6339324" y="3254294"/>
            <a:ext cx="2986115" cy="32101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D961B31-77A4-4636-9693-02ECF55A49E1}"/>
              </a:ext>
            </a:extLst>
          </p:cNvPr>
          <p:cNvCxnSpPr>
            <a:cxnSpLocks/>
            <a:endCxn id="42" idx="2"/>
          </p:cNvCxnSpPr>
          <p:nvPr/>
        </p:nvCxnSpPr>
        <p:spPr>
          <a:xfrm flipH="1" flipV="1">
            <a:off x="6339324" y="3575304"/>
            <a:ext cx="3443116" cy="133567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E2A23C8-26AE-4505-AC62-36EED51FDF24}"/>
              </a:ext>
            </a:extLst>
          </p:cNvPr>
          <p:cNvSpPr txBox="1"/>
          <p:nvPr/>
        </p:nvSpPr>
        <p:spPr>
          <a:xfrm>
            <a:off x="7068541" y="5532279"/>
            <a:ext cx="2951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Several samples </a:t>
            </a:r>
          </a:p>
          <a:p>
            <a:pPr algn="just"/>
            <a:r>
              <a:rPr lang="en-US" dirty="0"/>
              <a:t>90mm x 50mm x 10mm</a:t>
            </a:r>
          </a:p>
          <a:p>
            <a:pPr algn="just"/>
            <a:r>
              <a:rPr lang="en-US" dirty="0"/>
              <a:t>with different foam cell size</a:t>
            </a:r>
            <a:endParaRPr lang="en-GB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A73BAA3-3D93-43A1-A970-72DDC67B44D3}"/>
              </a:ext>
            </a:extLst>
          </p:cNvPr>
          <p:cNvSpPr/>
          <p:nvPr/>
        </p:nvSpPr>
        <p:spPr>
          <a:xfrm>
            <a:off x="2796470" y="6210253"/>
            <a:ext cx="18934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Filter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for carbon particle collection 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A73BAA3-3D93-43A1-A970-72DDC67B44D3}"/>
              </a:ext>
            </a:extLst>
          </p:cNvPr>
          <p:cNvSpPr/>
          <p:nvPr/>
        </p:nvSpPr>
        <p:spPr>
          <a:xfrm>
            <a:off x="2637030" y="2359971"/>
            <a:ext cx="609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Air</a:t>
            </a:r>
          </a:p>
          <a:p>
            <a:r>
              <a:rPr lang="en-US" b="1" dirty="0">
                <a:solidFill>
                  <a:srgbClr val="4F81BD"/>
                </a:solidFill>
              </a:rPr>
              <a:t>flow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D961B31-77A4-4636-9693-02ECF55A49E1}"/>
              </a:ext>
            </a:extLst>
          </p:cNvPr>
          <p:cNvCxnSpPr>
            <a:cxnSpLocks/>
          </p:cNvCxnSpPr>
          <p:nvPr/>
        </p:nvCxnSpPr>
        <p:spPr>
          <a:xfrm>
            <a:off x="3395238" y="6146395"/>
            <a:ext cx="80580" cy="2570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A73BAA3-3D93-43A1-A970-72DDC67B44D3}"/>
              </a:ext>
            </a:extLst>
          </p:cNvPr>
          <p:cNvSpPr/>
          <p:nvPr/>
        </p:nvSpPr>
        <p:spPr>
          <a:xfrm>
            <a:off x="-4266" y="4832297"/>
            <a:ext cx="1007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Heater</a:t>
            </a:r>
            <a:r>
              <a:rPr lang="de-DE" sz="1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A73BAA3-3D93-43A1-A970-72DDC67B44D3}"/>
              </a:ext>
            </a:extLst>
          </p:cNvPr>
          <p:cNvSpPr/>
          <p:nvPr/>
        </p:nvSpPr>
        <p:spPr>
          <a:xfrm>
            <a:off x="-6171" y="5421037"/>
            <a:ext cx="987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Cooler</a:t>
            </a:r>
            <a:r>
              <a:rPr lang="de-DE" sz="1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Right Brace 76"/>
          <p:cNvSpPr/>
          <p:nvPr/>
        </p:nvSpPr>
        <p:spPr>
          <a:xfrm>
            <a:off x="1643671" y="4882779"/>
            <a:ext cx="169406" cy="901847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A73BAA3-3D93-43A1-A970-72DDC67B44D3}"/>
              </a:ext>
            </a:extLst>
          </p:cNvPr>
          <p:cNvSpPr/>
          <p:nvPr/>
        </p:nvSpPr>
        <p:spPr>
          <a:xfrm>
            <a:off x="1857672" y="5008181"/>
            <a:ext cx="85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chemeClr val="bg1">
                    <a:lumMod val="50000"/>
                  </a:schemeClr>
                </a:solidFill>
              </a:rPr>
              <a:t>4 Temp.</a:t>
            </a:r>
          </a:p>
          <a:p>
            <a:r>
              <a:rPr lang="it-IT" sz="1600" b="1" dirty="0">
                <a:solidFill>
                  <a:schemeClr val="bg1">
                    <a:lumMod val="50000"/>
                  </a:schemeClr>
                </a:solidFill>
              </a:rPr>
              <a:t>sensors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86A969-7B3C-43AF-A1CB-E14AF97FC184}"/>
              </a:ext>
            </a:extLst>
          </p:cNvPr>
          <p:cNvSpPr txBox="1"/>
          <p:nvPr/>
        </p:nvSpPr>
        <p:spPr>
          <a:xfrm>
            <a:off x="1728374" y="4211054"/>
            <a:ext cx="391412" cy="175432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 vacuum</a:t>
            </a:r>
            <a:endParaRPr lang="en-GB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008" t="11937" r="23893" b="9979"/>
          <a:stretch/>
        </p:blipFill>
        <p:spPr>
          <a:xfrm>
            <a:off x="10983876" y="3745937"/>
            <a:ext cx="1008000" cy="9855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35" t="18001" r="-287" b="11142"/>
          <a:stretch/>
        </p:blipFill>
        <p:spPr>
          <a:xfrm>
            <a:off x="10983876" y="5118791"/>
            <a:ext cx="1116000" cy="102760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534761" y="444931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1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l="14084" t="2468" r="13931" b="2315"/>
          <a:stretch/>
        </p:blipFill>
        <p:spPr>
          <a:xfrm>
            <a:off x="9665693" y="5113440"/>
            <a:ext cx="1008000" cy="99836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6E7177C-3C7C-431F-979C-5151CA23A696}"/>
              </a:ext>
            </a:extLst>
          </p:cNvPr>
          <p:cNvSpPr txBox="1"/>
          <p:nvPr/>
        </p:nvSpPr>
        <p:spPr>
          <a:xfrm>
            <a:off x="5395858" y="4834906"/>
            <a:ext cx="1510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tunnel</a:t>
            </a:r>
          </a:p>
          <a:p>
            <a:r>
              <a:rPr lang="en-US" dirty="0"/>
              <a:t>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05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48EF43-8804-4A4E-9666-B8C4B519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  </a:t>
            </a:r>
            <a:r>
              <a:rPr lang="en-US" dirty="0"/>
              <a:t>Engineering models: </a:t>
            </a:r>
            <a:r>
              <a:rPr lang="en-US" dirty="0">
                <a:solidFill>
                  <a:srgbClr val="00B050"/>
                </a:solidFill>
              </a:rPr>
              <a:t>layout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FC842-37F4-4A34-878B-0321471707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92EA-8823-4A67-A0FD-A83B266B8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04F6A-3372-41A6-8248-9E65ABB4B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F3763-286B-4CC9-A7F1-5062CF283130}"/>
              </a:ext>
            </a:extLst>
          </p:cNvPr>
          <p:cNvSpPr txBox="1"/>
          <p:nvPr/>
        </p:nvSpPr>
        <p:spPr>
          <a:xfrm>
            <a:off x="4139979" y="626998"/>
            <a:ext cx="192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EM H-layer</a:t>
            </a:r>
            <a:endParaRPr lang="en-GB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3158F2-D290-4A4F-AE7E-D0B00BCB98FB}"/>
              </a:ext>
            </a:extLst>
          </p:cNvPr>
          <p:cNvSpPr txBox="1"/>
          <p:nvPr/>
        </p:nvSpPr>
        <p:spPr>
          <a:xfrm>
            <a:off x="6122554" y="645714"/>
            <a:ext cx="192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 H-barrel</a:t>
            </a:r>
            <a:endParaRPr lang="en-GB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4D7A11-2EAB-49E9-8B2E-D8B0EA03357F}"/>
              </a:ext>
            </a:extLst>
          </p:cNvPr>
          <p:cNvSpPr txBox="1"/>
          <p:nvPr/>
        </p:nvSpPr>
        <p:spPr>
          <a:xfrm>
            <a:off x="4895202" y="4079168"/>
            <a:ext cx="4273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Assembly with dummy material: </a:t>
            </a:r>
            <a:br>
              <a:rPr lang="en-GB" sz="1600" b="1" dirty="0"/>
            </a:br>
            <a:r>
              <a:rPr lang="en-GB" sz="1600" dirty="0" err="1"/>
              <a:t>Glassfiber</a:t>
            </a:r>
            <a:r>
              <a:rPr lang="en-GB" sz="1600" dirty="0"/>
              <a:t>/epoxy (chips) and milled foam (rings)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EF89EE-E67E-4D27-A37B-991163FCF69D}"/>
              </a:ext>
            </a:extLst>
          </p:cNvPr>
          <p:cNvCxnSpPr>
            <a:cxnSpLocks/>
          </p:cNvCxnSpPr>
          <p:nvPr/>
        </p:nvCxnSpPr>
        <p:spPr>
          <a:xfrm flipH="1">
            <a:off x="6096000" y="614560"/>
            <a:ext cx="0" cy="342000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06F9018-393A-4028-AA64-041C59C9053F}"/>
              </a:ext>
            </a:extLst>
          </p:cNvPr>
          <p:cNvSpPr/>
          <p:nvPr/>
        </p:nvSpPr>
        <p:spPr>
          <a:xfrm>
            <a:off x="7351729" y="5873732"/>
            <a:ext cx="1912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/>
              <a:t>Nikhef</a:t>
            </a:r>
            <a:r>
              <a:rPr lang="en-GB" sz="1600" dirty="0"/>
              <a:t>- Rene Barthel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" y="604024"/>
            <a:ext cx="5982930" cy="324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99" y="679289"/>
            <a:ext cx="5982928" cy="324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3CB3F9D-3F27-4EC6-9503-27D1458F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215" y="4570328"/>
            <a:ext cx="4236464" cy="12976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D93090-3475-45E6-9A66-72C3DC418966}"/>
              </a:ext>
            </a:extLst>
          </p:cNvPr>
          <p:cNvSpPr/>
          <p:nvPr/>
        </p:nvSpPr>
        <p:spPr>
          <a:xfrm>
            <a:off x="2400356" y="2917075"/>
            <a:ext cx="6543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Si chip</a:t>
            </a:r>
            <a:endParaRPr lang="en-GB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95B26F-C186-4B45-B6D1-22250056EDFB}"/>
              </a:ext>
            </a:extLst>
          </p:cNvPr>
          <p:cNvSpPr/>
          <p:nvPr/>
        </p:nvSpPr>
        <p:spPr>
          <a:xfrm>
            <a:off x="2023366" y="3325372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Carbon ring</a:t>
            </a:r>
            <a:endParaRPr lang="en-GB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ED4D85-486B-487A-9026-DAE3BBBDD12A}"/>
              </a:ext>
            </a:extLst>
          </p:cNvPr>
          <p:cNvSpPr/>
          <p:nvPr/>
        </p:nvSpPr>
        <p:spPr>
          <a:xfrm>
            <a:off x="7596682" y="3451633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Carbon rings</a:t>
            </a:r>
            <a:endParaRPr lang="en-GB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F4FD7A-0EC3-4080-9F4D-ABF81E8D0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882" y="4257073"/>
            <a:ext cx="1964394" cy="18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8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A1D5821-3AF9-4358-BA40-13C1B4003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Dummy Si chip production: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E92F1-7FB9-4329-A3D8-CFAF77FE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ITS3 WP5 </a:t>
            </a:r>
            <a:r>
              <a:rPr lang="en-US" dirty="0"/>
              <a:t>Engineering models: </a:t>
            </a:r>
            <a:r>
              <a:rPr lang="en-US" dirty="0">
                <a:solidFill>
                  <a:srgbClr val="00B050"/>
                </a:solidFill>
              </a:rPr>
              <a:t>dummy silicon chip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0F04D-65F9-43C9-A55B-BA6E26D0C7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12/5/2020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76D30-BDC5-43BB-9544-F7D6F7CFD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ALICE ITS plenary | IT3 Report of WP5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AAD6-4178-47BB-B665-2BDCE280C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BAEBFF-1A55-450F-AB9C-D4BC8104F37D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EFDC2-7B00-4B09-B8F7-01AD9EB0B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12797" r="7319" b="15541"/>
          <a:stretch/>
        </p:blipFill>
        <p:spPr>
          <a:xfrm>
            <a:off x="7386351" y="571764"/>
            <a:ext cx="3474979" cy="226823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A31780-637C-44B1-8144-F930D9A143D2}"/>
              </a:ext>
            </a:extLst>
          </p:cNvPr>
          <p:cNvGraphicFramePr>
            <a:graphicFrameLocks noGrp="1"/>
          </p:cNvGraphicFramePr>
          <p:nvPr/>
        </p:nvGraphicFramePr>
        <p:xfrm>
          <a:off x="8433966" y="2089309"/>
          <a:ext cx="3096279" cy="1179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601">
                  <a:extLst>
                    <a:ext uri="{9D8B030D-6E8A-4147-A177-3AD203B41FA5}">
                      <a16:colId xmlns:a16="http://schemas.microsoft.com/office/drawing/2014/main" val="3573684783"/>
                    </a:ext>
                  </a:extLst>
                </a:gridCol>
                <a:gridCol w="681180">
                  <a:extLst>
                    <a:ext uri="{9D8B030D-6E8A-4147-A177-3AD203B41FA5}">
                      <a16:colId xmlns:a16="http://schemas.microsoft.com/office/drawing/2014/main" val="1287786808"/>
                    </a:ext>
                  </a:extLst>
                </a:gridCol>
                <a:gridCol w="709706">
                  <a:extLst>
                    <a:ext uri="{9D8B030D-6E8A-4147-A177-3AD203B41FA5}">
                      <a16:colId xmlns:a16="http://schemas.microsoft.com/office/drawing/2014/main" val="3503431571"/>
                    </a:ext>
                  </a:extLst>
                </a:gridCol>
                <a:gridCol w="525327">
                  <a:extLst>
                    <a:ext uri="{9D8B030D-6E8A-4147-A177-3AD203B41FA5}">
                      <a16:colId xmlns:a16="http://schemas.microsoft.com/office/drawing/2014/main" val="2483755645"/>
                    </a:ext>
                  </a:extLst>
                </a:gridCol>
                <a:gridCol w="744465">
                  <a:extLst>
                    <a:ext uri="{9D8B030D-6E8A-4147-A177-3AD203B41FA5}">
                      <a16:colId xmlns:a16="http://schemas.microsoft.com/office/drawing/2014/main" val="94163152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/>
                        <a:t>Layer</a:t>
                      </a:r>
                    </a:p>
                  </a:txBody>
                  <a:tcPr marL="36000" marR="36000" marT="36000" marB="36000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/>
                        <a:t>Diameter</a:t>
                      </a:r>
                    </a:p>
                    <a:p>
                      <a:pPr algn="ctr"/>
                      <a:r>
                        <a:rPr lang="en-GB" sz="1050" b="0" dirty="0"/>
                        <a:t>[mm]</a:t>
                      </a:r>
                    </a:p>
                  </a:txBody>
                  <a:tcPr marL="36000" marR="36000" marT="36000" marB="3600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/>
                        <a:t>Thickness</a:t>
                      </a:r>
                    </a:p>
                    <a:p>
                      <a:pPr algn="ctr"/>
                      <a:r>
                        <a:rPr lang="en-GB" sz="1050" b="0" dirty="0"/>
                        <a:t>[µm]</a:t>
                      </a:r>
                    </a:p>
                  </a:txBody>
                  <a:tcPr marL="36000" marR="36000" marT="36000" marB="3600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/>
                        <a:t>Length</a:t>
                      </a:r>
                      <a:br>
                        <a:rPr lang="en-GB" sz="1200" b="0" dirty="0"/>
                      </a:br>
                      <a:r>
                        <a:rPr lang="en-GB" sz="1050" b="0" dirty="0"/>
                        <a:t>[mm]</a:t>
                      </a:r>
                    </a:p>
                  </a:txBody>
                  <a:tcPr marL="36000" marR="36000" marT="36000" marB="3600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/>
                        <a:t>Semi-circ. </a:t>
                      </a:r>
                    </a:p>
                    <a:p>
                      <a:pPr algn="ctr"/>
                      <a:r>
                        <a:rPr lang="en-GB" sz="1050" b="0" dirty="0"/>
                        <a:t>[mm]</a:t>
                      </a:r>
                    </a:p>
                  </a:txBody>
                  <a:tcPr marL="36000" marR="36000" marT="36000" marB="36000" anchor="ctr"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3715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L0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36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50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280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̴</a:t>
                      </a:r>
                      <a:r>
                        <a:rPr lang="en-GB" sz="1200" dirty="0"/>
                        <a:t>56.55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2904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L1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48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50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280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̴</a:t>
                      </a:r>
                      <a:r>
                        <a:rPr lang="en-GB" sz="1200" dirty="0"/>
                        <a:t>75.4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792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L2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60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50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280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̴</a:t>
                      </a:r>
                      <a:r>
                        <a:rPr lang="en-GB" sz="1200" dirty="0"/>
                        <a:t>94.25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6427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70FDB72-449B-49DD-96B2-1EC49853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83" y="3795038"/>
            <a:ext cx="1864014" cy="18788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6CCC01-71B4-403B-ACF2-3414E5C8C9C6}"/>
              </a:ext>
            </a:extLst>
          </p:cNvPr>
          <p:cNvSpPr txBox="1"/>
          <p:nvPr/>
        </p:nvSpPr>
        <p:spPr>
          <a:xfrm>
            <a:off x="1010791" y="4301748"/>
            <a:ext cx="1576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12 inch wafer</a:t>
            </a:r>
          </a:p>
          <a:p>
            <a:pPr lvl="0" algn="ctr"/>
            <a:r>
              <a:rPr lang="en-GB" sz="1400" dirty="0">
                <a:solidFill>
                  <a:prstClr val="black"/>
                </a:solidFill>
              </a:rPr>
              <a:t>D=300m (11.8inch)</a:t>
            </a:r>
            <a:endParaRPr lang="en-GB" dirty="0"/>
          </a:p>
          <a:p>
            <a:pPr algn="ctr"/>
            <a:r>
              <a:rPr lang="en-GB" sz="1400" dirty="0"/>
              <a:t>&lt;100&gt; P-type</a:t>
            </a:r>
          </a:p>
          <a:p>
            <a:pPr algn="ctr"/>
            <a:r>
              <a:rPr lang="en-GB" sz="1400" dirty="0"/>
              <a:t>Th. = 775um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BB2BF-8B63-442A-8F9E-4B46E0550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854" y="3797346"/>
            <a:ext cx="2670605" cy="2187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FC7067-DE37-4ACE-8C44-17C028CE3491}"/>
              </a:ext>
            </a:extLst>
          </p:cNvPr>
          <p:cNvSpPr txBox="1"/>
          <p:nvPr/>
        </p:nvSpPr>
        <p:spPr>
          <a:xfrm>
            <a:off x="3885638" y="4565921"/>
            <a:ext cx="3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L0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A6D75A-3C00-40B7-AEFB-838E045B1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815" y="3760696"/>
            <a:ext cx="2579392" cy="2187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ECB61E-8EB4-43FF-A5C5-A4DEDB474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563" y="3760696"/>
            <a:ext cx="2516873" cy="20781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8F86F0-B22D-42F9-B4DD-1B96D5CD5C9F}"/>
              </a:ext>
            </a:extLst>
          </p:cNvPr>
          <p:cNvSpPr txBox="1"/>
          <p:nvPr/>
        </p:nvSpPr>
        <p:spPr>
          <a:xfrm>
            <a:off x="6528711" y="4565921"/>
            <a:ext cx="3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L1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B17381-ED9C-471F-BBC8-8C74E73B1785}"/>
              </a:ext>
            </a:extLst>
          </p:cNvPr>
          <p:cNvSpPr txBox="1"/>
          <p:nvPr/>
        </p:nvSpPr>
        <p:spPr>
          <a:xfrm>
            <a:off x="9108103" y="4565921"/>
            <a:ext cx="3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L2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B4B0D6-0DC6-45E4-B505-399FFF59B9D0}"/>
              </a:ext>
            </a:extLst>
          </p:cNvPr>
          <p:cNvSpPr txBox="1"/>
          <p:nvPr/>
        </p:nvSpPr>
        <p:spPr>
          <a:xfrm>
            <a:off x="10456033" y="5423089"/>
            <a:ext cx="1433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Dicing blade 35-40um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2EE3E7-B777-41AE-A9B5-65AEBCAA3920}"/>
              </a:ext>
            </a:extLst>
          </p:cNvPr>
          <p:cNvSpPr txBox="1"/>
          <p:nvPr/>
        </p:nvSpPr>
        <p:spPr>
          <a:xfrm rot="16200000">
            <a:off x="3311889" y="4580576"/>
            <a:ext cx="6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Strip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777F9D-1B89-4D86-89A8-63C394CCA8C5}"/>
              </a:ext>
            </a:extLst>
          </p:cNvPr>
          <p:cNvSpPr txBox="1"/>
          <p:nvPr/>
        </p:nvSpPr>
        <p:spPr>
          <a:xfrm rot="16200000">
            <a:off x="4238647" y="4580576"/>
            <a:ext cx="6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Strip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5E7599-B4D7-4CE1-9408-804848E2037A}"/>
              </a:ext>
            </a:extLst>
          </p:cNvPr>
          <p:cNvSpPr txBox="1"/>
          <p:nvPr/>
        </p:nvSpPr>
        <p:spPr>
          <a:xfrm rot="16200000">
            <a:off x="5945801" y="4580576"/>
            <a:ext cx="6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Strip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3AA8D5-0537-4468-B480-896C7BEFFB7E}"/>
              </a:ext>
            </a:extLst>
          </p:cNvPr>
          <p:cNvSpPr txBox="1"/>
          <p:nvPr/>
        </p:nvSpPr>
        <p:spPr>
          <a:xfrm rot="16200000">
            <a:off x="6893038" y="4553023"/>
            <a:ext cx="6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Strip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8B7B47-2CAD-4373-903C-486240E71875}"/>
              </a:ext>
            </a:extLst>
          </p:cNvPr>
          <p:cNvSpPr txBox="1"/>
          <p:nvPr/>
        </p:nvSpPr>
        <p:spPr>
          <a:xfrm rot="16200000">
            <a:off x="8595313" y="4553023"/>
            <a:ext cx="6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Strip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39466B-E7C0-46EE-B29F-4AAF22B60AD8}"/>
              </a:ext>
            </a:extLst>
          </p:cNvPr>
          <p:cNvSpPr txBox="1"/>
          <p:nvPr/>
        </p:nvSpPr>
        <p:spPr>
          <a:xfrm rot="16200000">
            <a:off x="9453135" y="4550184"/>
            <a:ext cx="6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Strip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3D055-97BC-4C9F-B95A-D5F4CAEDA9DC}"/>
              </a:ext>
            </a:extLst>
          </p:cNvPr>
          <p:cNvSpPr txBox="1"/>
          <p:nvPr/>
        </p:nvSpPr>
        <p:spPr>
          <a:xfrm>
            <a:off x="313925" y="978638"/>
            <a:ext cx="6928372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12 inch Si wafer thinned down to 50 um.</a:t>
            </a:r>
          </a:p>
          <a:p>
            <a:r>
              <a:rPr lang="en-GB" sz="1600" b="1" dirty="0"/>
              <a:t>Company: </a:t>
            </a:r>
            <a:r>
              <a:rPr lang="en-GB" sz="1600" dirty="0"/>
              <a:t>DISCO HI-TEC EUROPE GmbH, Germany, http://www.discoeurope.com</a:t>
            </a:r>
          </a:p>
          <a:p>
            <a:r>
              <a:rPr lang="en-GB" sz="1600" dirty="0"/>
              <a:t>Dicing Before Grinding (DBG) procedure</a:t>
            </a:r>
          </a:p>
          <a:p>
            <a:r>
              <a:rPr lang="en-GB" sz="1600" dirty="0"/>
              <a:t>	Grinder DFG8560 (Thin down 30-40um)</a:t>
            </a:r>
          </a:p>
          <a:p>
            <a:r>
              <a:rPr lang="en-GB" sz="1600" b="1" dirty="0"/>
              <a:t>Production: </a:t>
            </a:r>
            <a:r>
              <a:rPr lang="en-GB" sz="1600" dirty="0"/>
              <a:t>(2x) 3 different dummy chips (</a:t>
            </a:r>
            <a:r>
              <a:rPr lang="en-GB" sz="1600" dirty="0">
                <a:solidFill>
                  <a:srgbClr val="00B050"/>
                </a:solidFill>
              </a:rPr>
              <a:t>L0</a:t>
            </a:r>
            <a:r>
              <a:rPr lang="en-GB" sz="1600" dirty="0"/>
              <a:t>,</a:t>
            </a:r>
            <a:r>
              <a:rPr lang="en-GB" sz="1600" dirty="0">
                <a:solidFill>
                  <a:srgbClr val="00B050"/>
                </a:solidFill>
              </a:rPr>
              <a:t>L1</a:t>
            </a:r>
            <a:r>
              <a:rPr lang="en-GB" sz="1600" dirty="0"/>
              <a:t>,</a:t>
            </a:r>
            <a:r>
              <a:rPr lang="en-GB" sz="1600" dirty="0">
                <a:solidFill>
                  <a:srgbClr val="00B050"/>
                </a:solidFill>
              </a:rPr>
              <a:t>L2</a:t>
            </a:r>
            <a:r>
              <a:rPr lang="en-GB" sz="1600" dirty="0"/>
              <a:t>)</a:t>
            </a:r>
          </a:p>
          <a:p>
            <a:r>
              <a:rPr lang="en-GB" sz="1600" dirty="0"/>
              <a:t>+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strips </a:t>
            </a:r>
            <a:r>
              <a:rPr lang="en-GB" sz="1600" dirty="0"/>
              <a:t>(different width) for gluing/assembly test.</a:t>
            </a:r>
          </a:p>
          <a:p>
            <a:r>
              <a:rPr lang="en-GB" sz="1600" dirty="0"/>
              <a:t>				Price 3350 Euro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820576"/>
      </p:ext>
    </p:extLst>
  </p:cSld>
  <p:clrMapOvr>
    <a:masterClrMapping/>
  </p:clrMapOvr>
</p:sld>
</file>

<file path=ppt/theme/theme1.xml><?xml version="1.0" encoding="utf-8"?>
<a:theme xmlns:a="http://schemas.openxmlformats.org/drawingml/2006/main" name="2019_ALICE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ALICE_theme" id="{CFEAEBA0-8B3F-493C-BA27-6C4E461A4DA0}" vid="{0F95B629-1D85-4CF2-9F03-57B1CEB715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2019_ALICE_theme</Template>
  <TotalTime>1552</TotalTime>
  <Words>1600</Words>
  <Application>Microsoft Office PowerPoint</Application>
  <PresentationFormat>Widescreen</PresentationFormat>
  <Paragraphs>347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Berlin Sans FB Demi</vt:lpstr>
      <vt:lpstr>Calibri</vt:lpstr>
      <vt:lpstr>Calibri Light</vt:lpstr>
      <vt:lpstr>Cambria Math</vt:lpstr>
      <vt:lpstr>Corbel</vt:lpstr>
      <vt:lpstr>Times New Roman</vt:lpstr>
      <vt:lpstr>Wingdings</vt:lpstr>
      <vt:lpstr>2019_ALICE_theme</vt:lpstr>
      <vt:lpstr>IT3 Report of  Work Package 5 </vt:lpstr>
      <vt:lpstr>IT3 Report of Work Package 5 </vt:lpstr>
      <vt:lpstr>ITS3 WP5: Group and collaboration</vt:lpstr>
      <vt:lpstr>ITS3 WP5: Plan</vt:lpstr>
      <vt:lpstr>ITS3 WP5: Plan</vt:lpstr>
      <vt:lpstr>ITS3 WP5  Breadboard model:  Carbon foam &amp; CFRP</vt:lpstr>
      <vt:lpstr>ITS3 WP5  Breadboard model:  carbon foam characterisation test</vt:lpstr>
      <vt:lpstr>ITS3 WP5  Engineering models: layout</vt:lpstr>
      <vt:lpstr>ITS3 WP5 Engineering models: dummy silicon chip</vt:lpstr>
      <vt:lpstr>ITS3 WP5 Engineering models: Carbon foam ring</vt:lpstr>
      <vt:lpstr>ITS3 WP5 Engineering model:  FEA analysis stiffness and modal</vt:lpstr>
      <vt:lpstr>ITS3 WP5: Engineering model:  Carbon foam characterisation test</vt:lpstr>
      <vt:lpstr>Next 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Massimo Angeletti</dc:creator>
  <cp:lastModifiedBy>Corrado Gargiulo</cp:lastModifiedBy>
  <cp:revision>87</cp:revision>
  <dcterms:created xsi:type="dcterms:W3CDTF">2020-05-07T13:57:32Z</dcterms:created>
  <dcterms:modified xsi:type="dcterms:W3CDTF">2020-05-12T15:20:57Z</dcterms:modified>
</cp:coreProperties>
</file>