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26"/>
    <p:restoredTop sz="96405"/>
  </p:normalViewPr>
  <p:slideViewPr>
    <p:cSldViewPr snapToGrid="0" snapToObjects="1">
      <p:cViewPr varScale="1">
        <p:scale>
          <a:sx n="138" d="100"/>
          <a:sy n="138" d="100"/>
        </p:scale>
        <p:origin x="32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1860C-A889-154C-899D-72A0302E9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6174F-31A9-4347-AC0C-1775149A6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EEE90-6F1F-8B43-B959-5C7F2EDAF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3CD2-DA98-634B-B129-BEDFF1BAF85B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C1376-0059-B348-9D5D-A6AFF1E0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B709F-26B6-7048-9182-72FDFB96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6042-5E13-5449-9DE9-01C86D08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1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F0E20-13F3-3A43-9935-4BCC6203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31304-8C21-D345-B772-D0D9A2074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0D142-01E1-DA43-9B06-BB7AE56E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3CD2-DA98-634B-B129-BEDFF1BAF85B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A0C8A-3A6B-4544-AFDF-774B3906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8E958-F280-9F4C-BB9F-BAC08072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6042-5E13-5449-9DE9-01C86D08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3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519CF-AC55-834F-8E91-39EAC129E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6DC43-DF3A-324D-9AE8-0254235CD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E7B0-64C6-E245-8AEA-33F25486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3CD2-DA98-634B-B129-BEDFF1BAF85B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5D460-1551-3245-AE96-97D23EB1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A1A31-8350-CE4A-AF96-284390B8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6042-5E13-5449-9DE9-01C86D08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2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0791-EB2F-5A41-BED4-B33BE090A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A4FA2-54AE-3C4B-BE07-955027236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233CB-384B-4445-B17D-F898C8DC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3CD2-DA98-634B-B129-BEDFF1BAF85B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D8BB2-5488-734B-9FF5-33BAABBB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82626-7B27-DA42-ACB7-6A47F282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6042-5E13-5449-9DE9-01C86D08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315B-DC50-C54B-B181-40FC291EB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06BF0-4CE7-9F4F-8E80-C5294397C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C509-8EFA-A941-B35D-B43A0339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3CD2-DA98-634B-B129-BEDFF1BAF85B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75DE8-C043-1947-8E25-80B419FE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A93A6-F03A-3B4E-AC2D-0EDBE0F5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6042-5E13-5449-9DE9-01C86D08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3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D7E0-F2D3-264B-B921-16C75494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101DE-F706-F948-98AD-35A3D8828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1C5C97-ABF6-DC4D-804C-D788BA2E1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A38D5-D7B6-4B4C-9FEB-7C407C1B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3CD2-DA98-634B-B129-BEDFF1BAF85B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DCAEA-CE17-EB4B-9816-69D9CD2A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5BA56-42B4-3243-A482-89DB5081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6042-5E13-5449-9DE9-01C86D08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5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215A-E386-9F41-8A65-265599E5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D2808-A7B3-B841-AD7E-5B1EB22F4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332A1-353B-0B47-BD91-C3936005B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5FF0A-AE3E-7447-86E0-A795EDFAA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865885-06B7-ED4E-B95A-9BC4C58AB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2DDF85-DCBC-5546-8451-FA901381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3CD2-DA98-634B-B129-BEDFF1BAF85B}" type="datetimeFigureOut">
              <a:rPr lang="en-US" smtClean="0"/>
              <a:t>4/17/20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FF2CC-4D08-034A-A20F-734E3B1A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F03F2-AC4D-2742-8024-1D4F05C2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6042-5E13-5449-9DE9-01C86D08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7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94B7A-61CB-9942-8FCC-D6D3D31F6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56AF00-691C-5247-B5CD-52145322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3CD2-DA98-634B-B129-BEDFF1BAF85B}" type="datetimeFigureOut">
              <a:rPr lang="en-US" smtClean="0"/>
              <a:t>4/17/20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D7E96-91E9-4140-B240-08DCB96E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5A568-8241-744F-B82C-AD0E4E45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6042-5E13-5449-9DE9-01C86D08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6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44EF2-B4F4-E748-9B39-B470374F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3CD2-DA98-634B-B129-BEDFF1BAF85B}" type="datetimeFigureOut">
              <a:rPr lang="en-US" smtClean="0"/>
              <a:t>4/17/20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94A0-2D7A-F74A-AEDB-A5F2C667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3E174-C5BF-344D-B937-77A80FEF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6042-5E13-5449-9DE9-01C86D08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7455-2493-2443-8905-3FD514D99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65694-31ED-074E-8EFE-9B4790D7C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BA2A5-F538-7C4C-B5B7-85585BDA0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46B21-8E21-A140-90CE-4F576E77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3CD2-DA98-634B-B129-BEDFF1BAF85B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43684-AD00-FB4A-B69F-661F2B79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BCBA8-6AD8-F04B-AB11-2C52B5C8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6042-5E13-5449-9DE9-01C86D08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3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674F-7D28-F849-B33F-1E4AFFD6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9F7978-F5CB-064A-BA9A-8E801D2F2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2D179-F9B6-544C-8CBD-FE7431942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BA347-3B07-8548-8285-366DEA1E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3CD2-DA98-634B-B129-BEDFF1BAF85B}" type="datetimeFigureOut">
              <a:rPr lang="en-US" smtClean="0"/>
              <a:t>4/17/20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A457C-7649-0347-895A-D11D404E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2AF3F-9A79-024E-B30D-798CFD45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26042-5E13-5449-9DE9-01C86D08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9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4328A-8884-E544-894C-3F88AF07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9A5C2-171C-9746-A915-6A49A592E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932B7-F0E7-3C4F-ADA2-DD4D8D51A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C3CD2-DA98-634B-B129-BEDFF1BAF85B}" type="datetimeFigureOut">
              <a:rPr lang="en-US" smtClean="0"/>
              <a:t>4/17/20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33E6E-0F07-F641-B4EF-05BD844A0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C3049-6985-D74C-BEF5-97D3FEF9B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26042-5E13-5449-9DE9-01C86D083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7449/contributions/35954/" TargetMode="External"/><Relationship Id="rId2" Type="http://schemas.openxmlformats.org/officeDocument/2006/relationships/hyperlink" Target="https://indico.bnl.gov/event/7449/timetable/#20200319.detaile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bnl.gov/event/7449/contributions/35842/" TargetMode="External"/><Relationship Id="rId4" Type="http://schemas.openxmlformats.org/officeDocument/2006/relationships/hyperlink" Target="https://indico.bnl.gov/event/7449/contributions/35955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3606D8-3AEB-2E40-9F3E-5562DA1C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Some random throughs about EIC silicon detectors</a:t>
            </a:r>
            <a:br>
              <a:rPr lang="en-US" dirty="0"/>
            </a:br>
            <a:r>
              <a:rPr lang="en-US" dirty="0"/>
              <a:t>03/24/2020, Ming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DD82F1-00C3-6347-89F5-57E89CC6C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08" y="1796442"/>
            <a:ext cx="5572328" cy="4351338"/>
          </a:xfrm>
        </p:spPr>
        <p:txBody>
          <a:bodyPr/>
          <a:lstStyle/>
          <a:p>
            <a:r>
              <a:rPr lang="en-US" dirty="0"/>
              <a:t>Physics consideration</a:t>
            </a:r>
          </a:p>
          <a:p>
            <a:pPr lvl="1"/>
            <a:r>
              <a:rPr lang="en-US" dirty="0"/>
              <a:t>HF in rapidity |eta|&lt;4</a:t>
            </a:r>
          </a:p>
          <a:p>
            <a:pPr lvl="1"/>
            <a:r>
              <a:rPr lang="en-US" dirty="0"/>
              <a:t>Spin TMD, </a:t>
            </a:r>
            <a:r>
              <a:rPr lang="en-US" dirty="0" err="1"/>
              <a:t>e+p</a:t>
            </a:r>
            <a:endParaRPr lang="en-US" dirty="0"/>
          </a:p>
          <a:p>
            <a:pPr lvl="1"/>
            <a:r>
              <a:rPr lang="en-US" dirty="0"/>
              <a:t>HF-Jet and fragmentation in </a:t>
            </a:r>
            <a:r>
              <a:rPr lang="en-US" dirty="0" err="1"/>
              <a:t>e+A</a:t>
            </a:r>
            <a:endParaRPr lang="en-US" dirty="0"/>
          </a:p>
          <a:p>
            <a:r>
              <a:rPr lang="en-US" dirty="0"/>
              <a:t>IR design from recent YR workshop</a:t>
            </a:r>
          </a:p>
          <a:p>
            <a:pPr lvl="1"/>
            <a:r>
              <a:rPr lang="en-US" dirty="0"/>
              <a:t>Minimal radius</a:t>
            </a:r>
          </a:p>
          <a:p>
            <a:pPr lvl="1"/>
            <a:r>
              <a:rPr lang="en-US" dirty="0"/>
              <a:t>Z locations</a:t>
            </a:r>
          </a:p>
          <a:p>
            <a:r>
              <a:rPr lang="en-US" dirty="0"/>
              <a:t>Available silicon technologies</a:t>
            </a:r>
          </a:p>
          <a:p>
            <a:pPr lvl="1"/>
            <a:r>
              <a:rPr lang="en-US" dirty="0"/>
              <a:t>MAPS like- ALPIDE, HV-MAPS, ITS3</a:t>
            </a:r>
          </a:p>
          <a:p>
            <a:pPr lvl="1"/>
            <a:r>
              <a:rPr lang="en-US" dirty="0"/>
              <a:t>Other </a:t>
            </a:r>
            <a:r>
              <a:rPr lang="en-US" dirty="0" err="1"/>
              <a:t>techonolgies</a:t>
            </a:r>
            <a:r>
              <a:rPr lang="en-US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080D6-B775-6249-8546-7039428106FA}"/>
              </a:ext>
            </a:extLst>
          </p:cNvPr>
          <p:cNvSpPr txBox="1"/>
          <p:nvPr/>
        </p:nvSpPr>
        <p:spPr>
          <a:xfrm>
            <a:off x="5842890" y="1972838"/>
            <a:ext cx="63491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EIC YR Workshop @3/2020</a:t>
            </a:r>
          </a:p>
          <a:p>
            <a:r>
              <a:rPr lang="en-US" dirty="0">
                <a:hlinkClick r:id="rId2"/>
              </a:rPr>
              <a:t>https://indico.bnl.gov/event/7449/timetable/#20200319.detailed</a:t>
            </a:r>
            <a:endParaRPr lang="en-US" dirty="0"/>
          </a:p>
          <a:p>
            <a:br>
              <a:rPr lang="en-US" dirty="0"/>
            </a:br>
            <a:r>
              <a:rPr lang="en-US" dirty="0"/>
              <a:t>         1, </a:t>
            </a:r>
            <a:r>
              <a:rPr lang="en-US" u="sng" dirty="0">
                <a:hlinkClick r:id="rId3" tooltip="https://indico.bnl.gov/event/7449/contributions/35954/"/>
              </a:rPr>
              <a:t>https://indico.bnl.gov/event/7449/contributions/35954/</a:t>
            </a:r>
            <a:endParaRPr lang="en-US" dirty="0"/>
          </a:p>
          <a:p>
            <a:r>
              <a:rPr lang="en-US" dirty="0"/>
              <a:t>         2, </a:t>
            </a:r>
            <a:r>
              <a:rPr lang="en-US" u="sng" dirty="0">
                <a:hlinkClick r:id="rId4" tooltip="https://indico.bnl.gov/event/7449/contributions/35955/"/>
              </a:rPr>
              <a:t>https://indico.bnl.gov/event/7449/contributions/35955/</a:t>
            </a:r>
            <a:endParaRPr lang="en-US" dirty="0"/>
          </a:p>
          <a:p>
            <a:r>
              <a:rPr lang="en-US" dirty="0"/>
              <a:t>         3, </a:t>
            </a:r>
            <a:r>
              <a:rPr lang="en-US" u="sng" dirty="0">
                <a:hlinkClick r:id="rId5" tooltip="https://indico.bnl.gov/event/7449/contributions/35842/"/>
              </a:rPr>
              <a:t>https://indico.bnl.gov/event/7449/contributions/35842/</a:t>
            </a:r>
            <a:endParaRPr lang="en-US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1818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851213-7269-444A-9779-59EBA3B04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0" y="247650"/>
            <a:ext cx="9004300" cy="636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6F439-CD31-0549-874A-0F686890DF43}"/>
              </a:ext>
            </a:extLst>
          </p:cNvPr>
          <p:cNvSpPr txBox="1"/>
          <p:nvPr/>
        </p:nvSpPr>
        <p:spPr>
          <a:xfrm>
            <a:off x="171450" y="2152892"/>
            <a:ext cx="2817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Crossing angle = 20mRad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R_min</a:t>
            </a:r>
            <a:r>
              <a:rPr lang="en-US" dirty="0"/>
              <a:t> ?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Z_range</a:t>
            </a:r>
            <a:r>
              <a:rPr lang="en-US" dirty="0"/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41041C-0047-A84A-9D0D-161BAAB744BF}"/>
              </a:ext>
            </a:extLst>
          </p:cNvPr>
          <p:cNvSpPr txBox="1"/>
          <p:nvPr/>
        </p:nvSpPr>
        <p:spPr>
          <a:xfrm>
            <a:off x="112066" y="3865944"/>
            <a:ext cx="31255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dR</a:t>
            </a:r>
            <a:r>
              <a:rPr lang="en-US" dirty="0"/>
              <a:t> ~ 20mrad x </a:t>
            </a:r>
            <a:r>
              <a:rPr lang="en-US" dirty="0" err="1"/>
              <a:t>dZ</a:t>
            </a:r>
            <a:r>
              <a:rPr lang="en-US" dirty="0"/>
              <a:t> </a:t>
            </a:r>
          </a:p>
          <a:p>
            <a:r>
              <a:rPr lang="en-US" dirty="0"/>
              <a:t>      ~ 20x10^-3 x 100 cm </a:t>
            </a:r>
          </a:p>
          <a:p>
            <a:r>
              <a:rPr lang="en-US" dirty="0"/>
              <a:t>       = 2cm</a:t>
            </a:r>
          </a:p>
          <a:p>
            <a:endParaRPr lang="en-US" dirty="0"/>
          </a:p>
          <a:p>
            <a:r>
              <a:rPr lang="en-US" dirty="0"/>
              <a:t>Need to add ~10sigma </a:t>
            </a:r>
            <a:r>
              <a:rPr lang="en-US" dirty="0" err="1"/>
              <a:t>beam_r</a:t>
            </a:r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877E3-9544-F549-8EE9-3B0A71CF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128059"/>
            <a:ext cx="324696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IR Design</a:t>
            </a:r>
            <a:br>
              <a:rPr lang="en-US" dirty="0"/>
            </a:br>
            <a:r>
              <a:rPr lang="en-US" dirty="0"/>
              <a:t>(YR workshop)</a:t>
            </a:r>
          </a:p>
        </p:txBody>
      </p:sp>
    </p:spTree>
    <p:extLst>
      <p:ext uri="{BB962C8B-B14F-4D97-AF65-F5344CB8AC3E}">
        <p14:creationId xmlns:p14="http://schemas.microsoft.com/office/powerpoint/2010/main" val="286535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6865D-6DC9-A04B-B3FD-5CF73529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499"/>
            <a:ext cx="9782265" cy="969408"/>
          </a:xfrm>
        </p:spPr>
        <p:txBody>
          <a:bodyPr>
            <a:normAutofit fontScale="90000"/>
          </a:bodyPr>
          <a:lstStyle/>
          <a:p>
            <a:r>
              <a:rPr lang="en-US" dirty="0"/>
              <a:t>Silicon Detector Acceptance vs Beampipe 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EECE6C-8890-5149-80F0-D3470D0E49C9}"/>
              </a:ext>
            </a:extLst>
          </p:cNvPr>
          <p:cNvGrpSpPr/>
          <p:nvPr/>
        </p:nvGrpSpPr>
        <p:grpSpPr>
          <a:xfrm>
            <a:off x="362790" y="1235610"/>
            <a:ext cx="6972534" cy="1702166"/>
            <a:chOff x="1122744" y="2205363"/>
            <a:chExt cx="9329195" cy="27295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4EA6E8-0CE5-554B-ABF9-1E9EAE52E0D8}"/>
                </a:ext>
              </a:extLst>
            </p:cNvPr>
            <p:cNvSpPr/>
            <p:nvPr/>
          </p:nvSpPr>
          <p:spPr>
            <a:xfrm>
              <a:off x="2476982" y="3323007"/>
              <a:ext cx="6389226" cy="90279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30226B4-6F25-0645-A633-359265F7ECBC}"/>
                </a:ext>
              </a:extLst>
            </p:cNvPr>
            <p:cNvCxnSpPr/>
            <p:nvPr/>
          </p:nvCxnSpPr>
          <p:spPr>
            <a:xfrm>
              <a:off x="1122744" y="3842795"/>
              <a:ext cx="932919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5C2B1B8-5CB1-CB45-B4E6-28CCEC04C5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1595" y="3206188"/>
              <a:ext cx="3958542" cy="6366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03188C-235E-4742-B044-6A15411261DE}"/>
                </a:ext>
              </a:extLst>
            </p:cNvPr>
            <p:cNvSpPr txBox="1"/>
            <p:nvPr/>
          </p:nvSpPr>
          <p:spPr>
            <a:xfrm>
              <a:off x="5582798" y="4342624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38A493-8DDA-6B49-90A4-96C01B1C24B7}"/>
                </a:ext>
              </a:extLst>
            </p:cNvPr>
            <p:cNvSpPr txBox="1"/>
            <p:nvPr/>
          </p:nvSpPr>
          <p:spPr>
            <a:xfrm>
              <a:off x="8659260" y="4342624"/>
              <a:ext cx="654594" cy="592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L/2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B00644B-16D2-6C4F-AD98-C797107582E5}"/>
                </a:ext>
              </a:extLst>
            </p:cNvPr>
            <p:cNvCxnSpPr/>
            <p:nvPr/>
          </p:nvCxnSpPr>
          <p:spPr>
            <a:xfrm>
              <a:off x="5671595" y="2205363"/>
              <a:ext cx="0" cy="26570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EFAAC7-D5E5-524B-BFFD-425145D23813}"/>
                </a:ext>
              </a:extLst>
            </p:cNvPr>
            <p:cNvSpPr txBox="1"/>
            <p:nvPr/>
          </p:nvSpPr>
          <p:spPr>
            <a:xfrm>
              <a:off x="9073156" y="333944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1565AC65-72EC-AB48-BB7D-AE05CACEE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486" y="0"/>
            <a:ext cx="2435565" cy="23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B8A720-8F84-4C44-8F80-01685E8B1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286" y="2384359"/>
            <a:ext cx="2417322" cy="4342624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4B311B4-D86B-544C-90C6-D023297E7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857926"/>
              </p:ext>
            </p:extLst>
          </p:nvPr>
        </p:nvGraphicFramePr>
        <p:xfrm>
          <a:off x="969818" y="3813991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912125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736935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6078902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80733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L/2 (eta =4)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L/2 (eta =3.5)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L/2 (eta =3)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967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90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45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76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55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28C2E-B185-134E-AE5E-0A33B3CD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" y="179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All Barrel Option – MAPS like sensors (~ITS3)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055AB-8F25-D947-9263-4163ED0DFDEB}"/>
              </a:ext>
            </a:extLst>
          </p:cNvPr>
          <p:cNvSpPr txBox="1"/>
          <p:nvPr/>
        </p:nvSpPr>
        <p:spPr>
          <a:xfrm>
            <a:off x="7520385" y="4445501"/>
            <a:ext cx="226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Bunch-length = 24mm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9EA3B-A771-0B42-A212-1CE5BA8B9B95}"/>
              </a:ext>
            </a:extLst>
          </p:cNvPr>
          <p:cNvSpPr txBox="1"/>
          <p:nvPr/>
        </p:nvSpPr>
        <p:spPr>
          <a:xfrm>
            <a:off x="880427" y="1400255"/>
            <a:ext cx="25042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Barrel : |eta| &lt; 4</a:t>
            </a:r>
          </a:p>
          <a:p>
            <a:r>
              <a:rPr lang="en-US" dirty="0"/>
              <a:t>R = 3 cm</a:t>
            </a:r>
          </a:p>
          <a:p>
            <a:r>
              <a:rPr lang="en-US" dirty="0"/>
              <a:t>Sensor thickness = 50um</a:t>
            </a:r>
          </a:p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20F53C-AA79-AF4C-A2C7-8DC5035B1596}"/>
              </a:ext>
            </a:extLst>
          </p:cNvPr>
          <p:cNvGrpSpPr/>
          <p:nvPr/>
        </p:nvGrpSpPr>
        <p:grpSpPr>
          <a:xfrm>
            <a:off x="427444" y="2002229"/>
            <a:ext cx="6972534" cy="1702166"/>
            <a:chOff x="1122744" y="2205363"/>
            <a:chExt cx="9329195" cy="27295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977A88-258A-5647-87E1-077D4F5DA0A2}"/>
                </a:ext>
              </a:extLst>
            </p:cNvPr>
            <p:cNvSpPr/>
            <p:nvPr/>
          </p:nvSpPr>
          <p:spPr>
            <a:xfrm>
              <a:off x="2476982" y="3323007"/>
              <a:ext cx="6389226" cy="90279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0C2DF3A-7B75-B944-875E-E056BCB182E7}"/>
                </a:ext>
              </a:extLst>
            </p:cNvPr>
            <p:cNvCxnSpPr/>
            <p:nvPr/>
          </p:nvCxnSpPr>
          <p:spPr>
            <a:xfrm>
              <a:off x="1122744" y="3842795"/>
              <a:ext cx="932919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BD1AD09-D32B-2248-81B8-4BC0B1ABC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1595" y="3206188"/>
              <a:ext cx="3958542" cy="6366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A8F535-D76B-2C4E-A4A6-C2A1E267C37B}"/>
                </a:ext>
              </a:extLst>
            </p:cNvPr>
            <p:cNvSpPr txBox="1"/>
            <p:nvPr/>
          </p:nvSpPr>
          <p:spPr>
            <a:xfrm>
              <a:off x="5582798" y="4342624"/>
              <a:ext cx="409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F791C4-4C8D-2642-B07E-910C05A32759}"/>
                </a:ext>
              </a:extLst>
            </p:cNvPr>
            <p:cNvSpPr txBox="1"/>
            <p:nvPr/>
          </p:nvSpPr>
          <p:spPr>
            <a:xfrm>
              <a:off x="8659260" y="4342624"/>
              <a:ext cx="654594" cy="592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L/2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D1D5B0-CBAD-CD4B-8CB4-38D5414FD342}"/>
                </a:ext>
              </a:extLst>
            </p:cNvPr>
            <p:cNvCxnSpPr/>
            <p:nvPr/>
          </p:nvCxnSpPr>
          <p:spPr>
            <a:xfrm>
              <a:off x="5671595" y="2205363"/>
              <a:ext cx="0" cy="26570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503873-C73A-2A4F-B00A-09C120AAFBF6}"/>
                </a:ext>
              </a:extLst>
            </p:cNvPr>
            <p:cNvSpPr txBox="1"/>
            <p:nvPr/>
          </p:nvSpPr>
          <p:spPr>
            <a:xfrm>
              <a:off x="9073156" y="333944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AC3918C-AB02-3B4D-98C3-2838C03F6B98}"/>
              </a:ext>
            </a:extLst>
          </p:cNvPr>
          <p:cNvSpPr txBox="1"/>
          <p:nvPr/>
        </p:nvSpPr>
        <p:spPr>
          <a:xfrm>
            <a:off x="308961" y="3954495"/>
            <a:ext cx="79750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Eta = -ln (tan(theta/2)) = 4</a:t>
            </a:r>
          </a:p>
          <a:p>
            <a:r>
              <a:rPr lang="en-US" dirty="0"/>
              <a:t>-&gt; theta = 2 deg.</a:t>
            </a:r>
          </a:p>
          <a:p>
            <a:endParaRPr lang="en-US" dirty="0"/>
          </a:p>
          <a:p>
            <a:r>
              <a:rPr lang="en-US" dirty="0"/>
              <a:t>L = 2 x R/tan(2deg):</a:t>
            </a:r>
          </a:p>
          <a:p>
            <a:r>
              <a:rPr lang="en-US" dirty="0"/>
              <a:t>  = 2 x </a:t>
            </a:r>
            <a:r>
              <a:rPr lang="en-US" dirty="0">
                <a:solidFill>
                  <a:srgbClr val="FF0000"/>
                </a:solidFill>
              </a:rPr>
              <a:t>3cm</a:t>
            </a:r>
            <a:r>
              <a:rPr lang="en-US" dirty="0"/>
              <a:t> x 1/0.035 = 172 cm;</a:t>
            </a:r>
          </a:p>
          <a:p>
            <a:r>
              <a:rPr lang="en-US" dirty="0"/>
              <a:t>  = 2 x </a:t>
            </a:r>
            <a:r>
              <a:rPr lang="en-US" dirty="0">
                <a:solidFill>
                  <a:srgbClr val="FF0000"/>
                </a:solidFill>
              </a:rPr>
              <a:t>2cm</a:t>
            </a:r>
            <a:r>
              <a:rPr lang="en-US" dirty="0"/>
              <a:t> x 28.6 = 57 cm; (~double the length of MVTX stave)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Effective Silicon thickness </a:t>
            </a:r>
            <a:r>
              <a:rPr lang="en-US" dirty="0"/>
              <a:t>= 50um x 28.6 = 1,430um = 0.143cm/9.37cm = </a:t>
            </a:r>
            <a:r>
              <a:rPr lang="en-US" dirty="0">
                <a:solidFill>
                  <a:srgbClr val="FF0000"/>
                </a:solidFill>
              </a:rPr>
              <a:t>1.5% X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AD619C-07F8-1D41-B830-21CB7DC53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486" y="0"/>
            <a:ext cx="2435565" cy="23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FACC0A-FC8A-0340-A2A3-78DBBF1A4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286" y="2384359"/>
            <a:ext cx="2417322" cy="43426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25EAD7-1BC3-8046-8A62-6248B24CC7AA}"/>
              </a:ext>
            </a:extLst>
          </p:cNvPr>
          <p:cNvSpPr txBox="1"/>
          <p:nvPr/>
        </p:nvSpPr>
        <p:spPr>
          <a:xfrm>
            <a:off x="7645162" y="4003855"/>
            <a:ext cx="1932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1/tan(2deg) = 28.6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054243-E932-E04F-B842-DB303287301E}"/>
              </a:ext>
            </a:extLst>
          </p:cNvPr>
          <p:cNvSpPr txBox="1"/>
          <p:nvPr/>
        </p:nvSpPr>
        <p:spPr>
          <a:xfrm>
            <a:off x="7716021" y="4864193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 X</a:t>
            </a:r>
            <a:r>
              <a:rPr lang="en-US" baseline="-25000" dirty="0"/>
              <a:t>0</a:t>
            </a:r>
            <a:r>
              <a:rPr lang="en-US" dirty="0"/>
              <a:t> = 9.37cm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821527-26C1-4447-A2FD-452BF81A40E2}"/>
              </a:ext>
            </a:extLst>
          </p:cNvPr>
          <p:cNvSpPr txBox="1"/>
          <p:nvPr/>
        </p:nvSpPr>
        <p:spPr>
          <a:xfrm>
            <a:off x="308961" y="6308209"/>
            <a:ext cx="642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PHENIX FVTX sensor thickness per layer (320um sensors) = 1.5% X</a:t>
            </a:r>
            <a:r>
              <a:rPr lang="en-US" baseline="-25000" dirty="0"/>
              <a:t>0</a:t>
            </a:r>
            <a:r>
              <a:rPr lang="en-US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C811D7-1611-184D-8EE0-A5399CEB0101}"/>
              </a:ext>
            </a:extLst>
          </p:cNvPr>
          <p:cNvSpPr txBox="1"/>
          <p:nvPr/>
        </p:nvSpPr>
        <p:spPr>
          <a:xfrm>
            <a:off x="1243252" y="328987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-L/2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C72EC4-A967-8F43-ADFC-6B45A6EFADCA}"/>
              </a:ext>
            </a:extLst>
          </p:cNvPr>
          <p:cNvSpPr txBox="1"/>
          <p:nvPr/>
        </p:nvSpPr>
        <p:spPr>
          <a:xfrm>
            <a:off x="5306487" y="1392294"/>
            <a:ext cx="3327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barrel option – </a:t>
            </a:r>
          </a:p>
          <a:p>
            <a:r>
              <a:rPr lang="en-US" dirty="0"/>
              <a:t>“almost no supporting structures </a:t>
            </a:r>
          </a:p>
          <a:p>
            <a:r>
              <a:rPr lang="en-US" dirty="0"/>
              <a:t>in the acceptance”</a:t>
            </a:r>
          </a:p>
        </p:txBody>
      </p:sp>
    </p:spTree>
    <p:extLst>
      <p:ext uri="{BB962C8B-B14F-4D97-AF65-F5344CB8AC3E}">
        <p14:creationId xmlns:p14="http://schemas.microsoft.com/office/powerpoint/2010/main" val="408066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36A5-FC62-7647-BCA0-8203849B0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" y="0"/>
            <a:ext cx="7835603" cy="1082674"/>
          </a:xfrm>
        </p:spPr>
        <p:txBody>
          <a:bodyPr>
            <a:normAutofit fontScale="90000"/>
          </a:bodyPr>
          <a:lstStyle/>
          <a:p>
            <a:r>
              <a:rPr lang="en-US" dirty="0"/>
              <a:t>Disk Like - PHENIX FVTX Parameters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B3577-04E8-4241-A366-1923C5B6754E}"/>
              </a:ext>
            </a:extLst>
          </p:cNvPr>
          <p:cNvSpPr txBox="1"/>
          <p:nvPr/>
        </p:nvSpPr>
        <p:spPr>
          <a:xfrm>
            <a:off x="175227" y="1209383"/>
            <a:ext cx="76886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- 320um silicon sensors ; 4 layers with overlaps in phi</a:t>
            </a:r>
          </a:p>
          <a:p>
            <a:r>
              <a:rPr lang="en-US" dirty="0"/>
              <a:t>- The wedge support disks are flat sheets of 0.4 mm thick thermally con- </a:t>
            </a:r>
            <a:r>
              <a:rPr lang="en-US" dirty="0" err="1"/>
              <a:t>ductive</a:t>
            </a:r>
            <a:r>
              <a:rPr lang="en-US" dirty="0"/>
              <a:t> carbon fiber (K13C2U from Mitsubishi Chemical) on both sides of a carbon-loaded PEEK plastic frame. </a:t>
            </a:r>
          </a:p>
          <a:p>
            <a:pPr marL="285750" indent="-285750">
              <a:buFontTx/>
              <a:buChar char="-"/>
            </a:pPr>
            <a:r>
              <a:rPr lang="en-US" dirty="0"/>
              <a:t>~3%</a:t>
            </a:r>
            <a:r>
              <a:rPr lang="en-US"/>
              <a:t>X</a:t>
            </a:r>
            <a:r>
              <a:rPr lang="en-US" baseline="-25000"/>
              <a:t>0</a:t>
            </a:r>
            <a:r>
              <a:rPr lang="en-US"/>
              <a:t> per </a:t>
            </a:r>
            <a:r>
              <a:rPr lang="en-US" dirty="0"/>
              <a:t>layer, see RH figure</a:t>
            </a:r>
          </a:p>
          <a:p>
            <a:pPr marL="285750" indent="-285750">
              <a:buFontTx/>
              <a:buChar char="-"/>
            </a:pPr>
            <a:r>
              <a:rPr lang="en-US" dirty="0"/>
              <a:t>total of 4-layer RL  ~14%X</a:t>
            </a:r>
            <a:r>
              <a:rPr lang="en-US" baseline="-25000" dirty="0"/>
              <a:t>0</a:t>
            </a:r>
            <a:r>
              <a:rPr lang="en-US" dirty="0"/>
              <a:t> (FVTX + VTX)</a:t>
            </a:r>
          </a:p>
          <a:p>
            <a:endParaRPr lang="en-US" dirty="0"/>
          </a:p>
          <a:p>
            <a:r>
              <a:rPr lang="en-US" dirty="0"/>
              <a:t>Detail simulations: https://p25ext.lanl.gov/~</a:t>
            </a:r>
            <a:r>
              <a:rPr lang="en-US" dirty="0" err="1"/>
              <a:t>hubert</a:t>
            </a:r>
            <a:r>
              <a:rPr lang="en-US" dirty="0"/>
              <a:t>/phenix/silicon/simulations/nov08/</a:t>
            </a:r>
            <a:r>
              <a:rPr lang="en-US" dirty="0" err="1"/>
              <a:t>radlen.html</a:t>
            </a:r>
            <a:endParaRPr lang="en-US" dirty="0"/>
          </a:p>
        </p:txBody>
      </p:sp>
      <p:pic>
        <p:nvPicPr>
          <p:cNvPr id="2049" name="Picture 1" descr="page24image55350352">
            <a:extLst>
              <a:ext uri="{FF2B5EF4-FFF2-40B4-BE49-F238E27FC236}">
                <a16:creationId xmlns:a16="http://schemas.microsoft.com/office/drawing/2014/main" id="{52CCD82C-A779-464A-BB06-D2219A6D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022" y="4305877"/>
            <a:ext cx="4040220" cy="21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DC681F1-FAEB-BB46-B183-1A3C4880C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03" y="0"/>
            <a:ext cx="3853840" cy="35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4B56CA4-F0A0-964D-87CC-EDC0395BE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03" y="3630282"/>
            <a:ext cx="3447440" cy="31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4EC96A-F0D2-4743-93F3-05AFDCA7970D}"/>
              </a:ext>
            </a:extLst>
          </p:cNvPr>
          <p:cNvSpPr txBox="1"/>
          <p:nvPr/>
        </p:nvSpPr>
        <p:spPr>
          <a:xfrm>
            <a:off x="9666514" y="5682343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R.L.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F35EEF-A2A5-524F-9972-415FEB9E97E2}"/>
              </a:ext>
            </a:extLst>
          </p:cNvPr>
          <p:cNvSpPr txBox="1"/>
          <p:nvPr/>
        </p:nvSpPr>
        <p:spPr>
          <a:xfrm>
            <a:off x="10499271" y="172005"/>
            <a:ext cx="144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R.L. Per Layer</a:t>
            </a:r>
          </a:p>
        </p:txBody>
      </p:sp>
    </p:spTree>
    <p:extLst>
      <p:ext uri="{BB962C8B-B14F-4D97-AF65-F5344CB8AC3E}">
        <p14:creationId xmlns:p14="http://schemas.microsoft.com/office/powerpoint/2010/main" val="367104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9CCD3-B7CF-1A40-A2B3-9C964A66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Forward Region Update – 04/13/2020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47C3C-911D-A447-AEB0-93383A38D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748" y="560078"/>
            <a:ext cx="8150252" cy="6297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552913-9D12-D845-A1CE-3CCDAAC8045C}"/>
              </a:ext>
            </a:extLst>
          </p:cNvPr>
          <p:cNvSpPr txBox="1"/>
          <p:nvPr/>
        </p:nvSpPr>
        <p:spPr>
          <a:xfrm>
            <a:off x="397166" y="1506458"/>
            <a:ext cx="40856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@Z = 196+50 mm = 246cm</a:t>
            </a:r>
          </a:p>
          <a:p>
            <a:r>
              <a:rPr lang="en-US" dirty="0"/>
              <a:t>R = 7 cm</a:t>
            </a:r>
          </a:p>
          <a:p>
            <a:endParaRPr lang="en-US" dirty="0"/>
          </a:p>
          <a:p>
            <a:r>
              <a:rPr lang="en-US" dirty="0"/>
              <a:t>Rad = 7cm/246cm = 2.85% (eta=4.25)</a:t>
            </a:r>
          </a:p>
          <a:p>
            <a:endParaRPr lang="en-US" dirty="0"/>
          </a:p>
          <a:p>
            <a:r>
              <a:rPr lang="en-US" dirty="0"/>
              <a:t>2 Degrees = 3.49% (eta = 4.05)</a:t>
            </a:r>
          </a:p>
          <a:p>
            <a:endParaRPr lang="en-US" dirty="0"/>
          </a:p>
          <a:p>
            <a:r>
              <a:rPr lang="en-US" dirty="0"/>
              <a:t>Beam pipe </a:t>
            </a:r>
            <a:r>
              <a:rPr lang="en-US" dirty="0" err="1"/>
              <a:t>R_min</a:t>
            </a:r>
            <a:r>
              <a:rPr lang="en-US" dirty="0"/>
              <a:t> = 2.0 cm; |Z| &lt; 50cm?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8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379AA2-AB16-1540-99AE-B9FE7C89A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195" y="114300"/>
            <a:ext cx="9029700" cy="662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178CFE-4C39-2A47-8C44-1B20A0FC6C60}"/>
              </a:ext>
            </a:extLst>
          </p:cNvPr>
          <p:cNvSpPr txBox="1"/>
          <p:nvPr/>
        </p:nvSpPr>
        <p:spPr>
          <a:xfrm>
            <a:off x="0" y="301658"/>
            <a:ext cx="348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indico.bnl.gov</a:t>
            </a:r>
            <a:r>
              <a:rPr lang="en-US" dirty="0"/>
              <a:t>/event/8291/</a:t>
            </a:r>
          </a:p>
        </p:txBody>
      </p:sp>
    </p:spTree>
    <p:extLst>
      <p:ext uri="{BB962C8B-B14F-4D97-AF65-F5344CB8AC3E}">
        <p14:creationId xmlns:p14="http://schemas.microsoft.com/office/powerpoint/2010/main" val="350631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4775</TotalTime>
  <Words>584</Words>
  <Application>Microsoft Macintosh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Some random throughs about EIC silicon detectors 03/24/2020, Ming </vt:lpstr>
      <vt:lpstr>IR Design (YR workshop)</vt:lpstr>
      <vt:lpstr>Silicon Detector Acceptance vs Beampipe R</vt:lpstr>
      <vt:lpstr>All Barrel Option – MAPS like sensors (~ITS3) </vt:lpstr>
      <vt:lpstr>Disk Like - PHENIX FVTX Parameters</vt:lpstr>
      <vt:lpstr>Forward Region Update – 04/13/2020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random throughs about EIC detectors 03/24/2020, Ming </dc:title>
  <dc:creator>Ming Liu</dc:creator>
  <cp:lastModifiedBy>Ming Liu</cp:lastModifiedBy>
  <cp:revision>42</cp:revision>
  <dcterms:created xsi:type="dcterms:W3CDTF">2020-03-24T18:16:50Z</dcterms:created>
  <dcterms:modified xsi:type="dcterms:W3CDTF">2020-04-20T20:28:04Z</dcterms:modified>
</cp:coreProperties>
</file>