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7" r:id="rId4"/>
    <p:sldId id="259" r:id="rId5"/>
    <p:sldId id="1411" r:id="rId6"/>
    <p:sldId id="260" r:id="rId7"/>
    <p:sldId id="1392" r:id="rId8"/>
    <p:sldId id="1409" r:id="rId9"/>
    <p:sldId id="1400" r:id="rId10"/>
    <p:sldId id="1389" r:id="rId11"/>
    <p:sldId id="1401" r:id="rId12"/>
    <p:sldId id="1402" r:id="rId13"/>
    <p:sldId id="1410" r:id="rId14"/>
    <p:sldId id="1374" r:id="rId15"/>
    <p:sldId id="1390" r:id="rId16"/>
    <p:sldId id="1393" r:id="rId17"/>
    <p:sldId id="1398" r:id="rId18"/>
    <p:sldId id="13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5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638E0-FF7A-304B-A687-C3D771451AE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D4E2F-B560-EE47-B2A3-4BA1FB6D1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1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D7FB-BE41-734D-B11E-9A61FFF15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0582AA-4131-E241-B96C-2F2665F1C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75C3A-264E-5548-8362-D386A127C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3CA66-F789-624F-A015-D416CE82509D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ED1CD-823D-AC4E-9952-DD25633F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CD4FA-4F53-544C-93B7-4F9A97A1A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4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D28BA-9CFF-924E-91DF-2EC68338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7BDD5A-CA84-7F4E-A1C8-CF6139DE3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C8448-8C74-9442-BC13-9435584B7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964BF-6F85-D04D-99D8-4CCDA405D284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A20AB-11B6-2245-BF75-7BC294B41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3224F-AA87-A747-8CAE-E1366C5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8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036901-6E88-A749-9850-A8D6CB14DE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65DA0-72A2-7E43-8988-66B79AD02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7F7EC-A100-424D-ACE2-5891A8CEB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A130-4568-BB42-B94C-C4449DBF5E9E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55852-9A50-1E43-BE46-E94B3DFB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2A615-D50C-AC41-AD49-BA04F633C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7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98E0-3DF8-744C-BAA0-AC9A7EFD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564B-52B9-F04A-BEE4-7AE4BCD51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7BBD3-42B6-3741-A90E-7684E7D5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892D-AD11-F64E-A081-368F1C55E1C9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1552C-64F5-0346-B661-CE3FF7750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BA953-10F0-EA4B-A9B5-EAAAC47F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9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897C8-FDD4-284E-9A47-1330B45B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1EAF2-0F06-B54F-B416-A575151F3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E34AF-CDC7-EB49-9590-8C1AEEE6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C8672-2B29-D544-8E91-9F1366C25797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796DF-A1F1-AC41-A11A-9DC6AE5B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8EDFF-4B50-A641-A19D-1BC9BC8F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3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9A3C-D2D2-C743-A3F2-E934DB1C1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8E33C-90D8-1A4E-8294-8ED6EB20B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00B9D-F778-DC49-BC84-23A0E8456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49121-FD2A-9747-8529-F3DBE4F98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F81A-CB36-E843-ABDA-E04654AE1092}" type="datetime1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9861C-6CFF-D141-8FA4-E83F5772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B3D7A-0A8D-A645-857E-F14E16EF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6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8008-F4CE-6744-8BE4-18DAB6CB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8214B-07BB-AF42-B79B-1E1127E25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161D3-00F2-0448-8C17-A067019AD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BDBCF-991C-1E4D-B14B-6D6023D6A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3BEC27-C940-1A4A-A396-801DB743A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EDC990-C9E1-4947-A62F-C9CAB63FB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FEA0-E4B0-0348-AA11-FA57C56A4165}" type="datetime1">
              <a:rPr lang="en-US" smtClean="0"/>
              <a:t>10/5/20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026875-ED8F-324C-8258-F56FA1D4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31019B-156E-2243-B67D-3D4A7E64D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7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4657-BAB1-F24F-AF5F-C10C84BC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BD7F6-31F3-1C4E-A2A9-0D44A9B3E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3B12-EE6E-BB4A-AB0F-F7A4D8B90AD9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B01CB-8FDB-5F48-98FE-9C712CDA6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A56364-D7D9-0D41-96B3-5600193FB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9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F1C6C7-4221-DA43-AABA-E942FD949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A1B6-A7C4-3149-A64D-C4B099D1F2A3}" type="datetime1">
              <a:rPr lang="en-US" smtClean="0"/>
              <a:t>10/5/20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0BFDD-577E-D948-81C2-32905CB88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A353F-8255-EA45-80DE-ECE717A9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8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3C74-75BC-A240-ACC6-570972F1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2B06-8648-544D-85E7-C1136A4F4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F3E16-6A40-2347-9709-D40A39FE9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C3FF-8999-AA44-902D-67CF9B4E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8502-D48B-AB4B-BF6E-569B3DA60D99}" type="datetime1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A4B5B-44A4-F647-A13A-D3F3CC1CE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10685-83A2-4448-A4F5-06999C1B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8CEA-76F1-934D-9A09-BAA86C8F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D95D24-F26D-1E43-A0B7-7B90A495E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EDC6A-4364-5446-A501-96E160C3E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7B6B3-1C7D-BB42-8E87-DAA54DED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FC78-47BA-F844-84B6-785C85938D2E}" type="datetime1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EC7B9-869D-0544-AE75-E1F0E625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A92CF-2B13-084F-BB4F-33ACDAAD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1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54AF16-A6E3-3D4D-B06E-E8DD689B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45E49-AEE9-A242-BDCB-C7BCAC518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A7641-8CF7-2447-BBFF-6B11787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95629-F42A-2E45-9EE6-7C5E3D4E7985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AEDE0-AD6B-8E4B-8F36-37A15337D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 on all silicon EIC detector concept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E707E-80E0-3E43-A562-AA0F8CC30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DF89F-22DA-8E46-846F-439EF72B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indico.bnl.gov/event/7689/contributions/35412/attachments/26828/40846/Simulation_report_Feb2020.pdf" TargetMode="External"/><Relationship Id="rId7" Type="http://schemas.openxmlformats.org/officeDocument/2006/relationships/image" Target="../media/image21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hyperlink" Target="https://indico.bnl.gov/event/7892/contributions/36938/attachments/27856/42740/20200430-EICUG_Tracking_WG_-_eRD16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bnl.gov/event/9265/contributions/40871/attachments/30159/47140/Reuse-MVTX-ePHENIX-08282020-v2.ppt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hysdiv.jlab.org/cgi-bin/DetectorMatrix/view?command=getCell&amp;cell=K7" TargetMode="External"/><Relationship Id="rId13" Type="http://schemas.openxmlformats.org/officeDocument/2006/relationships/hyperlink" Target="https://physdiv.jlab.org/cgi-bin/DetectorMatrix/view?command=getCell&amp;cell=H10" TargetMode="External"/><Relationship Id="rId18" Type="http://schemas.openxmlformats.org/officeDocument/2006/relationships/hyperlink" Target="https://physdiv.jlab.org/cgi-bin/DetectorMatrix/view?command=getCell&amp;cell=H12" TargetMode="External"/><Relationship Id="rId26" Type="http://schemas.openxmlformats.org/officeDocument/2006/relationships/hyperlink" Target="https://physdiv.jlab.org/cgi-bin/DetectorMatrix/view?command=getCell&amp;cell=J20" TargetMode="External"/><Relationship Id="rId3" Type="http://schemas.openxmlformats.org/officeDocument/2006/relationships/hyperlink" Target="https://physdiv.jlab.org/cgi-bin/DetectorMatrix/view?command=getCell&amp;cell=E7" TargetMode="External"/><Relationship Id="rId21" Type="http://schemas.openxmlformats.org/officeDocument/2006/relationships/hyperlink" Target="https://physdiv.jlab.org/cgi-bin/DetectorMatrix/view?command=getRows&amp;start=16&amp;end=20" TargetMode="External"/><Relationship Id="rId7" Type="http://schemas.openxmlformats.org/officeDocument/2006/relationships/hyperlink" Target="https://physdiv.jlab.org/cgi-bin/DetectorMatrix/view?command=getCell&amp;cell=J7" TargetMode="External"/><Relationship Id="rId12" Type="http://schemas.openxmlformats.org/officeDocument/2006/relationships/hyperlink" Target="https://physdiv.jlab.org/cgi-bin/DetectorMatrix/view?command=getCell&amp;cell=E10" TargetMode="External"/><Relationship Id="rId17" Type="http://schemas.openxmlformats.org/officeDocument/2006/relationships/hyperlink" Target="https://physdiv.jlab.org/cgi-bin/DetectorMatrix/view?command=getCell&amp;cell=G12" TargetMode="External"/><Relationship Id="rId25" Type="http://schemas.openxmlformats.org/officeDocument/2006/relationships/hyperlink" Target="https://physdiv.jlab.org/cgi-bin/DetectorMatrix/view?command=getCell&amp;cell=E19" TargetMode="External"/><Relationship Id="rId2" Type="http://schemas.openxmlformats.org/officeDocument/2006/relationships/hyperlink" Target="https://physdiv.jlab.org/cgi-bin/DetectorMatrix/view?command=getRows&amp;start=7&amp;end=11" TargetMode="External"/><Relationship Id="rId16" Type="http://schemas.openxmlformats.org/officeDocument/2006/relationships/hyperlink" Target="https://physdiv.jlab.org/cgi-bin/DetectorMatrix/view?command=getCell&amp;cell=E12" TargetMode="External"/><Relationship Id="rId20" Type="http://schemas.openxmlformats.org/officeDocument/2006/relationships/hyperlink" Target="https://physdiv.jlab.org/cgi-bin/DetectorMatrix/view?command=getCell&amp;cell=M1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hysdiv.jlab.org/cgi-bin/DetectorMatrix/view?command=getCell&amp;cell=I7" TargetMode="External"/><Relationship Id="rId11" Type="http://schemas.openxmlformats.org/officeDocument/2006/relationships/hyperlink" Target="https://physdiv.jlab.org/cgi-bin/DetectorMatrix/view?command=getCell&amp;cell=H9" TargetMode="External"/><Relationship Id="rId24" Type="http://schemas.openxmlformats.org/officeDocument/2006/relationships/hyperlink" Target="https://physdiv.jlab.org/cgi-bin/DetectorMatrix/view?command=getCell&amp;cell=J18" TargetMode="External"/><Relationship Id="rId5" Type="http://schemas.openxmlformats.org/officeDocument/2006/relationships/hyperlink" Target="https://physdiv.jlab.org/cgi-bin/DetectorMatrix/view?command=getCell&amp;cell=G7" TargetMode="External"/><Relationship Id="rId15" Type="http://schemas.openxmlformats.org/officeDocument/2006/relationships/hyperlink" Target="https://physdiv.jlab.org/cgi-bin/DetectorMatrix/view?command=getRows&amp;start=12&amp;end=15" TargetMode="External"/><Relationship Id="rId23" Type="http://schemas.openxmlformats.org/officeDocument/2006/relationships/hyperlink" Target="https://physdiv.jlab.org/cgi-bin/DetectorMatrix/view?command=getCell&amp;cell=L16" TargetMode="External"/><Relationship Id="rId10" Type="http://schemas.openxmlformats.org/officeDocument/2006/relationships/hyperlink" Target="https://physdiv.jlab.org/cgi-bin/DetectorMatrix/view?command=getCell&amp;cell=E9" TargetMode="External"/><Relationship Id="rId19" Type="http://schemas.openxmlformats.org/officeDocument/2006/relationships/hyperlink" Target="https://physdiv.jlab.org/cgi-bin/DetectorMatrix/view?command=getCell&amp;cell=J12" TargetMode="External"/><Relationship Id="rId4" Type="http://schemas.openxmlformats.org/officeDocument/2006/relationships/hyperlink" Target="https://physdiv.jlab.org/cgi-bin/DetectorMatrix/view?command=getCell&amp;cell=F7" TargetMode="External"/><Relationship Id="rId9" Type="http://schemas.openxmlformats.org/officeDocument/2006/relationships/hyperlink" Target="https://physdiv.jlab.org/cgi-bin/DetectorMatrix/view?command=getCell&amp;cell=L7" TargetMode="External"/><Relationship Id="rId14" Type="http://schemas.openxmlformats.org/officeDocument/2006/relationships/hyperlink" Target="https://physdiv.jlab.org/cgi-bin/DetectorMatrix/view?command=getCell&amp;cell=H11" TargetMode="External"/><Relationship Id="rId22" Type="http://schemas.openxmlformats.org/officeDocument/2006/relationships/hyperlink" Target="https://physdiv.jlab.org/cgi-bin/DetectorMatrix/view?command=getCell&amp;cell=E16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76393-814E-A249-ACFA-22CFAE730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543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 Compact All Silicon </a:t>
            </a:r>
            <a:r>
              <a:rPr lang="en-US" dirty="0" err="1"/>
              <a:t>Tracker+mRich</a:t>
            </a:r>
            <a:r>
              <a:rPr lang="en-US" dirty="0"/>
              <a:t> PID for Day-1 EIC Detector at IP-8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983DEB-A129-2D40-B386-DECB8A0DD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87599"/>
          </a:xfrm>
        </p:spPr>
        <p:txBody>
          <a:bodyPr>
            <a:normAutofit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10/2/2020</a:t>
            </a:r>
          </a:p>
          <a:p>
            <a:endParaRPr lang="en-US" dirty="0"/>
          </a:p>
          <a:p>
            <a:pPr marL="342900" indent="-342900" algn="l">
              <a:buFontTx/>
              <a:buChar char="-"/>
            </a:pPr>
            <a:r>
              <a:rPr lang="en-US" dirty="0"/>
              <a:t>Design a Day-1 EIC detector around 1.5T Babar magnet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Maximally reuse </a:t>
            </a:r>
            <a:r>
              <a:rPr lang="en-US" dirty="0" err="1"/>
              <a:t>sPHENIX</a:t>
            </a:r>
            <a:r>
              <a:rPr lang="en-US" dirty="0"/>
              <a:t> infrastructure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1F53F-6589-6A47-8E4A-163EA916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4908-FB4E-4F48-8D35-A0212743A6BA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19791-7108-B243-A0E7-95D9E9A69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38E64-4BB2-D944-94BC-A4DEAE499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49D770-E1ED-614B-B230-2FC03AEF5D63}"/>
              </a:ext>
            </a:extLst>
          </p:cNvPr>
          <p:cNvSpPr/>
          <p:nvPr/>
        </p:nvSpPr>
        <p:spPr>
          <a:xfrm rot="5400000">
            <a:off x="971975" y="4545088"/>
            <a:ext cx="2224161" cy="3614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PID: Z = 130 - 200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D2E52-AD6A-0F40-A06F-739B4B3FE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026"/>
            <a:ext cx="7604262" cy="1325563"/>
          </a:xfrm>
        </p:spPr>
        <p:txBody>
          <a:bodyPr/>
          <a:lstStyle/>
          <a:p>
            <a:r>
              <a:rPr lang="en-US" dirty="0"/>
              <a:t>All silicon tracking for </a:t>
            </a:r>
            <a:r>
              <a:rPr lang="en-US" dirty="0" err="1"/>
              <a:t>ePHENIX</a:t>
            </a:r>
            <a:br>
              <a:rPr lang="en-US" dirty="0"/>
            </a:br>
            <a:r>
              <a:rPr lang="en-US" dirty="0"/>
              <a:t>- </a:t>
            </a:r>
            <a:r>
              <a:rPr lang="en-US" sz="2800" dirty="0"/>
              <a:t>update 08/24/2020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1A7F3-D141-9145-AB0F-1187FABFA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CA95-4408-E843-A2D6-CDE2E23D4ADC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7B54A8-2229-1E47-99AC-5A8C855D9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D9177-50CE-514E-B8A6-785E7C3F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FA5BA-4927-3E44-A62B-E1A8C0658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04815"/>
            <a:ext cx="3612878" cy="22241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A87B31-1DC0-394C-9E38-574CD4FA9C21}"/>
              </a:ext>
            </a:extLst>
          </p:cNvPr>
          <p:cNvSpPr/>
          <p:nvPr/>
        </p:nvSpPr>
        <p:spPr>
          <a:xfrm>
            <a:off x="2209800" y="3277441"/>
            <a:ext cx="3510516" cy="50289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PID:  R = 50 -90cm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FF2EBF-00DC-E747-877D-FC4AB1B717DF}"/>
              </a:ext>
            </a:extLst>
          </p:cNvPr>
          <p:cNvSpPr/>
          <p:nvPr/>
        </p:nvSpPr>
        <p:spPr>
          <a:xfrm>
            <a:off x="2209800" y="2870791"/>
            <a:ext cx="3510516" cy="3083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EMCal</a:t>
            </a:r>
            <a:r>
              <a:rPr lang="en-US" dirty="0"/>
              <a:t>: R = 90 – 108cm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718A6-A6E6-9B48-9C13-5F103BC5977B}"/>
              </a:ext>
            </a:extLst>
          </p:cNvPr>
          <p:cNvSpPr/>
          <p:nvPr/>
        </p:nvSpPr>
        <p:spPr>
          <a:xfrm>
            <a:off x="2209800" y="2456121"/>
            <a:ext cx="3510516" cy="280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iHCal</a:t>
            </a:r>
            <a:r>
              <a:rPr lang="en-US" dirty="0"/>
              <a:t>:  R = 113 – 137cm</a:t>
            </a:r>
          </a:p>
        </p:txBody>
      </p:sp>
      <p:sp>
        <p:nvSpPr>
          <p:cNvPr id="11" name="Rectangle 10" descr="Magnet">
            <a:extLst>
              <a:ext uri="{FF2B5EF4-FFF2-40B4-BE49-F238E27FC236}">
                <a16:creationId xmlns:a16="http://schemas.microsoft.com/office/drawing/2014/main" id="{A62C297F-034B-5249-B04A-179C5B78EFEB}"/>
              </a:ext>
            </a:extLst>
          </p:cNvPr>
          <p:cNvSpPr/>
          <p:nvPr/>
        </p:nvSpPr>
        <p:spPr>
          <a:xfrm>
            <a:off x="2209800" y="2137144"/>
            <a:ext cx="3510516" cy="24002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Magnet: 142 – 178 cm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B2CB9-5144-EA4D-B527-B34108504992}"/>
              </a:ext>
            </a:extLst>
          </p:cNvPr>
          <p:cNvSpPr/>
          <p:nvPr/>
        </p:nvSpPr>
        <p:spPr>
          <a:xfrm>
            <a:off x="2209800" y="1709770"/>
            <a:ext cx="3510516" cy="280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oHCal</a:t>
            </a:r>
            <a:r>
              <a:rPr lang="en-US" dirty="0"/>
              <a:t>:  R = 182 – 269 cm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6E70AA-4205-BA41-B93B-295AADA2A670}"/>
              </a:ext>
            </a:extLst>
          </p:cNvPr>
          <p:cNvSpPr/>
          <p:nvPr/>
        </p:nvSpPr>
        <p:spPr>
          <a:xfrm>
            <a:off x="2209800" y="1310200"/>
            <a:ext cx="3510516" cy="28026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MuonID</a:t>
            </a:r>
            <a:r>
              <a:rPr lang="en-US" dirty="0"/>
              <a:t>?:  R = 270 – 320 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8CB19E-A0D3-5D43-841E-D6A5F3C62CFC}"/>
              </a:ext>
            </a:extLst>
          </p:cNvPr>
          <p:cNvSpPr/>
          <p:nvPr/>
        </p:nvSpPr>
        <p:spPr>
          <a:xfrm rot="5400000">
            <a:off x="5056289" y="4267323"/>
            <a:ext cx="2499976" cy="8853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PID: Z = 130 - 200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E5301F-5658-7947-AE74-D69BFE8F5017}"/>
              </a:ext>
            </a:extLst>
          </p:cNvPr>
          <p:cNvSpPr/>
          <p:nvPr/>
        </p:nvSpPr>
        <p:spPr>
          <a:xfrm rot="5400000">
            <a:off x="429924" y="4524815"/>
            <a:ext cx="2499978" cy="3083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EMCal</a:t>
            </a:r>
            <a:r>
              <a:rPr lang="en-US" dirty="0"/>
              <a:t>: Z = 200 - 300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E56EE3-CB09-1B44-9735-C078B1578CEF}"/>
              </a:ext>
            </a:extLst>
          </p:cNvPr>
          <p:cNvSpPr/>
          <p:nvPr/>
        </p:nvSpPr>
        <p:spPr>
          <a:xfrm rot="5400000">
            <a:off x="6091245" y="4550943"/>
            <a:ext cx="2554235" cy="280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HCal</a:t>
            </a:r>
            <a:r>
              <a:rPr lang="en-US" dirty="0"/>
              <a:t>:  Z = 250-350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97B00C-E794-B74B-91A0-A7BACC9C69EB}"/>
              </a:ext>
            </a:extLst>
          </p:cNvPr>
          <p:cNvSpPr/>
          <p:nvPr/>
        </p:nvSpPr>
        <p:spPr>
          <a:xfrm rot="5400000">
            <a:off x="5701965" y="4536905"/>
            <a:ext cx="2499976" cy="3083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EMCal</a:t>
            </a:r>
            <a:r>
              <a:rPr lang="en-US" dirty="0"/>
              <a:t>: Z = 200 - 250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DDB518-74AB-114F-90AE-209EB74A83FD}"/>
              </a:ext>
            </a:extLst>
          </p:cNvPr>
          <p:cNvSpPr/>
          <p:nvPr/>
        </p:nvSpPr>
        <p:spPr>
          <a:xfrm rot="2487493">
            <a:off x="1066011" y="3179291"/>
            <a:ext cx="1658679" cy="427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Service: |eta|~1.5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ACC64D-19C6-0641-929E-E19470598784}"/>
              </a:ext>
            </a:extLst>
          </p:cNvPr>
          <p:cNvSpPr/>
          <p:nvPr/>
        </p:nvSpPr>
        <p:spPr>
          <a:xfrm rot="19129670">
            <a:off x="5285856" y="3089392"/>
            <a:ext cx="1658679" cy="427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Service: |eta|~1.5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A530EE-4AA4-9D45-B7C7-BCA463A65474}"/>
              </a:ext>
            </a:extLst>
          </p:cNvPr>
          <p:cNvCxnSpPr/>
          <p:nvPr/>
        </p:nvCxnSpPr>
        <p:spPr>
          <a:xfrm>
            <a:off x="1598428" y="6166883"/>
            <a:ext cx="2212458" cy="0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6C113B0-019A-614E-A534-DC3991AD7E26}"/>
              </a:ext>
            </a:extLst>
          </p:cNvPr>
          <p:cNvCxnSpPr>
            <a:cxnSpLocks/>
          </p:cNvCxnSpPr>
          <p:nvPr/>
        </p:nvCxnSpPr>
        <p:spPr>
          <a:xfrm flipH="1">
            <a:off x="4076528" y="6177516"/>
            <a:ext cx="174615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173E109-07B0-DB4B-A650-9F94803ADCE1}"/>
              </a:ext>
            </a:extLst>
          </p:cNvPr>
          <p:cNvSpPr txBox="1"/>
          <p:nvPr/>
        </p:nvSpPr>
        <p:spPr>
          <a:xfrm>
            <a:off x="4369980" y="61330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FEE953-B7F4-A54B-8A83-4B382AF915BA}"/>
              </a:ext>
            </a:extLst>
          </p:cNvPr>
          <p:cNvSpPr txBox="1"/>
          <p:nvPr/>
        </p:nvSpPr>
        <p:spPr>
          <a:xfrm>
            <a:off x="3194187" y="6190213"/>
            <a:ext cx="52129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p/A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B93382-F6E9-194E-B1D2-68D50ABC3194}"/>
              </a:ext>
            </a:extLst>
          </p:cNvPr>
          <p:cNvSpPr txBox="1"/>
          <p:nvPr/>
        </p:nvSpPr>
        <p:spPr>
          <a:xfrm>
            <a:off x="7508498" y="624590"/>
            <a:ext cx="4615364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All </a:t>
            </a:r>
            <a:r>
              <a:rPr lang="en-US" sz="1600" dirty="0" err="1"/>
              <a:t>EMCal+Hcal</a:t>
            </a:r>
            <a:r>
              <a:rPr lang="en-US" sz="1600" dirty="0"/>
              <a:t> 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new readout?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“ITS-3” like sensor is a preferred option; </a:t>
            </a:r>
          </a:p>
          <a:p>
            <a:pPr lvl="1"/>
            <a:r>
              <a:rPr lang="en-US" sz="1600" dirty="0"/>
              <a:t>But if not ready (technology or $$)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MVTX reconfigured for the inner detector;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Outer faster Si-detectors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Hadron and e/mu PID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Central |eta|&lt; 1, P &lt; 5GeV @3Sigma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F/B, p &lt; 20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A75D2C-2BA5-954B-8367-8E5960242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1" y="3959466"/>
            <a:ext cx="1530140" cy="20087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5AB685-B19E-FA42-BFC0-341242FFDAF3}"/>
              </a:ext>
            </a:extLst>
          </p:cNvPr>
          <p:cNvSpPr txBox="1"/>
          <p:nvPr/>
        </p:nvSpPr>
        <p:spPr>
          <a:xfrm>
            <a:off x="19454" y="3628217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46C6C4-FC15-F147-814A-DE57133B6926}"/>
              </a:ext>
            </a:extLst>
          </p:cNvPr>
          <p:cNvSpPr/>
          <p:nvPr/>
        </p:nvSpPr>
        <p:spPr>
          <a:xfrm rot="5400000">
            <a:off x="6299975" y="4576453"/>
            <a:ext cx="2832945" cy="28026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MuonID</a:t>
            </a:r>
            <a:r>
              <a:rPr lang="en-US" dirty="0"/>
              <a:t>?:  Z = 350 – 400 cm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DCF3C57-760D-024E-B379-785158551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216" y="4086948"/>
            <a:ext cx="3714674" cy="25644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EDBC17-D067-EA42-B7C9-3B6FA47BA536}"/>
              </a:ext>
            </a:extLst>
          </p:cNvPr>
          <p:cNvSpPr txBox="1"/>
          <p:nvPr/>
        </p:nvSpPr>
        <p:spPr>
          <a:xfrm>
            <a:off x="8221216" y="3166552"/>
            <a:ext cx="3843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Si-tracking: </a:t>
            </a:r>
            <a:r>
              <a:rPr lang="en-US" b="1" dirty="0" err="1"/>
              <a:t>dp</a:t>
            </a:r>
            <a:r>
              <a:rPr lang="en-US" b="1" dirty="0"/>
              <a:t>/p, DCA okey</a:t>
            </a:r>
          </a:p>
          <a:p>
            <a:r>
              <a:rPr lang="en-US" b="1" dirty="0"/>
              <a:t>- R &lt; 50cm, B = 3T</a:t>
            </a:r>
          </a:p>
          <a:p>
            <a:r>
              <a:rPr lang="en-US" dirty="0"/>
              <a:t>- Expect works for </a:t>
            </a:r>
            <a:r>
              <a:rPr lang="en-US" dirty="0">
                <a:solidFill>
                  <a:srgbClr val="FF0000"/>
                </a:solidFill>
              </a:rPr>
              <a:t>B=1.4 </a:t>
            </a:r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|eta| &lt; 1.5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682DE6-FC9F-9242-820D-22521834EB7E}"/>
              </a:ext>
            </a:extLst>
          </p:cNvPr>
          <p:cNvSpPr txBox="1"/>
          <p:nvPr/>
        </p:nvSpPr>
        <p:spPr>
          <a:xfrm>
            <a:off x="10376342" y="4186990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Xin’s talk @EIC HF/Jet</a:t>
            </a:r>
          </a:p>
          <a:p>
            <a:r>
              <a:rPr lang="en-US" sz="1000" dirty="0"/>
              <a:t>08/2020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354F94-C88C-FB4C-9367-D7E382BD5706}"/>
              </a:ext>
            </a:extLst>
          </p:cNvPr>
          <p:cNvSpPr txBox="1"/>
          <p:nvPr/>
        </p:nvSpPr>
        <p:spPr>
          <a:xfrm>
            <a:off x="8886521" y="5144146"/>
            <a:ext cx="966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F0"/>
                </a:solidFill>
              </a:rPr>
              <a:t>2&lt;|eta|&lt;2.5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3F5A21-3993-D244-BC8D-A6C410F717FA}"/>
              </a:ext>
            </a:extLst>
          </p:cNvPr>
          <p:cNvSpPr txBox="1"/>
          <p:nvPr/>
        </p:nvSpPr>
        <p:spPr>
          <a:xfrm rot="19556468">
            <a:off x="330200" y="1990039"/>
            <a:ext cx="143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to scale!</a:t>
            </a:r>
          </a:p>
        </p:txBody>
      </p:sp>
    </p:spTree>
    <p:extLst>
      <p:ext uri="{BB962C8B-B14F-4D97-AF65-F5344CB8AC3E}">
        <p14:creationId xmlns:p14="http://schemas.microsoft.com/office/powerpoint/2010/main" val="3479892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CDDB2-8F80-FD42-A0F8-B2110070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228704"/>
            <a:ext cx="10515600" cy="711200"/>
          </a:xfrm>
        </p:spPr>
        <p:txBody>
          <a:bodyPr>
            <a:normAutofit fontScale="90000"/>
          </a:bodyPr>
          <a:lstStyle/>
          <a:p>
            <a:r>
              <a:rPr lang="en-US" dirty="0"/>
              <a:t>Forward Silicon Tracker (FST) in Fun4All </a:t>
            </a:r>
            <a:br>
              <a:rPr lang="en-US" dirty="0"/>
            </a:br>
            <a:r>
              <a:rPr lang="en-US" sz="3100" dirty="0"/>
              <a:t>– Ping, Xuan et al, LANL EIC LDRD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1371BF-3F6A-0245-983D-36477831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1BE8-A3F3-2741-B7C9-3027B58E4C85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C3852-9672-DD4E-B9E9-5A8DE6EB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E55A7-A266-9E42-86F9-A4CBC0E2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E87FA-7311-3E46-9151-2393DE9721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9" y="1716868"/>
            <a:ext cx="6682881" cy="4088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B1F44-66AC-BD42-A68C-AB0D7C3ED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00" y="1054019"/>
            <a:ext cx="4840513" cy="5414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8A8959-A12F-EB49-AD59-3E80315372EA}"/>
              </a:ext>
            </a:extLst>
          </p:cNvPr>
          <p:cNvSpPr/>
          <p:nvPr/>
        </p:nvSpPr>
        <p:spPr>
          <a:xfrm>
            <a:off x="4114800" y="3057525"/>
            <a:ext cx="2286000" cy="742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105F0-B440-E347-BBEE-C2AE880A66E0}"/>
              </a:ext>
            </a:extLst>
          </p:cNvPr>
          <p:cNvSpPr txBox="1"/>
          <p:nvPr/>
        </p:nvSpPr>
        <p:spPr>
          <a:xfrm>
            <a:off x="3862572" y="2496537"/>
            <a:ext cx="321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Same as reconfigured MVTX for EIC in “R”</a:t>
            </a:r>
          </a:p>
        </p:txBody>
      </p:sp>
    </p:spTree>
    <p:extLst>
      <p:ext uri="{BB962C8B-B14F-4D97-AF65-F5344CB8AC3E}">
        <p14:creationId xmlns:p14="http://schemas.microsoft.com/office/powerpoint/2010/main" val="1682112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95909A6-9768-CD49-8A07-D00FEFE9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1"/>
            <a:ext cx="10515600" cy="1009650"/>
          </a:xfrm>
        </p:spPr>
        <p:txBody>
          <a:bodyPr/>
          <a:lstStyle/>
          <a:p>
            <a:r>
              <a:rPr lang="en-US" dirty="0"/>
              <a:t>Forward Tracking with FST: </a:t>
            </a:r>
            <a:r>
              <a:rPr lang="en-US" dirty="0" err="1"/>
              <a:t>dp</a:t>
            </a:r>
            <a:r>
              <a:rPr lang="en-US" dirty="0"/>
              <a:t>/p @B=1.4T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065841-ADE5-DD4B-9E77-6AB62CDE7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2DE5-47EC-3543-B99C-9CB2E690F5D1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E6FBA-CD03-BE43-BC3D-3224AA8D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86DBA-EE2B-0142-8D0F-AD61ACA3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9AF491-D2F7-D646-B3E6-C5938B631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11" y="1211263"/>
            <a:ext cx="6592777" cy="4943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89D458-B75E-D74D-85F9-B5538A465C25}"/>
              </a:ext>
            </a:extLst>
          </p:cNvPr>
          <p:cNvSpPr txBox="1"/>
          <p:nvPr/>
        </p:nvSpPr>
        <p:spPr>
          <a:xfrm>
            <a:off x="9460939" y="1332014"/>
            <a:ext cx="2175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Ping, Xuan et al</a:t>
            </a:r>
          </a:p>
          <a:p>
            <a:r>
              <a:rPr lang="en-US" dirty="0"/>
              <a:t>@EIC HF/Jet 08/2020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BC5D7-7E39-5E42-AB07-A82D66F18C30}"/>
              </a:ext>
            </a:extLst>
          </p:cNvPr>
          <p:cNvSpPr txBox="1"/>
          <p:nvPr/>
        </p:nvSpPr>
        <p:spPr>
          <a:xfrm>
            <a:off x="4875893" y="4357914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ePHENIX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- B = 1.4T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14258B-43D7-C544-9AFC-13146F918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7228" y="2503714"/>
            <a:ext cx="5004922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16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5E94D-305C-D24C-ACDE-4B89908A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649"/>
            <a:ext cx="10515600" cy="612775"/>
          </a:xfrm>
        </p:spPr>
        <p:txBody>
          <a:bodyPr>
            <a:normAutofit fontScale="90000"/>
          </a:bodyPr>
          <a:lstStyle/>
          <a:p>
            <a:r>
              <a:rPr lang="en-US" dirty="0"/>
              <a:t>Next: Simulations for DCA, pd/p and PID @B=1.4T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77A46-8839-374C-8ECD-D32EC35A9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50" y="1349375"/>
            <a:ext cx="10515600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Finish a preliminary design with selected technologies to show performance in forward/backward and central</a:t>
            </a:r>
          </a:p>
          <a:p>
            <a:pPr lvl="1"/>
            <a:r>
              <a:rPr lang="en-US" dirty="0"/>
              <a:t>DCA, </a:t>
            </a:r>
            <a:r>
              <a:rPr lang="en-US" dirty="0" err="1"/>
              <a:t>dp</a:t>
            </a:r>
            <a:r>
              <a:rPr lang="en-US" dirty="0"/>
              <a:t>/p</a:t>
            </a:r>
          </a:p>
          <a:p>
            <a:pPr lvl="1"/>
            <a:r>
              <a:rPr lang="en-US" dirty="0"/>
              <a:t>Central hadron PID, |eta| &lt;~1</a:t>
            </a:r>
          </a:p>
          <a:p>
            <a:r>
              <a:rPr lang="en-US" dirty="0"/>
              <a:t>MVTX stave (L=27cm) at new locations (</a:t>
            </a:r>
            <a:r>
              <a:rPr lang="en-US" dirty="0" err="1"/>
              <a:t>ePHENIX</a:t>
            </a:r>
            <a:r>
              <a:rPr lang="en-US" dirty="0"/>
              <a:t> config, done)</a:t>
            </a:r>
          </a:p>
          <a:p>
            <a:pPr marL="457200" lvl="1" indent="0">
              <a:buNone/>
            </a:pPr>
            <a:r>
              <a:rPr lang="en-US" dirty="0"/>
              <a:t>- including all supporting materials</a:t>
            </a:r>
          </a:p>
          <a:p>
            <a:pPr lvl="2">
              <a:buFontTx/>
              <a:buChar char="-"/>
            </a:pPr>
            <a:r>
              <a:rPr lang="en-US" dirty="0"/>
              <a:t>R = 3.6, 4.8, 6.0 cm  (|eta| &lt;1.1)</a:t>
            </a:r>
          </a:p>
          <a:p>
            <a:r>
              <a:rPr lang="en-US" dirty="0"/>
              <a:t>Add a few (~4) layers of faster silicon (ITS3 or strips)</a:t>
            </a:r>
          </a:p>
          <a:p>
            <a:pPr lvl="1">
              <a:buFontTx/>
              <a:buChar char="-"/>
            </a:pPr>
            <a:r>
              <a:rPr lang="en-US" dirty="0"/>
              <a:t>R = 20.0, 22.0;  40, 42cm (or something like them, R &lt; 50cm), </a:t>
            </a:r>
          </a:p>
          <a:p>
            <a:pPr lvl="1">
              <a:buFontTx/>
              <a:buChar char="-"/>
            </a:pPr>
            <a:r>
              <a:rPr lang="en-US" dirty="0"/>
              <a:t>for maximum sagitta measurements, |eta| &lt;~ 1</a:t>
            </a:r>
          </a:p>
          <a:p>
            <a:pPr lvl="1">
              <a:buFontTx/>
              <a:buChar char="-"/>
            </a:pPr>
            <a:r>
              <a:rPr lang="en-US" dirty="0"/>
              <a:t>Buch crossing timing</a:t>
            </a:r>
          </a:p>
          <a:p>
            <a:r>
              <a:rPr lang="en-US" dirty="0"/>
              <a:t>Add Si-disks as discussed in Xin and Ping/Xuan’s FST design  </a:t>
            </a:r>
          </a:p>
          <a:p>
            <a:pPr marL="0" indent="0">
              <a:buNone/>
            </a:pPr>
            <a:r>
              <a:rPr lang="en-US" dirty="0"/>
              <a:t>       - in both forward and backward </a:t>
            </a:r>
          </a:p>
          <a:p>
            <a:pPr lvl="1">
              <a:buFontTx/>
              <a:buChar char="-"/>
            </a:pPr>
            <a:r>
              <a:rPr lang="en-US" dirty="0"/>
              <a:t>Z = 35, 53, 77, 101, 125, (270) cm, or something similar</a:t>
            </a:r>
          </a:p>
          <a:p>
            <a:pPr lvl="1">
              <a:buFontTx/>
              <a:buChar char="-"/>
            </a:pPr>
            <a:r>
              <a:rPr lang="en-US" dirty="0"/>
              <a:t>R &lt; 45cm </a:t>
            </a:r>
          </a:p>
          <a:p>
            <a:r>
              <a:rPr lang="en-US" dirty="0"/>
              <a:t>Hadron PID detectors</a:t>
            </a:r>
          </a:p>
          <a:p>
            <a:pPr lvl="1">
              <a:buFontTx/>
              <a:buChar char="-"/>
            </a:pPr>
            <a:r>
              <a:rPr lang="en-US" dirty="0"/>
              <a:t>R = 50 -90cm,  |eta| ~&lt;1 in the central, </a:t>
            </a:r>
            <a:r>
              <a:rPr lang="en-US" dirty="0" err="1"/>
              <a:t>mRICH</a:t>
            </a:r>
            <a:r>
              <a:rPr lang="en-US" dirty="0"/>
              <a:t>, TOF </a:t>
            </a:r>
            <a:r>
              <a:rPr lang="en-US" dirty="0" err="1"/>
              <a:t>etc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|Z| &gt;~ 1m, |eta| &gt; 1 in the forward/backward (could be similar to the current </a:t>
            </a:r>
            <a:r>
              <a:rPr lang="en-US" dirty="0" err="1">
                <a:solidFill>
                  <a:srgbClr val="00B050"/>
                </a:solidFill>
              </a:rPr>
              <a:t>ePHENIX</a:t>
            </a:r>
            <a:r>
              <a:rPr lang="en-US" dirty="0">
                <a:solidFill>
                  <a:srgbClr val="00B050"/>
                </a:solidFill>
              </a:rPr>
              <a:t> design)   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ADF29-ED26-1E42-B525-A13C46D67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074B-28CF-FD42-A5C3-A49461733C9E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9105B-07D1-4C4A-81BF-360CA0123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FA009-54CE-9747-9313-6583BA11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32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015C0-F3EB-884C-9F02-3B62BA81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4BB867-0A63-3B4A-977C-12C653613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57-58E8-5D4B-AC2B-3936D98D05C9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06064-9443-0243-A4D3-0284FA7A7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3685C-B429-484B-A4C3-59DB3029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67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8AE2-49A1-B544-8FEC-A51FC5F4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CA8F-6712-264E-999B-307851D35C4C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E1895-61BA-1B4B-A171-48BE35702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A826D-20B0-DC49-AC4E-B658EB77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5D375-AD71-9941-B67D-74446943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732" y="0"/>
            <a:ext cx="92566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6D1295-F48B-144D-882D-6EF4B69A6964}"/>
              </a:ext>
            </a:extLst>
          </p:cNvPr>
          <p:cNvSpPr txBox="1"/>
          <p:nvPr/>
        </p:nvSpPr>
        <p:spPr>
          <a:xfrm>
            <a:off x="0" y="1663430"/>
            <a:ext cx="28210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MVTX: 2.5 – 4.0 cm</a:t>
            </a:r>
          </a:p>
          <a:p>
            <a:r>
              <a:rPr lang="en-US" dirty="0"/>
              <a:t>INTT: 8 -12 cm</a:t>
            </a:r>
          </a:p>
          <a:p>
            <a:endParaRPr lang="en-US" dirty="0"/>
          </a:p>
          <a:p>
            <a:r>
              <a:rPr lang="en-US" dirty="0"/>
              <a:t>TPC: 20 -78 cm</a:t>
            </a:r>
          </a:p>
          <a:p>
            <a:endParaRPr lang="en-US" dirty="0"/>
          </a:p>
          <a:p>
            <a:r>
              <a:rPr lang="en-US" dirty="0"/>
              <a:t>Gap: 78 – 90 cm</a:t>
            </a:r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EMCal</a:t>
            </a:r>
            <a:r>
              <a:rPr lang="en-US" dirty="0">
                <a:solidFill>
                  <a:srgbClr val="FF0000"/>
                </a:solidFill>
              </a:rPr>
              <a:t>: 90.0 – 108.0 cm; </a:t>
            </a:r>
          </a:p>
          <a:p>
            <a:r>
              <a:rPr lang="en-US" dirty="0" err="1">
                <a:solidFill>
                  <a:srgbClr val="FF0000"/>
                </a:solidFill>
              </a:rPr>
              <a:t>iHcal</a:t>
            </a:r>
            <a:r>
              <a:rPr lang="en-US" dirty="0">
                <a:solidFill>
                  <a:srgbClr val="FF0000"/>
                </a:solidFill>
              </a:rPr>
              <a:t>: 113.5 – 137.0 cm </a:t>
            </a:r>
            <a:r>
              <a:rPr lang="en-US" dirty="0"/>
              <a:t>; </a:t>
            </a:r>
          </a:p>
          <a:p>
            <a:endParaRPr lang="en-US" dirty="0"/>
          </a:p>
          <a:p>
            <a:r>
              <a:rPr lang="en-US" dirty="0"/>
              <a:t>Magnet: 142.0 – 178.0cm</a:t>
            </a:r>
          </a:p>
          <a:p>
            <a:endParaRPr lang="en-US" dirty="0"/>
          </a:p>
          <a:p>
            <a:r>
              <a:rPr lang="en-US" dirty="0" err="1"/>
              <a:t>oHCal_R</a:t>
            </a:r>
            <a:r>
              <a:rPr lang="en-US" dirty="0"/>
              <a:t> = 182.0 – 268.5cm </a:t>
            </a:r>
          </a:p>
        </p:txBody>
      </p:sp>
    </p:spTree>
    <p:extLst>
      <p:ext uri="{BB962C8B-B14F-4D97-AF65-F5344CB8AC3E}">
        <p14:creationId xmlns:p14="http://schemas.microsoft.com/office/powerpoint/2010/main" val="2395764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E3A9-03BA-3542-93F3-E441B0A3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9030"/>
          </a:xfrm>
        </p:spPr>
        <p:txBody>
          <a:bodyPr>
            <a:normAutofit fontScale="90000"/>
          </a:bodyPr>
          <a:lstStyle/>
          <a:p>
            <a:r>
              <a:rPr lang="en-US" dirty="0"/>
              <a:t>EIC Design – “1”: </a:t>
            </a:r>
            <a:r>
              <a:rPr lang="en-US" sz="2700" dirty="0"/>
              <a:t>https://</a:t>
            </a:r>
            <a:r>
              <a:rPr lang="en-US" sz="2700" dirty="0" err="1"/>
              <a:t>github.com</a:t>
            </a:r>
            <a:r>
              <a:rPr lang="en-US" sz="2700" dirty="0"/>
              <a:t>/</a:t>
            </a:r>
            <a:r>
              <a:rPr lang="en-US" sz="2700" dirty="0" err="1"/>
              <a:t>eic</a:t>
            </a:r>
            <a:r>
              <a:rPr lang="en-US" sz="2700" dirty="0"/>
              <a:t>/</a:t>
            </a:r>
            <a:r>
              <a:rPr lang="en-US" sz="2700" dirty="0" err="1"/>
              <a:t>EicToyModel</a:t>
            </a:r>
            <a:r>
              <a:rPr lang="en-US" sz="2700" dirty="0"/>
              <a:t>/blob/master/doc/EIC-IR1-XX-v01.png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D726E-CBE5-EA41-9D10-647ADD562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8594-2293-0C40-8BCF-F32CF41BEB13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6793A-C6B4-FE45-8116-DD62F73A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82CFB-1935-0849-927E-F48CFA12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16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DF0380-ED88-F146-9F7E-2EA32C22D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2188"/>
            <a:ext cx="12192000" cy="572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52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FAB0D-AEF6-664B-9C90-EF527CC6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EE1C-FBD1-8B4E-A5F8-C6AC3AA85518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0042F-89B9-674E-98C1-0F2AE1FD4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BAFAD-2216-A649-A730-7B1403C0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F6959-351C-2140-B78E-B95DE9A2C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769" y="-8953"/>
            <a:ext cx="914923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4337DC-A6FA-6946-B134-7B68EAE1844A}"/>
              </a:ext>
            </a:extLst>
          </p:cNvPr>
          <p:cNvSpPr txBox="1"/>
          <p:nvPr/>
        </p:nvSpPr>
        <p:spPr>
          <a:xfrm>
            <a:off x="251039" y="252640"/>
            <a:ext cx="2201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Xin Dong, </a:t>
            </a:r>
          </a:p>
          <a:p>
            <a:r>
              <a:rPr lang="en-US" dirty="0"/>
              <a:t>EIC Jet/HF</a:t>
            </a:r>
          </a:p>
          <a:p>
            <a:r>
              <a:rPr lang="en-US" dirty="0"/>
              <a:t>08/17/2020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00C6E5-4632-7441-AAFF-1A75E7847736}"/>
              </a:ext>
            </a:extLst>
          </p:cNvPr>
          <p:cNvSpPr txBox="1"/>
          <p:nvPr/>
        </p:nvSpPr>
        <p:spPr>
          <a:xfrm>
            <a:off x="251039" y="2828835"/>
            <a:ext cx="2438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we do all Si-tracking with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Magnet + </a:t>
            </a:r>
            <a:r>
              <a:rPr lang="en-US" dirty="0" err="1"/>
              <a:t>EMCal+Hcal</a:t>
            </a:r>
            <a:r>
              <a:rPr lang="en-US" dirty="0"/>
              <a:t> </a:t>
            </a:r>
          </a:p>
          <a:p>
            <a:r>
              <a:rPr lang="en-US" dirty="0"/>
              <a:t>- with PID?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636F5E-A97D-5349-A04F-B6B46D491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5071"/>
            <a:ext cx="3138047" cy="21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64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951" y="4540810"/>
            <a:ext cx="2699103" cy="1936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612" y="25465"/>
            <a:ext cx="11268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Heavy Flavor physics based on direct topological reconstruction of charm decays (D</a:t>
            </a:r>
            <a:r>
              <a:rPr lang="en-US" sz="1600" baseline="-25000" dirty="0"/>
              <a:t>0</a:t>
            </a:r>
            <a:r>
              <a:rPr lang="en-US" sz="1600" dirty="0"/>
              <a:t> (</a:t>
            </a:r>
            <a:r>
              <a:rPr lang="en-US" sz="1600" i="1" dirty="0">
                <a:sym typeface="Symbol" panose="05050102010706020507" pitchFamily="18" charset="2"/>
              </a:rPr>
              <a:t>c</a:t>
            </a:r>
            <a:r>
              <a:rPr lang="en-US" sz="1600" dirty="0">
                <a:sym typeface="Symbol" panose="05050102010706020507" pitchFamily="18" charset="2"/>
              </a:rPr>
              <a:t> 123</a:t>
            </a:r>
            <a:r>
              <a:rPr lang="en-US" sz="1600" dirty="0"/>
              <a:t> µ</a:t>
            </a:r>
            <a:r>
              <a:rPr lang="en-US" sz="1600" dirty="0">
                <a:sym typeface="Symbol" panose="05050102010706020507" pitchFamily="18" charset="2"/>
              </a:rPr>
              <a:t>m) </a:t>
            </a:r>
            <a:r>
              <a:rPr lang="en-US" sz="1600" dirty="0"/>
              <a:t>, </a:t>
            </a:r>
            <a:r>
              <a:rPr lang="en-US" sz="1600" dirty="0">
                <a:sym typeface="Symbol" panose="05050102010706020507" pitchFamily="18" charset="2"/>
              </a:rPr>
              <a:t></a:t>
            </a:r>
            <a:r>
              <a:rPr lang="en-US" sz="1600" baseline="-25000" dirty="0">
                <a:sym typeface="Symbol" panose="05050102010706020507" pitchFamily="18" charset="2"/>
              </a:rPr>
              <a:t>c</a:t>
            </a:r>
            <a:r>
              <a:rPr lang="en-US" sz="1600" dirty="0">
                <a:sym typeface="Symbol" panose="05050102010706020507" pitchFamily="18" charset="2"/>
              </a:rPr>
              <a:t> (</a:t>
            </a:r>
            <a:r>
              <a:rPr lang="en-US" sz="1600" i="1" dirty="0">
                <a:sym typeface="Symbol" panose="05050102010706020507" pitchFamily="18" charset="2"/>
              </a:rPr>
              <a:t>c</a:t>
            </a:r>
            <a:r>
              <a:rPr lang="en-US" sz="1600" dirty="0">
                <a:sym typeface="Symbol" panose="05050102010706020507" pitchFamily="18" charset="2"/>
              </a:rPr>
              <a:t>  60</a:t>
            </a:r>
            <a:r>
              <a:rPr lang="en-US" sz="1600" dirty="0"/>
              <a:t> µ</a:t>
            </a:r>
            <a:r>
              <a:rPr lang="en-US" sz="1600" dirty="0">
                <a:sym typeface="Symbol" panose="05050102010706020507" pitchFamily="18" charset="2"/>
              </a:rPr>
              <a:t>m)…) requires DCA pointing resolutions significantly better than the </a:t>
            </a:r>
            <a:r>
              <a:rPr lang="en-US" sz="1600" i="1" dirty="0">
                <a:sym typeface="Symbol" panose="05050102010706020507" pitchFamily="18" charset="2"/>
              </a:rPr>
              <a:t>c</a:t>
            </a:r>
            <a:r>
              <a:rPr lang="en-US" sz="1600" dirty="0">
                <a:sym typeface="Symbol" panose="05050102010706020507" pitchFamily="18" charset="2"/>
              </a:rPr>
              <a:t> of the meson of interest </a:t>
            </a:r>
            <a:r>
              <a:rPr lang="en-US" sz="1600" dirty="0"/>
              <a:t>at momentum &lt; 1 GeV/c. To achieve this, small pixels and low radiation length are needed, especially in the </a:t>
            </a:r>
            <a:r>
              <a:rPr lang="en-US" sz="1600" dirty="0" err="1"/>
              <a:t>vertexing</a:t>
            </a:r>
            <a:r>
              <a:rPr lang="en-US" sz="1600" dirty="0"/>
              <a:t> layers (i.e. innermost barrel layers). Momentum resolution of 2-3% (3T) requires small pixels in the disc layers.</a:t>
            </a:r>
          </a:p>
          <a:p>
            <a:endParaRPr lang="en-US" sz="1600" dirty="0"/>
          </a:p>
          <a:p>
            <a:r>
              <a:rPr lang="en-US" sz="1600" dirty="0"/>
              <a:t>Please see: </a:t>
            </a:r>
          </a:p>
          <a:p>
            <a:r>
              <a:rPr lang="en-US" sz="1600" dirty="0">
                <a:hlinkClick r:id="rId3"/>
              </a:rPr>
              <a:t>https://indico.bnl.gov/event/7689/contributions/35412/attachments/26828/40846/Simulation_report_Feb2020.pdf</a:t>
            </a:r>
            <a:endParaRPr lang="en-US" sz="1600" dirty="0"/>
          </a:p>
          <a:p>
            <a:r>
              <a:rPr lang="en-US" sz="1600" dirty="0"/>
              <a:t>and</a:t>
            </a:r>
          </a:p>
          <a:p>
            <a:r>
              <a:rPr lang="en-US" sz="1600" dirty="0">
                <a:hlinkClick r:id="rId4"/>
              </a:rPr>
              <a:t>https://indico.bnl.gov/event/7892/contributions/36938/attachments/27856/42740/20200430-EICUG_Tracking_WG_-_eRD16.pdf</a:t>
            </a:r>
            <a:endParaRPr lang="en-US" sz="1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3A1DFA-0E6E-4340-983D-45CAE90124DE}"/>
              </a:ext>
            </a:extLst>
          </p:cNvPr>
          <p:cNvGrpSpPr/>
          <p:nvPr/>
        </p:nvGrpSpPr>
        <p:grpSpPr>
          <a:xfrm>
            <a:off x="1021689" y="2369043"/>
            <a:ext cx="2660045" cy="2079801"/>
            <a:chOff x="1021689" y="2369043"/>
            <a:chExt cx="2660045" cy="20798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689" y="2540262"/>
              <a:ext cx="2660045" cy="19085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04747" y="2369043"/>
              <a:ext cx="17924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ERD-18 Discs (1.5T)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302" y="2512237"/>
            <a:ext cx="2699790" cy="19370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5332" y="2355596"/>
            <a:ext cx="1636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ERD-18 Discs (3T)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038E1F-E9AF-AF4C-8A30-36FE8958A178}"/>
              </a:ext>
            </a:extLst>
          </p:cNvPr>
          <p:cNvGrpSpPr/>
          <p:nvPr/>
        </p:nvGrpSpPr>
        <p:grpSpPr>
          <a:xfrm>
            <a:off x="8084950" y="2342960"/>
            <a:ext cx="2699103" cy="2105884"/>
            <a:chOff x="8084950" y="2342960"/>
            <a:chExt cx="2699103" cy="21058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4950" y="2512237"/>
              <a:ext cx="2699103" cy="193660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94573" y="2342960"/>
              <a:ext cx="1873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ERD-18 Barrel (1.5T)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607" y="4354521"/>
            <a:ext cx="3078247" cy="24066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B934A1-94FC-9148-8FF2-94EEF85679C0}"/>
              </a:ext>
            </a:extLst>
          </p:cNvPr>
          <p:cNvSpPr txBox="1"/>
          <p:nvPr/>
        </p:nvSpPr>
        <p:spPr>
          <a:xfrm>
            <a:off x="10580241" y="994961"/>
            <a:ext cx="140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Leo, YR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2435B59-3CD3-DF44-A59C-23289B4E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BAD5-892F-784C-BEEA-6506A2CAF30E}" type="datetime1">
              <a:rPr lang="en-US" smtClean="0"/>
              <a:t>10/5/20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7C15563-2948-3D42-8B96-DDFFFA29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FB7988B-3783-4640-B503-5CD1DAF8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91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C4BB19-F043-864C-94C4-7B784B655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25" b="20567"/>
          <a:stretch/>
        </p:blipFill>
        <p:spPr>
          <a:xfrm>
            <a:off x="0" y="382183"/>
            <a:ext cx="12129229" cy="6323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FEAFA-E04F-0845-9E8C-06CA06C54F33}"/>
              </a:ext>
            </a:extLst>
          </p:cNvPr>
          <p:cNvSpPr txBox="1"/>
          <p:nvPr/>
        </p:nvSpPr>
        <p:spPr>
          <a:xfrm>
            <a:off x="8881353" y="311285"/>
            <a:ext cx="298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bi-weekly 9/18/2020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92C7B5-A78D-C140-850A-20B79B91471E}"/>
              </a:ext>
            </a:extLst>
          </p:cNvPr>
          <p:cNvSpPr/>
          <p:nvPr/>
        </p:nvSpPr>
        <p:spPr>
          <a:xfrm>
            <a:off x="6361889" y="5233481"/>
            <a:ext cx="5350212" cy="101167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C21BE7-F52C-374D-BC39-271BBE9A8D65}"/>
              </a:ext>
            </a:extLst>
          </p:cNvPr>
          <p:cNvSpPr/>
          <p:nvPr/>
        </p:nvSpPr>
        <p:spPr>
          <a:xfrm>
            <a:off x="62770" y="4496196"/>
            <a:ext cx="5767341" cy="9037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54452E0-EA5D-5D48-988F-E4AD4CA4F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F0AC5-1247-FE44-A0CC-F76E6BB7BC5E}" type="datetime1">
              <a:rPr lang="en-US" smtClean="0"/>
              <a:t>10/5/20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598E0BB-5981-904D-AA4B-EF52F931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9B5E401-B92E-8D49-85AB-4D400BE5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0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378C8F-63D6-204B-AE29-46005B67A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24" b="19433"/>
          <a:stretch/>
        </p:blipFill>
        <p:spPr>
          <a:xfrm>
            <a:off x="278859" y="649839"/>
            <a:ext cx="11634281" cy="6164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03BD9D-27C2-4243-A26D-04E5521F4744}"/>
              </a:ext>
            </a:extLst>
          </p:cNvPr>
          <p:cNvSpPr txBox="1"/>
          <p:nvPr/>
        </p:nvSpPr>
        <p:spPr>
          <a:xfrm>
            <a:off x="8931683" y="892052"/>
            <a:ext cx="298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bi-weekly 9/18/2020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96E1D-FEC6-924C-AFE3-FEBFB30C3A6A}"/>
              </a:ext>
            </a:extLst>
          </p:cNvPr>
          <p:cNvSpPr txBox="1"/>
          <p:nvPr/>
        </p:nvSpPr>
        <p:spPr>
          <a:xfrm>
            <a:off x="3212757" y="139971"/>
            <a:ext cx="4035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BaBar</a:t>
            </a:r>
            <a:r>
              <a:rPr lang="en-US" sz="2800" dirty="0"/>
              <a:t>/</a:t>
            </a:r>
            <a:r>
              <a:rPr lang="en-US" sz="2800" dirty="0" err="1"/>
              <a:t>sPHENIX</a:t>
            </a:r>
            <a:r>
              <a:rPr lang="en-US" sz="2800" dirty="0"/>
              <a:t>-based EOI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160F83-1F08-3F41-BA6F-053576435AC6}"/>
              </a:ext>
            </a:extLst>
          </p:cNvPr>
          <p:cNvSpPr txBox="1"/>
          <p:nvPr/>
        </p:nvSpPr>
        <p:spPr>
          <a:xfrm>
            <a:off x="1618735" y="6213230"/>
            <a:ext cx="2030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LANL-EOI, UC-EOI …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76E32E2-5EF2-A841-9744-B8A8165C3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DCBF8-5130-4643-AC65-3982EF5356BB}" type="datetime1">
              <a:rPr lang="en-US" smtClean="0"/>
              <a:t>10/5/20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4F7AA9F-B7BA-7343-B19A-27686116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7592FE-5F91-4A48-A461-27720E46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1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6FEC6-FDF1-254A-957E-1966C3DBF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986" y="2500009"/>
            <a:ext cx="2987013" cy="3608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F0E3B-F4EF-8B4F-A776-938A35E8B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47458"/>
            <a:ext cx="8907629" cy="5010541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FE87FE-8F3A-0D42-B65F-2AD07C30AB74}"/>
              </a:ext>
            </a:extLst>
          </p:cNvPr>
          <p:cNvSpPr txBox="1"/>
          <p:nvPr/>
        </p:nvSpPr>
        <p:spPr>
          <a:xfrm>
            <a:off x="0" y="634331"/>
            <a:ext cx="1194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is a recent discussion on this from 8/28/2020 MVTX bi-weekly meeting,  </a:t>
            </a:r>
          </a:p>
          <a:p>
            <a:r>
              <a:rPr lang="en-US" dirty="0">
                <a:hlinkClick r:id="rId4"/>
              </a:rPr>
              <a:t>https://indico.bnl.gov/event/9265/contributions/40871/attachments/30159/47140/Reuse-MVTX-ePHENIX-08282020-v2.pptx</a:t>
            </a:r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7D25653-F086-0345-B592-0DC0392B45E7}"/>
              </a:ext>
            </a:extLst>
          </p:cNvPr>
          <p:cNvCxnSpPr>
            <a:cxnSpLocks/>
          </p:cNvCxnSpPr>
          <p:nvPr/>
        </p:nvCxnSpPr>
        <p:spPr>
          <a:xfrm flipH="1" flipV="1">
            <a:off x="8907628" y="1920415"/>
            <a:ext cx="804783" cy="21449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7AB8E4-5F5F-EF4C-9E09-F3F7F9F94338}"/>
              </a:ext>
            </a:extLst>
          </p:cNvPr>
          <p:cNvCxnSpPr>
            <a:cxnSpLocks/>
          </p:cNvCxnSpPr>
          <p:nvPr/>
        </p:nvCxnSpPr>
        <p:spPr>
          <a:xfrm flipH="1">
            <a:off x="8890672" y="4304489"/>
            <a:ext cx="821739" cy="25060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F19A344-F337-F442-9DCF-60419542860C}"/>
              </a:ext>
            </a:extLst>
          </p:cNvPr>
          <p:cNvSpPr txBox="1"/>
          <p:nvPr/>
        </p:nvSpPr>
        <p:spPr>
          <a:xfrm>
            <a:off x="2100648" y="89323"/>
            <a:ext cx="8590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 new conceptual day-1 EIC detector build around </a:t>
            </a:r>
            <a:r>
              <a:rPr lang="en-US" sz="2400" b="1" dirty="0" err="1">
                <a:solidFill>
                  <a:srgbClr val="FF0000"/>
                </a:solidFill>
              </a:rPr>
              <a:t>sPHENIX</a:t>
            </a:r>
            <a:r>
              <a:rPr lang="en-US" sz="2400" b="1" dirty="0">
                <a:solidFill>
                  <a:srgbClr val="FF0000"/>
                </a:solidFill>
              </a:rPr>
              <a:t> at IP-8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FC2776E-5B56-5848-BB6D-8DB4D8E6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725D5-7E69-B549-97DC-B55C3A907FD8}" type="datetime1">
              <a:rPr lang="en-US" smtClean="0"/>
              <a:t>10/5/20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97F53C2-4296-3B46-B204-98FDEF579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9EC8CB8-D695-E843-BFB2-F38ED60D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4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73C79E-8E81-F048-B26B-A723B31AC884}"/>
              </a:ext>
            </a:extLst>
          </p:cNvPr>
          <p:cNvSpPr txBox="1"/>
          <p:nvPr/>
        </p:nvSpPr>
        <p:spPr>
          <a:xfrm>
            <a:off x="86431" y="1338928"/>
            <a:ext cx="1198488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1)Tracking: all silicon;  2)PID: </a:t>
            </a:r>
            <a:r>
              <a:rPr lang="en-US" sz="2000" b="1" dirty="0" err="1"/>
              <a:t>mRICH</a:t>
            </a:r>
            <a:r>
              <a:rPr lang="en-US" sz="2000" b="1" dirty="0"/>
              <a:t>/TOF;  3)Reuse all </a:t>
            </a:r>
            <a:r>
              <a:rPr lang="en-US" sz="2000" b="1" dirty="0" err="1"/>
              <a:t>sPHENIX</a:t>
            </a:r>
            <a:r>
              <a:rPr lang="en-US" sz="2000" b="1" dirty="0"/>
              <a:t> </a:t>
            </a:r>
            <a:r>
              <a:rPr lang="en-US" sz="2000" b="1" dirty="0" err="1"/>
              <a:t>EMCal</a:t>
            </a:r>
            <a:r>
              <a:rPr lang="en-US" sz="2000" b="1" dirty="0"/>
              <a:t> and </a:t>
            </a:r>
            <a:r>
              <a:rPr lang="en-US" sz="2000" b="1" dirty="0" err="1"/>
              <a:t>Hcal</a:t>
            </a:r>
            <a:r>
              <a:rPr lang="en-US" sz="2000" b="1" dirty="0"/>
              <a:t> + much of supporting structures</a:t>
            </a:r>
          </a:p>
        </p:txBody>
      </p:sp>
    </p:spTree>
    <p:extLst>
      <p:ext uri="{BB962C8B-B14F-4D97-AF65-F5344CB8AC3E}">
        <p14:creationId xmlns:p14="http://schemas.microsoft.com/office/powerpoint/2010/main" val="2092316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69DDF-6F34-0E4B-9BEF-CE6F958BE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925"/>
            <a:ext cx="10515600" cy="976184"/>
          </a:xfrm>
        </p:spPr>
        <p:txBody>
          <a:bodyPr>
            <a:normAutofit fontScale="90000"/>
          </a:bodyPr>
          <a:lstStyle/>
          <a:p>
            <a:r>
              <a:rPr lang="en-US" dirty="0"/>
              <a:t>EIC Detector Requirements </a:t>
            </a:r>
            <a:br>
              <a:rPr lang="en-US" dirty="0"/>
            </a:br>
            <a:r>
              <a:rPr lang="en-US" dirty="0"/>
              <a:t>– updated 10/5/2020 by EIC DWG and PWG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06B14-BA82-584C-A3BB-F80106F25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670" y="1225523"/>
            <a:ext cx="8222536" cy="541005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08EE-155D-7B4D-899D-56323EE1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200C-C1BD-D04A-BBFD-FC9B501F6D82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9992F-650D-A542-975C-01765D32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990E-1425-0348-8675-17826A14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66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34DE3-C758-4C49-AE45-EB8B4542B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8/28/2020 Presentation Slides, with updates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FEDC3-6702-6D40-BE39-1EF299D8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F35-DF20-154C-9CCB-9FCBCC37B41B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B6091-1345-904A-870F-78F46953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8C797-E042-1C46-B04C-5B1542BC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F89F-22DA-8E46-846F-439EF72BCE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55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4700-C574-C643-B0FD-60FBE565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02156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EIC Central Tracking/PID Requirements – |eta| &lt; 3.5</a:t>
            </a:r>
            <a:br>
              <a:rPr lang="en-US" sz="4000" dirty="0"/>
            </a:br>
            <a:r>
              <a:rPr lang="en-US" sz="1400" dirty="0"/>
              <a:t>https://</a:t>
            </a:r>
            <a:r>
              <a:rPr lang="en-US" sz="1400" dirty="0" err="1"/>
              <a:t>docs.google.com</a:t>
            </a:r>
            <a:r>
              <a:rPr lang="en-US" sz="1400" dirty="0"/>
              <a:t>/spreadsheets/d/1ahulUB4fDoaDzRu4xyNWoAxXUlphDXY0dg4_ED_er-g/</a:t>
            </a:r>
            <a:r>
              <a:rPr lang="en-US" sz="1400" dirty="0" err="1"/>
              <a:t>edit#gid</a:t>
            </a:r>
            <a:r>
              <a:rPr lang="en-US" sz="1400" dirty="0"/>
              <a:t>=2066614075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4D7F3-D6A1-6142-912D-52B651C94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2EEC4-3277-9B4B-A37D-26C4EA8CF05C}" type="datetime1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C4B20-8871-9644-9D05-1DCB1FC12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6DC6B-DFC6-9A49-9FCB-014B690A9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EB6C43C-0725-C849-8F25-580437A09C2D}"/>
              </a:ext>
            </a:extLst>
          </p:cNvPr>
          <p:cNvGraphicFramePr>
            <a:graphicFrameLocks noGrp="1"/>
          </p:cNvGraphicFramePr>
          <p:nvPr/>
        </p:nvGraphicFramePr>
        <p:xfrm>
          <a:off x="662084" y="1606451"/>
          <a:ext cx="11115909" cy="4021630"/>
        </p:xfrm>
        <a:graphic>
          <a:graphicData uri="http://schemas.openxmlformats.org/drawingml/2006/table">
            <a:tbl>
              <a:tblPr/>
              <a:tblGrid>
                <a:gridCol w="1069307">
                  <a:extLst>
                    <a:ext uri="{9D8B030D-6E8A-4147-A177-3AD203B41FA5}">
                      <a16:colId xmlns:a16="http://schemas.microsoft.com/office/drawing/2014/main" val="437445269"/>
                    </a:ext>
                  </a:extLst>
                </a:gridCol>
                <a:gridCol w="81057">
                  <a:extLst>
                    <a:ext uri="{9D8B030D-6E8A-4147-A177-3AD203B41FA5}">
                      <a16:colId xmlns:a16="http://schemas.microsoft.com/office/drawing/2014/main" val="4047790235"/>
                    </a:ext>
                  </a:extLst>
                </a:gridCol>
                <a:gridCol w="812124">
                  <a:extLst>
                    <a:ext uri="{9D8B030D-6E8A-4147-A177-3AD203B41FA5}">
                      <a16:colId xmlns:a16="http://schemas.microsoft.com/office/drawing/2014/main" val="418106537"/>
                    </a:ext>
                  </a:extLst>
                </a:gridCol>
                <a:gridCol w="856749">
                  <a:extLst>
                    <a:ext uri="{9D8B030D-6E8A-4147-A177-3AD203B41FA5}">
                      <a16:colId xmlns:a16="http://schemas.microsoft.com/office/drawing/2014/main" val="2715635878"/>
                    </a:ext>
                  </a:extLst>
                </a:gridCol>
                <a:gridCol w="1724206">
                  <a:extLst>
                    <a:ext uri="{9D8B030D-6E8A-4147-A177-3AD203B41FA5}">
                      <a16:colId xmlns:a16="http://schemas.microsoft.com/office/drawing/2014/main" val="753116847"/>
                    </a:ext>
                  </a:extLst>
                </a:gridCol>
                <a:gridCol w="771073">
                  <a:extLst>
                    <a:ext uri="{9D8B030D-6E8A-4147-A177-3AD203B41FA5}">
                      <a16:colId xmlns:a16="http://schemas.microsoft.com/office/drawing/2014/main" val="2908616180"/>
                    </a:ext>
                  </a:extLst>
                </a:gridCol>
                <a:gridCol w="1381506">
                  <a:extLst>
                    <a:ext uri="{9D8B030D-6E8A-4147-A177-3AD203B41FA5}">
                      <a16:colId xmlns:a16="http://schemas.microsoft.com/office/drawing/2014/main" val="2088578008"/>
                    </a:ext>
                  </a:extLst>
                </a:gridCol>
                <a:gridCol w="546176">
                  <a:extLst>
                    <a:ext uri="{9D8B030D-6E8A-4147-A177-3AD203B41FA5}">
                      <a16:colId xmlns:a16="http://schemas.microsoft.com/office/drawing/2014/main" val="2520679322"/>
                    </a:ext>
                  </a:extLst>
                </a:gridCol>
                <a:gridCol w="674690">
                  <a:extLst>
                    <a:ext uri="{9D8B030D-6E8A-4147-A177-3AD203B41FA5}">
                      <a16:colId xmlns:a16="http://schemas.microsoft.com/office/drawing/2014/main" val="3546124035"/>
                    </a:ext>
                  </a:extLst>
                </a:gridCol>
                <a:gridCol w="946474">
                  <a:extLst>
                    <a:ext uri="{9D8B030D-6E8A-4147-A177-3AD203B41FA5}">
                      <a16:colId xmlns:a16="http://schemas.microsoft.com/office/drawing/2014/main" val="298946842"/>
                    </a:ext>
                  </a:extLst>
                </a:gridCol>
                <a:gridCol w="460917">
                  <a:extLst>
                    <a:ext uri="{9D8B030D-6E8A-4147-A177-3AD203B41FA5}">
                      <a16:colId xmlns:a16="http://schemas.microsoft.com/office/drawing/2014/main" val="1269972018"/>
                    </a:ext>
                  </a:extLst>
                </a:gridCol>
                <a:gridCol w="1002214">
                  <a:extLst>
                    <a:ext uri="{9D8B030D-6E8A-4147-A177-3AD203B41FA5}">
                      <a16:colId xmlns:a16="http://schemas.microsoft.com/office/drawing/2014/main" val="572744405"/>
                    </a:ext>
                  </a:extLst>
                </a:gridCol>
                <a:gridCol w="627302">
                  <a:extLst>
                    <a:ext uri="{9D8B030D-6E8A-4147-A177-3AD203B41FA5}">
                      <a16:colId xmlns:a16="http://schemas.microsoft.com/office/drawing/2014/main" val="2982734081"/>
                    </a:ext>
                  </a:extLst>
                </a:gridCol>
                <a:gridCol w="81057">
                  <a:extLst>
                    <a:ext uri="{9D8B030D-6E8A-4147-A177-3AD203B41FA5}">
                      <a16:colId xmlns:a16="http://schemas.microsoft.com/office/drawing/2014/main" val="1181111471"/>
                    </a:ext>
                  </a:extLst>
                </a:gridCol>
                <a:gridCol w="81057">
                  <a:extLst>
                    <a:ext uri="{9D8B030D-6E8A-4147-A177-3AD203B41FA5}">
                      <a16:colId xmlns:a16="http://schemas.microsoft.com/office/drawing/2014/main" val="1507169112"/>
                    </a:ext>
                  </a:extLst>
                </a:gridCol>
              </a:tblGrid>
              <a:tr h="296330">
                <a:tc>
                  <a:txBody>
                    <a:bodyPr/>
                    <a:lstStyle/>
                    <a:p>
                      <a:pPr rtl="0" fontAlgn="ctr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1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A01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A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1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20A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A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28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3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7C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3B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 err="1">
                          <a:effectLst/>
                        </a:rPr>
                        <a:t>dp</a:t>
                      </a:r>
                      <a:r>
                        <a:rPr lang="en-US" sz="1000" b="1" dirty="0">
                          <a:effectLst/>
                        </a:rPr>
                        <a:t>/p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507C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C0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7C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40C0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2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C0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C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effectLst/>
                        </a:rPr>
                        <a:t>DCA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D02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9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2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C2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rtl="0" fontAlgn="ctr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09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9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F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dirty="0">
                          <a:effectLst/>
                        </a:rPr>
                        <a:t>PID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C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6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10C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C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7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5741308"/>
                  </a:ext>
                </a:extLst>
              </a:tr>
              <a:tr h="296330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-3.5 to -3.0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4"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28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4"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</a:rPr>
                        <a:t>Central Detector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E028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3B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28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28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rtl="0" fontAlgn="ctr"/>
                      <a:r>
                        <a:rPr lang="en-US" sz="1000" u="sng">
                          <a:solidFill>
                            <a:srgbClr val="0563C1"/>
                          </a:solidFill>
                          <a:effectLst/>
                          <a:hlinkClick r:id="rId2"/>
                        </a:rPr>
                        <a:t>Backward Detector</a:t>
                      </a:r>
                      <a:endParaRPr lang="en-US" sz="1000" u="sng">
                        <a:solidFill>
                          <a:srgbClr val="0563C1"/>
                        </a:solidFill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603B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3B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5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/>
                    </a:solidFill>
                  </a:tcPr>
                </a:tc>
                <a:tc rowSpan="2">
                  <a:txBody>
                    <a:bodyPr/>
                    <a:lstStyle/>
                    <a:p>
                      <a:pPr rtl="0" fontAlgn="ctr"/>
                      <a:r>
                        <a:rPr lang="el-GR" sz="1000">
                          <a:effectLst/>
                          <a:hlinkClick r:id="rId3"/>
                        </a:rPr>
                        <a:t>σ</a:t>
                      </a:r>
                      <a:r>
                        <a:rPr lang="en-US" sz="1000">
                          <a:effectLst/>
                          <a:hlinkClick r:id="rId3"/>
                        </a:rPr>
                        <a:t>p/p ~ 0.1%⊕0.5%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10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C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11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00A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rowSpan="14"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4"/>
                        </a:rPr>
                        <a:t>~5% or less X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10C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C2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C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C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rowSpan="5"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5"/>
                        </a:rPr>
                        <a:t>TBD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40C2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C2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C2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B7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rtl="0" fontAlgn="ctr"/>
                      <a:r>
                        <a:rPr lang="el-GR" sz="1000">
                          <a:effectLst/>
                          <a:hlinkClick r:id="rId6"/>
                        </a:rPr>
                        <a:t>π </a:t>
                      </a:r>
                      <a:r>
                        <a:rPr lang="en-US" sz="1000">
                          <a:effectLst/>
                          <a:hlinkClick r:id="rId6"/>
                        </a:rPr>
                        <a:t>suppression up to 1:104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4F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7"/>
                        </a:rPr>
                        <a:t>≤ 7 GeV/c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6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4">
                  <a:txBody>
                    <a:bodyPr/>
                    <a:lstStyle/>
                    <a:p>
                      <a:pPr rtl="0" fontAlgn="ctr"/>
                      <a:r>
                        <a:rPr lang="el-GR" sz="1000">
                          <a:effectLst/>
                          <a:hlinkClick r:id="rId8"/>
                        </a:rPr>
                        <a:t>≥ 3 σ</a:t>
                      </a:r>
                      <a:endParaRPr lang="el-GR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0076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7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6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6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9"/>
                        </a:rPr>
                        <a:t>~50%/√E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3067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67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B8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384817"/>
                  </a:ext>
                </a:extLst>
              </a:tr>
              <a:tr h="296330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-3.0 to -2.5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971049"/>
                  </a:ext>
                </a:extLst>
              </a:tr>
              <a:tr h="444495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-2.5 to -2.0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l-GR" sz="1000" dirty="0">
                          <a:effectLst/>
                          <a:hlinkClick r:id="rId10"/>
                        </a:rPr>
                        <a:t>σ</a:t>
                      </a:r>
                      <a:r>
                        <a:rPr lang="en-US" sz="1000" dirty="0">
                          <a:effectLst/>
                          <a:hlinkClick r:id="rId10"/>
                        </a:rPr>
                        <a:t>p/p ~ 0.1%⊕0.5%</a:t>
                      </a:r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400A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0A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0A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6C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11"/>
                        </a:rPr>
                        <a:t>2%/√E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50F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F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F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0B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834135"/>
                  </a:ext>
                </a:extLst>
              </a:tr>
              <a:tr h="296330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-2.0 to -1.5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rtl="0" fontAlgn="ctr"/>
                      <a:r>
                        <a:rPr lang="el-GR" sz="1000" dirty="0">
                          <a:effectLst/>
                          <a:hlinkClick r:id="rId12"/>
                        </a:rPr>
                        <a:t>σ</a:t>
                      </a:r>
                      <a:r>
                        <a:rPr lang="en-US" sz="1000" dirty="0">
                          <a:effectLst/>
                          <a:hlinkClick r:id="rId12"/>
                        </a:rPr>
                        <a:t>p/p ~ 0.05%⊕0.5%</a:t>
                      </a:r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606C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6C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C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23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13"/>
                        </a:rPr>
                        <a:t>7%/√E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700B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0B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0B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330421"/>
                  </a:ext>
                </a:extLst>
              </a:tr>
              <a:tr h="296330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-1.5 to -1.0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14"/>
                        </a:rPr>
                        <a:t>7%/√E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00B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23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806215"/>
                  </a:ext>
                </a:extLst>
              </a:tr>
              <a:tr h="296330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-1.0 to -0.5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rtl="0" fontAlgn="ctr"/>
                      <a:r>
                        <a:rPr lang="en-US" sz="1000" u="sng">
                          <a:solidFill>
                            <a:srgbClr val="0563C1"/>
                          </a:solidFill>
                          <a:effectLst/>
                          <a:hlinkClick r:id="rId15"/>
                        </a:rPr>
                        <a:t>Barrel</a:t>
                      </a:r>
                      <a:endParaRPr lang="en-US" sz="1000" u="sng">
                        <a:solidFill>
                          <a:srgbClr val="0563C1"/>
                        </a:solidFill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605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23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5F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D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FF"/>
                    </a:solidFill>
                  </a:tcPr>
                </a:tc>
                <a:tc rowSpan="4">
                  <a:txBody>
                    <a:bodyPr/>
                    <a:lstStyle/>
                    <a:p>
                      <a:pPr rtl="0" fontAlgn="ctr"/>
                      <a:r>
                        <a:rPr lang="el-GR" sz="1000">
                          <a:effectLst/>
                          <a:hlinkClick r:id="rId16"/>
                        </a:rPr>
                        <a:t>σ</a:t>
                      </a:r>
                      <a:r>
                        <a:rPr lang="en-US" sz="1000">
                          <a:effectLst/>
                          <a:hlinkClick r:id="rId16"/>
                        </a:rPr>
                        <a:t>p/p ~0.05%×p+0.5%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B023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23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23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EB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rtl="0" fontAlgn="ctr"/>
                      <a:r>
                        <a:rPr lang="el-GR" sz="1000" dirty="0">
                          <a:effectLst/>
                          <a:hlinkClick r:id="rId17"/>
                        </a:rPr>
                        <a:t>σ</a:t>
                      </a:r>
                      <a:r>
                        <a:rPr lang="en-US" sz="1000" dirty="0">
                          <a:effectLst/>
                          <a:hlinkClick r:id="rId17"/>
                        </a:rPr>
                        <a:t>xyz ~ 20 </a:t>
                      </a:r>
                      <a:r>
                        <a:rPr lang="el-GR" sz="1000" dirty="0">
                          <a:effectLst/>
                          <a:hlinkClick r:id="rId17"/>
                        </a:rPr>
                        <a:t>μ</a:t>
                      </a:r>
                      <a:r>
                        <a:rPr lang="en-US" sz="1000" dirty="0">
                          <a:effectLst/>
                          <a:hlinkClick r:id=""/>
                        </a:rPr>
                        <a:t>m, </a:t>
                      </a:r>
                    </a:p>
                    <a:p>
                      <a:pPr rtl="0" fontAlgn="ctr"/>
                      <a:r>
                        <a:rPr lang="en-US" sz="1000" dirty="0">
                          <a:effectLst/>
                          <a:hlinkClick r:id=""/>
                        </a:rPr>
                        <a:t>d0(z) ~d0(r</a:t>
                      </a:r>
                      <a:r>
                        <a:rPr lang="el-GR" sz="1000" dirty="0">
                          <a:effectLst/>
                          <a:hlinkClick r:id="rId17"/>
                        </a:rPr>
                        <a:t>Φ) </a:t>
                      </a:r>
                      <a:endParaRPr lang="en-US" sz="1000" dirty="0">
                        <a:effectLst/>
                        <a:hlinkClick r:id="rId17"/>
                      </a:endParaRPr>
                    </a:p>
                    <a:p>
                      <a:pPr rtl="0" fontAlgn="ctr"/>
                      <a:r>
                        <a:rPr lang="el-GR" sz="1000" dirty="0">
                          <a:effectLst/>
                          <a:hlinkClick r:id="rId17"/>
                        </a:rPr>
                        <a:t>~ 20/</a:t>
                      </a:r>
                      <a:r>
                        <a:rPr lang="en-US" sz="1000" dirty="0">
                          <a:effectLst/>
                          <a:hlinkClick r:id="rId17"/>
                        </a:rPr>
                        <a:t>pTGeV </a:t>
                      </a:r>
                      <a:r>
                        <a:rPr lang="el-GR" sz="1000" dirty="0">
                          <a:effectLst/>
                          <a:hlinkClick r:id="rId17"/>
                        </a:rPr>
                        <a:t>μ</a:t>
                      </a:r>
                      <a:r>
                        <a:rPr lang="en-US" sz="1000" dirty="0">
                          <a:effectLst/>
                          <a:hlinkClick r:id="rId17"/>
                        </a:rPr>
                        <a:t>m + 5 </a:t>
                      </a:r>
                      <a:r>
                        <a:rPr lang="el-GR" sz="1000" dirty="0">
                          <a:effectLst/>
                          <a:hlinkClick r:id="rId17"/>
                        </a:rPr>
                        <a:t>μ</a:t>
                      </a:r>
                      <a:r>
                        <a:rPr lang="en-US" sz="1000" dirty="0">
                          <a:effectLst/>
                          <a:hlinkClick r:id="rId17"/>
                        </a:rPr>
                        <a:t>m</a:t>
                      </a:r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B0B7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23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B7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07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rowSpan="9"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18"/>
                        </a:rPr>
                        <a:t>(10-12)%/√E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B023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23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23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23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19"/>
                        </a:rPr>
                        <a:t>≤ 5 GeV/c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A9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rtl="0" fontAlgn="ctr"/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</a:rPr>
                        <a:t>sigma_E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/E </a:t>
                      </a:r>
                    </a:p>
                    <a:p>
                      <a:pPr rtl="0" font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</a:rPr>
                        <a:t>~ 85-100%/√E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90B8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B8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4"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20"/>
                        </a:rPr>
                        <a:t>TBD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736612"/>
                  </a:ext>
                </a:extLst>
              </a:tr>
              <a:tr h="296330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-0.5 to 0.0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960380"/>
                  </a:ext>
                </a:extLst>
              </a:tr>
              <a:tr h="148165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0.0 to 0.5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732010"/>
                  </a:ext>
                </a:extLst>
              </a:tr>
              <a:tr h="444495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0.5 to 1.0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4714642"/>
                  </a:ext>
                </a:extLst>
              </a:tr>
              <a:tr h="148165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1.0 to 1.5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rtl="0" fontAlgn="ctr"/>
                      <a:r>
                        <a:rPr lang="en-US" sz="1000" u="sng">
                          <a:solidFill>
                            <a:srgbClr val="0563C1"/>
                          </a:solidFill>
                          <a:effectLst/>
                          <a:hlinkClick r:id="rId21"/>
                        </a:rPr>
                        <a:t>Forward Detectors</a:t>
                      </a:r>
                      <a:endParaRPr lang="en-US" sz="1000" u="sng">
                        <a:solidFill>
                          <a:srgbClr val="0563C1"/>
                        </a:solidFill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00D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EB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D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D0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34"/>
                    </a:solidFill>
                  </a:tcPr>
                </a:tc>
                <a:tc rowSpan="3">
                  <a:txBody>
                    <a:bodyPr/>
                    <a:lstStyle/>
                    <a:p>
                      <a:pPr rtl="0" fontAlgn="ctr"/>
                      <a:r>
                        <a:rPr lang="el-GR" sz="1000">
                          <a:effectLst/>
                          <a:hlinkClick r:id="rId22"/>
                        </a:rPr>
                        <a:t>σ</a:t>
                      </a:r>
                      <a:r>
                        <a:rPr lang="en-US" sz="1000">
                          <a:effectLst/>
                          <a:hlinkClick r:id="rId22"/>
                        </a:rPr>
                        <a:t>p/p ~0.05%×p+1.0%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30EB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EB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EB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E9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rtl="0" fontAlgn="ctr"/>
                      <a:r>
                        <a:rPr lang="en-US" sz="1000" dirty="0">
                          <a:effectLst/>
                        </a:rPr>
                        <a:t>TBD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2007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07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07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07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604F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A9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4F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4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</a:rPr>
                        <a:t>≤ 25 GeV</a:t>
                      </a: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0A9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A9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A9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5F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23"/>
                        </a:rPr>
                        <a:t>~50%/√E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217368"/>
                  </a:ext>
                </a:extLst>
              </a:tr>
              <a:tr h="148165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</a:rPr>
                        <a:t>1.5 to 2.0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504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5F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4E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6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 40-50 GeV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805F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5F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5F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731575"/>
                  </a:ext>
                </a:extLst>
              </a:tr>
              <a:tr h="148165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2.0 to 2.5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24"/>
                        </a:rPr>
                        <a:t>≤ 20 GeV/c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561640"/>
                  </a:ext>
                </a:extLst>
              </a:tr>
              <a:tr h="148165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2.5 to 3.0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rtl="0" fontAlgn="ctr"/>
                      <a:r>
                        <a:rPr lang="el-GR" sz="1000">
                          <a:effectLst/>
                          <a:hlinkClick r:id="rId25"/>
                        </a:rPr>
                        <a:t>σ</a:t>
                      </a:r>
                      <a:r>
                        <a:rPr lang="en-US" sz="1000">
                          <a:effectLst/>
                          <a:hlinkClick r:id="rId25"/>
                        </a:rPr>
                        <a:t>p/p ~ 0.1%×p+2.0% 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00E9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E9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E9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E9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216230"/>
                  </a:ext>
                </a:extLst>
              </a:tr>
              <a:tr h="296330"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3.0 to 3.5</a:t>
                      </a: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000">
                          <a:effectLst/>
                          <a:hlinkClick r:id="rId26"/>
                        </a:rPr>
                        <a:t>≤ 45 GeV/c</a:t>
                      </a:r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US" sz="1000">
                        <a:effectLst/>
                      </a:endParaRPr>
                    </a:p>
                  </a:txBody>
                  <a:tcPr marL="15434" marR="15434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000" dirty="0">
                        <a:effectLst/>
                      </a:endParaRPr>
                    </a:p>
                  </a:txBody>
                  <a:tcPr marL="15434" marR="15434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535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188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A3760C-147E-A24E-AEE0-658BC01F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96" y="0"/>
            <a:ext cx="10515600" cy="1325563"/>
          </a:xfrm>
        </p:spPr>
        <p:txBody>
          <a:bodyPr/>
          <a:lstStyle/>
          <a:p>
            <a:r>
              <a:rPr lang="en-US" dirty="0"/>
              <a:t>Limitations of the current </a:t>
            </a:r>
            <a:r>
              <a:rPr lang="en-US" dirty="0" err="1"/>
              <a:t>ePHENIX</a:t>
            </a:r>
            <a:r>
              <a:rPr lang="en-US" dirty="0"/>
              <a:t> Design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93632-E7F7-7547-B260-A70AA4B54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C42F-4A81-924D-B23A-2689A4DF3C18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8B7D2-029F-F546-8F7A-3E29967B2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EA3D-ED12-5A44-92E0-732B12E8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8</a:t>
            </a:fld>
            <a:endParaRPr lang="en-US"/>
          </a:p>
        </p:txBody>
      </p:sp>
      <p:pic>
        <p:nvPicPr>
          <p:cNvPr id="8" name="EIC-sPHENIX 5v2 Label (2).png" descr="EIC-sPHENIX 5v2 Label (2).png">
            <a:extLst>
              <a:ext uri="{FF2B5EF4-FFF2-40B4-BE49-F238E27FC236}">
                <a16:creationId xmlns:a16="http://schemas.microsoft.com/office/drawing/2014/main" id="{37E3C138-293A-5C46-A1F0-C4F910C9F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209" y="1604252"/>
            <a:ext cx="8594743" cy="447340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156542-05CF-8A49-8A19-26C782DFD815}"/>
              </a:ext>
            </a:extLst>
          </p:cNvPr>
          <p:cNvSpPr txBox="1"/>
          <p:nvPr/>
        </p:nvSpPr>
        <p:spPr>
          <a:xfrm>
            <a:off x="167649" y="1681773"/>
            <a:ext cx="35996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ePHENIX</a:t>
            </a:r>
            <a:r>
              <a:rPr lang="en-US" b="1" dirty="0"/>
              <a:t> (updated 2018):</a:t>
            </a:r>
          </a:p>
          <a:p>
            <a:r>
              <a:rPr lang="en-US" dirty="0"/>
              <a:t>- Reuse all </a:t>
            </a:r>
            <a:r>
              <a:rPr lang="en-US" dirty="0" err="1"/>
              <a:t>sPHENIX</a:t>
            </a:r>
            <a:r>
              <a:rPr lang="en-US" dirty="0"/>
              <a:t> subsystem </a:t>
            </a:r>
          </a:p>
          <a:p>
            <a:r>
              <a:rPr lang="en-US" dirty="0"/>
              <a:t>TPC + </a:t>
            </a:r>
            <a:r>
              <a:rPr lang="en-US" dirty="0" err="1"/>
              <a:t>EMCal</a:t>
            </a:r>
            <a:r>
              <a:rPr lang="en-US" dirty="0"/>
              <a:t> + </a:t>
            </a:r>
            <a:r>
              <a:rPr lang="en-US" dirty="0" err="1"/>
              <a:t>Hcal</a:t>
            </a:r>
            <a:r>
              <a:rPr lang="en-US" dirty="0"/>
              <a:t> + (MVTX)</a:t>
            </a:r>
          </a:p>
          <a:p>
            <a:endParaRPr lang="en-US" dirty="0"/>
          </a:p>
          <a:p>
            <a:r>
              <a:rPr lang="en-US" dirty="0"/>
              <a:t>Some challenges: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HF tracking </a:t>
            </a:r>
            <a:r>
              <a:rPr lang="en-US" dirty="0"/>
              <a:t>in the forward/backward beyond |eta|&gt;1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DCA, </a:t>
            </a:r>
            <a:r>
              <a:rPr lang="en-US" dirty="0" err="1"/>
              <a:t>dp</a:t>
            </a:r>
            <a:r>
              <a:rPr lang="en-US" dirty="0"/>
              <a:t>/p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Hadron PID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Bunch-Crossing Timing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TPC inner bore R ~20cm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Very limited space for F/B Si-trackers </a:t>
            </a:r>
          </a:p>
        </p:txBody>
      </p:sp>
    </p:spTree>
    <p:extLst>
      <p:ext uri="{BB962C8B-B14F-4D97-AF65-F5344CB8AC3E}">
        <p14:creationId xmlns:p14="http://schemas.microsoft.com/office/powerpoint/2010/main" val="124261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9DAD570-E948-A947-9EF1-A7EDA3574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79" y="29183"/>
            <a:ext cx="8866409" cy="1325563"/>
          </a:xfrm>
        </p:spPr>
        <p:txBody>
          <a:bodyPr/>
          <a:lstStyle/>
          <a:p>
            <a:r>
              <a:rPr lang="en-US" dirty="0"/>
              <a:t>All Si-based Tracking for e/</a:t>
            </a:r>
            <a:r>
              <a:rPr lang="en-US" dirty="0" err="1"/>
              <a:t>sPHENIX</a:t>
            </a:r>
            <a:r>
              <a:rPr lang="en-US" dirty="0"/>
              <a:t>? </a:t>
            </a:r>
            <a:br>
              <a:rPr lang="en-US" dirty="0"/>
            </a:br>
            <a:r>
              <a:rPr lang="en-US" sz="2800" dirty="0"/>
              <a:t>- 08/28/2020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A3C37A-41B9-8546-92BD-DFDBB254A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73" y="1590706"/>
            <a:ext cx="7842727" cy="4351338"/>
          </a:xfrm>
        </p:spPr>
        <p:txBody>
          <a:bodyPr>
            <a:norm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has a small magnet, R &lt; 140cm</a:t>
            </a:r>
          </a:p>
          <a:p>
            <a:pPr lvl="1"/>
            <a:r>
              <a:rPr lang="en-US" dirty="0"/>
              <a:t>If we include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EMCal</a:t>
            </a:r>
            <a:r>
              <a:rPr lang="en-US" dirty="0"/>
              <a:t> + </a:t>
            </a:r>
            <a:r>
              <a:rPr lang="en-US" dirty="0" err="1"/>
              <a:t>iHcal</a:t>
            </a:r>
            <a:r>
              <a:rPr lang="en-US" dirty="0"/>
              <a:t> inside the magnet, </a:t>
            </a:r>
            <a:r>
              <a:rPr lang="en-US" dirty="0">
                <a:solidFill>
                  <a:srgbClr val="FF0000"/>
                </a:solidFill>
              </a:rPr>
              <a:t>useful space R &lt; 90cm </a:t>
            </a:r>
          </a:p>
          <a:p>
            <a:r>
              <a:rPr lang="en-US" dirty="0"/>
              <a:t>Must have central tracking + PID detectors within:</a:t>
            </a:r>
          </a:p>
          <a:p>
            <a:pPr lvl="1"/>
            <a:r>
              <a:rPr lang="en-US" dirty="0"/>
              <a:t> R &lt; 90cm, |Z|&lt;~ 200cm (</a:t>
            </a:r>
            <a:r>
              <a:rPr lang="en-US" dirty="0" err="1"/>
              <a:t>sPHENIX</a:t>
            </a:r>
            <a:r>
              <a:rPr lang="en-US" dirty="0"/>
              <a:t> magnet limit)</a:t>
            </a:r>
          </a:p>
          <a:p>
            <a:pPr lvl="1"/>
            <a:r>
              <a:rPr lang="en-US" dirty="0"/>
              <a:t>All Si-based tracker possible, R &lt; 50cm;</a:t>
            </a:r>
          </a:p>
          <a:p>
            <a:pPr lvl="2"/>
            <a:r>
              <a:rPr lang="en-US" dirty="0"/>
              <a:t>DCA ~ O(10)um</a:t>
            </a:r>
          </a:p>
          <a:p>
            <a:pPr lvl="2"/>
            <a:r>
              <a:rPr lang="en-US" dirty="0" err="1"/>
              <a:t>dp</a:t>
            </a:r>
            <a:r>
              <a:rPr lang="en-US" dirty="0"/>
              <a:t>/p ~ 0.05% x p + 0.5%    </a:t>
            </a:r>
          </a:p>
          <a:p>
            <a:pPr lvl="1"/>
            <a:r>
              <a:rPr lang="en-US" dirty="0"/>
              <a:t>PID  detector (TOF, RICH?):  </a:t>
            </a:r>
          </a:p>
          <a:p>
            <a:pPr lvl="2"/>
            <a:r>
              <a:rPr lang="en-US" dirty="0"/>
              <a:t>50cm &lt; R &lt; 90cm, |eta| &lt;1</a:t>
            </a:r>
          </a:p>
          <a:p>
            <a:pPr lvl="2"/>
            <a:r>
              <a:rPr lang="en-US" dirty="0"/>
              <a:t>|Z|  &gt; ~120 cm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BDE3-A5ED-5940-94DB-3EB791B2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932A-4C3D-AA43-AFD2-9233DC10B3CE}" type="datetime1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2AB41-9623-CC49-83CA-7AF49F49E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on all silicon EIC detector concept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A32AF-638D-0344-B436-274844E7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4D799-7AAF-4D4F-A86A-DC25AAE51B9E}" type="slidenum">
              <a:rPr lang="en-US" smtClean="0"/>
              <a:t>9</a:t>
            </a:fld>
            <a:endParaRPr lang="en-US"/>
          </a:p>
        </p:txBody>
      </p:sp>
      <p:pic>
        <p:nvPicPr>
          <p:cNvPr id="9" name="EIC-sPHENIX 5v2 Label (2).png" descr="EIC-sPHENIX 5v2 Label (2).png">
            <a:extLst>
              <a:ext uri="{FF2B5EF4-FFF2-40B4-BE49-F238E27FC236}">
                <a16:creationId xmlns:a16="http://schemas.microsoft.com/office/drawing/2014/main" id="{309FA0F4-A351-FB4E-85AD-C46F3EFFF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804" y="3707120"/>
            <a:ext cx="3321804" cy="172893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819165-B5C2-1D4E-855B-40468A602164}"/>
              </a:ext>
            </a:extLst>
          </p:cNvPr>
          <p:cNvSpPr txBox="1"/>
          <p:nvPr/>
        </p:nvSpPr>
        <p:spPr>
          <a:xfrm>
            <a:off x="8888969" y="990541"/>
            <a:ext cx="2992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good discussions with,</a:t>
            </a:r>
          </a:p>
          <a:p>
            <a:r>
              <a:rPr lang="en-US" dirty="0" err="1"/>
              <a:t>Jin</a:t>
            </a:r>
            <a:r>
              <a:rPr lang="en-US" dirty="0"/>
              <a:t>, Xuan, Ping, Xin,</a:t>
            </a:r>
          </a:p>
          <a:p>
            <a:r>
              <a:rPr lang="en-US" dirty="0"/>
              <a:t>Yasser, Cameron, Walt, Huber,</a:t>
            </a:r>
          </a:p>
          <a:p>
            <a:r>
              <a:rPr lang="en-US" dirty="0" err="1"/>
              <a:t>Xiaochun</a:t>
            </a:r>
            <a:r>
              <a:rPr lang="en-US" dirty="0"/>
              <a:t>, Murad et al.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DA5A1-896F-C84D-B9B6-51DC6BFA2927}"/>
              </a:ext>
            </a:extLst>
          </p:cNvPr>
          <p:cNvSpPr txBox="1"/>
          <p:nvPr/>
        </p:nvSpPr>
        <p:spPr>
          <a:xfrm>
            <a:off x="8610600" y="3244334"/>
            <a:ext cx="2786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 we do better than this?</a:t>
            </a:r>
          </a:p>
        </p:txBody>
      </p:sp>
    </p:spTree>
    <p:extLst>
      <p:ext uri="{BB962C8B-B14F-4D97-AF65-F5344CB8AC3E}">
        <p14:creationId xmlns:p14="http://schemas.microsoft.com/office/powerpoint/2010/main" val="937772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5876</TotalTime>
  <Words>1565</Words>
  <Application>Microsoft Macintosh PowerPoint</Application>
  <PresentationFormat>Widescreen</PresentationFormat>
  <Paragraphs>240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A Compact All Silicon Tracker+mRich PID for Day-1 EIC Detector at IP-8 </vt:lpstr>
      <vt:lpstr>PowerPoint Presentation</vt:lpstr>
      <vt:lpstr>PowerPoint Presentation</vt:lpstr>
      <vt:lpstr>PowerPoint Presentation</vt:lpstr>
      <vt:lpstr>EIC Detector Requirements  – updated 10/5/2020 by EIC DWG and PWG</vt:lpstr>
      <vt:lpstr>8/28/2020 Presentation Slides, with updates</vt:lpstr>
      <vt:lpstr>EIC Central Tracking/PID Requirements – |eta| &lt; 3.5 https://docs.google.com/spreadsheets/d/1ahulUB4fDoaDzRu4xyNWoAxXUlphDXY0dg4_ED_er-g/edit#gid=2066614075</vt:lpstr>
      <vt:lpstr>Limitations of the current ePHENIX Design  </vt:lpstr>
      <vt:lpstr>All Si-based Tracking for e/sPHENIX?  - 08/28/2020</vt:lpstr>
      <vt:lpstr>All silicon tracking for ePHENIX - update 08/24/2020 </vt:lpstr>
      <vt:lpstr>Forward Silicon Tracker (FST) in Fun4All  – Ping, Xuan et al, LANL EIC LDRD </vt:lpstr>
      <vt:lpstr>Forward Tracking with FST: dp/p @B=1.4T</vt:lpstr>
      <vt:lpstr>Next: Simulations for DCA, pd/p and PID @B=1.4T</vt:lpstr>
      <vt:lpstr>Backup Slides </vt:lpstr>
      <vt:lpstr>PowerPoint Presentation</vt:lpstr>
      <vt:lpstr>EIC Design – “1”: https://github.com/eic/EicToyModel/blob/master/doc/EIC-IR1-XX-v01.png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Compact Full Silicon Tracker for Day-1 EIC Detector at IP-8 </dc:title>
  <dc:creator>Ming Liu</dc:creator>
  <cp:lastModifiedBy>Ming Liu</cp:lastModifiedBy>
  <cp:revision>29</cp:revision>
  <dcterms:created xsi:type="dcterms:W3CDTF">2020-10-02T20:58:38Z</dcterms:created>
  <dcterms:modified xsi:type="dcterms:W3CDTF">2020-10-06T22:55:01Z</dcterms:modified>
</cp:coreProperties>
</file>