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  <p:sldMasterId id="2147483732" r:id="rId2"/>
  </p:sldMasterIdLst>
  <p:notesMasterIdLst>
    <p:notesMasterId r:id="rId59"/>
  </p:notesMasterIdLst>
  <p:sldIdLst>
    <p:sldId id="256" r:id="rId3"/>
    <p:sldId id="335" r:id="rId4"/>
    <p:sldId id="339" r:id="rId5"/>
    <p:sldId id="424" r:id="rId6"/>
    <p:sldId id="435" r:id="rId7"/>
    <p:sldId id="356" r:id="rId8"/>
    <p:sldId id="311" r:id="rId9"/>
    <p:sldId id="357" r:id="rId10"/>
    <p:sldId id="358" r:id="rId11"/>
    <p:sldId id="434" r:id="rId12"/>
    <p:sldId id="427" r:id="rId13"/>
    <p:sldId id="429" r:id="rId14"/>
    <p:sldId id="428" r:id="rId15"/>
    <p:sldId id="401" r:id="rId16"/>
    <p:sldId id="425" r:id="rId17"/>
    <p:sldId id="402" r:id="rId18"/>
    <p:sldId id="403" r:id="rId19"/>
    <p:sldId id="419" r:id="rId20"/>
    <p:sldId id="405" r:id="rId21"/>
    <p:sldId id="406" r:id="rId22"/>
    <p:sldId id="407" r:id="rId23"/>
    <p:sldId id="408" r:id="rId24"/>
    <p:sldId id="410" r:id="rId25"/>
    <p:sldId id="420" r:id="rId26"/>
    <p:sldId id="421" r:id="rId27"/>
    <p:sldId id="395" r:id="rId28"/>
    <p:sldId id="392" r:id="rId29"/>
    <p:sldId id="426" r:id="rId30"/>
    <p:sldId id="393" r:id="rId31"/>
    <p:sldId id="309" r:id="rId32"/>
    <p:sldId id="411" r:id="rId33"/>
    <p:sldId id="305" r:id="rId34"/>
    <p:sldId id="396" r:id="rId35"/>
    <p:sldId id="387" r:id="rId36"/>
    <p:sldId id="418" r:id="rId37"/>
    <p:sldId id="399" r:id="rId38"/>
    <p:sldId id="400" r:id="rId39"/>
    <p:sldId id="416" r:id="rId40"/>
    <p:sldId id="423" r:id="rId41"/>
    <p:sldId id="398" r:id="rId42"/>
    <p:sldId id="414" r:id="rId43"/>
    <p:sldId id="431" r:id="rId44"/>
    <p:sldId id="433" r:id="rId45"/>
    <p:sldId id="371" r:id="rId46"/>
    <p:sldId id="370" r:id="rId47"/>
    <p:sldId id="430" r:id="rId48"/>
    <p:sldId id="365" r:id="rId49"/>
    <p:sldId id="380" r:id="rId50"/>
    <p:sldId id="341" r:id="rId51"/>
    <p:sldId id="409" r:id="rId52"/>
    <p:sldId id="412" r:id="rId53"/>
    <p:sldId id="279" r:id="rId54"/>
    <p:sldId id="325" r:id="rId55"/>
    <p:sldId id="273" r:id="rId56"/>
    <p:sldId id="310" r:id="rId57"/>
    <p:sldId id="432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82B2"/>
    <a:srgbClr val="3223EF"/>
    <a:srgbClr val="506CBC"/>
    <a:srgbClr val="D6ECFF"/>
    <a:srgbClr val="0000FF"/>
    <a:srgbClr val="C58D01"/>
    <a:srgbClr val="6699FF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89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7.wmf"/><Relationship Id="rId1" Type="http://schemas.openxmlformats.org/officeDocument/2006/relationships/image" Target="../media/image7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A31DC0-C3D1-4ABB-AC58-00E51904D709}" type="datetimeFigureOut">
              <a:rPr lang="en-US" smtClean="0"/>
              <a:pPr/>
              <a:t>9/30/2011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729768-6629-49B9-9F11-920F97A12D9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From Bathe AGS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29768-6629-49B9-9F11-920F97A12D9B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From Bathe AGS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29768-6629-49B9-9F11-920F97A12D9B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29768-6629-49B9-9F11-920F97A12D9B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From </a:t>
            </a:r>
            <a:r>
              <a:rPr lang="en-US" dirty="0" err="1" smtClean="0"/>
              <a:t>Melkumov</a:t>
            </a:r>
            <a:r>
              <a:rPr lang="en-US" dirty="0" smtClean="0"/>
              <a:t>,</a:t>
            </a:r>
            <a:r>
              <a:rPr lang="en-US" baseline="0" dirty="0" smtClean="0"/>
              <a:t> CPOD 2010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29768-6629-49B9-9F11-920F97A12D9B}" type="slidenum">
              <a:rPr lang="en-US" smtClean="0"/>
              <a:pPr/>
              <a:t>52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Lacey QM09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29768-6629-49B9-9F11-920F97A12D9B}" type="slidenum">
              <a:rPr lang="en-US" smtClean="0"/>
              <a:pPr/>
              <a:t>53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From </a:t>
            </a:r>
            <a:r>
              <a:rPr lang="en-US" dirty="0" err="1" smtClean="0"/>
              <a:t>Blume</a:t>
            </a:r>
            <a:r>
              <a:rPr lang="en-US" dirty="0" smtClean="0"/>
              <a:t>,</a:t>
            </a:r>
            <a:r>
              <a:rPr lang="en-US" baseline="0" dirty="0" smtClean="0"/>
              <a:t> CPOD 2010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29768-6629-49B9-9F11-920F97A12D9B}" type="slidenum">
              <a:rPr lang="en-US" smtClean="0"/>
              <a:pPr/>
              <a:t>54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From Bathe</a:t>
            </a:r>
            <a:r>
              <a:rPr lang="en-US" baseline="0" dirty="0" smtClean="0"/>
              <a:t> AGS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29768-6629-49B9-9F11-920F97A12D9B}" type="slidenum">
              <a:rPr lang="en-US" smtClean="0"/>
              <a:pPr/>
              <a:t>55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8A2F3-D914-4474-91D5-1014CD299E0C}" type="datetime1">
              <a:rPr lang="en-US" smtClean="0"/>
              <a:pPr/>
              <a:t>9/30/2011</a:t>
            </a:fld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E8F6A7-8F10-471A-BDFE-C89B0DAC397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Jeffery T. Mitchell - Fluctuations, Correlations, RHIC Low Energy Run  - 10/3/11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F9AADD-A35C-4084-906D-B34F044BBAF2}" type="datetime1">
              <a:rPr lang="en-US" smtClean="0"/>
              <a:pPr/>
              <a:t>9/30/2011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Jeffery T. Mitchell - Fluctuations, Correlations, RHIC Low Energy Run  - 10/3/11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E8F6A7-8F10-471A-BDFE-C89B0DAC397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E7E18E-B2B7-430C-9ADA-58B1570036FF}" type="datetime1">
              <a:rPr lang="en-US" smtClean="0"/>
              <a:pPr/>
              <a:t>9/30/2011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Jeffery T. Mitchell - Fluctuations, Correlations, RHIC Low Energy Run  - 10/3/11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E8F6A7-8F10-471A-BDFE-C89B0DAC397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3C790-1AD4-4D3D-948F-3D4F755B29F2}" type="datetime1">
              <a:rPr lang="en-US" smtClean="0"/>
              <a:pPr/>
              <a:t>9/30/2011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Jeffery T. Mitchell - Fluctuations, Correlations, RHIC Low Energy Run  - 10/3/11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8737-9B99-4916-9C8F-C8F2C69B9D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6E94C-5CF6-4D4F-BAFA-E7E8E71C2068}" type="datetime1">
              <a:rPr lang="en-US" smtClean="0"/>
              <a:pPr/>
              <a:t>9/30/2011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Jeffery T. Mitchell - Fluctuations, Correlations, RHIC Low Energy Run  - 10/3/11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8737-9B99-4916-9C8F-C8F2C69B9D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6238A-11FC-44EF-82E5-A930167D0D63}" type="datetime1">
              <a:rPr lang="en-US" smtClean="0"/>
              <a:pPr/>
              <a:t>9/30/2011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Jeffery T. Mitchell - Fluctuations, Correlations, RHIC Low Energy Run  - 10/3/11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8737-9B99-4916-9C8F-C8F2C69B9D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38BA4-B70C-4C9E-880C-708C1556B754}" type="datetime1">
              <a:rPr lang="en-US" smtClean="0"/>
              <a:pPr/>
              <a:t>9/30/2011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Jeffery T. Mitchell - Fluctuations, Correlations, RHIC Low Energy Run  - 10/3/11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8737-9B99-4916-9C8F-C8F2C69B9D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1C3C6-7795-420F-A9DE-30EBB1E0BC62}" type="datetime1">
              <a:rPr lang="en-US" smtClean="0"/>
              <a:pPr/>
              <a:t>9/30/2011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Jeffery T. Mitchell - Fluctuations, Correlations, RHIC Low Energy Run  - 10/3/11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8737-9B99-4916-9C8F-C8F2C69B9D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F4B74-3626-4472-9937-1679BBBF089A}" type="datetime1">
              <a:rPr lang="en-US" smtClean="0"/>
              <a:pPr/>
              <a:t>9/30/2011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Jeffery T. Mitchell - Fluctuations, Correlations, RHIC Low Energy Run  - 10/3/11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8737-9B99-4916-9C8F-C8F2C69B9D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74E97-B7CC-4011-8E9D-A301DF3F0DAE}" type="datetime1">
              <a:rPr lang="en-US" smtClean="0"/>
              <a:pPr/>
              <a:t>9/30/2011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Jeffery T. Mitchell - Fluctuations, Correlations, RHIC Low Energy Run  - 10/3/11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8737-9B99-4916-9C8F-C8F2C69B9D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120C8-46FB-4C42-8BC8-3F6B3A00E4BF}" type="datetime1">
              <a:rPr lang="en-US" smtClean="0"/>
              <a:pPr/>
              <a:t>9/30/2011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Jeffery T. Mitchell - Fluctuations, Correlations, RHIC Low Energy Run  - 10/3/11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8737-9B99-4916-9C8F-C8F2C69B9D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8017FE-BC80-4101-833B-04901FBD8BA2}" type="datetime1">
              <a:rPr lang="en-US" smtClean="0"/>
              <a:pPr/>
              <a:t>9/30/2011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>
            <a:extLst/>
          </a:lstStyle>
          <a:p>
            <a:r>
              <a:rPr lang="en-US" smtClean="0"/>
              <a:t>Jeffery T. Mitchell - Fluctuations, Correlations, RHIC Low Energy Run  - 10/3/11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E8F6A7-8F10-471A-BDFE-C89B0DAC397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2EF2-F282-45BB-8539-E7E0AFB24F8C}" type="datetime1">
              <a:rPr lang="en-US" smtClean="0"/>
              <a:pPr/>
              <a:t>9/30/2011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Jeffery T. Mitchell - Fluctuations, Correlations, RHIC Low Energy Run  - 10/3/11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8737-9B99-4916-9C8F-C8F2C69B9D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4487F-2A52-41AC-9FD1-749BE390AC95}" type="datetime1">
              <a:rPr lang="en-US" smtClean="0"/>
              <a:pPr/>
              <a:t>9/30/2011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Jeffery T. Mitchell - Fluctuations, Correlations, RHIC Low Energy Run  - 10/3/11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8737-9B99-4916-9C8F-C8F2C69B9D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36A77-D68E-4C9A-B297-29A642F8FB38}" type="datetime1">
              <a:rPr lang="en-US" smtClean="0"/>
              <a:pPr/>
              <a:t>9/30/2011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Jeffery T. Mitchell - Fluctuations, Correlations, RHIC Low Energy Run  - 10/3/11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8737-9B99-4916-9C8F-C8F2C69B9D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F12529-4F39-4BFD-880D-5FF1E0542480}" type="datetime1">
              <a:rPr lang="en-US" smtClean="0"/>
              <a:pPr/>
              <a:t>9/30/2011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Jeffery T. Mitchell - Fluctuations, Correlations, RHIC Low Energy Run  - 10/3/11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E8F6A7-8F10-471A-BDFE-C89B0DAC397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3147EC-80BB-40C7-A5C5-12AF37E93578}" type="datetime1">
              <a:rPr lang="en-US" smtClean="0"/>
              <a:pPr/>
              <a:t>9/30/2011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Jeffery T. Mitchell - Fluctuations, Correlations, RHIC Low Energy Run  - 10/3/11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E8F6A7-8F10-471A-BDFE-C89B0DAC397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106F3A-3A45-484A-AA2F-70B0213DE28D}" type="datetime1">
              <a:rPr lang="en-US" smtClean="0"/>
              <a:pPr/>
              <a:t>9/30/2011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Jeffery T. Mitchell - Fluctuations, Correlations, RHIC Low Energy Run  - 10/3/11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E8F6A7-8F10-471A-BDFE-C89B0DAC397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8FE41C-7A31-468A-850F-4D463F3CC063}" type="datetime1">
              <a:rPr lang="en-US" smtClean="0"/>
              <a:pPr/>
              <a:t>9/30/2011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Jeffery T. Mitchell - Fluctuations, Correlations, RHIC Low Energy Run  - 10/3/11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E8F6A7-8F10-471A-BDFE-C89B0DAC397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66C0EA-CE60-4382-A439-5D0EDCE56F19}" type="datetime1">
              <a:rPr lang="en-US" smtClean="0"/>
              <a:pPr/>
              <a:t>9/30/2011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Jeffery T. Mitchell - Fluctuations, Correlations, RHIC Low Energy Run  - 10/3/11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E8F6A7-8F10-471A-BDFE-C89B0DAC397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3DB507-9640-4CEF-85D3-C3D610AE733D}" type="datetime1">
              <a:rPr lang="en-US" smtClean="0"/>
              <a:pPr/>
              <a:t>9/30/2011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Jeffery T. Mitchell - Fluctuations, Correlations, RHIC Low Energy Run  - 10/3/11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E8F6A7-8F10-471A-BDFE-C89B0DAC397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80561F88-3122-4F32-B04B-E71D7F08E3F2}" type="datetime1">
              <a:rPr lang="en-US" smtClean="0"/>
              <a:pPr/>
              <a:t>9/30/2011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r>
              <a:rPr lang="en-US" smtClean="0"/>
              <a:t>Jeffery T. Mitchell - Fluctuations, Correlations, RHIC Low Energy Run  - 10/3/11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DFE8F6A7-8F10-471A-BDFE-C89B0DAC397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3C57284-605F-47E5-8873-F0424F4C5DA9}" type="datetime1">
              <a:rPr lang="en-US" smtClean="0"/>
              <a:pPr/>
              <a:t>9/30/2011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Jeffery T. Mitchell - Fluctuations, Correlations, RHIC Low Energy Run  - 10/3/11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DFE8F6A7-8F10-471A-BDFE-C89B0DAC397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74BFE-D64C-4851-8135-632BF26D303A}" type="datetime1">
              <a:rPr lang="en-US" smtClean="0"/>
              <a:pPr/>
              <a:t>9/30/2011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Jeffery T. Mitchell - Fluctuations, Correlations, RHIC Low Energy Run  - 10/3/11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E8737-9B99-4916-9C8F-C8F2C69B9D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53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9.jpeg"/><Relationship Id="rId5" Type="http://schemas.openxmlformats.org/officeDocument/2006/relationships/image" Target="../media/image78.png"/><Relationship Id="rId4" Type="http://schemas.openxmlformats.org/officeDocument/2006/relationships/oleObject" Target="../embeddings/oleObject7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9.bin"/><Relationship Id="rId4" Type="http://schemas.openxmlformats.org/officeDocument/2006/relationships/image" Target="../media/image8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0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00.wmf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14400" y="0"/>
            <a:ext cx="7772400" cy="990600"/>
          </a:xfrm>
        </p:spPr>
        <p:txBody>
          <a:bodyPr/>
          <a:lstStyle/>
          <a:p>
            <a:pPr algn="ctr"/>
            <a:r>
              <a:rPr lang="en-US" dirty="0" smtClean="0"/>
              <a:t>PHENIX Results from the RHIC Beam Energy Scan Program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71600" y="1524000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Jeffery T. Mitchell</a:t>
            </a:r>
          </a:p>
          <a:p>
            <a:pPr algn="ctr"/>
            <a:r>
              <a:rPr lang="en-US" sz="2000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Brookhaven National Laboratory</a:t>
            </a:r>
            <a:endParaRPr lang="en-US" sz="2000" i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" name="Picture 5" descr="birdseye007-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9125" y="2828925"/>
            <a:ext cx="4714875" cy="4029075"/>
          </a:xfrm>
          <a:prstGeom prst="rect">
            <a:avLst/>
          </a:prstGeom>
        </p:spPr>
      </p:pic>
      <p:pic>
        <p:nvPicPr>
          <p:cNvPr id="8" name="Picture 7" descr="display39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124200"/>
            <a:ext cx="4466268" cy="373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153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ja-JP" sz="4000" dirty="0"/>
              <a:t>VTX Event Display – 19.6 </a:t>
            </a:r>
            <a:r>
              <a:rPr lang="en-US" altLang="ja-JP" sz="4000" dirty="0" err="1"/>
              <a:t>GeV</a:t>
            </a:r>
            <a:r>
              <a:rPr lang="en-US" altLang="ja-JP" sz="4000" dirty="0"/>
              <a:t> </a:t>
            </a:r>
            <a:r>
              <a:rPr lang="en-US" altLang="ja-JP" sz="4000" dirty="0" err="1"/>
              <a:t>Au+Au</a:t>
            </a:r>
            <a:endParaRPr lang="en-US" altLang="ja-JP" sz="4000" dirty="0"/>
          </a:p>
        </p:txBody>
      </p:sp>
      <p:pic>
        <p:nvPicPr>
          <p:cNvPr id="4" name="Picture 5" descr="disp_Au19GeV_4"/>
          <p:cNvPicPr>
            <a:picLocks noChangeAspect="1" noChangeArrowheads="1"/>
          </p:cNvPicPr>
          <p:nvPr/>
        </p:nvPicPr>
        <p:blipFill>
          <a:blip r:embed="rId2" cstate="print"/>
          <a:srcRect b="2368"/>
          <a:stretch>
            <a:fillRect/>
          </a:stretch>
        </p:blipFill>
        <p:spPr bwMode="auto">
          <a:xfrm>
            <a:off x="609600" y="609600"/>
            <a:ext cx="7848600" cy="5678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3"/>
          <p:cNvSpPr txBox="1">
            <a:spLocks/>
          </p:cNvSpPr>
          <p:nvPr/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8F6A7-8F10-471A-BDFE-C89B0DAC397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6477000" cy="365125"/>
          </a:xfrm>
        </p:spPr>
        <p:txBody>
          <a:bodyPr/>
          <a:lstStyle/>
          <a:p>
            <a:r>
              <a:rPr lang="en-US" dirty="0" smtClean="0"/>
              <a:t>Jeffery T. Mitchell - Fluctuations, Correlations, RHIC Low Energy Run  - 10/3/11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algn="ctr"/>
            <a:r>
              <a:rPr lang="en-US" dirty="0" err="1" smtClean="0"/>
              <a:t>Au+Au</a:t>
            </a:r>
            <a:r>
              <a:rPr lang="en-US" dirty="0" smtClean="0"/>
              <a:t> Charged Particle Multiplicity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609600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Black points from Phys. Rev. C71 (2005) 034908</a:t>
            </a:r>
            <a:endParaRPr lang="en-US" dirty="0"/>
          </a:p>
        </p:txBody>
      </p:sp>
      <p:pic>
        <p:nvPicPr>
          <p:cNvPr id="408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14400"/>
            <a:ext cx="4444262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3"/>
          <p:cNvSpPr txBox="1">
            <a:spLocks/>
          </p:cNvSpPr>
          <p:nvPr/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8F6A7-8F10-471A-BDFE-C89B0DAC397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6477000" cy="365125"/>
          </a:xfrm>
        </p:spPr>
        <p:txBody>
          <a:bodyPr/>
          <a:lstStyle/>
          <a:p>
            <a:r>
              <a:rPr lang="en-US" dirty="0" smtClean="0"/>
              <a:t>Jeffery T. Mitchell - Fluctuations, Correlations, RHIC Low Energy Run  - 10/3/11</a:t>
            </a:r>
            <a:endParaRPr lang="en-US" dirty="0"/>
          </a:p>
        </p:txBody>
      </p:sp>
      <p:pic>
        <p:nvPicPr>
          <p:cNvPr id="9" name="Picture 8" descr="run10dndetaPrelim.gif"/>
          <p:cNvPicPr>
            <a:picLocks noChangeAspect="1"/>
          </p:cNvPicPr>
          <p:nvPr/>
        </p:nvPicPr>
        <p:blipFill>
          <a:blip r:embed="rId3" cstate="print"/>
          <a:srcRect l="4730" t="19718" b="5634"/>
          <a:stretch>
            <a:fillRect/>
          </a:stretch>
        </p:blipFill>
        <p:spPr>
          <a:xfrm>
            <a:off x="4745745" y="914400"/>
            <a:ext cx="4398255" cy="4953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14600" y="35814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62 </a:t>
            </a:r>
            <a:r>
              <a:rPr lang="en-US" sz="1200" b="1" dirty="0" err="1" smtClean="0">
                <a:solidFill>
                  <a:srgbClr val="FF0000"/>
                </a:solidFill>
              </a:rPr>
              <a:t>GeV</a:t>
            </a:r>
            <a:endParaRPr lang="en-US" sz="12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PHENIX Preliminary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943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Error bars represent the systematic errors. The lines represent the “tilt” error due to the uncertainty in the trigger cross section.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915400" cy="914400"/>
          </a:xfrm>
        </p:spPr>
        <p:txBody>
          <a:bodyPr/>
          <a:lstStyle/>
          <a:p>
            <a:pPr algn="ctr"/>
            <a:r>
              <a:rPr lang="en-US" dirty="0" err="1" smtClean="0"/>
              <a:t>Au+Au</a:t>
            </a:r>
            <a:r>
              <a:rPr lang="en-US" dirty="0" smtClean="0"/>
              <a:t> Charged Particle Multiplicity Ratios</a:t>
            </a:r>
            <a:endParaRPr lang="en-US" dirty="0"/>
          </a:p>
        </p:txBody>
      </p:sp>
      <p:pic>
        <p:nvPicPr>
          <p:cNvPr id="4" name="Picture 3" descr="canvas_ratio_Nc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5325" y="1371600"/>
            <a:ext cx="4638675" cy="3590925"/>
          </a:xfrm>
          <a:prstGeom prst="rect">
            <a:avLst/>
          </a:prstGeom>
        </p:spPr>
      </p:pic>
      <p:pic>
        <p:nvPicPr>
          <p:cNvPr id="4751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295400"/>
            <a:ext cx="4343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51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2895600"/>
            <a:ext cx="6477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51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1524000"/>
            <a:ext cx="6477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514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4800" y="3048000"/>
            <a:ext cx="6477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572000" y="5181600"/>
            <a:ext cx="434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There is relatively little variation in the centrality-dependent shape of the multiplicity from 200 to 7.7 </a:t>
            </a:r>
            <a:r>
              <a:rPr lang="en-US" dirty="0" err="1" smtClean="0"/>
              <a:t>GeV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8F6A7-8F10-471A-BDFE-C89B0DAC397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6477000" cy="365125"/>
          </a:xfrm>
        </p:spPr>
        <p:txBody>
          <a:bodyPr/>
          <a:lstStyle/>
          <a:p>
            <a:r>
              <a:rPr lang="en-US" dirty="0" smtClean="0"/>
              <a:t>Jeffery T. Mitchell - Fluctuations, Correlations, RHIC Low Energy Run  - 10/3/11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nvas_SQRTS_Nc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295400"/>
            <a:ext cx="6522264" cy="4495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121664"/>
          </a:xfrm>
        </p:spPr>
        <p:txBody>
          <a:bodyPr/>
          <a:lstStyle/>
          <a:p>
            <a:pPr algn="ctr"/>
            <a:r>
              <a:rPr lang="en-US" dirty="0" smtClean="0"/>
              <a:t>Charged Particle Multiplicity:</a:t>
            </a:r>
            <a:br>
              <a:rPr lang="en-US" dirty="0" smtClean="0"/>
            </a:br>
            <a:r>
              <a:rPr lang="en-US" dirty="0" smtClean="0"/>
              <a:t>Excitation Function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1752600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223EF"/>
                </a:solidFill>
              </a:rPr>
              <a:t>Blue: PHENIX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Red: STAR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Black: AGS/SPS</a:t>
            </a: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8F6A7-8F10-471A-BDFE-C89B0DAC397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6477000" cy="365125"/>
          </a:xfrm>
        </p:spPr>
        <p:txBody>
          <a:bodyPr/>
          <a:lstStyle/>
          <a:p>
            <a:r>
              <a:rPr lang="en-US" dirty="0" smtClean="0"/>
              <a:t>Jeffery T. Mitchell - Fluctuations, Correlations, RHIC Low Energy Run  - 10/3/11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934200" y="1524000"/>
            <a:ext cx="2209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multiplicity per participant pair increases linear with log(</a:t>
            </a:r>
            <a:r>
              <a:rPr lang="en-US" dirty="0" err="1" smtClean="0"/>
              <a:t>sqrt</a:t>
            </a:r>
            <a:r>
              <a:rPr lang="en-US" dirty="0" smtClean="0"/>
              <a:t>(</a:t>
            </a:r>
            <a:r>
              <a:rPr lang="en-US" dirty="0" err="1" smtClean="0"/>
              <a:t>s</a:t>
            </a:r>
            <a:r>
              <a:rPr lang="en-US" baseline="-25000" dirty="0" err="1" smtClean="0"/>
              <a:t>NN</a:t>
            </a:r>
            <a:r>
              <a:rPr lang="en-US" dirty="0" smtClean="0"/>
              <a:t>)).</a:t>
            </a:r>
          </a:p>
          <a:p>
            <a:endParaRPr lang="en-US" dirty="0" smtClean="0"/>
          </a:p>
          <a:p>
            <a:r>
              <a:rPr lang="en-US" dirty="0" smtClean="0"/>
              <a:t>PHENIX and STAR results from the Run-10 RHIC beam energy scan are in agreement.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52600"/>
            <a:ext cx="7772400" cy="914400"/>
          </a:xfrm>
        </p:spPr>
        <p:txBody>
          <a:bodyPr/>
          <a:lstStyle/>
          <a:p>
            <a:pPr algn="ctr"/>
            <a:r>
              <a:rPr lang="en-US" dirty="0" smtClean="0"/>
              <a:t>Searching for the Onset of </a:t>
            </a:r>
            <a:r>
              <a:rPr lang="en-US" dirty="0" err="1" smtClean="0"/>
              <a:t>Deconfinement</a:t>
            </a:r>
            <a:r>
              <a:rPr lang="en-US" dirty="0" smtClean="0"/>
              <a:t>: Energy Loss Measurements</a:t>
            </a:r>
            <a:endParaRPr lang="en-US" dirty="0"/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8F6A7-8F10-471A-BDFE-C89B0DAC397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297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657600"/>
            <a:ext cx="827442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524000" y="6492875"/>
            <a:ext cx="6172200" cy="365125"/>
          </a:xfrm>
        </p:spPr>
        <p:txBody>
          <a:bodyPr/>
          <a:lstStyle/>
          <a:p>
            <a:r>
              <a:rPr lang="en-US" dirty="0" smtClean="0"/>
              <a:t>Jeffery T. Mitchell - Fluctuations, Correlations, RHIC Low Energy Run  - 10/3/11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772400" cy="914400"/>
          </a:xfrm>
        </p:spPr>
        <p:txBody>
          <a:bodyPr/>
          <a:lstStyle/>
          <a:p>
            <a:pPr algn="ctr"/>
            <a:r>
              <a:rPr lang="en-US" sz="3200" dirty="0" smtClean="0"/>
              <a:t>PHENIX R</a:t>
            </a:r>
            <a:r>
              <a:rPr lang="en-US" sz="3200" baseline="-25000" dirty="0" smtClean="0"/>
              <a:t>AA</a:t>
            </a:r>
            <a:r>
              <a:rPr lang="en-US" sz="3200" dirty="0" smtClean="0"/>
              <a:t> Measurements in 200 </a:t>
            </a:r>
            <a:r>
              <a:rPr lang="en-US" sz="3200" dirty="0" err="1" smtClean="0"/>
              <a:t>GeV</a:t>
            </a:r>
            <a:r>
              <a:rPr lang="en-US" sz="3200" dirty="0" smtClean="0"/>
              <a:t> </a:t>
            </a:r>
            <a:r>
              <a:rPr lang="en-US" sz="3200" dirty="0" err="1" smtClean="0"/>
              <a:t>Au+Au</a:t>
            </a:r>
            <a:r>
              <a:rPr lang="en-US" sz="3200" dirty="0" smtClean="0"/>
              <a:t> Collisions</a:t>
            </a:r>
            <a:endParaRPr lang="en-US" sz="3200" dirty="0"/>
          </a:p>
        </p:txBody>
      </p:sp>
      <p:pic>
        <p:nvPicPr>
          <p:cNvPr id="3" name="Picture 2" descr="jpsi_RAA.gif"/>
          <p:cNvPicPr>
            <a:picLocks noChangeAspect="1"/>
          </p:cNvPicPr>
          <p:nvPr/>
        </p:nvPicPr>
        <p:blipFill>
          <a:blip r:embed="rId2" cstate="print"/>
          <a:srcRect t="3234"/>
          <a:stretch>
            <a:fillRect/>
          </a:stretch>
        </p:blipFill>
        <p:spPr>
          <a:xfrm>
            <a:off x="1447800" y="914400"/>
            <a:ext cx="6096000" cy="4079016"/>
          </a:xfrm>
          <a:prstGeom prst="rect">
            <a:avLst/>
          </a:prstGeom>
        </p:spPr>
      </p:pic>
      <p:sp>
        <p:nvSpPr>
          <p:cNvPr id="4" name="Text Box 71"/>
          <p:cNvSpPr txBox="1">
            <a:spLocks noChangeArrowheads="1"/>
          </p:cNvSpPr>
          <p:nvPr/>
        </p:nvSpPr>
        <p:spPr bwMode="auto">
          <a:xfrm>
            <a:off x="609600" y="5029200"/>
            <a:ext cx="7620000" cy="1477328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8575">
            <a:noFill/>
            <a:miter lim="800000"/>
            <a:headEnd/>
            <a:tailEnd/>
          </a:ln>
          <a:effectLst>
            <a:outerShdw blurRad="63500" dist="25400" dir="2700000" algn="ctr" rotWithShape="0">
              <a:srgbClr val="000000">
                <a:alpha val="74998"/>
              </a:srgbClr>
            </a:outerShdw>
          </a:effectLst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dirty="0" smtClean="0">
                <a:ea typeface="ＭＳ Ｐゴシック" charset="0"/>
                <a:cs typeface="Times New Roman"/>
              </a:rPr>
              <a:t> From the 200 </a:t>
            </a:r>
            <a:r>
              <a:rPr lang="en-US" dirty="0" err="1" smtClean="0">
                <a:ea typeface="ＭＳ Ｐゴシック" charset="0"/>
                <a:cs typeface="Times New Roman"/>
              </a:rPr>
              <a:t>GeV</a:t>
            </a:r>
            <a:r>
              <a:rPr lang="en-US" dirty="0" smtClean="0">
                <a:ea typeface="ＭＳ Ｐゴシック" charset="0"/>
                <a:cs typeface="Times New Roman"/>
              </a:rPr>
              <a:t> </a:t>
            </a:r>
            <a:r>
              <a:rPr lang="en-US" dirty="0" err="1" smtClean="0">
                <a:ea typeface="ＭＳ Ｐゴシック" charset="0"/>
                <a:cs typeface="Times New Roman"/>
              </a:rPr>
              <a:t>Au+Au</a:t>
            </a:r>
            <a:r>
              <a:rPr lang="en-US" dirty="0" smtClean="0">
                <a:ea typeface="ＭＳ Ｐゴシック" charset="0"/>
                <a:cs typeface="Times New Roman"/>
              </a:rPr>
              <a:t> </a:t>
            </a:r>
            <a:r>
              <a:rPr lang="en-US" dirty="0" smtClean="0">
                <a:latin typeface="Symbol" pitchFamily="18" charset="2"/>
                <a:ea typeface="ＭＳ Ｐゴシック" charset="0"/>
                <a:cs typeface="Times New Roman"/>
              </a:rPr>
              <a:t>p</a:t>
            </a:r>
            <a:r>
              <a:rPr lang="en-US" baseline="30000" dirty="0" smtClean="0">
                <a:ea typeface="ＭＳ Ｐゴシック" charset="0"/>
                <a:cs typeface="Times New Roman"/>
              </a:rPr>
              <a:t>0</a:t>
            </a:r>
            <a:r>
              <a:rPr lang="en-US" dirty="0" smtClean="0">
                <a:ea typeface="ＭＳ Ｐゴシック" charset="0"/>
                <a:cs typeface="Times New Roman"/>
              </a:rPr>
              <a:t> measurement: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>
                <a:ea typeface="ＭＳ Ｐゴシック" charset="0"/>
                <a:cs typeface="Times New Roman"/>
              </a:rPr>
              <a:t> Strong </a:t>
            </a:r>
            <a:r>
              <a:rPr lang="en-US" dirty="0">
                <a:ea typeface="ＭＳ Ｐゴシック" charset="0"/>
                <a:cs typeface="Times New Roman"/>
              </a:rPr>
              <a:t>suppression (x5) in central </a:t>
            </a:r>
            <a:r>
              <a:rPr lang="en-US" dirty="0" err="1">
                <a:ea typeface="ＭＳ Ｐゴシック" charset="0"/>
                <a:cs typeface="Times New Roman"/>
              </a:rPr>
              <a:t>Au+Au</a:t>
            </a:r>
            <a:r>
              <a:rPr lang="en-US" dirty="0">
                <a:ea typeface="ＭＳ Ｐゴシック" charset="0"/>
                <a:cs typeface="Times New Roman"/>
              </a:rPr>
              <a:t> </a:t>
            </a:r>
            <a:r>
              <a:rPr lang="en-US" dirty="0" smtClean="0">
                <a:ea typeface="ＭＳ Ｐゴシック" charset="0"/>
                <a:cs typeface="Times New Roman"/>
              </a:rPr>
              <a:t>collisions</a:t>
            </a:r>
            <a:endParaRPr lang="en-US" dirty="0">
              <a:ea typeface="ＭＳ Ｐゴシック" charset="0"/>
              <a:cs typeface="Times New Roman"/>
            </a:endParaRPr>
          </a:p>
          <a:p>
            <a:pPr>
              <a:buFontTx/>
              <a:buChar char="•"/>
              <a:defRPr/>
            </a:pPr>
            <a:r>
              <a:rPr lang="en-US" dirty="0">
                <a:ea typeface="ＭＳ Ｐゴシック" charset="0"/>
                <a:cs typeface="Times New Roman"/>
              </a:rPr>
              <a:t> No suppression in peripheral </a:t>
            </a:r>
            <a:r>
              <a:rPr lang="en-US" dirty="0" err="1">
                <a:ea typeface="ＭＳ Ｐゴシック" charset="0"/>
                <a:cs typeface="Times New Roman"/>
              </a:rPr>
              <a:t>Au+Au</a:t>
            </a:r>
            <a:r>
              <a:rPr lang="en-US" dirty="0">
                <a:ea typeface="ＭＳ Ｐゴシック" charset="0"/>
                <a:cs typeface="Times New Roman"/>
              </a:rPr>
              <a:t> </a:t>
            </a:r>
            <a:r>
              <a:rPr lang="en-US" dirty="0" smtClean="0">
                <a:ea typeface="ＭＳ Ｐゴシック" charset="0"/>
                <a:cs typeface="Times New Roman"/>
              </a:rPr>
              <a:t>collisions</a:t>
            </a:r>
            <a:endParaRPr lang="en-US" dirty="0">
              <a:ea typeface="ＭＳ Ｐゴシック" charset="0"/>
              <a:cs typeface="Times New Roman"/>
            </a:endParaRPr>
          </a:p>
          <a:p>
            <a:pPr>
              <a:buFontTx/>
              <a:buChar char="•"/>
              <a:defRPr/>
            </a:pPr>
            <a:r>
              <a:rPr lang="en-US" dirty="0">
                <a:ea typeface="ＭＳ Ｐゴシック" charset="0"/>
                <a:cs typeface="Times New Roman"/>
              </a:rPr>
              <a:t> No suppression (Cronin enhancement) in control </a:t>
            </a:r>
            <a:r>
              <a:rPr lang="en-US" dirty="0" err="1">
                <a:ea typeface="ＭＳ Ｐゴシック" charset="0"/>
                <a:cs typeface="Times New Roman"/>
              </a:rPr>
              <a:t>d+Au</a:t>
            </a:r>
            <a:r>
              <a:rPr lang="en-US" dirty="0">
                <a:ea typeface="ＭＳ Ｐゴシック" charset="0"/>
                <a:cs typeface="Times New Roman"/>
              </a:rPr>
              <a:t> </a:t>
            </a:r>
            <a:r>
              <a:rPr lang="en-US" dirty="0" smtClean="0">
                <a:ea typeface="ＭＳ Ｐゴシック" charset="0"/>
                <a:cs typeface="Times New Roman"/>
              </a:rPr>
              <a:t>collisions</a:t>
            </a:r>
            <a:endParaRPr lang="en-US" dirty="0">
              <a:ea typeface="ＭＳ Ｐゴシック" charset="0"/>
              <a:cs typeface="Times New Roman"/>
            </a:endParaRPr>
          </a:p>
          <a:p>
            <a:pPr>
              <a:defRPr/>
            </a:pPr>
            <a:r>
              <a:rPr lang="en-US" dirty="0">
                <a:ea typeface="ＭＳ Ｐゴシック" charset="0"/>
                <a:cs typeface="Times New Roman"/>
              </a:rPr>
              <a:t>Convincing evidence </a:t>
            </a:r>
            <a:r>
              <a:rPr lang="en-US" dirty="0" smtClean="0">
                <a:ea typeface="ＭＳ Ｐゴシック" charset="0"/>
                <a:cs typeface="Times New Roman"/>
              </a:rPr>
              <a:t>for </a:t>
            </a:r>
            <a:r>
              <a:rPr lang="en-US" dirty="0">
                <a:ea typeface="ＭＳ Ｐゴシック" charset="0"/>
                <a:cs typeface="Times New Roman"/>
              </a:rPr>
              <a:t>final state </a:t>
            </a:r>
            <a:r>
              <a:rPr lang="en-US" dirty="0" err="1">
                <a:ea typeface="ＭＳ Ｐゴシック" charset="0"/>
                <a:cs typeface="Times New Roman"/>
              </a:rPr>
              <a:t>partonic</a:t>
            </a:r>
            <a:r>
              <a:rPr lang="en-US" dirty="0">
                <a:ea typeface="ＭＳ Ｐゴシック" charset="0"/>
                <a:cs typeface="Times New Roman"/>
              </a:rPr>
              <a:t> </a:t>
            </a:r>
            <a:r>
              <a:rPr lang="en-US" dirty="0" smtClean="0">
                <a:ea typeface="ＭＳ Ｐゴシック" charset="0"/>
                <a:cs typeface="Times New Roman"/>
              </a:rPr>
              <a:t>interactions</a:t>
            </a:r>
            <a:endParaRPr lang="en-US" b="1" dirty="0">
              <a:ea typeface="ＭＳ Ｐゴシック" charset="0"/>
              <a:cs typeface="Times New Roman"/>
            </a:endParaRP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8F6A7-8F10-471A-BDFE-C89B0DAC397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1752600" y="3429000"/>
            <a:ext cx="5638800" cy="91440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905000" y="6492875"/>
            <a:ext cx="6248400" cy="365125"/>
          </a:xfrm>
        </p:spPr>
        <p:txBody>
          <a:bodyPr/>
          <a:lstStyle/>
          <a:p>
            <a:r>
              <a:rPr lang="en-US" dirty="0" smtClean="0"/>
              <a:t>Jeffery T. Mitchell - Fluctuations, Correlations, RHIC Low Energy Run  - 10/3/11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PG084_Integrated_RAA_CuCu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6242" y="1066800"/>
            <a:ext cx="4597758" cy="3112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ResultsCuCu5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66800"/>
            <a:ext cx="4617456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04800" y="4648200"/>
            <a:ext cx="8305800" cy="1200329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smtClean="0">
                <a:latin typeface="Lucida Sans Unicode" pitchFamily="34" charset="0"/>
                <a:ea typeface="ＭＳ Ｐゴシック" charset="0"/>
                <a:cs typeface="Lucida Sans Unicode" pitchFamily="34" charset="0"/>
              </a:rPr>
              <a:t>From the </a:t>
            </a:r>
            <a:r>
              <a:rPr lang="en-US" sz="2400" b="1" dirty="0" err="1" smtClean="0">
                <a:latin typeface="Lucida Sans Unicode" pitchFamily="34" charset="0"/>
                <a:ea typeface="ＭＳ Ｐゴシック" charset="0"/>
                <a:cs typeface="Lucida Sans Unicode" pitchFamily="34" charset="0"/>
              </a:rPr>
              <a:t>Cu+Cu</a:t>
            </a:r>
            <a:r>
              <a:rPr lang="en-US" sz="2400" b="1" dirty="0" smtClean="0">
                <a:latin typeface="Lucida Sans Unicode" pitchFamily="34" charset="0"/>
                <a:ea typeface="ＭＳ Ｐゴシック" charset="0"/>
                <a:cs typeface="Lucida Sans Unicode" pitchFamily="34" charset="0"/>
              </a:rPr>
              <a:t> </a:t>
            </a:r>
            <a:r>
              <a:rPr lang="en-US" sz="2400" b="1" dirty="0">
                <a:latin typeface="Lucida Sans Unicode" pitchFamily="34" charset="0"/>
                <a:ea typeface="ＭＳ Ｐゴシック" charset="0"/>
                <a:cs typeface="Lucida Sans Unicode" pitchFamily="34" charset="0"/>
              </a:rPr>
              <a:t>energy scan: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sz="2400" b="1" dirty="0">
                <a:latin typeface="Lucida Sans Unicode" pitchFamily="34" charset="0"/>
                <a:ea typeface="ＭＳ Ｐゴシック" charset="0"/>
                <a:cs typeface="Lucida Sans Unicode" pitchFamily="34" charset="0"/>
              </a:rPr>
              <a:t>Significant suppression </a:t>
            </a:r>
            <a:r>
              <a:rPr lang="en-US" sz="2400" dirty="0">
                <a:latin typeface="Lucida Sans Unicode" pitchFamily="34" charset="0"/>
                <a:ea typeface="ＭＳ Ｐゴシック" charset="0"/>
                <a:cs typeface="Lucida Sans Unicode" pitchFamily="34" charset="0"/>
              </a:rPr>
              <a:t>at √s</a:t>
            </a:r>
            <a:r>
              <a:rPr lang="en-US" sz="2400" baseline="-25000" dirty="0">
                <a:latin typeface="Lucida Sans Unicode" pitchFamily="34" charset="0"/>
                <a:ea typeface="ＭＳ Ｐゴシック" charset="0"/>
                <a:cs typeface="Lucida Sans Unicode" pitchFamily="34" charset="0"/>
              </a:rPr>
              <a:t>NN</a:t>
            </a:r>
            <a:r>
              <a:rPr lang="en-US" sz="2400" dirty="0">
                <a:latin typeface="Lucida Sans Unicode" pitchFamily="34" charset="0"/>
                <a:ea typeface="ＭＳ Ｐゴシック" charset="0"/>
                <a:cs typeface="Lucida Sans Unicode" pitchFamily="34" charset="0"/>
              </a:rPr>
              <a:t> = 200 and 62.4 GeV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sz="2400" b="1" dirty="0">
                <a:latin typeface="Lucida Sans Unicode" pitchFamily="34" charset="0"/>
                <a:ea typeface="ＭＳ Ｐゴシック" charset="0"/>
                <a:cs typeface="Lucida Sans Unicode" pitchFamily="34" charset="0"/>
              </a:rPr>
              <a:t>Moderate enhancement </a:t>
            </a:r>
            <a:r>
              <a:rPr lang="en-US" sz="2400" dirty="0">
                <a:latin typeface="Lucida Sans Unicode" pitchFamily="34" charset="0"/>
                <a:ea typeface="ＭＳ Ｐゴシック" charset="0"/>
                <a:cs typeface="Lucida Sans Unicode" pitchFamily="34" charset="0"/>
              </a:rPr>
              <a:t>at √s</a:t>
            </a:r>
            <a:r>
              <a:rPr lang="en-US" sz="2400" baseline="-25000" dirty="0">
                <a:latin typeface="Lucida Sans Unicode" pitchFamily="34" charset="0"/>
                <a:ea typeface="ＭＳ Ｐゴシック" charset="0"/>
                <a:cs typeface="Lucida Sans Unicode" pitchFamily="34" charset="0"/>
              </a:rPr>
              <a:t>NN</a:t>
            </a:r>
            <a:r>
              <a:rPr lang="en-US" sz="2400" dirty="0">
                <a:latin typeface="Lucida Sans Unicode" pitchFamily="34" charset="0"/>
                <a:ea typeface="ＭＳ Ｐゴシック" charset="0"/>
                <a:cs typeface="Lucida Sans Unicode" pitchFamily="34" charset="0"/>
              </a:rPr>
              <a:t> = 22.4 GeV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276600" y="1066800"/>
            <a:ext cx="24209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000" b="1" dirty="0">
                <a:solidFill>
                  <a:srgbClr val="000000"/>
                </a:solidFill>
              </a:rPr>
              <a:t>PRL101, 162301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PHENIX </a:t>
            </a:r>
            <a:r>
              <a:rPr lang="en-US" sz="2800" dirty="0" smtClean="0">
                <a:solidFill>
                  <a:schemeClr val="tx2"/>
                </a:solidFill>
                <a:latin typeface="Symbol" pitchFamily="18" charset="2"/>
              </a:rPr>
              <a:t>p</a:t>
            </a:r>
            <a:r>
              <a:rPr lang="en-US" sz="2800" baseline="30000" dirty="0" smtClean="0">
                <a:solidFill>
                  <a:schemeClr val="tx2"/>
                </a:solidFill>
              </a:rPr>
              <a:t>0 </a:t>
            </a:r>
            <a:r>
              <a:rPr lang="en-US" sz="2800" dirty="0" smtClean="0">
                <a:solidFill>
                  <a:schemeClr val="tx2"/>
                </a:solidFill>
              </a:rPr>
              <a:t>Energy Loss Measurements in </a:t>
            </a:r>
            <a:r>
              <a:rPr lang="en-US" sz="2800" dirty="0" err="1" smtClean="0">
                <a:solidFill>
                  <a:schemeClr val="tx2"/>
                </a:solidFill>
              </a:rPr>
              <a:t>Cu+Cu</a:t>
            </a:r>
            <a:r>
              <a:rPr lang="en-US" sz="2800" dirty="0" smtClean="0">
                <a:solidFill>
                  <a:schemeClr val="tx2"/>
                </a:solidFill>
              </a:rPr>
              <a:t> Collisions</a:t>
            </a:r>
            <a:endParaRPr lang="en-US" sz="2800" baseline="30000" dirty="0">
              <a:solidFill>
                <a:schemeClr val="tx2"/>
              </a:solidFill>
            </a:endParaRPr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8F6A7-8F10-471A-BDFE-C89B0DAC397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905000" y="6492875"/>
            <a:ext cx="5791200" cy="365125"/>
          </a:xfrm>
        </p:spPr>
        <p:txBody>
          <a:bodyPr/>
          <a:lstStyle/>
          <a:p>
            <a:r>
              <a:rPr lang="en-US" dirty="0" smtClean="0"/>
              <a:t>Jeffery T. Mitchell - Fluctuations, Correlations, RHIC Low Energy Run  - 10/3/11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InvariantYield62GeVPbSc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938" y="1249363"/>
            <a:ext cx="3111501" cy="29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 descr="InvariantYield62GeVPbSc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66800"/>
            <a:ext cx="569265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11112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Symbol" pitchFamily="18" charset="2"/>
                <a:ea typeface="ＭＳ Ｐゴシック" pitchFamily="34" charset="-128"/>
                <a:cs typeface="+mj-cs"/>
              </a:rPr>
              <a:t>p</a:t>
            </a:r>
            <a:r>
              <a:rPr kumimoji="0" lang="en-US" sz="3600" b="0" i="0" u="none" strike="noStrike" kern="1200" cap="none" spc="-100" normalizeH="0" baseline="3000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Goudy Old Style" pitchFamily="18" charset="0"/>
                <a:ea typeface="ＭＳ Ｐゴシック" pitchFamily="34" charset="-128"/>
                <a:cs typeface="+mj-cs"/>
              </a:rPr>
              <a:t>0 </a:t>
            </a:r>
            <a:r>
              <a:rPr kumimoji="0" lang="en-US" sz="36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Goudy Old Style" pitchFamily="18" charset="0"/>
                <a:ea typeface="ＭＳ Ｐゴシック" pitchFamily="34" charset="-128"/>
                <a:cs typeface="+mj-cs"/>
              </a:rPr>
              <a:t>invariant yields: </a:t>
            </a:r>
            <a:br>
              <a:rPr kumimoji="0" lang="en-US" sz="36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Goudy Old Style" pitchFamily="18" charset="0"/>
                <a:ea typeface="ＭＳ Ｐゴシック" pitchFamily="34" charset="-128"/>
                <a:cs typeface="+mj-cs"/>
              </a:rPr>
            </a:br>
            <a:r>
              <a:rPr kumimoji="0" lang="en-US" sz="36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Goudy Old Style" pitchFamily="18" charset="0"/>
                <a:ea typeface="ＭＳ Ｐゴシック" pitchFamily="34" charset="-128"/>
                <a:cs typeface="+mj-cs"/>
              </a:rPr>
              <a:t>Au+Au</a:t>
            </a:r>
            <a:r>
              <a:rPr kumimoji="0" lang="en-US" sz="36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Goudy Old Style" pitchFamily="18" charset="0"/>
                <a:ea typeface="ＭＳ Ｐゴシック" pitchFamily="34" charset="-128"/>
                <a:cs typeface="+mj-cs"/>
              </a:rPr>
              <a:t> Collisions at 62.4 </a:t>
            </a:r>
            <a:r>
              <a:rPr kumimoji="0" lang="en-US" sz="36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Goudy Old Style" pitchFamily="18" charset="0"/>
                <a:ea typeface="ＭＳ Ｐゴシック" pitchFamily="34" charset="-128"/>
                <a:cs typeface="+mj-cs"/>
              </a:rPr>
              <a:t>GeV</a:t>
            </a:r>
            <a:endParaRPr kumimoji="0" lang="en-US" sz="3600" b="0" i="0" u="none" strike="noStrike" kern="1200" cap="none" spc="-100" normalizeH="0" baseline="0" noProof="0" dirty="0" smtClean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Goudy Old Style" pitchFamily="18" charset="0"/>
              <a:ea typeface="ＭＳ Ｐゴシック" pitchFamily="34" charset="-128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43600" y="3048000"/>
            <a:ext cx="3032125" cy="28623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 smtClean="0">
                <a:ea typeface="ＭＳ Ｐゴシック" charset="0"/>
                <a:cs typeface="ＭＳ Ｐゴシック" charset="0"/>
              </a:rPr>
              <a:t>At 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lower √s the contribution from </a:t>
            </a:r>
            <a:r>
              <a:rPr lang="en-US" sz="2000" dirty="0" smtClean="0">
                <a:ea typeface="ＭＳ Ｐゴシック" charset="0"/>
                <a:cs typeface="ＭＳ Ｐゴシック" charset="0"/>
              </a:rPr>
              <a:t>some 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processes are larger: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2000" dirty="0">
                <a:ea typeface="ＭＳ Ｐゴシック" charset="0"/>
                <a:cs typeface="ＭＳ Ｐゴシック" charset="0"/>
              </a:rPr>
              <a:t> Running </a:t>
            </a:r>
            <a:r>
              <a:rPr lang="en-US" sz="2000" dirty="0">
                <a:latin typeface="Symbol" pitchFamily="18" charset="2"/>
                <a:ea typeface="ＭＳ Ｐゴシック" charset="0"/>
                <a:cs typeface="Symbol" charset="2"/>
              </a:rPr>
              <a:t>a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(Q</a:t>
            </a:r>
            <a:r>
              <a:rPr lang="en-US" sz="2000" baseline="30000" dirty="0">
                <a:ea typeface="ＭＳ Ｐゴシック" charset="0"/>
                <a:cs typeface="ＭＳ Ｐゴシック" charset="0"/>
              </a:rPr>
              <a:t>2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) 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2000" dirty="0">
                <a:ea typeface="ＭＳ Ｐゴシック" charset="0"/>
                <a:cs typeface="ＭＳ Ｐゴシック" charset="0"/>
              </a:rPr>
              <a:t> PDF evolution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20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>
                <a:ea typeface="ＭＳ Ｐゴシック" charset="0"/>
                <a:cs typeface="ＭＳ Ｐゴシック" charset="0"/>
              </a:rPr>
              <a:t>k</a:t>
            </a:r>
            <a:r>
              <a:rPr lang="en-US" sz="2000" baseline="-25000" dirty="0" err="1">
                <a:ea typeface="ＭＳ Ｐゴシック" charset="0"/>
                <a:cs typeface="ＭＳ Ｐゴシック" charset="0"/>
              </a:rPr>
              <a:t>T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 smearing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2000" dirty="0">
                <a:ea typeface="ＭＳ Ｐゴシック" charset="0"/>
                <a:cs typeface="ＭＳ Ｐゴシック" charset="0"/>
              </a:rPr>
              <a:t> Higher-twist phenomena</a:t>
            </a:r>
          </a:p>
        </p:txBody>
      </p:sp>
      <p:sp>
        <p:nvSpPr>
          <p:cNvPr id="15" name="TextBox 23"/>
          <p:cNvSpPr txBox="1">
            <a:spLocks noChangeArrowheads="1"/>
          </p:cNvSpPr>
          <p:nvPr/>
        </p:nvSpPr>
        <p:spPr bwMode="auto">
          <a:xfrm>
            <a:off x="1828800" y="1143000"/>
            <a:ext cx="17145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62.4 </a:t>
            </a:r>
            <a:r>
              <a:rPr lang="en-US" sz="2400" b="1" dirty="0" err="1">
                <a:solidFill>
                  <a:srgbClr val="FF0000"/>
                </a:solidFill>
              </a:rPr>
              <a:t>GeV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7" name="Slide Number Placeholder 3"/>
          <p:cNvSpPr txBox="1">
            <a:spLocks/>
          </p:cNvSpPr>
          <p:nvPr/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8F6A7-8F10-471A-BDFE-C89B0DAC397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6248400" cy="365125"/>
          </a:xfrm>
        </p:spPr>
        <p:txBody>
          <a:bodyPr/>
          <a:lstStyle/>
          <a:p>
            <a:r>
              <a:rPr lang="en-US" dirty="0" smtClean="0"/>
              <a:t>Jeffery T. Mitchell - Fluctuations, Correlations, RHIC Low Energy Run  - 10/3/11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72200" y="2667000"/>
            <a:ext cx="2209800" cy="129540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nvariantYield39GeVPbSc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143000"/>
            <a:ext cx="5514904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11112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Symbol" pitchFamily="18" charset="2"/>
                <a:ea typeface="ＭＳ Ｐゴシック" pitchFamily="34" charset="-128"/>
                <a:cs typeface="+mj-cs"/>
              </a:rPr>
              <a:t>p</a:t>
            </a:r>
            <a:r>
              <a:rPr kumimoji="0" lang="en-US" sz="3600" b="0" i="0" u="none" strike="noStrike" kern="1200" cap="none" spc="-100" normalizeH="0" baseline="3000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Goudy Old Style" pitchFamily="18" charset="0"/>
                <a:ea typeface="ＭＳ Ｐゴシック" pitchFamily="34" charset="-128"/>
                <a:cs typeface="+mj-cs"/>
              </a:rPr>
              <a:t>0 </a:t>
            </a:r>
            <a:r>
              <a:rPr kumimoji="0" lang="en-US" sz="36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Goudy Old Style" pitchFamily="18" charset="0"/>
                <a:ea typeface="ＭＳ Ｐゴシック" pitchFamily="34" charset="-128"/>
                <a:cs typeface="+mj-cs"/>
              </a:rPr>
              <a:t>invariant yields: </a:t>
            </a:r>
            <a:br>
              <a:rPr kumimoji="0" lang="en-US" sz="36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Goudy Old Style" pitchFamily="18" charset="0"/>
                <a:ea typeface="ＭＳ Ｐゴシック" pitchFamily="34" charset="-128"/>
                <a:cs typeface="+mj-cs"/>
              </a:rPr>
            </a:br>
            <a:r>
              <a:rPr kumimoji="0" lang="en-US" sz="36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Goudy Old Style" pitchFamily="18" charset="0"/>
                <a:ea typeface="ＭＳ Ｐゴシック" pitchFamily="34" charset="-128"/>
                <a:cs typeface="+mj-cs"/>
              </a:rPr>
              <a:t>Au+Au</a:t>
            </a:r>
            <a:r>
              <a:rPr kumimoji="0" lang="en-US" sz="36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Goudy Old Style" pitchFamily="18" charset="0"/>
                <a:ea typeface="ＭＳ Ｐゴシック" pitchFamily="34" charset="-128"/>
                <a:cs typeface="+mj-cs"/>
              </a:rPr>
              <a:t> Collisions at 39 </a:t>
            </a:r>
            <a:r>
              <a:rPr kumimoji="0" lang="en-US" sz="36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Goudy Old Style" pitchFamily="18" charset="0"/>
                <a:ea typeface="ＭＳ Ｐゴシック" pitchFamily="34" charset="-128"/>
                <a:cs typeface="+mj-cs"/>
              </a:rPr>
              <a:t>GeV</a:t>
            </a:r>
            <a:endParaRPr kumimoji="0" lang="en-US" sz="3600" b="0" i="0" u="none" strike="noStrike" kern="1200" cap="none" spc="-100" normalizeH="0" baseline="0" noProof="0" dirty="0" smtClean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Goudy Old Style" pitchFamily="18" charset="0"/>
              <a:ea typeface="ＭＳ Ｐゴシック" pitchFamily="34" charset="-128"/>
              <a:cs typeface="+mj-cs"/>
            </a:endParaRP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5867400" y="3962400"/>
            <a:ext cx="3124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9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b="1" dirty="0" smtClean="0"/>
              <a:t>n</a:t>
            </a:r>
            <a:r>
              <a:rPr lang="en-US" sz="2400" b="1" baseline="-25000" dirty="0" smtClean="0"/>
              <a:t>200GeV</a:t>
            </a:r>
            <a:r>
              <a:rPr lang="en-US" sz="2400" b="1" dirty="0" smtClean="0"/>
              <a:t>=8.1 ± </a:t>
            </a:r>
            <a:r>
              <a:rPr lang="en-US" sz="2400" b="1" dirty="0"/>
              <a:t>0.03 </a:t>
            </a:r>
            <a:endParaRPr lang="en-US" sz="2400" b="1" dirty="0" smtClean="0"/>
          </a:p>
          <a:p>
            <a:endParaRPr lang="en-US" sz="2400" b="1" dirty="0"/>
          </a:p>
          <a:p>
            <a:r>
              <a:rPr lang="en-US" sz="2400" b="1" dirty="0"/>
              <a:t>n</a:t>
            </a:r>
            <a:r>
              <a:rPr lang="en-US" sz="2400" b="1" baseline="-25000" dirty="0"/>
              <a:t>62GeV</a:t>
            </a:r>
            <a:r>
              <a:rPr lang="en-US" sz="2400" b="1" dirty="0"/>
              <a:t>	</a:t>
            </a:r>
            <a:r>
              <a:rPr lang="en-US" sz="2400" b="1" dirty="0" smtClean="0"/>
              <a:t>=10.9 ±0.03</a:t>
            </a:r>
          </a:p>
          <a:p>
            <a:r>
              <a:rPr lang="en-US" sz="2400" b="1" dirty="0" smtClean="0"/>
              <a:t> </a:t>
            </a:r>
            <a:endParaRPr lang="en-US" sz="2400" b="1" dirty="0"/>
          </a:p>
          <a:p>
            <a:r>
              <a:rPr lang="en-US" sz="2400" b="1" dirty="0"/>
              <a:t>n</a:t>
            </a:r>
            <a:r>
              <a:rPr lang="en-US" sz="2400" b="1" baseline="-25000" dirty="0"/>
              <a:t>39GeV</a:t>
            </a:r>
            <a:r>
              <a:rPr lang="en-US" sz="2400" b="1" dirty="0"/>
              <a:t>	</a:t>
            </a:r>
            <a:r>
              <a:rPr lang="en-US" sz="2400" b="1" dirty="0" smtClean="0"/>
              <a:t>=12.1 ± </a:t>
            </a:r>
            <a:r>
              <a:rPr lang="en-US" sz="2400" b="1" dirty="0"/>
              <a:t>0.1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715000" y="1447800"/>
            <a:ext cx="3429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The minimum bias spectra are </a:t>
            </a:r>
            <a:r>
              <a:rPr lang="en-US" dirty="0" smtClean="0"/>
              <a:t>fit </a:t>
            </a:r>
            <a:r>
              <a:rPr lang="en-US" dirty="0"/>
              <a:t>with a power-law shape function for </a:t>
            </a:r>
            <a:r>
              <a:rPr lang="en-US" dirty="0" err="1"/>
              <a:t>p</a:t>
            </a:r>
            <a:r>
              <a:rPr lang="en-US" baseline="-25000" dirty="0" err="1"/>
              <a:t>T</a:t>
            </a:r>
            <a:r>
              <a:rPr lang="en-US" baseline="-25000" dirty="0"/>
              <a:t> </a:t>
            </a:r>
            <a:r>
              <a:rPr lang="en-US" dirty="0"/>
              <a:t>&gt; 4 </a:t>
            </a:r>
            <a:r>
              <a:rPr lang="en-US" dirty="0" err="1"/>
              <a:t>GeV</a:t>
            </a:r>
            <a:r>
              <a:rPr lang="en-US" dirty="0"/>
              <a:t>/c :</a:t>
            </a:r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6172200" y="2743200"/>
          <a:ext cx="2201863" cy="1096963"/>
        </p:xfrm>
        <a:graphic>
          <a:graphicData uri="http://schemas.openxmlformats.org/presentationml/2006/ole">
            <p:oleObj spid="_x0000_s403458" name="Equation" r:id="rId4" imgW="901440" imgH="444240" progId="Equation.3">
              <p:embed/>
            </p:oleObj>
          </a:graphicData>
        </a:graphic>
      </p:graphicFrame>
      <p:sp>
        <p:nvSpPr>
          <p:cNvPr id="12" name="TextBox 23"/>
          <p:cNvSpPr txBox="1">
            <a:spLocks noChangeArrowheads="1"/>
          </p:cNvSpPr>
          <p:nvPr/>
        </p:nvSpPr>
        <p:spPr bwMode="auto">
          <a:xfrm>
            <a:off x="1828800" y="1143000"/>
            <a:ext cx="17145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39 </a:t>
            </a:r>
            <a:r>
              <a:rPr lang="en-US" sz="2400" b="1" dirty="0" err="1">
                <a:solidFill>
                  <a:srgbClr val="FF0000"/>
                </a:solidFill>
              </a:rPr>
              <a:t>GeV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Slide Number Placeholder 3"/>
          <p:cNvSpPr txBox="1">
            <a:spLocks/>
          </p:cNvSpPr>
          <p:nvPr/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8F6A7-8F10-471A-BDFE-C89B0DAC397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6248400" cy="365125"/>
          </a:xfrm>
        </p:spPr>
        <p:txBody>
          <a:bodyPr/>
          <a:lstStyle/>
          <a:p>
            <a:r>
              <a:rPr lang="en-US" dirty="0" smtClean="0"/>
              <a:t>Jeffery T. Mitchell - Fluctuations, Correlations, RHIC Low Energy Run  - 10/3/11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107950"/>
            <a:ext cx="9143999" cy="13366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Goudy Old Style" pitchFamily="18" charset="0"/>
                <a:ea typeface="ＭＳ Ｐゴシック" pitchFamily="34" charset="-128"/>
                <a:cs typeface="+mj-cs"/>
              </a:rPr>
              <a:t>62.4 </a:t>
            </a:r>
            <a:r>
              <a:rPr kumimoji="0" lang="en-US" sz="48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Goudy Old Style" pitchFamily="18" charset="0"/>
                <a:ea typeface="ＭＳ Ｐゴシック" pitchFamily="34" charset="-128"/>
                <a:cs typeface="+mj-cs"/>
              </a:rPr>
              <a:t>GeV</a:t>
            </a:r>
            <a:r>
              <a:rPr kumimoji="0" lang="en-US" sz="48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Goudy Old Style" pitchFamily="18" charset="0"/>
                <a:ea typeface="ＭＳ Ｐゴシック" pitchFamily="34" charset="-128"/>
                <a:cs typeface="+mj-cs"/>
              </a:rPr>
              <a:t> </a:t>
            </a:r>
            <a:r>
              <a:rPr kumimoji="0" lang="en-US" sz="48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Goudy Old Style" pitchFamily="18" charset="0"/>
                <a:ea typeface="ＭＳ Ｐゴシック" pitchFamily="34" charset="-128"/>
                <a:cs typeface="+mj-cs"/>
              </a:rPr>
              <a:t>p+p</a:t>
            </a:r>
            <a:r>
              <a:rPr kumimoji="0" lang="en-US" sz="48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Goudy Old Style" pitchFamily="18" charset="0"/>
                <a:ea typeface="ＭＳ Ｐゴシック" pitchFamily="34" charset="-128"/>
                <a:cs typeface="+mj-cs"/>
              </a:rPr>
              <a:t> reference extrapolation</a:t>
            </a:r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4038600" y="990600"/>
            <a:ext cx="46863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Data from PHENIX </a:t>
            </a:r>
            <a:r>
              <a:rPr lang="en-US" dirty="0" smtClean="0"/>
              <a:t>for </a:t>
            </a:r>
            <a:r>
              <a:rPr lang="en-US" dirty="0" err="1" smtClean="0"/>
              <a:t>p+p</a:t>
            </a:r>
            <a:r>
              <a:rPr lang="en-US" dirty="0" smtClean="0"/>
              <a:t> collisions are </a:t>
            </a:r>
            <a:r>
              <a:rPr lang="en-US" dirty="0"/>
              <a:t>available up to </a:t>
            </a:r>
            <a:r>
              <a:rPr lang="en-US" dirty="0" smtClean="0"/>
              <a:t>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baseline="-25000" dirty="0" smtClean="0"/>
              <a:t> </a:t>
            </a:r>
            <a:r>
              <a:rPr lang="en-US" dirty="0"/>
              <a:t>&lt; 7 </a:t>
            </a:r>
            <a:r>
              <a:rPr lang="en-US" dirty="0" err="1"/>
              <a:t>GeV</a:t>
            </a:r>
            <a:r>
              <a:rPr lang="en-US" dirty="0"/>
              <a:t>/c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To extrapolate to higher </a:t>
            </a:r>
            <a:r>
              <a:rPr lang="en-US" dirty="0" err="1"/>
              <a:t>p</a:t>
            </a:r>
            <a:r>
              <a:rPr lang="en-US" baseline="-25000" dirty="0" err="1"/>
              <a:t>T</a:t>
            </a:r>
            <a:r>
              <a:rPr lang="en-US" dirty="0"/>
              <a:t> </a:t>
            </a:r>
            <a:r>
              <a:rPr lang="en-US" dirty="0" smtClean="0"/>
              <a:t>points, a power-law </a:t>
            </a:r>
            <a:r>
              <a:rPr lang="en-US" dirty="0"/>
              <a:t>function was used: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dirty="0"/>
              <a:t>The limit of the fits is </a:t>
            </a:r>
            <a:r>
              <a:rPr lang="en-US" dirty="0" smtClean="0"/>
              <a:t>important and contributes to the  </a:t>
            </a:r>
            <a:r>
              <a:rPr lang="en-US" dirty="0"/>
              <a:t>systematic errors.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52400" y="4495800"/>
            <a:ext cx="4903787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Goudy Old Styl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  <a:defRPr/>
            </a:pPr>
            <a:r>
              <a:rPr lang="en-US" sz="2000" dirty="0" smtClean="0">
                <a:latin typeface="Lucida Sans Unicode" pitchFamily="34" charset="0"/>
                <a:cs typeface="Lucida Sans Unicode" pitchFamily="34" charset="0"/>
              </a:rPr>
              <a:t>The systematic uncertainty is calculated from the errors of the power-law fit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000" dirty="0" smtClean="0">
                <a:latin typeface="Lucida Sans Unicode" pitchFamily="34" charset="0"/>
                <a:cs typeface="Lucida Sans Unicode" pitchFamily="34" charset="0"/>
              </a:rPr>
              <a:t>It agrees well with the CCOR data (ISR) in p</a:t>
            </a:r>
            <a:r>
              <a:rPr lang="en-US" sz="2000" baseline="-25000" dirty="0" smtClean="0">
                <a:latin typeface="Lucida Sans Unicode" pitchFamily="34" charset="0"/>
                <a:cs typeface="Lucida Sans Unicode" pitchFamily="34" charset="0"/>
              </a:rPr>
              <a:t>T</a:t>
            </a:r>
            <a:r>
              <a:rPr lang="en-US" sz="2000" dirty="0" smtClean="0">
                <a:latin typeface="Lucida Sans Unicode" pitchFamily="34" charset="0"/>
                <a:cs typeface="Lucida Sans Unicode" pitchFamily="34" charset="0"/>
              </a:rPr>
              <a:t> 7-10 GeV/c region</a:t>
            </a:r>
          </a:p>
        </p:txBody>
      </p:sp>
      <p:pic>
        <p:nvPicPr>
          <p:cNvPr id="6" name="Picture 5" descr="Run6_pp_Systematic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200400"/>
            <a:ext cx="3505200" cy="33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Run6ppZoom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914400"/>
            <a:ext cx="3733800" cy="3547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3"/>
          <p:cNvSpPr txBox="1">
            <a:spLocks/>
          </p:cNvSpPr>
          <p:nvPr/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8F6A7-8F10-471A-BDFE-C89B0DAC397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6172200" cy="365125"/>
          </a:xfrm>
        </p:spPr>
        <p:txBody>
          <a:bodyPr/>
          <a:lstStyle/>
          <a:p>
            <a:r>
              <a:rPr lang="en-US" dirty="0" smtClean="0"/>
              <a:t>Jeffery T. Mitchell - Fluctuations, Correlations, RHIC Low Energy Run  - 10/3/11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algn="ctr"/>
            <a:r>
              <a:rPr lang="en-US" sz="3200" dirty="0" smtClean="0"/>
              <a:t>The RHIC Beam Energy Scan Program: Probing the Nuclear Matter Phase Diagram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295400"/>
            <a:ext cx="3124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By systematically varying the RHIC beam energy, heavy ion collisions will be able to probe different regions of the QCD phase diagram.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Searching for signatures of the onset of </a:t>
            </a:r>
            <a:r>
              <a:rPr lang="en-US" dirty="0" err="1" smtClean="0"/>
              <a:t>deconfinement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Searching for signatures of the critical point.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8F6A7-8F10-471A-BDFE-C89B0DAC397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 descr="scanSket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062" y="1219200"/>
            <a:ext cx="5505450" cy="52578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rot="16200000" flipH="1">
            <a:off x="5372100" y="2019300"/>
            <a:ext cx="1828800" cy="1143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 rot="3470459">
            <a:off x="5004407" y="2393338"/>
            <a:ext cx="20778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  <a:latin typeface="Lucida Sans Unicode" pitchFamily="34" charset="0"/>
                <a:ea typeface="ＭＳ Ｐゴシック" charset="0"/>
                <a:cs typeface="Lucida Sans Unicode" pitchFamily="34" charset="0"/>
              </a:rPr>
              <a:t>decreasing √</a:t>
            </a:r>
            <a:r>
              <a:rPr lang="en-US" dirty="0" err="1" smtClean="0">
                <a:solidFill>
                  <a:srgbClr val="FFC000"/>
                </a:solidFill>
                <a:latin typeface="Lucida Sans Unicode" pitchFamily="34" charset="0"/>
                <a:ea typeface="ＭＳ Ｐゴシック" charset="0"/>
                <a:cs typeface="Lucida Sans Unicode" pitchFamily="34" charset="0"/>
              </a:rPr>
              <a:t>s</a:t>
            </a:r>
            <a:r>
              <a:rPr lang="en-US" baseline="-25000" dirty="0" err="1" smtClean="0">
                <a:solidFill>
                  <a:srgbClr val="FFC000"/>
                </a:solidFill>
                <a:latin typeface="Lucida Sans Unicode" pitchFamily="34" charset="0"/>
                <a:ea typeface="ＭＳ Ｐゴシック" charset="0"/>
                <a:cs typeface="Lucida Sans Unicode" pitchFamily="34" charset="0"/>
              </a:rPr>
              <a:t>NN</a:t>
            </a:r>
            <a:r>
              <a:rPr lang="en-US" dirty="0" smtClean="0">
                <a:solidFill>
                  <a:srgbClr val="FFC000"/>
                </a:solidFill>
                <a:latin typeface="Lucida Sans Unicode" pitchFamily="34" charset="0"/>
                <a:ea typeface="ＭＳ Ｐゴシック" charset="0"/>
                <a:cs typeface="Lucida Sans Unicode" pitchFamily="34" charset="0"/>
              </a:rPr>
              <a:t> 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447800" y="6492875"/>
            <a:ext cx="6248400" cy="365125"/>
          </a:xfrm>
        </p:spPr>
        <p:txBody>
          <a:bodyPr/>
          <a:lstStyle/>
          <a:p>
            <a:r>
              <a:rPr lang="en-US" dirty="0" smtClean="0"/>
              <a:t>Jeffery T. Mitchell - Fluctuations, Correlations, RHIC Low Energy Run  - 10/3/11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ieldsRatio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988" y="3668713"/>
            <a:ext cx="2971800" cy="2823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YieldsRatioPure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657600"/>
            <a:ext cx="2971800" cy="2823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49275" y="107950"/>
            <a:ext cx="8042275" cy="13366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Goudy Old Style" pitchFamily="18" charset="0"/>
                <a:ea typeface="ＭＳ Ｐゴシック" pitchFamily="34" charset="-128"/>
                <a:cs typeface="+mj-cs"/>
              </a:rPr>
              <a:t>39 </a:t>
            </a:r>
            <a:r>
              <a:rPr kumimoji="0" lang="en-US" sz="44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Goudy Old Style" pitchFamily="18" charset="0"/>
                <a:ea typeface="ＭＳ Ｐゴシック" pitchFamily="34" charset="-128"/>
                <a:cs typeface="+mj-cs"/>
              </a:rPr>
              <a:t>GeV</a:t>
            </a:r>
            <a:r>
              <a:rPr kumimoji="0" lang="en-US" sz="44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Goudy Old Style" pitchFamily="18" charset="0"/>
                <a:ea typeface="ＭＳ Ｐゴシック" pitchFamily="34" charset="-128"/>
                <a:cs typeface="+mj-cs"/>
              </a:rPr>
              <a:t> </a:t>
            </a:r>
            <a:r>
              <a:rPr kumimoji="0" lang="en-US" sz="44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Goudy Old Style" pitchFamily="18" charset="0"/>
                <a:ea typeface="ＭＳ Ｐゴシック" pitchFamily="34" charset="-128"/>
                <a:cs typeface="+mj-cs"/>
              </a:rPr>
              <a:t>p+p</a:t>
            </a:r>
            <a:r>
              <a:rPr kumimoji="0" lang="en-US" sz="44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Goudy Old Style" pitchFamily="18" charset="0"/>
                <a:ea typeface="ＭＳ Ｐゴシック" pitchFamily="34" charset="-128"/>
                <a:cs typeface="+mj-cs"/>
              </a:rPr>
              <a:t> reference</a:t>
            </a:r>
          </a:p>
        </p:txBody>
      </p:sp>
      <p:sp>
        <p:nvSpPr>
          <p:cNvPr id="5" name="Rectangle 4"/>
          <p:cNvSpPr/>
          <p:nvPr/>
        </p:nvSpPr>
        <p:spPr>
          <a:xfrm>
            <a:off x="7142163" y="4392613"/>
            <a:ext cx="755650" cy="179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extBox 14"/>
          <p:cNvSpPr txBox="1">
            <a:spLocks noChangeArrowheads="1"/>
          </p:cNvSpPr>
          <p:nvPr/>
        </p:nvSpPr>
        <p:spPr bwMode="auto">
          <a:xfrm>
            <a:off x="2819400" y="3810000"/>
            <a:ext cx="32766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Acceptance </a:t>
            </a:r>
            <a:r>
              <a:rPr lang="en-US" dirty="0"/>
              <a:t>correction based on </a:t>
            </a:r>
            <a:r>
              <a:rPr lang="en-US" dirty="0" smtClean="0"/>
              <a:t>a PYTHIA8 </a:t>
            </a:r>
            <a:r>
              <a:rPr lang="en-US" dirty="0"/>
              <a:t>simulation.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The systematic uncertainty of the correction function is calculated based </a:t>
            </a:r>
            <a:r>
              <a:rPr lang="en-US" dirty="0" smtClean="0"/>
              <a:t>on the data </a:t>
            </a:r>
            <a:r>
              <a:rPr lang="en-US" dirty="0"/>
              <a:t>to PYTHIA8 comparison.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71800" y="838200"/>
            <a:ext cx="582295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  <a:defRPr/>
            </a:pPr>
            <a:r>
              <a:rPr lang="en-US" sz="2000" dirty="0">
                <a:ea typeface="ＭＳ Ｐゴシック" charset="0"/>
                <a:cs typeface="ＭＳ Ｐゴシック" charset="0"/>
              </a:rPr>
              <a:t>p+p data </a:t>
            </a:r>
            <a:r>
              <a:rPr lang="en-US" sz="2000" dirty="0" smtClean="0">
                <a:ea typeface="ＭＳ Ｐゴシック" charset="0"/>
                <a:cs typeface="ＭＳ Ｐゴシック" charset="0"/>
              </a:rPr>
              <a:t>are measured 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only in </a:t>
            </a:r>
            <a:r>
              <a:rPr lang="en-US" sz="2000" dirty="0" smtClean="0">
                <a:ea typeface="ＭＳ Ｐゴシック" charset="0"/>
                <a:cs typeface="ＭＳ Ｐゴシック" charset="0"/>
              </a:rPr>
              <a:t>the fixed-target 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experiment </a:t>
            </a:r>
            <a:r>
              <a:rPr lang="en-US" sz="2000" dirty="0" smtClean="0">
                <a:ea typeface="ＭＳ Ｐゴシック" charset="0"/>
                <a:cs typeface="ＭＳ Ｐゴシック" charset="0"/>
              </a:rPr>
              <a:t>E706 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at </a:t>
            </a:r>
            <a:r>
              <a:rPr lang="en-US" sz="2000" dirty="0" smtClean="0">
                <a:ea typeface="ＭＳ Ｐゴシック" charset="0"/>
                <a:cs typeface="ＭＳ Ｐゴシック" charset="0"/>
              </a:rPr>
              <a:t>the </a:t>
            </a:r>
            <a:r>
              <a:rPr lang="en-US" sz="2000" dirty="0" err="1" smtClean="0">
                <a:ea typeface="ＭＳ Ｐゴシック" charset="0"/>
                <a:cs typeface="ＭＳ Ｐゴシック" charset="0"/>
              </a:rPr>
              <a:t>Tevatron</a:t>
            </a:r>
            <a:r>
              <a:rPr lang="en-US" sz="2000" dirty="0" smtClean="0">
                <a:ea typeface="ＭＳ Ｐゴシック" charset="0"/>
                <a:cs typeface="ＭＳ Ｐゴシック" charset="0"/>
              </a:rPr>
              <a:t> at a beam energy of 800 </a:t>
            </a:r>
            <a:r>
              <a:rPr lang="en-US" sz="2000" dirty="0" err="1" smtClean="0">
                <a:ea typeface="ＭＳ Ｐゴシック" charset="0"/>
                <a:cs typeface="ＭＳ Ｐゴシック" charset="0"/>
              </a:rPr>
              <a:t>GeV</a:t>
            </a:r>
            <a:r>
              <a:rPr lang="en-US" sz="2000" dirty="0" smtClean="0">
                <a:ea typeface="ＭＳ Ｐゴシック" charset="0"/>
                <a:cs typeface="ＭＳ Ｐゴシック" charset="0"/>
              </a:rPr>
              <a:t>. 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(</a:t>
            </a:r>
            <a:r>
              <a:rPr lang="en-US" sz="2000" b="1" dirty="0">
                <a:ea typeface="ＭＳ Ｐゴシック" charset="0"/>
                <a:cs typeface="ＭＳ Ｐゴシック" charset="0"/>
              </a:rPr>
              <a:t>Phys.Rev.D68:052001,2003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)</a:t>
            </a:r>
          </a:p>
          <a:p>
            <a:pPr>
              <a:defRPr/>
            </a:pPr>
            <a:endParaRPr lang="en-US" sz="2000" dirty="0">
              <a:ea typeface="ＭＳ Ｐゴシック" charset="0"/>
              <a:cs typeface="ＭＳ Ｐゴシック" charset="0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en-US" sz="2000" dirty="0">
                <a:ea typeface="ＭＳ Ｐゴシック" charset="0"/>
                <a:cs typeface="ＭＳ Ｐゴシック" charset="0"/>
              </a:rPr>
              <a:t>The </a:t>
            </a:r>
            <a:r>
              <a:rPr lang="en-US" sz="2000" dirty="0" smtClean="0">
                <a:ea typeface="ＭＳ Ｐゴシック" charset="0"/>
                <a:cs typeface="ＭＳ Ｐゴシック" charset="0"/>
              </a:rPr>
              <a:t>E706 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has </a:t>
            </a:r>
            <a:r>
              <a:rPr lang="en-US" sz="2000" dirty="0" smtClean="0">
                <a:ea typeface="ＭＳ Ｐゴシック" charset="0"/>
                <a:cs typeface="ＭＳ Ｐゴシック" charset="0"/>
              </a:rPr>
              <a:t>a different 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rapidity </a:t>
            </a:r>
            <a:r>
              <a:rPr lang="en-US" sz="2000" dirty="0" smtClean="0">
                <a:ea typeface="ＭＳ Ｐゴシック" charset="0"/>
                <a:cs typeface="ＭＳ Ｐゴシック" charset="0"/>
              </a:rPr>
              <a:t>acceptance: </a:t>
            </a:r>
            <a:endParaRPr lang="en-US" sz="2000" dirty="0"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sz="2000" dirty="0">
                <a:ea typeface="ＭＳ Ｐゴシック" charset="0"/>
                <a:cs typeface="ＭＳ Ｐゴシック" charset="0"/>
              </a:rPr>
              <a:t>     -1.0 &lt; y &lt; 0.5 (PHENIX |y|&lt;0.35).</a:t>
            </a:r>
          </a:p>
        </p:txBody>
      </p:sp>
      <p:pic>
        <p:nvPicPr>
          <p:cNvPr id="8" name="Picture 6" descr="Rapidity6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3352799"/>
            <a:ext cx="3276600" cy="3112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Tevatron_Spectra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838200"/>
            <a:ext cx="2971800" cy="2823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09600" y="4038600"/>
            <a:ext cx="2297112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Acceptance correction function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E706 </a:t>
            </a:r>
            <a:r>
              <a:rPr lang="en-US" dirty="0">
                <a:solidFill>
                  <a:srgbClr val="FF0000"/>
                </a:solidFill>
                <a:latin typeface="Wingdings" pitchFamily="2" charset="2"/>
                <a:sym typeface="Wingdings" pitchFamily="2" charset="2"/>
              </a:rPr>
              <a:t></a:t>
            </a: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 PHENIX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1676400" y="1600200"/>
            <a:ext cx="944562" cy="31273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dist="25400" dir="5400000" sx="100999" sy="100999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Slide Number Placeholder 3"/>
          <p:cNvSpPr txBox="1">
            <a:spLocks/>
          </p:cNvSpPr>
          <p:nvPr/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8F6A7-8F10-471A-BDFE-C89B0DAC397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6172200" cy="365125"/>
          </a:xfrm>
        </p:spPr>
        <p:txBody>
          <a:bodyPr/>
          <a:lstStyle/>
          <a:p>
            <a:r>
              <a:rPr lang="en-US" dirty="0" smtClean="0"/>
              <a:t>Jeffery T. Mitchell - Fluctuations, Correlations, RHIC Low Energy Run  - 10/3/11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orMartinPerpheral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685800"/>
            <a:ext cx="4343400" cy="4126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533400" y="0"/>
            <a:ext cx="8042275" cy="11477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spc="-100" dirty="0" smtClean="0">
                <a:solidFill>
                  <a:schemeClr val="tx2">
                    <a:satMod val="200000"/>
                  </a:schemeClr>
                </a:solidFill>
                <a:latin typeface="Symbol" pitchFamily="18" charset="2"/>
                <a:ea typeface="ＭＳ Ｐゴシック" pitchFamily="34" charset="-128"/>
                <a:cs typeface="+mj-cs"/>
              </a:rPr>
              <a:t>p</a:t>
            </a:r>
            <a:r>
              <a:rPr kumimoji="0" lang="en-US" sz="4000" b="0" i="0" u="none" strike="noStrike" kern="1200" cap="none" spc="-100" normalizeH="0" baseline="3000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Goudy Old Style" pitchFamily="18" charset="0"/>
                <a:ea typeface="ＭＳ Ｐゴシック" pitchFamily="34" charset="-128"/>
                <a:cs typeface="+mj-cs"/>
              </a:rPr>
              <a:t>0</a:t>
            </a: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Goudy Old Style" pitchFamily="18" charset="0"/>
                <a:ea typeface="ＭＳ Ｐゴシック" pitchFamily="34" charset="-128"/>
                <a:cs typeface="+mj-cs"/>
              </a:rPr>
              <a:t> R</a:t>
            </a:r>
            <a:r>
              <a:rPr kumimoji="0" lang="en-US" sz="4000" b="0" i="0" u="none" strike="noStrike" kern="1200" cap="none" spc="-100" normalizeH="0" baseline="-2500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Goudy Old Style" pitchFamily="18" charset="0"/>
                <a:ea typeface="ＭＳ Ｐゴシック" pitchFamily="34" charset="-128"/>
                <a:cs typeface="+mj-cs"/>
              </a:rPr>
              <a:t>AA</a:t>
            </a: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Goudy Old Style" pitchFamily="18" charset="0"/>
                <a:ea typeface="ＭＳ Ｐゴシック" pitchFamily="34" charset="-128"/>
                <a:cs typeface="+mj-cs"/>
              </a:rPr>
              <a:t> in </a:t>
            </a:r>
            <a:r>
              <a:rPr kumimoji="0" lang="en-US" sz="40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Goudy Old Style" pitchFamily="18" charset="0"/>
                <a:ea typeface="ＭＳ Ｐゴシック" pitchFamily="34" charset="-128"/>
                <a:cs typeface="+mj-cs"/>
              </a:rPr>
              <a:t>Au+Au</a:t>
            </a: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Goudy Old Style" pitchFamily="18" charset="0"/>
                <a:ea typeface="ＭＳ Ｐゴシック" pitchFamily="34" charset="-128"/>
                <a:cs typeface="+mj-cs"/>
              </a:rPr>
              <a:t> at 39 and 62 </a:t>
            </a:r>
            <a:r>
              <a:rPr kumimoji="0" lang="en-US" sz="40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Goudy Old Style" pitchFamily="18" charset="0"/>
                <a:ea typeface="ＭＳ Ｐゴシック" pitchFamily="34" charset="-128"/>
                <a:cs typeface="+mj-cs"/>
              </a:rPr>
              <a:t>GeV</a:t>
            </a:r>
            <a:endParaRPr kumimoji="0" lang="en-US" sz="4000" b="0" i="0" u="none" strike="noStrike" kern="1200" cap="none" spc="-100" normalizeH="0" baseline="0" noProof="0" dirty="0" smtClean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Goudy Old Style" pitchFamily="18" charset="0"/>
              <a:ea typeface="ＭＳ Ｐゴシック" pitchFamily="34" charset="-128"/>
              <a:cs typeface="+mj-cs"/>
            </a:endParaRPr>
          </a:p>
        </p:txBody>
      </p:sp>
      <p:pic>
        <p:nvPicPr>
          <p:cNvPr id="4" name="Picture 1" descr="ForMartinCentral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85800"/>
            <a:ext cx="4343400" cy="4124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0" y="4800600"/>
            <a:ext cx="91440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1600" dirty="0">
                <a:latin typeface="Symbol" pitchFamily="18" charset="2"/>
              </a:rPr>
              <a:t>p</a:t>
            </a:r>
            <a:r>
              <a:rPr lang="en-US" sz="1600" baseline="30000" dirty="0"/>
              <a:t>0</a:t>
            </a:r>
            <a:r>
              <a:rPr lang="en-US" sz="1600" dirty="0"/>
              <a:t> R</a:t>
            </a:r>
            <a:r>
              <a:rPr lang="en-US" sz="1600" baseline="-25000" dirty="0"/>
              <a:t>AA</a:t>
            </a:r>
            <a:r>
              <a:rPr lang="en-US" sz="1600" dirty="0"/>
              <a:t> as a function of </a:t>
            </a:r>
            <a:r>
              <a:rPr lang="en-US" sz="1600" dirty="0" err="1"/>
              <a:t>p</a:t>
            </a:r>
            <a:r>
              <a:rPr lang="en-US" sz="1600" baseline="-25000" dirty="0" err="1"/>
              <a:t>T</a:t>
            </a:r>
            <a:r>
              <a:rPr lang="en-US" sz="1600" dirty="0"/>
              <a:t> in PHENIX at √</a:t>
            </a:r>
            <a:r>
              <a:rPr lang="en-US" sz="1600" dirty="0" err="1"/>
              <a:t>s</a:t>
            </a:r>
            <a:r>
              <a:rPr lang="en-US" sz="1600" baseline="-25000" dirty="0" err="1"/>
              <a:t>NN</a:t>
            </a:r>
            <a:r>
              <a:rPr lang="en-US" sz="1600" dirty="0"/>
              <a:t> = </a:t>
            </a:r>
            <a:r>
              <a:rPr lang="en-US" sz="1600" b="1" dirty="0"/>
              <a:t>39, 62</a:t>
            </a:r>
            <a:r>
              <a:rPr lang="en-US" sz="1600" dirty="0"/>
              <a:t> and </a:t>
            </a:r>
            <a:r>
              <a:rPr lang="en-US" sz="1600" b="1" dirty="0"/>
              <a:t>200</a:t>
            </a:r>
            <a:r>
              <a:rPr lang="en-US" sz="1600" dirty="0"/>
              <a:t> </a:t>
            </a:r>
            <a:r>
              <a:rPr lang="en-US" sz="1600" dirty="0" err="1"/>
              <a:t>GeV</a:t>
            </a:r>
            <a:r>
              <a:rPr lang="en-US" sz="1600" dirty="0"/>
              <a:t>.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en-US" sz="1600" dirty="0" smtClean="0"/>
              <a:t> Still observe a strong </a:t>
            </a:r>
            <a:r>
              <a:rPr lang="en-US" sz="1600" dirty="0"/>
              <a:t>suppression (factor of 2) </a:t>
            </a:r>
            <a:r>
              <a:rPr lang="en-US" sz="1600" dirty="0" smtClean="0"/>
              <a:t>in the </a:t>
            </a:r>
            <a:r>
              <a:rPr lang="en-US" sz="1600" dirty="0"/>
              <a:t>most central √</a:t>
            </a:r>
            <a:r>
              <a:rPr lang="en-US" sz="1600" dirty="0" err="1"/>
              <a:t>s</a:t>
            </a:r>
            <a:r>
              <a:rPr lang="en-US" sz="1600" baseline="-25000" dirty="0" err="1"/>
              <a:t>NN</a:t>
            </a:r>
            <a:r>
              <a:rPr lang="en-US" sz="1600" dirty="0"/>
              <a:t> = 39 </a:t>
            </a:r>
            <a:r>
              <a:rPr lang="en-US" sz="1600" dirty="0" err="1" smtClean="0"/>
              <a:t>GeV</a:t>
            </a:r>
            <a:r>
              <a:rPr lang="en-US" sz="1600" dirty="0" smtClean="0"/>
              <a:t> collisions.</a:t>
            </a:r>
            <a:endParaRPr lang="en-US" sz="1600" dirty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R</a:t>
            </a:r>
            <a:r>
              <a:rPr lang="en-US" sz="1600" baseline="-25000" dirty="0" smtClean="0"/>
              <a:t>AA</a:t>
            </a:r>
            <a:r>
              <a:rPr lang="en-US" sz="1600" dirty="0" smtClean="0"/>
              <a:t> </a:t>
            </a:r>
            <a:r>
              <a:rPr lang="en-US" sz="1600" dirty="0"/>
              <a:t>from √</a:t>
            </a:r>
            <a:r>
              <a:rPr lang="en-US" sz="1600" dirty="0" err="1"/>
              <a:t>s</a:t>
            </a:r>
            <a:r>
              <a:rPr lang="en-US" sz="1600" baseline="-25000" dirty="0" err="1"/>
              <a:t>NN</a:t>
            </a:r>
            <a:r>
              <a:rPr lang="en-US" sz="1600" dirty="0"/>
              <a:t> =  62 </a:t>
            </a:r>
            <a:r>
              <a:rPr lang="en-US" sz="1600" dirty="0" err="1"/>
              <a:t>GeV</a:t>
            </a:r>
            <a:r>
              <a:rPr lang="en-US" sz="1600" dirty="0"/>
              <a:t>  data is comparable with </a:t>
            </a:r>
            <a:r>
              <a:rPr lang="en-US" sz="1600" dirty="0" smtClean="0"/>
              <a:t>the R</a:t>
            </a:r>
            <a:r>
              <a:rPr lang="en-US" sz="1600" baseline="-25000" dirty="0" smtClean="0"/>
              <a:t>AA</a:t>
            </a:r>
            <a:r>
              <a:rPr lang="en-US" sz="1600" dirty="0" smtClean="0"/>
              <a:t> </a:t>
            </a:r>
            <a:r>
              <a:rPr lang="en-US" sz="1600" dirty="0"/>
              <a:t>from √</a:t>
            </a:r>
            <a:r>
              <a:rPr lang="en-US" sz="1600" dirty="0" err="1"/>
              <a:t>s</a:t>
            </a:r>
            <a:r>
              <a:rPr lang="en-US" sz="1600" baseline="-25000" dirty="0" err="1"/>
              <a:t>NN</a:t>
            </a:r>
            <a:r>
              <a:rPr lang="en-US" sz="1600" dirty="0"/>
              <a:t> = 200 </a:t>
            </a:r>
            <a:r>
              <a:rPr lang="en-US" sz="1600" dirty="0" err="1"/>
              <a:t>GeV</a:t>
            </a:r>
            <a:r>
              <a:rPr lang="en-US" sz="1600" dirty="0"/>
              <a:t> for </a:t>
            </a:r>
            <a:r>
              <a:rPr lang="en-US" sz="1600" dirty="0" err="1"/>
              <a:t>p</a:t>
            </a:r>
            <a:r>
              <a:rPr lang="en-US" sz="1600" baseline="-25000" dirty="0" err="1"/>
              <a:t>T</a:t>
            </a:r>
            <a:r>
              <a:rPr lang="en-US" sz="1600" dirty="0"/>
              <a:t> 6 &gt;</a:t>
            </a:r>
            <a:r>
              <a:rPr lang="en-US" sz="1600" dirty="0" err="1" smtClean="0"/>
              <a:t>GeV</a:t>
            </a:r>
            <a:r>
              <a:rPr lang="en-US" sz="1600" dirty="0" smtClean="0"/>
              <a:t>/c.</a:t>
            </a:r>
            <a:endParaRPr lang="en-US" sz="1600" dirty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Peripheral </a:t>
            </a:r>
            <a:r>
              <a:rPr lang="en-US" sz="1600" dirty="0"/>
              <a:t>√</a:t>
            </a:r>
            <a:r>
              <a:rPr lang="en-US" sz="1600" dirty="0" err="1"/>
              <a:t>s</a:t>
            </a:r>
            <a:r>
              <a:rPr lang="en-US" sz="1600" baseline="-25000" dirty="0" err="1"/>
              <a:t>NN</a:t>
            </a:r>
            <a:r>
              <a:rPr lang="en-US" sz="1600" dirty="0"/>
              <a:t> = 62 and 200 </a:t>
            </a:r>
            <a:r>
              <a:rPr lang="en-US" sz="1600" dirty="0" err="1"/>
              <a:t>GeV</a:t>
            </a:r>
            <a:r>
              <a:rPr lang="en-US" sz="1600" dirty="0"/>
              <a:t> </a:t>
            </a:r>
            <a:r>
              <a:rPr lang="en-US" sz="1600" dirty="0" smtClean="0"/>
              <a:t>data show suppression, </a:t>
            </a:r>
            <a:r>
              <a:rPr lang="en-US" sz="1600" dirty="0"/>
              <a:t>but the √</a:t>
            </a:r>
            <a:r>
              <a:rPr lang="en-US" sz="1600" dirty="0" err="1"/>
              <a:t>s</a:t>
            </a:r>
            <a:r>
              <a:rPr lang="en-US" sz="1600" baseline="-25000" dirty="0" err="1"/>
              <a:t>NN</a:t>
            </a:r>
            <a:r>
              <a:rPr lang="en-US" sz="1600" dirty="0"/>
              <a:t> = 39 </a:t>
            </a:r>
            <a:r>
              <a:rPr lang="en-US" sz="1600" dirty="0" err="1"/>
              <a:t>GeV</a:t>
            </a:r>
            <a:r>
              <a:rPr lang="en-US" sz="1600" dirty="0"/>
              <a:t> </a:t>
            </a:r>
            <a:r>
              <a:rPr lang="en-US" sz="1600" dirty="0" smtClean="0"/>
              <a:t>does not.</a:t>
            </a:r>
            <a:endParaRPr lang="en-US" sz="1600" dirty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8F6A7-8F10-471A-BDFE-C89B0DAC397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6324600" cy="365125"/>
          </a:xfrm>
        </p:spPr>
        <p:txBody>
          <a:bodyPr/>
          <a:lstStyle/>
          <a:p>
            <a:r>
              <a:rPr lang="en-US" dirty="0" smtClean="0"/>
              <a:t>Jeffery T. Mitchell - Fluctuations, Correlations, RHIC Low Energy Run  - 10/3/11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sultIntegrated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838200"/>
            <a:ext cx="6248400" cy="3901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09600" y="0"/>
            <a:ext cx="8042275" cy="1336675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en-US" sz="4000" spc="-100" dirty="0" smtClean="0">
                <a:solidFill>
                  <a:schemeClr val="tx2">
                    <a:satMod val="200000"/>
                  </a:schemeClr>
                </a:solidFill>
                <a:latin typeface="Symbol" pitchFamily="18" charset="2"/>
                <a:ea typeface="ＭＳ Ｐゴシック" pitchFamily="34" charset="-128"/>
              </a:rPr>
              <a:t>p</a:t>
            </a:r>
            <a:r>
              <a:rPr lang="en-US" sz="4000" spc="-100" baseline="30000" dirty="0" smtClean="0">
                <a:solidFill>
                  <a:schemeClr val="tx2">
                    <a:satMod val="200000"/>
                  </a:schemeClr>
                </a:solidFill>
                <a:latin typeface="Goudy Old Style" pitchFamily="18" charset="0"/>
                <a:ea typeface="ＭＳ Ｐゴシック" pitchFamily="34" charset="-128"/>
              </a:rPr>
              <a:t>0</a:t>
            </a:r>
            <a:r>
              <a:rPr lang="en-US" sz="4000" spc="-100" dirty="0" smtClean="0">
                <a:solidFill>
                  <a:schemeClr val="tx2">
                    <a:satMod val="200000"/>
                  </a:schemeClr>
                </a:solidFill>
                <a:latin typeface="Goudy Old Style" pitchFamily="18" charset="0"/>
                <a:ea typeface="ＭＳ Ｐゴシック" pitchFamily="34" charset="-128"/>
              </a:rPr>
              <a:t> </a:t>
            </a: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Goudy Old Style" pitchFamily="18" charset="0"/>
                <a:ea typeface="ＭＳ Ｐゴシック" pitchFamily="34" charset="-128"/>
                <a:cs typeface="+mj-cs"/>
              </a:rPr>
              <a:t>R</a:t>
            </a:r>
            <a:r>
              <a:rPr kumimoji="0" lang="en-US" sz="4000" b="0" i="0" u="none" strike="noStrike" kern="1200" cap="none" spc="-100" normalizeH="0" baseline="-2500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Goudy Old Style" pitchFamily="18" charset="0"/>
                <a:ea typeface="ＭＳ Ｐゴシック" pitchFamily="34" charset="-128"/>
                <a:cs typeface="+mj-cs"/>
              </a:rPr>
              <a:t>AA </a:t>
            </a:r>
            <a:r>
              <a:rPr lang="en-US" sz="4000" spc="-100" dirty="0" smtClean="0">
                <a:solidFill>
                  <a:schemeClr val="tx2">
                    <a:satMod val="200000"/>
                  </a:schemeClr>
                </a:solidFill>
                <a:latin typeface="Goudy Old Style" pitchFamily="18" charset="0"/>
                <a:ea typeface="ＭＳ Ｐゴシック" pitchFamily="34" charset="-128"/>
              </a:rPr>
              <a:t>: Centrality Dependence</a:t>
            </a:r>
            <a:endParaRPr kumimoji="0" lang="en-US" sz="4000" b="0" i="0" u="none" strike="noStrike" kern="1200" cap="none" spc="-100" normalizeH="0" baseline="0" noProof="0" dirty="0" smtClean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Goudy Old Style" pitchFamily="18" charset="0"/>
              <a:ea typeface="ＭＳ Ｐゴシック" pitchFamily="34" charset="-128"/>
              <a:cs typeface="+mj-cs"/>
            </a:endParaRPr>
          </a:p>
        </p:txBody>
      </p:sp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457200" y="4953000"/>
            <a:ext cx="8001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oudy Old Styl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9pPr>
          </a:lstStyle>
          <a:p>
            <a:pPr>
              <a:buFont typeface="Arial" pitchFamily="34" charset="0"/>
              <a:buChar char="•"/>
              <a:defRPr/>
            </a:pPr>
            <a:r>
              <a:rPr lang="en-US" sz="2000" dirty="0" smtClean="0">
                <a:latin typeface="+mn-lt"/>
              </a:rPr>
              <a:t> Large suppression is observed at 200 and 62 </a:t>
            </a:r>
            <a:r>
              <a:rPr lang="en-US" sz="2000" dirty="0" err="1" smtClean="0">
                <a:latin typeface="+mn-lt"/>
              </a:rPr>
              <a:t>GeV</a:t>
            </a:r>
            <a:r>
              <a:rPr lang="en-US" sz="2000" dirty="0" smtClean="0">
                <a:latin typeface="+mn-lt"/>
              </a:rPr>
              <a:t>.</a:t>
            </a:r>
          </a:p>
          <a:p>
            <a:pPr>
              <a:defRPr/>
            </a:pPr>
            <a:endParaRPr lang="en-US" sz="2000" dirty="0" smtClean="0">
              <a:latin typeface="+mn-lt"/>
            </a:endParaRPr>
          </a:p>
          <a:p>
            <a:pPr marL="285750" indent="-285750" eaLnBrk="1" hangingPunct="1">
              <a:buFont typeface="Arial"/>
              <a:buChar char="•"/>
              <a:defRPr/>
            </a:pPr>
            <a:r>
              <a:rPr lang="en-US" sz="2000" dirty="0" smtClean="0">
                <a:latin typeface="+mn-lt"/>
              </a:rPr>
              <a:t>39 </a:t>
            </a:r>
            <a:r>
              <a:rPr lang="en-US" sz="2000" dirty="0" err="1" smtClean="0">
                <a:latin typeface="+mn-lt"/>
              </a:rPr>
              <a:t>GeV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Au+Au</a:t>
            </a:r>
            <a:r>
              <a:rPr lang="en-US" sz="2000" dirty="0" smtClean="0">
                <a:latin typeface="+mn-lt"/>
              </a:rPr>
              <a:t> shows suppression only for </a:t>
            </a:r>
            <a:r>
              <a:rPr lang="en-US" sz="2000" dirty="0" err="1" smtClean="0">
                <a:latin typeface="+mn-lt"/>
              </a:rPr>
              <a:t>N</a:t>
            </a:r>
            <a:r>
              <a:rPr lang="en-US" sz="2000" baseline="-25000" dirty="0" err="1" smtClean="0">
                <a:latin typeface="+mn-lt"/>
              </a:rPr>
              <a:t>part</a:t>
            </a:r>
            <a:r>
              <a:rPr lang="en-US" sz="2000" dirty="0" smtClean="0">
                <a:latin typeface="+mn-lt"/>
              </a:rPr>
              <a:t>&gt;100</a:t>
            </a:r>
          </a:p>
        </p:txBody>
      </p:sp>
      <p:sp>
        <p:nvSpPr>
          <p:cNvPr id="11" name="Slide Number Placeholder 3"/>
          <p:cNvSpPr txBox="1">
            <a:spLocks/>
          </p:cNvSpPr>
          <p:nvPr/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8F6A7-8F10-471A-BDFE-C89B0DAC397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943600" cy="365125"/>
          </a:xfrm>
        </p:spPr>
        <p:txBody>
          <a:bodyPr/>
          <a:lstStyle/>
          <a:p>
            <a:r>
              <a:rPr lang="en-US" dirty="0" smtClean="0"/>
              <a:t>Jeffery T. Mitchell - Fluctuations, Correlations, RHIC Low Energy Run  - 10/3/11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895600" y="762000"/>
            <a:ext cx="2819400" cy="1143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ResultAll_Low_6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90725"/>
            <a:ext cx="6759575" cy="361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ResultAll_Low_5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990725"/>
            <a:ext cx="6759575" cy="361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ResultAll_Low_4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990725"/>
            <a:ext cx="6759575" cy="361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ResultAll_Low_3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990725"/>
            <a:ext cx="6759575" cy="361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ResultAll_Low_2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990725"/>
            <a:ext cx="6759575" cy="361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ResultAll_Low_1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990725"/>
            <a:ext cx="6759575" cy="361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49275" y="0"/>
            <a:ext cx="8594725" cy="1016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spc="-100" dirty="0" smtClean="0">
                <a:solidFill>
                  <a:schemeClr val="tx2">
                    <a:satMod val="200000"/>
                  </a:schemeClr>
                </a:solidFill>
                <a:latin typeface="Goudy Old Style" pitchFamily="18" charset="0"/>
                <a:ea typeface="ＭＳ Ｐゴシック" pitchFamily="34" charset="-128"/>
                <a:cs typeface="+mj-cs"/>
              </a:rPr>
              <a:t>Energy and System-Dependence of</a:t>
            </a: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Goudy Old Style" pitchFamily="18" charset="0"/>
                <a:ea typeface="ＭＳ Ｐゴシック" pitchFamily="34" charset="-128"/>
                <a:cs typeface="+mj-cs"/>
              </a:rPr>
              <a:t> </a:t>
            </a: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Symbol" pitchFamily="18" charset="2"/>
                <a:ea typeface="ＭＳ Ｐゴシック" pitchFamily="34" charset="-128"/>
                <a:cs typeface="+mj-cs"/>
              </a:rPr>
              <a:t>p</a:t>
            </a:r>
            <a:r>
              <a:rPr kumimoji="0" lang="en-US" sz="4000" b="0" i="0" u="none" strike="noStrike" kern="1200" cap="none" spc="-100" normalizeH="0" baseline="3000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Goudy Old Style" pitchFamily="18" charset="0"/>
                <a:ea typeface="ＭＳ Ｐゴシック" pitchFamily="34" charset="-128"/>
                <a:cs typeface="+mj-cs"/>
              </a:rPr>
              <a:t>0</a:t>
            </a: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Goudy Old Style" pitchFamily="18" charset="0"/>
                <a:ea typeface="ＭＳ Ｐゴシック" pitchFamily="34" charset="-128"/>
                <a:cs typeface="+mj-cs"/>
              </a:rPr>
              <a:t> R</a:t>
            </a:r>
            <a:r>
              <a:rPr kumimoji="0" lang="en-US" sz="4000" b="0" i="0" u="none" strike="noStrike" kern="1200" cap="none" spc="-100" normalizeH="0" baseline="-2500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Goudy Old Style" pitchFamily="18" charset="0"/>
                <a:ea typeface="ＭＳ Ｐゴシック" pitchFamily="34" charset="-128"/>
                <a:cs typeface="+mj-cs"/>
              </a:rPr>
              <a:t>AA</a:t>
            </a:r>
          </a:p>
        </p:txBody>
      </p:sp>
      <p:graphicFrame>
        <p:nvGraphicFramePr>
          <p:cNvPr id="10" name="Object 23"/>
          <p:cNvGraphicFramePr>
            <a:graphicFrameLocks noChangeAspect="1"/>
          </p:cNvGraphicFramePr>
          <p:nvPr/>
        </p:nvGraphicFramePr>
        <p:xfrm>
          <a:off x="2895600" y="838200"/>
          <a:ext cx="2854325" cy="866775"/>
        </p:xfrm>
        <a:graphic>
          <a:graphicData uri="http://schemas.openxmlformats.org/presentationml/2006/ole">
            <p:oleObj spid="_x0000_s328706" name="Equation" r:id="rId8" imgW="1398600" imgH="420480" progId="Equation.3">
              <p:embed/>
            </p:oleObj>
          </a:graphicData>
        </a:graphic>
      </p:graphicFrame>
      <p:sp>
        <p:nvSpPr>
          <p:cNvPr id="11" name="Rectangle 10"/>
          <p:cNvSpPr/>
          <p:nvPr/>
        </p:nvSpPr>
        <p:spPr>
          <a:xfrm>
            <a:off x="6715125" y="1066800"/>
            <a:ext cx="2428875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System size: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b="1" dirty="0">
                <a:ea typeface="ＭＳ Ｐゴシック" charset="0"/>
                <a:cs typeface="ＭＳ Ｐゴシック" charset="0"/>
              </a:rPr>
              <a:t>Circles: Cu+Cu</a:t>
            </a:r>
          </a:p>
          <a:p>
            <a:pPr marL="285750" indent="-285750">
              <a:buFont typeface="Wingdings" charset="2"/>
              <a:buChar char="§"/>
              <a:defRPr/>
            </a:pPr>
            <a:r>
              <a:rPr lang="en-US" b="1" dirty="0">
                <a:ea typeface="ＭＳ Ｐゴシック" charset="0"/>
                <a:cs typeface="ＭＳ Ｐゴシック" charset="0"/>
              </a:rPr>
              <a:t>Squares: Au+Au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715125" y="2057400"/>
            <a:ext cx="242887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/>
              <a:t>The R</a:t>
            </a:r>
            <a:r>
              <a:rPr lang="en-US" sz="2400" baseline="-25000" dirty="0"/>
              <a:t>AA</a:t>
            </a:r>
            <a:r>
              <a:rPr lang="en-US" sz="2400" dirty="0"/>
              <a:t> values </a:t>
            </a:r>
            <a:r>
              <a:rPr lang="en-US" sz="2400" dirty="0" smtClean="0"/>
              <a:t>seem </a:t>
            </a:r>
            <a:r>
              <a:rPr lang="en-US" sz="2400" dirty="0"/>
              <a:t>to have the same trend</a:t>
            </a:r>
            <a:r>
              <a:rPr lang="en-US" sz="2400" dirty="0" smtClean="0"/>
              <a:t>. But, the scaling does not work for all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T</a:t>
            </a:r>
            <a:r>
              <a:rPr lang="en-US" sz="2400" dirty="0" smtClean="0"/>
              <a:t> ranges.</a:t>
            </a:r>
            <a:endParaRPr lang="en-US" sz="2400" dirty="0"/>
          </a:p>
        </p:txBody>
      </p:sp>
      <p:pic>
        <p:nvPicPr>
          <p:cNvPr id="13" name="Picture 12" descr="ResultAll_Low_7.gif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1990725"/>
            <a:ext cx="6759575" cy="361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65112" y="5603875"/>
            <a:ext cx="7583488" cy="369888"/>
          </a:xfrm>
          <a:prstGeom prst="rect">
            <a:avLst/>
          </a:prstGeom>
          <a:solidFill>
            <a:srgbClr val="FFD55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SPS, max reach: 2 × 208(</a:t>
            </a:r>
            <a:r>
              <a:rPr lang="en-US" b="1" dirty="0" err="1">
                <a:solidFill>
                  <a:srgbClr val="008000"/>
                </a:solidFill>
              </a:rPr>
              <a:t>Pb</a:t>
            </a:r>
            <a:r>
              <a:rPr lang="en-US" b="1" dirty="0">
                <a:solidFill>
                  <a:srgbClr val="008000"/>
                </a:solidFill>
              </a:rPr>
              <a:t>) × 17.3 </a:t>
            </a:r>
            <a:r>
              <a:rPr lang="en-US" b="1" dirty="0" err="1">
                <a:solidFill>
                  <a:srgbClr val="008000"/>
                </a:solidFill>
              </a:rPr>
              <a:t>GeV</a:t>
            </a:r>
            <a:r>
              <a:rPr lang="en-US" b="1" dirty="0">
                <a:solidFill>
                  <a:srgbClr val="008000"/>
                </a:solidFill>
              </a:rPr>
              <a:t> (</a:t>
            </a:r>
            <a:r>
              <a:rPr lang="en-US" dirty="0">
                <a:solidFill>
                  <a:srgbClr val="008000"/>
                </a:solidFill>
              </a:rPr>
              <a:t>√</a:t>
            </a:r>
            <a:r>
              <a:rPr lang="en-US" b="1" dirty="0" err="1">
                <a:solidFill>
                  <a:srgbClr val="008000"/>
                </a:solidFill>
              </a:rPr>
              <a:t>s</a:t>
            </a:r>
            <a:r>
              <a:rPr lang="en-US" b="1" baseline="-25000" dirty="0" err="1">
                <a:solidFill>
                  <a:srgbClr val="008000"/>
                </a:solidFill>
              </a:rPr>
              <a:t>NN</a:t>
            </a:r>
            <a:r>
              <a:rPr lang="en-US" b="1" dirty="0">
                <a:solidFill>
                  <a:srgbClr val="008000"/>
                </a:solidFill>
              </a:rPr>
              <a:t>)/2 = 3598.4 </a:t>
            </a:r>
            <a:r>
              <a:rPr lang="en-US" b="1" dirty="0" err="1">
                <a:solidFill>
                  <a:srgbClr val="008000"/>
                </a:solidFill>
              </a:rPr>
              <a:t>GeV</a:t>
            </a:r>
            <a:endParaRPr lang="en-US" b="1" dirty="0">
              <a:solidFill>
                <a:srgbClr val="008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922713" y="2154238"/>
            <a:ext cx="0" cy="3003550"/>
          </a:xfrm>
          <a:prstGeom prst="line">
            <a:avLst/>
          </a:prstGeom>
          <a:ln w="28575" cmpd="sng">
            <a:solidFill>
              <a:srgbClr val="008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922713" y="2395538"/>
            <a:ext cx="16573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008000"/>
                </a:solidFill>
              </a:rPr>
              <a:t>SPS, max reach</a:t>
            </a:r>
          </a:p>
        </p:txBody>
      </p:sp>
      <p:sp>
        <p:nvSpPr>
          <p:cNvPr id="20" name="Slide Number Placeholder 3"/>
          <p:cNvSpPr txBox="1">
            <a:spLocks/>
          </p:cNvSpPr>
          <p:nvPr/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8F6A7-8F10-471A-BDFE-C89B0DAC397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6019800" cy="365125"/>
          </a:xfrm>
        </p:spPr>
        <p:txBody>
          <a:bodyPr/>
          <a:lstStyle/>
          <a:p>
            <a:r>
              <a:rPr lang="en-US" smtClean="0"/>
              <a:t>Jeffery T. Mitchell - Fluctuations, Correlations, RHIC Low Energy Run  - 10/3/11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algn="ctr"/>
            <a:r>
              <a:rPr lang="en-US" dirty="0" err="1" smtClean="0">
                <a:latin typeface="Symbol" pitchFamily="18" charset="2"/>
              </a:rPr>
              <a:t>f</a:t>
            </a:r>
            <a:r>
              <a:rPr lang="en-US" dirty="0" err="1" smtClean="0">
                <a:sym typeface="Wingdings" pitchFamily="2" charset="2"/>
              </a:rPr>
              <a:t>K</a:t>
            </a:r>
            <a:r>
              <a:rPr lang="en-US" baseline="30000" dirty="0" err="1" smtClean="0">
                <a:sym typeface="Wingdings" pitchFamily="2" charset="2"/>
              </a:rPr>
              <a:t>+</a:t>
            </a:r>
            <a:r>
              <a:rPr lang="en-US" dirty="0" err="1" smtClean="0">
                <a:sym typeface="Wingdings" pitchFamily="2" charset="2"/>
              </a:rPr>
              <a:t>K</a:t>
            </a:r>
            <a:r>
              <a:rPr lang="en-US" baseline="30000" dirty="0" smtClean="0">
                <a:sym typeface="Wingdings" pitchFamily="2" charset="2"/>
              </a:rPr>
              <a:t>-</a:t>
            </a:r>
            <a:r>
              <a:rPr lang="en-US" dirty="0" smtClean="0">
                <a:sym typeface="Wingdings" pitchFamily="2" charset="2"/>
              </a:rPr>
              <a:t> Spectra in 62.4 </a:t>
            </a:r>
            <a:r>
              <a:rPr lang="en-US" dirty="0" err="1" smtClean="0">
                <a:sym typeface="Wingdings" pitchFamily="2" charset="2"/>
              </a:rPr>
              <a:t>GeV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Au+Au</a:t>
            </a:r>
            <a:r>
              <a:rPr lang="en-US" dirty="0" smtClean="0">
                <a:sym typeface="Wingdings" pitchFamily="2" charset="2"/>
              </a:rPr>
              <a:t> Collisions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143000"/>
            <a:ext cx="4038600" cy="5200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3"/>
          <p:cNvSpPr txBox="1">
            <a:spLocks/>
          </p:cNvSpPr>
          <p:nvPr/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8F6A7-8F10-471A-BDFE-C89B0DAC397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905000" y="6492875"/>
            <a:ext cx="6248400" cy="365125"/>
          </a:xfrm>
        </p:spPr>
        <p:txBody>
          <a:bodyPr/>
          <a:lstStyle/>
          <a:p>
            <a:r>
              <a:rPr lang="en-US" dirty="0" smtClean="0"/>
              <a:t>Jeffery T. Mitchell - Fluctuations, Correlations, RHIC Low Energy Run  - 10/3/11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Symbol" pitchFamily="18" charset="2"/>
                <a:ea typeface="+mj-ea"/>
                <a:cs typeface="+mj-cs"/>
              </a:rPr>
              <a:t>f</a:t>
            </a:r>
            <a:r>
              <a:rPr kumimoji="0" lang="en-US" sz="36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2" charset="2"/>
              </a:rPr>
              <a:t>K</a:t>
            </a:r>
            <a:r>
              <a:rPr kumimoji="0" lang="en-US" sz="3600" b="0" i="0" u="none" strike="noStrike" kern="1200" cap="none" spc="-100" normalizeH="0" baseline="3000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2" charset="2"/>
              </a:rPr>
              <a:t>+</a:t>
            </a:r>
            <a:r>
              <a:rPr kumimoji="0" lang="en-US" sz="36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2" charset="2"/>
              </a:rPr>
              <a:t>K</a:t>
            </a:r>
            <a:r>
              <a:rPr kumimoji="0" lang="en-US" sz="3600" b="0" i="0" u="none" strike="noStrike" kern="1200" cap="none" spc="-100" normalizeH="0" baseline="3000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2" charset="2"/>
              </a:rPr>
              <a:t>-</a:t>
            </a:r>
            <a:r>
              <a:rPr kumimoji="0" lang="en-US" sz="36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2" charset="2"/>
              </a:rPr>
              <a:t> R</a:t>
            </a:r>
            <a:r>
              <a:rPr kumimoji="0" lang="en-US" sz="3600" b="0" i="0" u="none" strike="noStrike" kern="1200" cap="none" spc="-100" normalizeH="0" baseline="-2500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2" charset="2"/>
              </a:rPr>
              <a:t>AA</a:t>
            </a:r>
            <a:r>
              <a:rPr kumimoji="0" lang="en-US" sz="36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2" charset="2"/>
              </a:rPr>
              <a:t> in 200 </a:t>
            </a:r>
            <a:r>
              <a:rPr kumimoji="0" lang="en-US" sz="36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2" charset="2"/>
              </a:rPr>
              <a:t>GeV</a:t>
            </a:r>
            <a:r>
              <a:rPr kumimoji="0" lang="en-US" sz="36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2" charset="2"/>
              </a:rPr>
              <a:t> </a:t>
            </a:r>
            <a:r>
              <a:rPr kumimoji="0" lang="en-US" sz="36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2" charset="2"/>
              </a:rPr>
              <a:t>Au+Au</a:t>
            </a:r>
            <a:r>
              <a:rPr kumimoji="0" lang="en-US" sz="36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2" charset="2"/>
              </a:rPr>
              <a:t> Collisions</a:t>
            </a:r>
            <a:endParaRPr kumimoji="0" lang="en-US" sz="36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1" y="685800"/>
            <a:ext cx="4380836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638800" y="3048000"/>
            <a:ext cx="3200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dirty="0" smtClean="0">
                <a:latin typeface="Symbol" pitchFamily="18" charset="2"/>
              </a:rPr>
              <a:t>f</a:t>
            </a:r>
            <a:r>
              <a:rPr lang="en-US" dirty="0" smtClean="0"/>
              <a:t> is suppressed in central 200 </a:t>
            </a:r>
            <a:r>
              <a:rPr lang="en-US" dirty="0" err="1" smtClean="0"/>
              <a:t>GeV</a:t>
            </a:r>
            <a:r>
              <a:rPr lang="en-US" dirty="0" smtClean="0"/>
              <a:t> </a:t>
            </a:r>
            <a:r>
              <a:rPr lang="en-US" dirty="0" err="1" smtClean="0"/>
              <a:t>Au+Au</a:t>
            </a:r>
            <a:r>
              <a:rPr lang="en-US" dirty="0" smtClean="0"/>
              <a:t> collisions.</a:t>
            </a:r>
          </a:p>
          <a:p>
            <a:endParaRPr lang="en-US" dirty="0" smtClean="0"/>
          </a:p>
          <a:p>
            <a:r>
              <a:rPr lang="en-US" dirty="0" smtClean="0"/>
              <a:t>The R</a:t>
            </a:r>
            <a:r>
              <a:rPr lang="en-US" baseline="-25000" dirty="0" smtClean="0"/>
              <a:t>AA</a:t>
            </a:r>
            <a:r>
              <a:rPr lang="en-US" dirty="0" smtClean="0"/>
              <a:t> of the </a:t>
            </a:r>
            <a:r>
              <a:rPr lang="en-US" dirty="0" smtClean="0">
                <a:latin typeface="Symbol" pitchFamily="18" charset="2"/>
              </a:rPr>
              <a:t>f</a:t>
            </a:r>
            <a:r>
              <a:rPr lang="en-US" dirty="0" smtClean="0"/>
              <a:t> lies between that of the proton and the </a:t>
            </a:r>
            <a:r>
              <a:rPr lang="en-US" dirty="0" smtClean="0">
                <a:latin typeface="Symbol" pitchFamily="18" charset="2"/>
              </a:rPr>
              <a:t>p</a:t>
            </a:r>
            <a:r>
              <a:rPr lang="en-US" baseline="30000" dirty="0" smtClean="0"/>
              <a:t>0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6096000" cy="365125"/>
          </a:xfrm>
        </p:spPr>
        <p:txBody>
          <a:bodyPr/>
          <a:lstStyle/>
          <a:p>
            <a:r>
              <a:rPr lang="en-US" dirty="0" smtClean="0"/>
              <a:t>Jeffery T. Mitchell - Fluctuations, Correlations, RHIC Low Energy Run  - 10/3/11</a:t>
            </a:r>
            <a:endParaRPr lang="en-US" dirty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8F6A7-8F10-471A-BDFE-C89B0DAC397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6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143000"/>
            <a:ext cx="4724400" cy="515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3"/>
          <p:cNvSpPr txBox="1">
            <a:spLocks/>
          </p:cNvSpPr>
          <p:nvPr/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8F6A7-8F10-471A-BDFE-C89B0DAC397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Symbol" pitchFamily="18" charset="2"/>
                <a:ea typeface="+mj-ea"/>
                <a:cs typeface="+mj-cs"/>
              </a:rPr>
              <a:t>f</a:t>
            </a:r>
            <a:r>
              <a:rPr kumimoji="0" lang="en-US" sz="40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2" charset="2"/>
              </a:rPr>
              <a:t>K</a:t>
            </a:r>
            <a:r>
              <a:rPr kumimoji="0" lang="en-US" sz="4000" b="0" i="0" u="none" strike="noStrike" kern="1200" cap="none" spc="-100" normalizeH="0" baseline="3000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2" charset="2"/>
              </a:rPr>
              <a:t>+</a:t>
            </a:r>
            <a:r>
              <a:rPr kumimoji="0" lang="en-US" sz="40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2" charset="2"/>
              </a:rPr>
              <a:t>K</a:t>
            </a:r>
            <a:r>
              <a:rPr kumimoji="0" lang="en-US" sz="4000" b="0" i="0" u="none" strike="noStrike" kern="1200" cap="none" spc="-100" normalizeH="0" baseline="3000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2" charset="2"/>
              </a:rPr>
              <a:t>-</a:t>
            </a: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2" charset="2"/>
              </a:rPr>
              <a:t> R</a:t>
            </a:r>
            <a:r>
              <a:rPr kumimoji="0" lang="en-US" sz="4000" b="0" i="0" u="none" strike="noStrike" kern="1200" cap="none" spc="-100" normalizeH="0" baseline="-2500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2" charset="2"/>
              </a:rPr>
              <a:t>AA</a:t>
            </a: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2" charset="2"/>
              </a:rPr>
              <a:t> in 62.4 </a:t>
            </a:r>
            <a:r>
              <a:rPr kumimoji="0" lang="en-US" sz="40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2" charset="2"/>
              </a:rPr>
              <a:t>GeV</a:t>
            </a: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2" charset="2"/>
              </a:rPr>
              <a:t> </a:t>
            </a:r>
            <a:r>
              <a:rPr kumimoji="0" lang="en-US" sz="40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2" charset="2"/>
              </a:rPr>
              <a:t>Au+Au</a:t>
            </a: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2" charset="2"/>
              </a:rPr>
              <a:t> Collisions</a:t>
            </a:r>
            <a:endParaRPr kumimoji="0" lang="en-US" sz="40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10200" y="3048000"/>
            <a:ext cx="3733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Within the current precision,  no suppression at 62.4 </a:t>
            </a:r>
            <a:r>
              <a:rPr lang="en-US" dirty="0" err="1" smtClean="0"/>
              <a:t>GeV</a:t>
            </a:r>
            <a:r>
              <a:rPr lang="en-US" dirty="0" smtClean="0"/>
              <a:t>.</a:t>
            </a:r>
          </a:p>
          <a:p>
            <a:r>
              <a:rPr lang="en-US" dirty="0" smtClean="0"/>
              <a:t>Similar to the 200 </a:t>
            </a:r>
            <a:r>
              <a:rPr lang="en-US" dirty="0" err="1" smtClean="0"/>
              <a:t>GeV</a:t>
            </a:r>
            <a:r>
              <a:rPr lang="en-US" dirty="0" smtClean="0"/>
              <a:t> results, the R</a:t>
            </a:r>
            <a:r>
              <a:rPr lang="en-US" baseline="-25000" dirty="0" smtClean="0"/>
              <a:t>AA</a:t>
            </a:r>
            <a:r>
              <a:rPr lang="en-US" dirty="0" smtClean="0"/>
              <a:t> of the </a:t>
            </a:r>
            <a:r>
              <a:rPr lang="en-US" dirty="0" smtClean="0">
                <a:latin typeface="Symbol" pitchFamily="18" charset="2"/>
              </a:rPr>
              <a:t>f</a:t>
            </a:r>
            <a:r>
              <a:rPr lang="en-US" dirty="0" smtClean="0"/>
              <a:t> lies between that of the proton and the </a:t>
            </a:r>
            <a:r>
              <a:rPr lang="en-US" dirty="0" smtClean="0">
                <a:latin typeface="Symbol" pitchFamily="18" charset="2"/>
              </a:rPr>
              <a:t>p</a:t>
            </a:r>
            <a:r>
              <a:rPr lang="en-US" baseline="30000" dirty="0" smtClean="0"/>
              <a:t>0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6324600" cy="365125"/>
          </a:xfrm>
        </p:spPr>
        <p:txBody>
          <a:bodyPr/>
          <a:lstStyle/>
          <a:p>
            <a:r>
              <a:rPr lang="en-US" dirty="0" smtClean="0"/>
              <a:t>Jeffery T. Mitchell - Fluctuations, Correlations, RHIC Low Energy Run  - 10/3/11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4800" y="152400"/>
            <a:ext cx="8610600" cy="4873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J/</a:t>
            </a:r>
            <a:r>
              <a:rPr kumimoji="1" lang="el-GR" altLang="ja-JP" sz="32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ＭＳ Ｐゴシック" pitchFamily="34" charset="-128"/>
                <a:ea typeface="+mj-ea"/>
                <a:cs typeface="+mj-cs"/>
              </a:rPr>
              <a:t>ψ</a:t>
            </a:r>
            <a:r>
              <a:rPr kumimoji="1" lang="en-US" altLang="ja-JP" sz="32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ＭＳ Ｐゴシック" pitchFamily="34" charset="-128"/>
                <a:ea typeface="+mj-ea"/>
                <a:cs typeface="+mj-cs"/>
              </a:rPr>
              <a:t>Yields</a:t>
            </a:r>
            <a:r>
              <a:rPr kumimoji="1" lang="en-US" altLang="ja-JP" sz="3200" b="0" i="0" u="none" strike="noStrike" kern="1200" cap="none" spc="-100" normalizeH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ＭＳ Ｐゴシック" pitchFamily="34" charset="-128"/>
                <a:ea typeface="+mj-ea"/>
                <a:cs typeface="+mj-cs"/>
              </a:rPr>
              <a:t> </a:t>
            </a:r>
            <a:r>
              <a:rPr kumimoji="1" lang="en-US" altLang="ja-JP" sz="32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ＭＳ Ｐゴシック" pitchFamily="34" charset="-128"/>
                <a:ea typeface="+mj-ea"/>
                <a:cs typeface="+mj-cs"/>
              </a:rPr>
              <a:t>from 62 and 39 </a:t>
            </a:r>
            <a:r>
              <a:rPr kumimoji="1" lang="en-US" altLang="ja-JP" sz="32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ＭＳ Ｐゴシック" pitchFamily="34" charset="-128"/>
                <a:ea typeface="+mj-ea"/>
                <a:cs typeface="+mj-cs"/>
              </a:rPr>
              <a:t>GeV</a:t>
            </a:r>
            <a:r>
              <a:rPr kumimoji="1" lang="en-US" altLang="ja-JP" sz="32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ＭＳ Ｐゴシック" pitchFamily="34" charset="-128"/>
                <a:ea typeface="+mj-ea"/>
                <a:cs typeface="+mj-cs"/>
              </a:rPr>
              <a:t> </a:t>
            </a:r>
            <a:r>
              <a:rPr kumimoji="1" lang="en-US" altLang="ja-JP" sz="32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ＭＳ Ｐゴシック" pitchFamily="34" charset="-128"/>
                <a:ea typeface="+mj-ea"/>
                <a:cs typeface="+mj-cs"/>
              </a:rPr>
              <a:t>Au+Au</a:t>
            </a:r>
            <a:r>
              <a:rPr kumimoji="1" lang="en-US" altLang="ja-JP" sz="32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ＭＳ Ｐゴシック" pitchFamily="34" charset="-128"/>
                <a:ea typeface="+mj-ea"/>
                <a:cs typeface="+mj-cs"/>
              </a:rPr>
              <a:t> Collisions</a:t>
            </a:r>
            <a:endParaRPr kumimoji="0" lang="en-US" sz="32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C:\Users\abhisek\Desktop\My PHENIX presentations\Preliminary_QM11\preliminary\inv_yield_ncoll_scale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40036"/>
            <a:ext cx="5029200" cy="3877937"/>
          </a:xfrm>
          <a:prstGeom prst="rect">
            <a:avLst/>
          </a:prstGeom>
          <a:noFill/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5105400"/>
            <a:ext cx="7315200" cy="761999"/>
          </a:xfrm>
          <a:prstGeom prst="rect">
            <a:avLst/>
          </a:prstGeom>
        </p:spPr>
        <p:txBody>
          <a:bodyPr/>
          <a:lstStyle/>
          <a:p>
            <a:pPr marL="41148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2010, PHENIX collected 700M (250M) MB events from 62.4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GeV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(39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GeV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Au+Au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collision.</a:t>
            </a:r>
          </a:p>
        </p:txBody>
      </p:sp>
      <p:pic>
        <p:nvPicPr>
          <p:cNvPr id="5" name="Picture 3" descr="C:\Users\abhisek\Desktop\My PHENIX presentations\Preliminary_QM11\preliminary\inv_yield_pT_62GeV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914400"/>
            <a:ext cx="4446984" cy="3657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438400" y="5867400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Rapidity 1.2 &lt;|y| &lt;2.2</a:t>
            </a:r>
            <a:endParaRPr lang="en-US" sz="20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4648200" y="914400"/>
            <a:ext cx="1295400" cy="2286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838200"/>
            <a:ext cx="1600200" cy="2286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8F6A7-8F10-471A-BDFE-C89B0DAC397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6324600" cy="365125"/>
          </a:xfrm>
        </p:spPr>
        <p:txBody>
          <a:bodyPr/>
          <a:lstStyle/>
          <a:p>
            <a:r>
              <a:rPr lang="en-US" dirty="0" smtClean="0"/>
              <a:t>Jeffery T. Mitchell - Fluctuations, Correlations, RHIC Low Energy Run  - 10/3/11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914400"/>
          </a:xfrm>
        </p:spPr>
        <p:txBody>
          <a:bodyPr/>
          <a:lstStyle/>
          <a:p>
            <a:r>
              <a:rPr lang="en-US" sz="3600" dirty="0" smtClean="0"/>
              <a:t>Energy Dependence of J/</a:t>
            </a:r>
            <a:r>
              <a:rPr lang="en-US" sz="3600" dirty="0" smtClean="0">
                <a:latin typeface="Symbol" pitchFamily="18" charset="2"/>
              </a:rPr>
              <a:t>y</a:t>
            </a:r>
            <a:r>
              <a:rPr lang="en-US" sz="3600" dirty="0" smtClean="0"/>
              <a:t> Suppression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14400"/>
            <a:ext cx="7795846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09600" y="5715000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Less suppression is observed in central collisions at LHC energies.</a:t>
            </a:r>
            <a:endParaRPr lang="en-US" dirty="0"/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8F6A7-8F10-471A-BDFE-C89B0DAC397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905000" y="6492875"/>
            <a:ext cx="6248400" cy="365125"/>
          </a:xfrm>
        </p:spPr>
        <p:txBody>
          <a:bodyPr/>
          <a:lstStyle/>
          <a:p>
            <a:r>
              <a:rPr lang="en-US" dirty="0" smtClean="0"/>
              <a:t>Jeffery T. Mitchell - Fluctuations, Correlations, RHIC Low Energy Run  - 10/3/11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66800" y="152400"/>
            <a:ext cx="7086600" cy="487362"/>
          </a:xfrm>
          <a:prstGeom prst="rect">
            <a:avLst/>
          </a:prstGeom>
        </p:spPr>
        <p:txBody>
          <a:bodyPr>
            <a:normAutofit fontScale="7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00" normalizeH="0" baseline="0" noProof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Energy dependence of J/</a:t>
            </a:r>
            <a:r>
              <a:rPr kumimoji="1" lang="el-GR" altLang="ja-JP" sz="4000" b="0" i="0" u="none" strike="noStrike" kern="1200" cap="none" spc="-100" normalizeH="0" baseline="0" noProof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ＭＳ Ｐゴシック" pitchFamily="34" charset="-128"/>
                <a:ea typeface="+mj-ea"/>
                <a:cs typeface="+mj-cs"/>
              </a:rPr>
              <a:t>ψ</a:t>
            </a:r>
            <a:r>
              <a:rPr kumimoji="0" lang="en-US" sz="4000" b="0" i="0" u="none" strike="noStrike" kern="1200" cap="none" spc="-100" normalizeH="0" baseline="0" noProof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Symbol" pitchFamily="18" charset="2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-100" normalizeH="0" baseline="0" noProof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</a:t>
            </a:r>
            <a:r>
              <a:rPr kumimoji="0" lang="en-US" sz="4000" b="0" i="0" u="none" strike="noStrike" kern="1200" cap="none" spc="-100" normalizeH="0" baseline="-25000" noProof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CP</a:t>
            </a:r>
            <a:endParaRPr kumimoji="0" lang="en-US" sz="40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572000"/>
            <a:ext cx="9144000" cy="132343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</a:rPr>
              <a:t> PHENIX does not yet have a </a:t>
            </a:r>
            <a:r>
              <a:rPr lang="en-US" sz="2000" dirty="0" err="1" smtClean="0">
                <a:solidFill>
                  <a:schemeClr val="tx1"/>
                </a:solidFill>
              </a:rPr>
              <a:t>p+p</a:t>
            </a:r>
            <a:r>
              <a:rPr lang="en-US" sz="2000" dirty="0" smtClean="0">
                <a:solidFill>
                  <a:schemeClr val="tx1"/>
                </a:solidFill>
              </a:rPr>
              <a:t> reference at 62 and 39 </a:t>
            </a:r>
            <a:r>
              <a:rPr lang="en-US" sz="2000" dirty="0" err="1" smtClean="0">
                <a:solidFill>
                  <a:schemeClr val="tx1"/>
                </a:solidFill>
              </a:rPr>
              <a:t>GeV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</a:rPr>
              <a:t> Lacking a reference, R</a:t>
            </a:r>
            <a:r>
              <a:rPr lang="en-US" sz="2000" baseline="-25000" dirty="0" smtClean="0">
                <a:solidFill>
                  <a:schemeClr val="tx1"/>
                </a:solidFill>
              </a:rPr>
              <a:t>CP</a:t>
            </a:r>
            <a:r>
              <a:rPr lang="en-US" sz="2000" dirty="0" smtClean="0">
                <a:solidFill>
                  <a:schemeClr val="tx1"/>
                </a:solidFill>
              </a:rPr>
              <a:t> can still give us insight about the suppression level.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</a:rPr>
              <a:t> The suppression is at a similar level at all energies.</a:t>
            </a:r>
          </a:p>
        </p:txBody>
      </p:sp>
      <p:pic>
        <p:nvPicPr>
          <p:cNvPr id="4" name="Picture 2" descr="C:\Users\abhisek\Desktop\My PHENIX presentations\Preliminary_QM11\preliminary\Rcp_200GeV_62GeV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4289"/>
            <a:ext cx="4724401" cy="3642911"/>
          </a:xfrm>
          <a:prstGeom prst="rect">
            <a:avLst/>
          </a:prstGeom>
          <a:noFill/>
        </p:spPr>
      </p:pic>
      <p:pic>
        <p:nvPicPr>
          <p:cNvPr id="5" name="Picture 3" descr="C:\Users\abhisek\Desktop\My PHENIX presentations\Preliminary_QM11\preliminary\Rcp_200GeV_39GeV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609600"/>
            <a:ext cx="4724400" cy="3642911"/>
          </a:xfrm>
          <a:prstGeom prst="rect">
            <a:avLst/>
          </a:prstGeom>
          <a:noFill/>
        </p:spPr>
      </p:pic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114800" y="2032000"/>
          <a:ext cx="914400" cy="198438"/>
        </p:xfrm>
        <a:graphic>
          <a:graphicData uri="http://schemas.openxmlformats.org/presentationml/2006/ole">
            <p:oleObj spid="_x0000_s323586" name="Equation" r:id="rId5" imgW="435128" imgH="678968" progId="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00400" y="926068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Rapidity 1.2 &lt;|y| &lt;2.2</a:t>
            </a:r>
            <a:endParaRPr lang="en-US" sz="2000" b="1" dirty="0"/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8F6A7-8F10-471A-BDFE-C89B0DAC397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6172200" cy="365125"/>
          </a:xfrm>
        </p:spPr>
        <p:txBody>
          <a:bodyPr/>
          <a:lstStyle/>
          <a:p>
            <a:r>
              <a:rPr lang="en-US" dirty="0" smtClean="0"/>
              <a:t>Jeffery T. Mitchell - Fluctuations, Correlations, RHIC Low Energy Run  - 10/3/11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5400" cy="914400"/>
          </a:xfrm>
        </p:spPr>
        <p:txBody>
          <a:bodyPr/>
          <a:lstStyle/>
          <a:p>
            <a:pPr algn="ctr"/>
            <a:r>
              <a:rPr lang="en-US" sz="3600" dirty="0" smtClean="0"/>
              <a:t>The RHIC Beam Energy Scan Program: Overview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914400"/>
            <a:ext cx="86106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Species: Gold + Gold</a:t>
            </a:r>
          </a:p>
          <a:p>
            <a:endParaRPr lang="en-US" sz="1600" dirty="0" smtClean="0"/>
          </a:p>
          <a:p>
            <a:r>
              <a:rPr lang="en-US" sz="1600" dirty="0" smtClean="0"/>
              <a:t>	Collision Energies [</a:t>
            </a:r>
            <a:r>
              <a:rPr lang="en-US" sz="1600" dirty="0" err="1" smtClean="0"/>
              <a:t>sqrt</a:t>
            </a:r>
            <a:r>
              <a:rPr lang="en-US" sz="1600" dirty="0" smtClean="0"/>
              <a:t>(</a:t>
            </a:r>
            <a:r>
              <a:rPr lang="en-US" sz="1600" dirty="0" err="1" smtClean="0"/>
              <a:t>s</a:t>
            </a:r>
            <a:r>
              <a:rPr lang="en-US" sz="1600" baseline="-25000" dirty="0" err="1" smtClean="0"/>
              <a:t>NN</a:t>
            </a:r>
            <a:r>
              <a:rPr lang="en-US" sz="1600" dirty="0" smtClean="0"/>
              <a:t>)]:</a:t>
            </a:r>
          </a:p>
          <a:p>
            <a:r>
              <a:rPr lang="en-US" sz="1600" dirty="0" smtClean="0"/>
              <a:t>		200 </a:t>
            </a:r>
            <a:r>
              <a:rPr lang="en-US" sz="1600" dirty="0" err="1" smtClean="0"/>
              <a:t>GeV</a:t>
            </a:r>
            <a:r>
              <a:rPr lang="en-US" sz="1600" dirty="0" smtClean="0"/>
              <a:t> (2010), 130 </a:t>
            </a:r>
            <a:r>
              <a:rPr lang="en-US" sz="1600" dirty="0" err="1" smtClean="0"/>
              <a:t>GeV</a:t>
            </a:r>
            <a:r>
              <a:rPr lang="en-US" sz="1600" dirty="0" smtClean="0"/>
              <a:t> (2001), 62.4 </a:t>
            </a:r>
            <a:r>
              <a:rPr lang="en-US" sz="1600" dirty="0" err="1" smtClean="0"/>
              <a:t>GeV</a:t>
            </a:r>
            <a:r>
              <a:rPr lang="en-US" sz="1600" dirty="0" smtClean="0"/>
              <a:t> (2010), </a:t>
            </a:r>
          </a:p>
          <a:p>
            <a:r>
              <a:rPr lang="en-US" sz="1600" dirty="0" smtClean="0"/>
              <a:t>		39 </a:t>
            </a:r>
            <a:r>
              <a:rPr lang="en-US" sz="1600" dirty="0" err="1" smtClean="0"/>
              <a:t>GeV</a:t>
            </a:r>
            <a:r>
              <a:rPr lang="en-US" sz="1600" dirty="0" smtClean="0"/>
              <a:t> (</a:t>
            </a:r>
            <a:r>
              <a:rPr lang="en-US" sz="1600" dirty="0" smtClean="0"/>
              <a:t>2010, 250M events), </a:t>
            </a:r>
            <a:r>
              <a:rPr lang="en-US" sz="1600" dirty="0" smtClean="0"/>
              <a:t>27 </a:t>
            </a:r>
            <a:r>
              <a:rPr lang="en-US" sz="1600" dirty="0" err="1" smtClean="0"/>
              <a:t>GeV</a:t>
            </a:r>
            <a:r>
              <a:rPr lang="en-US" sz="1600" dirty="0" smtClean="0"/>
              <a:t> (</a:t>
            </a:r>
            <a:r>
              <a:rPr lang="en-US" sz="1600" dirty="0" smtClean="0"/>
              <a:t>2011), </a:t>
            </a:r>
            <a:endParaRPr lang="en-US" sz="1600" dirty="0" smtClean="0"/>
          </a:p>
          <a:p>
            <a:r>
              <a:rPr lang="en-US" sz="1600" dirty="0" smtClean="0"/>
              <a:t>		19.6 </a:t>
            </a:r>
            <a:r>
              <a:rPr lang="en-US" sz="1600" dirty="0" err="1" smtClean="0"/>
              <a:t>GeV</a:t>
            </a:r>
            <a:r>
              <a:rPr lang="en-US" sz="1600" dirty="0" smtClean="0"/>
              <a:t> (2002 for 1 day, </a:t>
            </a:r>
            <a:r>
              <a:rPr lang="en-US" sz="1600" dirty="0" smtClean="0"/>
              <a:t>2011 13M events), </a:t>
            </a:r>
            <a:endParaRPr lang="en-US" sz="1600" dirty="0" smtClean="0"/>
          </a:p>
          <a:p>
            <a:r>
              <a:rPr lang="en-US" sz="1600" dirty="0" smtClean="0"/>
              <a:t>		11 </a:t>
            </a:r>
            <a:r>
              <a:rPr lang="en-US" sz="1600" dirty="0" err="1" smtClean="0"/>
              <a:t>GeV</a:t>
            </a:r>
            <a:r>
              <a:rPr lang="en-US" sz="1600" dirty="0" smtClean="0"/>
              <a:t> (2010, STAR only)</a:t>
            </a:r>
          </a:p>
          <a:p>
            <a:r>
              <a:rPr lang="en-US" sz="1600" dirty="0" smtClean="0"/>
              <a:t>		9.2 </a:t>
            </a:r>
            <a:r>
              <a:rPr lang="en-US" sz="1600" dirty="0" err="1" smtClean="0"/>
              <a:t>GeV</a:t>
            </a:r>
            <a:r>
              <a:rPr lang="en-US" sz="1600" dirty="0" smtClean="0"/>
              <a:t> (2009, short test run), 7.7 </a:t>
            </a:r>
            <a:r>
              <a:rPr lang="en-US" sz="1600" dirty="0" err="1" smtClean="0"/>
              <a:t>GeV</a:t>
            </a:r>
            <a:r>
              <a:rPr lang="en-US" sz="1600" dirty="0" smtClean="0"/>
              <a:t> (</a:t>
            </a:r>
            <a:r>
              <a:rPr lang="en-US" sz="1600" dirty="0" smtClean="0"/>
              <a:t>2010, 1.5M events)</a:t>
            </a:r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Species: Copper + Copper</a:t>
            </a:r>
          </a:p>
          <a:p>
            <a:endParaRPr lang="en-US" sz="1600" dirty="0" smtClean="0"/>
          </a:p>
          <a:p>
            <a:r>
              <a:rPr lang="en-US" sz="1600" dirty="0" smtClean="0"/>
              <a:t>	Collision Energies [</a:t>
            </a:r>
            <a:r>
              <a:rPr lang="en-US" sz="1600" dirty="0" err="1" smtClean="0"/>
              <a:t>sqrt</a:t>
            </a:r>
            <a:r>
              <a:rPr lang="en-US" sz="1600" dirty="0" smtClean="0"/>
              <a:t>(</a:t>
            </a:r>
            <a:r>
              <a:rPr lang="en-US" sz="1600" dirty="0" err="1" smtClean="0"/>
              <a:t>s</a:t>
            </a:r>
            <a:r>
              <a:rPr lang="en-US" sz="1600" baseline="-25000" dirty="0" err="1" smtClean="0"/>
              <a:t>NN</a:t>
            </a:r>
            <a:r>
              <a:rPr lang="en-US" sz="1600" dirty="0" smtClean="0"/>
              <a:t>)]:</a:t>
            </a:r>
          </a:p>
          <a:p>
            <a:r>
              <a:rPr lang="en-US" sz="1600" dirty="0" smtClean="0"/>
              <a:t>		200 </a:t>
            </a:r>
            <a:r>
              <a:rPr lang="en-US" sz="1600" dirty="0" err="1" smtClean="0"/>
              <a:t>GeV</a:t>
            </a:r>
            <a:r>
              <a:rPr lang="en-US" sz="1600" dirty="0" smtClean="0"/>
              <a:t> (2005), 62.4 </a:t>
            </a:r>
            <a:r>
              <a:rPr lang="en-US" sz="1600" dirty="0" err="1" smtClean="0"/>
              <a:t>GeV</a:t>
            </a:r>
            <a:r>
              <a:rPr lang="en-US" sz="1600" dirty="0" smtClean="0"/>
              <a:t> (2005), 22 </a:t>
            </a:r>
            <a:r>
              <a:rPr lang="en-US" sz="1600" dirty="0" err="1" smtClean="0"/>
              <a:t>GeV</a:t>
            </a:r>
            <a:r>
              <a:rPr lang="en-US" sz="1600" dirty="0" smtClean="0"/>
              <a:t> (2005)</a:t>
            </a:r>
          </a:p>
          <a:p>
            <a:endParaRPr lang="en-US" sz="1600" dirty="0" smtClean="0"/>
          </a:p>
          <a:p>
            <a:r>
              <a:rPr lang="en-US" sz="1600" dirty="0" smtClean="0"/>
              <a:t>Species: Deuteron + Gold</a:t>
            </a:r>
          </a:p>
          <a:p>
            <a:endParaRPr lang="en-US" sz="1600" dirty="0" smtClean="0"/>
          </a:p>
          <a:p>
            <a:r>
              <a:rPr lang="en-US" sz="1600" dirty="0" smtClean="0"/>
              <a:t>	Collision Energies [</a:t>
            </a:r>
            <a:r>
              <a:rPr lang="en-US" sz="1600" dirty="0" err="1" smtClean="0"/>
              <a:t>sqrt</a:t>
            </a:r>
            <a:r>
              <a:rPr lang="en-US" sz="1600" dirty="0" smtClean="0"/>
              <a:t>(</a:t>
            </a:r>
            <a:r>
              <a:rPr lang="en-US" sz="1600" dirty="0" err="1" smtClean="0"/>
              <a:t>s</a:t>
            </a:r>
            <a:r>
              <a:rPr lang="en-US" sz="1600" baseline="-25000" dirty="0" err="1" smtClean="0"/>
              <a:t>NN</a:t>
            </a:r>
            <a:r>
              <a:rPr lang="en-US" sz="1600" dirty="0" smtClean="0"/>
              <a:t>)]:</a:t>
            </a:r>
          </a:p>
          <a:p>
            <a:r>
              <a:rPr lang="en-US" sz="1600" dirty="0" smtClean="0"/>
              <a:t>		200 </a:t>
            </a:r>
            <a:r>
              <a:rPr lang="en-US" sz="1600" dirty="0" err="1" smtClean="0"/>
              <a:t>GeV</a:t>
            </a:r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Species: Proton + Proton</a:t>
            </a:r>
          </a:p>
          <a:p>
            <a:r>
              <a:rPr lang="en-US" sz="1600" dirty="0" smtClean="0"/>
              <a:t>	Collision Energies [</a:t>
            </a:r>
            <a:r>
              <a:rPr lang="en-US" sz="1600" dirty="0" err="1" smtClean="0"/>
              <a:t>sqrt</a:t>
            </a:r>
            <a:r>
              <a:rPr lang="en-US" sz="1600" dirty="0" smtClean="0"/>
              <a:t>(</a:t>
            </a:r>
            <a:r>
              <a:rPr lang="en-US" sz="1600" dirty="0" err="1" smtClean="0"/>
              <a:t>s</a:t>
            </a:r>
            <a:r>
              <a:rPr lang="en-US" sz="1600" baseline="-25000" dirty="0" err="1" smtClean="0"/>
              <a:t>NN</a:t>
            </a:r>
            <a:r>
              <a:rPr lang="en-US" sz="1600" dirty="0" smtClean="0"/>
              <a:t>)]:</a:t>
            </a:r>
          </a:p>
          <a:p>
            <a:r>
              <a:rPr lang="en-US" sz="1600" dirty="0" smtClean="0"/>
              <a:t>		500 </a:t>
            </a:r>
            <a:r>
              <a:rPr lang="en-US" sz="1600" dirty="0" err="1" smtClean="0"/>
              <a:t>GeV</a:t>
            </a:r>
            <a:r>
              <a:rPr lang="en-US" sz="1600" dirty="0" smtClean="0"/>
              <a:t>, 200 </a:t>
            </a:r>
            <a:r>
              <a:rPr lang="en-US" sz="1600" dirty="0" err="1" smtClean="0"/>
              <a:t>GeV</a:t>
            </a:r>
            <a:r>
              <a:rPr lang="en-US" sz="1600" dirty="0" smtClean="0"/>
              <a:t>, 62.4 </a:t>
            </a:r>
            <a:r>
              <a:rPr lang="en-US" sz="1600" dirty="0" err="1" smtClean="0"/>
              <a:t>GeV</a:t>
            </a:r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	</a:t>
            </a:r>
            <a:endParaRPr lang="en-US" sz="1600" dirty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8F6A7-8F10-471A-BDFE-C89B0DAC397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524000" y="6492875"/>
            <a:ext cx="6172200" cy="365125"/>
          </a:xfrm>
        </p:spPr>
        <p:txBody>
          <a:bodyPr/>
          <a:lstStyle/>
          <a:p>
            <a:r>
              <a:rPr lang="en-US" dirty="0" smtClean="0"/>
              <a:t>Jeffery T. Mitchell - Fluctuations, Correlations, RHIC Low Energy Run  - 10/3/11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26"/>
          <p:cNvSpPr txBox="1">
            <a:spLocks/>
          </p:cNvSpPr>
          <p:nvPr/>
        </p:nvSpPr>
        <p:spPr>
          <a:xfrm>
            <a:off x="0" y="0"/>
            <a:ext cx="9144000" cy="8255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PHENIX </a:t>
            </a:r>
            <a:r>
              <a:rPr kumimoji="0" lang="en-US" sz="36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Dilepton</a:t>
            </a:r>
            <a:r>
              <a:rPr kumimoji="0" lang="en-US" sz="36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Expectations at 39 </a:t>
            </a:r>
            <a:r>
              <a:rPr kumimoji="0" lang="en-US" sz="36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GeV</a:t>
            </a:r>
            <a:endParaRPr kumimoji="0" lang="en-US" sz="24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Slide Number Placeholder 3"/>
          <p:cNvSpPr txBox="1">
            <a:spLocks/>
          </p:cNvSpPr>
          <p:nvPr/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8F6A7-8F10-471A-BDFE-C89B0DAC397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10200" y="1295400"/>
            <a:ext cx="35052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dirty="0" smtClean="0">
                <a:latin typeface="+mj-lt"/>
              </a:rPr>
              <a:t>How does the </a:t>
            </a:r>
            <a:r>
              <a:rPr lang="en-US" sz="2000" dirty="0" err="1" smtClean="0">
                <a:latin typeface="+mj-lt"/>
              </a:rPr>
              <a:t>dilepton</a:t>
            </a:r>
            <a:r>
              <a:rPr lang="en-US" sz="2000" dirty="0" smtClean="0">
                <a:latin typeface="+mj-lt"/>
              </a:rPr>
              <a:t> excess and ρ modification at SPS evolve into the large low-mass excess at RHIC?</a:t>
            </a:r>
          </a:p>
          <a:p>
            <a:pPr>
              <a:spcBef>
                <a:spcPct val="0"/>
              </a:spcBef>
            </a:pPr>
            <a:endParaRPr lang="en-US" sz="2000" dirty="0" smtClean="0">
              <a:latin typeface="+mj-lt"/>
            </a:endParaRPr>
          </a:p>
          <a:p>
            <a:pPr>
              <a:spcBef>
                <a:spcPct val="0"/>
              </a:spcBef>
            </a:pPr>
            <a:endParaRPr lang="en-US" sz="2000" dirty="0" smtClean="0">
              <a:latin typeface="+mj-lt"/>
            </a:endParaRPr>
          </a:p>
          <a:p>
            <a:pPr>
              <a:spcBef>
                <a:spcPct val="0"/>
              </a:spcBef>
            </a:pPr>
            <a:r>
              <a:rPr lang="en-US" sz="2000" dirty="0" smtClean="0">
                <a:latin typeface="+mj-lt"/>
              </a:rPr>
              <a:t>If the excess is the same at 39 </a:t>
            </a:r>
            <a:r>
              <a:rPr lang="en-US" sz="2000" dirty="0" err="1" smtClean="0">
                <a:latin typeface="+mj-lt"/>
              </a:rPr>
              <a:t>GeV</a:t>
            </a:r>
            <a:r>
              <a:rPr lang="en-US" sz="2000" dirty="0" smtClean="0">
                <a:latin typeface="+mj-lt"/>
              </a:rPr>
              <a:t> as at 200 </a:t>
            </a:r>
            <a:r>
              <a:rPr lang="en-US" sz="2000" dirty="0" err="1" smtClean="0">
                <a:latin typeface="+mj-lt"/>
              </a:rPr>
              <a:t>GeV</a:t>
            </a:r>
            <a:r>
              <a:rPr lang="en-US" sz="2000" dirty="0" smtClean="0">
                <a:latin typeface="+mj-lt"/>
              </a:rPr>
              <a:t>, we expect a 6</a:t>
            </a:r>
            <a:r>
              <a:rPr lang="en-US" sz="2000" dirty="0" smtClean="0">
                <a:latin typeface="Symbol" pitchFamily="18" charset="2"/>
              </a:rPr>
              <a:t>s</a:t>
            </a:r>
            <a:r>
              <a:rPr lang="en-US" sz="2000" dirty="0" smtClean="0">
                <a:latin typeface="+mj-lt"/>
              </a:rPr>
              <a:t> result.</a:t>
            </a:r>
          </a:p>
          <a:p>
            <a:pPr>
              <a:spcBef>
                <a:spcPct val="0"/>
              </a:spcBef>
            </a:pPr>
            <a:endParaRPr lang="en-US" sz="2000" dirty="0" smtClean="0">
              <a:latin typeface="+mj-lt"/>
            </a:endParaRPr>
          </a:p>
          <a:p>
            <a:pPr>
              <a:spcBef>
                <a:spcPct val="0"/>
              </a:spcBef>
            </a:pPr>
            <a:r>
              <a:rPr lang="en-US" sz="2000" dirty="0" smtClean="0">
                <a:latin typeface="+mj-lt"/>
              </a:rPr>
              <a:t>Addition of </a:t>
            </a:r>
            <a:r>
              <a:rPr lang="en-US" sz="2000" dirty="0" err="1" smtClean="0">
                <a:latin typeface="+mj-lt"/>
              </a:rPr>
              <a:t>Hadron</a:t>
            </a:r>
            <a:r>
              <a:rPr lang="en-US" sz="2000" dirty="0" smtClean="0">
                <a:latin typeface="+mj-lt"/>
              </a:rPr>
              <a:t> Blind Detector will significantly reduce background.</a:t>
            </a:r>
          </a:p>
          <a:p>
            <a:pPr>
              <a:spcBef>
                <a:spcPct val="0"/>
              </a:spcBef>
            </a:pPr>
            <a:endParaRPr lang="en-US" sz="2000" dirty="0" smtClean="0">
              <a:latin typeface="+mj-lt"/>
            </a:endParaRPr>
          </a:p>
          <a:p>
            <a:pPr>
              <a:spcBef>
                <a:spcPct val="0"/>
              </a:spcBef>
            </a:pPr>
            <a:endParaRPr lang="en-US" sz="2000" dirty="0">
              <a:latin typeface="+mj-lt"/>
            </a:endParaRPr>
          </a:p>
        </p:txBody>
      </p:sp>
      <p:pic>
        <p:nvPicPr>
          <p:cNvPr id="16" name="Picture 5" descr="ppg088_mass_pt_a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33400"/>
            <a:ext cx="5195365" cy="5943600"/>
          </a:xfrm>
          <a:prstGeom prst="rect">
            <a:avLst/>
          </a:prstGeom>
          <a:noFill/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457200" y="6096000"/>
            <a:ext cx="28025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Monotype Sorts" charset="2"/>
              <a:buNone/>
            </a:pPr>
            <a:r>
              <a:rPr lang="en-US" sz="2000" b="0" i="1" dirty="0" smtClean="0">
                <a:solidFill>
                  <a:srgbClr val="002060"/>
                </a:solidFill>
                <a:latin typeface="Arial" pitchFamily="34" charset="0"/>
              </a:rPr>
              <a:t>PRC81</a:t>
            </a:r>
            <a:r>
              <a:rPr lang="en-US" sz="2000" b="0" i="1" dirty="0">
                <a:solidFill>
                  <a:srgbClr val="002060"/>
                </a:solidFill>
                <a:latin typeface="Arial" pitchFamily="34" charset="0"/>
              </a:rPr>
              <a:t>, 034911 (2010)</a:t>
            </a:r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905000" y="6492875"/>
            <a:ext cx="6248400" cy="365125"/>
          </a:xfrm>
        </p:spPr>
        <p:txBody>
          <a:bodyPr/>
          <a:lstStyle/>
          <a:p>
            <a:r>
              <a:rPr lang="en-US" dirty="0" smtClean="0"/>
              <a:t>Jeffery T. Mitchell - Fluctuations, Correlations, RHIC Low Energy Run  - 10/3/11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4267200" y="2362200"/>
            <a:ext cx="4724400" cy="17526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191000" y="152400"/>
            <a:ext cx="4953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Searching for the onset of </a:t>
            </a:r>
            <a:r>
              <a:rPr lang="en-US" sz="3600" dirty="0" err="1" smtClean="0"/>
              <a:t>deconfinement</a:t>
            </a:r>
            <a:r>
              <a:rPr lang="en-US" sz="3600" dirty="0" smtClean="0"/>
              <a:t>: Flow Measurements</a:t>
            </a:r>
            <a:endParaRPr lang="en-US" sz="3600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910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105400"/>
            <a:ext cx="3643385" cy="1398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733800" y="5334000"/>
            <a:ext cx="541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r>
              <a:rPr lang="en-US" dirty="0" smtClean="0"/>
              <a:t>&gt;0: in-plane emission of particles</a:t>
            </a:r>
          </a:p>
          <a:p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r>
              <a:rPr lang="en-US" dirty="0" smtClean="0"/>
              <a:t>&lt;0: squeeze-out perpendicular to reaction plane.</a:t>
            </a:r>
            <a:endParaRPr lang="en-US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762000"/>
            <a:ext cx="397131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3"/>
          <p:cNvSpPr txBox="1">
            <a:spLocks/>
          </p:cNvSpPr>
          <p:nvPr/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8F6A7-8F10-471A-BDFE-C89B0DAC397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6172200" cy="365125"/>
          </a:xfrm>
        </p:spPr>
        <p:txBody>
          <a:bodyPr/>
          <a:lstStyle/>
          <a:p>
            <a:r>
              <a:rPr lang="en-US" dirty="0" smtClean="0"/>
              <a:t>Jeffery T. Mitchell - Fluctuations, Correlations, RHIC Low Energy Run  - 10/3/11</a:t>
            </a:r>
            <a:endParaRPr lang="en-US" dirty="0"/>
          </a:p>
        </p:txBody>
      </p:sp>
      <p:graphicFrame>
        <p:nvGraphicFramePr>
          <p:cNvPr id="12" name="Object 12"/>
          <p:cNvGraphicFramePr>
            <a:graphicFrameLocks noChangeAspect="1"/>
          </p:cNvGraphicFramePr>
          <p:nvPr/>
        </p:nvGraphicFramePr>
        <p:xfrm>
          <a:off x="4953000" y="2590800"/>
          <a:ext cx="3395663" cy="752475"/>
        </p:xfrm>
        <a:graphic>
          <a:graphicData uri="http://schemas.openxmlformats.org/presentationml/2006/ole">
            <p:oleObj spid="_x0000_s430083" name="Equation" r:id="rId6" imgW="2070000" imgH="457200" progId="">
              <p:embed/>
            </p:oleObj>
          </a:graphicData>
        </a:graphic>
      </p:graphicFrame>
      <p:graphicFrame>
        <p:nvGraphicFramePr>
          <p:cNvPr id="13" name="Object 5"/>
          <p:cNvGraphicFramePr>
            <a:graphicFrameLocks noChangeAspect="1"/>
          </p:cNvGraphicFramePr>
          <p:nvPr/>
        </p:nvGraphicFramePr>
        <p:xfrm>
          <a:off x="4730750" y="3419475"/>
          <a:ext cx="4257675" cy="469900"/>
        </p:xfrm>
        <a:graphic>
          <a:graphicData uri="http://schemas.openxmlformats.org/presentationml/2006/ole">
            <p:oleObj spid="_x0000_s430084" name="Equation" r:id="rId7" imgW="2552400" imgH="27936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534400" cy="914400"/>
          </a:xfrm>
        </p:spPr>
        <p:txBody>
          <a:bodyPr/>
          <a:lstStyle/>
          <a:p>
            <a:r>
              <a:rPr lang="en-US" dirty="0" smtClean="0"/>
              <a:t>Elliptic Flow at 62 and 39 </a:t>
            </a:r>
            <a:r>
              <a:rPr lang="en-US" dirty="0" err="1" smtClean="0"/>
              <a:t>GeV</a:t>
            </a:r>
            <a:r>
              <a:rPr lang="en-US" dirty="0" smtClean="0"/>
              <a:t>: </a:t>
            </a:r>
            <a:r>
              <a:rPr lang="en-US" dirty="0" smtClean="0">
                <a:latin typeface="Symbol" pitchFamily="18" charset="2"/>
              </a:rPr>
              <a:t>p</a:t>
            </a:r>
            <a:r>
              <a:rPr lang="en-US" baseline="30000" dirty="0" smtClean="0"/>
              <a:t>0</a:t>
            </a:r>
            <a:endParaRPr lang="en-US" baseline="30000" dirty="0"/>
          </a:p>
        </p:txBody>
      </p:sp>
      <p:pic>
        <p:nvPicPr>
          <p:cNvPr id="7" name="Picture 6" descr="v2comp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3400"/>
            <a:ext cx="9144000" cy="293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v2vsE_1.png"/>
          <p:cNvPicPr>
            <a:picLocks noChangeAspect="1"/>
          </p:cNvPicPr>
          <p:nvPr/>
        </p:nvPicPr>
        <p:blipFill>
          <a:blip r:embed="rId4" cstate="print"/>
          <a:srcRect r="14943"/>
          <a:stretch>
            <a:fillRect/>
          </a:stretch>
        </p:blipFill>
        <p:spPr bwMode="auto">
          <a:xfrm>
            <a:off x="0" y="3429001"/>
            <a:ext cx="3886200" cy="3071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lide Number Placeholder 3"/>
          <p:cNvSpPr txBox="1">
            <a:spLocks/>
          </p:cNvSpPr>
          <p:nvPr/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8F6A7-8F10-471A-BDFE-C89B0DAC397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91000" y="4495800"/>
            <a:ext cx="441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There is little change in the magnitude of v</a:t>
            </a:r>
            <a:r>
              <a:rPr lang="en-US" baseline="-25000" dirty="0" smtClean="0"/>
              <a:t>2</a:t>
            </a:r>
            <a:r>
              <a:rPr lang="en-US" dirty="0" smtClean="0"/>
              <a:t> from 39 </a:t>
            </a:r>
            <a:r>
              <a:rPr lang="en-US" dirty="0" err="1" smtClean="0"/>
              <a:t>GeV</a:t>
            </a:r>
            <a:r>
              <a:rPr lang="en-US" dirty="0" smtClean="0"/>
              <a:t> to 200 </a:t>
            </a:r>
            <a:r>
              <a:rPr lang="en-US" dirty="0" err="1" smtClean="0"/>
              <a:t>GeV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676400" y="6492875"/>
            <a:ext cx="6324600" cy="365125"/>
          </a:xfrm>
        </p:spPr>
        <p:txBody>
          <a:bodyPr/>
          <a:lstStyle/>
          <a:p>
            <a:r>
              <a:rPr lang="en-US" dirty="0" smtClean="0"/>
              <a:t>Jeffery T. Mitchell - Fluctuations, Correlations, RHIC Low Energy Run  - 10/3/11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main_rxn3sn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599" y="838200"/>
            <a:ext cx="8544883" cy="5410200"/>
          </a:xfrm>
          <a:prstGeom prst="rect">
            <a:avLst/>
          </a:prstGeom>
          <a:noFill/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914400" y="152400"/>
            <a:ext cx="773481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200" dirty="0">
                <a:solidFill>
                  <a:schemeClr val="tx2"/>
                </a:solidFill>
              </a:rPr>
              <a:t>v</a:t>
            </a:r>
            <a:r>
              <a:rPr lang="en-US" altLang="ja-JP" sz="3200" baseline="-25000" dirty="0">
                <a:solidFill>
                  <a:schemeClr val="tx2"/>
                </a:solidFill>
              </a:rPr>
              <a:t>2</a:t>
            </a:r>
            <a:r>
              <a:rPr lang="en-US" altLang="ja-JP" sz="3200" dirty="0">
                <a:solidFill>
                  <a:schemeClr val="tx2"/>
                </a:solidFill>
              </a:rPr>
              <a:t>{</a:t>
            </a:r>
            <a:r>
              <a:rPr lang="en-US" altLang="ja-JP" sz="3200" dirty="0">
                <a:solidFill>
                  <a:schemeClr val="tx2"/>
                </a:solidFill>
                <a:latin typeface="Symbol" pitchFamily="18" charset="2"/>
                <a:sym typeface="Symbol" pitchFamily="18" charset="2"/>
              </a:rPr>
              <a:t></a:t>
            </a:r>
            <a:r>
              <a:rPr lang="en-US" altLang="ja-JP" sz="3200" baseline="-25000" dirty="0">
                <a:solidFill>
                  <a:schemeClr val="tx2"/>
                </a:solidFill>
              </a:rPr>
              <a:t>2</a:t>
            </a:r>
            <a:r>
              <a:rPr lang="en-US" altLang="ja-JP" sz="3200" dirty="0">
                <a:solidFill>
                  <a:schemeClr val="tx2"/>
                </a:solidFill>
              </a:rPr>
              <a:t>}, v</a:t>
            </a:r>
            <a:r>
              <a:rPr lang="en-US" altLang="ja-JP" sz="3200" baseline="-25000" dirty="0">
                <a:solidFill>
                  <a:schemeClr val="tx2"/>
                </a:solidFill>
              </a:rPr>
              <a:t>3</a:t>
            </a:r>
            <a:r>
              <a:rPr lang="en-US" altLang="ja-JP" sz="3200" dirty="0">
                <a:solidFill>
                  <a:schemeClr val="tx2"/>
                </a:solidFill>
              </a:rPr>
              <a:t>{</a:t>
            </a:r>
            <a:r>
              <a:rPr lang="en-US" altLang="ja-JP" sz="3200" dirty="0">
                <a:solidFill>
                  <a:schemeClr val="tx2"/>
                </a:solidFill>
                <a:latin typeface="Symbol" pitchFamily="18" charset="2"/>
                <a:sym typeface="Symbol" pitchFamily="18" charset="2"/>
              </a:rPr>
              <a:t></a:t>
            </a:r>
            <a:r>
              <a:rPr lang="en-US" altLang="ja-JP" sz="3200" baseline="-25000" dirty="0">
                <a:solidFill>
                  <a:schemeClr val="tx2"/>
                </a:solidFill>
              </a:rPr>
              <a:t>3</a:t>
            </a:r>
            <a:r>
              <a:rPr lang="en-US" altLang="ja-JP" sz="3200" dirty="0">
                <a:solidFill>
                  <a:schemeClr val="tx2"/>
                </a:solidFill>
              </a:rPr>
              <a:t>}, v</a:t>
            </a:r>
            <a:r>
              <a:rPr lang="en-US" altLang="ja-JP" sz="3200" baseline="-25000" dirty="0">
                <a:solidFill>
                  <a:schemeClr val="tx2"/>
                </a:solidFill>
              </a:rPr>
              <a:t>4</a:t>
            </a:r>
            <a:r>
              <a:rPr lang="en-US" altLang="ja-JP" sz="3200" dirty="0">
                <a:solidFill>
                  <a:schemeClr val="tx2"/>
                </a:solidFill>
              </a:rPr>
              <a:t>{</a:t>
            </a:r>
            <a:r>
              <a:rPr lang="en-US" altLang="ja-JP" sz="3200" dirty="0">
                <a:solidFill>
                  <a:schemeClr val="tx2"/>
                </a:solidFill>
                <a:latin typeface="Symbol" pitchFamily="18" charset="2"/>
                <a:sym typeface="Symbol" pitchFamily="18" charset="2"/>
              </a:rPr>
              <a:t></a:t>
            </a:r>
            <a:r>
              <a:rPr lang="en-US" altLang="ja-JP" sz="3200" baseline="-25000" dirty="0">
                <a:solidFill>
                  <a:schemeClr val="tx2"/>
                </a:solidFill>
              </a:rPr>
              <a:t>4</a:t>
            </a:r>
            <a:r>
              <a:rPr lang="en-US" altLang="ja-JP" sz="3200" dirty="0">
                <a:solidFill>
                  <a:schemeClr val="tx2"/>
                </a:solidFill>
              </a:rPr>
              <a:t>} at </a:t>
            </a:r>
            <a:r>
              <a:rPr lang="en-US" altLang="ja-JP" sz="3200" dirty="0" smtClean="0">
                <a:solidFill>
                  <a:schemeClr val="tx2"/>
                </a:solidFill>
              </a:rPr>
              <a:t>62 </a:t>
            </a:r>
            <a:r>
              <a:rPr lang="en-US" altLang="ja-JP" sz="3200" dirty="0" err="1" smtClean="0">
                <a:solidFill>
                  <a:schemeClr val="tx2"/>
                </a:solidFill>
              </a:rPr>
              <a:t>GeV</a:t>
            </a:r>
            <a:r>
              <a:rPr lang="en-US" altLang="ja-JP" sz="3200" dirty="0" smtClean="0">
                <a:solidFill>
                  <a:schemeClr val="tx2"/>
                </a:solidFill>
              </a:rPr>
              <a:t> </a:t>
            </a:r>
            <a:r>
              <a:rPr lang="en-US" altLang="ja-JP" sz="3200" dirty="0" err="1">
                <a:solidFill>
                  <a:schemeClr val="tx2"/>
                </a:solidFill>
              </a:rPr>
              <a:t>Au+Au</a:t>
            </a:r>
            <a:endParaRPr lang="en-US" altLang="ja-JP" sz="3200" dirty="0">
              <a:solidFill>
                <a:schemeClr val="tx2"/>
              </a:solidFill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5638800" y="5715000"/>
            <a:ext cx="292259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 b="1" dirty="0">
                <a:solidFill>
                  <a:srgbClr val="FF0000"/>
                </a:solidFill>
              </a:rPr>
              <a:t>charged particle </a:t>
            </a:r>
            <a:r>
              <a:rPr lang="en-US" altLang="ja-JP" sz="1400" b="1" dirty="0" err="1">
                <a:solidFill>
                  <a:srgbClr val="FF0000"/>
                </a:solidFill>
              </a:rPr>
              <a:t>v</a:t>
            </a:r>
            <a:r>
              <a:rPr lang="en-US" altLang="ja-JP" sz="1400" b="1" baseline="-25000" dirty="0" err="1">
                <a:solidFill>
                  <a:srgbClr val="FF0000"/>
                </a:solidFill>
              </a:rPr>
              <a:t>n</a:t>
            </a:r>
            <a:r>
              <a:rPr lang="en-US" altLang="ja-JP" sz="1400" b="1" dirty="0">
                <a:solidFill>
                  <a:srgbClr val="FF0000"/>
                </a:solidFill>
              </a:rPr>
              <a:t> : |</a:t>
            </a:r>
            <a:r>
              <a:rPr lang="en-US" altLang="ja-JP" sz="1400" b="1" dirty="0">
                <a:solidFill>
                  <a:srgbClr val="FF0000"/>
                </a:solidFill>
                <a:latin typeface="Symbol" pitchFamily="18" charset="2"/>
                <a:sym typeface="Symbol" pitchFamily="18" charset="2"/>
              </a:rPr>
              <a:t></a:t>
            </a:r>
            <a:r>
              <a:rPr lang="en-US" altLang="ja-JP" sz="1400" b="1" dirty="0">
                <a:solidFill>
                  <a:srgbClr val="FF0000"/>
                </a:solidFill>
              </a:rPr>
              <a:t>|&lt;0.35</a:t>
            </a:r>
          </a:p>
          <a:p>
            <a:r>
              <a:rPr lang="en-US" altLang="ja-JP" sz="1400" b="1" dirty="0">
                <a:solidFill>
                  <a:srgbClr val="FF0000"/>
                </a:solidFill>
              </a:rPr>
              <a:t>reaction plane </a:t>
            </a:r>
            <a:r>
              <a:rPr lang="en-US" altLang="ja-JP" sz="1400" b="1" dirty="0">
                <a:solidFill>
                  <a:srgbClr val="FF0000"/>
                </a:solidFill>
                <a:latin typeface="Symbol" pitchFamily="18" charset="2"/>
                <a:sym typeface="Symbol" pitchFamily="18" charset="2"/>
              </a:rPr>
              <a:t></a:t>
            </a:r>
            <a:r>
              <a:rPr lang="en-US" altLang="ja-JP" sz="1400" b="1" baseline="-25000" dirty="0">
                <a:solidFill>
                  <a:srgbClr val="FF0000"/>
                </a:solidFill>
              </a:rPr>
              <a:t>n</a:t>
            </a:r>
            <a:r>
              <a:rPr lang="en-US" altLang="ja-JP" sz="1400" b="1" dirty="0">
                <a:solidFill>
                  <a:srgbClr val="FF0000"/>
                </a:solidFill>
              </a:rPr>
              <a:t> : |</a:t>
            </a:r>
            <a:r>
              <a:rPr lang="en-US" altLang="ja-JP" sz="1400" b="1" dirty="0">
                <a:solidFill>
                  <a:srgbClr val="FF0000"/>
                </a:solidFill>
                <a:latin typeface="Symbol" pitchFamily="18" charset="2"/>
                <a:sym typeface="Symbol" pitchFamily="18" charset="2"/>
              </a:rPr>
              <a:t></a:t>
            </a:r>
            <a:r>
              <a:rPr lang="en-US" altLang="ja-JP" sz="1400" b="1" dirty="0">
                <a:solidFill>
                  <a:srgbClr val="FF0000"/>
                </a:solidFill>
              </a:rPr>
              <a:t>|=1.0~2.8</a:t>
            </a:r>
            <a:endParaRPr lang="en-US" altLang="ja-JP" sz="1800" b="1" dirty="0">
              <a:solidFill>
                <a:srgbClr val="FF0000"/>
              </a:solidFill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52400" y="914400"/>
            <a:ext cx="403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dirty="0" err="1"/>
              <a:t>v</a:t>
            </a:r>
            <a:r>
              <a:rPr lang="en-US" altLang="ja-JP" sz="2000" baseline="-25000" dirty="0" err="1"/>
              <a:t>n</a:t>
            </a:r>
            <a:endParaRPr lang="en-US" altLang="ja-JP" sz="2000" baseline="-25000" dirty="0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8F6A7-8F10-471A-BDFE-C89B0DAC397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6172200" cy="365125"/>
          </a:xfrm>
        </p:spPr>
        <p:txBody>
          <a:bodyPr/>
          <a:lstStyle/>
          <a:p>
            <a:r>
              <a:rPr lang="en-US" dirty="0" smtClean="0"/>
              <a:t>Jeffery T. Mitchell - Fluctuations, Correlations, RHIC Low Energy Run  - 10/3/11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9906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</a:t>
            </a:r>
            <a:r>
              <a:rPr kumimoji="0" lang="en-US" sz="3600" b="0" i="1" u="none" strike="noStrike" kern="1200" cap="none" spc="-100" normalizeH="0" baseline="-2500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</a:t>
            </a:r>
            <a:r>
              <a:rPr kumimoji="0" lang="en-US" sz="3600" b="0" i="1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v</a:t>
            </a:r>
            <a:r>
              <a:rPr kumimoji="0" lang="en-US" sz="3600" b="0" i="1" u="none" strike="noStrike" kern="1200" cap="none" spc="-100" normalizeH="0" baseline="-2500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</a:t>
            </a:r>
            <a:r>
              <a:rPr kumimoji="0" lang="en-US" sz="3600" b="0" i="1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v</a:t>
            </a:r>
            <a:r>
              <a:rPr kumimoji="0" lang="en-US" sz="3600" b="0" i="1" u="none" strike="noStrike" kern="1200" cap="none" spc="-100" normalizeH="0" baseline="-2500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</a:t>
            </a:r>
            <a:r>
              <a:rPr kumimoji="0" lang="en-US" sz="3600" b="0" i="1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3600" spc="-100" dirty="0" smtClean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rPr>
              <a:t>as a function of</a:t>
            </a:r>
            <a:r>
              <a:rPr kumimoji="0" lang="en-US" sz="36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Symbol"/>
              </a:rPr>
              <a:t></a:t>
            </a:r>
            <a:r>
              <a:rPr kumimoji="0" lang="en-US" sz="36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</a:t>
            </a:r>
            <a:r>
              <a:rPr kumimoji="0" lang="en-US" sz="3600" b="0" i="0" u="none" strike="noStrike" kern="1200" cap="none" spc="-100" normalizeH="0" baseline="-2500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NN</a:t>
            </a:r>
            <a:endParaRPr kumimoji="0" lang="en-US" sz="36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4"/>
          <p:cNvSpPr txBox="1">
            <a:spLocks/>
          </p:cNvSpPr>
          <p:nvPr/>
        </p:nvSpPr>
        <p:spPr>
          <a:xfrm>
            <a:off x="914400" y="5638800"/>
            <a:ext cx="7467600" cy="762000"/>
          </a:xfrm>
          <a:prstGeom prst="rect">
            <a:avLst/>
          </a:prstGeom>
          <a:noFill/>
        </p:spPr>
        <p:txBody>
          <a:bodyPr>
            <a:normAutofit fontScale="85000" lnSpcReduction="20000"/>
          </a:bodyPr>
          <a:lstStyle/>
          <a:p>
            <a:pPr marL="41148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</a:t>
            </a:r>
            <a:r>
              <a:rPr kumimoji="0" lang="en-US" sz="3200" b="0" i="1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v</a:t>
            </a:r>
            <a:r>
              <a:rPr kumimoji="0" lang="en-US" sz="3200" b="0" i="1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v</a:t>
            </a:r>
            <a:r>
              <a:rPr kumimoji="0" lang="en-US" sz="3200" b="0" i="1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are independent of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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r>
              <a:rPr kumimoji="0" lang="en-US" sz="32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NN</a:t>
            </a:r>
            <a:r>
              <a:rPr kumimoji="0" lang="en-US" sz="3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39, 62.4, 200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GeV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 descr="lc-cor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09600"/>
            <a:ext cx="8001000" cy="4947354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286000"/>
            <a:ext cx="836908" cy="2702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6" name="Slide Number Placeholder 3"/>
          <p:cNvSpPr txBox="1">
            <a:spLocks/>
          </p:cNvSpPr>
          <p:nvPr/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8F6A7-8F10-471A-BDFE-C89B0DAC397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6019800" cy="365125"/>
          </a:xfrm>
        </p:spPr>
        <p:txBody>
          <a:bodyPr/>
          <a:lstStyle/>
          <a:p>
            <a:r>
              <a:rPr lang="en-US" dirty="0" smtClean="0"/>
              <a:t>Jeffery T. Mitchell - Fluctuations, Correlations, RHIC Low Energy Run  - 10/3/11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762000" y="533400"/>
            <a:ext cx="7162800" cy="5860197"/>
            <a:chOff x="981075" y="533386"/>
            <a:chExt cx="7162800" cy="5861249"/>
          </a:xfrm>
        </p:grpSpPr>
        <p:pic>
          <p:nvPicPr>
            <p:cNvPr id="8" name="Content Placeholder 5" descr="v2_10_40.gif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4554" b="-18"/>
            <a:stretch/>
          </p:blipFill>
          <p:spPr bwMode="auto">
            <a:xfrm>
              <a:off x="1362075" y="533386"/>
              <a:ext cx="6629400" cy="4956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9"/>
            <p:cNvSpPr txBox="1">
              <a:spLocks noChangeArrowheads="1"/>
            </p:cNvSpPr>
            <p:nvPr/>
          </p:nvSpPr>
          <p:spPr bwMode="auto">
            <a:xfrm>
              <a:off x="981075" y="5563489"/>
              <a:ext cx="7162800" cy="831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sz="2400" dirty="0" smtClean="0"/>
                <a:t>The magnitude of v</a:t>
              </a:r>
              <a:r>
                <a:rPr lang="en-US" sz="2400" baseline="-25000" dirty="0" smtClean="0"/>
                <a:t>2</a:t>
              </a:r>
              <a:r>
                <a:rPr lang="en-US" sz="2400" dirty="0" smtClean="0"/>
                <a:t> </a:t>
              </a:r>
              <a:r>
                <a:rPr lang="en-US" sz="2400" dirty="0"/>
                <a:t>at </a:t>
              </a:r>
              <a:r>
                <a:rPr lang="en-US" sz="2400" dirty="0" smtClean="0"/>
                <a:t>7.7 </a:t>
              </a:r>
              <a:r>
                <a:rPr lang="en-US" sz="2400" dirty="0" err="1" smtClean="0"/>
                <a:t>GeV</a:t>
              </a:r>
              <a:r>
                <a:rPr lang="en-US" sz="2400" dirty="0" smtClean="0"/>
                <a:t> is significantly </a:t>
              </a:r>
              <a:r>
                <a:rPr lang="en-US" sz="2400" dirty="0"/>
                <a:t>lower than </a:t>
              </a:r>
              <a:r>
                <a:rPr lang="en-US" sz="2400" dirty="0" smtClean="0"/>
                <a:t>the magnitudes </a:t>
              </a:r>
              <a:r>
                <a:rPr lang="en-US" sz="2400" dirty="0"/>
                <a:t>at 39, 62 and </a:t>
              </a:r>
              <a:r>
                <a:rPr lang="en-US" sz="2400" dirty="0" smtClean="0"/>
                <a:t>200 </a:t>
              </a:r>
              <a:r>
                <a:rPr lang="en-US" sz="2400" dirty="0" err="1" smtClean="0"/>
                <a:t>GeV</a:t>
              </a:r>
              <a:endParaRPr lang="en-US" sz="2400" dirty="0"/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4000" cy="609600"/>
          </a:xfrm>
          <a:prstGeom prst="rect">
            <a:avLst/>
          </a:prstGeom>
        </p:spPr>
        <p:txBody>
          <a:bodyPr rtlCol="0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spc="-100" dirty="0" smtClean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rPr>
              <a:t>v</a:t>
            </a:r>
            <a:r>
              <a:rPr kumimoji="0" lang="en-US" sz="4000" b="0" i="0" u="none" strike="noStrike" kern="1200" cap="none" spc="-100" normalizeH="0" baseline="-2500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</a:t>
            </a: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4000" spc="-100" dirty="0" smtClean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rPr>
              <a:t>in 7.7 </a:t>
            </a:r>
            <a:r>
              <a:rPr lang="en-US" sz="4000" spc="-100" dirty="0" err="1" smtClean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rPr>
              <a:t>GeV</a:t>
            </a:r>
            <a:r>
              <a:rPr lang="en-US" sz="4000" spc="-100" dirty="0" smtClean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spc="-100" dirty="0" err="1" smtClean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rPr>
              <a:t>Au+Au</a:t>
            </a:r>
            <a:r>
              <a:rPr lang="en-US" sz="4000" spc="-100" dirty="0" smtClean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rPr>
              <a:t> Collisions</a:t>
            </a:r>
            <a:endParaRPr kumimoji="0" lang="en-US" sz="40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Slide Number Placeholder 3"/>
          <p:cNvSpPr txBox="1">
            <a:spLocks/>
          </p:cNvSpPr>
          <p:nvPr/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8F6A7-8F10-471A-BDFE-C89B0DAC397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6248400" cy="365125"/>
          </a:xfrm>
        </p:spPr>
        <p:txBody>
          <a:bodyPr/>
          <a:lstStyle/>
          <a:p>
            <a:r>
              <a:rPr lang="en-US" dirty="0" smtClean="0"/>
              <a:t>Jeffery T. Mitchell - Fluctuations, Correlations, RHIC Low Energy Run  - 10/3/11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lice-v2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2300" y="1557338"/>
            <a:ext cx="3657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700" y="1295400"/>
            <a:ext cx="3657600" cy="3581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152400"/>
            <a:ext cx="8686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3200" dirty="0" smtClean="0">
                <a:solidFill>
                  <a:schemeClr val="tx2"/>
                </a:solidFill>
              </a:rPr>
              <a:t>v</a:t>
            </a:r>
            <a:r>
              <a:rPr lang="en-US" altLang="ja-JP" sz="3200" baseline="-25000" dirty="0" smtClean="0">
                <a:solidFill>
                  <a:schemeClr val="tx2"/>
                </a:solidFill>
              </a:rPr>
              <a:t>2</a:t>
            </a:r>
            <a:r>
              <a:rPr lang="en-US" altLang="ja-JP" sz="3200" dirty="0" smtClean="0">
                <a:solidFill>
                  <a:schemeClr val="tx2"/>
                </a:solidFill>
              </a:rPr>
              <a:t> </a:t>
            </a:r>
            <a:r>
              <a:rPr lang="en-US" altLang="ja-JP" sz="3200" dirty="0" err="1">
                <a:solidFill>
                  <a:schemeClr val="tx2"/>
                </a:solidFill>
              </a:rPr>
              <a:t>vs</a:t>
            </a:r>
            <a:r>
              <a:rPr lang="en-US" altLang="ja-JP" sz="3200" dirty="0">
                <a:solidFill>
                  <a:schemeClr val="tx2"/>
                </a:solidFill>
              </a:rPr>
              <a:t> </a:t>
            </a:r>
            <a:r>
              <a:rPr lang="en-US" altLang="ja-JP" sz="3200" dirty="0" err="1">
                <a:solidFill>
                  <a:schemeClr val="tx2"/>
                </a:solidFill>
              </a:rPr>
              <a:t>p</a:t>
            </a:r>
            <a:r>
              <a:rPr lang="en-US" altLang="ja-JP" sz="3200" baseline="-25000" dirty="0" err="1">
                <a:solidFill>
                  <a:schemeClr val="tx2"/>
                </a:solidFill>
              </a:rPr>
              <a:t>T</a:t>
            </a:r>
            <a:r>
              <a:rPr lang="en-US" altLang="ja-JP" sz="3200" dirty="0">
                <a:solidFill>
                  <a:schemeClr val="tx2"/>
                </a:solidFill>
              </a:rPr>
              <a:t> from </a:t>
            </a:r>
            <a:r>
              <a:rPr lang="en-US" altLang="ja-JP" sz="3200" dirty="0" smtClean="0">
                <a:solidFill>
                  <a:schemeClr val="tx2"/>
                </a:solidFill>
              </a:rPr>
              <a:t>39 </a:t>
            </a:r>
            <a:r>
              <a:rPr lang="en-US" altLang="ja-JP" sz="3200" dirty="0" err="1" smtClean="0">
                <a:solidFill>
                  <a:schemeClr val="tx2"/>
                </a:solidFill>
              </a:rPr>
              <a:t>GeV</a:t>
            </a:r>
            <a:r>
              <a:rPr lang="en-US" altLang="ja-JP" sz="3200" dirty="0" smtClean="0">
                <a:solidFill>
                  <a:schemeClr val="tx2"/>
                </a:solidFill>
              </a:rPr>
              <a:t> </a:t>
            </a:r>
            <a:r>
              <a:rPr lang="en-US" altLang="ja-JP" sz="3200" dirty="0">
                <a:solidFill>
                  <a:schemeClr val="tx2"/>
                </a:solidFill>
              </a:rPr>
              <a:t>to </a:t>
            </a:r>
            <a:r>
              <a:rPr lang="en-US" altLang="ja-JP" sz="3200" dirty="0" smtClean="0">
                <a:solidFill>
                  <a:schemeClr val="tx2"/>
                </a:solidFill>
              </a:rPr>
              <a:t>2.76 </a:t>
            </a:r>
            <a:r>
              <a:rPr lang="en-US" altLang="ja-JP" sz="3200" dirty="0" err="1" smtClean="0">
                <a:solidFill>
                  <a:schemeClr val="tx2"/>
                </a:solidFill>
              </a:rPr>
              <a:t>TeV</a:t>
            </a:r>
            <a:endParaRPr lang="en-US" altLang="ja-JP" sz="3200" dirty="0">
              <a:solidFill>
                <a:schemeClr val="tx2"/>
              </a:solidFill>
            </a:endParaRP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4724400" y="1295400"/>
            <a:ext cx="3594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/>
              <a:t>ALICE Experiment, PRL105,252302 (2010)</a:t>
            </a:r>
          </a:p>
        </p:txBody>
      </p: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938213" y="1654175"/>
            <a:ext cx="7620000" cy="2516188"/>
            <a:chOff x="583" y="1282"/>
            <a:chExt cx="4800" cy="1585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 flipH="1">
              <a:off x="583" y="1283"/>
              <a:ext cx="4800" cy="0"/>
            </a:xfrm>
            <a:prstGeom prst="line">
              <a:avLst/>
            </a:prstGeom>
            <a:noFill/>
            <a:ln w="25400">
              <a:solidFill>
                <a:srgbClr val="FF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 flipH="1">
              <a:off x="583" y="2853"/>
              <a:ext cx="4800" cy="0"/>
            </a:xfrm>
            <a:prstGeom prst="line">
              <a:avLst/>
            </a:prstGeom>
            <a:noFill/>
            <a:ln w="25400">
              <a:solidFill>
                <a:srgbClr val="FF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 flipH="1" flipV="1">
              <a:off x="1934" y="1310"/>
              <a:ext cx="0" cy="1536"/>
            </a:xfrm>
            <a:prstGeom prst="line">
              <a:avLst/>
            </a:prstGeom>
            <a:noFill/>
            <a:ln w="25400">
              <a:solidFill>
                <a:srgbClr val="FF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 flipH="1" flipV="1">
              <a:off x="3916" y="1283"/>
              <a:ext cx="0" cy="1584"/>
            </a:xfrm>
            <a:prstGeom prst="line">
              <a:avLst/>
            </a:prstGeom>
            <a:noFill/>
            <a:ln w="25400">
              <a:solidFill>
                <a:srgbClr val="FF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 flipH="1">
              <a:off x="871" y="2016"/>
              <a:ext cx="4176" cy="0"/>
            </a:xfrm>
            <a:prstGeom prst="line">
              <a:avLst/>
            </a:prstGeom>
            <a:noFill/>
            <a:ln w="25400">
              <a:solidFill>
                <a:srgbClr val="FF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 flipH="1" flipV="1">
              <a:off x="1317" y="1282"/>
              <a:ext cx="0" cy="1584"/>
            </a:xfrm>
            <a:prstGeom prst="line">
              <a:avLst/>
            </a:prstGeom>
            <a:noFill/>
            <a:ln w="25400">
              <a:solidFill>
                <a:srgbClr val="FF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 flipH="1" flipV="1">
              <a:off x="3546" y="1282"/>
              <a:ext cx="0" cy="1584"/>
            </a:xfrm>
            <a:prstGeom prst="line">
              <a:avLst/>
            </a:prstGeom>
            <a:noFill/>
            <a:ln w="25400">
              <a:solidFill>
                <a:srgbClr val="FF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 flipH="1">
              <a:off x="871" y="2352"/>
              <a:ext cx="4176" cy="0"/>
            </a:xfrm>
            <a:prstGeom prst="line">
              <a:avLst/>
            </a:prstGeom>
            <a:noFill/>
            <a:ln w="25400">
              <a:solidFill>
                <a:srgbClr val="FF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15"/>
            <p:cNvSpPr>
              <a:spLocks noChangeArrowheads="1"/>
            </p:cNvSpPr>
            <p:nvPr/>
          </p:nvSpPr>
          <p:spPr bwMode="auto">
            <a:xfrm>
              <a:off x="1269" y="2304"/>
              <a:ext cx="96" cy="96"/>
            </a:xfrm>
            <a:prstGeom prst="ellipse">
              <a:avLst/>
            </a:prstGeom>
            <a:noFill/>
            <a:ln w="25400">
              <a:solidFill>
                <a:srgbClr val="FF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16"/>
            <p:cNvSpPr>
              <a:spLocks noChangeArrowheads="1"/>
            </p:cNvSpPr>
            <p:nvPr/>
          </p:nvSpPr>
          <p:spPr bwMode="auto">
            <a:xfrm>
              <a:off x="1886" y="1968"/>
              <a:ext cx="96" cy="96"/>
            </a:xfrm>
            <a:prstGeom prst="ellipse">
              <a:avLst/>
            </a:prstGeom>
            <a:noFill/>
            <a:ln w="25400">
              <a:solidFill>
                <a:srgbClr val="FF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17"/>
            <p:cNvSpPr>
              <a:spLocks noChangeArrowheads="1"/>
            </p:cNvSpPr>
            <p:nvPr/>
          </p:nvSpPr>
          <p:spPr bwMode="auto">
            <a:xfrm>
              <a:off x="3861" y="1968"/>
              <a:ext cx="96" cy="96"/>
            </a:xfrm>
            <a:prstGeom prst="ellipse">
              <a:avLst/>
            </a:prstGeom>
            <a:noFill/>
            <a:ln w="25400">
              <a:solidFill>
                <a:srgbClr val="FF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19"/>
            <p:cNvSpPr>
              <a:spLocks noChangeArrowheads="1"/>
            </p:cNvSpPr>
            <p:nvPr/>
          </p:nvSpPr>
          <p:spPr bwMode="auto">
            <a:xfrm>
              <a:off x="3497" y="2304"/>
              <a:ext cx="96" cy="96"/>
            </a:xfrm>
            <a:prstGeom prst="ellipse">
              <a:avLst/>
            </a:prstGeom>
            <a:noFill/>
            <a:ln w="25400">
              <a:solidFill>
                <a:srgbClr val="FF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" name="Rectangle 22"/>
          <p:cNvSpPr>
            <a:spLocks noChangeArrowheads="1"/>
          </p:cNvSpPr>
          <p:nvPr/>
        </p:nvSpPr>
        <p:spPr bwMode="auto">
          <a:xfrm>
            <a:off x="0" y="533400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800" dirty="0" smtClean="0"/>
              <a:t>It appears that the system demonstrates similar hydrodynamic properties </a:t>
            </a:r>
            <a:r>
              <a:rPr lang="en-US" altLang="ja-JP" sz="2800" dirty="0"/>
              <a:t>from </a:t>
            </a:r>
            <a:r>
              <a:rPr lang="en-US" altLang="ja-JP" sz="2800" dirty="0" smtClean="0"/>
              <a:t>39 </a:t>
            </a:r>
            <a:r>
              <a:rPr lang="en-US" altLang="ja-JP" sz="2800" dirty="0" err="1" smtClean="0"/>
              <a:t>GeV</a:t>
            </a:r>
            <a:r>
              <a:rPr lang="en-US" altLang="ja-JP" sz="2800" dirty="0" smtClean="0"/>
              <a:t> </a:t>
            </a:r>
            <a:r>
              <a:rPr lang="en-US" altLang="ja-JP" sz="2800" dirty="0"/>
              <a:t>to </a:t>
            </a:r>
            <a:r>
              <a:rPr lang="en-US" altLang="ja-JP" sz="2800" dirty="0" smtClean="0"/>
              <a:t>2.76 </a:t>
            </a:r>
            <a:r>
              <a:rPr lang="en-US" altLang="ja-JP" sz="2800" dirty="0" err="1" smtClean="0"/>
              <a:t>TeV</a:t>
            </a:r>
            <a:endParaRPr lang="en-US" altLang="ja-JP" sz="2800" dirty="0"/>
          </a:p>
        </p:txBody>
      </p:sp>
      <p:sp>
        <p:nvSpPr>
          <p:cNvPr id="20" name="Slide Number Placeholder 3"/>
          <p:cNvSpPr txBox="1">
            <a:spLocks/>
          </p:cNvSpPr>
          <p:nvPr/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8F6A7-8F10-471A-BDFE-C89B0DAC397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6248400" cy="365125"/>
          </a:xfrm>
        </p:spPr>
        <p:txBody>
          <a:bodyPr/>
          <a:lstStyle/>
          <a:p>
            <a:r>
              <a:rPr lang="en-US" dirty="0" smtClean="0"/>
              <a:t>Jeffery T. Mitchell - Fluctuations, Correlations, RHIC Low Energy Run  - 10/3/11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990600" y="152400"/>
            <a:ext cx="7162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3200" dirty="0">
                <a:solidFill>
                  <a:schemeClr val="tx2"/>
                </a:solidFill>
              </a:rPr>
              <a:t>Saturation of v</a:t>
            </a:r>
            <a:r>
              <a:rPr lang="en-US" altLang="ja-JP" sz="3200" baseline="-25000" dirty="0">
                <a:solidFill>
                  <a:schemeClr val="tx2"/>
                </a:solidFill>
              </a:rPr>
              <a:t>2 </a:t>
            </a:r>
            <a:r>
              <a:rPr lang="en-US" altLang="ja-JP" sz="3200" dirty="0">
                <a:solidFill>
                  <a:schemeClr val="tx2"/>
                </a:solidFill>
              </a:rPr>
              <a:t>with beam energy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791200" y="1143000"/>
            <a:ext cx="3352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400" dirty="0" smtClean="0"/>
              <a:t>v</a:t>
            </a:r>
            <a:r>
              <a:rPr lang="en-US" altLang="ja-JP" sz="2400" baseline="-25000" dirty="0" smtClean="0"/>
              <a:t>2</a:t>
            </a:r>
            <a:r>
              <a:rPr lang="en-US" altLang="ja-JP" sz="2400" dirty="0" smtClean="0"/>
              <a:t> saturates for a given </a:t>
            </a:r>
            <a:r>
              <a:rPr lang="en-US" altLang="ja-JP" sz="2400" dirty="0" err="1"/>
              <a:t>p</a:t>
            </a:r>
            <a:r>
              <a:rPr lang="en-US" altLang="ja-JP" sz="2400" baseline="-25000" dirty="0" err="1"/>
              <a:t>T</a:t>
            </a:r>
            <a:r>
              <a:rPr lang="en-US" altLang="ja-JP" sz="2400" dirty="0"/>
              <a:t> around or below </a:t>
            </a:r>
            <a:r>
              <a:rPr lang="en-US" altLang="ja-JP" sz="2400" dirty="0" smtClean="0"/>
              <a:t>39 </a:t>
            </a:r>
            <a:r>
              <a:rPr lang="en-US" altLang="ja-JP" sz="2400" dirty="0" err="1" smtClean="0"/>
              <a:t>GeV</a:t>
            </a:r>
            <a:endParaRPr lang="en-US" altLang="ja-JP" sz="2400" dirty="0"/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228600" y="6019800"/>
            <a:ext cx="856035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800" dirty="0"/>
              <a:t>Almost perfect fluidity from </a:t>
            </a:r>
            <a:r>
              <a:rPr lang="en-US" altLang="ja-JP" sz="2800" dirty="0" smtClean="0"/>
              <a:t>39 </a:t>
            </a:r>
            <a:r>
              <a:rPr lang="en-US" altLang="ja-JP" sz="2800" dirty="0" err="1" smtClean="0"/>
              <a:t>GeV</a:t>
            </a:r>
            <a:r>
              <a:rPr lang="en-US" altLang="ja-JP" sz="2800" dirty="0" smtClean="0"/>
              <a:t> </a:t>
            </a:r>
            <a:r>
              <a:rPr lang="en-US" altLang="ja-JP" sz="2800" dirty="0"/>
              <a:t>to </a:t>
            </a:r>
            <a:r>
              <a:rPr lang="en-US" altLang="ja-JP" sz="2800" dirty="0" smtClean="0"/>
              <a:t>2.76 </a:t>
            </a:r>
            <a:r>
              <a:rPr lang="en-US" altLang="ja-JP" sz="2800" dirty="0" err="1" smtClean="0"/>
              <a:t>TeV</a:t>
            </a:r>
            <a:endParaRPr lang="en-US" altLang="ja-JP" sz="2800" dirty="0"/>
          </a:p>
        </p:txBody>
      </p:sp>
      <p:sp>
        <p:nvSpPr>
          <p:cNvPr id="18" name="Slide Number Placeholder 3"/>
          <p:cNvSpPr txBox="1">
            <a:spLocks/>
          </p:cNvSpPr>
          <p:nvPr/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8F6A7-8F10-471A-BDFE-C89B0DAC397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229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566723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6248400" cy="365125"/>
          </a:xfrm>
        </p:spPr>
        <p:txBody>
          <a:bodyPr/>
          <a:lstStyle/>
          <a:p>
            <a:r>
              <a:rPr lang="en-US" dirty="0" smtClean="0"/>
              <a:t>Jeffery T. Mitchell - Fluctuations, Correlations, RHIC Low Energy Run  - 10/3/11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78313" y="2895600"/>
            <a:ext cx="3240041" cy="3108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7391400" y="3200400"/>
            <a:ext cx="1295400" cy="2133600"/>
          </a:xfrm>
          <a:prstGeom prst="rect">
            <a:avLst/>
          </a:prstGeom>
          <a:solidFill>
            <a:srgbClr val="D6ECFF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4"/>
          <p:cNvSpPr txBox="1">
            <a:spLocks noChangeArrowheads="1"/>
          </p:cNvSpPr>
          <p:nvPr/>
        </p:nvSpPr>
        <p:spPr bwMode="auto">
          <a:xfrm>
            <a:off x="228600" y="609600"/>
            <a:ext cx="911947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85750" indent="-285750">
              <a:buFont typeface="Wingdings" pitchFamily="2" charset="2"/>
              <a:buChar char="§"/>
            </a:pPr>
            <a:r>
              <a:rPr lang="en-US" sz="2400" dirty="0"/>
              <a:t>v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v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and v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 are measured in  39, 62 and 200 </a:t>
            </a:r>
            <a:r>
              <a:rPr lang="en-US" sz="2400" dirty="0" err="1" smtClean="0"/>
              <a:t>GeV</a:t>
            </a:r>
            <a:r>
              <a:rPr lang="en-US" sz="2400" dirty="0" smtClean="0"/>
              <a:t>. The magnitudes are similar.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400" dirty="0" smtClean="0"/>
              <a:t>The observations suggest similar initial geometry fluctuations and dynamical evolution of nuclear matter above 39 </a:t>
            </a:r>
            <a:r>
              <a:rPr lang="en-US" sz="2400" dirty="0" err="1" smtClean="0"/>
              <a:t>GeV</a:t>
            </a:r>
            <a:r>
              <a:rPr lang="en-US" sz="2400" dirty="0" smtClean="0"/>
              <a:t>.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86000"/>
            <a:ext cx="5486400" cy="410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685800" y="2362200"/>
            <a:ext cx="7906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/>
              <a:t>v</a:t>
            </a:r>
            <a:r>
              <a:rPr lang="en-US" b="1" baseline="-25000" dirty="0"/>
              <a:t>n</a:t>
            </a:r>
            <a:r>
              <a:rPr lang="en-US" b="1" dirty="0"/>
              <a:t>(</a:t>
            </a:r>
            <a:r>
              <a:rPr lang="el-GR" b="1" dirty="0"/>
              <a:t>Ψ</a:t>
            </a:r>
            <a:r>
              <a:rPr lang="en-US" b="1" baseline="-25000" dirty="0"/>
              <a:t>n</a:t>
            </a:r>
            <a:r>
              <a:rPr lang="en-US" b="1" dirty="0"/>
              <a:t>)</a:t>
            </a:r>
          </a:p>
        </p:txBody>
      </p:sp>
      <p:sp>
        <p:nvSpPr>
          <p:cNvPr id="16" name="Slide Number Placeholder 3"/>
          <p:cNvSpPr txBox="1">
            <a:spLocks/>
          </p:cNvSpPr>
          <p:nvPr/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8F6A7-8F10-471A-BDFE-C89B0DAC397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6324600" cy="365125"/>
          </a:xfrm>
        </p:spPr>
        <p:txBody>
          <a:bodyPr/>
          <a:lstStyle/>
          <a:p>
            <a:r>
              <a:rPr lang="en-US" dirty="0" smtClean="0"/>
              <a:t>Jeffery T. Mitchell - Fluctuations, Correlations, RHIC Low Energy Run  - 10/3/11</a:t>
            </a:r>
            <a:endParaRPr lang="en-US" dirty="0"/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685800" y="0"/>
            <a:ext cx="7924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3200" dirty="0">
                <a:solidFill>
                  <a:schemeClr val="tx2"/>
                </a:solidFill>
              </a:rPr>
              <a:t>Saturation of </a:t>
            </a:r>
            <a:r>
              <a:rPr lang="en-US" altLang="ja-JP" sz="3200" dirty="0" smtClean="0">
                <a:solidFill>
                  <a:schemeClr val="tx2"/>
                </a:solidFill>
              </a:rPr>
              <a:t>v</a:t>
            </a:r>
            <a:r>
              <a:rPr lang="en-US" altLang="ja-JP" sz="3200" baseline="-25000" dirty="0" smtClean="0">
                <a:solidFill>
                  <a:schemeClr val="tx2"/>
                </a:solidFill>
              </a:rPr>
              <a:t>3</a:t>
            </a:r>
            <a:r>
              <a:rPr lang="en-US" altLang="ja-JP" sz="3200" dirty="0" smtClean="0">
                <a:solidFill>
                  <a:schemeClr val="tx2"/>
                </a:solidFill>
              </a:rPr>
              <a:t>, v</a:t>
            </a:r>
            <a:r>
              <a:rPr lang="en-US" altLang="ja-JP" sz="3200" baseline="-25000" dirty="0" smtClean="0">
                <a:solidFill>
                  <a:schemeClr val="tx2"/>
                </a:solidFill>
              </a:rPr>
              <a:t>4</a:t>
            </a:r>
            <a:r>
              <a:rPr lang="en-US" altLang="ja-JP" sz="3200" dirty="0" smtClean="0">
                <a:solidFill>
                  <a:schemeClr val="tx2"/>
                </a:solidFill>
              </a:rPr>
              <a:t> with </a:t>
            </a:r>
            <a:r>
              <a:rPr lang="en-US" altLang="ja-JP" sz="3200" dirty="0">
                <a:solidFill>
                  <a:schemeClr val="tx2"/>
                </a:solidFill>
              </a:rPr>
              <a:t>beam energy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74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1676400"/>
            <a:ext cx="4953000" cy="3686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81000" y="76200"/>
            <a:ext cx="7696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3200" dirty="0">
                <a:solidFill>
                  <a:schemeClr val="tx2"/>
                </a:solidFill>
              </a:rPr>
              <a:t>Identified </a:t>
            </a:r>
            <a:r>
              <a:rPr lang="en-US" altLang="ja-JP" sz="3200" dirty="0" err="1">
                <a:solidFill>
                  <a:schemeClr val="tx2"/>
                </a:solidFill>
              </a:rPr>
              <a:t>hadron</a:t>
            </a:r>
            <a:r>
              <a:rPr lang="en-US" altLang="ja-JP" sz="3200" dirty="0">
                <a:solidFill>
                  <a:schemeClr val="tx2"/>
                </a:solidFill>
              </a:rPr>
              <a:t> v</a:t>
            </a:r>
            <a:r>
              <a:rPr lang="en-US" altLang="ja-JP" sz="3200" baseline="-25000" dirty="0">
                <a:solidFill>
                  <a:schemeClr val="tx2"/>
                </a:solidFill>
              </a:rPr>
              <a:t>2</a:t>
            </a:r>
            <a:r>
              <a:rPr lang="en-US" altLang="ja-JP" sz="3200" dirty="0">
                <a:solidFill>
                  <a:schemeClr val="tx2"/>
                </a:solidFill>
              </a:rPr>
              <a:t> </a:t>
            </a:r>
            <a:r>
              <a:rPr lang="en-US" altLang="ja-JP" sz="3200" dirty="0" smtClean="0">
                <a:solidFill>
                  <a:schemeClr val="tx2"/>
                </a:solidFill>
              </a:rPr>
              <a:t>in 62.4 </a:t>
            </a:r>
            <a:r>
              <a:rPr lang="en-US" altLang="ja-JP" sz="3200" dirty="0" err="1" smtClean="0">
                <a:solidFill>
                  <a:schemeClr val="tx2"/>
                </a:solidFill>
              </a:rPr>
              <a:t>GeV</a:t>
            </a:r>
            <a:r>
              <a:rPr lang="en-US" altLang="ja-JP" sz="3200" dirty="0" smtClean="0">
                <a:solidFill>
                  <a:schemeClr val="tx2"/>
                </a:solidFill>
              </a:rPr>
              <a:t> </a:t>
            </a:r>
            <a:r>
              <a:rPr lang="en-US" altLang="ja-JP" sz="3200" dirty="0" err="1" smtClean="0">
                <a:solidFill>
                  <a:schemeClr val="tx2"/>
                </a:solidFill>
              </a:rPr>
              <a:t>Au+Au</a:t>
            </a:r>
            <a:r>
              <a:rPr lang="en-US" altLang="ja-JP" sz="3200" dirty="0" smtClean="0">
                <a:solidFill>
                  <a:schemeClr val="tx2"/>
                </a:solidFill>
              </a:rPr>
              <a:t> Collisions</a:t>
            </a:r>
            <a:endParaRPr lang="en-US" altLang="ja-JP" sz="3200" dirty="0">
              <a:solidFill>
                <a:schemeClr val="tx2"/>
              </a:solidFill>
            </a:endParaRPr>
          </a:p>
        </p:txBody>
      </p:sp>
      <p:pic>
        <p:nvPicPr>
          <p:cNvPr id="4474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28800"/>
            <a:ext cx="4572000" cy="3402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934200" y="1752600"/>
            <a:ext cx="1863725" cy="3048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 b="1">
                <a:solidFill>
                  <a:srgbClr val="FF0000"/>
                </a:solidFill>
              </a:rPr>
              <a:t>PHENIX Preliminary</a:t>
            </a: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533400" y="5638800"/>
            <a:ext cx="7315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2400" dirty="0" err="1"/>
              <a:t>Partonic</a:t>
            </a:r>
            <a:r>
              <a:rPr lang="en-US" altLang="ja-JP" sz="2400" dirty="0"/>
              <a:t> collective flow </a:t>
            </a:r>
            <a:r>
              <a:rPr lang="en-US" altLang="ja-JP" sz="2400" dirty="0" smtClean="0"/>
              <a:t>is observed down </a:t>
            </a:r>
            <a:r>
              <a:rPr lang="en-US" altLang="ja-JP" sz="2400" dirty="0"/>
              <a:t>to </a:t>
            </a:r>
            <a:r>
              <a:rPr lang="en-US" altLang="ja-JP" sz="2400" dirty="0" smtClean="0"/>
              <a:t>62 </a:t>
            </a:r>
            <a:r>
              <a:rPr lang="en-US" altLang="ja-JP" sz="2400" dirty="0" err="1" smtClean="0"/>
              <a:t>GeV</a:t>
            </a:r>
            <a:r>
              <a:rPr lang="en-US" altLang="ja-JP" sz="2400" dirty="0" smtClean="0"/>
              <a:t> and …</a:t>
            </a:r>
            <a:endParaRPr lang="en-US" altLang="ja-JP" sz="24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6324600" cy="365125"/>
          </a:xfrm>
        </p:spPr>
        <p:txBody>
          <a:bodyPr/>
          <a:lstStyle/>
          <a:p>
            <a:r>
              <a:rPr lang="en-US" dirty="0" smtClean="0"/>
              <a:t>Jeffery T. Mitchell - Fluctuations, Correlations, RHIC Low Energy Run  - 10/3/11</a:t>
            </a:r>
            <a:endParaRPr lang="en-US" dirty="0"/>
          </a:p>
        </p:txBody>
      </p:sp>
      <p:pic>
        <p:nvPicPr>
          <p:cNvPr id="42803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2209799"/>
            <a:ext cx="381000" cy="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3"/>
          <p:cNvSpPr txBox="1">
            <a:spLocks/>
          </p:cNvSpPr>
          <p:nvPr/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8F6A7-8F10-471A-BDFE-C89B0DAC397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086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PHENIX Detector at RHIC</a:t>
            </a:r>
            <a:endParaRPr lang="en-US" dirty="0"/>
          </a:p>
        </p:txBody>
      </p:sp>
      <p:sp>
        <p:nvSpPr>
          <p:cNvPr id="5" name="AutoShape 2" descr="https://www.phenix.bnl.gov/WWW/run/drawing/Phenix_20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3" descr="C:\Users\abhisek\Desktop\My PHENIX presentations\QM_2011_PHENIX\Phenix_2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1" y="609600"/>
            <a:ext cx="4457140" cy="5791200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/>
        </p:nvCxnSpPr>
        <p:spPr>
          <a:xfrm rot="5400000">
            <a:off x="2513802" y="5333205"/>
            <a:ext cx="609602" cy="159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1753396" y="5333205"/>
            <a:ext cx="609602" cy="159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819400" y="5562600"/>
            <a:ext cx="53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+mj-lt"/>
              </a:rPr>
              <a:t>R</a:t>
            </a:r>
            <a:r>
              <a:rPr lang="en-US" sz="900" dirty="0" smtClean="0">
                <a:latin typeface="+mj-lt"/>
              </a:rPr>
              <a:t>PC1</a:t>
            </a:r>
            <a:endParaRPr lang="en-US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24400" y="22860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5257800" y="838200"/>
            <a:ext cx="3429000" cy="2800350"/>
          </a:xfrm>
          <a:prstGeom prst="rect">
            <a:avLst/>
          </a:prstGeom>
          <a:solidFill>
            <a:srgbClr val="00B0F0">
              <a:alpha val="36862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ja-JP" sz="2200" dirty="0"/>
              <a:t>Central </a:t>
            </a:r>
            <a:r>
              <a:rPr kumimoji="1" lang="en-US" altLang="ja-JP" sz="2200" dirty="0" smtClean="0"/>
              <a:t>arms</a:t>
            </a:r>
            <a:r>
              <a:rPr kumimoji="1" lang="en-US" altLang="ja-JP" sz="2200" dirty="0"/>
              <a:t>:</a:t>
            </a:r>
          </a:p>
          <a:p>
            <a:r>
              <a:rPr kumimoji="1" lang="en-US" altLang="ja-JP" sz="2200" dirty="0"/>
              <a:t>Hadrons, photons, electrons</a:t>
            </a:r>
          </a:p>
          <a:p>
            <a:pPr>
              <a:buFont typeface="Arial" pitchFamily="34" charset="0"/>
              <a:buChar char="•"/>
            </a:pPr>
            <a:r>
              <a:rPr kumimoji="1" lang="en-US" altLang="ja-JP" sz="2200" dirty="0">
                <a:latin typeface="Bell MT" pitchFamily="18" charset="0"/>
              </a:rPr>
              <a:t> </a:t>
            </a:r>
            <a:r>
              <a:rPr kumimoji="1" lang="en-US" altLang="ja-JP" sz="2200" dirty="0" smtClean="0">
                <a:latin typeface="Bell MT" pitchFamily="18" charset="0"/>
              </a:rPr>
              <a:t>J/</a:t>
            </a:r>
            <a:r>
              <a:rPr kumimoji="1" lang="en-US" altLang="ja-JP" sz="2200" dirty="0" smtClean="0">
                <a:latin typeface="Symbol" pitchFamily="18" charset="2"/>
              </a:rPr>
              <a:t>y</a:t>
            </a:r>
            <a:r>
              <a:rPr kumimoji="1" lang="en-US" altLang="ja-JP" sz="2200" dirty="0" smtClean="0">
                <a:latin typeface="Bell MT" pitchFamily="18" charset="0"/>
                <a:sym typeface="Wingdings" pitchFamily="2" charset="2"/>
              </a:rPr>
              <a:t>→ </a:t>
            </a:r>
            <a:r>
              <a:rPr kumimoji="1" lang="en-US" altLang="ja-JP" sz="2200" dirty="0" err="1">
                <a:latin typeface="Bell MT" pitchFamily="18" charset="0"/>
                <a:sym typeface="Wingdings" pitchFamily="2" charset="2"/>
              </a:rPr>
              <a:t>e</a:t>
            </a:r>
            <a:r>
              <a:rPr kumimoji="1" lang="en-US" altLang="ja-JP" sz="2200" baseline="30000" dirty="0" err="1">
                <a:latin typeface="Bell MT" pitchFamily="18" charset="0"/>
                <a:sym typeface="Wingdings" pitchFamily="2" charset="2"/>
              </a:rPr>
              <a:t>+</a:t>
            </a:r>
            <a:r>
              <a:rPr kumimoji="1" lang="en-US" altLang="ja-JP" sz="2200" dirty="0" err="1">
                <a:latin typeface="Bell MT" pitchFamily="18" charset="0"/>
                <a:sym typeface="Wingdings" pitchFamily="2" charset="2"/>
              </a:rPr>
              <a:t>e</a:t>
            </a:r>
            <a:r>
              <a:rPr kumimoji="1" lang="en-US" altLang="ja-JP" sz="2200" baseline="30000" dirty="0">
                <a:latin typeface="Bell MT" pitchFamily="18" charset="0"/>
                <a:sym typeface="Wingdings" pitchFamily="2" charset="2"/>
              </a:rPr>
              <a:t>-</a:t>
            </a:r>
            <a:r>
              <a:rPr kumimoji="1" lang="en-US" altLang="ja-JP" sz="2200" dirty="0">
                <a:latin typeface="Bell MT" pitchFamily="18" charset="0"/>
                <a:sym typeface="Wingdings" pitchFamily="2" charset="2"/>
              </a:rPr>
              <a:t>;</a:t>
            </a:r>
            <a:r>
              <a:rPr kumimoji="1" lang="en-US" altLang="ja-JP" sz="2200" dirty="0">
                <a:latin typeface="Bell MT" pitchFamily="18" charset="0"/>
              </a:rPr>
              <a:t> </a:t>
            </a:r>
            <a:r>
              <a:rPr kumimoji="1" lang="en-US" altLang="ja-JP" sz="2200" dirty="0" smtClean="0">
                <a:latin typeface="Symbol" pitchFamily="18" charset="2"/>
              </a:rPr>
              <a:t>y</a:t>
            </a:r>
            <a:r>
              <a:rPr lang="en-US" sz="2200" dirty="0" smtClean="0">
                <a:latin typeface="Bell MT" pitchFamily="18" charset="0"/>
                <a:cs typeface="Arial" pitchFamily="34" charset="0"/>
              </a:rPr>
              <a:t>’ </a:t>
            </a:r>
            <a:r>
              <a:rPr kumimoji="1" lang="en-US" altLang="ja-JP" sz="2200" dirty="0">
                <a:latin typeface="Bell MT" pitchFamily="18" charset="0"/>
                <a:sym typeface="Wingdings" pitchFamily="2" charset="2"/>
              </a:rPr>
              <a:t>→ </a:t>
            </a:r>
            <a:r>
              <a:rPr kumimoji="1" lang="en-US" altLang="ja-JP" sz="2200" dirty="0" err="1">
                <a:latin typeface="Bell MT" pitchFamily="18" charset="0"/>
                <a:sym typeface="Wingdings" pitchFamily="2" charset="2"/>
              </a:rPr>
              <a:t>e</a:t>
            </a:r>
            <a:r>
              <a:rPr kumimoji="1" lang="en-US" altLang="ja-JP" sz="2200" baseline="30000" dirty="0" err="1">
                <a:latin typeface="Bell MT" pitchFamily="18" charset="0"/>
                <a:sym typeface="Wingdings" pitchFamily="2" charset="2"/>
              </a:rPr>
              <a:t>+</a:t>
            </a:r>
            <a:r>
              <a:rPr kumimoji="1" lang="en-US" altLang="ja-JP" sz="2200" dirty="0" err="1">
                <a:latin typeface="Bell MT" pitchFamily="18" charset="0"/>
                <a:sym typeface="Wingdings" pitchFamily="2" charset="2"/>
              </a:rPr>
              <a:t>e</a:t>
            </a:r>
            <a:r>
              <a:rPr kumimoji="1" lang="en-US" altLang="ja-JP" sz="2200" baseline="30000" dirty="0">
                <a:latin typeface="Bell MT" pitchFamily="18" charset="0"/>
                <a:sym typeface="Wingdings" pitchFamily="2" charset="2"/>
              </a:rPr>
              <a:t>-</a:t>
            </a:r>
            <a:r>
              <a:rPr kumimoji="1" lang="en-US" altLang="ja-JP" sz="2200" dirty="0" smtClean="0">
                <a:latin typeface="Bell MT" pitchFamily="18" charset="0"/>
                <a:sym typeface="Wingdings" pitchFamily="2" charset="2"/>
              </a:rPr>
              <a:t>;</a:t>
            </a:r>
          </a:p>
          <a:p>
            <a:r>
              <a:rPr kumimoji="1" lang="en-US" altLang="ja-JP" sz="2200" dirty="0" smtClean="0">
                <a:latin typeface="Bell MT" pitchFamily="18" charset="0"/>
                <a:sym typeface="Wingdings" pitchFamily="2" charset="2"/>
              </a:rPr>
              <a:t>   </a:t>
            </a:r>
            <a:r>
              <a:rPr kumimoji="1" lang="el-GR" altLang="ja-JP" sz="2200" dirty="0" smtClean="0">
                <a:latin typeface="AvantGarde" pitchFamily="34" charset="0"/>
                <a:sym typeface="Symbol"/>
              </a:rPr>
              <a:t></a:t>
            </a:r>
            <a:r>
              <a:rPr kumimoji="1" lang="en-US" altLang="ja-JP" sz="2200" baseline="-25000" dirty="0" smtClean="0">
                <a:latin typeface="Bell MT" pitchFamily="18" charset="0"/>
                <a:sym typeface="Wingdings" pitchFamily="2" charset="2"/>
              </a:rPr>
              <a:t>c</a:t>
            </a:r>
            <a:r>
              <a:rPr kumimoji="1" lang="en-US" altLang="ja-JP" sz="2200" dirty="0" smtClean="0">
                <a:latin typeface="Bell MT" pitchFamily="18" charset="0"/>
                <a:sym typeface="Wingdings" pitchFamily="2" charset="2"/>
              </a:rPr>
              <a:t> </a:t>
            </a:r>
            <a:r>
              <a:rPr kumimoji="1" lang="en-US" altLang="ja-JP" sz="2200" dirty="0">
                <a:latin typeface="Bell MT" pitchFamily="18" charset="0"/>
                <a:sym typeface="Wingdings" pitchFamily="2" charset="2"/>
              </a:rPr>
              <a:t>→ </a:t>
            </a:r>
            <a:r>
              <a:rPr kumimoji="1" lang="en-US" altLang="ja-JP" sz="2200" dirty="0" err="1" smtClean="0">
                <a:latin typeface="Bell MT" pitchFamily="18" charset="0"/>
                <a:sym typeface="Wingdings" pitchFamily="2" charset="2"/>
              </a:rPr>
              <a:t>e</a:t>
            </a:r>
            <a:r>
              <a:rPr kumimoji="1" lang="en-US" altLang="ja-JP" sz="2200" baseline="30000" dirty="0" err="1" smtClean="0">
                <a:latin typeface="Bell MT" pitchFamily="18" charset="0"/>
                <a:sym typeface="Wingdings" pitchFamily="2" charset="2"/>
              </a:rPr>
              <a:t>+</a:t>
            </a:r>
            <a:r>
              <a:rPr kumimoji="1" lang="en-US" altLang="ja-JP" sz="2200" dirty="0" err="1" smtClean="0">
                <a:latin typeface="Bell MT" pitchFamily="18" charset="0"/>
                <a:sym typeface="Wingdings" pitchFamily="2" charset="2"/>
              </a:rPr>
              <a:t>e</a:t>
            </a:r>
            <a:r>
              <a:rPr kumimoji="1" lang="en-US" altLang="ja-JP" sz="2200" baseline="30000" dirty="0" smtClean="0">
                <a:latin typeface="Bell MT" pitchFamily="18" charset="0"/>
                <a:sym typeface="Wingdings" pitchFamily="2" charset="2"/>
              </a:rPr>
              <a:t>-</a:t>
            </a:r>
            <a:r>
              <a:rPr kumimoji="1" lang="en-US" altLang="ja-JP" sz="2200" dirty="0" smtClean="0">
                <a:latin typeface="Symbol" pitchFamily="18" charset="2"/>
                <a:sym typeface="Symbol"/>
              </a:rPr>
              <a:t></a:t>
            </a:r>
            <a:r>
              <a:rPr kumimoji="1" lang="en-US" altLang="ja-JP" sz="2200" dirty="0" smtClean="0">
                <a:latin typeface="AvantGarde" pitchFamily="34" charset="0"/>
                <a:sym typeface="Wingdings" pitchFamily="2" charset="2"/>
              </a:rPr>
              <a:t>;</a:t>
            </a:r>
            <a:endParaRPr kumimoji="1" lang="en-US" altLang="ja-JP" sz="2200" dirty="0">
              <a:latin typeface="Bell MT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kumimoji="1" lang="en-US" altLang="ja-JP" sz="2200" dirty="0">
                <a:latin typeface="Bell MT" pitchFamily="18" charset="0"/>
              </a:rPr>
              <a:t> </a:t>
            </a:r>
            <a:r>
              <a:rPr kumimoji="1" lang="en-US" altLang="ja-JP" sz="2200" dirty="0" smtClean="0">
                <a:latin typeface="Bell MT" pitchFamily="18" charset="0"/>
              </a:rPr>
              <a:t>|</a:t>
            </a:r>
            <a:r>
              <a:rPr kumimoji="1" lang="el-GR" altLang="ja-JP" sz="2200" dirty="0" smtClean="0">
                <a:latin typeface="ＭＳ Ｐゴシック" pitchFamily="34" charset="-128"/>
              </a:rPr>
              <a:t>η</a:t>
            </a:r>
            <a:r>
              <a:rPr kumimoji="1" lang="en-US" altLang="ja-JP" sz="2200" dirty="0" smtClean="0">
                <a:latin typeface="Bell MT" pitchFamily="18" charset="0"/>
              </a:rPr>
              <a:t>|&lt;</a:t>
            </a:r>
            <a:r>
              <a:rPr kumimoji="1" lang="en-US" altLang="ja-JP" sz="2200" dirty="0">
                <a:latin typeface="Bell MT" pitchFamily="18" charset="0"/>
              </a:rPr>
              <a:t>0.35</a:t>
            </a:r>
          </a:p>
          <a:p>
            <a:pPr>
              <a:buFont typeface="Arial" pitchFamily="34" charset="0"/>
              <a:buChar char="•"/>
            </a:pPr>
            <a:r>
              <a:rPr kumimoji="1" lang="en-US" altLang="ja-JP" sz="2200" dirty="0">
                <a:latin typeface="Bell MT" pitchFamily="18" charset="0"/>
              </a:rPr>
              <a:t> </a:t>
            </a:r>
            <a:r>
              <a:rPr kumimoji="1" lang="en-US" altLang="ja-JP" sz="2200" dirty="0" err="1">
                <a:latin typeface="Bell MT" pitchFamily="18" charset="0"/>
              </a:rPr>
              <a:t>p</a:t>
            </a:r>
            <a:r>
              <a:rPr kumimoji="1" lang="en-US" altLang="ja-JP" sz="2200" i="1" baseline="-25000" dirty="0" err="1">
                <a:latin typeface="Bell MT" pitchFamily="18" charset="0"/>
              </a:rPr>
              <a:t>e</a:t>
            </a:r>
            <a:r>
              <a:rPr kumimoji="1" lang="en-US" altLang="ja-JP" sz="2200" dirty="0">
                <a:latin typeface="Bell MT" pitchFamily="18" charset="0"/>
              </a:rPr>
              <a:t> &gt; 0.2 </a:t>
            </a:r>
            <a:r>
              <a:rPr kumimoji="1" lang="en-US" altLang="ja-JP" sz="2200" dirty="0" err="1"/>
              <a:t>GeV</a:t>
            </a:r>
            <a:r>
              <a:rPr kumimoji="1" lang="en-US" altLang="ja-JP" sz="2200" dirty="0"/>
              <a:t>/c</a:t>
            </a:r>
          </a:p>
          <a:p>
            <a:pPr>
              <a:buFont typeface="Arial" pitchFamily="34" charset="0"/>
              <a:buChar char="•"/>
            </a:pPr>
            <a:r>
              <a:rPr kumimoji="1" lang="en-US" altLang="ja-JP" sz="2200" dirty="0">
                <a:latin typeface="Bell MT" pitchFamily="18" charset="0"/>
              </a:rPr>
              <a:t> </a:t>
            </a:r>
            <a:r>
              <a:rPr kumimoji="1" lang="el-GR" altLang="ja-JP" sz="2200" dirty="0">
                <a:latin typeface="ＭＳ Ｐゴシック" pitchFamily="34" charset="-128"/>
              </a:rPr>
              <a:t>Δφ</a:t>
            </a:r>
            <a:r>
              <a:rPr kumimoji="1" lang="en-US" altLang="ja-JP" sz="2200" dirty="0">
                <a:latin typeface="Bell MT" pitchFamily="18" charset="0"/>
              </a:rPr>
              <a:t>=</a:t>
            </a:r>
            <a:r>
              <a:rPr kumimoji="1" lang="el-GR" altLang="ja-JP" sz="2200" dirty="0">
                <a:latin typeface="ＭＳ Ｐゴシック" pitchFamily="34" charset="-128"/>
              </a:rPr>
              <a:t>π</a:t>
            </a:r>
            <a:r>
              <a:rPr kumimoji="1" lang="en-US" altLang="ja-JP" sz="2200" dirty="0">
                <a:latin typeface="Bell MT" pitchFamily="18" charset="0"/>
              </a:rPr>
              <a:t>(2 </a:t>
            </a:r>
            <a:r>
              <a:rPr kumimoji="1" lang="en-US" altLang="ja-JP" sz="2200" dirty="0"/>
              <a:t>arms</a:t>
            </a:r>
            <a:r>
              <a:rPr kumimoji="1" lang="en-US" altLang="ja-JP" sz="2200" dirty="0">
                <a:latin typeface="Bell MT" pitchFamily="18" charset="0"/>
              </a:rPr>
              <a:t> x </a:t>
            </a:r>
            <a:r>
              <a:rPr kumimoji="1" lang="el-GR" altLang="ja-JP" sz="2200" dirty="0">
                <a:latin typeface="ＭＳ Ｐゴシック" pitchFamily="34" charset="-128"/>
              </a:rPr>
              <a:t>π</a:t>
            </a:r>
            <a:r>
              <a:rPr kumimoji="1" lang="en-US" altLang="ja-JP" sz="2200" dirty="0">
                <a:latin typeface="Bell MT" pitchFamily="18" charset="0"/>
              </a:rPr>
              <a:t>/2)</a:t>
            </a:r>
          </a:p>
        </p:txBody>
      </p:sp>
      <p:sp>
        <p:nvSpPr>
          <p:cNvPr id="12" name="Text Box 79"/>
          <p:cNvSpPr txBox="1">
            <a:spLocks noChangeArrowheads="1"/>
          </p:cNvSpPr>
          <p:nvPr/>
        </p:nvSpPr>
        <p:spPr bwMode="auto">
          <a:xfrm>
            <a:off x="5257800" y="4191000"/>
            <a:ext cx="3581400" cy="2123658"/>
          </a:xfrm>
          <a:prstGeom prst="rect">
            <a:avLst/>
          </a:prstGeom>
          <a:solidFill>
            <a:srgbClr val="0070C0">
              <a:alpha val="36862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ja-JP" sz="2200" dirty="0"/>
              <a:t>Forward rapidity </a:t>
            </a:r>
            <a:r>
              <a:rPr kumimoji="1" lang="en-US" altLang="ja-JP" sz="2200" dirty="0" smtClean="0"/>
              <a:t>arms</a:t>
            </a:r>
            <a:r>
              <a:rPr kumimoji="1" lang="en-US" altLang="ja-JP" sz="2200" dirty="0"/>
              <a:t>:</a:t>
            </a:r>
          </a:p>
          <a:p>
            <a:r>
              <a:rPr kumimoji="1" lang="en-US" altLang="ja-JP" sz="2200" dirty="0" err="1"/>
              <a:t>Muons</a:t>
            </a:r>
            <a:endParaRPr kumimoji="1" lang="en-US" altLang="ja-JP" sz="2200" dirty="0"/>
          </a:p>
          <a:p>
            <a:pPr>
              <a:buFont typeface="Arial" pitchFamily="34" charset="0"/>
              <a:buChar char="•"/>
            </a:pPr>
            <a:r>
              <a:rPr kumimoji="1" lang="en-US" altLang="ja-JP" sz="2200" dirty="0">
                <a:latin typeface="Bell MT" pitchFamily="18" charset="0"/>
              </a:rPr>
              <a:t> </a:t>
            </a:r>
            <a:r>
              <a:rPr kumimoji="1" lang="en-US" altLang="ja-JP" sz="2200" dirty="0" smtClean="0">
                <a:latin typeface="Bell MT" pitchFamily="18" charset="0"/>
              </a:rPr>
              <a:t>J/</a:t>
            </a:r>
            <a:r>
              <a:rPr kumimoji="1" lang="en-US" altLang="ja-JP" sz="2200" dirty="0" smtClean="0">
                <a:latin typeface="Symbol" pitchFamily="18" charset="2"/>
              </a:rPr>
              <a:t>y</a:t>
            </a:r>
            <a:r>
              <a:rPr kumimoji="1" lang="en-US" altLang="ja-JP" sz="2200" dirty="0" smtClean="0">
                <a:latin typeface="Bell MT" pitchFamily="18" charset="0"/>
                <a:sym typeface="Wingdings" pitchFamily="2" charset="2"/>
              </a:rPr>
              <a:t>→ </a:t>
            </a:r>
            <a:r>
              <a:rPr kumimoji="1" lang="el-GR" altLang="ja-JP" sz="2200" dirty="0">
                <a:latin typeface="Tahoma" pitchFamily="34" charset="0"/>
                <a:sym typeface="Wingdings" pitchFamily="2" charset="2"/>
              </a:rPr>
              <a:t>μ</a:t>
            </a:r>
            <a:r>
              <a:rPr kumimoji="1" lang="en-US" altLang="ja-JP" sz="2200" baseline="30000" dirty="0">
                <a:latin typeface="Bell MT" pitchFamily="18" charset="0"/>
                <a:sym typeface="Wingdings" pitchFamily="2" charset="2"/>
              </a:rPr>
              <a:t>+</a:t>
            </a:r>
            <a:r>
              <a:rPr kumimoji="1" lang="el-GR" altLang="ja-JP" sz="2200" dirty="0">
                <a:latin typeface="Tahoma" pitchFamily="34" charset="0"/>
                <a:sym typeface="Wingdings" pitchFamily="2" charset="2"/>
              </a:rPr>
              <a:t>μ</a:t>
            </a:r>
            <a:r>
              <a:rPr kumimoji="1" lang="en-US" altLang="ja-JP" sz="2200" baseline="30000" dirty="0">
                <a:latin typeface="Bell MT" pitchFamily="18" charset="0"/>
                <a:sym typeface="Wingdings" pitchFamily="2" charset="2"/>
              </a:rPr>
              <a:t>-</a:t>
            </a:r>
            <a:r>
              <a:rPr kumimoji="1" lang="en-US" altLang="ja-JP" sz="2200" dirty="0">
                <a:latin typeface="Bell MT" pitchFamily="18" charset="0"/>
                <a:sym typeface="Wingdings" pitchFamily="2" charset="2"/>
              </a:rPr>
              <a:t> </a:t>
            </a:r>
            <a:r>
              <a:rPr kumimoji="1" lang="en-US" altLang="ja-JP" sz="2200" dirty="0" smtClean="0">
                <a:latin typeface="Bell MT" pitchFamily="18" charset="0"/>
                <a:sym typeface="Wingdings" pitchFamily="2" charset="2"/>
              </a:rPr>
              <a:t>; </a:t>
            </a:r>
            <a:r>
              <a:rPr kumimoji="1" lang="en-US" altLang="ja-JP" sz="2200" dirty="0" smtClean="0">
                <a:latin typeface="Bell MT" pitchFamily="18" charset="0"/>
              </a:rPr>
              <a:t> </a:t>
            </a:r>
            <a:r>
              <a:rPr kumimoji="1" lang="en-US" altLang="ja-JP" sz="2200" dirty="0" smtClean="0">
                <a:latin typeface="Bell MT" pitchFamily="18" charset="0"/>
                <a:sym typeface="Symbol"/>
              </a:rPr>
              <a:t> </a:t>
            </a:r>
            <a:r>
              <a:rPr kumimoji="1" lang="en-US" altLang="ja-JP" sz="2200" dirty="0" smtClean="0">
                <a:latin typeface="Bell MT" pitchFamily="18" charset="0"/>
                <a:sym typeface="Wingdings" pitchFamily="2" charset="2"/>
              </a:rPr>
              <a:t>→ </a:t>
            </a:r>
            <a:r>
              <a:rPr kumimoji="1" lang="el-GR" altLang="ja-JP" sz="2200" dirty="0" smtClean="0">
                <a:latin typeface="Tahoma" pitchFamily="34" charset="0"/>
                <a:sym typeface="Wingdings" pitchFamily="2" charset="2"/>
              </a:rPr>
              <a:t>μ</a:t>
            </a:r>
            <a:r>
              <a:rPr kumimoji="1" lang="en-US" altLang="ja-JP" sz="2200" baseline="30000" dirty="0" smtClean="0">
                <a:latin typeface="Bell MT" pitchFamily="18" charset="0"/>
                <a:sym typeface="Wingdings" pitchFamily="2" charset="2"/>
              </a:rPr>
              <a:t>+</a:t>
            </a:r>
            <a:r>
              <a:rPr kumimoji="1" lang="el-GR" altLang="ja-JP" sz="2200" dirty="0" smtClean="0">
                <a:latin typeface="Tahoma" pitchFamily="34" charset="0"/>
                <a:sym typeface="Wingdings" pitchFamily="2" charset="2"/>
              </a:rPr>
              <a:t>μ</a:t>
            </a:r>
            <a:r>
              <a:rPr kumimoji="1" lang="en-US" altLang="ja-JP" sz="2200" baseline="30000" dirty="0" smtClean="0">
                <a:latin typeface="Bell MT" pitchFamily="18" charset="0"/>
                <a:sym typeface="Wingdings" pitchFamily="2" charset="2"/>
              </a:rPr>
              <a:t>-</a:t>
            </a:r>
            <a:endParaRPr kumimoji="1" lang="en-US" altLang="ja-JP" sz="2200" dirty="0">
              <a:latin typeface="Bell MT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kumimoji="1" lang="en-US" altLang="ja-JP" sz="2200" dirty="0">
                <a:latin typeface="Bell MT" pitchFamily="18" charset="0"/>
              </a:rPr>
              <a:t> 1.2&lt;|</a:t>
            </a:r>
            <a:r>
              <a:rPr kumimoji="1" lang="el-GR" altLang="ja-JP" sz="2200" dirty="0">
                <a:latin typeface="ＭＳ Ｐゴシック" pitchFamily="34" charset="-128"/>
              </a:rPr>
              <a:t>η</a:t>
            </a:r>
            <a:r>
              <a:rPr kumimoji="1" lang="en-US" altLang="ja-JP" sz="2200" dirty="0">
                <a:latin typeface="Bell MT" pitchFamily="18" charset="0"/>
              </a:rPr>
              <a:t>|&lt;2.2</a:t>
            </a:r>
          </a:p>
          <a:p>
            <a:pPr>
              <a:buFont typeface="Arial" pitchFamily="34" charset="0"/>
              <a:buChar char="•"/>
            </a:pPr>
            <a:r>
              <a:rPr kumimoji="1" lang="en-US" altLang="ja-JP" sz="2200" dirty="0">
                <a:latin typeface="Bell MT" pitchFamily="18" charset="0"/>
              </a:rPr>
              <a:t> p</a:t>
            </a:r>
            <a:r>
              <a:rPr kumimoji="1" lang="el-GR" altLang="ja-JP" sz="2200" baseline="-25000" dirty="0">
                <a:latin typeface="ＭＳ Ｐゴシック" pitchFamily="34" charset="-128"/>
                <a:sym typeface="Wingdings" pitchFamily="2" charset="2"/>
              </a:rPr>
              <a:t>μ</a:t>
            </a:r>
            <a:r>
              <a:rPr kumimoji="1" lang="en-US" altLang="ja-JP" sz="2200" dirty="0">
                <a:latin typeface="Bell MT" pitchFamily="18" charset="0"/>
              </a:rPr>
              <a:t> &gt; 1 </a:t>
            </a:r>
            <a:r>
              <a:rPr kumimoji="1" lang="en-US" altLang="ja-JP" sz="2200" dirty="0" err="1"/>
              <a:t>GeV</a:t>
            </a:r>
            <a:r>
              <a:rPr kumimoji="1" lang="en-US" altLang="ja-JP" sz="2200" dirty="0"/>
              <a:t>/c</a:t>
            </a:r>
          </a:p>
          <a:p>
            <a:pPr>
              <a:buFont typeface="Arial" pitchFamily="34" charset="0"/>
              <a:buChar char="•"/>
            </a:pPr>
            <a:r>
              <a:rPr kumimoji="1" lang="en-US" altLang="ja-JP" sz="2200" dirty="0">
                <a:latin typeface="Bell MT" pitchFamily="18" charset="0"/>
              </a:rPr>
              <a:t>  </a:t>
            </a:r>
            <a:r>
              <a:rPr kumimoji="1" lang="el-GR" altLang="ja-JP" sz="2200" dirty="0">
                <a:latin typeface="Tahoma" pitchFamily="34" charset="0"/>
              </a:rPr>
              <a:t>Δφ</a:t>
            </a:r>
            <a:r>
              <a:rPr kumimoji="1" lang="en-US" altLang="ja-JP" sz="2200" dirty="0">
                <a:latin typeface="Bell MT" pitchFamily="18" charset="0"/>
              </a:rPr>
              <a:t> = 2</a:t>
            </a:r>
            <a:r>
              <a:rPr kumimoji="1" lang="el-GR" altLang="ja-JP" sz="2200" dirty="0">
                <a:latin typeface="ＭＳ Ｐゴシック" pitchFamily="34" charset="-128"/>
              </a:rPr>
              <a:t>π</a:t>
            </a:r>
            <a:endParaRPr kumimoji="1" lang="en-US" altLang="ja-JP" sz="2200" dirty="0">
              <a:latin typeface="Bell MT" pitchFamily="18" charset="0"/>
            </a:endParaRPr>
          </a:p>
        </p:txBody>
      </p:sp>
      <p:sp>
        <p:nvSpPr>
          <p:cNvPr id="13" name="Slide Number Placeholder 3"/>
          <p:cNvSpPr txBox="1">
            <a:spLocks/>
          </p:cNvSpPr>
          <p:nvPr/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8F6A7-8F10-471A-BDFE-C89B0DAC397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752600" y="6492875"/>
            <a:ext cx="6172200" cy="365125"/>
          </a:xfrm>
        </p:spPr>
        <p:txBody>
          <a:bodyPr/>
          <a:lstStyle/>
          <a:p>
            <a:r>
              <a:rPr lang="en-US" dirty="0" smtClean="0"/>
              <a:t>Jeffery T. Mitchell - Fluctuations, Correlations, RHIC Low Energy Run  - 10/3/11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id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143000"/>
            <a:ext cx="4351338" cy="4495800"/>
          </a:xfrm>
          <a:prstGeom prst="rect">
            <a:avLst/>
          </a:prstGeom>
          <a:noFill/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81000" y="76200"/>
            <a:ext cx="7696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3200" dirty="0">
                <a:solidFill>
                  <a:schemeClr val="tx2"/>
                </a:solidFill>
              </a:rPr>
              <a:t>Identified </a:t>
            </a:r>
            <a:r>
              <a:rPr lang="en-US" altLang="ja-JP" sz="3200" dirty="0" err="1">
                <a:solidFill>
                  <a:schemeClr val="tx2"/>
                </a:solidFill>
              </a:rPr>
              <a:t>hadron</a:t>
            </a:r>
            <a:r>
              <a:rPr lang="en-US" altLang="ja-JP" sz="3200" dirty="0">
                <a:solidFill>
                  <a:schemeClr val="tx2"/>
                </a:solidFill>
              </a:rPr>
              <a:t> v</a:t>
            </a:r>
            <a:r>
              <a:rPr lang="en-US" altLang="ja-JP" sz="3200" baseline="-25000" dirty="0">
                <a:solidFill>
                  <a:schemeClr val="tx2"/>
                </a:solidFill>
              </a:rPr>
              <a:t>2</a:t>
            </a:r>
            <a:r>
              <a:rPr lang="en-US" altLang="ja-JP" sz="3200" dirty="0">
                <a:solidFill>
                  <a:schemeClr val="tx2"/>
                </a:solidFill>
              </a:rPr>
              <a:t> </a:t>
            </a:r>
            <a:r>
              <a:rPr lang="en-US" altLang="ja-JP" sz="3200" dirty="0" smtClean="0">
                <a:solidFill>
                  <a:schemeClr val="tx2"/>
                </a:solidFill>
              </a:rPr>
              <a:t>in 39 </a:t>
            </a:r>
            <a:r>
              <a:rPr lang="en-US" altLang="ja-JP" sz="3200" dirty="0" err="1" smtClean="0">
                <a:solidFill>
                  <a:schemeClr val="tx2"/>
                </a:solidFill>
              </a:rPr>
              <a:t>GeV</a:t>
            </a:r>
            <a:r>
              <a:rPr lang="en-US" altLang="ja-JP" sz="3200" dirty="0" smtClean="0">
                <a:solidFill>
                  <a:schemeClr val="tx2"/>
                </a:solidFill>
              </a:rPr>
              <a:t> </a:t>
            </a:r>
            <a:r>
              <a:rPr lang="en-US" altLang="ja-JP" sz="3200" dirty="0" err="1" smtClean="0">
                <a:solidFill>
                  <a:schemeClr val="tx2"/>
                </a:solidFill>
              </a:rPr>
              <a:t>Au+Au</a:t>
            </a:r>
            <a:r>
              <a:rPr lang="en-US" altLang="ja-JP" sz="3200" dirty="0" smtClean="0">
                <a:solidFill>
                  <a:schemeClr val="tx2"/>
                </a:solidFill>
              </a:rPr>
              <a:t> Collisions</a:t>
            </a:r>
            <a:endParaRPr lang="en-US" altLang="ja-JP" sz="3200" dirty="0">
              <a:solidFill>
                <a:schemeClr val="tx2"/>
              </a:solidFill>
            </a:endParaRPr>
          </a:p>
        </p:txBody>
      </p:sp>
      <p:pic>
        <p:nvPicPr>
          <p:cNvPr id="4" name="Picture 10" descr="pid39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1219200"/>
            <a:ext cx="4346575" cy="4419600"/>
          </a:xfrm>
          <a:prstGeom prst="rect">
            <a:avLst/>
          </a:prstGeom>
          <a:noFill/>
        </p:spPr>
      </p:pic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2708275" y="1219200"/>
            <a:ext cx="1863725" cy="3048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 b="1">
                <a:solidFill>
                  <a:srgbClr val="FF0000"/>
                </a:solidFill>
              </a:rPr>
              <a:t>PHENIX Preliminary</a:t>
            </a: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6975475" y="1219200"/>
            <a:ext cx="1863725" cy="3048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 b="1">
                <a:solidFill>
                  <a:srgbClr val="FF0000"/>
                </a:solidFill>
              </a:rPr>
              <a:t>PHENIX Preliminary</a:t>
            </a: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381000" y="5715000"/>
            <a:ext cx="8610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400" dirty="0" err="1"/>
              <a:t>Partonic</a:t>
            </a:r>
            <a:r>
              <a:rPr lang="en-US" altLang="ja-JP" sz="2400" dirty="0"/>
              <a:t> collective flow </a:t>
            </a:r>
            <a:r>
              <a:rPr lang="en-US" altLang="ja-JP" sz="2400" dirty="0" smtClean="0"/>
              <a:t>is observed down </a:t>
            </a:r>
            <a:r>
              <a:rPr lang="en-US" altLang="ja-JP" sz="2400" dirty="0"/>
              <a:t>to </a:t>
            </a:r>
            <a:r>
              <a:rPr lang="en-US" altLang="ja-JP" sz="2400" dirty="0" smtClean="0"/>
              <a:t>39 </a:t>
            </a:r>
            <a:r>
              <a:rPr lang="en-US" altLang="ja-JP" sz="2400" dirty="0" err="1" smtClean="0"/>
              <a:t>GeV</a:t>
            </a:r>
            <a:endParaRPr lang="en-US" altLang="ja-JP" sz="2400" dirty="0"/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8F6A7-8F10-471A-BDFE-C89B0DAC397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6400800" cy="365125"/>
          </a:xfrm>
        </p:spPr>
        <p:txBody>
          <a:bodyPr/>
          <a:lstStyle/>
          <a:p>
            <a:r>
              <a:rPr lang="en-US" dirty="0" smtClean="0"/>
              <a:t>Jeffery T. Mitchell - Fluctuations, Correlations, RHIC Low Energy Run  - 10/3/11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676400"/>
            <a:ext cx="716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Searching for Signatures of the Critical Point: Fluctuations and Correlations</a:t>
            </a:r>
            <a:endParaRPr lang="en-US" sz="3200" dirty="0"/>
          </a:p>
        </p:txBody>
      </p:sp>
      <p:sp>
        <p:nvSpPr>
          <p:cNvPr id="3" name="Slide Number Placeholder 3"/>
          <p:cNvSpPr txBox="1">
            <a:spLocks/>
          </p:cNvSpPr>
          <p:nvPr/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8F6A7-8F10-471A-BDFE-C89B0DAC397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6172200" cy="365125"/>
          </a:xfrm>
        </p:spPr>
        <p:txBody>
          <a:bodyPr/>
          <a:lstStyle/>
          <a:p>
            <a:r>
              <a:rPr lang="en-US" dirty="0" smtClean="0"/>
              <a:t>Jeffery T. Mitchell - Fluctuations, Correlations, RHIC Low Energy Run  - 10/3/11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609600"/>
            <a:ext cx="9144000" cy="59436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915400" cy="914400"/>
          </a:xfrm>
        </p:spPr>
        <p:txBody>
          <a:bodyPr/>
          <a:lstStyle/>
          <a:p>
            <a:r>
              <a:rPr lang="en-US" sz="3200" dirty="0" smtClean="0"/>
              <a:t>Two-Particle Correlations: 200 and 62 </a:t>
            </a:r>
            <a:r>
              <a:rPr lang="en-US" sz="3200" dirty="0" err="1" smtClean="0"/>
              <a:t>GeV</a:t>
            </a:r>
            <a:endParaRPr lang="en-US" sz="3200" dirty="0"/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8F6A7-8F10-471A-BDFE-C89B0DAC397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6248400" cy="365125"/>
          </a:xfrm>
        </p:spPr>
        <p:txBody>
          <a:bodyPr/>
          <a:lstStyle/>
          <a:p>
            <a:r>
              <a:rPr lang="en-US" dirty="0" smtClean="0"/>
              <a:t>Jeffery T. Mitchell - Fluctuations, Correlations, RHIC Low Energy Run  - 10/3/11</a:t>
            </a:r>
            <a:endParaRPr lang="en-US" dirty="0"/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152400" y="1371600"/>
          <a:ext cx="5873750" cy="612775"/>
        </p:xfrm>
        <a:graphic>
          <a:graphicData uri="http://schemas.openxmlformats.org/presentationml/2006/ole">
            <p:oleObj spid="_x0000_s477186" name="Equation" r:id="rId3" imgW="3416300" imgH="355600" progId="Equation.3">
              <p:embed/>
            </p:oleObj>
          </a:graphicData>
        </a:graphic>
      </p:graphicFrame>
      <p:graphicFrame>
        <p:nvGraphicFramePr>
          <p:cNvPr id="7" name="Object 7"/>
          <p:cNvGraphicFramePr>
            <a:graphicFrameLocks noChangeAspect="1"/>
          </p:cNvGraphicFramePr>
          <p:nvPr/>
        </p:nvGraphicFramePr>
        <p:xfrm>
          <a:off x="228600" y="914400"/>
          <a:ext cx="5029200" cy="342900"/>
        </p:xfrm>
        <a:graphic>
          <a:graphicData uri="http://schemas.openxmlformats.org/presentationml/2006/ole">
            <p:oleObj spid="_x0000_s477187" name="Equation" r:id="rId4" imgW="2971800" imgH="203200" progId="Equation.3">
              <p:embed/>
            </p:oleObj>
          </a:graphicData>
        </a:graphic>
      </p:graphicFrame>
      <p:grpSp>
        <p:nvGrpSpPr>
          <p:cNvPr id="8" name="Group 19"/>
          <p:cNvGrpSpPr>
            <a:grpSpLocks/>
          </p:cNvGrpSpPr>
          <p:nvPr/>
        </p:nvGrpSpPr>
        <p:grpSpPr bwMode="auto">
          <a:xfrm>
            <a:off x="76200" y="1828800"/>
            <a:ext cx="4935802" cy="4597400"/>
            <a:chOff x="48" y="1152"/>
            <a:chExt cx="2870" cy="2673"/>
          </a:xfrm>
        </p:grpSpPr>
        <p:pic>
          <p:nvPicPr>
            <p:cNvPr id="9" name="Picture 3" descr="ShapePars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" y="1152"/>
              <a:ext cx="2870" cy="2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48" y="3648"/>
              <a:ext cx="1182" cy="177"/>
            </a:xfrm>
            <a:prstGeom prst="rect">
              <a:avLst/>
            </a:prstGeom>
            <a:solidFill>
              <a:srgbClr val="5A82B2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400" dirty="0">
                  <a:solidFill>
                    <a:schemeClr val="tx1"/>
                  </a:solidFill>
                </a:rPr>
                <a:t>PRL 98, 232302 (2007)</a:t>
              </a:r>
            </a:p>
          </p:txBody>
        </p:sp>
      </p:grp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5105400" y="4267200"/>
            <a:ext cx="389096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000" dirty="0">
                <a:solidFill>
                  <a:srgbClr val="800000"/>
                </a:solidFill>
              </a:rPr>
              <a:t>With increasing </a:t>
            </a:r>
            <a:r>
              <a:rPr lang="en-US" sz="2000" dirty="0" err="1">
                <a:solidFill>
                  <a:srgbClr val="800000"/>
                </a:solidFill>
              </a:rPr>
              <a:t>N</a:t>
            </a:r>
            <a:r>
              <a:rPr lang="en-US" sz="2000" baseline="-25000" dirty="0" err="1">
                <a:solidFill>
                  <a:srgbClr val="800000"/>
                </a:solidFill>
              </a:rPr>
              <a:t>part</a:t>
            </a:r>
            <a:r>
              <a:rPr lang="en-US" sz="2000" dirty="0">
                <a:solidFill>
                  <a:srgbClr val="800000"/>
                </a:solidFill>
              </a:rPr>
              <a:t> the away side jets broaden and move away from each other but </a:t>
            </a:r>
            <a:r>
              <a:rPr lang="en-US" sz="2000" dirty="0" smtClean="0">
                <a:solidFill>
                  <a:srgbClr val="800000"/>
                </a:solidFill>
              </a:rPr>
              <a:t>remain flat </a:t>
            </a:r>
            <a:r>
              <a:rPr lang="en-US" sz="2000" dirty="0">
                <a:solidFill>
                  <a:srgbClr val="800000"/>
                </a:solidFill>
              </a:rPr>
              <a:t>over most of </a:t>
            </a:r>
            <a:r>
              <a:rPr lang="en-US" sz="2000" dirty="0" err="1">
                <a:solidFill>
                  <a:srgbClr val="800000"/>
                </a:solidFill>
              </a:rPr>
              <a:t>N</a:t>
            </a:r>
            <a:r>
              <a:rPr lang="en-US" sz="2000" baseline="-25000" dirty="0" err="1">
                <a:solidFill>
                  <a:srgbClr val="800000"/>
                </a:solidFill>
              </a:rPr>
              <a:t>part</a:t>
            </a:r>
            <a:endParaRPr lang="en-US" sz="2000" baseline="-25000" dirty="0">
              <a:solidFill>
                <a:srgbClr val="800000"/>
              </a:solidFill>
            </a:endParaRPr>
          </a:p>
        </p:txBody>
      </p:sp>
      <p:grpSp>
        <p:nvGrpSpPr>
          <p:cNvPr id="13" name="Group 18"/>
          <p:cNvGrpSpPr>
            <a:grpSpLocks/>
          </p:cNvGrpSpPr>
          <p:nvPr/>
        </p:nvGrpSpPr>
        <p:grpSpPr bwMode="auto">
          <a:xfrm>
            <a:off x="6096000" y="1203325"/>
            <a:ext cx="2654300" cy="1870075"/>
            <a:chOff x="4080" y="758"/>
            <a:chExt cx="1440" cy="1014"/>
          </a:xfrm>
        </p:grpSpPr>
        <p:pic>
          <p:nvPicPr>
            <p:cNvPr id="14" name="Picture 15" descr="Jet_D_definition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080" y="864"/>
              <a:ext cx="1440" cy="908"/>
            </a:xfrm>
            <a:prstGeom prst="rect">
              <a:avLst/>
            </a:prstGeom>
            <a:noFill/>
          </p:spPr>
        </p:pic>
        <p:sp>
          <p:nvSpPr>
            <p:cNvPr id="15" name="Rectangle 17"/>
            <p:cNvSpPr>
              <a:spLocks noChangeArrowheads="1"/>
            </p:cNvSpPr>
            <p:nvPr/>
          </p:nvSpPr>
          <p:spPr bwMode="auto">
            <a:xfrm>
              <a:off x="4331" y="758"/>
              <a:ext cx="1065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000">
                  <a:solidFill>
                    <a:schemeClr val="tx1"/>
                  </a:solidFill>
                </a:rPr>
                <a:t>Phys.Rev. C 77, 011901 (2008)</a:t>
              </a:r>
            </a:p>
          </p:txBody>
        </p:sp>
      </p:grp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5181600" y="3381375"/>
            <a:ext cx="340509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 dirty="0">
                <a:solidFill>
                  <a:schemeClr val="bg1"/>
                </a:solidFill>
              </a:rPr>
              <a:t>h - h correlations</a:t>
            </a:r>
          </a:p>
          <a:p>
            <a:pPr algn="l"/>
            <a:r>
              <a:rPr lang="en-US" sz="1800" dirty="0">
                <a:solidFill>
                  <a:schemeClr val="bg1"/>
                </a:solidFill>
              </a:rPr>
              <a:t>1 &lt; </a:t>
            </a:r>
            <a:r>
              <a:rPr lang="en-US" sz="1800" dirty="0" err="1">
                <a:solidFill>
                  <a:schemeClr val="bg1"/>
                </a:solidFill>
              </a:rPr>
              <a:t>p</a:t>
            </a:r>
            <a:r>
              <a:rPr lang="en-US" sz="1800" baseline="-25000" dirty="0" err="1">
                <a:solidFill>
                  <a:schemeClr val="bg1"/>
                </a:solidFill>
              </a:rPr>
              <a:t>Ta</a:t>
            </a:r>
            <a:r>
              <a:rPr lang="en-US" sz="1800" dirty="0">
                <a:solidFill>
                  <a:schemeClr val="bg1"/>
                </a:solidFill>
              </a:rPr>
              <a:t> &lt; 2.5 &lt; </a:t>
            </a:r>
            <a:r>
              <a:rPr lang="en-US" sz="1800" dirty="0" err="1">
                <a:solidFill>
                  <a:schemeClr val="bg1"/>
                </a:solidFill>
              </a:rPr>
              <a:t>p</a:t>
            </a:r>
            <a:r>
              <a:rPr lang="en-US" sz="1800" baseline="-25000" dirty="0" err="1">
                <a:solidFill>
                  <a:schemeClr val="bg1"/>
                </a:solidFill>
              </a:rPr>
              <a:t>Tt</a:t>
            </a:r>
            <a:r>
              <a:rPr lang="en-US" sz="1800" dirty="0">
                <a:solidFill>
                  <a:schemeClr val="bg1"/>
                </a:solidFill>
              </a:rPr>
              <a:t>&lt; 4GeV/c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914400"/>
          </a:xfrm>
        </p:spPr>
        <p:txBody>
          <a:bodyPr/>
          <a:lstStyle/>
          <a:p>
            <a:r>
              <a:rPr lang="en-US" dirty="0" smtClean="0"/>
              <a:t>Two-Particle Correlations:</a:t>
            </a:r>
            <a:br>
              <a:rPr lang="en-US" dirty="0" smtClean="0"/>
            </a:br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r>
              <a:rPr lang="en-US" dirty="0" smtClean="0"/>
              <a:t> and the Double Hump Structure</a:t>
            </a:r>
            <a:endParaRPr lang="en-US" dirty="0"/>
          </a:p>
        </p:txBody>
      </p:sp>
      <p:pic>
        <p:nvPicPr>
          <p:cNvPr id="3" name="Content Placeholder 5" descr="v2_v4"/>
          <p:cNvPicPr>
            <a:picLocks noChangeAspect="1" noChangeArrowheads="1"/>
          </p:cNvPicPr>
          <p:nvPr/>
        </p:nvPicPr>
        <p:blipFill>
          <a:blip r:embed="rId2" cstate="print"/>
          <a:srcRect l="1885" t="4729" r="1964" b="5415"/>
          <a:stretch>
            <a:fillRect/>
          </a:stretch>
        </p:blipFill>
        <p:spPr bwMode="auto">
          <a:xfrm>
            <a:off x="304800" y="1752600"/>
            <a:ext cx="7772400" cy="2895600"/>
          </a:xfrm>
          <a:prstGeom prst="rect">
            <a:avLst/>
          </a:prstGeom>
          <a:noFill/>
        </p:spPr>
      </p:pic>
      <p:sp>
        <p:nvSpPr>
          <p:cNvPr id="8" name="Content Placeholder 4"/>
          <p:cNvSpPr txBox="1">
            <a:spLocks/>
          </p:cNvSpPr>
          <p:nvPr/>
        </p:nvSpPr>
        <p:spPr>
          <a:xfrm>
            <a:off x="5029200" y="4724400"/>
            <a:ext cx="3584448" cy="1600200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/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sz="3200" i="1" dirty="0" smtClean="0"/>
              <a:t>v</a:t>
            </a:r>
            <a:r>
              <a:rPr lang="en-US" sz="3200" i="1" baseline="-25000" dirty="0" smtClean="0"/>
              <a:t>2</a:t>
            </a:r>
            <a:r>
              <a:rPr lang="en-US" sz="2800" i="1" dirty="0" smtClean="0"/>
              <a:t>, v</a:t>
            </a:r>
            <a:r>
              <a:rPr lang="en-US" sz="2800" i="1" baseline="-25000" dirty="0" smtClean="0"/>
              <a:t>3</a:t>
            </a:r>
            <a:r>
              <a:rPr lang="en-US" sz="2800" i="1" dirty="0" smtClean="0"/>
              <a:t>, v</a:t>
            </a:r>
            <a:r>
              <a:rPr lang="en-US" sz="2800" i="1" baseline="-25000" dirty="0" smtClean="0"/>
              <a:t>4</a:t>
            </a: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correction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lang="en-US" sz="2600" dirty="0" smtClean="0"/>
              <a:t>d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ouble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-hump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disappears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lang="en-US" sz="2600" dirty="0" smtClean="0"/>
              <a:t>Peak still broadened</a:t>
            </a: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1143000" y="4724400"/>
            <a:ext cx="3584448" cy="83820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</a:t>
            </a:r>
            <a:r>
              <a:rPr kumimoji="0" lang="en-US" sz="3200" b="0" i="1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correction only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lang="en-US" sz="2600" dirty="0" smtClean="0"/>
              <a:t>d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ouble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-hump</a:t>
            </a: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2438400"/>
            <a:ext cx="836908" cy="2702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Like-Sign Pair </a:t>
            </a:r>
            <a:r>
              <a:rPr kumimoji="0" lang="en-US" sz="32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Azimuthal</a:t>
            </a:r>
            <a:r>
              <a:rPr kumimoji="0" lang="en-US" sz="32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Correlations</a:t>
            </a:r>
            <a:endParaRPr kumimoji="0" lang="en-US" sz="3200" b="0" i="0" u="none" strike="noStrike" kern="1200" cap="none" spc="-10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10199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8" descr="auau200PowLSE1C0-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3400"/>
            <a:ext cx="4800600" cy="342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auau062LSC0E1Pow-00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533400"/>
            <a:ext cx="4800600" cy="341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phenix_30_72dp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1752600"/>
            <a:ext cx="9906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 descr="phenix_30_72dp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2800" y="1828800"/>
            <a:ext cx="9906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5410200" y="1295400"/>
            <a:ext cx="1219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2"/>
                </a:solidFill>
              </a:rPr>
              <a:t>62 GeV Au+Au, 0-5% Central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990600" y="1219200"/>
            <a:ext cx="1219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2"/>
                </a:solidFill>
              </a:rPr>
              <a:t>200 GeV Au+Au, 0-5% Central</a:t>
            </a: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2971800" y="1219200"/>
            <a:ext cx="1247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 b="1">
                <a:solidFill>
                  <a:schemeClr val="bg1"/>
                </a:solidFill>
              </a:rPr>
              <a:t>PHENIX Preliminary</a:t>
            </a: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7315200" y="1295400"/>
            <a:ext cx="1247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 b="1">
                <a:solidFill>
                  <a:schemeClr val="bg1"/>
                </a:solidFill>
              </a:rPr>
              <a:t>PHENIX Preliminary</a:t>
            </a:r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0" y="609600"/>
            <a:ext cx="9144000" cy="381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228600" y="685800"/>
            <a:ext cx="845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bg2"/>
                </a:solidFill>
              </a:rPr>
              <a:t>0.2 &lt; p</a:t>
            </a:r>
            <a:r>
              <a:rPr lang="en-US" b="1" baseline="-25000" dirty="0">
                <a:solidFill>
                  <a:schemeClr val="bg2"/>
                </a:solidFill>
              </a:rPr>
              <a:t>T,1</a:t>
            </a:r>
            <a:r>
              <a:rPr lang="en-US" b="1" dirty="0">
                <a:solidFill>
                  <a:schemeClr val="bg2"/>
                </a:solidFill>
              </a:rPr>
              <a:t> &lt; 0.4 </a:t>
            </a:r>
            <a:r>
              <a:rPr lang="en-US" b="1" dirty="0" err="1">
                <a:solidFill>
                  <a:schemeClr val="bg2"/>
                </a:solidFill>
              </a:rPr>
              <a:t>GeV</a:t>
            </a:r>
            <a:r>
              <a:rPr lang="en-US" b="1" dirty="0">
                <a:solidFill>
                  <a:schemeClr val="bg2"/>
                </a:solidFill>
              </a:rPr>
              <a:t>/c, 0.2 &lt; p</a:t>
            </a:r>
            <a:r>
              <a:rPr lang="en-US" b="1" baseline="-25000" dirty="0">
                <a:solidFill>
                  <a:schemeClr val="bg2"/>
                </a:solidFill>
              </a:rPr>
              <a:t>T,2</a:t>
            </a:r>
            <a:r>
              <a:rPr lang="en-US" b="1" dirty="0">
                <a:solidFill>
                  <a:schemeClr val="bg2"/>
                </a:solidFill>
              </a:rPr>
              <a:t> &lt; 0.4 </a:t>
            </a:r>
            <a:r>
              <a:rPr lang="en-US" b="1" dirty="0" err="1">
                <a:solidFill>
                  <a:schemeClr val="bg2"/>
                </a:solidFill>
              </a:rPr>
              <a:t>GeV</a:t>
            </a:r>
            <a:r>
              <a:rPr lang="en-US" b="1" dirty="0">
                <a:solidFill>
                  <a:schemeClr val="bg2"/>
                </a:solidFill>
              </a:rPr>
              <a:t>/c, |</a:t>
            </a:r>
            <a:r>
              <a:rPr lang="en-US" b="1" dirty="0" smtClean="0">
                <a:solidFill>
                  <a:schemeClr val="bg2"/>
                </a:solidFill>
                <a:latin typeface="Symbol" pitchFamily="18" charset="2"/>
              </a:rPr>
              <a:t>D </a:t>
            </a:r>
            <a:r>
              <a:rPr lang="en-US" b="1" dirty="0" err="1" smtClean="0">
                <a:solidFill>
                  <a:schemeClr val="bg2"/>
                </a:solidFill>
              </a:rPr>
              <a:t>pseudorapidity</a:t>
            </a:r>
            <a:r>
              <a:rPr lang="en-US" b="1" dirty="0" smtClean="0">
                <a:solidFill>
                  <a:schemeClr val="bg2"/>
                </a:solidFill>
              </a:rPr>
              <a:t>|&lt;</a:t>
            </a:r>
            <a:r>
              <a:rPr lang="en-US" b="1" dirty="0">
                <a:solidFill>
                  <a:schemeClr val="bg2"/>
                </a:solidFill>
              </a:rPr>
              <a:t>0.1</a:t>
            </a: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4953000" y="4953000"/>
            <a:ext cx="3962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dirty="0"/>
              <a:t> The power law function fits the data well for all species and </a:t>
            </a:r>
            <a:r>
              <a:rPr lang="en-US" dirty="0" smtClean="0"/>
              <a:t>centralities.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3962400"/>
            <a:ext cx="6477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FFCC"/>
                </a:solidFill>
                <a:latin typeface="Tahoma" pitchFamily="34" charset="0"/>
              </a:rPr>
              <a:t>C(</a:t>
            </a:r>
            <a:r>
              <a:rPr lang="en-US" b="1" dirty="0" err="1" smtClean="0">
                <a:solidFill>
                  <a:srgbClr val="FFFFCC"/>
                </a:solidFill>
                <a:latin typeface="Symbol" pitchFamily="18" charset="2"/>
              </a:rPr>
              <a:t>Df</a:t>
            </a:r>
            <a:r>
              <a:rPr lang="en-US" b="1" dirty="0" smtClean="0">
                <a:solidFill>
                  <a:srgbClr val="FFFFCC"/>
                </a:solidFill>
                <a:latin typeface="Tahoma" pitchFamily="34" charset="0"/>
              </a:rPr>
              <a:t>) = (</a:t>
            </a:r>
            <a:r>
              <a:rPr lang="en-US" b="1" dirty="0" err="1" smtClean="0">
                <a:solidFill>
                  <a:srgbClr val="FFFFCC"/>
                </a:solidFill>
                <a:latin typeface="Tahoma" pitchFamily="34" charset="0"/>
              </a:rPr>
              <a:t>dN</a:t>
            </a:r>
            <a:r>
              <a:rPr lang="en-US" b="1" dirty="0" smtClean="0">
                <a:solidFill>
                  <a:srgbClr val="FFFFCC"/>
                </a:solidFill>
                <a:latin typeface="Tahoma" pitchFamily="34" charset="0"/>
              </a:rPr>
              <a:t>/</a:t>
            </a:r>
            <a:r>
              <a:rPr lang="en-US" b="1" dirty="0" err="1" smtClean="0">
                <a:solidFill>
                  <a:srgbClr val="FFFFCC"/>
                </a:solidFill>
                <a:latin typeface="Tahoma" pitchFamily="34" charset="0"/>
              </a:rPr>
              <a:t>d</a:t>
            </a:r>
            <a:r>
              <a:rPr lang="en-US" b="1" dirty="0" err="1" smtClean="0">
                <a:solidFill>
                  <a:srgbClr val="FFFFCC"/>
                </a:solidFill>
                <a:latin typeface="Symbol" pitchFamily="18" charset="2"/>
              </a:rPr>
              <a:t>f</a:t>
            </a:r>
            <a:r>
              <a:rPr lang="en-US" b="1" baseline="-25000" dirty="0" err="1" smtClean="0">
                <a:solidFill>
                  <a:srgbClr val="FFFFCC"/>
                </a:solidFill>
                <a:latin typeface="Tahoma" pitchFamily="34" charset="0"/>
              </a:rPr>
              <a:t>data</a:t>
            </a:r>
            <a:r>
              <a:rPr lang="en-US" b="1" dirty="0" smtClean="0">
                <a:solidFill>
                  <a:srgbClr val="FFFFCC"/>
                </a:solidFill>
                <a:latin typeface="Tahoma" pitchFamily="34" charset="0"/>
              </a:rPr>
              <a:t>/</a:t>
            </a:r>
            <a:r>
              <a:rPr lang="en-US" b="1" dirty="0" err="1" smtClean="0">
                <a:solidFill>
                  <a:srgbClr val="FFFFCC"/>
                </a:solidFill>
                <a:latin typeface="Tahoma" pitchFamily="34" charset="0"/>
              </a:rPr>
              <a:t>dN</a:t>
            </a:r>
            <a:r>
              <a:rPr lang="en-US" b="1" dirty="0" smtClean="0">
                <a:solidFill>
                  <a:srgbClr val="FFFFCC"/>
                </a:solidFill>
                <a:latin typeface="Tahoma" pitchFamily="34" charset="0"/>
              </a:rPr>
              <a:t>/</a:t>
            </a:r>
            <a:r>
              <a:rPr lang="en-US" b="1" dirty="0" err="1" smtClean="0">
                <a:solidFill>
                  <a:srgbClr val="FFFFCC"/>
                </a:solidFill>
                <a:latin typeface="Tahoma" pitchFamily="34" charset="0"/>
              </a:rPr>
              <a:t>d</a:t>
            </a:r>
            <a:r>
              <a:rPr lang="en-US" b="1" dirty="0" err="1" smtClean="0">
                <a:solidFill>
                  <a:srgbClr val="FFFFCC"/>
                </a:solidFill>
                <a:latin typeface="Symbol" pitchFamily="18" charset="2"/>
              </a:rPr>
              <a:t>f</a:t>
            </a:r>
            <a:r>
              <a:rPr lang="en-US" b="1" baseline="-25000" dirty="0" err="1" smtClean="0">
                <a:solidFill>
                  <a:srgbClr val="FFFFCC"/>
                </a:solidFill>
                <a:latin typeface="Tahoma" pitchFamily="34" charset="0"/>
              </a:rPr>
              <a:t>mixed</a:t>
            </a:r>
            <a:r>
              <a:rPr lang="en-US" b="1" dirty="0" smtClean="0">
                <a:solidFill>
                  <a:srgbClr val="FFFFCC"/>
                </a:solidFill>
                <a:latin typeface="Tahoma" pitchFamily="34" charset="0"/>
              </a:rPr>
              <a:t>)*(</a:t>
            </a:r>
            <a:r>
              <a:rPr lang="en-US" b="1" dirty="0" err="1" smtClean="0">
                <a:solidFill>
                  <a:srgbClr val="FFFFCC"/>
                </a:solidFill>
                <a:latin typeface="Tahoma" pitchFamily="34" charset="0"/>
              </a:rPr>
              <a:t>N</a:t>
            </a:r>
            <a:r>
              <a:rPr lang="en-US" b="1" baseline="-25000" dirty="0" err="1" smtClean="0">
                <a:solidFill>
                  <a:srgbClr val="FFFFCC"/>
                </a:solidFill>
                <a:latin typeface="Tahoma" pitchFamily="34" charset="0"/>
              </a:rPr>
              <a:t>events,mixed</a:t>
            </a:r>
            <a:r>
              <a:rPr lang="en-US" b="1" dirty="0" smtClean="0">
                <a:solidFill>
                  <a:srgbClr val="FFFFCC"/>
                </a:solidFill>
                <a:latin typeface="Tahoma" pitchFamily="34" charset="0"/>
              </a:rPr>
              <a:t>/</a:t>
            </a:r>
            <a:r>
              <a:rPr lang="en-US" b="1" dirty="0" err="1" smtClean="0">
                <a:solidFill>
                  <a:srgbClr val="FFFFCC"/>
                </a:solidFill>
                <a:latin typeface="Tahoma" pitchFamily="34" charset="0"/>
              </a:rPr>
              <a:t>N</a:t>
            </a:r>
            <a:r>
              <a:rPr lang="en-US" b="1" baseline="-25000" dirty="0" err="1" smtClean="0">
                <a:solidFill>
                  <a:srgbClr val="FFFFCC"/>
                </a:solidFill>
                <a:latin typeface="Tahoma" pitchFamily="34" charset="0"/>
              </a:rPr>
              <a:t>events,data</a:t>
            </a:r>
            <a:r>
              <a:rPr lang="en-US" b="1" dirty="0" smtClean="0">
                <a:solidFill>
                  <a:srgbClr val="FFFFCC"/>
                </a:solidFill>
                <a:latin typeface="Tahoma" pitchFamily="34" charset="0"/>
              </a:rPr>
              <a:t>)</a:t>
            </a:r>
            <a:endParaRPr lang="en-US" dirty="0"/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53975" y="5181600"/>
            <a:ext cx="2438400" cy="838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2514600" y="4419600"/>
            <a:ext cx="230346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Assuming that QCD belongs in the same universality class as the (d=3) 3-D </a:t>
            </a:r>
            <a:r>
              <a:rPr lang="en-US" sz="1600" dirty="0" err="1"/>
              <a:t>Ising</a:t>
            </a:r>
            <a:r>
              <a:rPr lang="en-US" sz="1600" dirty="0"/>
              <a:t> model, the expected value of </a:t>
            </a:r>
            <a:r>
              <a:rPr lang="en-US" sz="1600" dirty="0">
                <a:latin typeface="Symbol" pitchFamily="18" charset="2"/>
              </a:rPr>
              <a:t>h</a:t>
            </a:r>
            <a:r>
              <a:rPr lang="en-US" sz="1600" dirty="0"/>
              <a:t> is </a:t>
            </a:r>
            <a:r>
              <a:rPr lang="en-US" sz="1600" dirty="0" smtClean="0"/>
              <a:t>0.025 </a:t>
            </a:r>
            <a:r>
              <a:rPr lang="en-US" sz="1600" dirty="0"/>
              <a:t>(</a:t>
            </a:r>
            <a:r>
              <a:rPr lang="en-US" sz="1600" dirty="0" err="1"/>
              <a:t>Reiger</a:t>
            </a:r>
            <a:r>
              <a:rPr lang="en-US" sz="1600" dirty="0"/>
              <a:t>, Phys. Rev. B52 (1995) 6659 .</a:t>
            </a:r>
          </a:p>
        </p:txBody>
      </p:sp>
      <p:graphicFrame>
        <p:nvGraphicFramePr>
          <p:cNvPr id="19" name="Object 11"/>
          <p:cNvGraphicFramePr>
            <a:graphicFrameLocks noChangeAspect="1"/>
          </p:cNvGraphicFramePr>
          <p:nvPr/>
        </p:nvGraphicFramePr>
        <p:xfrm>
          <a:off x="0" y="5334000"/>
          <a:ext cx="2492375" cy="527050"/>
        </p:xfrm>
        <a:graphic>
          <a:graphicData uri="http://schemas.openxmlformats.org/presentationml/2006/ole">
            <p:oleObj spid="_x0000_s100354" name="Equation" r:id="rId6" imgW="1079280" imgH="228600" progId="Equation.3">
              <p:embed/>
            </p:oleObj>
          </a:graphicData>
        </a:graphic>
      </p:graphicFrame>
      <p:sp>
        <p:nvSpPr>
          <p:cNvPr id="20" name="Slide Number Placeholder 3"/>
          <p:cNvSpPr txBox="1">
            <a:spLocks/>
          </p:cNvSpPr>
          <p:nvPr/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8F6A7-8F10-471A-BDFE-C89B0DAC397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6400800" cy="365125"/>
          </a:xfrm>
        </p:spPr>
        <p:txBody>
          <a:bodyPr/>
          <a:lstStyle/>
          <a:p>
            <a:r>
              <a:rPr lang="en-US" dirty="0" smtClean="0"/>
              <a:t>Jeffery T. Mitchell - Fluctuations, Correlations, RHIC Low Energy Run  - 10/3/11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0"/>
            <a:ext cx="82296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C(</a:t>
            </a:r>
            <a:r>
              <a:rPr kumimoji="0" lang="en-US" sz="40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Symbol" pitchFamily="18" charset="2"/>
                <a:ea typeface="+mj-ea"/>
                <a:cs typeface="+mj-cs"/>
              </a:rPr>
              <a:t>Dp</a:t>
            </a: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)</a:t>
            </a:r>
            <a:r>
              <a:rPr kumimoji="0" lang="en-US" sz="4000" b="0" i="0" u="none" strike="noStrike" kern="1200" cap="none" spc="-10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Exponent </a:t>
            </a: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Symbol" pitchFamily="18" charset="2"/>
                <a:ea typeface="+mj-ea"/>
                <a:cs typeface="+mj-cs"/>
              </a:rPr>
              <a:t>h</a:t>
            </a: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vs. Centrality</a:t>
            </a:r>
            <a:endParaRPr kumimoji="0" lang="en-US" sz="4000" b="0" i="0" u="none" strike="noStrike" kern="1200" cap="none" spc="-10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10199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5" descr="etaVsNp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609600"/>
            <a:ext cx="7162800" cy="48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phenix_30_72dp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4038600"/>
            <a:ext cx="9906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28600" y="5562600"/>
            <a:ext cx="8915400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The exponent </a:t>
            </a:r>
            <a:r>
              <a:rPr lang="en-US" dirty="0">
                <a:latin typeface="Symbol" pitchFamily="18" charset="2"/>
              </a:rPr>
              <a:t>h</a:t>
            </a:r>
            <a:r>
              <a:rPr lang="en-US" dirty="0"/>
              <a:t> is independent of species, centrality, and collision energy.</a:t>
            </a:r>
          </a:p>
          <a:p>
            <a:pPr>
              <a:spcBef>
                <a:spcPct val="50000"/>
              </a:spcBef>
            </a:pPr>
            <a:r>
              <a:rPr lang="en-US" dirty="0"/>
              <a:t>The value of </a:t>
            </a:r>
            <a:r>
              <a:rPr lang="en-US" dirty="0">
                <a:latin typeface="Symbol" pitchFamily="18" charset="2"/>
              </a:rPr>
              <a:t>h</a:t>
            </a:r>
            <a:r>
              <a:rPr lang="en-US" dirty="0"/>
              <a:t> is inconsistent with the d=3 expectation at the critical </a:t>
            </a:r>
            <a:r>
              <a:rPr lang="en-US" dirty="0" smtClean="0"/>
              <a:t>point (0.025 for 3-D </a:t>
            </a:r>
            <a:r>
              <a:rPr lang="en-US" dirty="0" err="1" smtClean="0"/>
              <a:t>Ising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8F6A7-8F10-471A-BDFE-C89B0DAC397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1806575" y="3657600"/>
            <a:ext cx="2438400" cy="838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" name="Object 11"/>
          <p:cNvGraphicFramePr>
            <a:graphicFrameLocks noChangeAspect="1"/>
          </p:cNvGraphicFramePr>
          <p:nvPr/>
        </p:nvGraphicFramePr>
        <p:xfrm>
          <a:off x="1752600" y="3810000"/>
          <a:ext cx="2492375" cy="527050"/>
        </p:xfrm>
        <a:graphic>
          <a:graphicData uri="http://schemas.openxmlformats.org/presentationml/2006/ole">
            <p:oleObj spid="_x0000_s402433" name="Equation" r:id="rId5" imgW="1079280" imgH="228600" progId="Equation.3">
              <p:embed/>
            </p:oleObj>
          </a:graphicData>
        </a:graphic>
      </p:graphicFrame>
      <p:sp>
        <p:nvSpPr>
          <p:cNvPr id="11" name="Rectangle 10"/>
          <p:cNvSpPr/>
          <p:nvPr/>
        </p:nvSpPr>
        <p:spPr>
          <a:xfrm>
            <a:off x="1219200" y="685800"/>
            <a:ext cx="62484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PHENIX Preliminary, Like-Sign Pairs, |</a:t>
            </a:r>
            <a:r>
              <a:rPr lang="en-US" sz="1600" dirty="0" smtClean="0">
                <a:solidFill>
                  <a:schemeClr val="bg1"/>
                </a:solidFill>
                <a:latin typeface="Symbol" pitchFamily="18" charset="2"/>
              </a:rPr>
              <a:t>D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pseudorapidity</a:t>
            </a:r>
            <a:r>
              <a:rPr lang="en-US" sz="1600" dirty="0" smtClean="0">
                <a:solidFill>
                  <a:schemeClr val="bg1"/>
                </a:solidFill>
              </a:rPr>
              <a:t>| &lt; 0.1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6248400" cy="365125"/>
          </a:xfrm>
        </p:spPr>
        <p:txBody>
          <a:bodyPr/>
          <a:lstStyle/>
          <a:p>
            <a:r>
              <a:rPr lang="en-US" dirty="0" smtClean="0"/>
              <a:t>Jeffery T. Mitchell - Fluctuations, Correlations, RHIC Low Energy Run  - 10/3/11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05800" cy="914400"/>
          </a:xfrm>
        </p:spPr>
        <p:txBody>
          <a:bodyPr/>
          <a:lstStyle/>
          <a:p>
            <a:r>
              <a:rPr lang="en-US" dirty="0" smtClean="0"/>
              <a:t>Multiplicity Fluctuations</a:t>
            </a:r>
            <a:endParaRPr lang="en-US" dirty="0"/>
          </a:p>
        </p:txBody>
      </p:sp>
      <p:pic>
        <p:nvPicPr>
          <p:cNvPr id="4761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533400"/>
            <a:ext cx="3800475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61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1" y="533399"/>
            <a:ext cx="3505200" cy="3079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61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6157" y="3505200"/>
            <a:ext cx="3507843" cy="3004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3"/>
          <p:cNvSpPr txBox="1">
            <a:spLocks/>
          </p:cNvSpPr>
          <p:nvPr/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8F6A7-8F10-471A-BDFE-C89B0DAC397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6248400" cy="365125"/>
          </a:xfrm>
        </p:spPr>
        <p:txBody>
          <a:bodyPr/>
          <a:lstStyle/>
          <a:p>
            <a:r>
              <a:rPr lang="en-US" dirty="0" smtClean="0"/>
              <a:t>Jeffery T. Mitchell - Fluctuations, Correlations, RHIC Low Energy Run  - 10/3/11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76400" y="2438400"/>
            <a:ext cx="99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200 </a:t>
            </a:r>
            <a:r>
              <a:rPr lang="en-US" b="1" dirty="0" err="1" smtClean="0">
                <a:solidFill>
                  <a:srgbClr val="FF0000"/>
                </a:solidFill>
              </a:rPr>
              <a:t>GeV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Cu+Cu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29400" y="5181600"/>
            <a:ext cx="99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22.5 </a:t>
            </a:r>
            <a:r>
              <a:rPr lang="en-US" b="1" dirty="0" err="1" smtClean="0">
                <a:solidFill>
                  <a:srgbClr val="FF0000"/>
                </a:solidFill>
              </a:rPr>
              <a:t>GeV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Cu+Cu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00800" y="23622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62 </a:t>
            </a:r>
            <a:r>
              <a:rPr lang="en-US" b="1" dirty="0" err="1" smtClean="0">
                <a:solidFill>
                  <a:srgbClr val="FF0000"/>
                </a:solidFill>
              </a:rPr>
              <a:t>GeV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Cu+Cu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96200" y="4267200"/>
            <a:ext cx="99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200 </a:t>
            </a:r>
            <a:r>
              <a:rPr lang="en-US" b="1" dirty="0" err="1" smtClean="0">
                <a:solidFill>
                  <a:srgbClr val="FF0000"/>
                </a:solidFill>
              </a:rPr>
              <a:t>GeV</a:t>
            </a:r>
            <a:r>
              <a:rPr lang="en-US" b="1" dirty="0" smtClean="0">
                <a:solidFill>
                  <a:srgbClr val="FF0000"/>
                </a:solidFill>
              </a:rPr>
              <a:t>  </a:t>
            </a:r>
            <a:r>
              <a:rPr lang="en-US" b="1" dirty="0" err="1" smtClean="0">
                <a:solidFill>
                  <a:srgbClr val="FF0000"/>
                </a:solidFill>
              </a:rPr>
              <a:t>p+p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4114800"/>
            <a:ext cx="5562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black points are the data. The dashed red lines are Negative Binomial Distribution fits to the data.</a:t>
            </a:r>
          </a:p>
          <a:p>
            <a:endParaRPr lang="en-US" dirty="0" smtClean="0"/>
          </a:p>
          <a:p>
            <a:r>
              <a:rPr lang="en-US" dirty="0" smtClean="0"/>
              <a:t>Multiplicity fluctuations are quantified as the scaled variance: </a:t>
            </a:r>
            <a:r>
              <a:rPr lang="en-US" dirty="0" err="1" smtClean="0">
                <a:latin typeface="Symbol" pitchFamily="18" charset="2"/>
              </a:rPr>
              <a:t>w</a:t>
            </a:r>
            <a:r>
              <a:rPr lang="en-US" baseline="-25000" dirty="0" err="1" smtClean="0"/>
              <a:t>ch,dyn</a:t>
            </a:r>
            <a:r>
              <a:rPr lang="en-US" dirty="0" smtClean="0"/>
              <a:t> = variance/mean, corrected for impact parameter fluctuations</a:t>
            </a:r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svarAuAuWNMerratum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57400"/>
            <a:ext cx="47371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0"/>
            <a:ext cx="8229600" cy="71278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Multiplicity Fluctuations</a:t>
            </a:r>
            <a:endParaRPr kumimoji="0" lang="en-US" sz="4000" b="0" i="0" u="none" strike="noStrike" kern="1200" cap="none" spc="-10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10199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04800" y="609600"/>
            <a:ext cx="8382000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Near </a:t>
            </a:r>
            <a:r>
              <a:rPr lang="en-US" dirty="0"/>
              <a:t>the critical point, the multiplicity fluctuations should exceed the superposition model expectation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b="1" dirty="0">
                <a:solidFill>
                  <a:srgbClr val="CCECFF"/>
                </a:solidFill>
              </a:rPr>
              <a:t>No significant evidence for critical behavior is observed</a:t>
            </a:r>
            <a:r>
              <a:rPr lang="en-US" b="1" dirty="0" smtClean="0">
                <a:solidFill>
                  <a:srgbClr val="CCECFF"/>
                </a:solidFill>
              </a:rPr>
              <a:t>. </a:t>
            </a:r>
            <a:r>
              <a:rPr lang="en-US" dirty="0" smtClean="0"/>
              <a:t>Low energy results are being prepared.</a:t>
            </a:r>
          </a:p>
          <a:p>
            <a:pPr>
              <a:spcBef>
                <a:spcPct val="50000"/>
              </a:spcBef>
            </a:pPr>
            <a:r>
              <a:rPr lang="en-US" dirty="0" err="1" smtClean="0">
                <a:latin typeface="Symbol" pitchFamily="18" charset="2"/>
              </a:rPr>
              <a:t>w</a:t>
            </a:r>
            <a:r>
              <a:rPr lang="en-US" baseline="-25000" dirty="0" err="1" smtClean="0"/>
              <a:t>ch,dyn</a:t>
            </a:r>
            <a:r>
              <a:rPr lang="en-US" dirty="0" smtClean="0"/>
              <a:t> = variance/mean, corrected for impact parameter fluctuations</a:t>
            </a:r>
            <a:r>
              <a:rPr lang="en-US" dirty="0" smtClean="0">
                <a:solidFill>
                  <a:srgbClr val="CCECFF"/>
                </a:solidFill>
              </a:rPr>
              <a:t>.</a:t>
            </a:r>
            <a:endParaRPr lang="en-US" dirty="0">
              <a:solidFill>
                <a:srgbClr val="CCECFF"/>
              </a:solidFill>
            </a:endParaRPr>
          </a:p>
        </p:txBody>
      </p:sp>
      <p:pic>
        <p:nvPicPr>
          <p:cNvPr id="7" name="Picture 9" descr="phenix_30_72dp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5181600"/>
            <a:ext cx="762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phenix_30_72dp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590800"/>
            <a:ext cx="762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svarCuCuWNMerratum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6900" y="2057400"/>
            <a:ext cx="47371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phenix_30_72dp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2590800"/>
            <a:ext cx="762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3"/>
          <p:cNvSpPr txBox="1">
            <a:spLocks/>
          </p:cNvSpPr>
          <p:nvPr/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8F6A7-8F10-471A-BDFE-C89B0DAC397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6248400" cy="365125"/>
          </a:xfrm>
        </p:spPr>
        <p:txBody>
          <a:bodyPr/>
          <a:lstStyle/>
          <a:p>
            <a:r>
              <a:rPr lang="en-US" dirty="0" smtClean="0"/>
              <a:t>Jeffery T. Mitchell - Fluctuations, Correlations, RHIC Low Energy Run  - 10/3/11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772400" cy="914400"/>
          </a:xfrm>
        </p:spPr>
        <p:txBody>
          <a:bodyPr/>
          <a:lstStyle/>
          <a:p>
            <a:r>
              <a:rPr lang="en-US" dirty="0" smtClean="0"/>
              <a:t>Summary and Outlook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533400"/>
            <a:ext cx="84582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Multiplicity: Linear scaling with log(</a:t>
            </a:r>
            <a:r>
              <a:rPr lang="en-US" dirty="0" err="1" smtClean="0"/>
              <a:t>sqrt</a:t>
            </a:r>
            <a:r>
              <a:rPr lang="en-US" dirty="0" smtClean="0"/>
              <a:t>(</a:t>
            </a:r>
            <a:r>
              <a:rPr lang="en-US" dirty="0" err="1" smtClean="0"/>
              <a:t>s</a:t>
            </a:r>
            <a:r>
              <a:rPr lang="en-US" baseline="-25000" dirty="0" err="1" smtClean="0"/>
              <a:t>NN</a:t>
            </a:r>
            <a:r>
              <a:rPr lang="en-US" dirty="0" smtClean="0"/>
              <a:t>)). 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</a:t>
            </a:r>
            <a:r>
              <a:rPr lang="en-US" baseline="-25000" dirty="0" smtClean="0"/>
              <a:t>AA</a:t>
            </a:r>
            <a:r>
              <a:rPr lang="en-US" dirty="0" smtClean="0"/>
              <a:t>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>
                <a:latin typeface="Symbol" pitchFamily="18" charset="2"/>
              </a:rPr>
              <a:t>p</a:t>
            </a:r>
            <a:r>
              <a:rPr lang="en-US" baseline="30000" dirty="0" smtClean="0"/>
              <a:t>0</a:t>
            </a:r>
            <a:r>
              <a:rPr lang="en-US" dirty="0" smtClean="0"/>
              <a:t> R</a:t>
            </a:r>
            <a:r>
              <a:rPr lang="en-US" baseline="-25000" dirty="0" smtClean="0"/>
              <a:t>AA</a:t>
            </a:r>
            <a:r>
              <a:rPr lang="en-US" dirty="0" smtClean="0"/>
              <a:t> at 39 </a:t>
            </a:r>
            <a:r>
              <a:rPr lang="en-US" dirty="0" err="1" smtClean="0"/>
              <a:t>GeV</a:t>
            </a:r>
            <a:r>
              <a:rPr lang="en-US" dirty="0" smtClean="0"/>
              <a:t> still shows a large suppression.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Initial measurements show suppression of J/</a:t>
            </a:r>
            <a:r>
              <a:rPr lang="en-US" dirty="0" smtClean="0">
                <a:latin typeface="Symbol" pitchFamily="18" charset="2"/>
              </a:rPr>
              <a:t>Y</a:t>
            </a:r>
            <a:r>
              <a:rPr lang="en-US" dirty="0" smtClean="0"/>
              <a:t> at 39 and 62 </a:t>
            </a:r>
            <a:r>
              <a:rPr lang="en-US" dirty="0" err="1" smtClean="0"/>
              <a:t>GeV</a:t>
            </a:r>
            <a:r>
              <a:rPr lang="en-US" dirty="0" smtClean="0"/>
              <a:t>.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No significant suppression is observed for the </a:t>
            </a:r>
            <a:r>
              <a:rPr lang="en-US" dirty="0" smtClean="0">
                <a:latin typeface="Symbol" pitchFamily="18" charset="2"/>
              </a:rPr>
              <a:t>f</a:t>
            </a:r>
            <a:r>
              <a:rPr lang="en-US" dirty="0" smtClean="0"/>
              <a:t> at 62 </a:t>
            </a:r>
            <a:r>
              <a:rPr lang="en-US" dirty="0" err="1" smtClean="0"/>
              <a:t>GeV</a:t>
            </a:r>
            <a:r>
              <a:rPr lang="en-US" dirty="0" smtClean="0"/>
              <a:t>.</a:t>
            </a:r>
          </a:p>
          <a:p>
            <a:pPr lvl="1"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Flow: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v</a:t>
            </a:r>
            <a:r>
              <a:rPr lang="en-US" baseline="-25000" dirty="0" smtClean="0"/>
              <a:t>2</a:t>
            </a:r>
            <a:r>
              <a:rPr lang="en-US" dirty="0" smtClean="0"/>
              <a:t> ,v</a:t>
            </a:r>
            <a:r>
              <a:rPr lang="en-US" baseline="-25000" dirty="0" smtClean="0"/>
              <a:t>3</a:t>
            </a:r>
            <a:r>
              <a:rPr lang="en-US" dirty="0" smtClean="0"/>
              <a:t>, v</a:t>
            </a:r>
            <a:r>
              <a:rPr lang="en-US" baseline="-25000" dirty="0" smtClean="0"/>
              <a:t>4</a:t>
            </a:r>
            <a:r>
              <a:rPr lang="en-US" dirty="0" smtClean="0"/>
              <a:t> saturates at intermediate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at 39 and 62 </a:t>
            </a:r>
            <a:r>
              <a:rPr lang="en-US" dirty="0" err="1" smtClean="0"/>
              <a:t>GeV</a:t>
            </a:r>
            <a:r>
              <a:rPr lang="en-US" dirty="0" smtClean="0"/>
              <a:t>.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Quark number scaling holds at 39 and 62 </a:t>
            </a:r>
            <a:r>
              <a:rPr lang="en-US" dirty="0" err="1" smtClean="0"/>
              <a:t>GeV</a:t>
            </a:r>
            <a:r>
              <a:rPr lang="en-US" dirty="0" smtClean="0"/>
              <a:t>.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v</a:t>
            </a:r>
            <a:r>
              <a:rPr lang="en-US" baseline="-25000" dirty="0" smtClean="0"/>
              <a:t>2</a:t>
            </a:r>
            <a:r>
              <a:rPr lang="en-US" dirty="0" smtClean="0"/>
              <a:t> at 7.7 </a:t>
            </a:r>
            <a:r>
              <a:rPr lang="en-US" dirty="0" err="1" smtClean="0"/>
              <a:t>GeV</a:t>
            </a:r>
            <a:r>
              <a:rPr lang="en-US" dirty="0" smtClean="0"/>
              <a:t> is significantly lower than v</a:t>
            </a:r>
            <a:r>
              <a:rPr lang="en-US" baseline="-25000" dirty="0" smtClean="0"/>
              <a:t>2</a:t>
            </a:r>
            <a:r>
              <a:rPr lang="en-US" dirty="0" smtClean="0"/>
              <a:t> at 39 and 62 </a:t>
            </a:r>
            <a:r>
              <a:rPr lang="en-US" dirty="0" err="1" smtClean="0"/>
              <a:t>GeV</a:t>
            </a:r>
            <a:r>
              <a:rPr lang="en-US" dirty="0" smtClean="0"/>
              <a:t>.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Outlook: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Many measurements are being analyzed from the new datasets at 7.7, 19.6, 27.0, and 39.0 </a:t>
            </a:r>
            <a:r>
              <a:rPr lang="en-US" dirty="0" err="1" smtClean="0"/>
              <a:t>GeV</a:t>
            </a:r>
            <a:r>
              <a:rPr lang="en-US" dirty="0" smtClean="0"/>
              <a:t>, including: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multiplicity, net charge, and transverse momentum fluctuations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local parity violation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identified particle spectra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2-particle correlations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dilepton</a:t>
            </a:r>
            <a:r>
              <a:rPr lang="en-US" dirty="0" smtClean="0"/>
              <a:t> spectra</a:t>
            </a:r>
          </a:p>
          <a:p>
            <a:pPr lvl="2"/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Stay tuned for much more!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8F6A7-8F10-471A-BDFE-C89B0DAC397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905000" y="6492875"/>
            <a:ext cx="6172200" cy="365125"/>
          </a:xfrm>
        </p:spPr>
        <p:txBody>
          <a:bodyPr/>
          <a:lstStyle/>
          <a:p>
            <a:r>
              <a:rPr lang="en-US" dirty="0" smtClean="0"/>
              <a:t>Jeffery T. Mitchell - Fluctuations, Correlations, RHIC Low Energy Run  - 10/3/11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819400"/>
            <a:ext cx="7772400" cy="914400"/>
          </a:xfrm>
        </p:spPr>
        <p:txBody>
          <a:bodyPr/>
          <a:lstStyle/>
          <a:p>
            <a:pPr algn="ctr"/>
            <a:r>
              <a:rPr lang="en-US" dirty="0" smtClean="0"/>
              <a:t>Auxiliary Slides</a:t>
            </a:r>
            <a:endParaRPr lang="en-US" dirty="0"/>
          </a:p>
        </p:txBody>
      </p:sp>
      <p:sp>
        <p:nvSpPr>
          <p:cNvPr id="4" name="Slide Number Placeholder 2"/>
          <p:cNvSpPr txBox="1">
            <a:spLocks/>
          </p:cNvSpPr>
          <p:nvPr/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8F6A7-8F10-471A-BDFE-C89B0DAC397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676400" y="6492875"/>
            <a:ext cx="6324600" cy="365125"/>
          </a:xfrm>
        </p:spPr>
        <p:txBody>
          <a:bodyPr/>
          <a:lstStyle/>
          <a:p>
            <a:r>
              <a:rPr lang="en-US" dirty="0" smtClean="0"/>
              <a:t>Jeffery T. Mitchell - Fluctuations, Correlations, RHIC Low Energy Run  - 10/3/11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772400" cy="914400"/>
          </a:xfrm>
        </p:spPr>
        <p:txBody>
          <a:bodyPr/>
          <a:lstStyle/>
          <a:p>
            <a:r>
              <a:rPr lang="en-US" dirty="0" smtClean="0"/>
              <a:t>New in 2011: The VTX Detector</a:t>
            </a:r>
            <a:endParaRPr lang="en-US" dirty="0"/>
          </a:p>
        </p:txBody>
      </p:sp>
      <p:pic>
        <p:nvPicPr>
          <p:cNvPr id="3" name="Picture 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4114800"/>
            <a:ext cx="1905000" cy="185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10" descr="vtx_cuts_sideview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900" y="3968750"/>
            <a:ext cx="2528888" cy="208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94"/>
          <p:cNvSpPr>
            <a:spLocks noChangeArrowheads="1"/>
          </p:cNvSpPr>
          <p:nvPr/>
        </p:nvSpPr>
        <p:spPr bwMode="auto">
          <a:xfrm>
            <a:off x="3352800" y="5943600"/>
            <a:ext cx="8937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latin typeface="Symbol" pitchFamily="18" charset="2"/>
              </a:rPr>
              <a:t>f </a:t>
            </a:r>
            <a:r>
              <a:rPr lang="en-US" altLang="ja-JP">
                <a:latin typeface="Times New Roman" pitchFamily="18" charset="0"/>
              </a:rPr>
              <a:t>plane</a:t>
            </a:r>
          </a:p>
        </p:txBody>
      </p:sp>
      <p:sp>
        <p:nvSpPr>
          <p:cNvPr id="6" name="Rectangle 114"/>
          <p:cNvSpPr>
            <a:spLocks noChangeArrowheads="1"/>
          </p:cNvSpPr>
          <p:nvPr/>
        </p:nvSpPr>
        <p:spPr bwMode="auto">
          <a:xfrm>
            <a:off x="1181100" y="5943600"/>
            <a:ext cx="876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latin typeface="Times New Roman" pitchFamily="18" charset="0"/>
              </a:rPr>
              <a:t>z plane</a:t>
            </a:r>
          </a:p>
        </p:txBody>
      </p:sp>
      <p:sp>
        <p:nvSpPr>
          <p:cNvPr id="7" name="Line 115"/>
          <p:cNvSpPr>
            <a:spLocks noChangeShapeType="1"/>
          </p:cNvSpPr>
          <p:nvPr/>
        </p:nvSpPr>
        <p:spPr bwMode="auto">
          <a:xfrm>
            <a:off x="34925" y="5019675"/>
            <a:ext cx="14398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" name="Line 116"/>
          <p:cNvSpPr>
            <a:spLocks noChangeShapeType="1"/>
          </p:cNvSpPr>
          <p:nvPr/>
        </p:nvSpPr>
        <p:spPr bwMode="auto">
          <a:xfrm flipH="1">
            <a:off x="1474788" y="5019675"/>
            <a:ext cx="1368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Box 117"/>
          <p:cNvSpPr txBox="1">
            <a:spLocks noChangeArrowheads="1"/>
          </p:cNvSpPr>
          <p:nvPr/>
        </p:nvSpPr>
        <p:spPr bwMode="auto">
          <a:xfrm>
            <a:off x="5029200" y="5410200"/>
            <a:ext cx="4114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2400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</a:rPr>
              <a:t>The VTX </a:t>
            </a:r>
            <a:r>
              <a:rPr lang="en-US" altLang="ja-JP" sz="2400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</a:rPr>
              <a:t>was installed in PHENIX </a:t>
            </a:r>
            <a:r>
              <a:rPr lang="en-US" altLang="ja-JP" sz="2400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</a:rPr>
              <a:t>in </a:t>
            </a:r>
            <a:r>
              <a:rPr lang="en-US" altLang="ja-JP" sz="2400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</a:rPr>
              <a:t>Nov-Dec 2010. </a:t>
            </a:r>
          </a:p>
        </p:txBody>
      </p:sp>
      <p:sp>
        <p:nvSpPr>
          <p:cNvPr id="10" name="Line 119"/>
          <p:cNvSpPr>
            <a:spLocks noChangeShapeType="1"/>
          </p:cNvSpPr>
          <p:nvPr/>
        </p:nvSpPr>
        <p:spPr bwMode="auto">
          <a:xfrm flipH="1">
            <a:off x="2159000" y="4508500"/>
            <a:ext cx="576263" cy="252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" name="Line 120"/>
          <p:cNvSpPr>
            <a:spLocks noChangeShapeType="1"/>
          </p:cNvSpPr>
          <p:nvPr/>
        </p:nvSpPr>
        <p:spPr bwMode="auto">
          <a:xfrm>
            <a:off x="3311525" y="4508500"/>
            <a:ext cx="53975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" name="Line 121"/>
          <p:cNvSpPr>
            <a:spLocks noChangeShapeType="1"/>
          </p:cNvSpPr>
          <p:nvPr/>
        </p:nvSpPr>
        <p:spPr bwMode="auto">
          <a:xfrm>
            <a:off x="3130550" y="5300663"/>
            <a:ext cx="361950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" name="Line 122"/>
          <p:cNvSpPr>
            <a:spLocks noChangeShapeType="1"/>
          </p:cNvSpPr>
          <p:nvPr/>
        </p:nvSpPr>
        <p:spPr bwMode="auto">
          <a:xfrm>
            <a:off x="3095625" y="5408613"/>
            <a:ext cx="180975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Box 96"/>
          <p:cNvSpPr txBox="1">
            <a:spLocks noChangeArrowheads="1"/>
          </p:cNvSpPr>
          <p:nvPr/>
        </p:nvSpPr>
        <p:spPr bwMode="auto">
          <a:xfrm>
            <a:off x="2519363" y="5084763"/>
            <a:ext cx="679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rgbClr val="0066FF"/>
                </a:solidFill>
                <a:latin typeface="Times New Roman" pitchFamily="18" charset="0"/>
              </a:rPr>
              <a:t>Strip</a:t>
            </a:r>
          </a:p>
        </p:txBody>
      </p:sp>
      <p:sp>
        <p:nvSpPr>
          <p:cNvPr id="15" name="Rectangle 123"/>
          <p:cNvSpPr>
            <a:spLocks noChangeArrowheads="1"/>
          </p:cNvSpPr>
          <p:nvPr/>
        </p:nvSpPr>
        <p:spPr bwMode="auto">
          <a:xfrm>
            <a:off x="4953000" y="1905000"/>
            <a:ext cx="37338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66FF"/>
              </a:buClr>
              <a:buFont typeface="Wingdings" pitchFamily="2" charset="2"/>
              <a:buChar char="ü"/>
            </a:pPr>
            <a:r>
              <a:rPr lang="en-US" altLang="ja-JP" sz="2000">
                <a:latin typeface="Times New Roman" pitchFamily="18" charset="0"/>
              </a:rPr>
              <a:t> Stripixel detector for L3 and L4</a:t>
            </a:r>
          </a:p>
          <a:p>
            <a:r>
              <a:rPr lang="en-US" altLang="ja-JP">
                <a:latin typeface="Times New Roman" pitchFamily="18" charset="0"/>
              </a:rPr>
              <a:t>     80</a:t>
            </a:r>
            <a:r>
              <a:rPr lang="en-US" altLang="ja-JP">
                <a:latin typeface="Symbol" pitchFamily="18" charset="2"/>
              </a:rPr>
              <a:t>m</a:t>
            </a:r>
            <a:r>
              <a:rPr lang="en-US" altLang="ja-JP">
                <a:latin typeface="Times New Roman" pitchFamily="18" charset="0"/>
              </a:rPr>
              <a:t>m×1000</a:t>
            </a:r>
            <a:r>
              <a:rPr lang="en-US" altLang="ja-JP">
                <a:latin typeface="Symbol" pitchFamily="18" charset="2"/>
              </a:rPr>
              <a:t>m</a:t>
            </a:r>
            <a:r>
              <a:rPr lang="en-US" altLang="ja-JP">
                <a:latin typeface="Times New Roman" pitchFamily="18" charset="0"/>
              </a:rPr>
              <a:t>m pixel pitch </a:t>
            </a:r>
          </a:p>
          <a:p>
            <a:r>
              <a:rPr lang="en-US" altLang="ja-JP">
                <a:latin typeface="Times New Roman" pitchFamily="18" charset="0"/>
              </a:rPr>
              <a:t>     R3=10cm and R4=14cm</a:t>
            </a:r>
          </a:p>
        </p:txBody>
      </p:sp>
      <p:sp>
        <p:nvSpPr>
          <p:cNvPr id="16" name="Rectangle 124"/>
          <p:cNvSpPr>
            <a:spLocks noChangeArrowheads="1"/>
          </p:cNvSpPr>
          <p:nvPr/>
        </p:nvSpPr>
        <p:spPr bwMode="auto">
          <a:xfrm>
            <a:off x="4953000" y="2895600"/>
            <a:ext cx="368935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altLang="ja-JP" sz="2000">
                <a:latin typeface="Times New Roman" pitchFamily="18" charset="0"/>
              </a:rPr>
              <a:t>Large acceptance</a:t>
            </a:r>
          </a:p>
          <a:p>
            <a:pPr>
              <a:buFont typeface="Wingdings" pitchFamily="2" charset="2"/>
              <a:buNone/>
            </a:pPr>
            <a:r>
              <a:rPr lang="en-US" altLang="ja-JP">
                <a:latin typeface="Times New Roman" pitchFamily="18" charset="0"/>
              </a:rPr>
              <a:t>     |</a:t>
            </a:r>
            <a:r>
              <a:rPr lang="en-US" altLang="ja-JP" i="1">
                <a:latin typeface="Symbol" pitchFamily="18" charset="2"/>
              </a:rPr>
              <a:t>h</a:t>
            </a:r>
            <a:r>
              <a:rPr lang="en-US" altLang="ja-JP">
                <a:latin typeface="Times New Roman" pitchFamily="18" charset="0"/>
              </a:rPr>
              <a:t>|&lt;1.2, almost 2</a:t>
            </a:r>
            <a:r>
              <a:rPr lang="en-US" altLang="ja-JP">
                <a:latin typeface="Symbol" pitchFamily="18" charset="2"/>
              </a:rPr>
              <a:t>p</a:t>
            </a:r>
            <a:r>
              <a:rPr lang="en-US" altLang="ja-JP">
                <a:latin typeface="Times New Roman" pitchFamily="18" charset="0"/>
              </a:rPr>
              <a:t> in </a:t>
            </a:r>
            <a:r>
              <a:rPr lang="en-US" altLang="ja-JP" i="1">
                <a:latin typeface="Symbol" pitchFamily="18" charset="2"/>
              </a:rPr>
              <a:t>f </a:t>
            </a:r>
            <a:r>
              <a:rPr lang="en-US" altLang="ja-JP">
                <a:latin typeface="Times New Roman" pitchFamily="18" charset="0"/>
              </a:rPr>
              <a:t>plane</a:t>
            </a:r>
            <a:r>
              <a:rPr lang="en-US" altLang="ja-JP" i="1">
                <a:latin typeface="Times New Roman" pitchFamily="18" charset="0"/>
              </a:rPr>
              <a:t> </a:t>
            </a:r>
          </a:p>
        </p:txBody>
      </p:sp>
      <p:sp>
        <p:nvSpPr>
          <p:cNvPr id="17" name="Rectangle 125"/>
          <p:cNvSpPr>
            <a:spLocks noChangeArrowheads="1"/>
          </p:cNvSpPr>
          <p:nvPr/>
        </p:nvSpPr>
        <p:spPr bwMode="auto">
          <a:xfrm>
            <a:off x="4953000" y="3581400"/>
            <a:ext cx="36115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altLang="ja-JP" sz="2000">
                <a:latin typeface="Times New Roman" pitchFamily="18" charset="0"/>
              </a:rPr>
              <a:t>Stand-alone tracking capability</a:t>
            </a:r>
          </a:p>
        </p:txBody>
      </p:sp>
      <p:sp>
        <p:nvSpPr>
          <p:cNvPr id="18" name="Text Box 126"/>
          <p:cNvSpPr txBox="1">
            <a:spLocks noChangeArrowheads="1"/>
          </p:cNvSpPr>
          <p:nvPr/>
        </p:nvSpPr>
        <p:spPr bwMode="auto">
          <a:xfrm>
            <a:off x="4876800" y="990600"/>
            <a:ext cx="3962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US" altLang="ja-JP" sz="2000">
                <a:latin typeface="Times New Roman" pitchFamily="18" charset="0"/>
              </a:rPr>
              <a:t>Fine granularity, low occupancy</a:t>
            </a:r>
          </a:p>
          <a:p>
            <a:r>
              <a:rPr lang="en-US" altLang="ja-JP">
                <a:latin typeface="Times New Roman" pitchFamily="18" charset="0"/>
              </a:rPr>
              <a:t>      50</a:t>
            </a:r>
            <a:r>
              <a:rPr lang="en-US" altLang="ja-JP">
                <a:latin typeface="Symbol" pitchFamily="18" charset="2"/>
              </a:rPr>
              <a:t>m</a:t>
            </a:r>
            <a:r>
              <a:rPr lang="en-US" altLang="ja-JP">
                <a:latin typeface="Times New Roman" pitchFamily="18" charset="0"/>
              </a:rPr>
              <a:t>m×425</a:t>
            </a:r>
            <a:r>
              <a:rPr lang="en-US" altLang="ja-JP">
                <a:latin typeface="Symbol" pitchFamily="18" charset="2"/>
              </a:rPr>
              <a:t>m</a:t>
            </a:r>
            <a:r>
              <a:rPr lang="en-US" altLang="ja-JP">
                <a:latin typeface="Times New Roman" pitchFamily="18" charset="0"/>
              </a:rPr>
              <a:t>m pixels for L1 and L2</a:t>
            </a:r>
          </a:p>
          <a:p>
            <a:r>
              <a:rPr lang="en-US" altLang="ja-JP">
                <a:latin typeface="Times New Roman" pitchFamily="18" charset="0"/>
              </a:rPr>
              <a:t>      R1=2.5cm and R2=5cm</a:t>
            </a:r>
          </a:p>
        </p:txBody>
      </p:sp>
      <p:sp>
        <p:nvSpPr>
          <p:cNvPr id="19" name="Line 127"/>
          <p:cNvSpPr>
            <a:spLocks noChangeShapeType="1"/>
          </p:cNvSpPr>
          <p:nvPr/>
        </p:nvSpPr>
        <p:spPr bwMode="auto">
          <a:xfrm flipH="1">
            <a:off x="2555875" y="5373688"/>
            <a:ext cx="144463" cy="323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" name="Line 128"/>
          <p:cNvSpPr>
            <a:spLocks noChangeShapeType="1"/>
          </p:cNvSpPr>
          <p:nvPr/>
        </p:nvSpPr>
        <p:spPr bwMode="auto">
          <a:xfrm flipH="1">
            <a:off x="2447925" y="5337175"/>
            <a:ext cx="179388" cy="179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" name="Text Box 95"/>
          <p:cNvSpPr txBox="1">
            <a:spLocks noChangeArrowheads="1"/>
          </p:cNvSpPr>
          <p:nvPr/>
        </p:nvSpPr>
        <p:spPr bwMode="auto">
          <a:xfrm>
            <a:off x="2700338" y="4292600"/>
            <a:ext cx="666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rgbClr val="FF0000"/>
                </a:solidFill>
                <a:latin typeface="Times New Roman" pitchFamily="18" charset="0"/>
              </a:rPr>
              <a:t>Pixel</a:t>
            </a:r>
          </a:p>
        </p:txBody>
      </p:sp>
      <p:sp>
        <p:nvSpPr>
          <p:cNvPr id="22" name="Line 129"/>
          <p:cNvSpPr>
            <a:spLocks noChangeShapeType="1"/>
          </p:cNvSpPr>
          <p:nvPr/>
        </p:nvSpPr>
        <p:spPr bwMode="auto">
          <a:xfrm flipH="1">
            <a:off x="2159000" y="4581525"/>
            <a:ext cx="61277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" name="Line 130"/>
          <p:cNvSpPr>
            <a:spLocks noChangeShapeType="1"/>
          </p:cNvSpPr>
          <p:nvPr/>
        </p:nvSpPr>
        <p:spPr bwMode="auto">
          <a:xfrm>
            <a:off x="3240088" y="4616450"/>
            <a:ext cx="468312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" name="Line 132"/>
          <p:cNvSpPr>
            <a:spLocks noChangeShapeType="1"/>
          </p:cNvSpPr>
          <p:nvPr/>
        </p:nvSpPr>
        <p:spPr bwMode="auto">
          <a:xfrm flipV="1">
            <a:off x="1476375" y="3897313"/>
            <a:ext cx="1331913" cy="111601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" name="Line 133"/>
          <p:cNvSpPr>
            <a:spLocks noChangeShapeType="1"/>
          </p:cNvSpPr>
          <p:nvPr/>
        </p:nvSpPr>
        <p:spPr bwMode="auto">
          <a:xfrm flipV="1">
            <a:off x="1476375" y="3752850"/>
            <a:ext cx="647700" cy="12239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" name="Line 134"/>
          <p:cNvSpPr>
            <a:spLocks noChangeShapeType="1"/>
          </p:cNvSpPr>
          <p:nvPr/>
        </p:nvSpPr>
        <p:spPr bwMode="auto">
          <a:xfrm flipH="1">
            <a:off x="215900" y="5013325"/>
            <a:ext cx="1260475" cy="111601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" name="Line 135"/>
          <p:cNvSpPr>
            <a:spLocks noChangeShapeType="1"/>
          </p:cNvSpPr>
          <p:nvPr/>
        </p:nvSpPr>
        <p:spPr bwMode="auto">
          <a:xfrm flipH="1">
            <a:off x="1116013" y="5013325"/>
            <a:ext cx="360362" cy="14763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" name="Line 136"/>
          <p:cNvSpPr>
            <a:spLocks noChangeShapeType="1"/>
          </p:cNvSpPr>
          <p:nvPr/>
        </p:nvSpPr>
        <p:spPr bwMode="auto">
          <a:xfrm flipV="1">
            <a:off x="3995738" y="4329113"/>
            <a:ext cx="792162" cy="7207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" name="Line 137"/>
          <p:cNvSpPr>
            <a:spLocks noChangeShapeType="1"/>
          </p:cNvSpPr>
          <p:nvPr/>
        </p:nvSpPr>
        <p:spPr bwMode="auto">
          <a:xfrm flipV="1">
            <a:off x="3995738" y="4005263"/>
            <a:ext cx="431800" cy="10445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" name="Line 138"/>
          <p:cNvSpPr>
            <a:spLocks noChangeShapeType="1"/>
          </p:cNvSpPr>
          <p:nvPr/>
        </p:nvSpPr>
        <p:spPr bwMode="auto">
          <a:xfrm>
            <a:off x="3995738" y="5048250"/>
            <a:ext cx="423862" cy="11239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" name="Line 139"/>
          <p:cNvSpPr>
            <a:spLocks noChangeShapeType="1"/>
          </p:cNvSpPr>
          <p:nvPr/>
        </p:nvSpPr>
        <p:spPr bwMode="auto">
          <a:xfrm flipH="1">
            <a:off x="2916238" y="5049838"/>
            <a:ext cx="1079500" cy="8270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" name="AutoShape 140"/>
          <p:cNvSpPr>
            <a:spLocks noChangeArrowheads="1"/>
          </p:cNvSpPr>
          <p:nvPr/>
        </p:nvSpPr>
        <p:spPr bwMode="auto">
          <a:xfrm>
            <a:off x="1511300" y="4689475"/>
            <a:ext cx="122238" cy="157163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AutoShape 141"/>
          <p:cNvSpPr>
            <a:spLocks noChangeArrowheads="1"/>
          </p:cNvSpPr>
          <p:nvPr/>
        </p:nvSpPr>
        <p:spPr bwMode="auto">
          <a:xfrm>
            <a:off x="1727200" y="4689475"/>
            <a:ext cx="122238" cy="157163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AutoShape 142"/>
          <p:cNvSpPr>
            <a:spLocks noChangeArrowheads="1"/>
          </p:cNvSpPr>
          <p:nvPr/>
        </p:nvSpPr>
        <p:spPr bwMode="auto">
          <a:xfrm>
            <a:off x="1655763" y="4400550"/>
            <a:ext cx="122237" cy="157163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AutoShape 143"/>
          <p:cNvSpPr>
            <a:spLocks noChangeArrowheads="1"/>
          </p:cNvSpPr>
          <p:nvPr/>
        </p:nvSpPr>
        <p:spPr bwMode="auto">
          <a:xfrm>
            <a:off x="2087563" y="4437063"/>
            <a:ext cx="122237" cy="157162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AutoShape 144"/>
          <p:cNvSpPr>
            <a:spLocks noChangeArrowheads="1"/>
          </p:cNvSpPr>
          <p:nvPr/>
        </p:nvSpPr>
        <p:spPr bwMode="auto">
          <a:xfrm>
            <a:off x="2339975" y="4184650"/>
            <a:ext cx="122238" cy="157163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AutoShape 145"/>
          <p:cNvSpPr>
            <a:spLocks noChangeArrowheads="1"/>
          </p:cNvSpPr>
          <p:nvPr/>
        </p:nvSpPr>
        <p:spPr bwMode="auto">
          <a:xfrm>
            <a:off x="1800225" y="4184650"/>
            <a:ext cx="122238" cy="157163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AutoShape 146"/>
          <p:cNvSpPr>
            <a:spLocks noChangeArrowheads="1"/>
          </p:cNvSpPr>
          <p:nvPr/>
        </p:nvSpPr>
        <p:spPr bwMode="auto">
          <a:xfrm>
            <a:off x="1368425" y="5229225"/>
            <a:ext cx="122238" cy="157163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AutoShape 147"/>
          <p:cNvSpPr>
            <a:spLocks noChangeArrowheads="1"/>
          </p:cNvSpPr>
          <p:nvPr/>
        </p:nvSpPr>
        <p:spPr bwMode="auto">
          <a:xfrm>
            <a:off x="1079500" y="5192713"/>
            <a:ext cx="122238" cy="157162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AutoShape 148"/>
          <p:cNvSpPr>
            <a:spLocks noChangeArrowheads="1"/>
          </p:cNvSpPr>
          <p:nvPr/>
        </p:nvSpPr>
        <p:spPr bwMode="auto">
          <a:xfrm>
            <a:off x="1295400" y="5481638"/>
            <a:ext cx="122238" cy="157162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AutoShape 149"/>
          <p:cNvSpPr>
            <a:spLocks noChangeArrowheads="1"/>
          </p:cNvSpPr>
          <p:nvPr/>
        </p:nvSpPr>
        <p:spPr bwMode="auto">
          <a:xfrm>
            <a:off x="792163" y="5481638"/>
            <a:ext cx="122237" cy="157162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AutoShape 150"/>
          <p:cNvSpPr>
            <a:spLocks noChangeArrowheads="1"/>
          </p:cNvSpPr>
          <p:nvPr/>
        </p:nvSpPr>
        <p:spPr bwMode="auto">
          <a:xfrm>
            <a:off x="576263" y="5697538"/>
            <a:ext cx="122237" cy="157162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AutoShape 151"/>
          <p:cNvSpPr>
            <a:spLocks noChangeArrowheads="1"/>
          </p:cNvSpPr>
          <p:nvPr/>
        </p:nvSpPr>
        <p:spPr bwMode="auto">
          <a:xfrm>
            <a:off x="1223963" y="5697538"/>
            <a:ext cx="122237" cy="157162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AutoShape 152"/>
          <p:cNvSpPr>
            <a:spLocks noChangeArrowheads="1"/>
          </p:cNvSpPr>
          <p:nvPr/>
        </p:nvSpPr>
        <p:spPr bwMode="auto">
          <a:xfrm>
            <a:off x="3708400" y="5157788"/>
            <a:ext cx="122238" cy="157162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AutoShape 153"/>
          <p:cNvSpPr>
            <a:spLocks noChangeArrowheads="1"/>
          </p:cNvSpPr>
          <p:nvPr/>
        </p:nvSpPr>
        <p:spPr bwMode="auto">
          <a:xfrm>
            <a:off x="3505200" y="5311775"/>
            <a:ext cx="122238" cy="157163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AutoShape 154"/>
          <p:cNvSpPr>
            <a:spLocks noChangeArrowheads="1"/>
          </p:cNvSpPr>
          <p:nvPr/>
        </p:nvSpPr>
        <p:spPr bwMode="auto">
          <a:xfrm>
            <a:off x="3286125" y="5462588"/>
            <a:ext cx="122238" cy="157162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AutoShape 155"/>
          <p:cNvSpPr>
            <a:spLocks noChangeArrowheads="1"/>
          </p:cNvSpPr>
          <p:nvPr/>
        </p:nvSpPr>
        <p:spPr bwMode="auto">
          <a:xfrm>
            <a:off x="4048125" y="5265738"/>
            <a:ext cx="122238" cy="157162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AutoShape 156"/>
          <p:cNvSpPr>
            <a:spLocks noChangeArrowheads="1"/>
          </p:cNvSpPr>
          <p:nvPr/>
        </p:nvSpPr>
        <p:spPr bwMode="auto">
          <a:xfrm>
            <a:off x="4167188" y="5530850"/>
            <a:ext cx="122237" cy="157163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AutoShape 157"/>
          <p:cNvSpPr>
            <a:spLocks noChangeArrowheads="1"/>
          </p:cNvSpPr>
          <p:nvPr/>
        </p:nvSpPr>
        <p:spPr bwMode="auto">
          <a:xfrm>
            <a:off x="4214813" y="5724525"/>
            <a:ext cx="122237" cy="157163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AutoShape 158"/>
          <p:cNvSpPr>
            <a:spLocks noChangeArrowheads="1"/>
          </p:cNvSpPr>
          <p:nvPr/>
        </p:nvSpPr>
        <p:spPr bwMode="auto">
          <a:xfrm>
            <a:off x="4354513" y="4602163"/>
            <a:ext cx="122237" cy="157162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AutoShape 159"/>
          <p:cNvSpPr>
            <a:spLocks noChangeArrowheads="1"/>
          </p:cNvSpPr>
          <p:nvPr/>
        </p:nvSpPr>
        <p:spPr bwMode="auto">
          <a:xfrm>
            <a:off x="4559300" y="4410075"/>
            <a:ext cx="122238" cy="157163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AutoShape 160"/>
          <p:cNvSpPr>
            <a:spLocks noChangeArrowheads="1"/>
          </p:cNvSpPr>
          <p:nvPr/>
        </p:nvSpPr>
        <p:spPr bwMode="auto">
          <a:xfrm>
            <a:off x="4267200" y="4186238"/>
            <a:ext cx="122238" cy="157162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AutoShape 161"/>
          <p:cNvSpPr>
            <a:spLocks noChangeArrowheads="1"/>
          </p:cNvSpPr>
          <p:nvPr/>
        </p:nvSpPr>
        <p:spPr bwMode="auto">
          <a:xfrm>
            <a:off x="4140200" y="4473575"/>
            <a:ext cx="122238" cy="157163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AutoShape 162"/>
          <p:cNvSpPr>
            <a:spLocks noChangeArrowheads="1"/>
          </p:cNvSpPr>
          <p:nvPr/>
        </p:nvSpPr>
        <p:spPr bwMode="auto">
          <a:xfrm>
            <a:off x="4140200" y="4797425"/>
            <a:ext cx="122238" cy="157163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AutoShape 163"/>
          <p:cNvSpPr>
            <a:spLocks noChangeArrowheads="1"/>
          </p:cNvSpPr>
          <p:nvPr/>
        </p:nvSpPr>
        <p:spPr bwMode="auto">
          <a:xfrm>
            <a:off x="4032250" y="4724400"/>
            <a:ext cx="122238" cy="157163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AutoShape 164"/>
          <p:cNvSpPr>
            <a:spLocks noChangeArrowheads="1"/>
          </p:cNvSpPr>
          <p:nvPr/>
        </p:nvSpPr>
        <p:spPr bwMode="auto">
          <a:xfrm>
            <a:off x="4032250" y="4903788"/>
            <a:ext cx="122238" cy="157162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AutoShape 165"/>
          <p:cNvSpPr>
            <a:spLocks noChangeArrowheads="1"/>
          </p:cNvSpPr>
          <p:nvPr/>
        </p:nvSpPr>
        <p:spPr bwMode="auto">
          <a:xfrm>
            <a:off x="3981450" y="4868863"/>
            <a:ext cx="122238" cy="157162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AutoShape 166"/>
          <p:cNvSpPr>
            <a:spLocks noChangeArrowheads="1"/>
          </p:cNvSpPr>
          <p:nvPr/>
        </p:nvSpPr>
        <p:spPr bwMode="auto">
          <a:xfrm>
            <a:off x="3983038" y="5110163"/>
            <a:ext cx="122237" cy="15875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AutoShape 167"/>
          <p:cNvSpPr>
            <a:spLocks noChangeArrowheads="1"/>
          </p:cNvSpPr>
          <p:nvPr/>
        </p:nvSpPr>
        <p:spPr bwMode="auto">
          <a:xfrm>
            <a:off x="3816350" y="5072063"/>
            <a:ext cx="122238" cy="157162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AutoShape 168"/>
          <p:cNvSpPr>
            <a:spLocks noChangeArrowheads="1"/>
          </p:cNvSpPr>
          <p:nvPr/>
        </p:nvSpPr>
        <p:spPr bwMode="auto">
          <a:xfrm>
            <a:off x="1403350" y="5084763"/>
            <a:ext cx="122238" cy="157162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AutoShape 169"/>
          <p:cNvSpPr>
            <a:spLocks noChangeArrowheads="1"/>
          </p:cNvSpPr>
          <p:nvPr/>
        </p:nvSpPr>
        <p:spPr bwMode="auto">
          <a:xfrm>
            <a:off x="1258888" y="5084763"/>
            <a:ext cx="122237" cy="157162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AutoShape 170"/>
          <p:cNvSpPr>
            <a:spLocks noChangeArrowheads="1"/>
          </p:cNvSpPr>
          <p:nvPr/>
        </p:nvSpPr>
        <p:spPr bwMode="auto">
          <a:xfrm>
            <a:off x="1462088" y="4797425"/>
            <a:ext cx="122237" cy="157163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AutoShape 171"/>
          <p:cNvSpPr>
            <a:spLocks noChangeArrowheads="1"/>
          </p:cNvSpPr>
          <p:nvPr/>
        </p:nvSpPr>
        <p:spPr bwMode="auto">
          <a:xfrm>
            <a:off x="1604963" y="4797425"/>
            <a:ext cx="122237" cy="157163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4" name="Picture 4" descr="VTX barrel half assy position 12-8-08_Page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6050" y="796925"/>
            <a:ext cx="465455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TextBox 64"/>
          <p:cNvSpPr txBox="1"/>
          <p:nvPr/>
        </p:nvSpPr>
        <p:spPr>
          <a:xfrm>
            <a:off x="5334000" y="4343400"/>
            <a:ext cx="342900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ja-JP" dirty="0" smtClean="0">
                <a:latin typeface="Arial" charset="0"/>
                <a:ea typeface="ＭＳ Ｐゴシック" pitchFamily="34" charset="-128"/>
                <a:cs typeface="Arial" charset="0"/>
              </a:rPr>
              <a:t>Will</a:t>
            </a:r>
            <a:r>
              <a:rPr lang="en-US" altLang="ja-JP" dirty="0" smtClean="0">
                <a:latin typeface="Arial" charset="0"/>
                <a:ea typeface="ＭＳ Ｐゴシック" pitchFamily="34" charset="-128"/>
                <a:cs typeface="Arial" charset="0"/>
              </a:rPr>
              <a:t> help with background rejection at low energies</a:t>
            </a:r>
            <a:endParaRPr lang="en-US" altLang="ja-JP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endParaRPr kumimoji="1" lang="ja-JP" altLang="en-US" dirty="0"/>
          </a:p>
        </p:txBody>
      </p:sp>
      <p:sp>
        <p:nvSpPr>
          <p:cNvPr id="66" name="Slide Number Placeholder 3"/>
          <p:cNvSpPr txBox="1">
            <a:spLocks/>
          </p:cNvSpPr>
          <p:nvPr/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8F6A7-8F10-471A-BDFE-C89B0DAC397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7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752600" y="6492875"/>
            <a:ext cx="6172200" cy="365125"/>
          </a:xfrm>
        </p:spPr>
        <p:txBody>
          <a:bodyPr/>
          <a:lstStyle/>
          <a:p>
            <a:r>
              <a:rPr lang="en-US" dirty="0" smtClean="0"/>
              <a:t>Jeffery T. Mitchell - Fluctuations, Correlations, RHIC Low Energy Run  - 10/3/11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49275" y="107950"/>
            <a:ext cx="8042275" cy="13366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00" normalizeH="0" baseline="0" noProof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Goudy Old Style" pitchFamily="18" charset="0"/>
                <a:ea typeface="ＭＳ Ｐゴシック" pitchFamily="34" charset="-128"/>
                <a:cs typeface="+mj-cs"/>
              </a:rPr>
              <a:t>Comparison with recent SPS R</a:t>
            </a:r>
            <a:r>
              <a:rPr kumimoji="0" lang="en-US" sz="4000" b="0" i="0" u="none" strike="noStrike" kern="1200" cap="none" spc="-100" normalizeH="0" baseline="-25000" noProof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Goudy Old Style" pitchFamily="18" charset="0"/>
                <a:ea typeface="ＭＳ Ｐゴシック" pitchFamily="34" charset="-128"/>
                <a:cs typeface="+mj-cs"/>
              </a:rPr>
              <a:t>AA</a:t>
            </a:r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5988050" y="914400"/>
            <a:ext cx="3155950" cy="369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In previous experiment at WA98 we see only (</a:t>
            </a:r>
            <a:r>
              <a:rPr lang="hu-HU" dirty="0"/>
              <a:t>PRL 100 (2008), 242301</a:t>
            </a:r>
            <a:r>
              <a:rPr lang="en-US" dirty="0"/>
              <a:t>) suppression at </a:t>
            </a:r>
            <a:r>
              <a:rPr lang="en-US" altLang="en-US" dirty="0"/>
              <a:t>“</a:t>
            </a:r>
            <a:r>
              <a:rPr lang="en-US" dirty="0"/>
              <a:t>ultra</a:t>
            </a:r>
            <a:r>
              <a:rPr lang="en-US" altLang="en-US" dirty="0"/>
              <a:t>”</a:t>
            </a:r>
            <a:r>
              <a:rPr lang="en-US" dirty="0"/>
              <a:t>-central (0-1%) collisions of </a:t>
            </a:r>
            <a:r>
              <a:rPr lang="en-US" dirty="0" err="1"/>
              <a:t>Pb+Pb</a:t>
            </a:r>
            <a:r>
              <a:rPr lang="en-US" dirty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The </a:t>
            </a:r>
            <a:r>
              <a:rPr lang="en-US" dirty="0" err="1"/>
              <a:t>x</a:t>
            </a:r>
            <a:r>
              <a:rPr lang="en-US" baseline="-25000" dirty="0" err="1"/>
              <a:t>T</a:t>
            </a:r>
            <a:r>
              <a:rPr lang="en-US" dirty="0"/>
              <a:t> is overlapping between the SPS and RHIC intervals.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The </a:t>
            </a:r>
            <a:r>
              <a:rPr lang="en-US" altLang="en-US" dirty="0"/>
              <a:t>“</a:t>
            </a:r>
            <a:r>
              <a:rPr lang="en-US" dirty="0"/>
              <a:t>onset</a:t>
            </a:r>
            <a:r>
              <a:rPr lang="en-US" altLang="en-US" dirty="0"/>
              <a:t>”</a:t>
            </a:r>
            <a:r>
              <a:rPr lang="en-US" dirty="0"/>
              <a:t> of the energy loss is dependent on system size and collision energy.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The energy loss is present in lower energies also.</a:t>
            </a: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0" y="4876800"/>
            <a:ext cx="584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 dirty="0"/>
              <a:t>The </a:t>
            </a:r>
            <a:r>
              <a:rPr lang="en-US" i="1" dirty="0">
                <a:solidFill>
                  <a:srgbClr val="C400C4"/>
                </a:solidFill>
              </a:rPr>
              <a:t>magenta</a:t>
            </a:r>
            <a:r>
              <a:rPr lang="en-US" i="1" dirty="0"/>
              <a:t> closed circles are the most comparable with the PHENIX results, as they have the smaller system (</a:t>
            </a:r>
            <a:r>
              <a:rPr lang="en-US" i="1" dirty="0" err="1"/>
              <a:t>p+C</a:t>
            </a:r>
            <a:r>
              <a:rPr lang="en-US" i="1" dirty="0"/>
              <a:t>) for reference.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5867401"/>
            <a:ext cx="8839200" cy="609600"/>
          </a:xfrm>
          <a:prstGeom prst="rect">
            <a:avLst/>
          </a:prstGeom>
          <a:solidFill>
            <a:srgbClr val="FFD55C"/>
          </a:solidFill>
          <a:ln w="12700">
            <a:solidFill>
              <a:srgbClr val="FFD55C"/>
            </a:solidFill>
            <a:miter lim="800000"/>
            <a:headEnd/>
            <a:tailEnd/>
          </a:ln>
          <a:effectLst>
            <a:outerShdw dist="25400" dir="5400000" sx="100999" sy="100999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News Gothic MT" charset="0"/>
              </a:rPr>
              <a:t>The </a:t>
            </a:r>
            <a:r>
              <a:rPr lang="en-US" altLang="en-US" sz="1400" b="1" dirty="0">
                <a:solidFill>
                  <a:srgbClr val="FF0000"/>
                </a:solidFill>
                <a:latin typeface="News Gothic MT" charset="0"/>
              </a:rPr>
              <a:t>“</a:t>
            </a:r>
            <a:r>
              <a:rPr lang="en-US" sz="1400" b="1" dirty="0">
                <a:solidFill>
                  <a:srgbClr val="FF0000"/>
                </a:solidFill>
                <a:latin typeface="News Gothic MT" charset="0"/>
              </a:rPr>
              <a:t>onset</a:t>
            </a:r>
            <a:r>
              <a:rPr lang="en-US" altLang="en-US" sz="1400" b="1" dirty="0">
                <a:solidFill>
                  <a:srgbClr val="FF0000"/>
                </a:solidFill>
                <a:latin typeface="News Gothic MT" charset="0"/>
              </a:rPr>
              <a:t>”</a:t>
            </a:r>
            <a:r>
              <a:rPr lang="en-US" sz="1400" b="1" dirty="0">
                <a:solidFill>
                  <a:srgbClr val="FF0000"/>
                </a:solidFill>
                <a:latin typeface="News Gothic MT" charset="0"/>
              </a:rPr>
              <a:t> of the suppression depends on collision energy and centrality or system size (and </a:t>
            </a:r>
            <a:r>
              <a:rPr lang="en-US" sz="1400" b="1" dirty="0" err="1">
                <a:solidFill>
                  <a:srgbClr val="FF0000"/>
                </a:solidFill>
                <a:latin typeface="News Gothic MT" charset="0"/>
              </a:rPr>
              <a:t>p</a:t>
            </a:r>
            <a:r>
              <a:rPr lang="en-US" sz="1400" b="1" baseline="-25000" dirty="0" err="1">
                <a:solidFill>
                  <a:srgbClr val="FF0000"/>
                </a:solidFill>
                <a:latin typeface="News Gothic MT" charset="0"/>
              </a:rPr>
              <a:t>T</a:t>
            </a:r>
            <a:r>
              <a:rPr lang="en-US" sz="1400" b="1" dirty="0">
                <a:solidFill>
                  <a:srgbClr val="FF0000"/>
                </a:solidFill>
                <a:latin typeface="News Gothic MT" charset="0"/>
              </a:rPr>
              <a:t>)</a:t>
            </a:r>
          </a:p>
        </p:txBody>
      </p:sp>
      <p:pic>
        <p:nvPicPr>
          <p:cNvPr id="6" name="Picture 5" descr="IntegratedRAA_1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113" y="1671638"/>
            <a:ext cx="5364162" cy="317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IntegratedRAA_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5113" y="1671638"/>
            <a:ext cx="5364162" cy="317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IntegratedRAA_3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5113" y="1671638"/>
            <a:ext cx="5364162" cy="317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IntegratedRAA_4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5113" y="1671638"/>
            <a:ext cx="5364162" cy="317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IntegratedRAA_5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5113" y="1671638"/>
            <a:ext cx="5364162" cy="317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3"/>
          <p:cNvSpPr txBox="1">
            <a:spLocks/>
          </p:cNvSpPr>
          <p:nvPr/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8F6A7-8F10-471A-BDFE-C89B0DAC397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6324600" cy="365125"/>
          </a:xfrm>
        </p:spPr>
        <p:txBody>
          <a:bodyPr/>
          <a:lstStyle/>
          <a:p>
            <a:r>
              <a:rPr lang="en-US" dirty="0" smtClean="0"/>
              <a:t>Jeffery T. Mitchell - Fluctuations, Correlations, RHIC Low Energy Run  - 10/3/11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esultAll_High_6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725" y="3910013"/>
            <a:ext cx="4352925" cy="232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ResultAll_Low_7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725" y="1444625"/>
            <a:ext cx="448945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ResultAll_Mid_6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35488" y="1444625"/>
            <a:ext cx="4487862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49275" y="107950"/>
            <a:ext cx="8042275" cy="13366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00" normalizeH="0" baseline="0" noProof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Goudy Old Style" pitchFamily="18" charset="0"/>
                <a:ea typeface="ＭＳ Ｐゴシック" pitchFamily="34" charset="-128"/>
                <a:cs typeface="+mj-cs"/>
              </a:rPr>
              <a:t>E</a:t>
            </a:r>
            <a:r>
              <a:rPr kumimoji="0" lang="en-US" sz="4000" b="0" i="0" u="none" strike="noStrike" kern="1200" cap="none" spc="-100" normalizeH="0" baseline="-25000" noProof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Goudy Old Style" pitchFamily="18" charset="0"/>
                <a:ea typeface="ＭＳ Ｐゴシック" pitchFamily="34" charset="-128"/>
                <a:cs typeface="+mj-cs"/>
              </a:rPr>
              <a:t>AA</a:t>
            </a:r>
            <a:r>
              <a:rPr kumimoji="0" lang="en-US" sz="4000" b="0" i="0" u="none" strike="noStrike" kern="1200" cap="none" spc="-100" normalizeH="0" baseline="0" noProof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Goudy Old Style" pitchFamily="18" charset="0"/>
                <a:ea typeface="ＭＳ Ｐゴシック" pitchFamily="34" charset="-128"/>
                <a:cs typeface="+mj-cs"/>
              </a:rPr>
              <a:t> dependence on p</a:t>
            </a:r>
            <a:r>
              <a:rPr kumimoji="0" lang="en-US" sz="4000" b="0" i="0" u="none" strike="noStrike" kern="1200" cap="none" spc="-100" normalizeH="0" baseline="-25000" noProof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Goudy Old Style" pitchFamily="18" charset="0"/>
                <a:ea typeface="ＭＳ Ｐゴシック" pitchFamily="34" charset="-128"/>
                <a:cs typeface="+mj-cs"/>
              </a:rPr>
              <a:t>T</a:t>
            </a:r>
          </a:p>
        </p:txBody>
      </p:sp>
      <p:sp>
        <p:nvSpPr>
          <p:cNvPr id="6" name="TextBox 13"/>
          <p:cNvSpPr txBox="1">
            <a:spLocks noChangeArrowheads="1"/>
          </p:cNvSpPr>
          <p:nvPr/>
        </p:nvSpPr>
        <p:spPr bwMode="auto">
          <a:xfrm>
            <a:off x="7693025" y="1657350"/>
            <a:ext cx="11953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MID p</a:t>
            </a:r>
            <a:r>
              <a:rPr lang="en-US" sz="2000" b="1" baseline="-25000"/>
              <a:t>T</a:t>
            </a:r>
          </a:p>
        </p:txBody>
      </p:sp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2749550" y="1660525"/>
            <a:ext cx="15509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LOW p</a:t>
            </a:r>
            <a:r>
              <a:rPr lang="en-US" sz="2000" b="1" baseline="-25000"/>
              <a:t>T</a:t>
            </a:r>
          </a:p>
        </p:txBody>
      </p:sp>
      <p:sp>
        <p:nvSpPr>
          <p:cNvPr id="8" name="TextBox 15"/>
          <p:cNvSpPr txBox="1">
            <a:spLocks noChangeArrowheads="1"/>
          </p:cNvSpPr>
          <p:nvPr/>
        </p:nvSpPr>
        <p:spPr bwMode="auto">
          <a:xfrm>
            <a:off x="2749550" y="4083050"/>
            <a:ext cx="15509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HIGH p</a:t>
            </a:r>
            <a:r>
              <a:rPr lang="en-US" sz="2000" b="1" baseline="-25000"/>
              <a:t>T</a:t>
            </a:r>
          </a:p>
        </p:txBody>
      </p:sp>
      <p:sp>
        <p:nvSpPr>
          <p:cNvPr id="9" name="TextBox 16"/>
          <p:cNvSpPr txBox="1">
            <a:spLocks noChangeArrowheads="1"/>
          </p:cNvSpPr>
          <p:nvPr/>
        </p:nvSpPr>
        <p:spPr bwMode="auto">
          <a:xfrm>
            <a:off x="4910138" y="3929063"/>
            <a:ext cx="39782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/>
              <a:t>In higher </a:t>
            </a:r>
            <a:r>
              <a:rPr lang="en-US" sz="2400" dirty="0" err="1"/>
              <a:t>p</a:t>
            </a:r>
            <a:r>
              <a:rPr lang="en-US" sz="2400" baseline="-25000" dirty="0" err="1"/>
              <a:t>T</a:t>
            </a:r>
            <a:r>
              <a:rPr lang="en-US" sz="2400" dirty="0"/>
              <a:t> the scaling does not work.</a:t>
            </a:r>
          </a:p>
          <a:p>
            <a:endParaRPr lang="en-US" sz="2400" dirty="0"/>
          </a:p>
        </p:txBody>
      </p:sp>
      <p:sp>
        <p:nvSpPr>
          <p:cNvPr id="10" name="TextBox 17"/>
          <p:cNvSpPr txBox="1">
            <a:spLocks noChangeArrowheads="1"/>
          </p:cNvSpPr>
          <p:nvPr/>
        </p:nvSpPr>
        <p:spPr bwMode="auto">
          <a:xfrm>
            <a:off x="728663" y="3844925"/>
            <a:ext cx="15573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periph. data missing</a:t>
            </a:r>
          </a:p>
        </p:txBody>
      </p:sp>
      <p:sp>
        <p:nvSpPr>
          <p:cNvPr id="11" name="Slide Number Placeholder 3"/>
          <p:cNvSpPr txBox="1">
            <a:spLocks/>
          </p:cNvSpPr>
          <p:nvPr/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8F6A7-8F10-471A-BDFE-C89B0DAC397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6248400" cy="365125"/>
          </a:xfrm>
        </p:spPr>
        <p:txBody>
          <a:bodyPr/>
          <a:lstStyle/>
          <a:p>
            <a:r>
              <a:rPr lang="en-US" dirty="0" smtClean="0"/>
              <a:t>Jeffery T. Mitchell - Fluctuations, Correlations, RHIC Low Energy Run  - 10/3/11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772400" cy="914400"/>
          </a:xfrm>
        </p:spPr>
        <p:txBody>
          <a:bodyPr/>
          <a:lstStyle/>
          <a:p>
            <a:r>
              <a:rPr lang="en-US" dirty="0" smtClean="0"/>
              <a:t>How big is the target?</a:t>
            </a:r>
            <a:endParaRPr lang="en-US" dirty="0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8F6A7-8F10-471A-BDFE-C89B0DAC397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85800"/>
            <a:ext cx="5644851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228600" y="525780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da-DK" sz="1600" dirty="0" smtClean="0"/>
              <a:t>M.Asakawa et al.,PRL 101,122302(2008)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5791200" y="457200"/>
            <a:ext cx="3124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a hydrodynamics calculation.</a:t>
            </a:r>
          </a:p>
          <a:p>
            <a:endParaRPr lang="en-US" dirty="0" smtClean="0"/>
          </a:p>
          <a:p>
            <a:r>
              <a:rPr lang="en-US" dirty="0" smtClean="0"/>
              <a:t>For a given chemical freeze-out point, 3 isentropic trajectories (s/</a:t>
            </a:r>
            <a:r>
              <a:rPr lang="en-US" dirty="0" err="1" smtClean="0"/>
              <a:t>n</a:t>
            </a:r>
            <a:r>
              <a:rPr lang="en-US" baseline="-25000" dirty="0" err="1" smtClean="0"/>
              <a:t>B</a:t>
            </a:r>
            <a:r>
              <a:rPr lang="en-US" dirty="0" smtClean="0"/>
              <a:t>=constant) are shown.</a:t>
            </a:r>
          </a:p>
          <a:p>
            <a:endParaRPr lang="en-US" dirty="0" smtClean="0"/>
          </a:p>
          <a:p>
            <a:r>
              <a:rPr lang="en-US" dirty="0" smtClean="0"/>
              <a:t>The presence of the critical point can deform</a:t>
            </a:r>
          </a:p>
          <a:p>
            <a:r>
              <a:rPr lang="en-US" dirty="0" smtClean="0"/>
              <a:t>the trajectories describing the evolution of the</a:t>
            </a:r>
          </a:p>
          <a:p>
            <a:r>
              <a:rPr lang="en-US" dirty="0" smtClean="0"/>
              <a:t>expanding fireball in the (</a:t>
            </a:r>
            <a:r>
              <a:rPr lang="en-US" dirty="0" err="1" smtClean="0"/>
              <a:t>T,μ</a:t>
            </a:r>
            <a:r>
              <a:rPr lang="en-US" baseline="-25000" dirty="0" err="1" smtClean="0"/>
              <a:t>B</a:t>
            </a:r>
            <a:r>
              <a:rPr lang="en-US" dirty="0" smtClean="0"/>
              <a:t>) phase diagram.</a:t>
            </a:r>
          </a:p>
          <a:p>
            <a:endParaRPr lang="en-US" dirty="0" smtClean="0"/>
          </a:p>
          <a:p>
            <a:r>
              <a:rPr lang="en-US" dirty="0" smtClean="0"/>
              <a:t>A large region can be affected, so we do not need to hit the critical point precisely.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3352800" y="2286000"/>
            <a:ext cx="228600" cy="152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971800" y="1905000"/>
            <a:ext cx="990600" cy="914400"/>
          </a:xfrm>
          <a:prstGeom prst="ellipse">
            <a:avLst/>
          </a:prstGeom>
          <a:solidFill>
            <a:srgbClr val="C58D01">
              <a:alpha val="2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905000" y="6492875"/>
            <a:ext cx="6248400" cy="365125"/>
          </a:xfrm>
        </p:spPr>
        <p:txBody>
          <a:bodyPr/>
          <a:lstStyle/>
          <a:p>
            <a:r>
              <a:rPr lang="en-US" dirty="0" smtClean="0"/>
              <a:t>Jeffery T. Mitchell - Fluctuations, Correlations, RHIC Low Energy Run  - 10/3/11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772400" cy="914400"/>
          </a:xfrm>
        </p:spPr>
        <p:txBody>
          <a:bodyPr/>
          <a:lstStyle/>
          <a:p>
            <a:r>
              <a:rPr lang="en-US" dirty="0" smtClean="0"/>
              <a:t>Statistical Model Fits</a:t>
            </a:r>
            <a:endParaRPr lang="en-US" dirty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4521200" y="3333750"/>
          <a:ext cx="101600" cy="190500"/>
        </p:xfrm>
        <a:graphic>
          <a:graphicData uri="http://schemas.openxmlformats.org/presentationml/2006/ole">
            <p:oleObj spid="_x0000_s51202" name="Equation" r:id="rId4" imgW="101520" imgH="190440" progId="Equation.3">
              <p:embed/>
            </p:oleObj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4514850" y="2654300"/>
          <a:ext cx="101600" cy="190500"/>
        </p:xfrm>
        <a:graphic>
          <a:graphicData uri="http://schemas.openxmlformats.org/presentationml/2006/ole">
            <p:oleObj spid="_x0000_s51203" name="Equation" r:id="rId5" imgW="101520" imgH="190440" progId="Equation.3">
              <p:embed/>
            </p:oleObj>
          </a:graphicData>
        </a:graphic>
      </p:graphicFrame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143000"/>
            <a:ext cx="381317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74"/>
          <p:cNvGrpSpPr>
            <a:grpSpLocks/>
          </p:cNvGrpSpPr>
          <p:nvPr/>
        </p:nvGrpSpPr>
        <p:grpSpPr bwMode="auto">
          <a:xfrm>
            <a:off x="3938587" y="1371600"/>
            <a:ext cx="5205413" cy="4235450"/>
            <a:chOff x="49" y="961"/>
            <a:chExt cx="3758" cy="3195"/>
          </a:xfrm>
        </p:grpSpPr>
        <p:sp>
          <p:nvSpPr>
            <p:cNvPr id="8" name="Freeform 10" descr="5%"/>
            <p:cNvSpPr>
              <a:spLocks noChangeAspect="1"/>
            </p:cNvSpPr>
            <p:nvPr/>
          </p:nvSpPr>
          <p:spPr bwMode="auto">
            <a:xfrm>
              <a:off x="531" y="1619"/>
              <a:ext cx="2621" cy="2038"/>
            </a:xfrm>
            <a:custGeom>
              <a:avLst/>
              <a:gdLst>
                <a:gd name="T0" fmla="*/ 0 w 2574"/>
                <a:gd name="T1" fmla="*/ 614 h 1806"/>
                <a:gd name="T2" fmla="*/ 392 w 2574"/>
                <a:gd name="T3" fmla="*/ 631 h 1806"/>
                <a:gd name="T4" fmla="*/ 665 w 2574"/>
                <a:gd name="T5" fmla="*/ 666 h 1806"/>
                <a:gd name="T6" fmla="*/ 931 w 2574"/>
                <a:gd name="T7" fmla="*/ 733 h 1806"/>
                <a:gd name="T8" fmla="*/ 1147 w 2574"/>
                <a:gd name="T9" fmla="*/ 802 h 1806"/>
                <a:gd name="T10" fmla="*/ 1400 w 2574"/>
                <a:gd name="T11" fmla="*/ 913 h 1806"/>
                <a:gd name="T12" fmla="*/ 1581 w 2574"/>
                <a:gd name="T13" fmla="*/ 1014 h 1806"/>
                <a:gd name="T14" fmla="*/ 1770 w 2574"/>
                <a:gd name="T15" fmla="*/ 1134 h 1806"/>
                <a:gd name="T16" fmla="*/ 1966 w 2574"/>
                <a:gd name="T17" fmla="*/ 1306 h 1806"/>
                <a:gd name="T18" fmla="*/ 2113 w 2574"/>
                <a:gd name="T19" fmla="*/ 1485 h 1806"/>
                <a:gd name="T20" fmla="*/ 2315 w 2574"/>
                <a:gd name="T21" fmla="*/ 1765 h 1806"/>
                <a:gd name="T22" fmla="*/ 2395 w 2574"/>
                <a:gd name="T23" fmla="*/ 1994 h 1806"/>
                <a:gd name="T24" fmla="*/ 2414 w 2574"/>
                <a:gd name="T25" fmla="*/ 2154 h 1806"/>
                <a:gd name="T26" fmla="*/ 2433 w 2574"/>
                <a:gd name="T27" fmla="*/ 2292 h 1806"/>
                <a:gd name="T28" fmla="*/ 2669 w 2574"/>
                <a:gd name="T29" fmla="*/ 2300 h 1806"/>
                <a:gd name="T30" fmla="*/ 2651 w 2574"/>
                <a:gd name="T31" fmla="*/ 2085 h 1806"/>
                <a:gd name="T32" fmla="*/ 2603 w 2574"/>
                <a:gd name="T33" fmla="*/ 1820 h 1806"/>
                <a:gd name="T34" fmla="*/ 2525 w 2574"/>
                <a:gd name="T35" fmla="*/ 1597 h 1806"/>
                <a:gd name="T36" fmla="*/ 2418 w 2574"/>
                <a:gd name="T37" fmla="*/ 1346 h 1806"/>
                <a:gd name="T38" fmla="*/ 2274 w 2574"/>
                <a:gd name="T39" fmla="*/ 1091 h 1806"/>
                <a:gd name="T40" fmla="*/ 2085 w 2574"/>
                <a:gd name="T41" fmla="*/ 835 h 1806"/>
                <a:gd name="T42" fmla="*/ 1938 w 2574"/>
                <a:gd name="T43" fmla="*/ 674 h 1806"/>
                <a:gd name="T44" fmla="*/ 1777 w 2574"/>
                <a:gd name="T45" fmla="*/ 537 h 1806"/>
                <a:gd name="T46" fmla="*/ 1637 w 2574"/>
                <a:gd name="T47" fmla="*/ 427 h 1806"/>
                <a:gd name="T48" fmla="*/ 1435 w 2574"/>
                <a:gd name="T49" fmla="*/ 316 h 1806"/>
                <a:gd name="T50" fmla="*/ 1210 w 2574"/>
                <a:gd name="T51" fmla="*/ 221 h 1806"/>
                <a:gd name="T52" fmla="*/ 958 w 2574"/>
                <a:gd name="T53" fmla="*/ 146 h 1806"/>
                <a:gd name="T54" fmla="*/ 651 w 2574"/>
                <a:gd name="T55" fmla="*/ 60 h 1806"/>
                <a:gd name="T56" fmla="*/ 356 w 2574"/>
                <a:gd name="T57" fmla="*/ 9 h 1806"/>
                <a:gd name="T58" fmla="*/ 0 w 2574"/>
                <a:gd name="T59" fmla="*/ 0 h 1806"/>
                <a:gd name="T60" fmla="*/ 0 w 2574"/>
                <a:gd name="T61" fmla="*/ 614 h 180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74"/>
                <a:gd name="T94" fmla="*/ 0 h 1806"/>
                <a:gd name="T95" fmla="*/ 2574 w 2574"/>
                <a:gd name="T96" fmla="*/ 1806 h 180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74" h="1806">
                  <a:moveTo>
                    <a:pt x="0" y="482"/>
                  </a:moveTo>
                  <a:lnTo>
                    <a:pt x="378" y="495"/>
                  </a:lnTo>
                  <a:lnTo>
                    <a:pt x="641" y="523"/>
                  </a:lnTo>
                  <a:lnTo>
                    <a:pt x="898" y="576"/>
                  </a:lnTo>
                  <a:lnTo>
                    <a:pt x="1106" y="630"/>
                  </a:lnTo>
                  <a:lnTo>
                    <a:pt x="1350" y="717"/>
                  </a:lnTo>
                  <a:lnTo>
                    <a:pt x="1525" y="797"/>
                  </a:lnTo>
                  <a:lnTo>
                    <a:pt x="1707" y="891"/>
                  </a:lnTo>
                  <a:lnTo>
                    <a:pt x="1896" y="1025"/>
                  </a:lnTo>
                  <a:lnTo>
                    <a:pt x="2038" y="1166"/>
                  </a:lnTo>
                  <a:lnTo>
                    <a:pt x="2232" y="1386"/>
                  </a:lnTo>
                  <a:lnTo>
                    <a:pt x="2310" y="1566"/>
                  </a:lnTo>
                  <a:lnTo>
                    <a:pt x="2328" y="1692"/>
                  </a:lnTo>
                  <a:lnTo>
                    <a:pt x="2346" y="1800"/>
                  </a:lnTo>
                  <a:lnTo>
                    <a:pt x="2574" y="1806"/>
                  </a:lnTo>
                  <a:lnTo>
                    <a:pt x="2556" y="1638"/>
                  </a:lnTo>
                  <a:lnTo>
                    <a:pt x="2510" y="1429"/>
                  </a:lnTo>
                  <a:lnTo>
                    <a:pt x="2436" y="1254"/>
                  </a:lnTo>
                  <a:lnTo>
                    <a:pt x="2332" y="1057"/>
                  </a:lnTo>
                  <a:lnTo>
                    <a:pt x="2193" y="857"/>
                  </a:lnTo>
                  <a:lnTo>
                    <a:pt x="2011" y="656"/>
                  </a:lnTo>
                  <a:lnTo>
                    <a:pt x="1869" y="529"/>
                  </a:lnTo>
                  <a:lnTo>
                    <a:pt x="1714" y="422"/>
                  </a:lnTo>
                  <a:lnTo>
                    <a:pt x="1579" y="335"/>
                  </a:lnTo>
                  <a:lnTo>
                    <a:pt x="1384" y="248"/>
                  </a:lnTo>
                  <a:lnTo>
                    <a:pt x="1167" y="174"/>
                  </a:lnTo>
                  <a:lnTo>
                    <a:pt x="924" y="114"/>
                  </a:lnTo>
                  <a:lnTo>
                    <a:pt x="628" y="47"/>
                  </a:lnTo>
                  <a:lnTo>
                    <a:pt x="344" y="7"/>
                  </a:lnTo>
                  <a:lnTo>
                    <a:pt x="0" y="0"/>
                  </a:lnTo>
                  <a:lnTo>
                    <a:pt x="0" y="482"/>
                  </a:lnTo>
                  <a:close/>
                </a:path>
              </a:pathLst>
            </a:custGeom>
            <a:pattFill prst="pct5">
              <a:fgClr>
                <a:srgbClr val="FF9933"/>
              </a:fgClr>
              <a:bgClr>
                <a:srgbClr val="FFFFFF"/>
              </a:bgClr>
            </a:pattFill>
            <a:ln w="15875">
              <a:solidFill>
                <a:srgbClr val="FFCC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ctr"/>
              <a:endParaRPr lang="en-US"/>
            </a:p>
          </p:txBody>
        </p:sp>
        <p:graphicFrame>
          <p:nvGraphicFramePr>
            <p:cNvPr id="9" name="Object 5"/>
            <p:cNvGraphicFramePr>
              <a:graphicFrameLocks noChangeAspect="1"/>
            </p:cNvGraphicFramePr>
            <p:nvPr/>
          </p:nvGraphicFramePr>
          <p:xfrm>
            <a:off x="2848" y="2100"/>
            <a:ext cx="64" cy="120"/>
          </p:xfrm>
          <a:graphic>
            <a:graphicData uri="http://schemas.openxmlformats.org/presentationml/2006/ole">
              <p:oleObj spid="_x0000_s51204" name="Equation" r:id="rId7" imgW="101520" imgH="190440" progId="Equation.3">
                <p:embed/>
              </p:oleObj>
            </a:graphicData>
          </a:graphic>
        </p:graphicFrame>
        <p:sp>
          <p:nvSpPr>
            <p:cNvPr id="10" name="Text Box 7"/>
            <p:cNvSpPr txBox="1">
              <a:spLocks noChangeAspect="1" noChangeArrowheads="1"/>
            </p:cNvSpPr>
            <p:nvPr/>
          </p:nvSpPr>
          <p:spPr bwMode="auto">
            <a:xfrm>
              <a:off x="2943" y="3427"/>
              <a:ext cx="864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>
                  <a:solidFill>
                    <a:srgbClr val="008000"/>
                  </a:solidFill>
                </a:rPr>
                <a:t>neutron stars</a:t>
              </a:r>
            </a:p>
          </p:txBody>
        </p:sp>
        <p:sp>
          <p:nvSpPr>
            <p:cNvPr id="11" name="Rectangle 8"/>
            <p:cNvSpPr>
              <a:spLocks noChangeAspect="1" noChangeArrowheads="1"/>
            </p:cNvSpPr>
            <p:nvPr/>
          </p:nvSpPr>
          <p:spPr bwMode="auto">
            <a:xfrm>
              <a:off x="1220" y="3943"/>
              <a:ext cx="1683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kumimoji="1" lang="en-US" altLang="ja-JP" sz="1600">
                  <a:latin typeface="BellGothic Black"/>
                </a:rPr>
                <a:t>Baryonic Potential </a:t>
              </a:r>
              <a:r>
                <a:rPr kumimoji="1" lang="en-US" altLang="ja-JP" sz="1600">
                  <a:latin typeface="BellGothic Black"/>
                  <a:sym typeface="Symbol" pitchFamily="18" charset="2"/>
                </a:rPr>
                <a:t></a:t>
              </a:r>
              <a:r>
                <a:rPr kumimoji="1" lang="en-US" altLang="ja-JP" sz="1600" baseline="-25000">
                  <a:latin typeface="BellGothic Black"/>
                </a:rPr>
                <a:t>B</a:t>
              </a:r>
              <a:r>
                <a:rPr kumimoji="1" lang="en-US" altLang="ja-JP" sz="1600">
                  <a:latin typeface="BellGothic Black"/>
                </a:rPr>
                <a:t> [MeV]</a:t>
              </a:r>
            </a:p>
          </p:txBody>
        </p:sp>
        <p:sp>
          <p:nvSpPr>
            <p:cNvPr id="12" name="Text Box 9"/>
            <p:cNvSpPr txBox="1">
              <a:spLocks noChangeAspect="1" noChangeArrowheads="1"/>
            </p:cNvSpPr>
            <p:nvPr/>
          </p:nvSpPr>
          <p:spPr bwMode="auto">
            <a:xfrm>
              <a:off x="530" y="961"/>
              <a:ext cx="1206" cy="2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600">
                  <a:solidFill>
                    <a:srgbClr val="008000"/>
                  </a:solidFill>
                </a:rPr>
                <a:t>early universe</a:t>
              </a:r>
            </a:p>
          </p:txBody>
        </p:sp>
        <p:sp>
          <p:nvSpPr>
            <p:cNvPr id="13" name="Rectangle 11"/>
            <p:cNvSpPr>
              <a:spLocks noChangeAspect="1" noChangeArrowheads="1"/>
            </p:cNvSpPr>
            <p:nvPr/>
          </p:nvSpPr>
          <p:spPr bwMode="auto">
            <a:xfrm>
              <a:off x="530" y="1842"/>
              <a:ext cx="87" cy="224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4" name="Rectangle 12"/>
            <p:cNvSpPr>
              <a:spLocks noChangeAspect="1" noChangeArrowheads="1"/>
            </p:cNvSpPr>
            <p:nvPr/>
          </p:nvSpPr>
          <p:spPr bwMode="auto">
            <a:xfrm rot="-5400000">
              <a:off x="-838" y="2369"/>
              <a:ext cx="198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kumimoji="1" lang="en-US" altLang="ja-JP" sz="1600">
                  <a:latin typeface="BellGothic Black"/>
                </a:rPr>
                <a:t>Chemical Temperature T</a:t>
              </a:r>
              <a:r>
                <a:rPr kumimoji="1" lang="en-US" altLang="ja-JP" sz="1000">
                  <a:latin typeface="BellGothic Black"/>
                </a:rPr>
                <a:t>ch</a:t>
              </a:r>
              <a:r>
                <a:rPr kumimoji="1" lang="en-US" altLang="ja-JP" sz="1600">
                  <a:latin typeface="BellGothic Black"/>
                </a:rPr>
                <a:t> [MeV]</a:t>
              </a:r>
            </a:p>
          </p:txBody>
        </p:sp>
        <p:sp>
          <p:nvSpPr>
            <p:cNvPr id="15" name="Line 13"/>
            <p:cNvSpPr>
              <a:spLocks noChangeAspect="1" noChangeShapeType="1"/>
            </p:cNvSpPr>
            <p:nvPr/>
          </p:nvSpPr>
          <p:spPr bwMode="auto">
            <a:xfrm flipV="1">
              <a:off x="537" y="1208"/>
              <a:ext cx="0" cy="250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4"/>
            <p:cNvSpPr>
              <a:spLocks noChangeAspect="1" noChangeShapeType="1"/>
            </p:cNvSpPr>
            <p:nvPr/>
          </p:nvSpPr>
          <p:spPr bwMode="auto">
            <a:xfrm flipH="1">
              <a:off x="537" y="3235"/>
              <a:ext cx="35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15"/>
            <p:cNvSpPr>
              <a:spLocks noChangeAspect="1" noChangeShapeType="1"/>
            </p:cNvSpPr>
            <p:nvPr/>
          </p:nvSpPr>
          <p:spPr bwMode="auto">
            <a:xfrm flipH="1">
              <a:off x="537" y="2762"/>
              <a:ext cx="35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16"/>
            <p:cNvSpPr>
              <a:spLocks noChangeAspect="1" noChangeShapeType="1"/>
            </p:cNvSpPr>
            <p:nvPr/>
          </p:nvSpPr>
          <p:spPr bwMode="auto">
            <a:xfrm flipH="1">
              <a:off x="537" y="2287"/>
              <a:ext cx="35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7"/>
            <p:cNvSpPr>
              <a:spLocks noChangeAspect="1" noChangeShapeType="1"/>
            </p:cNvSpPr>
            <p:nvPr/>
          </p:nvSpPr>
          <p:spPr bwMode="auto">
            <a:xfrm flipH="1">
              <a:off x="537" y="1806"/>
              <a:ext cx="35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18"/>
            <p:cNvSpPr>
              <a:spLocks noChangeAspect="1" noChangeShapeType="1"/>
            </p:cNvSpPr>
            <p:nvPr/>
          </p:nvSpPr>
          <p:spPr bwMode="auto">
            <a:xfrm flipH="1">
              <a:off x="539" y="1328"/>
              <a:ext cx="36" cy="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19"/>
            <p:cNvSpPr>
              <a:spLocks noChangeAspect="1" noChangeArrowheads="1"/>
            </p:cNvSpPr>
            <p:nvPr/>
          </p:nvSpPr>
          <p:spPr bwMode="auto">
            <a:xfrm>
              <a:off x="401" y="3632"/>
              <a:ext cx="169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kumimoji="1" lang="en-US" altLang="ja-JP" sz="1200"/>
                <a:t>0</a:t>
              </a:r>
            </a:p>
          </p:txBody>
        </p:sp>
        <p:sp>
          <p:nvSpPr>
            <p:cNvPr id="22" name="Rectangle 20"/>
            <p:cNvSpPr>
              <a:spLocks noChangeAspect="1" noChangeArrowheads="1"/>
            </p:cNvSpPr>
            <p:nvPr/>
          </p:nvSpPr>
          <p:spPr bwMode="auto">
            <a:xfrm>
              <a:off x="249" y="1728"/>
              <a:ext cx="275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kumimoji="1" lang="en-US" altLang="ja-JP" sz="1200"/>
                <a:t>200</a:t>
              </a:r>
            </a:p>
          </p:txBody>
        </p:sp>
        <p:sp>
          <p:nvSpPr>
            <p:cNvPr id="23" name="Rectangle 21"/>
            <p:cNvSpPr>
              <a:spLocks noChangeAspect="1" noChangeArrowheads="1"/>
            </p:cNvSpPr>
            <p:nvPr/>
          </p:nvSpPr>
          <p:spPr bwMode="auto">
            <a:xfrm>
              <a:off x="249" y="1249"/>
              <a:ext cx="27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kumimoji="1" lang="en-US" altLang="ja-JP" sz="1200"/>
                <a:t>250</a:t>
              </a:r>
            </a:p>
          </p:txBody>
        </p:sp>
        <p:sp>
          <p:nvSpPr>
            <p:cNvPr id="24" name="Rectangle 22"/>
            <p:cNvSpPr>
              <a:spLocks noChangeAspect="1" noChangeArrowheads="1"/>
            </p:cNvSpPr>
            <p:nvPr/>
          </p:nvSpPr>
          <p:spPr bwMode="auto">
            <a:xfrm>
              <a:off x="261" y="2207"/>
              <a:ext cx="275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kumimoji="1" lang="en-US" altLang="ja-JP" sz="1200"/>
                <a:t>150</a:t>
              </a:r>
            </a:p>
          </p:txBody>
        </p:sp>
        <p:sp>
          <p:nvSpPr>
            <p:cNvPr id="25" name="Rectangle 23"/>
            <p:cNvSpPr>
              <a:spLocks noChangeAspect="1" noChangeArrowheads="1"/>
            </p:cNvSpPr>
            <p:nvPr/>
          </p:nvSpPr>
          <p:spPr bwMode="auto">
            <a:xfrm>
              <a:off x="255" y="2682"/>
              <a:ext cx="27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kumimoji="1" lang="en-US" altLang="ja-JP" sz="1200"/>
                <a:t>100</a:t>
              </a:r>
            </a:p>
          </p:txBody>
        </p:sp>
        <p:sp>
          <p:nvSpPr>
            <p:cNvPr id="26" name="Rectangle 24"/>
            <p:cNvSpPr>
              <a:spLocks noChangeAspect="1" noChangeArrowheads="1"/>
            </p:cNvSpPr>
            <p:nvPr/>
          </p:nvSpPr>
          <p:spPr bwMode="auto">
            <a:xfrm>
              <a:off x="318" y="3157"/>
              <a:ext cx="22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kumimoji="1" lang="en-US" altLang="ja-JP" sz="1200"/>
                <a:t>50</a:t>
              </a:r>
            </a:p>
          </p:txBody>
        </p:sp>
        <p:sp>
          <p:nvSpPr>
            <p:cNvPr id="27" name="AutoShape 25"/>
            <p:cNvSpPr>
              <a:spLocks noChangeAspect="1" noChangeArrowheads="1"/>
            </p:cNvSpPr>
            <p:nvPr/>
          </p:nvSpPr>
          <p:spPr bwMode="auto">
            <a:xfrm rot="10800000" flipH="1">
              <a:off x="1033" y="2118"/>
              <a:ext cx="73" cy="72"/>
            </a:xfrm>
            <a:prstGeom prst="triangle">
              <a:avLst>
                <a:gd name="adj" fmla="val 49995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grpSp>
          <p:nvGrpSpPr>
            <p:cNvPr id="28" name="Group 27"/>
            <p:cNvGrpSpPr>
              <a:grpSpLocks noChangeAspect="1"/>
            </p:cNvGrpSpPr>
            <p:nvPr/>
          </p:nvGrpSpPr>
          <p:grpSpPr bwMode="auto">
            <a:xfrm>
              <a:off x="2255" y="3634"/>
              <a:ext cx="148" cy="147"/>
              <a:chOff x="2780" y="3646"/>
              <a:chExt cx="180" cy="180"/>
            </a:xfrm>
          </p:grpSpPr>
          <p:sp>
            <p:nvSpPr>
              <p:cNvPr id="74" name="Oval 27"/>
              <p:cNvSpPr>
                <a:spLocks noChangeAspect="1" noChangeArrowheads="1"/>
              </p:cNvSpPr>
              <p:nvPr/>
            </p:nvSpPr>
            <p:spPr bwMode="auto">
              <a:xfrm>
                <a:off x="2784" y="3646"/>
                <a:ext cx="173" cy="173"/>
              </a:xfrm>
              <a:prstGeom prst="ellipse">
                <a:avLst/>
              </a:prstGeom>
              <a:solidFill>
                <a:srgbClr val="FFFF00"/>
              </a:solidFill>
              <a:ln w="12699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28"/>
              <p:cNvSpPr>
                <a:spLocks noChangeAspect="1" noChangeArrowheads="1"/>
              </p:cNvSpPr>
              <p:nvPr/>
            </p:nvSpPr>
            <p:spPr bwMode="auto">
              <a:xfrm>
                <a:off x="2780" y="3741"/>
                <a:ext cx="180" cy="85"/>
              </a:xfrm>
              <a:prstGeom prst="rect">
                <a:avLst/>
              </a:prstGeom>
              <a:solidFill>
                <a:schemeClr val="bg1"/>
              </a:solidFill>
              <a:ln w="12699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Line 29"/>
            <p:cNvSpPr>
              <a:spLocks noChangeAspect="1" noChangeShapeType="1"/>
            </p:cNvSpPr>
            <p:nvPr/>
          </p:nvSpPr>
          <p:spPr bwMode="auto">
            <a:xfrm>
              <a:off x="2749" y="3684"/>
              <a:ext cx="0" cy="32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30"/>
            <p:cNvSpPr>
              <a:spLocks noChangeAspect="1" noChangeShapeType="1"/>
            </p:cNvSpPr>
            <p:nvPr/>
          </p:nvSpPr>
          <p:spPr bwMode="auto">
            <a:xfrm>
              <a:off x="2040" y="3685"/>
              <a:ext cx="0" cy="32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Line 31"/>
            <p:cNvSpPr>
              <a:spLocks noChangeAspect="1" noChangeShapeType="1"/>
            </p:cNvSpPr>
            <p:nvPr/>
          </p:nvSpPr>
          <p:spPr bwMode="auto">
            <a:xfrm>
              <a:off x="2397" y="3685"/>
              <a:ext cx="0" cy="32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Line 32"/>
            <p:cNvSpPr>
              <a:spLocks noChangeAspect="1" noChangeShapeType="1"/>
            </p:cNvSpPr>
            <p:nvPr/>
          </p:nvSpPr>
          <p:spPr bwMode="auto">
            <a:xfrm>
              <a:off x="1686" y="3685"/>
              <a:ext cx="0" cy="32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Line 33"/>
            <p:cNvSpPr>
              <a:spLocks noChangeAspect="1" noChangeShapeType="1"/>
            </p:cNvSpPr>
            <p:nvPr/>
          </p:nvSpPr>
          <p:spPr bwMode="auto">
            <a:xfrm>
              <a:off x="1331" y="3684"/>
              <a:ext cx="0" cy="32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Line 34"/>
            <p:cNvSpPr>
              <a:spLocks noChangeAspect="1" noChangeShapeType="1"/>
            </p:cNvSpPr>
            <p:nvPr/>
          </p:nvSpPr>
          <p:spPr bwMode="auto">
            <a:xfrm>
              <a:off x="919" y="3684"/>
              <a:ext cx="0" cy="32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Line 35"/>
            <p:cNvSpPr>
              <a:spLocks noChangeAspect="1" noChangeShapeType="1"/>
            </p:cNvSpPr>
            <p:nvPr/>
          </p:nvSpPr>
          <p:spPr bwMode="auto">
            <a:xfrm>
              <a:off x="531" y="3684"/>
              <a:ext cx="0" cy="32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Rectangle 36"/>
            <p:cNvSpPr>
              <a:spLocks noChangeAspect="1" noChangeArrowheads="1"/>
            </p:cNvSpPr>
            <p:nvPr/>
          </p:nvSpPr>
          <p:spPr bwMode="auto">
            <a:xfrm>
              <a:off x="488" y="3727"/>
              <a:ext cx="169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kumimoji="1" lang="en-US" altLang="ja-JP" sz="1200"/>
                <a:t>0</a:t>
              </a:r>
            </a:p>
          </p:txBody>
        </p:sp>
        <p:sp>
          <p:nvSpPr>
            <p:cNvPr id="37" name="Rectangle 37"/>
            <p:cNvSpPr>
              <a:spLocks noChangeAspect="1" noChangeArrowheads="1"/>
            </p:cNvSpPr>
            <p:nvPr/>
          </p:nvSpPr>
          <p:spPr bwMode="auto">
            <a:xfrm>
              <a:off x="789" y="3727"/>
              <a:ext cx="275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kumimoji="1" lang="en-US" altLang="ja-JP" sz="1200"/>
                <a:t>200</a:t>
              </a:r>
            </a:p>
          </p:txBody>
        </p:sp>
        <p:sp>
          <p:nvSpPr>
            <p:cNvPr id="38" name="Rectangle 38"/>
            <p:cNvSpPr>
              <a:spLocks noChangeAspect="1" noChangeArrowheads="1"/>
            </p:cNvSpPr>
            <p:nvPr/>
          </p:nvSpPr>
          <p:spPr bwMode="auto">
            <a:xfrm>
              <a:off x="1178" y="3727"/>
              <a:ext cx="275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kumimoji="1" lang="en-US" altLang="ja-JP" sz="1200"/>
                <a:t>400</a:t>
              </a:r>
            </a:p>
          </p:txBody>
        </p:sp>
        <p:sp>
          <p:nvSpPr>
            <p:cNvPr id="39" name="Rectangle 39"/>
            <p:cNvSpPr>
              <a:spLocks noChangeAspect="1" noChangeArrowheads="1"/>
            </p:cNvSpPr>
            <p:nvPr/>
          </p:nvSpPr>
          <p:spPr bwMode="auto">
            <a:xfrm>
              <a:off x="1565" y="3727"/>
              <a:ext cx="275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kumimoji="1" lang="en-US" altLang="ja-JP" sz="1200"/>
                <a:t>600</a:t>
              </a:r>
            </a:p>
          </p:txBody>
        </p:sp>
        <p:sp>
          <p:nvSpPr>
            <p:cNvPr id="40" name="Rectangle 40"/>
            <p:cNvSpPr>
              <a:spLocks noChangeAspect="1" noChangeArrowheads="1"/>
            </p:cNvSpPr>
            <p:nvPr/>
          </p:nvSpPr>
          <p:spPr bwMode="auto">
            <a:xfrm>
              <a:off x="1911" y="3727"/>
              <a:ext cx="275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kumimoji="1" lang="en-US" altLang="ja-JP" sz="1200"/>
                <a:t>800</a:t>
              </a:r>
            </a:p>
          </p:txBody>
        </p:sp>
        <p:sp>
          <p:nvSpPr>
            <p:cNvPr id="41" name="Rectangle 41"/>
            <p:cNvSpPr>
              <a:spLocks noChangeAspect="1" noChangeArrowheads="1"/>
            </p:cNvSpPr>
            <p:nvPr/>
          </p:nvSpPr>
          <p:spPr bwMode="auto">
            <a:xfrm>
              <a:off x="2212" y="3727"/>
              <a:ext cx="328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kumimoji="1" lang="en-US" altLang="ja-JP" sz="1200"/>
                <a:t>1000</a:t>
              </a:r>
            </a:p>
          </p:txBody>
        </p:sp>
        <p:sp>
          <p:nvSpPr>
            <p:cNvPr id="42" name="Rectangle 42"/>
            <p:cNvSpPr>
              <a:spLocks noChangeAspect="1" noChangeArrowheads="1"/>
            </p:cNvSpPr>
            <p:nvPr/>
          </p:nvSpPr>
          <p:spPr bwMode="auto">
            <a:xfrm>
              <a:off x="2599" y="3727"/>
              <a:ext cx="328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kumimoji="1" lang="en-US" altLang="ja-JP" sz="1200"/>
                <a:t>1200</a:t>
              </a:r>
            </a:p>
          </p:txBody>
        </p:sp>
        <p:sp>
          <p:nvSpPr>
            <p:cNvPr id="43" name="Rectangle 43"/>
            <p:cNvSpPr>
              <a:spLocks noChangeAspect="1" noChangeArrowheads="1"/>
            </p:cNvSpPr>
            <p:nvPr/>
          </p:nvSpPr>
          <p:spPr bwMode="auto">
            <a:xfrm>
              <a:off x="1652" y="2297"/>
              <a:ext cx="31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kumimoji="1" lang="en-US" altLang="ja-JP" sz="1200">
                  <a:solidFill>
                    <a:schemeClr val="accent1"/>
                  </a:solidFill>
                  <a:latin typeface="BellGothic Black"/>
                </a:rPr>
                <a:t>AGS</a:t>
              </a:r>
            </a:p>
          </p:txBody>
        </p:sp>
        <p:sp>
          <p:nvSpPr>
            <p:cNvPr id="44" name="Rectangle 44"/>
            <p:cNvSpPr>
              <a:spLocks noChangeAspect="1" noChangeArrowheads="1"/>
            </p:cNvSpPr>
            <p:nvPr/>
          </p:nvSpPr>
          <p:spPr bwMode="auto">
            <a:xfrm>
              <a:off x="2039" y="2842"/>
              <a:ext cx="27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kumimoji="1" lang="en-US" altLang="ja-JP" sz="1200">
                  <a:solidFill>
                    <a:srgbClr val="00FF66"/>
                  </a:solidFill>
                  <a:latin typeface="BellGothic Black"/>
                </a:rPr>
                <a:t>SIS</a:t>
              </a:r>
            </a:p>
          </p:txBody>
        </p:sp>
        <p:sp>
          <p:nvSpPr>
            <p:cNvPr id="45" name="Rectangle 45"/>
            <p:cNvSpPr>
              <a:spLocks noChangeAspect="1" noChangeArrowheads="1"/>
            </p:cNvSpPr>
            <p:nvPr/>
          </p:nvSpPr>
          <p:spPr bwMode="auto">
            <a:xfrm>
              <a:off x="1048" y="2199"/>
              <a:ext cx="308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kumimoji="1" lang="en-US" altLang="ja-JP" sz="1200">
                  <a:solidFill>
                    <a:schemeClr val="accent2"/>
                  </a:solidFill>
                  <a:latin typeface="BellGothic Black"/>
                </a:rPr>
                <a:t>SPS</a:t>
              </a:r>
              <a:endParaRPr kumimoji="1" lang="en-US" sz="1200">
                <a:solidFill>
                  <a:schemeClr val="accent2"/>
                </a:solidFill>
                <a:latin typeface="BellGothic Black"/>
                <a:ea typeface="ＭＳ Ｐゴシック" pitchFamily="34" charset="-128"/>
              </a:endParaRPr>
            </a:p>
          </p:txBody>
        </p:sp>
        <p:sp>
          <p:nvSpPr>
            <p:cNvPr id="46" name="Rectangle 46"/>
            <p:cNvSpPr>
              <a:spLocks noChangeAspect="1" noChangeArrowheads="1"/>
            </p:cNvSpPr>
            <p:nvPr/>
          </p:nvSpPr>
          <p:spPr bwMode="auto">
            <a:xfrm>
              <a:off x="609" y="1638"/>
              <a:ext cx="43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1" lang="en-US" altLang="ja-JP" sz="1400">
                  <a:solidFill>
                    <a:srgbClr val="FF0000"/>
                  </a:solidFill>
                  <a:latin typeface="BellGothic Black"/>
                </a:rPr>
                <a:t>RHIC</a:t>
              </a:r>
              <a:endParaRPr kumimoji="1" lang="en-US" sz="1400">
                <a:solidFill>
                  <a:srgbClr val="FF0000"/>
                </a:solidFill>
                <a:latin typeface="BellGothic Black"/>
                <a:ea typeface="ＭＳ Ｐゴシック" pitchFamily="34" charset="-128"/>
              </a:endParaRPr>
            </a:p>
          </p:txBody>
        </p:sp>
        <p:sp>
          <p:nvSpPr>
            <p:cNvPr id="47" name="Text Box 47"/>
            <p:cNvSpPr txBox="1">
              <a:spLocks noChangeAspect="1" noChangeArrowheads="1"/>
            </p:cNvSpPr>
            <p:nvPr/>
          </p:nvSpPr>
          <p:spPr bwMode="auto">
            <a:xfrm>
              <a:off x="1695" y="1654"/>
              <a:ext cx="155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solidFill>
                    <a:srgbClr val="CC3300"/>
                  </a:solidFill>
                  <a:latin typeface="BellGothic Black"/>
                </a:rPr>
                <a:t>quark-gluon plasma</a:t>
              </a:r>
              <a:r>
                <a:rPr lang="en-US" sz="2000"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48" name="Rectangle 48"/>
            <p:cNvSpPr>
              <a:spLocks noChangeAspect="1" noChangeArrowheads="1"/>
            </p:cNvSpPr>
            <p:nvPr/>
          </p:nvSpPr>
          <p:spPr bwMode="auto">
            <a:xfrm>
              <a:off x="789" y="3041"/>
              <a:ext cx="965" cy="5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>
                  <a:solidFill>
                    <a:srgbClr val="333399"/>
                  </a:solidFill>
                  <a:latin typeface="BellGothic Black"/>
                </a:rPr>
                <a:t>hadron gas</a:t>
              </a:r>
            </a:p>
          </p:txBody>
        </p:sp>
        <p:sp>
          <p:nvSpPr>
            <p:cNvPr id="49" name="Line 49"/>
            <p:cNvSpPr>
              <a:spLocks noChangeAspect="1" noChangeShapeType="1"/>
            </p:cNvSpPr>
            <p:nvPr/>
          </p:nvSpPr>
          <p:spPr bwMode="auto">
            <a:xfrm>
              <a:off x="2555" y="3689"/>
              <a:ext cx="819" cy="0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Text Box 50"/>
            <p:cNvSpPr txBox="1">
              <a:spLocks noChangeAspect="1" noChangeArrowheads="1"/>
            </p:cNvSpPr>
            <p:nvPr/>
          </p:nvSpPr>
          <p:spPr bwMode="auto">
            <a:xfrm>
              <a:off x="2168" y="2348"/>
              <a:ext cx="1133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>
                  <a:solidFill>
                    <a:srgbClr val="FF6600"/>
                  </a:solidFill>
                </a:rPr>
                <a:t>deconfinement</a:t>
              </a:r>
            </a:p>
            <a:p>
              <a:pPr algn="ctr" eaLnBrk="0" hangingPunct="0"/>
              <a:r>
                <a:rPr lang="en-US" sz="1600">
                  <a:solidFill>
                    <a:srgbClr val="FF6600"/>
                  </a:solidFill>
                </a:rPr>
                <a:t>chiral restauration</a:t>
              </a:r>
            </a:p>
          </p:txBody>
        </p:sp>
        <p:sp>
          <p:nvSpPr>
            <p:cNvPr id="51" name="Text Box 51"/>
            <p:cNvSpPr txBox="1">
              <a:spLocks noChangeAspect="1" noChangeArrowheads="1"/>
            </p:cNvSpPr>
            <p:nvPr/>
          </p:nvSpPr>
          <p:spPr bwMode="auto">
            <a:xfrm>
              <a:off x="514" y="2094"/>
              <a:ext cx="602" cy="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200" b="1">
                  <a:solidFill>
                    <a:srgbClr val="008000"/>
                  </a:solidFill>
                </a:rPr>
                <a:t>Lattice QCD</a:t>
              </a:r>
            </a:p>
          </p:txBody>
        </p:sp>
        <p:sp>
          <p:nvSpPr>
            <p:cNvPr id="52" name="Freeform 52"/>
            <p:cNvSpPr>
              <a:spLocks noChangeAspect="1"/>
            </p:cNvSpPr>
            <p:nvPr/>
          </p:nvSpPr>
          <p:spPr bwMode="auto">
            <a:xfrm>
              <a:off x="611" y="2047"/>
              <a:ext cx="1710" cy="1567"/>
            </a:xfrm>
            <a:custGeom>
              <a:avLst/>
              <a:gdLst>
                <a:gd name="T0" fmla="*/ 1385 w 2112"/>
                <a:gd name="T1" fmla="*/ 1421 h 1728"/>
                <a:gd name="T2" fmla="*/ 1038 w 2112"/>
                <a:gd name="T3" fmla="*/ 750 h 1728"/>
                <a:gd name="T4" fmla="*/ 818 w 2112"/>
                <a:gd name="T5" fmla="*/ 394 h 1728"/>
                <a:gd name="T6" fmla="*/ 347 w 2112"/>
                <a:gd name="T7" fmla="*/ 79 h 1728"/>
                <a:gd name="T8" fmla="*/ 0 w 2112"/>
                <a:gd name="T9" fmla="*/ 0 h 17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12"/>
                <a:gd name="T16" fmla="*/ 0 h 1728"/>
                <a:gd name="T17" fmla="*/ 2112 w 2112"/>
                <a:gd name="T18" fmla="*/ 1728 h 17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12" h="1728">
                  <a:moveTo>
                    <a:pt x="2112" y="1728"/>
                  </a:moveTo>
                  <a:cubicBezTo>
                    <a:pt x="1920" y="1424"/>
                    <a:pt x="1728" y="1120"/>
                    <a:pt x="1584" y="912"/>
                  </a:cubicBezTo>
                  <a:cubicBezTo>
                    <a:pt x="1440" y="704"/>
                    <a:pt x="1424" y="616"/>
                    <a:pt x="1248" y="480"/>
                  </a:cubicBezTo>
                  <a:cubicBezTo>
                    <a:pt x="1072" y="344"/>
                    <a:pt x="736" y="176"/>
                    <a:pt x="528" y="96"/>
                  </a:cubicBezTo>
                  <a:cubicBezTo>
                    <a:pt x="320" y="16"/>
                    <a:pt x="88" y="16"/>
                    <a:pt x="0" y="0"/>
                  </a:cubicBezTo>
                </a:path>
              </a:pathLst>
            </a:custGeom>
            <a:noFill/>
            <a:ln w="25400">
              <a:solidFill>
                <a:srgbClr val="969696"/>
              </a:solidFill>
              <a:prstDash val="dash"/>
              <a:round/>
              <a:headEnd/>
              <a:tailEnd/>
            </a:ln>
          </p:spPr>
          <p:txBody>
            <a:bodyPr lIns="92075" tIns="46038" rIns="92075" bIns="46038"/>
            <a:lstStyle/>
            <a:p>
              <a:pPr algn="ctr"/>
              <a:endParaRPr lang="en-US"/>
            </a:p>
          </p:txBody>
        </p:sp>
        <p:sp>
          <p:nvSpPr>
            <p:cNvPr id="53" name="Text Box 53"/>
            <p:cNvSpPr txBox="1">
              <a:spLocks noChangeAspect="1" noChangeArrowheads="1"/>
            </p:cNvSpPr>
            <p:nvPr/>
          </p:nvSpPr>
          <p:spPr bwMode="auto">
            <a:xfrm>
              <a:off x="1866" y="3436"/>
              <a:ext cx="948" cy="19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400">
                  <a:solidFill>
                    <a:srgbClr val="FF9933"/>
                  </a:solidFill>
                </a:rPr>
                <a:t>atomic nuclei</a:t>
              </a:r>
            </a:p>
          </p:txBody>
        </p:sp>
        <p:grpSp>
          <p:nvGrpSpPr>
            <p:cNvPr id="54" name="Group 54"/>
            <p:cNvGrpSpPr>
              <a:grpSpLocks noChangeAspect="1"/>
            </p:cNvGrpSpPr>
            <p:nvPr/>
          </p:nvGrpSpPr>
          <p:grpSpPr bwMode="auto">
            <a:xfrm>
              <a:off x="1807" y="2770"/>
              <a:ext cx="307" cy="436"/>
              <a:chOff x="2242" y="2607"/>
              <a:chExt cx="369" cy="534"/>
            </a:xfrm>
          </p:grpSpPr>
          <p:sp>
            <p:nvSpPr>
              <p:cNvPr id="63" name="Oval 55"/>
              <p:cNvSpPr>
                <a:spLocks noChangeAspect="1" noChangeArrowheads="1"/>
              </p:cNvSpPr>
              <p:nvPr/>
            </p:nvSpPr>
            <p:spPr bwMode="auto">
              <a:xfrm>
                <a:off x="2276" y="2640"/>
                <a:ext cx="77" cy="77"/>
              </a:xfrm>
              <a:prstGeom prst="ellipse">
                <a:avLst/>
              </a:prstGeom>
              <a:solidFill>
                <a:srgbClr val="00FF66"/>
              </a:solidFill>
              <a:ln w="12699">
                <a:solidFill>
                  <a:srgbClr val="00FF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56"/>
              <p:cNvSpPr>
                <a:spLocks noChangeAspect="1" noChangeArrowheads="1"/>
              </p:cNvSpPr>
              <p:nvPr/>
            </p:nvSpPr>
            <p:spPr bwMode="auto">
              <a:xfrm>
                <a:off x="2378" y="2706"/>
                <a:ext cx="77" cy="77"/>
              </a:xfrm>
              <a:prstGeom prst="ellipse">
                <a:avLst/>
              </a:prstGeom>
              <a:solidFill>
                <a:srgbClr val="00FF66"/>
              </a:solidFill>
              <a:ln w="12699">
                <a:solidFill>
                  <a:srgbClr val="00FF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57"/>
              <p:cNvSpPr>
                <a:spLocks noChangeAspect="1" noChangeArrowheads="1"/>
              </p:cNvSpPr>
              <p:nvPr/>
            </p:nvSpPr>
            <p:spPr bwMode="auto">
              <a:xfrm>
                <a:off x="2456" y="2891"/>
                <a:ext cx="77" cy="77"/>
              </a:xfrm>
              <a:prstGeom prst="ellipse">
                <a:avLst/>
              </a:prstGeom>
              <a:solidFill>
                <a:srgbClr val="00FF66"/>
              </a:solidFill>
              <a:ln w="12699">
                <a:solidFill>
                  <a:srgbClr val="00FF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58"/>
              <p:cNvSpPr>
                <a:spLocks noChangeAspect="1" noChangeArrowheads="1"/>
              </p:cNvSpPr>
              <p:nvPr/>
            </p:nvSpPr>
            <p:spPr bwMode="auto">
              <a:xfrm>
                <a:off x="2502" y="3032"/>
                <a:ext cx="77" cy="77"/>
              </a:xfrm>
              <a:prstGeom prst="ellipse">
                <a:avLst/>
              </a:prstGeom>
              <a:solidFill>
                <a:srgbClr val="00FF66"/>
              </a:solidFill>
              <a:ln w="12699">
                <a:solidFill>
                  <a:srgbClr val="00FF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Line 59"/>
              <p:cNvSpPr>
                <a:spLocks noChangeAspect="1" noChangeShapeType="1"/>
              </p:cNvSpPr>
              <p:nvPr/>
            </p:nvSpPr>
            <p:spPr bwMode="auto">
              <a:xfrm>
                <a:off x="2311" y="2607"/>
                <a:ext cx="0" cy="137"/>
              </a:xfrm>
              <a:prstGeom prst="line">
                <a:avLst/>
              </a:prstGeom>
              <a:noFill/>
              <a:ln w="12699">
                <a:solidFill>
                  <a:srgbClr val="00FF66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Line 60"/>
              <p:cNvSpPr>
                <a:spLocks noChangeAspect="1" noChangeShapeType="1"/>
              </p:cNvSpPr>
              <p:nvPr/>
            </p:nvSpPr>
            <p:spPr bwMode="auto">
              <a:xfrm>
                <a:off x="2242" y="2675"/>
                <a:ext cx="135" cy="0"/>
              </a:xfrm>
              <a:prstGeom prst="line">
                <a:avLst/>
              </a:prstGeom>
              <a:noFill/>
              <a:ln w="12699">
                <a:solidFill>
                  <a:srgbClr val="00FF66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Line 61"/>
              <p:cNvSpPr>
                <a:spLocks noChangeAspect="1" noChangeShapeType="1"/>
              </p:cNvSpPr>
              <p:nvPr/>
            </p:nvSpPr>
            <p:spPr bwMode="auto">
              <a:xfrm>
                <a:off x="2341" y="2747"/>
                <a:ext cx="140" cy="0"/>
              </a:xfrm>
              <a:prstGeom prst="line">
                <a:avLst/>
              </a:prstGeom>
              <a:noFill/>
              <a:ln w="12699">
                <a:solidFill>
                  <a:srgbClr val="00FF66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" name="Line 62"/>
              <p:cNvSpPr>
                <a:spLocks noChangeAspect="1" noChangeShapeType="1"/>
              </p:cNvSpPr>
              <p:nvPr/>
            </p:nvSpPr>
            <p:spPr bwMode="auto">
              <a:xfrm>
                <a:off x="2419" y="2933"/>
                <a:ext cx="144" cy="0"/>
              </a:xfrm>
              <a:prstGeom prst="line">
                <a:avLst/>
              </a:prstGeom>
              <a:noFill/>
              <a:ln w="12699">
                <a:solidFill>
                  <a:srgbClr val="00FF66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Line 63"/>
              <p:cNvSpPr>
                <a:spLocks noChangeAspect="1" noChangeShapeType="1"/>
              </p:cNvSpPr>
              <p:nvPr/>
            </p:nvSpPr>
            <p:spPr bwMode="auto">
              <a:xfrm flipV="1">
                <a:off x="2493" y="2862"/>
                <a:ext cx="0" cy="140"/>
              </a:xfrm>
              <a:prstGeom prst="line">
                <a:avLst/>
              </a:prstGeom>
              <a:noFill/>
              <a:ln w="12699">
                <a:solidFill>
                  <a:srgbClr val="00FF66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" name="Line 64"/>
              <p:cNvSpPr>
                <a:spLocks noChangeAspect="1" noChangeShapeType="1"/>
              </p:cNvSpPr>
              <p:nvPr/>
            </p:nvSpPr>
            <p:spPr bwMode="auto">
              <a:xfrm>
                <a:off x="2467" y="3073"/>
                <a:ext cx="144" cy="0"/>
              </a:xfrm>
              <a:prstGeom prst="line">
                <a:avLst/>
              </a:prstGeom>
              <a:noFill/>
              <a:ln w="12699">
                <a:solidFill>
                  <a:srgbClr val="00FF66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Line 65"/>
              <p:cNvSpPr>
                <a:spLocks noChangeAspect="1" noChangeShapeType="1"/>
              </p:cNvSpPr>
              <p:nvPr/>
            </p:nvSpPr>
            <p:spPr bwMode="auto">
              <a:xfrm>
                <a:off x="2536" y="3003"/>
                <a:ext cx="0" cy="138"/>
              </a:xfrm>
              <a:prstGeom prst="line">
                <a:avLst/>
              </a:prstGeom>
              <a:noFill/>
              <a:ln w="12699">
                <a:solidFill>
                  <a:srgbClr val="00FF66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5" name="AutoShape 66"/>
            <p:cNvSpPr>
              <a:spLocks noChangeAspect="1" noChangeArrowheads="1"/>
            </p:cNvSpPr>
            <p:nvPr/>
          </p:nvSpPr>
          <p:spPr bwMode="auto">
            <a:xfrm>
              <a:off x="574" y="1966"/>
              <a:ext cx="131" cy="150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" name="Line 67"/>
            <p:cNvSpPr>
              <a:spLocks noChangeAspect="1" noChangeShapeType="1"/>
            </p:cNvSpPr>
            <p:nvPr/>
          </p:nvSpPr>
          <p:spPr bwMode="auto">
            <a:xfrm>
              <a:off x="524" y="3727"/>
              <a:ext cx="316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7" name="Group 68"/>
            <p:cNvGrpSpPr>
              <a:grpSpLocks noChangeAspect="1"/>
            </p:cNvGrpSpPr>
            <p:nvPr/>
          </p:nvGrpSpPr>
          <p:grpSpPr bwMode="auto">
            <a:xfrm>
              <a:off x="1029" y="1985"/>
              <a:ext cx="60" cy="296"/>
              <a:chOff x="1311" y="1629"/>
              <a:chExt cx="74" cy="359"/>
            </a:xfrm>
          </p:grpSpPr>
          <p:sp>
            <p:nvSpPr>
              <p:cNvPr id="61" name="Oval 69"/>
              <p:cNvSpPr>
                <a:spLocks noChangeAspect="1" noChangeArrowheads="1"/>
              </p:cNvSpPr>
              <p:nvPr/>
            </p:nvSpPr>
            <p:spPr bwMode="auto">
              <a:xfrm>
                <a:off x="1311" y="1774"/>
                <a:ext cx="74" cy="74"/>
              </a:xfrm>
              <a:prstGeom prst="ellipse">
                <a:avLst/>
              </a:prstGeom>
              <a:solidFill>
                <a:schemeClr val="accent2"/>
              </a:solidFill>
              <a:ln w="12699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Line 70"/>
              <p:cNvSpPr>
                <a:spLocks noChangeAspect="1" noChangeShapeType="1"/>
              </p:cNvSpPr>
              <p:nvPr/>
            </p:nvSpPr>
            <p:spPr bwMode="auto">
              <a:xfrm flipV="1">
                <a:off x="1348" y="1629"/>
                <a:ext cx="0" cy="359"/>
              </a:xfrm>
              <a:prstGeom prst="line">
                <a:avLst/>
              </a:prstGeom>
              <a:noFill/>
              <a:ln w="12699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8" name="AutoShape 71"/>
            <p:cNvSpPr>
              <a:spLocks noChangeAspect="1" noChangeArrowheads="1"/>
            </p:cNvSpPr>
            <p:nvPr/>
          </p:nvSpPr>
          <p:spPr bwMode="auto">
            <a:xfrm>
              <a:off x="964" y="2065"/>
              <a:ext cx="66" cy="62"/>
            </a:xfrm>
            <a:prstGeom prst="triangle">
              <a:avLst>
                <a:gd name="adj" fmla="val 50495"/>
              </a:avLst>
            </a:prstGeom>
            <a:solidFill>
              <a:schemeClr val="accent2"/>
            </a:solidFill>
            <a:ln w="12699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9" name="Oval 72"/>
            <p:cNvSpPr>
              <a:spLocks noChangeAspect="1" noChangeArrowheads="1"/>
            </p:cNvSpPr>
            <p:nvPr/>
          </p:nvSpPr>
          <p:spPr bwMode="auto">
            <a:xfrm>
              <a:off x="1609" y="2458"/>
              <a:ext cx="68" cy="66"/>
            </a:xfrm>
            <a:prstGeom prst="ellipse">
              <a:avLst/>
            </a:prstGeom>
            <a:solidFill>
              <a:schemeClr val="accent1"/>
            </a:solidFill>
            <a:ln w="12699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0" name="Oval 73"/>
            <p:cNvSpPr>
              <a:spLocks noChangeAspect="1" noChangeArrowheads="1"/>
            </p:cNvSpPr>
            <p:nvPr/>
          </p:nvSpPr>
          <p:spPr bwMode="auto">
            <a:xfrm>
              <a:off x="1573" y="2429"/>
              <a:ext cx="64" cy="63"/>
            </a:xfrm>
            <a:prstGeom prst="ellipse">
              <a:avLst/>
            </a:prstGeom>
            <a:solidFill>
              <a:schemeClr val="bg1"/>
            </a:solidFill>
            <a:ln w="12699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sp>
        <p:nvSpPr>
          <p:cNvPr id="76" name="Rectangle 75"/>
          <p:cNvSpPr>
            <a:spLocks noChangeArrowheads="1"/>
          </p:cNvSpPr>
          <p:nvPr/>
        </p:nvSpPr>
        <p:spPr bwMode="auto">
          <a:xfrm>
            <a:off x="3886200" y="5867400"/>
            <a:ext cx="4572000" cy="597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77825" indent="-282575" algn="ctr" defTabSz="400050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tabLst>
                <a:tab pos="635000" algn="l"/>
                <a:tab pos="1268413" algn="l"/>
                <a:tab pos="1903413" algn="l"/>
                <a:tab pos="2538413" algn="l"/>
                <a:tab pos="3173413" algn="l"/>
                <a:tab pos="3806825" algn="l"/>
                <a:tab pos="4441825" algn="l"/>
                <a:tab pos="5076825" algn="l"/>
                <a:tab pos="5711825" algn="l"/>
                <a:tab pos="6345238" algn="l"/>
                <a:tab pos="6980238" algn="l"/>
                <a:tab pos="7615238" algn="l"/>
                <a:tab pos="8248650" algn="l"/>
              </a:tabLst>
            </a:pPr>
            <a:r>
              <a:rPr lang="en-US" b="1" i="0" dirty="0">
                <a:sym typeface="Symbol" pitchFamily="18" charset="2"/>
              </a:rPr>
              <a:t>For s &gt;≈ 10 </a:t>
            </a:r>
            <a:r>
              <a:rPr lang="en-US" b="1" i="0" dirty="0" err="1">
                <a:sym typeface="Symbol" pitchFamily="18" charset="2"/>
              </a:rPr>
              <a:t>GeV</a:t>
            </a:r>
            <a:r>
              <a:rPr lang="en-US" b="1" i="0" dirty="0">
                <a:sym typeface="Symbol" pitchFamily="18" charset="2"/>
              </a:rPr>
              <a:t> </a:t>
            </a:r>
            <a:r>
              <a:rPr lang="en-US" b="1" i="0" dirty="0" smtClean="0">
                <a:sym typeface="Symbol" pitchFamily="18" charset="2"/>
              </a:rPr>
              <a:t>, </a:t>
            </a:r>
            <a:r>
              <a:rPr lang="en-US" b="1" i="0" dirty="0">
                <a:sym typeface="Symbol" pitchFamily="18" charset="2"/>
              </a:rPr>
              <a:t>chemical freeze-out very close to phase boundary</a:t>
            </a:r>
          </a:p>
        </p:txBody>
      </p:sp>
      <p:sp>
        <p:nvSpPr>
          <p:cNvPr id="77" name="TextBox 93"/>
          <p:cNvSpPr txBox="1">
            <a:spLocks noChangeArrowheads="1"/>
          </p:cNvSpPr>
          <p:nvPr/>
        </p:nvSpPr>
        <p:spPr bwMode="auto">
          <a:xfrm>
            <a:off x="0" y="762000"/>
            <a:ext cx="2635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/>
              <a:t>Extracted T &amp; µ</a:t>
            </a:r>
            <a:r>
              <a:rPr lang="en-US" baseline="-25000" dirty="0"/>
              <a:t>B  </a:t>
            </a:r>
            <a:r>
              <a:rPr lang="en-US" dirty="0"/>
              <a:t>values</a:t>
            </a:r>
            <a:endParaRPr lang="en-US" baseline="-25000" dirty="0"/>
          </a:p>
        </p:txBody>
      </p:sp>
      <p:sp>
        <p:nvSpPr>
          <p:cNvPr id="79" name="Slide Number Placeholder 3"/>
          <p:cNvSpPr txBox="1">
            <a:spLocks/>
          </p:cNvSpPr>
          <p:nvPr/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8F6A7-8F10-471A-BDFE-C89B0DAC397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1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295400" y="6492875"/>
            <a:ext cx="6400800" cy="365125"/>
          </a:xfrm>
        </p:spPr>
        <p:txBody>
          <a:bodyPr/>
          <a:lstStyle/>
          <a:p>
            <a:r>
              <a:rPr lang="en-US" dirty="0" smtClean="0"/>
              <a:t>Jeffery T. Mitchell - Fluctuations, Correlations, RHIC Low Energy Run  - 10/3/11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Model Results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1447800"/>
            <a:ext cx="4895850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04800" y="198120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Results from different</a:t>
            </a:r>
          </a:p>
          <a:p>
            <a:r>
              <a:rPr lang="en-US" b="1" dirty="0" smtClean="0"/>
              <a:t>beam energies</a:t>
            </a:r>
          </a:p>
          <a:p>
            <a:r>
              <a:rPr lang="en-US" dirty="0" smtClean="0"/>
              <a:t>Analysis of particle yields</a:t>
            </a:r>
          </a:p>
          <a:p>
            <a:r>
              <a:rPr lang="en-US" dirty="0" smtClean="0"/>
              <a:t>with statistical models</a:t>
            </a:r>
          </a:p>
          <a:p>
            <a:r>
              <a:rPr lang="en-US" dirty="0" smtClean="0"/>
              <a:t>Freeze-out points reach QGP </a:t>
            </a:r>
          </a:p>
          <a:p>
            <a:r>
              <a:rPr lang="en-US" dirty="0" smtClean="0"/>
              <a:t>phase boundary at top SPS </a:t>
            </a:r>
          </a:p>
          <a:p>
            <a:r>
              <a:rPr lang="en-US" dirty="0" smtClean="0"/>
              <a:t>energies</a:t>
            </a:r>
            <a:endParaRPr lang="en-US" dirty="0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8F6A7-8F10-471A-BDFE-C89B0DAC397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524000" y="6492875"/>
            <a:ext cx="6172200" cy="365125"/>
          </a:xfrm>
        </p:spPr>
        <p:txBody>
          <a:bodyPr/>
          <a:lstStyle/>
          <a:p>
            <a:r>
              <a:rPr lang="en-US" dirty="0" smtClean="0"/>
              <a:t>Jeffery T. Mitchell - Fluctuations, Correlations, RHIC Low Energy Run  - 10/3/11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5800" y="152400"/>
            <a:ext cx="7772400" cy="4572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J/</a:t>
            </a:r>
            <a:r>
              <a:rPr kumimoji="0" lang="el-GR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ψ:</a:t>
            </a: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analyzed 25% of 62 </a:t>
            </a:r>
            <a:r>
              <a:rPr kumimoji="0" lang="en-US" sz="40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GeV</a:t>
            </a: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statistics</a:t>
            </a:r>
            <a:endParaRPr kumimoji="0" lang="en-US" sz="40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Content Placeholder 6" descr="fig_auau62gev_dimuon_south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4400"/>
            <a:ext cx="58388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1001713" y="2311400"/>
            <a:ext cx="514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0">
                <a:solidFill>
                  <a:schemeClr val="tx1"/>
                </a:solidFill>
                <a:latin typeface="Tw Cen MT" pitchFamily="34" charset="0"/>
              </a:rPr>
              <a:t>per</a:t>
            </a:r>
          </a:p>
        </p:txBody>
      </p:sp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2881313" y="2271713"/>
            <a:ext cx="666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0">
                <a:solidFill>
                  <a:schemeClr val="tx1"/>
                </a:solidFill>
                <a:latin typeface="Tw Cen MT" pitchFamily="34" charset="0"/>
              </a:rPr>
              <a:t>semi</a:t>
            </a:r>
          </a:p>
        </p:txBody>
      </p:sp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4835525" y="2217738"/>
            <a:ext cx="552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0">
                <a:solidFill>
                  <a:schemeClr val="tx1"/>
                </a:solidFill>
                <a:latin typeface="Tw Cen MT" pitchFamily="34" charset="0"/>
              </a:rPr>
              <a:t>cen</a:t>
            </a:r>
          </a:p>
        </p:txBody>
      </p:sp>
      <p:sp>
        <p:nvSpPr>
          <p:cNvPr id="8" name="Slide Number Placeholder 11"/>
          <p:cNvSpPr txBox="1">
            <a:spLocks noGrp="1"/>
          </p:cNvSpPr>
          <p:nvPr/>
        </p:nvSpPr>
        <p:spPr>
          <a:xfrm>
            <a:off x="0" y="1271588"/>
            <a:ext cx="533400" cy="244475"/>
          </a:xfrm>
          <a:prstGeom prst="rect">
            <a:avLst/>
          </a:prstGeom>
          <a:noFill/>
        </p:spPr>
        <p:txBody>
          <a:bodyPr anchor="ctr">
            <a:normAutofit fontScale="85000" lnSpcReduction="2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48DEED-8DEE-4FCA-9ED6-9B672BDE19EE}" type="slidenum">
              <a:rPr lang="en-US" sz="1400">
                <a:solidFill>
                  <a:srgbClr val="FFFFFF"/>
                </a:solidFill>
                <a:latin typeface="+mn-lt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55</a:t>
            </a:fld>
            <a:endParaRPr lang="en-US" sz="14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9" name="Content Placeholder 2"/>
          <p:cNvSpPr>
            <a:spLocks/>
          </p:cNvSpPr>
          <p:nvPr/>
        </p:nvSpPr>
        <p:spPr bwMode="auto">
          <a:xfrm>
            <a:off x="5838825" y="1143000"/>
            <a:ext cx="3305175" cy="3141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19088" indent="-319088"/>
            <a:r>
              <a:rPr lang="en-US" sz="2100" dirty="0">
                <a:latin typeface="Arial" pitchFamily="34" charset="0"/>
              </a:rPr>
              <a:t>Recombination </a:t>
            </a:r>
          </a:p>
          <a:p>
            <a:pPr marL="639763" lvl="1" indent="-273050">
              <a:lnSpc>
                <a:spcPct val="85000"/>
              </a:lnSpc>
              <a:buClrTx/>
              <a:buSzPct val="60000"/>
              <a:buFont typeface="Monotype Sorts" charset="2"/>
              <a:buNone/>
            </a:pPr>
            <a:r>
              <a:rPr lang="en-US" sz="2100" dirty="0">
                <a:latin typeface="Arial" pitchFamily="34" charset="0"/>
              </a:rPr>
              <a:t>(e.g. Rapp et al.)</a:t>
            </a:r>
          </a:p>
          <a:p>
            <a:pPr marL="639763" lvl="1" indent="-273050">
              <a:lnSpc>
                <a:spcPct val="85000"/>
              </a:lnSpc>
              <a:buClrTx/>
              <a:buSzPct val="60000"/>
              <a:buFont typeface="Monotype Sorts" charset="2"/>
              <a:buNone/>
            </a:pPr>
            <a:r>
              <a:rPr lang="en-US" sz="2100" dirty="0">
                <a:solidFill>
                  <a:schemeClr val="accent3"/>
                </a:solidFill>
                <a:latin typeface="Arial" pitchFamily="34" charset="0"/>
              </a:rPr>
              <a:t>J/</a:t>
            </a:r>
            <a:r>
              <a:rPr lang="el-GR" sz="2100" dirty="0">
                <a:solidFill>
                  <a:schemeClr val="accent3"/>
                </a:solidFill>
                <a:latin typeface="Calibri" pitchFamily="34" charset="0"/>
              </a:rPr>
              <a:t>ψ</a:t>
            </a:r>
            <a:r>
              <a:rPr lang="en-US" sz="2100" dirty="0">
                <a:solidFill>
                  <a:schemeClr val="accent3"/>
                </a:solidFill>
                <a:latin typeface="Arial" pitchFamily="34" charset="0"/>
              </a:rPr>
              <a:t> yield at 200 </a:t>
            </a:r>
            <a:r>
              <a:rPr lang="en-US" sz="2100" dirty="0" err="1">
                <a:solidFill>
                  <a:schemeClr val="accent3"/>
                </a:solidFill>
                <a:latin typeface="Arial" pitchFamily="34" charset="0"/>
              </a:rPr>
              <a:t>GeV</a:t>
            </a:r>
            <a:r>
              <a:rPr lang="en-US" sz="2100" dirty="0">
                <a:solidFill>
                  <a:schemeClr val="accent3"/>
                </a:solidFill>
                <a:latin typeface="Arial" pitchFamily="34" charset="0"/>
              </a:rPr>
              <a:t> is dominantly from recombination</a:t>
            </a:r>
          </a:p>
          <a:p>
            <a:pPr marL="639763" lvl="1" indent="-273050">
              <a:lnSpc>
                <a:spcPct val="85000"/>
              </a:lnSpc>
              <a:buClrTx/>
              <a:buSzPct val="60000"/>
              <a:buFont typeface="Monotype Sorts" charset="2"/>
              <a:buNone/>
            </a:pPr>
            <a:endParaRPr lang="en-US" sz="2100" dirty="0">
              <a:solidFill>
                <a:srgbClr val="FF0000"/>
              </a:solidFill>
              <a:latin typeface="Arial" pitchFamily="34" charset="0"/>
            </a:endParaRPr>
          </a:p>
          <a:p>
            <a:pPr marL="319088" indent="-319088"/>
            <a:r>
              <a:rPr lang="en-US" sz="2100" dirty="0">
                <a:latin typeface="Arial" pitchFamily="34" charset="0"/>
              </a:rPr>
              <a:t>Predict suppression greater at 62 </a:t>
            </a:r>
            <a:r>
              <a:rPr lang="en-US" sz="2100" dirty="0" err="1">
                <a:latin typeface="Arial" pitchFamily="34" charset="0"/>
              </a:rPr>
              <a:t>GeV</a:t>
            </a:r>
            <a:endParaRPr lang="en-US" sz="2500" dirty="0">
              <a:latin typeface="Arial" pitchFamily="34" charset="0"/>
            </a:endParaRPr>
          </a:p>
          <a:p>
            <a:pPr lvl="2" indent="-228600">
              <a:lnSpc>
                <a:spcPct val="85000"/>
              </a:lnSpc>
              <a:buClrTx/>
              <a:buSzTx/>
              <a:buFontTx/>
              <a:buNone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</a:rPr>
              <a:t>J/</a:t>
            </a:r>
            <a:r>
              <a:rPr lang="el-GR" sz="1800" dirty="0">
                <a:solidFill>
                  <a:schemeClr val="tx1"/>
                </a:solidFill>
                <a:latin typeface="Calibri" pitchFamily="34" charset="0"/>
              </a:rPr>
              <a:t>ψ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</a:rPr>
              <a:t> yield down by 1/3</a:t>
            </a:r>
          </a:p>
          <a:p>
            <a:pPr lvl="2" indent="-228600">
              <a:lnSpc>
                <a:spcPct val="85000"/>
              </a:lnSpc>
              <a:buClrTx/>
              <a:buSzTx/>
              <a:buFontTx/>
              <a:buNone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</a:rPr>
              <a:t>Recombination down 1/10</a:t>
            </a:r>
            <a:endParaRPr lang="en-US" sz="1800" dirty="0">
              <a:solidFill>
                <a:srgbClr val="00FF00"/>
              </a:solidFill>
              <a:latin typeface="Arial" pitchFamily="34" charset="0"/>
            </a:endParaRPr>
          </a:p>
        </p:txBody>
      </p:sp>
      <p:grpSp>
        <p:nvGrpSpPr>
          <p:cNvPr id="10" name="Group 15"/>
          <p:cNvGrpSpPr>
            <a:grpSpLocks/>
          </p:cNvGrpSpPr>
          <p:nvPr/>
        </p:nvGrpSpPr>
        <p:grpSpPr bwMode="auto">
          <a:xfrm>
            <a:off x="0" y="5410200"/>
            <a:ext cx="8061325" cy="955675"/>
            <a:chOff x="0" y="3300"/>
            <a:chExt cx="5078" cy="602"/>
          </a:xfrm>
        </p:grpSpPr>
        <p:sp>
          <p:nvSpPr>
            <p:cNvPr id="11" name="Text Box 13"/>
            <p:cNvSpPr txBox="1">
              <a:spLocks noChangeArrowheads="1"/>
            </p:cNvSpPr>
            <p:nvPr/>
          </p:nvSpPr>
          <p:spPr bwMode="auto">
            <a:xfrm>
              <a:off x="0" y="3300"/>
              <a:ext cx="5078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Font typeface="Monotype Sorts" charset="2"/>
                <a:buNone/>
              </a:pPr>
              <a:r>
                <a:rPr lang="en-US" sz="2100" dirty="0">
                  <a:solidFill>
                    <a:schemeClr val="tx1"/>
                  </a:solidFill>
                  <a:latin typeface="Arial" pitchFamily="34" charset="0"/>
                </a:rPr>
                <a:t>600 M min. bias events </a:t>
              </a:r>
              <a:r>
                <a:rPr lang="en-US" sz="2100" dirty="0">
                  <a:solidFill>
                    <a:schemeClr val="tx1"/>
                  </a:solidFill>
                  <a:latin typeface="Arial" pitchFamily="34" charset="0"/>
                  <a:sym typeface="Symbol" pitchFamily="18" charset="2"/>
                </a:rPr>
                <a:t> </a:t>
              </a:r>
              <a:r>
                <a:rPr lang="en-US" sz="2100" dirty="0">
                  <a:solidFill>
                    <a:schemeClr val="tx1"/>
                  </a:solidFill>
                  <a:latin typeface="Arial" pitchFamily="34" charset="0"/>
                </a:rPr>
                <a:t>500 J/</a:t>
              </a:r>
              <a:r>
                <a:rPr lang="el-GR" sz="2100" dirty="0">
                  <a:solidFill>
                    <a:schemeClr val="tx1"/>
                  </a:solidFill>
                  <a:latin typeface="Calibri" pitchFamily="34" charset="0"/>
                </a:rPr>
                <a:t>ψ</a:t>
              </a:r>
              <a:r>
                <a:rPr lang="en-US" sz="2100" dirty="0">
                  <a:solidFill>
                    <a:schemeClr val="tx1"/>
                  </a:solidFill>
                  <a:latin typeface="Arial" pitchFamily="34" charset="0"/>
                </a:rPr>
                <a:t> </a:t>
              </a:r>
              <a:r>
                <a:rPr lang="en-US" sz="2100" dirty="0">
                  <a:solidFill>
                    <a:schemeClr val="tx1"/>
                  </a:solidFill>
                  <a:latin typeface="Arial" pitchFamily="34" charset="0"/>
                  <a:sym typeface="Symbol" pitchFamily="18" charset="2"/>
                </a:rPr>
                <a:t></a:t>
              </a:r>
              <a:r>
                <a:rPr lang="en-US" sz="2100" dirty="0">
                  <a:solidFill>
                    <a:schemeClr val="tx1"/>
                  </a:solidFill>
                  <a:latin typeface="Arial" pitchFamily="34" charset="0"/>
                </a:rPr>
                <a:t> measure J/</a:t>
              </a:r>
              <a:r>
                <a:rPr lang="el-GR" sz="2100" dirty="0">
                  <a:solidFill>
                    <a:schemeClr val="tx1"/>
                  </a:solidFill>
                  <a:latin typeface="Calibri" pitchFamily="34" charset="0"/>
                </a:rPr>
                <a:t>ψ</a:t>
              </a:r>
              <a:r>
                <a:rPr lang="en-US" sz="2100" dirty="0">
                  <a:solidFill>
                    <a:schemeClr val="tx1"/>
                  </a:solidFill>
                  <a:latin typeface="Arial" pitchFamily="34" charset="0"/>
                </a:rPr>
                <a:t> suppression</a:t>
              </a:r>
            </a:p>
          </p:txBody>
        </p:sp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1422" y="3598"/>
              <a:ext cx="2645" cy="304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339933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Font typeface="Monotype Sorts" charset="2"/>
                <a:buNone/>
              </a:pPr>
              <a:r>
                <a:rPr lang="en-US" sz="2500">
                  <a:solidFill>
                    <a:srgbClr val="339933"/>
                  </a:solidFill>
                  <a:latin typeface="Arial" pitchFamily="34" charset="0"/>
                </a:rPr>
                <a:t>Key test of recombination!</a:t>
              </a:r>
            </a:p>
          </p:txBody>
        </p:sp>
      </p:grpSp>
      <p:sp>
        <p:nvSpPr>
          <p:cNvPr id="14" name="Slide Number Placeholder 3"/>
          <p:cNvSpPr txBox="1">
            <a:spLocks/>
          </p:cNvSpPr>
          <p:nvPr/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8F6A7-8F10-471A-BDFE-C89B0DAC397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295400" y="6492875"/>
            <a:ext cx="6400800" cy="365125"/>
          </a:xfrm>
        </p:spPr>
        <p:txBody>
          <a:bodyPr/>
          <a:lstStyle/>
          <a:p>
            <a:r>
              <a:rPr lang="en-US" dirty="0" smtClean="0"/>
              <a:t>Jeffery T. Mitchell - Fluctuations, Correlations, RHIC Low Energy Run  - 10/3/11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943600" cy="365125"/>
          </a:xfrm>
        </p:spPr>
        <p:txBody>
          <a:bodyPr/>
          <a:lstStyle/>
          <a:p>
            <a:r>
              <a:rPr lang="en-US" dirty="0" smtClean="0"/>
              <a:t>Jeffery T. Mitchell - Fluctuations, Correlations, RHIC Low Energy Run  - 10/3/11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010400" y="6553200"/>
            <a:ext cx="2133600" cy="304800"/>
          </a:xfrm>
        </p:spPr>
        <p:txBody>
          <a:bodyPr/>
          <a:lstStyle/>
          <a:p>
            <a:fld id="{823429EA-F71E-4B25-AA4A-1BD193FEFF90}" type="slidenum">
              <a:rPr lang="en-US"/>
              <a:pPr/>
              <a:t>56</a:t>
            </a:fld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0"/>
            <a:ext cx="9144000" cy="71278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-10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Comparisons to the Wounded Nucleon Model</a:t>
            </a:r>
            <a:endParaRPr kumimoji="0" lang="en-US" sz="3200" b="0" i="0" u="none" strike="noStrike" kern="1200" cap="none" spc="-10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10199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04800" y="762000"/>
            <a:ext cx="8305800" cy="4530725"/>
          </a:xfrm>
          <a:prstGeom prst="rect">
            <a:avLst/>
          </a:prstGeom>
        </p:spPr>
        <p:txBody>
          <a:bodyPr/>
          <a:lstStyle/>
          <a:p>
            <a:pPr marL="411480" marR="0" lvl="0" indent="-342900" algn="l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the Wounded Nucleon Model, multiplicity fluctuations are given by:</a:t>
            </a:r>
          </a:p>
          <a:p>
            <a:pPr marL="411480" marR="0" lvl="0" indent="-342900" algn="l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w</a:t>
            </a:r>
            <a:r>
              <a:rPr kumimoji="0" lang="en-US" sz="2800" b="0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w</a:t>
            </a:r>
            <a:r>
              <a:rPr kumimoji="0" lang="en-US" sz="2800" b="0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&lt;N&gt;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w</a:t>
            </a:r>
            <a:r>
              <a:rPr kumimoji="0" lang="en-US" sz="2800" b="0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Np</a:t>
            </a:r>
          </a:p>
          <a:p>
            <a:pPr marL="411480" marR="0" lvl="0" indent="-342900" algn="l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24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w</a:t>
            </a:r>
            <a:r>
              <a:rPr kumimoji="0" lang="en-US" sz="24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</a:t>
            </a:r>
            <a:r>
              <a:rPr kumimoji="0" lang="en-US" sz="24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s</a:t>
            </a:r>
            <a:r>
              <a:rPr kumimoji="0" lang="en-US" sz="2400" b="0" i="1" u="none" strike="noStrike" kern="1200" cap="none" spc="0" normalizeH="0" baseline="30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en-US" sz="24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m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en-US" sz="24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w</a:t>
            </a:r>
            <a:r>
              <a:rPr kumimoji="0" lang="en-US" sz="2400" b="0" i="1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24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total fluctuation, </a:t>
            </a:r>
            <a:r>
              <a:rPr kumimoji="0" lang="en-US" sz="24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w</a:t>
            </a:r>
            <a:r>
              <a:rPr kumimoji="0" lang="en-US" sz="2400" b="0" i="1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24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fluctuation of each source (e.g. hadron-hadron collision), </a:t>
            </a:r>
            <a:r>
              <a:rPr kumimoji="0" lang="en-US" sz="24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w</a:t>
            </a:r>
            <a:r>
              <a:rPr kumimoji="0" lang="en-US" sz="2400" b="0" i="1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Np</a:t>
            </a:r>
            <a:r>
              <a:rPr kumimoji="0" lang="en-US" sz="24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fluctuation in number of sources (participants).</a:t>
            </a:r>
          </a:p>
          <a:p>
            <a:pPr marL="411480" marR="0" lvl="0" indent="-342900" algn="l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en-US" sz="24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After correcting for fluctuations due to impact parameter,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w</a:t>
            </a:r>
            <a:r>
              <a:rPr kumimoji="0" lang="en-US" sz="2400" b="0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w</a:t>
            </a:r>
            <a:r>
              <a:rPr kumimoji="0" lang="en-US" sz="2400" b="0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 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independent of centrality.</a:t>
            </a:r>
          </a:p>
          <a:p>
            <a:pPr marL="411480" marR="0" lvl="0" indent="-342900" algn="l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Multiplicity fluctuations are also dependent on acceptance:</a:t>
            </a:r>
          </a:p>
          <a:p>
            <a:pPr marL="411480" marR="0" lvl="0" indent="-342900" algn="l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w</a:t>
            </a:r>
            <a:r>
              <a:rPr kumimoji="0" lang="en-US" sz="2800" b="0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1 – f + f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w</a:t>
            </a:r>
            <a:r>
              <a:rPr kumimoji="0" lang="en-US" sz="2800" b="0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n</a:t>
            </a:r>
          </a:p>
          <a:p>
            <a:pPr marL="411480" marR="0" lvl="0" indent="-342900" algn="l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f = N</a:t>
            </a:r>
            <a:r>
              <a:rPr kumimoji="0" lang="en-US" sz="2800" b="0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accepted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/N</a:t>
            </a:r>
            <a:r>
              <a:rPr kumimoji="0" lang="en-US" sz="2800" b="0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total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w</a:t>
            </a:r>
            <a:r>
              <a:rPr kumimoji="0" lang="en-US" sz="2800" b="0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fluctuations from each source in 4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p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ymbol" pitchFamily="18" charset="2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22960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Triggering at Low Energy</a:t>
            </a:r>
            <a:endParaRPr kumimoji="0" lang="en-US" sz="4000" b="0" i="0" u="none" strike="noStrike" kern="1200" cap="none" spc="-10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85800"/>
            <a:ext cx="3352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placement of the trigger detectors (BBCs) are not optimized for low energy running.</a:t>
            </a:r>
          </a:p>
          <a:p>
            <a:r>
              <a:rPr lang="en-US" sz="2000" dirty="0" smtClean="0"/>
              <a:t>They have a reduced acceptance, especially below RHIC energies of ~ 20 </a:t>
            </a:r>
            <a:r>
              <a:rPr lang="en-US" sz="2000" dirty="0" err="1" smtClean="0"/>
              <a:t>GeV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r>
              <a:rPr lang="en-US" sz="2000" dirty="0" smtClean="0"/>
              <a:t>Fermi motion </a:t>
            </a:r>
            <a:r>
              <a:rPr lang="en-US" sz="2000" dirty="0" smtClean="0"/>
              <a:t>comes to </a:t>
            </a:r>
            <a:r>
              <a:rPr lang="en-US" sz="2000" dirty="0" smtClean="0"/>
              <a:t>the rescue!</a:t>
            </a:r>
          </a:p>
          <a:p>
            <a:endParaRPr lang="en-US" sz="2000" dirty="0" smtClean="0"/>
          </a:p>
          <a:p>
            <a:r>
              <a:rPr lang="en-US" sz="2000" dirty="0" smtClean="0"/>
              <a:t>At low energies, Fermi motion is enough to bring nucleons back into the BBC acceptance.</a:t>
            </a:r>
            <a:endParaRPr lang="en-US" sz="2000" dirty="0"/>
          </a:p>
        </p:txBody>
      </p:sp>
      <p:pic>
        <p:nvPicPr>
          <p:cNvPr id="8" name="Picture 2" descr="C:\Jeffery\PHENIX\lowEnergy\report\bbcAccepta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685800"/>
            <a:ext cx="5659782" cy="5715000"/>
          </a:xfrm>
          <a:prstGeom prst="rect">
            <a:avLst/>
          </a:prstGeom>
          <a:noFill/>
        </p:spPr>
      </p:pic>
      <p:sp>
        <p:nvSpPr>
          <p:cNvPr id="13" name="Slide Number Placeholder 3"/>
          <p:cNvSpPr txBox="1">
            <a:spLocks/>
          </p:cNvSpPr>
          <p:nvPr/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8F6A7-8F10-471A-BDFE-C89B0DAC397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67200" y="2923504"/>
            <a:ext cx="4495800" cy="581695"/>
          </a:xfrm>
          <a:prstGeom prst="rect">
            <a:avLst/>
          </a:prstGeom>
          <a:solidFill>
            <a:srgbClr val="6699FF">
              <a:alpha val="3607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267200" y="5215945"/>
            <a:ext cx="4495800" cy="306946"/>
          </a:xfrm>
          <a:prstGeom prst="rect">
            <a:avLst/>
          </a:prstGeom>
          <a:solidFill>
            <a:srgbClr val="6699FF">
              <a:alpha val="3607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6248400" cy="365125"/>
          </a:xfrm>
        </p:spPr>
        <p:txBody>
          <a:bodyPr/>
          <a:lstStyle/>
          <a:p>
            <a:r>
              <a:rPr lang="en-US" dirty="0" smtClean="0"/>
              <a:t>Jeffery T. Mitchell - Fluctuations, Correlations, RHIC Low Energy Run  - 10/3/11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4572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spc="-100" dirty="0" smtClean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rPr>
              <a:t>PHENIX Trigger Performance at 7.7 </a:t>
            </a:r>
            <a:r>
              <a:rPr lang="en-US" sz="3600" spc="-100" dirty="0" err="1" smtClean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rPr>
              <a:t>GeV</a:t>
            </a:r>
            <a:endParaRPr kumimoji="0" lang="en-US" sz="36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 l="2286" t="11429" r="42857" b="7809"/>
          <a:stretch>
            <a:fillRect/>
          </a:stretch>
        </p:blipFill>
        <p:spPr bwMode="auto">
          <a:xfrm>
            <a:off x="152400" y="1143000"/>
            <a:ext cx="4827587" cy="533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370012" y="1314450"/>
            <a:ext cx="3505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0">
                <a:solidFill>
                  <a:srgbClr val="FF0000"/>
                </a:solidFill>
                <a:latin typeface="Tw Cen MT" pitchFamily="34" charset="0"/>
              </a:rPr>
              <a:t>URQMD AuAu @ 7.7 GeV through PHENIX full simulation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323975" y="2428875"/>
            <a:ext cx="3581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0" dirty="0">
                <a:solidFill>
                  <a:schemeClr val="tx1"/>
                </a:solidFill>
                <a:latin typeface="Tw Cen MT" pitchFamily="34" charset="0"/>
              </a:rPr>
              <a:t>PHENIX </a:t>
            </a:r>
            <a:r>
              <a:rPr lang="en-US" sz="1800" b="0" dirty="0" err="1">
                <a:solidFill>
                  <a:schemeClr val="tx1"/>
                </a:solidFill>
                <a:latin typeface="Tw Cen MT" pitchFamily="34" charset="0"/>
              </a:rPr>
              <a:t>AuAu</a:t>
            </a:r>
            <a:r>
              <a:rPr lang="en-US" sz="1800" b="0" dirty="0">
                <a:solidFill>
                  <a:schemeClr val="tx1"/>
                </a:solidFill>
                <a:latin typeface="Tw Cen MT" pitchFamily="34" charset="0"/>
              </a:rPr>
              <a:t> @ 7.7 </a:t>
            </a:r>
            <a:r>
              <a:rPr lang="en-US" sz="1800" b="0" dirty="0" err="1">
                <a:solidFill>
                  <a:schemeClr val="tx1"/>
                </a:solidFill>
                <a:latin typeface="Tw Cen MT" pitchFamily="34" charset="0"/>
              </a:rPr>
              <a:t>GeV</a:t>
            </a:r>
            <a:r>
              <a:rPr lang="en-US" sz="1800" b="0" dirty="0">
                <a:solidFill>
                  <a:schemeClr val="tx1"/>
                </a:solidFill>
                <a:latin typeface="Tw Cen MT" pitchFamily="34" charset="0"/>
              </a:rPr>
              <a:t> Data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0" dirty="0">
                <a:solidFill>
                  <a:schemeClr val="tx1"/>
                </a:solidFill>
                <a:latin typeface="Tw Cen MT" pitchFamily="34" charset="0"/>
              </a:rPr>
              <a:t>w/ BBCLL1(&gt;0 tubes) |z| &lt; 30 cm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370012" y="2730500"/>
            <a:ext cx="3581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0">
                <a:solidFill>
                  <a:srgbClr val="333399"/>
                </a:solidFill>
                <a:latin typeface="Tw Cen MT" pitchFamily="34" charset="0"/>
              </a:rPr>
              <a:t>PHENIX AuAu @ 7.7 GeV Data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0">
                <a:solidFill>
                  <a:srgbClr val="333399"/>
                </a:solidFill>
                <a:latin typeface="Tw Cen MT" pitchFamily="34" charset="0"/>
              </a:rPr>
              <a:t>w/ BBCLL1(&gt;1 tubes) |z| &lt; 30 cm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029200" y="1219200"/>
            <a:ext cx="3937000" cy="480131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0" dirty="0">
                <a:solidFill>
                  <a:schemeClr val="tx1"/>
                </a:solidFill>
              </a:rPr>
              <a:t>URQMD normalized to match real data integral for PC1 hits &gt; 40.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1800" b="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0" dirty="0">
                <a:solidFill>
                  <a:schemeClr val="tx1"/>
                </a:solidFill>
              </a:rPr>
              <a:t>URQMD not matched to z distribution in real data. </a:t>
            </a:r>
            <a:endParaRPr lang="en-US" sz="1800" u="sng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1800" u="sng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dirty="0" smtClean="0"/>
              <a:t>T</a:t>
            </a:r>
            <a:r>
              <a:rPr lang="en-US" sz="1800" b="0" dirty="0" smtClean="0">
                <a:solidFill>
                  <a:schemeClr val="tx1"/>
                </a:solidFill>
              </a:rPr>
              <a:t>he </a:t>
            </a:r>
            <a:r>
              <a:rPr lang="en-US" dirty="0" smtClean="0"/>
              <a:t>trigger</a:t>
            </a:r>
            <a:r>
              <a:rPr lang="en-US" sz="1800" b="0" dirty="0" smtClean="0">
                <a:solidFill>
                  <a:schemeClr val="tx1"/>
                </a:solidFill>
              </a:rPr>
              <a:t> </a:t>
            </a:r>
            <a:r>
              <a:rPr lang="en-US" sz="1800" b="0" dirty="0">
                <a:solidFill>
                  <a:schemeClr val="tx1"/>
                </a:solidFill>
              </a:rPr>
              <a:t>fires on </a:t>
            </a:r>
            <a:r>
              <a:rPr lang="en-US" sz="1800" b="0" dirty="0" smtClean="0">
                <a:solidFill>
                  <a:schemeClr val="tx1"/>
                </a:solidFill>
              </a:rPr>
              <a:t>75% </a:t>
            </a:r>
            <a:r>
              <a:rPr lang="en-US" sz="1800" b="0" dirty="0">
                <a:solidFill>
                  <a:schemeClr val="tx1"/>
                </a:solidFill>
              </a:rPr>
              <a:t>of the cross </a:t>
            </a:r>
            <a:r>
              <a:rPr lang="en-US" sz="1800" b="0" dirty="0" smtClean="0">
                <a:solidFill>
                  <a:schemeClr val="tx1"/>
                </a:solidFill>
              </a:rPr>
              <a:t>section.</a:t>
            </a:r>
            <a:endParaRPr lang="en-US" sz="1800" b="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1800" b="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0" dirty="0">
                <a:solidFill>
                  <a:schemeClr val="tx1"/>
                </a:solidFill>
              </a:rPr>
              <a:t>No indication of deviation </a:t>
            </a:r>
            <a:r>
              <a:rPr lang="en-US" dirty="0" smtClean="0"/>
              <a:t>of</a:t>
            </a:r>
            <a:r>
              <a:rPr lang="en-US" sz="1800" b="0" dirty="0" smtClean="0">
                <a:solidFill>
                  <a:schemeClr val="tx1"/>
                </a:solidFill>
              </a:rPr>
              <a:t> </a:t>
            </a:r>
            <a:r>
              <a:rPr lang="en-US" sz="1800" b="0" dirty="0">
                <a:solidFill>
                  <a:schemeClr val="tx1"/>
                </a:solidFill>
              </a:rPr>
              <a:t>low </a:t>
            </a:r>
            <a:r>
              <a:rPr lang="en-US" dirty="0" smtClean="0"/>
              <a:t>multiplicity events</a:t>
            </a:r>
            <a:r>
              <a:rPr lang="en-US" sz="1800" b="0" dirty="0" smtClean="0">
                <a:solidFill>
                  <a:schemeClr val="tx1"/>
                </a:solidFill>
              </a:rPr>
              <a:t> </a:t>
            </a:r>
            <a:r>
              <a:rPr lang="en-US" sz="1800" b="0" dirty="0">
                <a:solidFill>
                  <a:schemeClr val="tx1"/>
                </a:solidFill>
              </a:rPr>
              <a:t>from </a:t>
            </a:r>
            <a:r>
              <a:rPr lang="en-US" sz="1800" b="0" dirty="0" smtClean="0">
                <a:solidFill>
                  <a:schemeClr val="tx1"/>
                </a:solidFill>
              </a:rPr>
              <a:t>background.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1800" b="0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dirty="0" smtClean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Centrality determination </a:t>
            </a: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uses the outer ring of the Reaction Plane detector: 1.5&lt;|</a:t>
            </a: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Symbol" pitchFamily="18" charset="2"/>
              </a:rPr>
              <a:t>h</a:t>
            </a: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|&lt;2.8</a:t>
            </a:r>
            <a:endParaRPr lang="en-US" sz="1800" b="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152400" y="609600"/>
            <a:ext cx="4930773" cy="415498"/>
          </a:xfrm>
          <a:prstGeom prst="rect">
            <a:avLst/>
          </a:prstGeom>
          <a:solidFill>
            <a:srgbClr val="FFCC00"/>
          </a:solidFill>
          <a:ln w="9525">
            <a:solidFill>
              <a:srgbClr val="339933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Monotype Sorts" charset="2"/>
              <a:buNone/>
            </a:pPr>
            <a:r>
              <a:rPr lang="en-US" sz="2100" dirty="0" smtClean="0">
                <a:solidFill>
                  <a:srgbClr val="339933"/>
                </a:solidFill>
                <a:latin typeface="Arial" pitchFamily="34" charset="0"/>
              </a:rPr>
              <a:t>Tight </a:t>
            </a:r>
            <a:r>
              <a:rPr lang="en-US" sz="2100" dirty="0">
                <a:solidFill>
                  <a:srgbClr val="339933"/>
                </a:solidFill>
                <a:latin typeface="Arial" pitchFamily="34" charset="0"/>
              </a:rPr>
              <a:t>timing cut on BBC </a:t>
            </a:r>
            <a:r>
              <a:rPr lang="en-US" sz="2100" dirty="0" smtClean="0">
                <a:solidFill>
                  <a:srgbClr val="339933"/>
                </a:solidFill>
                <a:latin typeface="Arial" pitchFamily="34" charset="0"/>
              </a:rPr>
              <a:t>North </a:t>
            </a:r>
            <a:r>
              <a:rPr lang="en-US" sz="2100" dirty="0">
                <a:solidFill>
                  <a:srgbClr val="339933"/>
                </a:solidFill>
                <a:latin typeface="Arial" pitchFamily="34" charset="0"/>
              </a:rPr>
              <a:t>vs. </a:t>
            </a:r>
            <a:r>
              <a:rPr lang="en-US" sz="2100" dirty="0" smtClean="0">
                <a:solidFill>
                  <a:srgbClr val="339933"/>
                </a:solidFill>
                <a:latin typeface="Arial" pitchFamily="34" charset="0"/>
              </a:rPr>
              <a:t>South</a:t>
            </a:r>
            <a:endParaRPr lang="en-US" sz="2100" dirty="0">
              <a:solidFill>
                <a:srgbClr val="339933"/>
              </a:solidFill>
              <a:latin typeface="Arial" pitchFamily="34" charset="0"/>
            </a:endParaRPr>
          </a:p>
        </p:txBody>
      </p:sp>
      <p:sp>
        <p:nvSpPr>
          <p:cNvPr id="11" name="Slide Number Placeholder 3"/>
          <p:cNvSpPr txBox="1">
            <a:spLocks/>
          </p:cNvSpPr>
          <p:nvPr/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8F6A7-8F10-471A-BDFE-C89B0DAC397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905000" y="6492875"/>
            <a:ext cx="6248400" cy="365125"/>
          </a:xfrm>
        </p:spPr>
        <p:txBody>
          <a:bodyPr/>
          <a:lstStyle/>
          <a:p>
            <a:r>
              <a:rPr lang="en-US" dirty="0" smtClean="0"/>
              <a:t>Jeffery T. Mitchell - Fluctuations, Correlations, RHIC Low Energy Run  - 10/3/11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712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PHENIX 39 </a:t>
            </a:r>
            <a:r>
              <a:rPr kumimoji="0" lang="en-US" sz="40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GeV</a:t>
            </a: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Au+Au</a:t>
            </a: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Event Displays</a:t>
            </a:r>
            <a:endParaRPr kumimoji="0" lang="en-US" sz="4000" b="0" i="0" u="none" strike="noStrike" kern="1200" cap="none" spc="-1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display39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0" y="3200400"/>
            <a:ext cx="3924300" cy="3335655"/>
          </a:xfrm>
          <a:prstGeom prst="rect">
            <a:avLst/>
          </a:prstGeom>
        </p:spPr>
      </p:pic>
      <p:pic>
        <p:nvPicPr>
          <p:cNvPr id="6" name="Picture 5" descr="display39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505200"/>
            <a:ext cx="3461354" cy="2971800"/>
          </a:xfrm>
          <a:prstGeom prst="rect">
            <a:avLst/>
          </a:prstGeom>
        </p:spPr>
      </p:pic>
      <p:pic>
        <p:nvPicPr>
          <p:cNvPr id="7" name="Picture 6" descr="display39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09799" y="685800"/>
            <a:ext cx="3645933" cy="3048000"/>
          </a:xfrm>
          <a:prstGeom prst="rect">
            <a:avLst/>
          </a:prstGeom>
        </p:spPr>
      </p:pic>
      <p:sp>
        <p:nvSpPr>
          <p:cNvPr id="8" name="Slide Number Placeholder 3"/>
          <p:cNvSpPr txBox="1">
            <a:spLocks/>
          </p:cNvSpPr>
          <p:nvPr/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8F6A7-8F10-471A-BDFE-C89B0DAC397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6096000" cy="365125"/>
          </a:xfrm>
        </p:spPr>
        <p:txBody>
          <a:bodyPr/>
          <a:lstStyle/>
          <a:p>
            <a:r>
              <a:rPr lang="en-US" dirty="0" smtClean="0"/>
              <a:t>Jeffery T. Mitchell - Fluctuations, Correlations, RHIC Low Energy Run  - 10/3/11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irdseye007-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9125" y="2209800"/>
            <a:ext cx="4714875" cy="4029075"/>
          </a:xfrm>
          <a:prstGeom prst="rect">
            <a:avLst/>
          </a:prstGeom>
        </p:spPr>
      </p:pic>
      <p:pic>
        <p:nvPicPr>
          <p:cNvPr id="6" name="Picture 5" descr="birdseye007-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90600"/>
            <a:ext cx="4752975" cy="4143375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spc="-100" dirty="0" smtClean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rPr>
              <a:t>PHENIX</a:t>
            </a:r>
            <a:r>
              <a:rPr kumimoji="0" lang="en-US" sz="36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7.7 </a:t>
            </a:r>
            <a:r>
              <a:rPr kumimoji="0" lang="en-US" sz="36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GeV</a:t>
            </a:r>
            <a:r>
              <a:rPr kumimoji="0" lang="en-US" sz="36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Au+Au</a:t>
            </a:r>
            <a:r>
              <a:rPr kumimoji="0" lang="en-US" sz="36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Event Displays</a:t>
            </a:r>
            <a:endParaRPr kumimoji="0" lang="en-US" sz="36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8F6A7-8F10-471A-BDFE-C89B0DAC397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6477000" cy="365125"/>
          </a:xfrm>
        </p:spPr>
        <p:txBody>
          <a:bodyPr/>
          <a:lstStyle/>
          <a:p>
            <a:r>
              <a:rPr lang="en-US" dirty="0" smtClean="0"/>
              <a:t>Jeffery T. Mitchell - Fluctuations, Correlations, RHIC Low Energy Run  - 10/3/11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5830</TotalTime>
  <Words>3336</Words>
  <Application>Microsoft Office PowerPoint</Application>
  <PresentationFormat>On-screen Show (4:3)</PresentationFormat>
  <Paragraphs>494</Paragraphs>
  <Slides>56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9" baseType="lpstr">
      <vt:lpstr>Metro</vt:lpstr>
      <vt:lpstr>Custom Design</vt:lpstr>
      <vt:lpstr>Equation</vt:lpstr>
      <vt:lpstr>PHENIX Results from the RHIC Beam Energy Scan Program</vt:lpstr>
      <vt:lpstr>The RHIC Beam Energy Scan Program: Probing the Nuclear Matter Phase Diagram</vt:lpstr>
      <vt:lpstr>The RHIC Beam Energy Scan Program: Overview</vt:lpstr>
      <vt:lpstr>The PHENIX Detector at RHIC</vt:lpstr>
      <vt:lpstr>New in 2011: The VTX Detector</vt:lpstr>
      <vt:lpstr>Slide 6</vt:lpstr>
      <vt:lpstr>Slide 7</vt:lpstr>
      <vt:lpstr>Slide 8</vt:lpstr>
      <vt:lpstr>Slide 9</vt:lpstr>
      <vt:lpstr>VTX Event Display – 19.6 GeV Au+Au</vt:lpstr>
      <vt:lpstr>Au+Au Charged Particle Multiplicity</vt:lpstr>
      <vt:lpstr>Au+Au Charged Particle Multiplicity Ratios</vt:lpstr>
      <vt:lpstr>Charged Particle Multiplicity: Excitation Function</vt:lpstr>
      <vt:lpstr>Searching for the Onset of Deconfinement: Energy Loss Measurements</vt:lpstr>
      <vt:lpstr>PHENIX RAA Measurements in 200 GeV Au+Au Collisions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fK+K- Spectra in 62.4 GeV Au+Au Collisions</vt:lpstr>
      <vt:lpstr>Slide 25</vt:lpstr>
      <vt:lpstr>Slide 26</vt:lpstr>
      <vt:lpstr>Slide 27</vt:lpstr>
      <vt:lpstr>Energy Dependence of J/y Suppression</vt:lpstr>
      <vt:lpstr>Slide 29</vt:lpstr>
      <vt:lpstr>Slide 30</vt:lpstr>
      <vt:lpstr>Slide 31</vt:lpstr>
      <vt:lpstr>Elliptic Flow at 62 and 39 GeV: p0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Two-Particle Correlations: 200 and 62 GeV</vt:lpstr>
      <vt:lpstr>Two-Particle Correlations: v3 and the Double Hump Structure</vt:lpstr>
      <vt:lpstr>Slide 44</vt:lpstr>
      <vt:lpstr>Slide 45</vt:lpstr>
      <vt:lpstr>Multiplicity Fluctuations</vt:lpstr>
      <vt:lpstr>Slide 47</vt:lpstr>
      <vt:lpstr>Summary and Outlook</vt:lpstr>
      <vt:lpstr>Auxiliary Slides</vt:lpstr>
      <vt:lpstr>Slide 50</vt:lpstr>
      <vt:lpstr>Slide 51</vt:lpstr>
      <vt:lpstr>How big is the target?</vt:lpstr>
      <vt:lpstr>Statistical Model Fits</vt:lpstr>
      <vt:lpstr>Statistical Model Results</vt:lpstr>
      <vt:lpstr>Slide 55</vt:lpstr>
      <vt:lpstr>Slide 56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Jeffery</dc:creator>
  <cp:lastModifiedBy>Jeffery</cp:lastModifiedBy>
  <cp:revision>1148</cp:revision>
  <dcterms:created xsi:type="dcterms:W3CDTF">2009-01-21T17:11:11Z</dcterms:created>
  <dcterms:modified xsi:type="dcterms:W3CDTF">2011-09-30T15:00:18Z</dcterms:modified>
</cp:coreProperties>
</file>