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2" r:id="rId2"/>
  </p:sldMasterIdLst>
  <p:notesMasterIdLst>
    <p:notesMasterId r:id="rId51"/>
  </p:notesMasterIdLst>
  <p:sldIdLst>
    <p:sldId id="256" r:id="rId3"/>
    <p:sldId id="335" r:id="rId4"/>
    <p:sldId id="339" r:id="rId5"/>
    <p:sldId id="424" r:id="rId6"/>
    <p:sldId id="373" r:id="rId7"/>
    <p:sldId id="401" r:id="rId8"/>
    <p:sldId id="425" r:id="rId9"/>
    <p:sldId id="402" r:id="rId10"/>
    <p:sldId id="403" r:id="rId11"/>
    <p:sldId id="419" r:id="rId12"/>
    <p:sldId id="405" r:id="rId13"/>
    <p:sldId id="406" r:id="rId14"/>
    <p:sldId id="407" r:id="rId15"/>
    <p:sldId id="408" r:id="rId16"/>
    <p:sldId id="410" r:id="rId17"/>
    <p:sldId id="420" r:id="rId18"/>
    <p:sldId id="421" r:id="rId19"/>
    <p:sldId id="395" r:id="rId20"/>
    <p:sldId id="392" r:id="rId21"/>
    <p:sldId id="426" r:id="rId22"/>
    <p:sldId id="393" r:id="rId23"/>
    <p:sldId id="309" r:id="rId24"/>
    <p:sldId id="411" r:id="rId25"/>
    <p:sldId id="305" r:id="rId26"/>
    <p:sldId id="396" r:id="rId27"/>
    <p:sldId id="387" r:id="rId28"/>
    <p:sldId id="418" r:id="rId29"/>
    <p:sldId id="399" r:id="rId30"/>
    <p:sldId id="400" r:id="rId31"/>
    <p:sldId id="416" r:id="rId32"/>
    <p:sldId id="423" r:id="rId33"/>
    <p:sldId id="398" r:id="rId34"/>
    <p:sldId id="414" r:id="rId35"/>
    <p:sldId id="365" r:id="rId36"/>
    <p:sldId id="380" r:id="rId37"/>
    <p:sldId id="341" r:id="rId38"/>
    <p:sldId id="357" r:id="rId39"/>
    <p:sldId id="358" r:id="rId40"/>
    <p:sldId id="356" r:id="rId41"/>
    <p:sldId id="311" r:id="rId42"/>
    <p:sldId id="409" r:id="rId43"/>
    <p:sldId id="412" r:id="rId44"/>
    <p:sldId id="279" r:id="rId45"/>
    <p:sldId id="325" r:id="rId46"/>
    <p:sldId id="273" r:id="rId47"/>
    <p:sldId id="310" r:id="rId48"/>
    <p:sldId id="371" r:id="rId49"/>
    <p:sldId id="37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2B2"/>
    <a:srgbClr val="506CBC"/>
    <a:srgbClr val="D6ECFF"/>
    <a:srgbClr val="0000FF"/>
    <a:srgbClr val="C58D01"/>
    <a:srgbClr val="6699FF"/>
    <a:srgbClr val="800000"/>
    <a:srgbClr val="322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31DC0-C3D1-4ABB-AC58-00E51904D709}" type="datetimeFigureOut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29768-6629-49B9-9F11-920F97A12D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Bathe 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Bathe 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Melkumov</a:t>
            </a:r>
            <a:r>
              <a:rPr lang="en-US" dirty="0" smtClean="0"/>
              <a:t>,</a:t>
            </a:r>
            <a:r>
              <a:rPr lang="en-US" baseline="0" dirty="0" smtClean="0"/>
              <a:t> CPOD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Lacey QM09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Blume</a:t>
            </a:r>
            <a:r>
              <a:rPr lang="en-US" dirty="0" smtClean="0"/>
              <a:t>,</a:t>
            </a:r>
            <a:r>
              <a:rPr lang="en-US" baseline="0" dirty="0" smtClean="0"/>
              <a:t> CPOD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Bathe</a:t>
            </a:r>
            <a:r>
              <a:rPr lang="en-US" baseline="0" dirty="0" smtClean="0"/>
              <a:t> 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9CE2-B5A5-43DD-8C47-C94E2450939B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A3D37-5606-486B-B375-126BBEA9F719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AD572-23B4-45E8-A84F-5AE0E71EF3A6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64D4-83F2-4F27-B40E-9549B8950964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4E04-C150-4D83-B9B4-23E96923BE08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512-CCB9-423B-9C58-4390B3B32EB2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395A-8DD0-447D-B973-2ABAC1ADD94E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FC6D-B26C-4367-A3E2-D54CFA2C385B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B7D0-4059-458B-998E-54F01C3D91FB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DC0C-B071-4BEC-A48D-90E255A42334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1250-C35F-4A99-9502-C44BD33E99CB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A2AF1-A10E-4C82-AEC8-902B645147C9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C28D-E4E4-4482-8C2C-489AF52AB77F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644F-716B-48D5-8C6E-0333DA656F28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49B0-5B71-4F2F-8732-DB888AF8E31D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9F87F-FF46-451C-B038-74E12F5410CF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12D01-E98E-4531-BBEC-EE2EA4BCBE4E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52EBA-4E4C-4AD1-A532-86F016195C9F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D28C1-90EB-4658-AE1E-E0317AC5B457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ACF45-B7F7-4560-9719-6B5A25FF673F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34EB-9501-4D9F-B888-420EC9A4A01C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CE85594-A070-4A7C-A048-FA6B7AA91F99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AD461A5-228A-4DD2-B3DB-413B270A3AA6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4AC5-B9B7-4291-9E6B-8AC262DE524A}" type="datetime1">
              <a:rPr lang="en-US" smtClean="0"/>
              <a:pPr/>
              <a:t>7/6/2011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2.png"/><Relationship Id="rId4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990600"/>
          </a:xfrm>
        </p:spPr>
        <p:txBody>
          <a:bodyPr/>
          <a:lstStyle/>
          <a:p>
            <a:pPr algn="ctr"/>
            <a:r>
              <a:rPr lang="en-US" dirty="0" smtClean="0"/>
              <a:t>PHENIX Results from the RHIC Beam Energy Scan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524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Jeffery T. Mitchell</a:t>
            </a:r>
          </a:p>
          <a:p>
            <a:pPr algn="ctr"/>
            <a:r>
              <a:rPr lang="en-US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Brookhaven National Laboratory</a:t>
            </a:r>
            <a:endParaRPr lang="en-US" sz="20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 descr="birdseye007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5" y="2828925"/>
            <a:ext cx="4714875" cy="4029075"/>
          </a:xfrm>
          <a:prstGeom prst="rect">
            <a:avLst/>
          </a:prstGeom>
        </p:spPr>
      </p:pic>
      <p:pic>
        <p:nvPicPr>
          <p:cNvPr id="8" name="Picture 7" descr="display3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24200"/>
            <a:ext cx="4466268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2200" y="2667000"/>
            <a:ext cx="2209800" cy="12954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nvariantYield39GeVPbS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551490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11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j-cs"/>
              </a:rPr>
              <a:t>p</a:t>
            </a:r>
            <a:r>
              <a:rPr kumimoji="0" lang="en-US" sz="36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0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invariant yields: 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Au+Au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Collisions at 39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endParaRPr kumimoji="0" lang="en-US" sz="36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Goudy Old Style" pitchFamily="18" charset="0"/>
              <a:ea typeface="ＭＳ Ｐゴシック" pitchFamily="34" charset="-128"/>
              <a:cs typeface="+mj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867400" y="3962400"/>
            <a:ext cx="312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/>
              <a:t>n</a:t>
            </a:r>
            <a:r>
              <a:rPr lang="en-US" sz="2400" b="1" baseline="-25000" dirty="0" smtClean="0"/>
              <a:t>200GeV</a:t>
            </a:r>
            <a:r>
              <a:rPr lang="en-US" sz="2400" b="1" dirty="0" smtClean="0"/>
              <a:t>=8.1 ± </a:t>
            </a:r>
            <a:r>
              <a:rPr lang="en-US" sz="2400" b="1" dirty="0"/>
              <a:t>0.03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/>
              <a:t>n</a:t>
            </a:r>
            <a:r>
              <a:rPr lang="en-US" sz="2400" b="1" baseline="-25000" dirty="0"/>
              <a:t>62GeV</a:t>
            </a:r>
            <a:r>
              <a:rPr lang="en-US" sz="2400" b="1" dirty="0"/>
              <a:t>	</a:t>
            </a:r>
            <a:r>
              <a:rPr lang="en-US" sz="2400" b="1" dirty="0" smtClean="0"/>
              <a:t>=10.9 ±0.03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r>
              <a:rPr lang="en-US" sz="2400" b="1" dirty="0"/>
              <a:t>n</a:t>
            </a:r>
            <a:r>
              <a:rPr lang="en-US" sz="2400" b="1" baseline="-25000" dirty="0"/>
              <a:t>39GeV</a:t>
            </a:r>
            <a:r>
              <a:rPr lang="en-US" sz="2400" b="1" dirty="0"/>
              <a:t>	</a:t>
            </a:r>
            <a:r>
              <a:rPr lang="en-US" sz="2400" b="1" dirty="0" smtClean="0"/>
              <a:t>=12.1 ± </a:t>
            </a:r>
            <a:r>
              <a:rPr lang="en-US" sz="2400" b="1" dirty="0"/>
              <a:t>0.1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1447800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 minimum bias spectra are </a:t>
            </a:r>
            <a:r>
              <a:rPr lang="en-US" dirty="0" smtClean="0"/>
              <a:t>fit </a:t>
            </a:r>
            <a:r>
              <a:rPr lang="en-US" dirty="0"/>
              <a:t>with a power-law shape function for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&gt; 4 </a:t>
            </a:r>
            <a:r>
              <a:rPr lang="en-US" dirty="0" err="1"/>
              <a:t>GeV</a:t>
            </a:r>
            <a:r>
              <a:rPr lang="en-US" dirty="0"/>
              <a:t>/c :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172200" y="2743200"/>
          <a:ext cx="2201863" cy="1096963"/>
        </p:xfrm>
        <a:graphic>
          <a:graphicData uri="http://schemas.openxmlformats.org/presentationml/2006/ole">
            <p:oleObj spid="_x0000_s403458" name="Equation" r:id="rId4" imgW="901440" imgH="444240" progId="Equation.3">
              <p:embed/>
            </p:oleObj>
          </a:graphicData>
        </a:graphic>
      </p:graphicFrame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828800" y="1143000"/>
            <a:ext cx="171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39 </a:t>
            </a:r>
            <a:r>
              <a:rPr lang="en-US" sz="2400" b="1" dirty="0" err="1">
                <a:solidFill>
                  <a:srgbClr val="FF0000"/>
                </a:solidFill>
              </a:rPr>
              <a:t>GeV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07950"/>
            <a:ext cx="9143999" cy="13366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62.4 </a:t>
            </a:r>
            <a:r>
              <a:rPr kumimoji="0" lang="en-US" sz="48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</a:t>
            </a:r>
            <a:r>
              <a:rPr kumimoji="0" lang="en-US" sz="48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p+p</a:t>
            </a: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reference extrapolation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038600" y="990600"/>
            <a:ext cx="4686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Data from PHENIX </a:t>
            </a:r>
            <a:r>
              <a:rPr lang="en-US" dirty="0" smtClean="0"/>
              <a:t>for </a:t>
            </a:r>
            <a:r>
              <a:rPr lang="en-US" dirty="0" err="1" smtClean="0"/>
              <a:t>p+p</a:t>
            </a:r>
            <a:r>
              <a:rPr lang="en-US" dirty="0" smtClean="0"/>
              <a:t> collisions are </a:t>
            </a:r>
            <a:r>
              <a:rPr lang="en-US" dirty="0"/>
              <a:t>available up to 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/>
              <a:t>&lt; 7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To extrapolate to higher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 smtClean="0"/>
              <a:t>points, a power-law </a:t>
            </a:r>
            <a:r>
              <a:rPr lang="en-US" dirty="0"/>
              <a:t>function was used: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The limit of the fits is </a:t>
            </a:r>
            <a:r>
              <a:rPr lang="en-US" dirty="0" smtClean="0"/>
              <a:t>important and contributes to the  </a:t>
            </a:r>
            <a:r>
              <a:rPr lang="en-US" dirty="0"/>
              <a:t>systematic errors.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4495800"/>
            <a:ext cx="49037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The systematic uncertainty is calculated from the errors of the power-law fit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It agrees well with the CCOR data (ISR) in p</a:t>
            </a:r>
            <a:r>
              <a:rPr lang="en-US" sz="2000" baseline="-25000" dirty="0" smtClean="0">
                <a:latin typeface="Lucida Sans Unicode" pitchFamily="34" charset="0"/>
                <a:cs typeface="Lucida Sans Unicode" pitchFamily="34" charset="0"/>
              </a:rPr>
              <a:t>T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 7-10 GeV/c region</a:t>
            </a:r>
          </a:p>
        </p:txBody>
      </p:sp>
      <p:pic>
        <p:nvPicPr>
          <p:cNvPr id="6" name="Picture 5" descr="Run6_pp_Systematic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00400"/>
            <a:ext cx="3505200" cy="33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un6ppZoo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3733800" cy="35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ieldsRati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3668713"/>
            <a:ext cx="2971800" cy="282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YieldsRatioPur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2971800" cy="282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39 </a:t>
            </a:r>
            <a:r>
              <a:rPr kumimoji="0" lang="en-US" sz="44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</a:t>
            </a:r>
            <a:r>
              <a:rPr kumimoji="0" lang="en-US" sz="44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p+p</a:t>
            </a: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reference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2163" y="4392613"/>
            <a:ext cx="755650" cy="179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819400" y="3810000"/>
            <a:ext cx="327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Acceptance </a:t>
            </a:r>
            <a:r>
              <a:rPr lang="en-US" dirty="0"/>
              <a:t>correction based on </a:t>
            </a:r>
            <a:r>
              <a:rPr lang="en-US" dirty="0" smtClean="0"/>
              <a:t>a PYTHIA8 </a:t>
            </a:r>
            <a:r>
              <a:rPr lang="en-US" dirty="0"/>
              <a:t>simulation.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systematic uncertainty of the correction function is calculated based </a:t>
            </a:r>
            <a:r>
              <a:rPr lang="en-US" dirty="0" smtClean="0"/>
              <a:t>on the data </a:t>
            </a:r>
            <a:r>
              <a:rPr lang="en-US" dirty="0"/>
              <a:t>to PYTHIA8 comparison.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838200"/>
            <a:ext cx="58229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p+p data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are measured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only in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the fixed-target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experiment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E706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at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Tevatron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at a beam energy of 800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GeV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.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Phys.Rev.D68:052001,2003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E706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has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a different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rapidity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acceptance: 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-1.0 &lt; y &lt; 0.5 (PHENIX |y|&lt;0.35).</a:t>
            </a:r>
          </a:p>
        </p:txBody>
      </p:sp>
      <p:pic>
        <p:nvPicPr>
          <p:cNvPr id="8" name="Picture 6" descr="Rapidity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352799"/>
            <a:ext cx="3276600" cy="311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Tevatron_Spectra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838200"/>
            <a:ext cx="2971800" cy="282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4038600"/>
            <a:ext cx="22971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Acceptance correction function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E706 </a:t>
            </a:r>
            <a:r>
              <a:rPr lang="en-US" dirty="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PHENIX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1600200"/>
            <a:ext cx="944562" cy="3127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artinPerpher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85800"/>
            <a:ext cx="4343400" cy="412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0"/>
            <a:ext cx="8042275" cy="1147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Symbol" pitchFamily="18" charset="2"/>
                <a:ea typeface="ＭＳ Ｐゴシック" pitchFamily="34" charset="-128"/>
                <a:cs typeface="+mj-cs"/>
              </a:rPr>
              <a:t>p</a:t>
            </a:r>
            <a:r>
              <a:rPr kumimoji="0" lang="en-US" sz="40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0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R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in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Au+Au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at 39 and 62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Goudy Old Style" pitchFamily="18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4" name="Picture 1" descr="ForMartinCentra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4343400" cy="412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0" y="48006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latin typeface="Symbol" pitchFamily="18" charset="2"/>
              </a:rPr>
              <a:t>p</a:t>
            </a:r>
            <a:r>
              <a:rPr lang="en-US" sz="1600" baseline="30000" dirty="0"/>
              <a:t>0</a:t>
            </a:r>
            <a:r>
              <a:rPr lang="en-US" sz="1600" dirty="0"/>
              <a:t> R</a:t>
            </a:r>
            <a:r>
              <a:rPr lang="en-US" sz="1600" baseline="-25000" dirty="0"/>
              <a:t>AA</a:t>
            </a:r>
            <a:r>
              <a:rPr lang="en-US" sz="1600" dirty="0"/>
              <a:t> as a function of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dirty="0"/>
              <a:t> in PHENIX at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</a:t>
            </a:r>
            <a:r>
              <a:rPr lang="en-US" sz="1600" b="1" dirty="0"/>
              <a:t>39, 62</a:t>
            </a:r>
            <a:r>
              <a:rPr lang="en-US" sz="1600" dirty="0"/>
              <a:t> and </a:t>
            </a:r>
            <a:r>
              <a:rPr lang="en-US" sz="1600" b="1" dirty="0"/>
              <a:t>200</a:t>
            </a:r>
            <a:r>
              <a:rPr lang="en-US" sz="1600" dirty="0"/>
              <a:t> </a:t>
            </a:r>
            <a:r>
              <a:rPr lang="en-US" sz="1600" dirty="0" err="1"/>
              <a:t>GeV</a:t>
            </a:r>
            <a:r>
              <a:rPr lang="en-US" sz="1600" dirty="0"/>
              <a:t>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dirty="0" smtClean="0"/>
              <a:t> Still observe a strong </a:t>
            </a:r>
            <a:r>
              <a:rPr lang="en-US" sz="1600" dirty="0"/>
              <a:t>suppression (factor of 2) </a:t>
            </a:r>
            <a:r>
              <a:rPr lang="en-US" sz="1600" dirty="0" smtClean="0"/>
              <a:t>in the </a:t>
            </a:r>
            <a:r>
              <a:rPr lang="en-US" sz="1600" dirty="0"/>
              <a:t>most central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39 </a:t>
            </a:r>
            <a:r>
              <a:rPr lang="en-US" sz="1600" dirty="0" err="1" smtClean="0"/>
              <a:t>GeV</a:t>
            </a:r>
            <a:r>
              <a:rPr lang="en-US" sz="1600" dirty="0" smtClean="0"/>
              <a:t> collisions.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R</a:t>
            </a:r>
            <a:r>
              <a:rPr lang="en-US" sz="1600" baseline="-25000" dirty="0" smtClean="0"/>
              <a:t>AA</a:t>
            </a:r>
            <a:r>
              <a:rPr lang="en-US" sz="1600" dirty="0" smtClean="0"/>
              <a:t> </a:t>
            </a:r>
            <a:r>
              <a:rPr lang="en-US" sz="1600" dirty="0"/>
              <a:t>from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 62 </a:t>
            </a:r>
            <a:r>
              <a:rPr lang="en-US" sz="1600" dirty="0" err="1"/>
              <a:t>GeV</a:t>
            </a:r>
            <a:r>
              <a:rPr lang="en-US" sz="1600" dirty="0"/>
              <a:t>  data is comparable with </a:t>
            </a:r>
            <a:r>
              <a:rPr lang="en-US" sz="1600" dirty="0" smtClean="0"/>
              <a:t>the R</a:t>
            </a:r>
            <a:r>
              <a:rPr lang="en-US" sz="1600" baseline="-25000" dirty="0" smtClean="0"/>
              <a:t>AA</a:t>
            </a:r>
            <a:r>
              <a:rPr lang="en-US" sz="1600" dirty="0" smtClean="0"/>
              <a:t> </a:t>
            </a:r>
            <a:r>
              <a:rPr lang="en-US" sz="1600" dirty="0"/>
              <a:t>from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200 </a:t>
            </a:r>
            <a:r>
              <a:rPr lang="en-US" sz="1600" dirty="0" err="1"/>
              <a:t>GeV</a:t>
            </a:r>
            <a:r>
              <a:rPr lang="en-US" sz="1600" dirty="0"/>
              <a:t> for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dirty="0"/>
              <a:t> 6 &gt;</a:t>
            </a:r>
            <a:r>
              <a:rPr lang="en-US" sz="1600" dirty="0" err="1" smtClean="0"/>
              <a:t>GeV</a:t>
            </a:r>
            <a:r>
              <a:rPr lang="en-US" sz="1600" dirty="0" smtClean="0"/>
              <a:t>/c.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Peripheral </a:t>
            </a:r>
            <a:r>
              <a:rPr lang="en-US" sz="1600" dirty="0"/>
              <a:t>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62 and 200 </a:t>
            </a:r>
            <a:r>
              <a:rPr lang="en-US" sz="1600" dirty="0" err="1"/>
              <a:t>GeV</a:t>
            </a:r>
            <a:r>
              <a:rPr lang="en-US" sz="1600" dirty="0"/>
              <a:t> </a:t>
            </a:r>
            <a:r>
              <a:rPr lang="en-US" sz="1600" dirty="0" smtClean="0"/>
              <a:t>data show suppression, </a:t>
            </a:r>
            <a:r>
              <a:rPr lang="en-US" sz="1600" dirty="0"/>
              <a:t>but the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39 </a:t>
            </a:r>
            <a:r>
              <a:rPr lang="en-US" sz="1600" dirty="0" err="1"/>
              <a:t>GeV</a:t>
            </a:r>
            <a:r>
              <a:rPr lang="en-US" sz="1600" dirty="0"/>
              <a:t> </a:t>
            </a:r>
            <a:r>
              <a:rPr lang="en-US" sz="1600" dirty="0" smtClean="0"/>
              <a:t>does not.</a:t>
            </a:r>
            <a:endParaRPr lang="en-US" sz="16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Integrat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248400" cy="390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8042275" cy="133667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Symbol" pitchFamily="18" charset="2"/>
                <a:ea typeface="ＭＳ Ｐゴシック" pitchFamily="34" charset="-128"/>
              </a:rPr>
              <a:t>p</a:t>
            </a:r>
            <a:r>
              <a:rPr lang="en-US" sz="4000" spc="-100" baseline="30000" dirty="0" smtClean="0">
                <a:solidFill>
                  <a:schemeClr val="tx2">
                    <a:satMod val="200000"/>
                  </a:schemeClr>
                </a:solidFill>
                <a:latin typeface="Goudy Old Style" pitchFamily="18" charset="0"/>
                <a:ea typeface="ＭＳ Ｐゴシック" pitchFamily="34" charset="-128"/>
              </a:rPr>
              <a:t>0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Goudy Old Style" pitchFamily="18" charset="0"/>
                <a:ea typeface="ＭＳ Ｐゴシック" pitchFamily="34" charset="-128"/>
              </a:rPr>
              <a:t> 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R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 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Goudy Old Style" pitchFamily="18" charset="0"/>
                <a:ea typeface="ＭＳ Ｐゴシック" pitchFamily="34" charset="-128"/>
              </a:rPr>
              <a:t>: Centrality Dependence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Goudy Old Style" pitchFamily="18" charset="0"/>
              <a:ea typeface="ＭＳ Ｐゴシック" pitchFamily="34" charset="-128"/>
              <a:cs typeface="+mj-cs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57200" y="4953000"/>
            <a:ext cx="800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 Large suppression is observed at 200 and 62 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.</a:t>
            </a:r>
          </a:p>
          <a:p>
            <a:pPr>
              <a:defRPr/>
            </a:pPr>
            <a:endParaRPr lang="en-US" sz="2000" dirty="0" smtClean="0">
              <a:latin typeface="+mn-lt"/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2000" dirty="0" smtClean="0">
                <a:latin typeface="+mn-lt"/>
              </a:rPr>
              <a:t>39 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Au+Au</a:t>
            </a:r>
            <a:r>
              <a:rPr lang="en-US" sz="2000" dirty="0" smtClean="0">
                <a:latin typeface="+mn-lt"/>
              </a:rPr>
              <a:t> shows suppression only for </a:t>
            </a:r>
            <a:r>
              <a:rPr lang="en-US" sz="2000" dirty="0" err="1" smtClean="0">
                <a:latin typeface="+mn-lt"/>
              </a:rPr>
              <a:t>N</a:t>
            </a:r>
            <a:r>
              <a:rPr lang="en-US" sz="2000" baseline="-25000" dirty="0" err="1" smtClean="0">
                <a:latin typeface="+mn-lt"/>
              </a:rPr>
              <a:t>part</a:t>
            </a:r>
            <a:r>
              <a:rPr lang="en-US" sz="2000" dirty="0" smtClean="0">
                <a:latin typeface="+mn-lt"/>
              </a:rPr>
              <a:t>&gt;100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895600" y="762000"/>
            <a:ext cx="28194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ResultAll_Low_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esultAll_Low_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ResultAll_Low_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sultAll_Low_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sultAll_Low_2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esultAll_Low_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9275" y="0"/>
            <a:ext cx="8594725" cy="1016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Goudy Old Style" pitchFamily="18" charset="0"/>
                <a:ea typeface="ＭＳ Ｐゴシック" pitchFamily="34" charset="-128"/>
                <a:cs typeface="+mj-cs"/>
              </a:rPr>
              <a:t>Energy and System-Dependence of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j-cs"/>
              </a:rPr>
              <a:t>p</a:t>
            </a:r>
            <a:r>
              <a:rPr kumimoji="0" lang="en-US" sz="40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0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R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</a:t>
            </a:r>
          </a:p>
        </p:txBody>
      </p:sp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2895600" y="838200"/>
          <a:ext cx="2854325" cy="866775"/>
        </p:xfrm>
        <a:graphic>
          <a:graphicData uri="http://schemas.openxmlformats.org/presentationml/2006/ole">
            <p:oleObj spid="_x0000_s328706" name="Equation" r:id="rId8" imgW="1398600" imgH="42048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6715125" y="1066800"/>
            <a:ext cx="2428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System size: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Circles: Cu+Cu</a:t>
            </a: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Squares: Au+Au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5125" y="2057400"/>
            <a:ext cx="24288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The R</a:t>
            </a:r>
            <a:r>
              <a:rPr lang="en-US" sz="2400" baseline="-25000" dirty="0"/>
              <a:t>AA</a:t>
            </a:r>
            <a:r>
              <a:rPr lang="en-US" sz="2400" dirty="0"/>
              <a:t> values </a:t>
            </a:r>
            <a:r>
              <a:rPr lang="en-US" sz="2400" dirty="0" smtClean="0"/>
              <a:t>seem </a:t>
            </a:r>
            <a:r>
              <a:rPr lang="en-US" sz="2400" dirty="0"/>
              <a:t>to have the same trend</a:t>
            </a:r>
            <a:r>
              <a:rPr lang="en-US" sz="2400" dirty="0" smtClean="0"/>
              <a:t>. But, the scaling does not work for all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ranges.</a:t>
            </a:r>
            <a:endParaRPr lang="en-US" sz="2400" dirty="0"/>
          </a:p>
        </p:txBody>
      </p:sp>
      <p:pic>
        <p:nvPicPr>
          <p:cNvPr id="13" name="Picture 12" descr="ResultAll_Low_7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5112" y="5603875"/>
            <a:ext cx="7583488" cy="369888"/>
          </a:xfrm>
          <a:prstGeom prst="rect">
            <a:avLst/>
          </a:prstGeom>
          <a:solidFill>
            <a:srgbClr val="FFD55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SPS, max reach: 2 × 208(</a:t>
            </a:r>
            <a:r>
              <a:rPr lang="en-US" b="1" dirty="0" err="1">
                <a:solidFill>
                  <a:srgbClr val="008000"/>
                </a:solidFill>
              </a:rPr>
              <a:t>Pb</a:t>
            </a:r>
            <a:r>
              <a:rPr lang="en-US" b="1" dirty="0">
                <a:solidFill>
                  <a:srgbClr val="008000"/>
                </a:solidFill>
              </a:rPr>
              <a:t>) × 17.3 </a:t>
            </a:r>
            <a:r>
              <a:rPr lang="en-US" b="1" dirty="0" err="1">
                <a:solidFill>
                  <a:srgbClr val="008000"/>
                </a:solidFill>
              </a:rPr>
              <a:t>GeV</a:t>
            </a:r>
            <a:r>
              <a:rPr lang="en-US" b="1" dirty="0">
                <a:solidFill>
                  <a:srgbClr val="008000"/>
                </a:solidFill>
              </a:rPr>
              <a:t> (</a:t>
            </a:r>
            <a:r>
              <a:rPr lang="en-US" dirty="0">
                <a:solidFill>
                  <a:srgbClr val="008000"/>
                </a:solidFill>
              </a:rPr>
              <a:t>√</a:t>
            </a:r>
            <a:r>
              <a:rPr lang="en-US" b="1" dirty="0" err="1">
                <a:solidFill>
                  <a:srgbClr val="008000"/>
                </a:solidFill>
              </a:rPr>
              <a:t>s</a:t>
            </a:r>
            <a:r>
              <a:rPr lang="en-US" b="1" baseline="-25000" dirty="0" err="1">
                <a:solidFill>
                  <a:srgbClr val="008000"/>
                </a:solidFill>
              </a:rPr>
              <a:t>NN</a:t>
            </a:r>
            <a:r>
              <a:rPr lang="en-US" b="1" dirty="0">
                <a:solidFill>
                  <a:srgbClr val="008000"/>
                </a:solidFill>
              </a:rPr>
              <a:t>)/2 = 3598.4 </a:t>
            </a:r>
            <a:r>
              <a:rPr lang="en-US" b="1" dirty="0" err="1">
                <a:solidFill>
                  <a:srgbClr val="008000"/>
                </a:solidFill>
              </a:rPr>
              <a:t>GeV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22713" y="2154238"/>
            <a:ext cx="0" cy="3003550"/>
          </a:xfrm>
          <a:prstGeom prst="line">
            <a:avLst/>
          </a:prstGeom>
          <a:ln w="28575" cmpd="sng">
            <a:solidFill>
              <a:srgbClr val="008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22713" y="2395538"/>
            <a:ext cx="165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8000"/>
                </a:solidFill>
              </a:rPr>
              <a:t>SPS, max reach</a:t>
            </a: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err="1" smtClean="0">
                <a:latin typeface="Symbol" pitchFamily="18" charset="2"/>
              </a:rPr>
              <a:t>f</a:t>
            </a:r>
            <a:r>
              <a:rPr lang="en-US" dirty="0" err="1" smtClean="0">
                <a:sym typeface="Wingdings" pitchFamily="2" charset="2"/>
              </a:rPr>
              <a:t>K</a:t>
            </a:r>
            <a:r>
              <a:rPr lang="en-US" baseline="30000" dirty="0" err="1" smtClean="0">
                <a:sym typeface="Wingdings" pitchFamily="2" charset="2"/>
              </a:rPr>
              <a:t>+</a:t>
            </a:r>
            <a:r>
              <a:rPr lang="en-US" dirty="0" err="1" smtClean="0">
                <a:sym typeface="Wingdings" pitchFamily="2" charset="2"/>
              </a:rPr>
              <a:t>K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 Spectra in 62.4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Au+Au</a:t>
            </a:r>
            <a:r>
              <a:rPr lang="en-US" dirty="0" smtClean="0">
                <a:sym typeface="Wingdings" pitchFamily="2" charset="2"/>
              </a:rPr>
              <a:t> Collisions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038600" cy="520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f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K</a:t>
            </a:r>
            <a:r>
              <a:rPr kumimoji="0" lang="en-US" sz="3600" b="0" i="0" u="none" strike="noStrike" kern="1200" cap="none" spc="-100" normalizeH="0" baseline="3000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+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K</a:t>
            </a:r>
            <a:r>
              <a:rPr kumimoji="0" lang="en-US" sz="36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-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R</a:t>
            </a:r>
            <a:r>
              <a:rPr kumimoji="0" lang="en-US" sz="36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AA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in 200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GeV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Au+Au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Collisions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685800"/>
            <a:ext cx="438083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30480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is suppressed in central 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collisions.</a:t>
            </a:r>
          </a:p>
          <a:p>
            <a:endParaRPr lang="en-US" dirty="0" smtClean="0"/>
          </a:p>
          <a:p>
            <a:r>
              <a:rPr lang="en-US" dirty="0" smtClean="0"/>
              <a:t>The R</a:t>
            </a:r>
            <a:r>
              <a:rPr lang="en-US" baseline="-25000" dirty="0" smtClean="0"/>
              <a:t>AA</a:t>
            </a:r>
            <a:r>
              <a:rPr lang="en-US" dirty="0" smtClean="0"/>
              <a:t> of the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lies between that of the proton and the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4724400" cy="515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f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K</a:t>
            </a:r>
            <a:r>
              <a:rPr kumimoji="0" lang="en-US" sz="4000" b="0" i="0" u="none" strike="noStrike" kern="1200" cap="none" spc="-100" normalizeH="0" baseline="3000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+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K</a:t>
            </a:r>
            <a:r>
              <a:rPr kumimoji="0" lang="en-US" sz="40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-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R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in 62.4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GeV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Au+Au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Collisions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048000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Within the current precision,  no suppression at 62.4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Similar to the 200 </a:t>
            </a:r>
            <a:r>
              <a:rPr lang="en-US" dirty="0" err="1" smtClean="0"/>
              <a:t>GeV</a:t>
            </a:r>
            <a:r>
              <a:rPr lang="en-US" dirty="0" smtClean="0"/>
              <a:t> results, the R</a:t>
            </a:r>
            <a:r>
              <a:rPr lang="en-US" baseline="-25000" dirty="0" smtClean="0"/>
              <a:t>AA</a:t>
            </a:r>
            <a:r>
              <a:rPr lang="en-US" dirty="0" smtClean="0"/>
              <a:t> of the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lies between that of the proton and the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52400"/>
            <a:ext cx="8610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J/</a:t>
            </a:r>
            <a:r>
              <a:rPr kumimoji="1" lang="el-GR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ψ</a:t>
            </a:r>
            <a:r>
              <a:rPr kumimoji="1" lang="en-US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Yields</a:t>
            </a:r>
            <a:r>
              <a:rPr kumimoji="1" lang="en-US" altLang="ja-JP" sz="32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 </a:t>
            </a:r>
            <a:r>
              <a:rPr kumimoji="1" lang="en-US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from 62 and 39 </a:t>
            </a:r>
            <a:r>
              <a:rPr kumimoji="1" lang="en-US" altLang="ja-JP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GeV</a:t>
            </a:r>
            <a:r>
              <a:rPr kumimoji="1" lang="en-US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 </a:t>
            </a:r>
            <a:r>
              <a:rPr kumimoji="1" lang="en-US" altLang="ja-JP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Au+Au</a:t>
            </a:r>
            <a:r>
              <a:rPr kumimoji="1" lang="en-US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 Collisions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abhisek\Desktop\My PHENIX presentations\Preliminary_QM11\preliminary\inv_yield_ncoll_scal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0036"/>
            <a:ext cx="5029200" cy="3877937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105400"/>
            <a:ext cx="7315200" cy="761999"/>
          </a:xfrm>
          <a:prstGeom prst="rect">
            <a:avLst/>
          </a:prstGeom>
        </p:spPr>
        <p:txBody>
          <a:bodyPr/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2010, PHENIX collected 700M (250M) MB events from 62.4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(39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Au+Au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collision.</a:t>
            </a:r>
          </a:p>
        </p:txBody>
      </p:sp>
      <p:pic>
        <p:nvPicPr>
          <p:cNvPr id="5" name="Picture 3" descr="C:\Users\abhisek\Desktop\My PHENIX presentations\Preliminary_QM11\preliminary\inv_yield_pT_62Ge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4446984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5867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Rapidity 1.2 &lt;|y| &lt;2.2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12954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838200"/>
            <a:ext cx="16002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sz="3200" dirty="0" smtClean="0"/>
              <a:t>The RHIC Beam Energy Scan Program: Probing </a:t>
            </a:r>
            <a:r>
              <a:rPr lang="en-US" sz="3200" dirty="0" smtClean="0"/>
              <a:t>the Nuclear Matter Phase </a:t>
            </a:r>
            <a:r>
              <a:rPr lang="en-US" sz="3200" dirty="0" smtClean="0"/>
              <a:t>Diagram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312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systematically varying the RHIC beam energy, heavy ion collisions will be able to probe different regions of the QCD phase diagram.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Searching </a:t>
            </a:r>
            <a:r>
              <a:rPr lang="en-US" dirty="0" smtClean="0"/>
              <a:t>for signatures of the onset of </a:t>
            </a:r>
            <a:r>
              <a:rPr lang="en-US" dirty="0" err="1" smtClean="0"/>
              <a:t>deconfinement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Searching </a:t>
            </a:r>
            <a:r>
              <a:rPr lang="en-US" dirty="0" smtClean="0"/>
              <a:t>for signatures of the critical point.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  <p:pic>
        <p:nvPicPr>
          <p:cNvPr id="8" name="Picture 7" descr="scanSke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062" y="1219200"/>
            <a:ext cx="5505450" cy="5257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5372100" y="2019300"/>
            <a:ext cx="18288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3470459">
            <a:off x="5004407" y="2393338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decreasing √</a:t>
            </a:r>
            <a:r>
              <a:rPr lang="en-US" dirty="0" err="1" smtClean="0">
                <a:solidFill>
                  <a:srgbClr val="FFC000"/>
                </a:solidFill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s</a:t>
            </a:r>
            <a:r>
              <a:rPr lang="en-US" baseline="-25000" dirty="0" err="1" smtClean="0">
                <a:solidFill>
                  <a:srgbClr val="FFC000"/>
                </a:solidFill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NN</a:t>
            </a:r>
            <a:r>
              <a:rPr lang="en-US" dirty="0" smtClean="0">
                <a:solidFill>
                  <a:srgbClr val="FFC000"/>
                </a:solidFill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r>
              <a:rPr lang="en-US" sz="3600" dirty="0" smtClean="0"/>
              <a:t>Energy Dependence of J/</a:t>
            </a:r>
            <a:r>
              <a:rPr lang="en-US" sz="3600" dirty="0" smtClean="0">
                <a:latin typeface="Symbol" pitchFamily="18" charset="2"/>
              </a:rPr>
              <a:t>y</a:t>
            </a:r>
            <a:r>
              <a:rPr lang="en-US" sz="3600" dirty="0" smtClean="0"/>
              <a:t> Suppression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79584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5715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suppression is observed in central collisions at LHC energies.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152400"/>
            <a:ext cx="7086600" cy="48736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dependence of J/</a:t>
            </a:r>
            <a:r>
              <a:rPr kumimoji="1" lang="el-GR" altLang="ja-JP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ψ</a:t>
            </a: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4000" b="0" i="0" u="none" strike="noStrike" kern="1200" cap="none" spc="-100" normalizeH="0" baseline="-2500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CP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0"/>
            <a:ext cx="9144000" cy="132343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 PHENIX does not yet have a </a:t>
            </a:r>
            <a:r>
              <a:rPr lang="en-US" sz="2000" dirty="0" err="1" smtClean="0">
                <a:solidFill>
                  <a:schemeClr val="tx1"/>
                </a:solidFill>
              </a:rPr>
              <a:t>p+p</a:t>
            </a:r>
            <a:r>
              <a:rPr lang="en-US" sz="2000" dirty="0" smtClean="0">
                <a:solidFill>
                  <a:schemeClr val="tx1"/>
                </a:solidFill>
              </a:rPr>
              <a:t> reference at 62 and 39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 Lacking a reference, R</a:t>
            </a:r>
            <a:r>
              <a:rPr lang="en-US" sz="2000" baseline="-25000" dirty="0" smtClean="0">
                <a:solidFill>
                  <a:schemeClr val="tx1"/>
                </a:solidFill>
              </a:rPr>
              <a:t>CP</a:t>
            </a:r>
            <a:r>
              <a:rPr lang="en-US" sz="2000" dirty="0" smtClean="0">
                <a:solidFill>
                  <a:schemeClr val="tx1"/>
                </a:solidFill>
              </a:rPr>
              <a:t> can still give us insight about the suppression level.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 The suppression is at a similar level at all energies.</a:t>
            </a:r>
          </a:p>
        </p:txBody>
      </p:sp>
      <p:pic>
        <p:nvPicPr>
          <p:cNvPr id="4" name="Picture 2" descr="C:\Users\abhisek\Desktop\My PHENIX presentations\Preliminary_QM11\preliminary\Rcp_200GeV_62Ge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289"/>
            <a:ext cx="4724401" cy="3642911"/>
          </a:xfrm>
          <a:prstGeom prst="rect">
            <a:avLst/>
          </a:prstGeom>
          <a:noFill/>
        </p:spPr>
      </p:pic>
      <p:pic>
        <p:nvPicPr>
          <p:cNvPr id="5" name="Picture 3" descr="C:\Users\abhisek\Desktop\My PHENIX presentations\Preliminary_QM11\preliminary\Rcp_200GeV_39Ge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609600"/>
            <a:ext cx="4724400" cy="3642911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2032000"/>
          <a:ext cx="914400" cy="198438"/>
        </p:xfrm>
        <a:graphic>
          <a:graphicData uri="http://schemas.openxmlformats.org/presentationml/2006/ole">
            <p:oleObj spid="_x0000_s323586" name="Equation" r:id="rId5" imgW="435128" imgH="678968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92606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Rapidity 1.2 &lt;|y| &lt;2.2</a:t>
            </a:r>
            <a:endParaRPr lang="en-US" sz="2000" b="1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/>
          </p:cNvSpPr>
          <p:nvPr/>
        </p:nvSpPr>
        <p:spPr>
          <a:xfrm>
            <a:off x="0" y="0"/>
            <a:ext cx="9144000" cy="8255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PHENIX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Dilepton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Expectations at 39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endParaRPr kumimoji="0" 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1295400"/>
            <a:ext cx="3505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How does the </a:t>
            </a:r>
            <a:r>
              <a:rPr lang="en-US" sz="2000" dirty="0" err="1" smtClean="0">
                <a:latin typeface="+mj-lt"/>
              </a:rPr>
              <a:t>dilepton</a:t>
            </a:r>
            <a:r>
              <a:rPr lang="en-US" sz="2000" dirty="0" smtClean="0">
                <a:latin typeface="+mj-lt"/>
              </a:rPr>
              <a:t> excess and ρ modification at SPS evolve into the large low-mass excess at RHIC?</a:t>
            </a:r>
          </a:p>
          <a:p>
            <a:pPr>
              <a:spcBef>
                <a:spcPct val="0"/>
              </a:spcBef>
            </a:pPr>
            <a:endParaRPr lang="en-US" sz="2000" dirty="0" smtClean="0">
              <a:latin typeface="+mj-lt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If the excess is the same at 39 </a:t>
            </a:r>
            <a:r>
              <a:rPr lang="en-US" sz="2000" dirty="0" err="1" smtClean="0">
                <a:latin typeface="+mj-lt"/>
              </a:rPr>
              <a:t>GeV</a:t>
            </a:r>
            <a:r>
              <a:rPr lang="en-US" sz="2000" dirty="0" smtClean="0">
                <a:latin typeface="+mj-lt"/>
              </a:rPr>
              <a:t> as at </a:t>
            </a:r>
            <a:r>
              <a:rPr lang="en-US" sz="2000" dirty="0" smtClean="0">
                <a:latin typeface="+mj-lt"/>
              </a:rPr>
              <a:t>200 </a:t>
            </a:r>
            <a:r>
              <a:rPr lang="en-US" sz="2000" dirty="0" err="1" smtClean="0">
                <a:latin typeface="+mj-lt"/>
              </a:rPr>
              <a:t>GeV</a:t>
            </a:r>
            <a:r>
              <a:rPr lang="en-US" sz="2000" dirty="0" smtClean="0">
                <a:latin typeface="+mj-lt"/>
              </a:rPr>
              <a:t>, we expect a 6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>
                <a:latin typeface="+mj-lt"/>
              </a:rPr>
              <a:t> result.</a:t>
            </a:r>
          </a:p>
          <a:p>
            <a:pPr>
              <a:spcBef>
                <a:spcPct val="0"/>
              </a:spcBef>
            </a:pPr>
            <a:endParaRPr lang="en-US" sz="2000" dirty="0" smtClean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Addition of </a:t>
            </a:r>
            <a:r>
              <a:rPr lang="en-US" sz="2000" dirty="0" err="1" smtClean="0">
                <a:latin typeface="+mj-lt"/>
              </a:rPr>
              <a:t>Hadron</a:t>
            </a:r>
            <a:r>
              <a:rPr lang="en-US" sz="2000" dirty="0" smtClean="0">
                <a:latin typeface="+mj-lt"/>
              </a:rPr>
              <a:t> Blind Detector will significantly reduce background.</a:t>
            </a:r>
          </a:p>
          <a:p>
            <a:pPr>
              <a:spcBef>
                <a:spcPct val="0"/>
              </a:spcBef>
            </a:pPr>
            <a:endParaRPr lang="en-US" sz="2000" dirty="0" smtClean="0">
              <a:latin typeface="+mj-lt"/>
            </a:endParaRPr>
          </a:p>
          <a:p>
            <a:pPr>
              <a:spcBef>
                <a:spcPct val="0"/>
              </a:spcBef>
            </a:pPr>
            <a:endParaRPr lang="en-US" sz="2000" dirty="0">
              <a:latin typeface="+mj-lt"/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  <p:pic>
        <p:nvPicPr>
          <p:cNvPr id="16" name="Picture 5" descr="ppg088_mass_pt_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5195365" cy="59436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2802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 b="0" i="1" dirty="0" smtClean="0">
                <a:solidFill>
                  <a:srgbClr val="002060"/>
                </a:solidFill>
                <a:latin typeface="Arial" pitchFamily="34" charset="0"/>
              </a:rPr>
              <a:t>PRC81</a:t>
            </a:r>
            <a:r>
              <a:rPr lang="en-US" sz="2000" b="0" i="1" dirty="0">
                <a:solidFill>
                  <a:srgbClr val="002060"/>
                </a:solidFill>
                <a:latin typeface="Arial" pitchFamily="34" charset="0"/>
              </a:rPr>
              <a:t>, 034911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267200" y="2362200"/>
            <a:ext cx="4724400" cy="1752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1000" y="1524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Searching for the onset of </a:t>
            </a:r>
            <a:r>
              <a:rPr lang="en-US" sz="3600" dirty="0" err="1" smtClean="0"/>
              <a:t>deconfinement</a:t>
            </a:r>
            <a:r>
              <a:rPr lang="en-US" sz="3600" dirty="0" smtClean="0"/>
              <a:t>: Flow Measurements</a:t>
            </a:r>
            <a:endParaRPr lang="en-US" sz="3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643385" cy="139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3800" y="5334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&gt;0: in-plane emission of particles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&lt;0: squeeze-out perpendicular to reaction plane.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762000"/>
            <a:ext cx="397131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4953000" y="2590800"/>
          <a:ext cx="3395663" cy="752475"/>
        </p:xfrm>
        <a:graphic>
          <a:graphicData uri="http://schemas.openxmlformats.org/presentationml/2006/ole">
            <p:oleObj spid="_x0000_s430083" name="Equation" r:id="rId6" imgW="2070000" imgH="457200" progId="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730750" y="3419475"/>
          <a:ext cx="4257675" cy="469900"/>
        </p:xfrm>
        <a:graphic>
          <a:graphicData uri="http://schemas.openxmlformats.org/presentationml/2006/ole">
            <p:oleObj spid="_x0000_s430084" name="Equation" r:id="rId7" imgW="2552400" imgH="279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914400"/>
          </a:xfrm>
        </p:spPr>
        <p:txBody>
          <a:bodyPr/>
          <a:lstStyle/>
          <a:p>
            <a:r>
              <a:rPr lang="en-US" dirty="0" smtClean="0"/>
              <a:t>Elliptic Flow at 62 and 39 </a:t>
            </a:r>
            <a:r>
              <a:rPr lang="en-US" dirty="0" err="1" smtClean="0"/>
              <a:t>GeV</a:t>
            </a:r>
            <a:r>
              <a:rPr lang="en-US" dirty="0" smtClean="0"/>
              <a:t>: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pic>
        <p:nvPicPr>
          <p:cNvPr id="7" name="Picture 6" descr="v2comp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293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v2vsE_1.png"/>
          <p:cNvPicPr>
            <a:picLocks noChangeAspect="1"/>
          </p:cNvPicPr>
          <p:nvPr/>
        </p:nvPicPr>
        <p:blipFill>
          <a:blip r:embed="rId4" cstate="print"/>
          <a:srcRect r="14943"/>
          <a:stretch>
            <a:fillRect/>
          </a:stretch>
        </p:blipFill>
        <p:spPr bwMode="auto">
          <a:xfrm>
            <a:off x="0" y="3429001"/>
            <a:ext cx="3886200" cy="30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4495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is little change in the magnitude of v</a:t>
            </a:r>
            <a:r>
              <a:rPr lang="en-US" baseline="-25000" dirty="0" smtClean="0"/>
              <a:t>2</a:t>
            </a:r>
            <a:r>
              <a:rPr lang="en-US" dirty="0" smtClean="0"/>
              <a:t> from 39 </a:t>
            </a:r>
            <a:r>
              <a:rPr lang="en-US" dirty="0" err="1" smtClean="0"/>
              <a:t>GeV</a:t>
            </a:r>
            <a:r>
              <a:rPr lang="en-US" dirty="0" smtClean="0"/>
              <a:t> to 200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main_rxn3s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838200"/>
            <a:ext cx="8544883" cy="54102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14400" y="152400"/>
            <a:ext cx="77348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chemeClr val="tx2"/>
                </a:solidFill>
              </a:rPr>
              <a:t>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</a:t>
            </a:r>
            <a:r>
              <a:rPr lang="en-US" altLang="ja-JP" sz="3200" dirty="0">
                <a:solidFill>
                  <a:schemeClr val="tx2"/>
                </a:solidFill>
              </a:rPr>
              <a:t>{</a:t>
            </a:r>
            <a:r>
              <a:rPr lang="en-US" altLang="ja-JP" sz="32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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</a:t>
            </a:r>
            <a:r>
              <a:rPr lang="en-US" altLang="ja-JP" sz="3200" dirty="0">
                <a:solidFill>
                  <a:schemeClr val="tx2"/>
                </a:solidFill>
              </a:rPr>
              <a:t>},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3</a:t>
            </a:r>
            <a:r>
              <a:rPr lang="en-US" altLang="ja-JP" sz="3200" dirty="0">
                <a:solidFill>
                  <a:schemeClr val="tx2"/>
                </a:solidFill>
              </a:rPr>
              <a:t>{</a:t>
            </a:r>
            <a:r>
              <a:rPr lang="en-US" altLang="ja-JP" sz="32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</a:t>
            </a:r>
            <a:r>
              <a:rPr lang="en-US" altLang="ja-JP" sz="3200" baseline="-25000" dirty="0">
                <a:solidFill>
                  <a:schemeClr val="tx2"/>
                </a:solidFill>
              </a:rPr>
              <a:t>3</a:t>
            </a:r>
            <a:r>
              <a:rPr lang="en-US" altLang="ja-JP" sz="3200" dirty="0">
                <a:solidFill>
                  <a:schemeClr val="tx2"/>
                </a:solidFill>
              </a:rPr>
              <a:t>},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4</a:t>
            </a:r>
            <a:r>
              <a:rPr lang="en-US" altLang="ja-JP" sz="3200" dirty="0">
                <a:solidFill>
                  <a:schemeClr val="tx2"/>
                </a:solidFill>
              </a:rPr>
              <a:t>{</a:t>
            </a:r>
            <a:r>
              <a:rPr lang="en-US" altLang="ja-JP" sz="32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</a:t>
            </a:r>
            <a:r>
              <a:rPr lang="en-US" altLang="ja-JP" sz="3200" baseline="-25000" dirty="0">
                <a:solidFill>
                  <a:schemeClr val="tx2"/>
                </a:solidFill>
              </a:rPr>
              <a:t>4</a:t>
            </a:r>
            <a:r>
              <a:rPr lang="en-US" altLang="ja-JP" sz="3200" dirty="0">
                <a:solidFill>
                  <a:schemeClr val="tx2"/>
                </a:solidFill>
              </a:rPr>
              <a:t>} at </a:t>
            </a:r>
            <a:r>
              <a:rPr lang="en-US" altLang="ja-JP" sz="3200" dirty="0" smtClean="0">
                <a:solidFill>
                  <a:schemeClr val="tx2"/>
                </a:solidFill>
              </a:rPr>
              <a:t>62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GeV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 err="1">
                <a:solidFill>
                  <a:schemeClr val="tx2"/>
                </a:solidFill>
              </a:rPr>
              <a:t>Au+Au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638800" y="5715000"/>
            <a:ext cx="29225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charged particle </a:t>
            </a:r>
            <a:r>
              <a:rPr lang="en-US" altLang="ja-JP" sz="1400" b="1" dirty="0" err="1">
                <a:solidFill>
                  <a:srgbClr val="FF0000"/>
                </a:solidFill>
              </a:rPr>
              <a:t>v</a:t>
            </a:r>
            <a:r>
              <a:rPr lang="en-US" altLang="ja-JP" sz="1400" b="1" baseline="-25000" dirty="0" err="1">
                <a:solidFill>
                  <a:srgbClr val="FF0000"/>
                </a:solidFill>
              </a:rPr>
              <a:t>n</a:t>
            </a:r>
            <a:r>
              <a:rPr lang="en-US" altLang="ja-JP" sz="1400" b="1" dirty="0">
                <a:solidFill>
                  <a:srgbClr val="FF0000"/>
                </a:solidFill>
              </a:rPr>
              <a:t> : |</a:t>
            </a:r>
            <a:r>
              <a:rPr lang="en-US" altLang="ja-JP" sz="14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en-US" altLang="ja-JP" sz="1400" b="1" dirty="0">
                <a:solidFill>
                  <a:srgbClr val="FF0000"/>
                </a:solidFill>
              </a:rPr>
              <a:t>|&lt;0.35</a:t>
            </a:r>
          </a:p>
          <a:p>
            <a:r>
              <a:rPr lang="en-US" altLang="ja-JP" sz="1400" b="1" dirty="0">
                <a:solidFill>
                  <a:srgbClr val="FF0000"/>
                </a:solidFill>
              </a:rPr>
              <a:t>reaction plane </a:t>
            </a:r>
            <a:r>
              <a:rPr lang="en-US" altLang="ja-JP" sz="14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</a:t>
            </a:r>
            <a:r>
              <a:rPr lang="en-US" altLang="ja-JP" sz="1400" b="1" baseline="-25000" dirty="0">
                <a:solidFill>
                  <a:srgbClr val="FF0000"/>
                </a:solidFill>
              </a:rPr>
              <a:t>n</a:t>
            </a:r>
            <a:r>
              <a:rPr lang="en-US" altLang="ja-JP" sz="1400" b="1" dirty="0">
                <a:solidFill>
                  <a:srgbClr val="FF0000"/>
                </a:solidFill>
              </a:rPr>
              <a:t> : |</a:t>
            </a:r>
            <a:r>
              <a:rPr lang="en-US" altLang="ja-JP" sz="14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en-US" altLang="ja-JP" sz="1400" b="1" dirty="0">
                <a:solidFill>
                  <a:srgbClr val="FF0000"/>
                </a:solidFill>
              </a:rPr>
              <a:t>|=1.0~2.8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" y="91440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err="1"/>
              <a:t>v</a:t>
            </a:r>
            <a:r>
              <a:rPr lang="en-US" altLang="ja-JP" sz="2000" baseline="-25000" dirty="0" err="1"/>
              <a:t>n</a:t>
            </a:r>
            <a:endParaRPr lang="en-US" altLang="ja-JP" sz="2000" baseline="-250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en-US" sz="3600" b="0" i="1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3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v</a:t>
            </a:r>
            <a:r>
              <a:rPr kumimoji="0" lang="en-US" sz="3600" b="0" i="1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3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v</a:t>
            </a:r>
            <a:r>
              <a:rPr kumimoji="0" lang="en-US" sz="3600" b="0" i="1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3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6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as a function of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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3600" b="0" i="0" u="none" strike="noStrike" kern="1200" cap="none" spc="-100" normalizeH="0" baseline="-2500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NN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914400" y="5638800"/>
            <a:ext cx="7467600" cy="762000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independent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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39, 62.4, 200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lc-co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8001000" cy="494735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762000" y="533400"/>
            <a:ext cx="7162800" cy="5860197"/>
            <a:chOff x="981075" y="533386"/>
            <a:chExt cx="7162800" cy="5861249"/>
          </a:xfrm>
        </p:grpSpPr>
        <p:pic>
          <p:nvPicPr>
            <p:cNvPr id="8" name="Content Placeholder 5" descr="v2_10_40.gi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554" b="-18"/>
            <a:stretch/>
          </p:blipFill>
          <p:spPr bwMode="auto">
            <a:xfrm>
              <a:off x="1362075" y="533386"/>
              <a:ext cx="6629400" cy="495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981075" y="5563489"/>
              <a:ext cx="7162800" cy="83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dirty="0" smtClean="0"/>
                <a:t>The magnitude of v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</a:t>
              </a:r>
              <a:r>
                <a:rPr lang="en-US" sz="2400" dirty="0"/>
                <a:t>at </a:t>
              </a:r>
              <a:r>
                <a:rPr lang="en-US" sz="2400" dirty="0" smtClean="0"/>
                <a:t>7.7 </a:t>
              </a:r>
              <a:r>
                <a:rPr lang="en-US" sz="2400" dirty="0" err="1" smtClean="0"/>
                <a:t>GeV</a:t>
              </a:r>
              <a:r>
                <a:rPr lang="en-US" sz="2400" dirty="0" smtClean="0"/>
                <a:t> is significantly </a:t>
              </a:r>
              <a:r>
                <a:rPr lang="en-US" sz="2400" dirty="0"/>
                <a:t>lower than </a:t>
              </a:r>
              <a:r>
                <a:rPr lang="en-US" sz="2400" dirty="0" smtClean="0"/>
                <a:t>the magnitudes </a:t>
              </a:r>
              <a:r>
                <a:rPr lang="en-US" sz="2400" dirty="0"/>
                <a:t>at 39, 62 and </a:t>
              </a:r>
              <a:r>
                <a:rPr lang="en-US" sz="2400" dirty="0" smtClean="0"/>
                <a:t>200 </a:t>
              </a:r>
              <a:r>
                <a:rPr lang="en-US" sz="2400" dirty="0" err="1" smtClean="0"/>
                <a:t>GeV</a:t>
              </a:r>
              <a:endParaRPr lang="en-US" sz="24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in 7.7 </a:t>
            </a:r>
            <a:r>
              <a:rPr lang="en-US" sz="4000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GeV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Au+Au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Collisions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lice-v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300" y="1557338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1295400"/>
            <a:ext cx="3657600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5240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dirty="0" smtClean="0">
                <a:solidFill>
                  <a:schemeClr val="tx2"/>
                </a:solidFill>
              </a:rPr>
              <a:t>v</a:t>
            </a:r>
            <a:r>
              <a:rPr lang="en-US" altLang="ja-JP" sz="32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 err="1">
                <a:solidFill>
                  <a:schemeClr val="tx2"/>
                </a:solidFill>
              </a:rPr>
              <a:t>vs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sz="3200" dirty="0" err="1">
                <a:solidFill>
                  <a:schemeClr val="tx2"/>
                </a:solidFill>
              </a:rPr>
              <a:t>p</a:t>
            </a:r>
            <a:r>
              <a:rPr lang="en-US" altLang="ja-JP" sz="3200" baseline="-25000" dirty="0" err="1">
                <a:solidFill>
                  <a:schemeClr val="tx2"/>
                </a:solidFill>
              </a:rPr>
              <a:t>T</a:t>
            </a:r>
            <a:r>
              <a:rPr lang="en-US" altLang="ja-JP" sz="3200" dirty="0">
                <a:solidFill>
                  <a:schemeClr val="tx2"/>
                </a:solidFill>
              </a:rPr>
              <a:t> from </a:t>
            </a:r>
            <a:r>
              <a:rPr lang="en-US" altLang="ja-JP" sz="3200" dirty="0" smtClean="0">
                <a:solidFill>
                  <a:schemeClr val="tx2"/>
                </a:solidFill>
              </a:rPr>
              <a:t>39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GeV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>
                <a:solidFill>
                  <a:schemeClr val="tx2"/>
                </a:solidFill>
              </a:rPr>
              <a:t>to </a:t>
            </a:r>
            <a:r>
              <a:rPr lang="en-US" altLang="ja-JP" sz="3200" dirty="0" smtClean="0">
                <a:solidFill>
                  <a:schemeClr val="tx2"/>
                </a:solidFill>
              </a:rPr>
              <a:t>2.76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TeV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724400" y="1295400"/>
            <a:ext cx="3594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ALICE Experiment, PRL105,252302 (2010)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938213" y="1654175"/>
            <a:ext cx="7620000" cy="2516188"/>
            <a:chOff x="583" y="1282"/>
            <a:chExt cx="4800" cy="1585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583" y="1283"/>
              <a:ext cx="4800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583" y="2853"/>
              <a:ext cx="4800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 flipV="1">
              <a:off x="1934" y="1310"/>
              <a:ext cx="0" cy="1536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3916" y="1283"/>
              <a:ext cx="0" cy="1584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871" y="2016"/>
              <a:ext cx="4176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1317" y="1282"/>
              <a:ext cx="0" cy="1584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 flipV="1">
              <a:off x="3546" y="1282"/>
              <a:ext cx="0" cy="1584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871" y="2352"/>
              <a:ext cx="4176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269" y="2304"/>
              <a:ext cx="96" cy="96"/>
            </a:xfrm>
            <a:prstGeom prst="ellips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886" y="1968"/>
              <a:ext cx="96" cy="96"/>
            </a:xfrm>
            <a:prstGeom prst="ellips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861" y="1968"/>
              <a:ext cx="96" cy="96"/>
            </a:xfrm>
            <a:prstGeom prst="ellips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497" y="2304"/>
              <a:ext cx="96" cy="96"/>
            </a:xfrm>
            <a:prstGeom prst="ellips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53340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It appears that the system demonstrates similar hydrodynamic properties </a:t>
            </a:r>
            <a:r>
              <a:rPr lang="en-US" altLang="ja-JP" sz="2800" dirty="0"/>
              <a:t>from </a:t>
            </a:r>
            <a:r>
              <a:rPr lang="en-US" altLang="ja-JP" sz="2800" dirty="0" smtClean="0"/>
              <a:t>39 </a:t>
            </a:r>
            <a:r>
              <a:rPr lang="en-US" altLang="ja-JP" sz="2800" dirty="0" err="1" smtClean="0"/>
              <a:t>GeV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to </a:t>
            </a:r>
            <a:r>
              <a:rPr lang="en-US" altLang="ja-JP" sz="2800" dirty="0" smtClean="0"/>
              <a:t>2.76 </a:t>
            </a:r>
            <a:r>
              <a:rPr lang="en-US" altLang="ja-JP" sz="2800" dirty="0" err="1" smtClean="0"/>
              <a:t>TeV</a:t>
            </a:r>
            <a:endParaRPr lang="en-US" altLang="ja-JP" sz="2800" dirty="0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90600" y="1524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</a:rPr>
              <a:t>Saturation of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 </a:t>
            </a:r>
            <a:r>
              <a:rPr lang="en-US" altLang="ja-JP" sz="3200" dirty="0">
                <a:solidFill>
                  <a:schemeClr val="tx2"/>
                </a:solidFill>
              </a:rPr>
              <a:t>with beam energy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91200" y="1143000"/>
            <a:ext cx="335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smtClean="0"/>
              <a:t>v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saturates for a given </a:t>
            </a:r>
            <a:r>
              <a:rPr lang="en-US" altLang="ja-JP" sz="2400" dirty="0" err="1"/>
              <a:t>p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around or below </a:t>
            </a:r>
            <a:r>
              <a:rPr lang="en-US" altLang="ja-JP" sz="2400" dirty="0" smtClean="0"/>
              <a:t>39 </a:t>
            </a:r>
            <a:r>
              <a:rPr lang="en-US" altLang="ja-JP" sz="2400" dirty="0" err="1" smtClean="0"/>
              <a:t>GeV</a:t>
            </a:r>
            <a:endParaRPr lang="en-US" altLang="ja-JP" sz="2400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28600" y="6019800"/>
            <a:ext cx="85603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/>
              <a:t>Almost perfect fluidity from </a:t>
            </a:r>
            <a:r>
              <a:rPr lang="en-US" altLang="ja-JP" sz="2800" dirty="0" smtClean="0"/>
              <a:t>39 </a:t>
            </a:r>
            <a:r>
              <a:rPr lang="en-US" altLang="ja-JP" sz="2800" dirty="0" err="1" smtClean="0"/>
              <a:t>GeV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to </a:t>
            </a:r>
            <a:r>
              <a:rPr lang="en-US" altLang="ja-JP" sz="2800" dirty="0" smtClean="0"/>
              <a:t>2.76 </a:t>
            </a:r>
            <a:r>
              <a:rPr lang="en-US" altLang="ja-JP" sz="2800" dirty="0" err="1" smtClean="0"/>
              <a:t>TeV</a:t>
            </a:r>
            <a:endParaRPr lang="en-US" altLang="ja-JP" sz="2800" dirty="0"/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22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566723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313" y="2895600"/>
            <a:ext cx="3240041" cy="3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391400" y="3200400"/>
            <a:ext cx="1295400" cy="2133600"/>
          </a:xfrm>
          <a:prstGeom prst="rect">
            <a:avLst/>
          </a:prstGeom>
          <a:solidFill>
            <a:srgbClr val="D6EC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/>
            <a:r>
              <a:rPr lang="en-US" sz="3600" dirty="0" smtClean="0"/>
              <a:t>The RHIC Beam Energy Scan Program: Overview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610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Species: Gold + Gold</a:t>
            </a:r>
          </a:p>
          <a:p>
            <a:endParaRPr lang="en-US" sz="1600" dirty="0" smtClean="0"/>
          </a:p>
          <a:p>
            <a:r>
              <a:rPr lang="en-US" sz="1600" dirty="0" smtClean="0"/>
              <a:t>	Collision Energies [</a:t>
            </a:r>
            <a:r>
              <a:rPr lang="en-US" sz="1600" dirty="0" err="1" smtClean="0"/>
              <a:t>sqrt</a:t>
            </a:r>
            <a:r>
              <a:rPr lang="en-US" sz="1600" dirty="0" smtClean="0"/>
              <a:t>(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NN</a:t>
            </a:r>
            <a:r>
              <a:rPr lang="en-US" sz="1600" dirty="0" smtClean="0"/>
              <a:t>)]:</a:t>
            </a:r>
          </a:p>
          <a:p>
            <a:r>
              <a:rPr lang="en-US" sz="1600" dirty="0" smtClean="0"/>
              <a:t>		200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(2010), 130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(2001), </a:t>
            </a:r>
            <a:r>
              <a:rPr lang="en-US" sz="1600" dirty="0" smtClean="0"/>
              <a:t>62.4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(2010), </a:t>
            </a:r>
          </a:p>
          <a:p>
            <a:r>
              <a:rPr lang="en-US" sz="1600" dirty="0" smtClean="0"/>
              <a:t>		39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(2010), 27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(2011 last week), </a:t>
            </a:r>
            <a:endParaRPr lang="en-US" sz="1600" dirty="0" smtClean="0"/>
          </a:p>
          <a:p>
            <a:r>
              <a:rPr lang="en-US" sz="1600" dirty="0" smtClean="0"/>
              <a:t>	</a:t>
            </a:r>
            <a:r>
              <a:rPr lang="en-US" sz="1600" dirty="0" smtClean="0"/>
              <a:t>	</a:t>
            </a:r>
            <a:r>
              <a:rPr lang="en-US" sz="1600" dirty="0" smtClean="0"/>
              <a:t>19.6 </a:t>
            </a:r>
            <a:r>
              <a:rPr lang="en-US" sz="1600" dirty="0" err="1" smtClean="0"/>
              <a:t>GeV</a:t>
            </a:r>
            <a:r>
              <a:rPr lang="en-US" sz="1600" dirty="0" smtClean="0"/>
              <a:t> </a:t>
            </a:r>
            <a:r>
              <a:rPr lang="en-US" sz="1600" dirty="0" smtClean="0"/>
              <a:t>(2002 for 1 day, 2011</a:t>
            </a:r>
            <a:r>
              <a:rPr lang="en-US" sz="1600" dirty="0" smtClean="0"/>
              <a:t>), </a:t>
            </a:r>
          </a:p>
          <a:p>
            <a:r>
              <a:rPr lang="en-US" sz="1600" dirty="0" smtClean="0"/>
              <a:t>		11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(2010, STAR only)</a:t>
            </a:r>
          </a:p>
          <a:p>
            <a:r>
              <a:rPr lang="en-US" sz="1600" dirty="0" smtClean="0"/>
              <a:t>		9.2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(2009, short test run), 7.7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(2010)</a:t>
            </a:r>
          </a:p>
          <a:p>
            <a:endParaRPr lang="en-US" sz="1600" dirty="0" smtClean="0"/>
          </a:p>
          <a:p>
            <a:r>
              <a:rPr lang="en-US" sz="1600" dirty="0" smtClean="0"/>
              <a:t>Species: Copper + Copper</a:t>
            </a:r>
          </a:p>
          <a:p>
            <a:endParaRPr lang="en-US" sz="1600" dirty="0" smtClean="0"/>
          </a:p>
          <a:p>
            <a:r>
              <a:rPr lang="en-US" sz="1600" dirty="0" smtClean="0"/>
              <a:t>	Collision Energies [</a:t>
            </a:r>
            <a:r>
              <a:rPr lang="en-US" sz="1600" dirty="0" err="1" smtClean="0"/>
              <a:t>sqrt</a:t>
            </a:r>
            <a:r>
              <a:rPr lang="en-US" sz="1600" dirty="0" smtClean="0"/>
              <a:t>(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NN</a:t>
            </a:r>
            <a:r>
              <a:rPr lang="en-US" sz="1600" dirty="0" smtClean="0"/>
              <a:t>)]:</a:t>
            </a:r>
          </a:p>
          <a:p>
            <a:r>
              <a:rPr lang="en-US" sz="1600" dirty="0" smtClean="0"/>
              <a:t>		200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(2005), </a:t>
            </a:r>
            <a:r>
              <a:rPr lang="en-US" sz="1600" dirty="0" smtClean="0"/>
              <a:t>62.4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(2005), </a:t>
            </a:r>
            <a:r>
              <a:rPr lang="en-US" sz="1600" dirty="0" smtClean="0"/>
              <a:t>22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(2005)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Species: Deuteron + Gold</a:t>
            </a:r>
          </a:p>
          <a:p>
            <a:endParaRPr lang="en-US" sz="1600" dirty="0" smtClean="0"/>
          </a:p>
          <a:p>
            <a:r>
              <a:rPr lang="en-US" sz="1600" dirty="0" smtClean="0"/>
              <a:t>	Collision Energies [</a:t>
            </a:r>
            <a:r>
              <a:rPr lang="en-US" sz="1600" dirty="0" err="1" smtClean="0"/>
              <a:t>sqrt</a:t>
            </a:r>
            <a:r>
              <a:rPr lang="en-US" sz="1600" dirty="0" smtClean="0"/>
              <a:t>(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NN</a:t>
            </a:r>
            <a:r>
              <a:rPr lang="en-US" sz="1600" dirty="0" smtClean="0"/>
              <a:t>)]:</a:t>
            </a:r>
          </a:p>
          <a:p>
            <a:r>
              <a:rPr lang="en-US" sz="1600" dirty="0" smtClean="0"/>
              <a:t>		200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Species: Proton + Proton</a:t>
            </a:r>
          </a:p>
          <a:p>
            <a:r>
              <a:rPr lang="en-US" sz="1600" dirty="0" smtClean="0"/>
              <a:t>	Collision Energies [</a:t>
            </a:r>
            <a:r>
              <a:rPr lang="en-US" sz="1600" dirty="0" err="1" smtClean="0"/>
              <a:t>sqrt</a:t>
            </a:r>
            <a:r>
              <a:rPr lang="en-US" sz="1600" dirty="0" smtClean="0"/>
              <a:t>(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NN</a:t>
            </a:r>
            <a:r>
              <a:rPr lang="en-US" sz="1600" dirty="0" smtClean="0"/>
              <a:t>)]:</a:t>
            </a:r>
          </a:p>
          <a:p>
            <a:r>
              <a:rPr lang="en-US" sz="1600" dirty="0" smtClean="0"/>
              <a:t>		500 </a:t>
            </a:r>
            <a:r>
              <a:rPr lang="en-US" sz="1600" dirty="0" err="1" smtClean="0"/>
              <a:t>GeV</a:t>
            </a:r>
            <a:r>
              <a:rPr lang="en-US" sz="1600" dirty="0" smtClean="0"/>
              <a:t>, 200 </a:t>
            </a:r>
            <a:r>
              <a:rPr lang="en-US" sz="1600" dirty="0" err="1" smtClean="0"/>
              <a:t>GeV</a:t>
            </a:r>
            <a:r>
              <a:rPr lang="en-US" sz="1600" dirty="0" smtClean="0"/>
              <a:t>, 62.4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228600" y="609600"/>
            <a:ext cx="91194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v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v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are measured in  39, 62 and 200 </a:t>
            </a:r>
            <a:r>
              <a:rPr lang="en-US" sz="2400" dirty="0" err="1" smtClean="0"/>
              <a:t>GeV</a:t>
            </a:r>
            <a:r>
              <a:rPr lang="en-US" sz="2400" dirty="0" smtClean="0"/>
              <a:t>. The magnitudes are similar.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The observations suggest similar initial geometry fluctuations and dynamical evolution of nuclear matter above 39 </a:t>
            </a:r>
            <a:r>
              <a:rPr lang="en-US" sz="2400" dirty="0" err="1" smtClean="0"/>
              <a:t>GeV</a:t>
            </a:r>
            <a:r>
              <a:rPr lang="en-US" sz="2400" dirty="0" smtClean="0"/>
              <a:t>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486400" cy="410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5800" y="2362200"/>
            <a:ext cx="7906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n</a:t>
            </a:r>
            <a:r>
              <a:rPr lang="en-US" b="1" dirty="0"/>
              <a:t>(</a:t>
            </a:r>
            <a:r>
              <a:rPr lang="el-GR" b="1" dirty="0"/>
              <a:t>Ψ</a:t>
            </a:r>
            <a:r>
              <a:rPr lang="en-US" b="1" baseline="-25000" dirty="0"/>
              <a:t>n</a:t>
            </a:r>
            <a:r>
              <a:rPr lang="en-US" b="1" dirty="0"/>
              <a:t>)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85800" y="0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</a:rPr>
              <a:t>Saturation of </a:t>
            </a:r>
            <a:r>
              <a:rPr lang="en-US" altLang="ja-JP" sz="3200" dirty="0" smtClean="0">
                <a:solidFill>
                  <a:schemeClr val="tx2"/>
                </a:solidFill>
              </a:rPr>
              <a:t>v</a:t>
            </a:r>
            <a:r>
              <a:rPr lang="en-US" altLang="ja-JP" sz="3200" baseline="-25000" dirty="0" smtClean="0">
                <a:solidFill>
                  <a:schemeClr val="tx2"/>
                </a:solidFill>
              </a:rPr>
              <a:t>3</a:t>
            </a:r>
            <a:r>
              <a:rPr lang="en-US" altLang="ja-JP" sz="3200" dirty="0" smtClean="0">
                <a:solidFill>
                  <a:schemeClr val="tx2"/>
                </a:solidFill>
              </a:rPr>
              <a:t>, v</a:t>
            </a:r>
            <a:r>
              <a:rPr lang="en-US" altLang="ja-JP" sz="3200" baseline="-25000" dirty="0" smtClean="0">
                <a:solidFill>
                  <a:schemeClr val="tx2"/>
                </a:solidFill>
              </a:rPr>
              <a:t>4</a:t>
            </a:r>
            <a:r>
              <a:rPr lang="en-US" altLang="ja-JP" sz="3200" dirty="0" smtClean="0">
                <a:solidFill>
                  <a:schemeClr val="tx2"/>
                </a:solidFill>
              </a:rPr>
              <a:t> with </a:t>
            </a:r>
            <a:r>
              <a:rPr lang="en-US" altLang="ja-JP" sz="3200" dirty="0">
                <a:solidFill>
                  <a:schemeClr val="tx2"/>
                </a:solidFill>
              </a:rPr>
              <a:t>beam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4953000" cy="368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81000" y="762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</a:rPr>
              <a:t>Identified </a:t>
            </a:r>
            <a:r>
              <a:rPr lang="en-US" altLang="ja-JP" sz="3200" dirty="0" err="1">
                <a:solidFill>
                  <a:schemeClr val="tx2"/>
                </a:solidFill>
              </a:rPr>
              <a:t>hadron</a:t>
            </a:r>
            <a:r>
              <a:rPr lang="en-US" altLang="ja-JP" sz="3200" dirty="0">
                <a:solidFill>
                  <a:schemeClr val="tx2"/>
                </a:solidFill>
              </a:rPr>
              <a:t>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sz="3200" dirty="0" smtClean="0">
                <a:solidFill>
                  <a:schemeClr val="tx2"/>
                </a:solidFill>
              </a:rPr>
              <a:t>in 62.4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GeV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Au+Au</a:t>
            </a:r>
            <a:r>
              <a:rPr lang="en-US" altLang="ja-JP" sz="3200" dirty="0" smtClean="0">
                <a:solidFill>
                  <a:schemeClr val="tx2"/>
                </a:solidFill>
              </a:rPr>
              <a:t> Collisions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pic>
        <p:nvPicPr>
          <p:cNvPr id="447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72000" cy="340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934200" y="1752600"/>
            <a:ext cx="18637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PHENIX Preliminary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33400" y="5638800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err="1"/>
              <a:t>Partonic</a:t>
            </a:r>
            <a:r>
              <a:rPr lang="en-US" altLang="ja-JP" sz="2400" dirty="0"/>
              <a:t> collective flow </a:t>
            </a:r>
            <a:r>
              <a:rPr lang="en-US" altLang="ja-JP" sz="2400" dirty="0" smtClean="0"/>
              <a:t>is observed down </a:t>
            </a:r>
            <a:r>
              <a:rPr lang="en-US" altLang="ja-JP" sz="2400" dirty="0"/>
              <a:t>to </a:t>
            </a:r>
            <a:r>
              <a:rPr lang="en-US" altLang="ja-JP" sz="2400" dirty="0" smtClean="0"/>
              <a:t>62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 and …</a:t>
            </a:r>
            <a:endParaRPr lang="en-US" altLang="ja-JP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  <p:pic>
        <p:nvPicPr>
          <p:cNvPr id="4280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209799"/>
            <a:ext cx="381000" cy="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d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351338" cy="44958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81000" y="762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</a:rPr>
              <a:t>Identified </a:t>
            </a:r>
            <a:r>
              <a:rPr lang="en-US" altLang="ja-JP" sz="3200" dirty="0" err="1">
                <a:solidFill>
                  <a:schemeClr val="tx2"/>
                </a:solidFill>
              </a:rPr>
              <a:t>hadron</a:t>
            </a:r>
            <a:r>
              <a:rPr lang="en-US" altLang="ja-JP" sz="3200" dirty="0">
                <a:solidFill>
                  <a:schemeClr val="tx2"/>
                </a:solidFill>
              </a:rPr>
              <a:t>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sz="3200" dirty="0" smtClean="0">
                <a:solidFill>
                  <a:schemeClr val="tx2"/>
                </a:solidFill>
              </a:rPr>
              <a:t>in 39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GeV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Au+Au</a:t>
            </a:r>
            <a:r>
              <a:rPr lang="en-US" altLang="ja-JP" sz="3200" dirty="0" smtClean="0">
                <a:solidFill>
                  <a:schemeClr val="tx2"/>
                </a:solidFill>
              </a:rPr>
              <a:t> Collisions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pic>
        <p:nvPicPr>
          <p:cNvPr id="4" name="Picture 10" descr="pid39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219200"/>
            <a:ext cx="4346575" cy="4419600"/>
          </a:xfrm>
          <a:prstGeom prst="rect">
            <a:avLst/>
          </a:prstGeom>
          <a:noFill/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708275" y="1219200"/>
            <a:ext cx="18637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PHENIX Preliminary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975475" y="1219200"/>
            <a:ext cx="18637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PHENIX Preliminary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81000" y="57150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err="1"/>
              <a:t>Partonic</a:t>
            </a:r>
            <a:r>
              <a:rPr lang="en-US" altLang="ja-JP" sz="2400" dirty="0"/>
              <a:t> collective flow </a:t>
            </a:r>
            <a:r>
              <a:rPr lang="en-US" altLang="ja-JP" sz="2400" dirty="0" smtClean="0"/>
              <a:t>is observed down </a:t>
            </a:r>
            <a:r>
              <a:rPr lang="en-US" altLang="ja-JP" sz="2400" dirty="0"/>
              <a:t>to </a:t>
            </a:r>
            <a:r>
              <a:rPr lang="en-US" altLang="ja-JP" sz="2400" dirty="0" smtClean="0"/>
              <a:t>39 </a:t>
            </a:r>
            <a:r>
              <a:rPr lang="en-US" altLang="ja-JP" sz="2400" dirty="0" err="1" smtClean="0"/>
              <a:t>GeV</a:t>
            </a:r>
            <a:endParaRPr lang="en-US" altLang="ja-JP" sz="24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4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Searching for Signatures of the Critical Point: Fluctuations, Correlations</a:t>
            </a:r>
            <a:endParaRPr lang="en-US" sz="3200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varAuAuWNMerratu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7371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7127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Multiplicity Fluctuations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609600"/>
            <a:ext cx="8382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Near </a:t>
            </a:r>
            <a:r>
              <a:rPr lang="en-US" dirty="0"/>
              <a:t>the critical point, the multiplicity fluctuations should exceed the superposition model expectation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CCECFF"/>
                </a:solidFill>
              </a:rPr>
              <a:t>No significant evidence for critical behavior is observed</a:t>
            </a:r>
            <a:r>
              <a:rPr lang="en-US" b="1" dirty="0" smtClean="0">
                <a:solidFill>
                  <a:srgbClr val="CCECFF"/>
                </a:solidFill>
              </a:rPr>
              <a:t>. </a:t>
            </a:r>
            <a:r>
              <a:rPr lang="en-US" dirty="0" smtClean="0"/>
              <a:t>Low energy results are being prepared.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ch,dyn</a:t>
            </a:r>
            <a:r>
              <a:rPr lang="en-US" dirty="0" smtClean="0"/>
              <a:t> = variance/mean, corrected for impact parameter fluctuations</a:t>
            </a:r>
            <a:r>
              <a:rPr lang="en-US" dirty="0" smtClean="0">
                <a:solidFill>
                  <a:srgbClr val="CCECFF"/>
                </a:solidFill>
              </a:rPr>
              <a:t>.</a:t>
            </a:r>
            <a:endParaRPr lang="en-US" dirty="0">
              <a:solidFill>
                <a:srgbClr val="CCECFF"/>
              </a:solidFill>
            </a:endParaRPr>
          </a:p>
        </p:txBody>
      </p:sp>
      <p:pic>
        <p:nvPicPr>
          <p:cNvPr id="7" name="Picture 9" descr="phenix_30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1816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henix_30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908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svarCuCuWNMerratum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900" y="2057400"/>
            <a:ext cx="47371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henix_30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5908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914400"/>
          </a:xfrm>
        </p:spPr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33400"/>
            <a:ext cx="845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&gt;6 </a:t>
            </a:r>
            <a:r>
              <a:rPr lang="en-US" dirty="0" err="1" smtClean="0"/>
              <a:t>GeV</a:t>
            </a:r>
            <a:r>
              <a:rPr lang="en-US" dirty="0" smtClean="0"/>
              <a:t> is comparable between 200 and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r>
              <a:rPr lang="en-US" dirty="0" smtClean="0"/>
              <a:t>at 39 </a:t>
            </a:r>
            <a:r>
              <a:rPr lang="en-US" dirty="0" err="1" smtClean="0"/>
              <a:t>GeV</a:t>
            </a:r>
            <a:r>
              <a:rPr lang="en-US" dirty="0" smtClean="0"/>
              <a:t> still shows a large suppression.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Initial measurements show suppression of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at 39 and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No significant suppression is observed for the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at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Flow: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,v</a:t>
            </a:r>
            <a:r>
              <a:rPr lang="en-US" baseline="-25000" dirty="0" smtClean="0"/>
              <a:t>3</a:t>
            </a:r>
            <a:r>
              <a:rPr lang="en-US" dirty="0" smtClean="0"/>
              <a:t>, v</a:t>
            </a:r>
            <a:r>
              <a:rPr lang="en-US" baseline="-25000" dirty="0" smtClean="0"/>
              <a:t>4</a:t>
            </a:r>
            <a:r>
              <a:rPr lang="en-US" dirty="0" smtClean="0"/>
              <a:t> saturates at intermediate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at 39 and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Quark number scaling holds at 39 and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at 7.7 </a:t>
            </a:r>
            <a:r>
              <a:rPr lang="en-US" dirty="0" err="1" smtClean="0"/>
              <a:t>GeV</a:t>
            </a:r>
            <a:r>
              <a:rPr lang="en-US" dirty="0" smtClean="0"/>
              <a:t> is significantly lower than v</a:t>
            </a:r>
            <a:r>
              <a:rPr lang="en-US" baseline="-25000" dirty="0" smtClean="0"/>
              <a:t>2</a:t>
            </a:r>
            <a:r>
              <a:rPr lang="en-US" dirty="0" smtClean="0"/>
              <a:t> at 39 and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Outlook: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Many measurements are being analyzed from the new datasets at 7.7, 19.6, 27.0, and 39.0 </a:t>
            </a:r>
            <a:r>
              <a:rPr lang="en-US" dirty="0" err="1" smtClean="0"/>
              <a:t>GeV</a:t>
            </a:r>
            <a:r>
              <a:rPr lang="en-US" dirty="0" smtClean="0"/>
              <a:t>, including: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multiplicity, net charge, and transverse momentum fluctuations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local parity violation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identified particle spectra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2-particle correlations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dilepton</a:t>
            </a:r>
            <a:r>
              <a:rPr lang="en-US" dirty="0" smtClean="0"/>
              <a:t> spectra</a:t>
            </a:r>
          </a:p>
          <a:p>
            <a:pPr lvl="2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Stay tuned for much more!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194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Auxiliary Slides</a:t>
            </a:r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2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PHENIX 39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Au+Au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Event Displays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isplay3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200400"/>
            <a:ext cx="3924300" cy="3335655"/>
          </a:xfrm>
          <a:prstGeom prst="rect">
            <a:avLst/>
          </a:prstGeom>
        </p:spPr>
      </p:pic>
      <p:pic>
        <p:nvPicPr>
          <p:cNvPr id="6" name="Picture 5" descr="display3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5200"/>
            <a:ext cx="3461354" cy="2971800"/>
          </a:xfrm>
          <a:prstGeom prst="rect">
            <a:avLst/>
          </a:prstGeom>
        </p:spPr>
      </p:pic>
      <p:pic>
        <p:nvPicPr>
          <p:cNvPr id="7" name="Picture 6" descr="display39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799" y="685800"/>
            <a:ext cx="3645933" cy="3048000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seye007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5" y="2209800"/>
            <a:ext cx="4714875" cy="4029075"/>
          </a:xfrm>
          <a:prstGeom prst="rect">
            <a:avLst/>
          </a:prstGeom>
        </p:spPr>
      </p:pic>
      <p:pic>
        <p:nvPicPr>
          <p:cNvPr id="6" name="Picture 5" descr="birdseye007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752975" cy="41433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PHENIX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7.7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Au+Au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Event Displays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Triggering at Low Energy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335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problem:</a:t>
            </a:r>
          </a:p>
          <a:p>
            <a:endParaRPr lang="en-US" sz="2000" dirty="0" smtClean="0"/>
          </a:p>
          <a:p>
            <a:r>
              <a:rPr lang="en-US" sz="2000" dirty="0" smtClean="0"/>
              <a:t>The placement of the trigger detectors (BBCs) are not optimized for low energy running.</a:t>
            </a:r>
          </a:p>
          <a:p>
            <a:r>
              <a:rPr lang="en-US" sz="2000" dirty="0" smtClean="0"/>
              <a:t>They have a reduced acceptance, especially below RHIC energies of ~ 20 </a:t>
            </a:r>
            <a:r>
              <a:rPr lang="en-US" sz="2000" dirty="0" err="1" smtClean="0"/>
              <a:t>GeV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Fermi motion to the rescue!</a:t>
            </a:r>
          </a:p>
          <a:p>
            <a:endParaRPr lang="en-US" sz="2000" dirty="0" smtClean="0"/>
          </a:p>
          <a:p>
            <a:r>
              <a:rPr lang="en-US" sz="2000" dirty="0" smtClean="0"/>
              <a:t>At low energies, Fermi motion is enough to bring nucleons back into the BBC acceptance.</a:t>
            </a:r>
            <a:endParaRPr lang="en-US" sz="2000" dirty="0"/>
          </a:p>
        </p:txBody>
      </p:sp>
      <p:pic>
        <p:nvPicPr>
          <p:cNvPr id="8" name="Picture 2" descr="C:\Jeffery\PHENIX\lowEnergy\report\bbcAccept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85800"/>
            <a:ext cx="5659782" cy="5715000"/>
          </a:xfrm>
          <a:prstGeom prst="rect">
            <a:avLst/>
          </a:prstGeom>
          <a:noFill/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2923504"/>
            <a:ext cx="4495800" cy="581695"/>
          </a:xfrm>
          <a:prstGeom prst="rect">
            <a:avLst/>
          </a:prstGeom>
          <a:solidFill>
            <a:srgbClr val="6699FF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5215945"/>
            <a:ext cx="4495800" cy="306946"/>
          </a:xfrm>
          <a:prstGeom prst="rect">
            <a:avLst/>
          </a:prstGeom>
          <a:solidFill>
            <a:srgbClr val="6699FF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86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PHENIX Detector at RHIC</a:t>
            </a:r>
            <a:endParaRPr lang="en-US" dirty="0"/>
          </a:p>
        </p:txBody>
      </p:sp>
      <p:sp>
        <p:nvSpPr>
          <p:cNvPr id="5" name="AutoShape 2" descr="https://www.phenix.bnl.gov/WWW/run/drawing/Phenix_2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 descr="C:\Users\abhisek\Desktop\My PHENIX presentations\QM_2011_PHENIX\Phenix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609600"/>
            <a:ext cx="4457140" cy="57912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5400000">
            <a:off x="2513802" y="5333205"/>
            <a:ext cx="609602" cy="15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753396" y="5333205"/>
            <a:ext cx="609602" cy="15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55626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R</a:t>
            </a:r>
            <a:r>
              <a:rPr lang="en-US" sz="900" dirty="0" smtClean="0">
                <a:latin typeface="+mj-lt"/>
              </a:rPr>
              <a:t>PC1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286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57800" y="838200"/>
            <a:ext cx="3429000" cy="2800350"/>
          </a:xfrm>
          <a:prstGeom prst="rect">
            <a:avLst/>
          </a:prstGeom>
          <a:solidFill>
            <a:srgbClr val="00B0F0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ja-JP" sz="2200" dirty="0"/>
              <a:t>Central </a:t>
            </a:r>
            <a:r>
              <a:rPr kumimoji="1" lang="en-US" altLang="ja-JP" sz="2200" dirty="0" smtClean="0"/>
              <a:t>arms</a:t>
            </a:r>
            <a:r>
              <a:rPr kumimoji="1" lang="en-US" altLang="ja-JP" sz="2200" dirty="0"/>
              <a:t>:</a:t>
            </a:r>
          </a:p>
          <a:p>
            <a:r>
              <a:rPr kumimoji="1" lang="en-US" altLang="ja-JP" sz="2200" dirty="0"/>
              <a:t>Hadrons, photons, electrons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</a:t>
            </a:r>
            <a:r>
              <a:rPr kumimoji="1" lang="en-US" altLang="ja-JP" sz="2200" dirty="0" smtClean="0">
                <a:latin typeface="Bell MT" pitchFamily="18" charset="0"/>
              </a:rPr>
              <a:t>J/</a:t>
            </a:r>
            <a:r>
              <a:rPr kumimoji="1" lang="en-US" altLang="ja-JP" sz="2200" dirty="0" smtClean="0">
                <a:latin typeface="Symbol" pitchFamily="18" charset="2"/>
              </a:rPr>
              <a:t>y</a:t>
            </a:r>
            <a:r>
              <a:rPr kumimoji="1" lang="en-US" altLang="ja-JP" sz="2200" dirty="0" smtClean="0">
                <a:latin typeface="Bell MT" pitchFamily="18" charset="0"/>
                <a:sym typeface="Wingdings" pitchFamily="2" charset="2"/>
              </a:rPr>
              <a:t>→ </a:t>
            </a:r>
            <a:r>
              <a:rPr kumimoji="1" lang="en-US" altLang="ja-JP" sz="2200" dirty="0" err="1">
                <a:latin typeface="Bell MT" pitchFamily="18" charset="0"/>
                <a:sym typeface="Wingdings" pitchFamily="2" charset="2"/>
              </a:rPr>
              <a:t>e</a:t>
            </a:r>
            <a:r>
              <a:rPr kumimoji="1" lang="en-US" altLang="ja-JP" sz="2200" baseline="30000" dirty="0" err="1">
                <a:latin typeface="Bell MT" pitchFamily="18" charset="0"/>
                <a:sym typeface="Wingdings" pitchFamily="2" charset="2"/>
              </a:rPr>
              <a:t>+</a:t>
            </a:r>
            <a:r>
              <a:rPr kumimoji="1" lang="en-US" altLang="ja-JP" sz="2200" dirty="0" err="1">
                <a:latin typeface="Bell MT" pitchFamily="18" charset="0"/>
                <a:sym typeface="Wingdings" pitchFamily="2" charset="2"/>
              </a:rPr>
              <a:t>e</a:t>
            </a:r>
            <a:r>
              <a:rPr kumimoji="1" lang="en-US" altLang="ja-JP" sz="2200" baseline="30000" dirty="0">
                <a:latin typeface="Bell MT" pitchFamily="18" charset="0"/>
                <a:sym typeface="Wingdings" pitchFamily="2" charset="2"/>
              </a:rPr>
              <a:t>-</a:t>
            </a:r>
            <a:r>
              <a:rPr kumimoji="1" lang="en-US" altLang="ja-JP" sz="2200" dirty="0">
                <a:latin typeface="Bell MT" pitchFamily="18" charset="0"/>
                <a:sym typeface="Wingdings" pitchFamily="2" charset="2"/>
              </a:rPr>
              <a:t>;</a:t>
            </a:r>
            <a:r>
              <a:rPr kumimoji="1" lang="en-US" altLang="ja-JP" sz="2200" dirty="0">
                <a:latin typeface="Bell MT" pitchFamily="18" charset="0"/>
              </a:rPr>
              <a:t> </a:t>
            </a:r>
            <a:r>
              <a:rPr kumimoji="1" lang="en-US" altLang="ja-JP" sz="2200" dirty="0" smtClean="0">
                <a:latin typeface="Symbol" pitchFamily="18" charset="2"/>
              </a:rPr>
              <a:t>y</a:t>
            </a:r>
            <a:r>
              <a:rPr lang="en-US" sz="2200" dirty="0" smtClean="0">
                <a:latin typeface="Bell MT" pitchFamily="18" charset="0"/>
                <a:cs typeface="Arial" pitchFamily="34" charset="0"/>
              </a:rPr>
              <a:t>’ </a:t>
            </a:r>
            <a:r>
              <a:rPr kumimoji="1" lang="en-US" altLang="ja-JP" sz="2200" dirty="0">
                <a:latin typeface="Bell MT" pitchFamily="18" charset="0"/>
                <a:sym typeface="Wingdings" pitchFamily="2" charset="2"/>
              </a:rPr>
              <a:t>→ </a:t>
            </a:r>
            <a:r>
              <a:rPr kumimoji="1" lang="en-US" altLang="ja-JP" sz="2200" dirty="0" err="1">
                <a:latin typeface="Bell MT" pitchFamily="18" charset="0"/>
                <a:sym typeface="Wingdings" pitchFamily="2" charset="2"/>
              </a:rPr>
              <a:t>e</a:t>
            </a:r>
            <a:r>
              <a:rPr kumimoji="1" lang="en-US" altLang="ja-JP" sz="2200" baseline="30000" dirty="0" err="1">
                <a:latin typeface="Bell MT" pitchFamily="18" charset="0"/>
                <a:sym typeface="Wingdings" pitchFamily="2" charset="2"/>
              </a:rPr>
              <a:t>+</a:t>
            </a:r>
            <a:r>
              <a:rPr kumimoji="1" lang="en-US" altLang="ja-JP" sz="2200" dirty="0" err="1">
                <a:latin typeface="Bell MT" pitchFamily="18" charset="0"/>
                <a:sym typeface="Wingdings" pitchFamily="2" charset="2"/>
              </a:rPr>
              <a:t>e</a:t>
            </a:r>
            <a:r>
              <a:rPr kumimoji="1" lang="en-US" altLang="ja-JP" sz="2200" baseline="30000" dirty="0">
                <a:latin typeface="Bell MT" pitchFamily="18" charset="0"/>
                <a:sym typeface="Wingdings" pitchFamily="2" charset="2"/>
              </a:rPr>
              <a:t>-</a:t>
            </a:r>
            <a:r>
              <a:rPr kumimoji="1" lang="en-US" altLang="ja-JP" sz="2200" dirty="0" smtClean="0">
                <a:latin typeface="Bell MT" pitchFamily="18" charset="0"/>
                <a:sym typeface="Wingdings" pitchFamily="2" charset="2"/>
              </a:rPr>
              <a:t>;</a:t>
            </a:r>
          </a:p>
          <a:p>
            <a:r>
              <a:rPr kumimoji="1" lang="en-US" altLang="ja-JP" sz="2200" dirty="0" smtClean="0">
                <a:latin typeface="Bell MT" pitchFamily="18" charset="0"/>
                <a:sym typeface="Wingdings" pitchFamily="2" charset="2"/>
              </a:rPr>
              <a:t>   </a:t>
            </a:r>
            <a:r>
              <a:rPr kumimoji="1" lang="el-GR" altLang="ja-JP" sz="2200" dirty="0" smtClean="0">
                <a:latin typeface="AvantGarde" pitchFamily="34" charset="0"/>
                <a:sym typeface="Symbol"/>
              </a:rPr>
              <a:t></a:t>
            </a:r>
            <a:r>
              <a:rPr kumimoji="1" lang="en-US" altLang="ja-JP" sz="2200" baseline="-25000" dirty="0" smtClean="0">
                <a:latin typeface="Bell MT" pitchFamily="18" charset="0"/>
                <a:sym typeface="Wingdings" pitchFamily="2" charset="2"/>
              </a:rPr>
              <a:t>c</a:t>
            </a:r>
            <a:r>
              <a:rPr kumimoji="1" lang="en-US" altLang="ja-JP" sz="2200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kumimoji="1" lang="en-US" altLang="ja-JP" sz="2200" dirty="0">
                <a:latin typeface="Bell MT" pitchFamily="18" charset="0"/>
                <a:sym typeface="Wingdings" pitchFamily="2" charset="2"/>
              </a:rPr>
              <a:t>→ </a:t>
            </a:r>
            <a:r>
              <a:rPr kumimoji="1" lang="en-US" altLang="ja-JP" sz="2200" dirty="0" err="1" smtClean="0">
                <a:latin typeface="Bell MT" pitchFamily="18" charset="0"/>
                <a:sym typeface="Wingdings" pitchFamily="2" charset="2"/>
              </a:rPr>
              <a:t>e</a:t>
            </a:r>
            <a:r>
              <a:rPr kumimoji="1" lang="en-US" altLang="ja-JP" sz="2200" baseline="30000" dirty="0" err="1" smtClean="0">
                <a:latin typeface="Bell MT" pitchFamily="18" charset="0"/>
                <a:sym typeface="Wingdings" pitchFamily="2" charset="2"/>
              </a:rPr>
              <a:t>+</a:t>
            </a:r>
            <a:r>
              <a:rPr kumimoji="1" lang="en-US" altLang="ja-JP" sz="2200" dirty="0" err="1" smtClean="0">
                <a:latin typeface="Bell MT" pitchFamily="18" charset="0"/>
                <a:sym typeface="Wingdings" pitchFamily="2" charset="2"/>
              </a:rPr>
              <a:t>e</a:t>
            </a:r>
            <a:r>
              <a:rPr kumimoji="1" lang="en-US" altLang="ja-JP" sz="2200" baseline="30000" dirty="0" smtClean="0">
                <a:latin typeface="Bell MT" pitchFamily="18" charset="0"/>
                <a:sym typeface="Wingdings" pitchFamily="2" charset="2"/>
              </a:rPr>
              <a:t>-</a:t>
            </a:r>
            <a:r>
              <a:rPr kumimoji="1" lang="en-US" altLang="ja-JP" sz="2200" dirty="0" smtClean="0">
                <a:latin typeface="Symbol" pitchFamily="18" charset="2"/>
                <a:sym typeface="Symbol"/>
              </a:rPr>
              <a:t></a:t>
            </a:r>
            <a:r>
              <a:rPr kumimoji="1" lang="en-US" altLang="ja-JP" sz="2200" dirty="0" smtClean="0">
                <a:latin typeface="AvantGarde" pitchFamily="34" charset="0"/>
                <a:sym typeface="Wingdings" pitchFamily="2" charset="2"/>
              </a:rPr>
              <a:t>;</a:t>
            </a:r>
            <a:endParaRPr kumimoji="1" lang="en-US" altLang="ja-JP" sz="2200" dirty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</a:t>
            </a:r>
            <a:r>
              <a:rPr kumimoji="1" lang="en-US" altLang="ja-JP" sz="2200" dirty="0" smtClean="0">
                <a:latin typeface="Bell MT" pitchFamily="18" charset="0"/>
              </a:rPr>
              <a:t>|</a:t>
            </a:r>
            <a:r>
              <a:rPr kumimoji="1" lang="el-GR" altLang="ja-JP" sz="2200" dirty="0" smtClean="0">
                <a:latin typeface="ＭＳ Ｐゴシック" pitchFamily="34" charset="-128"/>
              </a:rPr>
              <a:t>η</a:t>
            </a:r>
            <a:r>
              <a:rPr kumimoji="1" lang="en-US" altLang="ja-JP" sz="2200" dirty="0" smtClean="0">
                <a:latin typeface="Bell MT" pitchFamily="18" charset="0"/>
              </a:rPr>
              <a:t>|&lt;</a:t>
            </a:r>
            <a:r>
              <a:rPr kumimoji="1" lang="en-US" altLang="ja-JP" sz="2200" dirty="0">
                <a:latin typeface="Bell MT" pitchFamily="18" charset="0"/>
              </a:rPr>
              <a:t>0.35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</a:t>
            </a:r>
            <a:r>
              <a:rPr kumimoji="1" lang="en-US" altLang="ja-JP" sz="2200" dirty="0" err="1">
                <a:latin typeface="Bell MT" pitchFamily="18" charset="0"/>
              </a:rPr>
              <a:t>p</a:t>
            </a:r>
            <a:r>
              <a:rPr kumimoji="1" lang="en-US" altLang="ja-JP" sz="2200" i="1" baseline="-25000" dirty="0" err="1">
                <a:latin typeface="Bell MT" pitchFamily="18" charset="0"/>
              </a:rPr>
              <a:t>e</a:t>
            </a:r>
            <a:r>
              <a:rPr kumimoji="1" lang="en-US" altLang="ja-JP" sz="2200" dirty="0">
                <a:latin typeface="Bell MT" pitchFamily="18" charset="0"/>
              </a:rPr>
              <a:t> &gt; 0.2 </a:t>
            </a:r>
            <a:r>
              <a:rPr kumimoji="1" lang="en-US" altLang="ja-JP" sz="2200" dirty="0" err="1"/>
              <a:t>GeV</a:t>
            </a:r>
            <a:r>
              <a:rPr kumimoji="1" lang="en-US" altLang="ja-JP" sz="2200" dirty="0"/>
              <a:t>/c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</a:t>
            </a:r>
            <a:r>
              <a:rPr kumimoji="1" lang="el-GR" altLang="ja-JP" sz="2200" dirty="0">
                <a:latin typeface="ＭＳ Ｐゴシック" pitchFamily="34" charset="-128"/>
              </a:rPr>
              <a:t>Δφ</a:t>
            </a:r>
            <a:r>
              <a:rPr kumimoji="1" lang="en-US" altLang="ja-JP" sz="2200" dirty="0">
                <a:latin typeface="Bell MT" pitchFamily="18" charset="0"/>
              </a:rPr>
              <a:t>=</a:t>
            </a:r>
            <a:r>
              <a:rPr kumimoji="1" lang="el-GR" altLang="ja-JP" sz="2200" dirty="0">
                <a:latin typeface="ＭＳ Ｐゴシック" pitchFamily="34" charset="-128"/>
              </a:rPr>
              <a:t>π</a:t>
            </a:r>
            <a:r>
              <a:rPr kumimoji="1" lang="en-US" altLang="ja-JP" sz="2200" dirty="0">
                <a:latin typeface="Bell MT" pitchFamily="18" charset="0"/>
              </a:rPr>
              <a:t>(2 </a:t>
            </a:r>
            <a:r>
              <a:rPr kumimoji="1" lang="en-US" altLang="ja-JP" sz="2200" dirty="0"/>
              <a:t>arms</a:t>
            </a:r>
            <a:r>
              <a:rPr kumimoji="1" lang="en-US" altLang="ja-JP" sz="2200" dirty="0">
                <a:latin typeface="Bell MT" pitchFamily="18" charset="0"/>
              </a:rPr>
              <a:t> x </a:t>
            </a:r>
            <a:r>
              <a:rPr kumimoji="1" lang="el-GR" altLang="ja-JP" sz="2200" dirty="0">
                <a:latin typeface="ＭＳ Ｐゴシック" pitchFamily="34" charset="-128"/>
              </a:rPr>
              <a:t>π</a:t>
            </a:r>
            <a:r>
              <a:rPr kumimoji="1" lang="en-US" altLang="ja-JP" sz="2200" dirty="0">
                <a:latin typeface="Bell MT" pitchFamily="18" charset="0"/>
              </a:rPr>
              <a:t>/2)</a:t>
            </a:r>
          </a:p>
        </p:txBody>
      </p:sp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5257800" y="4191000"/>
            <a:ext cx="3581400" cy="2123658"/>
          </a:xfrm>
          <a:prstGeom prst="rect">
            <a:avLst/>
          </a:prstGeom>
          <a:solidFill>
            <a:srgbClr val="0070C0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ja-JP" sz="2200" dirty="0"/>
              <a:t>Forward rapidity </a:t>
            </a:r>
            <a:r>
              <a:rPr kumimoji="1" lang="en-US" altLang="ja-JP" sz="2200" dirty="0" smtClean="0"/>
              <a:t>arms</a:t>
            </a:r>
            <a:r>
              <a:rPr kumimoji="1" lang="en-US" altLang="ja-JP" sz="2200" dirty="0"/>
              <a:t>:</a:t>
            </a:r>
          </a:p>
          <a:p>
            <a:r>
              <a:rPr kumimoji="1" lang="en-US" altLang="ja-JP" sz="2200" dirty="0" err="1"/>
              <a:t>Muons</a:t>
            </a:r>
            <a:endParaRPr kumimoji="1" lang="en-US" altLang="ja-JP" sz="2200" dirty="0"/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</a:t>
            </a:r>
            <a:r>
              <a:rPr kumimoji="1" lang="en-US" altLang="ja-JP" sz="2200" dirty="0" smtClean="0">
                <a:latin typeface="Bell MT" pitchFamily="18" charset="0"/>
              </a:rPr>
              <a:t>J/</a:t>
            </a:r>
            <a:r>
              <a:rPr kumimoji="1" lang="en-US" altLang="ja-JP" sz="2200" dirty="0" smtClean="0">
                <a:latin typeface="Symbol" pitchFamily="18" charset="2"/>
              </a:rPr>
              <a:t>y</a:t>
            </a:r>
            <a:r>
              <a:rPr kumimoji="1" lang="en-US" altLang="ja-JP" sz="2200" dirty="0" smtClean="0">
                <a:latin typeface="Bell MT" pitchFamily="18" charset="0"/>
                <a:sym typeface="Wingdings" pitchFamily="2" charset="2"/>
              </a:rPr>
              <a:t>→ </a:t>
            </a:r>
            <a:r>
              <a:rPr kumimoji="1" lang="el-GR" altLang="ja-JP" sz="2200" dirty="0">
                <a:latin typeface="Tahoma" pitchFamily="34" charset="0"/>
                <a:sym typeface="Wingdings" pitchFamily="2" charset="2"/>
              </a:rPr>
              <a:t>μ</a:t>
            </a:r>
            <a:r>
              <a:rPr kumimoji="1" lang="en-US" altLang="ja-JP" sz="2200" baseline="30000" dirty="0">
                <a:latin typeface="Bell MT" pitchFamily="18" charset="0"/>
                <a:sym typeface="Wingdings" pitchFamily="2" charset="2"/>
              </a:rPr>
              <a:t>+</a:t>
            </a:r>
            <a:r>
              <a:rPr kumimoji="1" lang="el-GR" altLang="ja-JP" sz="2200" dirty="0">
                <a:latin typeface="Tahoma" pitchFamily="34" charset="0"/>
                <a:sym typeface="Wingdings" pitchFamily="2" charset="2"/>
              </a:rPr>
              <a:t>μ</a:t>
            </a:r>
            <a:r>
              <a:rPr kumimoji="1" lang="en-US" altLang="ja-JP" sz="2200" baseline="30000" dirty="0">
                <a:latin typeface="Bell MT" pitchFamily="18" charset="0"/>
                <a:sym typeface="Wingdings" pitchFamily="2" charset="2"/>
              </a:rPr>
              <a:t>-</a:t>
            </a:r>
            <a:r>
              <a:rPr kumimoji="1" lang="en-US" altLang="ja-JP" sz="2200" dirty="0">
                <a:latin typeface="Bell MT" pitchFamily="18" charset="0"/>
                <a:sym typeface="Wingdings" pitchFamily="2" charset="2"/>
              </a:rPr>
              <a:t> </a:t>
            </a:r>
            <a:r>
              <a:rPr kumimoji="1" lang="en-US" altLang="ja-JP" sz="2200" dirty="0" smtClean="0">
                <a:latin typeface="Bell MT" pitchFamily="18" charset="0"/>
                <a:sym typeface="Wingdings" pitchFamily="2" charset="2"/>
              </a:rPr>
              <a:t>; </a:t>
            </a:r>
            <a:r>
              <a:rPr kumimoji="1" lang="en-US" altLang="ja-JP" sz="2200" dirty="0" smtClean="0">
                <a:latin typeface="Bell MT" pitchFamily="18" charset="0"/>
              </a:rPr>
              <a:t> </a:t>
            </a:r>
            <a:r>
              <a:rPr kumimoji="1" lang="en-US" altLang="ja-JP" sz="2200" dirty="0" smtClean="0">
                <a:latin typeface="Bell MT" pitchFamily="18" charset="0"/>
                <a:sym typeface="Symbol"/>
              </a:rPr>
              <a:t> </a:t>
            </a:r>
            <a:r>
              <a:rPr kumimoji="1" lang="en-US" altLang="ja-JP" sz="2200" dirty="0" smtClean="0">
                <a:latin typeface="Bell MT" pitchFamily="18" charset="0"/>
                <a:sym typeface="Wingdings" pitchFamily="2" charset="2"/>
              </a:rPr>
              <a:t>→ </a:t>
            </a:r>
            <a:r>
              <a:rPr kumimoji="1" lang="el-GR" altLang="ja-JP" sz="2200" dirty="0" smtClean="0">
                <a:latin typeface="Tahoma" pitchFamily="34" charset="0"/>
                <a:sym typeface="Wingdings" pitchFamily="2" charset="2"/>
              </a:rPr>
              <a:t>μ</a:t>
            </a:r>
            <a:r>
              <a:rPr kumimoji="1" lang="en-US" altLang="ja-JP" sz="2200" baseline="30000" dirty="0" smtClean="0">
                <a:latin typeface="Bell MT" pitchFamily="18" charset="0"/>
                <a:sym typeface="Wingdings" pitchFamily="2" charset="2"/>
              </a:rPr>
              <a:t>+</a:t>
            </a:r>
            <a:r>
              <a:rPr kumimoji="1" lang="el-GR" altLang="ja-JP" sz="2200" dirty="0" smtClean="0">
                <a:latin typeface="Tahoma" pitchFamily="34" charset="0"/>
                <a:sym typeface="Wingdings" pitchFamily="2" charset="2"/>
              </a:rPr>
              <a:t>μ</a:t>
            </a:r>
            <a:r>
              <a:rPr kumimoji="1" lang="en-US" altLang="ja-JP" sz="2200" baseline="30000" dirty="0" smtClean="0">
                <a:latin typeface="Bell MT" pitchFamily="18" charset="0"/>
                <a:sym typeface="Wingdings" pitchFamily="2" charset="2"/>
              </a:rPr>
              <a:t>-</a:t>
            </a:r>
            <a:endParaRPr kumimoji="1" lang="en-US" altLang="ja-JP" sz="2200" dirty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1.2&lt;|</a:t>
            </a:r>
            <a:r>
              <a:rPr kumimoji="1" lang="el-GR" altLang="ja-JP" sz="2200" dirty="0">
                <a:latin typeface="ＭＳ Ｐゴシック" pitchFamily="34" charset="-128"/>
              </a:rPr>
              <a:t>η</a:t>
            </a:r>
            <a:r>
              <a:rPr kumimoji="1" lang="en-US" altLang="ja-JP" sz="2200" dirty="0">
                <a:latin typeface="Bell MT" pitchFamily="18" charset="0"/>
              </a:rPr>
              <a:t>|&lt;2.2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p</a:t>
            </a:r>
            <a:r>
              <a:rPr kumimoji="1" lang="el-GR" altLang="ja-JP" sz="2200" baseline="-25000" dirty="0">
                <a:latin typeface="ＭＳ Ｐゴシック" pitchFamily="34" charset="-128"/>
                <a:sym typeface="Wingdings" pitchFamily="2" charset="2"/>
              </a:rPr>
              <a:t>μ</a:t>
            </a:r>
            <a:r>
              <a:rPr kumimoji="1" lang="en-US" altLang="ja-JP" sz="2200" dirty="0">
                <a:latin typeface="Bell MT" pitchFamily="18" charset="0"/>
              </a:rPr>
              <a:t> &gt; 1 </a:t>
            </a:r>
            <a:r>
              <a:rPr kumimoji="1" lang="en-US" altLang="ja-JP" sz="2200" dirty="0" err="1"/>
              <a:t>GeV</a:t>
            </a:r>
            <a:r>
              <a:rPr kumimoji="1" lang="en-US" altLang="ja-JP" sz="2200" dirty="0"/>
              <a:t>/c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 </a:t>
            </a:r>
            <a:r>
              <a:rPr kumimoji="1" lang="el-GR" altLang="ja-JP" sz="2200" dirty="0">
                <a:latin typeface="Tahoma" pitchFamily="34" charset="0"/>
              </a:rPr>
              <a:t>Δφ</a:t>
            </a:r>
            <a:r>
              <a:rPr kumimoji="1" lang="en-US" altLang="ja-JP" sz="2200" dirty="0">
                <a:latin typeface="Bell MT" pitchFamily="18" charset="0"/>
              </a:rPr>
              <a:t> = 2</a:t>
            </a:r>
            <a:r>
              <a:rPr kumimoji="1" lang="el-GR" altLang="ja-JP" sz="2200" dirty="0">
                <a:latin typeface="ＭＳ Ｐゴシック" pitchFamily="34" charset="-128"/>
              </a:rPr>
              <a:t>π</a:t>
            </a:r>
            <a:endParaRPr kumimoji="1" lang="en-US" altLang="ja-JP" sz="2200" dirty="0">
              <a:latin typeface="Bell MT" pitchFamily="18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PHENIX Trigger Performance at 7.7 </a:t>
            </a:r>
            <a:r>
              <a:rPr lang="en-US" sz="3600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GeV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2286" t="11429" r="42857" b="7809"/>
          <a:stretch>
            <a:fillRect/>
          </a:stretch>
        </p:blipFill>
        <p:spPr bwMode="auto">
          <a:xfrm>
            <a:off x="152400" y="1143000"/>
            <a:ext cx="4827587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70012" y="131445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rgbClr val="FF0000"/>
                </a:solidFill>
                <a:latin typeface="Tw Cen MT" pitchFamily="34" charset="0"/>
              </a:rPr>
              <a:t>URQMD AuAu @ 7.7 GeV through PHENIX full simulation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23975" y="2428875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  <a:latin typeface="Tw Cen MT" pitchFamily="34" charset="0"/>
              </a:rPr>
              <a:t>PHENIX </a:t>
            </a:r>
            <a:r>
              <a:rPr lang="en-US" sz="1800" b="0" dirty="0" err="1">
                <a:solidFill>
                  <a:schemeClr val="tx1"/>
                </a:solidFill>
                <a:latin typeface="Tw Cen MT" pitchFamily="34" charset="0"/>
              </a:rPr>
              <a:t>AuAu</a:t>
            </a:r>
            <a:r>
              <a:rPr lang="en-US" sz="1800" b="0" dirty="0">
                <a:solidFill>
                  <a:schemeClr val="tx1"/>
                </a:solidFill>
                <a:latin typeface="Tw Cen MT" pitchFamily="34" charset="0"/>
              </a:rPr>
              <a:t> @ 7.7 </a:t>
            </a:r>
            <a:r>
              <a:rPr lang="en-US" sz="1800" b="0" dirty="0" err="1">
                <a:solidFill>
                  <a:schemeClr val="tx1"/>
                </a:solidFill>
                <a:latin typeface="Tw Cen MT" pitchFamily="34" charset="0"/>
              </a:rPr>
              <a:t>GeV</a:t>
            </a:r>
            <a:r>
              <a:rPr lang="en-US" sz="1800" b="0" dirty="0">
                <a:solidFill>
                  <a:schemeClr val="tx1"/>
                </a:solidFill>
                <a:latin typeface="Tw Cen MT" pitchFamily="34" charset="0"/>
              </a:rPr>
              <a:t> 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  <a:latin typeface="Tw Cen MT" pitchFamily="34" charset="0"/>
              </a:rPr>
              <a:t>w/ BBCLL1(&gt;0 tubes) |z| &lt; 30 cm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70012" y="27305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rgbClr val="333399"/>
                </a:solidFill>
                <a:latin typeface="Tw Cen MT" pitchFamily="34" charset="0"/>
              </a:rPr>
              <a:t>PHENIX AuAu @ 7.7 GeV 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rgbClr val="333399"/>
                </a:solidFill>
                <a:latin typeface="Tw Cen MT" pitchFamily="34" charset="0"/>
              </a:rPr>
              <a:t>w/ BBCLL1(&gt;1 tubes) |z| &lt; 30 cm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992688" y="1800225"/>
            <a:ext cx="3937000" cy="3416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URQMD normalized to match real data integral for PC1 hits &gt; 40.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URQMD not matched to z distribution in real data. </a:t>
            </a:r>
            <a:endParaRPr lang="en-US" sz="1800" u="sng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u="sng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/>
              <a:t>Estimate</a:t>
            </a:r>
            <a:r>
              <a:rPr lang="en-US" sz="1800" b="0" dirty="0" smtClean="0">
                <a:solidFill>
                  <a:schemeClr val="tx1"/>
                </a:solidFill>
              </a:rPr>
              <a:t> that </a:t>
            </a:r>
            <a:r>
              <a:rPr lang="en-US" sz="1800" b="0" dirty="0">
                <a:solidFill>
                  <a:schemeClr val="tx1"/>
                </a:solidFill>
              </a:rPr>
              <a:t>the </a:t>
            </a:r>
            <a:r>
              <a:rPr lang="en-US" dirty="0" smtClean="0"/>
              <a:t>trigger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fires on 77% of the cross </a:t>
            </a:r>
            <a:r>
              <a:rPr lang="en-US" sz="1800" b="0" dirty="0" smtClean="0">
                <a:solidFill>
                  <a:schemeClr val="tx1"/>
                </a:solidFill>
              </a:rPr>
              <a:t>section.</a:t>
            </a:r>
            <a:endParaRPr 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No indication of deviation </a:t>
            </a:r>
            <a:r>
              <a:rPr lang="en-US" dirty="0" smtClean="0"/>
              <a:t>of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low </a:t>
            </a:r>
            <a:r>
              <a:rPr lang="en-US" dirty="0" smtClean="0"/>
              <a:t>multiplicity events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from </a:t>
            </a:r>
            <a:r>
              <a:rPr lang="en-US" sz="1800" b="0" dirty="0" smtClean="0">
                <a:solidFill>
                  <a:schemeClr val="tx1"/>
                </a:solidFill>
              </a:rPr>
              <a:t>background.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52400" y="609600"/>
            <a:ext cx="4930773" cy="415498"/>
          </a:xfrm>
          <a:prstGeom prst="rect">
            <a:avLst/>
          </a:prstGeom>
          <a:solidFill>
            <a:srgbClr val="FFCC00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charset="2"/>
              <a:buNone/>
            </a:pPr>
            <a:r>
              <a:rPr lang="en-US" sz="2100" dirty="0" smtClean="0">
                <a:solidFill>
                  <a:srgbClr val="339933"/>
                </a:solidFill>
                <a:latin typeface="Arial" pitchFamily="34" charset="0"/>
              </a:rPr>
              <a:t>Tight </a:t>
            </a:r>
            <a:r>
              <a:rPr lang="en-US" sz="2100" dirty="0">
                <a:solidFill>
                  <a:srgbClr val="339933"/>
                </a:solidFill>
                <a:latin typeface="Arial" pitchFamily="34" charset="0"/>
              </a:rPr>
              <a:t>timing cut on BBC </a:t>
            </a:r>
            <a:r>
              <a:rPr lang="en-US" sz="2100" dirty="0" smtClean="0">
                <a:solidFill>
                  <a:srgbClr val="339933"/>
                </a:solidFill>
                <a:latin typeface="Arial" pitchFamily="34" charset="0"/>
              </a:rPr>
              <a:t>North </a:t>
            </a:r>
            <a:r>
              <a:rPr lang="en-US" sz="2100" dirty="0">
                <a:solidFill>
                  <a:srgbClr val="339933"/>
                </a:solidFill>
                <a:latin typeface="Arial" pitchFamily="34" charset="0"/>
              </a:rPr>
              <a:t>vs. </a:t>
            </a:r>
            <a:r>
              <a:rPr lang="en-US" sz="2100" dirty="0" smtClean="0">
                <a:solidFill>
                  <a:srgbClr val="339933"/>
                </a:solidFill>
                <a:latin typeface="Arial" pitchFamily="34" charset="0"/>
              </a:rPr>
              <a:t>South</a:t>
            </a:r>
            <a:endParaRPr lang="en-US" sz="2100" dirty="0">
              <a:solidFill>
                <a:srgbClr val="339933"/>
              </a:solidFill>
              <a:latin typeface="Arial" pitchFamily="34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Comparison with recent SPS R</a:t>
            </a:r>
            <a:r>
              <a:rPr kumimoji="0" lang="en-US" sz="4000" b="0" i="0" u="none" strike="noStrike" kern="1200" cap="none" spc="-100" normalizeH="0" baseline="-2500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988050" y="914400"/>
            <a:ext cx="315595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 previous experiment at WA98 we see only (</a:t>
            </a:r>
            <a:r>
              <a:rPr lang="hu-HU" dirty="0"/>
              <a:t>PRL 100 (2008), 242301</a:t>
            </a:r>
            <a:r>
              <a:rPr lang="en-US" dirty="0"/>
              <a:t>) suppression at </a:t>
            </a:r>
            <a:r>
              <a:rPr lang="en-US" altLang="en-US" dirty="0"/>
              <a:t>“</a:t>
            </a:r>
            <a:r>
              <a:rPr lang="en-US" dirty="0"/>
              <a:t>ultra</a:t>
            </a:r>
            <a:r>
              <a:rPr lang="en-US" altLang="en-US" dirty="0"/>
              <a:t>”</a:t>
            </a:r>
            <a:r>
              <a:rPr lang="en-US" dirty="0"/>
              <a:t>-central (0-1%) collisions of </a:t>
            </a:r>
            <a:r>
              <a:rPr lang="en-US" dirty="0" err="1"/>
              <a:t>Pb+Pb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 is overlapping between the SPS and RHIC intervals.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altLang="en-US" dirty="0"/>
              <a:t>“</a:t>
            </a:r>
            <a:r>
              <a:rPr lang="en-US" dirty="0"/>
              <a:t>onset</a:t>
            </a:r>
            <a:r>
              <a:rPr lang="en-US" altLang="en-US" dirty="0"/>
              <a:t>”</a:t>
            </a:r>
            <a:r>
              <a:rPr lang="en-US" dirty="0"/>
              <a:t> of the energy loss is dependent on system size and collision energy.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energy loss is present in lower energies also.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4876800"/>
            <a:ext cx="584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The </a:t>
            </a:r>
            <a:r>
              <a:rPr lang="en-US" i="1" dirty="0">
                <a:solidFill>
                  <a:srgbClr val="C400C4"/>
                </a:solidFill>
              </a:rPr>
              <a:t>magenta</a:t>
            </a:r>
            <a:r>
              <a:rPr lang="en-US" i="1" dirty="0"/>
              <a:t> closed circles are the most comparable with the PHENIX results, as they have the smaller system (</a:t>
            </a:r>
            <a:r>
              <a:rPr lang="en-US" i="1" dirty="0" err="1"/>
              <a:t>p+C</a:t>
            </a:r>
            <a:r>
              <a:rPr lang="en-US" i="1" dirty="0"/>
              <a:t>) for reference.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867401"/>
            <a:ext cx="8839200" cy="609600"/>
          </a:xfrm>
          <a:prstGeom prst="rect">
            <a:avLst/>
          </a:prstGeom>
          <a:solidFill>
            <a:srgbClr val="FFD55C"/>
          </a:solidFill>
          <a:ln w="12700">
            <a:solidFill>
              <a:srgbClr val="FFD55C"/>
            </a:solidFill>
            <a:miter lim="800000"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News Gothic MT" charset="0"/>
              </a:rPr>
              <a:t>The </a:t>
            </a:r>
            <a:r>
              <a:rPr lang="en-US" altLang="en-US" sz="1400" b="1" dirty="0">
                <a:solidFill>
                  <a:srgbClr val="FF0000"/>
                </a:solidFill>
                <a:latin typeface="News Gothic MT" charset="0"/>
              </a:rPr>
              <a:t>“</a:t>
            </a:r>
            <a:r>
              <a:rPr lang="en-US" sz="1400" b="1" dirty="0">
                <a:solidFill>
                  <a:srgbClr val="FF0000"/>
                </a:solidFill>
                <a:latin typeface="News Gothic MT" charset="0"/>
              </a:rPr>
              <a:t>onset</a:t>
            </a:r>
            <a:r>
              <a:rPr lang="en-US" altLang="en-US" sz="1400" b="1" dirty="0">
                <a:solidFill>
                  <a:srgbClr val="FF0000"/>
                </a:solidFill>
                <a:latin typeface="News Gothic MT" charset="0"/>
              </a:rPr>
              <a:t>”</a:t>
            </a:r>
            <a:r>
              <a:rPr lang="en-US" sz="1400" b="1" dirty="0">
                <a:solidFill>
                  <a:srgbClr val="FF0000"/>
                </a:solidFill>
                <a:latin typeface="News Gothic MT" charset="0"/>
              </a:rPr>
              <a:t> of the suppression depends on collision energy and centrality or system size (and </a:t>
            </a:r>
            <a:r>
              <a:rPr lang="en-US" sz="1400" b="1" dirty="0" err="1">
                <a:solidFill>
                  <a:srgbClr val="FF0000"/>
                </a:solidFill>
                <a:latin typeface="News Gothic MT" charset="0"/>
              </a:rPr>
              <a:t>p</a:t>
            </a:r>
            <a:r>
              <a:rPr lang="en-US" sz="1400" b="1" baseline="-25000" dirty="0" err="1">
                <a:solidFill>
                  <a:srgbClr val="FF0000"/>
                </a:solidFill>
                <a:latin typeface="News Gothic MT" charset="0"/>
              </a:rPr>
              <a:t>T</a:t>
            </a:r>
            <a:r>
              <a:rPr lang="en-US" sz="1400" b="1" dirty="0">
                <a:solidFill>
                  <a:srgbClr val="FF0000"/>
                </a:solidFill>
                <a:latin typeface="News Gothic MT" charset="0"/>
              </a:rPr>
              <a:t>)</a:t>
            </a:r>
          </a:p>
        </p:txBody>
      </p:sp>
      <p:pic>
        <p:nvPicPr>
          <p:cNvPr id="6" name="Picture 5" descr="IntegratedRAA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ntegratedRAA_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ntegratedRAA_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ntegratedRAA_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ntegratedRAA_5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ll_High_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3910013"/>
            <a:ext cx="43529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ResultAll_Low_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1444625"/>
            <a:ext cx="4489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ResultAll_Mid_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1444625"/>
            <a:ext cx="44878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E</a:t>
            </a:r>
            <a:r>
              <a:rPr kumimoji="0" lang="en-US" sz="4000" b="0" i="0" u="none" strike="noStrike" kern="1200" cap="none" spc="-100" normalizeH="0" baseline="-2500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</a:t>
            </a: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dependence on p</a:t>
            </a:r>
            <a:r>
              <a:rPr kumimoji="0" lang="en-US" sz="4000" b="0" i="0" u="none" strike="noStrike" kern="1200" cap="none" spc="-100" normalizeH="0" baseline="-2500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T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7693025" y="1657350"/>
            <a:ext cx="119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MID p</a:t>
            </a:r>
            <a:r>
              <a:rPr lang="en-US" sz="2000" b="1" baseline="-25000"/>
              <a:t>T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749550" y="1660525"/>
            <a:ext cx="1550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LOW p</a:t>
            </a:r>
            <a:r>
              <a:rPr lang="en-US" sz="2000" b="1" baseline="-25000"/>
              <a:t>T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2749550" y="4083050"/>
            <a:ext cx="1550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HIGH p</a:t>
            </a:r>
            <a:r>
              <a:rPr lang="en-US" sz="2000" b="1" baseline="-25000"/>
              <a:t>T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910138" y="3929063"/>
            <a:ext cx="3978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In higher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the scaling does not work.</a:t>
            </a:r>
          </a:p>
          <a:p>
            <a:endParaRPr lang="en-US" sz="2400" dirty="0"/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728663" y="3844925"/>
            <a:ext cx="1557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periph. data missing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en-US" dirty="0" smtClean="0"/>
              <a:t>How big is the target?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56448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8600" y="5257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a-DK" sz="1600" dirty="0" smtClean="0"/>
              <a:t>M.Asakawa et al.,PRL 101,122302(2008)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457200"/>
            <a:ext cx="312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a hydrodynamics calculation.</a:t>
            </a:r>
          </a:p>
          <a:p>
            <a:endParaRPr lang="en-US" dirty="0" smtClean="0"/>
          </a:p>
          <a:p>
            <a:r>
              <a:rPr lang="en-US" dirty="0" smtClean="0"/>
              <a:t>For a given chemical freeze-out point, 3 isentropic trajectories (s/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=constant) are shown.</a:t>
            </a:r>
          </a:p>
          <a:p>
            <a:endParaRPr lang="en-US" dirty="0" smtClean="0"/>
          </a:p>
          <a:p>
            <a:r>
              <a:rPr lang="en-US" dirty="0" smtClean="0"/>
              <a:t>The presence of the critical point can deform</a:t>
            </a:r>
          </a:p>
          <a:p>
            <a:r>
              <a:rPr lang="en-US" dirty="0" smtClean="0"/>
              <a:t>the trajectories describing the evolution of the</a:t>
            </a:r>
          </a:p>
          <a:p>
            <a:r>
              <a:rPr lang="en-US" dirty="0" smtClean="0"/>
              <a:t>expanding fireball in the (</a:t>
            </a:r>
            <a:r>
              <a:rPr lang="en-US" dirty="0" err="1" smtClean="0"/>
              <a:t>T,μ</a:t>
            </a:r>
            <a:r>
              <a:rPr lang="en-US" baseline="-25000" dirty="0" err="1" smtClean="0"/>
              <a:t>B</a:t>
            </a:r>
            <a:r>
              <a:rPr lang="en-US" dirty="0" smtClean="0"/>
              <a:t>) phase diagram.</a:t>
            </a:r>
          </a:p>
          <a:p>
            <a:endParaRPr lang="en-US" dirty="0" smtClean="0"/>
          </a:p>
          <a:p>
            <a:r>
              <a:rPr lang="en-US" dirty="0" smtClean="0"/>
              <a:t>A large region can be affected, so we do not need to hit the critical point precisely.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52800" y="2286000"/>
            <a:ext cx="2286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1905000"/>
            <a:ext cx="990600" cy="914400"/>
          </a:xfrm>
          <a:prstGeom prst="ellipse">
            <a:avLst/>
          </a:prstGeom>
          <a:solidFill>
            <a:srgbClr val="C58D01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en-US" dirty="0" smtClean="0"/>
              <a:t>Statistical Model Fits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521200" y="3333750"/>
          <a:ext cx="101600" cy="190500"/>
        </p:xfrm>
        <a:graphic>
          <a:graphicData uri="http://schemas.openxmlformats.org/presentationml/2006/ole">
            <p:oleObj spid="_x0000_s51202" name="Equation" r:id="rId4" imgW="101520" imgH="19044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514850" y="2654300"/>
          <a:ext cx="101600" cy="190500"/>
        </p:xfrm>
        <a:graphic>
          <a:graphicData uri="http://schemas.openxmlformats.org/presentationml/2006/ole">
            <p:oleObj spid="_x0000_s51203" name="Equation" r:id="rId5" imgW="101520" imgH="190440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3000"/>
            <a:ext cx="38131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3938587" y="1371600"/>
            <a:ext cx="5205413" cy="4235450"/>
            <a:chOff x="49" y="961"/>
            <a:chExt cx="3758" cy="3195"/>
          </a:xfrm>
        </p:grpSpPr>
        <p:sp>
          <p:nvSpPr>
            <p:cNvPr id="8" name="Freeform 10" descr="5%"/>
            <p:cNvSpPr>
              <a:spLocks noChangeAspect="1"/>
            </p:cNvSpPr>
            <p:nvPr/>
          </p:nvSpPr>
          <p:spPr bwMode="auto">
            <a:xfrm>
              <a:off x="531" y="1619"/>
              <a:ext cx="2621" cy="2038"/>
            </a:xfrm>
            <a:custGeom>
              <a:avLst/>
              <a:gdLst>
                <a:gd name="T0" fmla="*/ 0 w 2574"/>
                <a:gd name="T1" fmla="*/ 614 h 1806"/>
                <a:gd name="T2" fmla="*/ 392 w 2574"/>
                <a:gd name="T3" fmla="*/ 631 h 1806"/>
                <a:gd name="T4" fmla="*/ 665 w 2574"/>
                <a:gd name="T5" fmla="*/ 666 h 1806"/>
                <a:gd name="T6" fmla="*/ 931 w 2574"/>
                <a:gd name="T7" fmla="*/ 733 h 1806"/>
                <a:gd name="T8" fmla="*/ 1147 w 2574"/>
                <a:gd name="T9" fmla="*/ 802 h 1806"/>
                <a:gd name="T10" fmla="*/ 1400 w 2574"/>
                <a:gd name="T11" fmla="*/ 913 h 1806"/>
                <a:gd name="T12" fmla="*/ 1581 w 2574"/>
                <a:gd name="T13" fmla="*/ 1014 h 1806"/>
                <a:gd name="T14" fmla="*/ 1770 w 2574"/>
                <a:gd name="T15" fmla="*/ 1134 h 1806"/>
                <a:gd name="T16" fmla="*/ 1966 w 2574"/>
                <a:gd name="T17" fmla="*/ 1306 h 1806"/>
                <a:gd name="T18" fmla="*/ 2113 w 2574"/>
                <a:gd name="T19" fmla="*/ 1485 h 1806"/>
                <a:gd name="T20" fmla="*/ 2315 w 2574"/>
                <a:gd name="T21" fmla="*/ 1765 h 1806"/>
                <a:gd name="T22" fmla="*/ 2395 w 2574"/>
                <a:gd name="T23" fmla="*/ 1994 h 1806"/>
                <a:gd name="T24" fmla="*/ 2414 w 2574"/>
                <a:gd name="T25" fmla="*/ 2154 h 1806"/>
                <a:gd name="T26" fmla="*/ 2433 w 2574"/>
                <a:gd name="T27" fmla="*/ 2292 h 1806"/>
                <a:gd name="T28" fmla="*/ 2669 w 2574"/>
                <a:gd name="T29" fmla="*/ 2300 h 1806"/>
                <a:gd name="T30" fmla="*/ 2651 w 2574"/>
                <a:gd name="T31" fmla="*/ 2085 h 1806"/>
                <a:gd name="T32" fmla="*/ 2603 w 2574"/>
                <a:gd name="T33" fmla="*/ 1820 h 1806"/>
                <a:gd name="T34" fmla="*/ 2525 w 2574"/>
                <a:gd name="T35" fmla="*/ 1597 h 1806"/>
                <a:gd name="T36" fmla="*/ 2418 w 2574"/>
                <a:gd name="T37" fmla="*/ 1346 h 1806"/>
                <a:gd name="T38" fmla="*/ 2274 w 2574"/>
                <a:gd name="T39" fmla="*/ 1091 h 1806"/>
                <a:gd name="T40" fmla="*/ 2085 w 2574"/>
                <a:gd name="T41" fmla="*/ 835 h 1806"/>
                <a:gd name="T42" fmla="*/ 1938 w 2574"/>
                <a:gd name="T43" fmla="*/ 674 h 1806"/>
                <a:gd name="T44" fmla="*/ 1777 w 2574"/>
                <a:gd name="T45" fmla="*/ 537 h 1806"/>
                <a:gd name="T46" fmla="*/ 1637 w 2574"/>
                <a:gd name="T47" fmla="*/ 427 h 1806"/>
                <a:gd name="T48" fmla="*/ 1435 w 2574"/>
                <a:gd name="T49" fmla="*/ 316 h 1806"/>
                <a:gd name="T50" fmla="*/ 1210 w 2574"/>
                <a:gd name="T51" fmla="*/ 221 h 1806"/>
                <a:gd name="T52" fmla="*/ 958 w 2574"/>
                <a:gd name="T53" fmla="*/ 146 h 1806"/>
                <a:gd name="T54" fmla="*/ 651 w 2574"/>
                <a:gd name="T55" fmla="*/ 60 h 1806"/>
                <a:gd name="T56" fmla="*/ 356 w 2574"/>
                <a:gd name="T57" fmla="*/ 9 h 1806"/>
                <a:gd name="T58" fmla="*/ 0 w 2574"/>
                <a:gd name="T59" fmla="*/ 0 h 1806"/>
                <a:gd name="T60" fmla="*/ 0 w 2574"/>
                <a:gd name="T61" fmla="*/ 614 h 18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74"/>
                <a:gd name="T94" fmla="*/ 0 h 1806"/>
                <a:gd name="T95" fmla="*/ 2574 w 2574"/>
                <a:gd name="T96" fmla="*/ 1806 h 180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74" h="1806">
                  <a:moveTo>
                    <a:pt x="0" y="482"/>
                  </a:moveTo>
                  <a:lnTo>
                    <a:pt x="378" y="495"/>
                  </a:lnTo>
                  <a:lnTo>
                    <a:pt x="641" y="523"/>
                  </a:lnTo>
                  <a:lnTo>
                    <a:pt x="898" y="576"/>
                  </a:lnTo>
                  <a:lnTo>
                    <a:pt x="1106" y="630"/>
                  </a:lnTo>
                  <a:lnTo>
                    <a:pt x="1350" y="717"/>
                  </a:lnTo>
                  <a:lnTo>
                    <a:pt x="1525" y="797"/>
                  </a:lnTo>
                  <a:lnTo>
                    <a:pt x="1707" y="891"/>
                  </a:lnTo>
                  <a:lnTo>
                    <a:pt x="1896" y="1025"/>
                  </a:lnTo>
                  <a:lnTo>
                    <a:pt x="2038" y="1166"/>
                  </a:lnTo>
                  <a:lnTo>
                    <a:pt x="2232" y="1386"/>
                  </a:lnTo>
                  <a:lnTo>
                    <a:pt x="2310" y="1566"/>
                  </a:lnTo>
                  <a:lnTo>
                    <a:pt x="2328" y="1692"/>
                  </a:lnTo>
                  <a:lnTo>
                    <a:pt x="2346" y="1800"/>
                  </a:lnTo>
                  <a:lnTo>
                    <a:pt x="2574" y="1806"/>
                  </a:lnTo>
                  <a:lnTo>
                    <a:pt x="2556" y="1638"/>
                  </a:lnTo>
                  <a:lnTo>
                    <a:pt x="2510" y="1429"/>
                  </a:lnTo>
                  <a:lnTo>
                    <a:pt x="2436" y="1254"/>
                  </a:lnTo>
                  <a:lnTo>
                    <a:pt x="2332" y="1057"/>
                  </a:lnTo>
                  <a:lnTo>
                    <a:pt x="2193" y="857"/>
                  </a:lnTo>
                  <a:lnTo>
                    <a:pt x="2011" y="656"/>
                  </a:lnTo>
                  <a:lnTo>
                    <a:pt x="1869" y="529"/>
                  </a:lnTo>
                  <a:lnTo>
                    <a:pt x="1714" y="422"/>
                  </a:lnTo>
                  <a:lnTo>
                    <a:pt x="1579" y="335"/>
                  </a:lnTo>
                  <a:lnTo>
                    <a:pt x="1384" y="248"/>
                  </a:lnTo>
                  <a:lnTo>
                    <a:pt x="1167" y="174"/>
                  </a:lnTo>
                  <a:lnTo>
                    <a:pt x="924" y="114"/>
                  </a:lnTo>
                  <a:lnTo>
                    <a:pt x="628" y="47"/>
                  </a:lnTo>
                  <a:lnTo>
                    <a:pt x="344" y="7"/>
                  </a:lnTo>
                  <a:lnTo>
                    <a:pt x="0" y="0"/>
                  </a:lnTo>
                  <a:lnTo>
                    <a:pt x="0" y="482"/>
                  </a:lnTo>
                  <a:close/>
                </a:path>
              </a:pathLst>
            </a:custGeom>
            <a:pattFill prst="pct5">
              <a:fgClr>
                <a:srgbClr val="FF9933"/>
              </a:fgClr>
              <a:bgClr>
                <a:srgbClr val="FFFFFF"/>
              </a:bgClr>
            </a:pattFill>
            <a:ln w="15875">
              <a:solidFill>
                <a:srgbClr val="FFCC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endParaRPr lang="en-US"/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2848" y="2100"/>
            <a:ext cx="64" cy="120"/>
          </p:xfrm>
          <a:graphic>
            <a:graphicData uri="http://schemas.openxmlformats.org/presentationml/2006/ole">
              <p:oleObj spid="_x0000_s51204" name="Equation" r:id="rId7" imgW="101520" imgH="190440" progId="Equation.3">
                <p:embed/>
              </p:oleObj>
            </a:graphicData>
          </a:graphic>
        </p:graphicFrame>
        <p:sp>
          <p:nvSpPr>
            <p:cNvPr id="10" name="Text Box 7"/>
            <p:cNvSpPr txBox="1">
              <a:spLocks noChangeAspect="1" noChangeArrowheads="1"/>
            </p:cNvSpPr>
            <p:nvPr/>
          </p:nvSpPr>
          <p:spPr bwMode="auto">
            <a:xfrm>
              <a:off x="2943" y="3427"/>
              <a:ext cx="864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8000"/>
                  </a:solidFill>
                </a:rPr>
                <a:t>neutron stars</a:t>
              </a:r>
            </a:p>
          </p:txBody>
        </p:sp>
        <p:sp>
          <p:nvSpPr>
            <p:cNvPr id="11" name="Rectangle 8"/>
            <p:cNvSpPr>
              <a:spLocks noChangeAspect="1" noChangeArrowheads="1"/>
            </p:cNvSpPr>
            <p:nvPr/>
          </p:nvSpPr>
          <p:spPr bwMode="auto">
            <a:xfrm>
              <a:off x="1220" y="3943"/>
              <a:ext cx="168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600">
                  <a:latin typeface="BellGothic Black"/>
                </a:rPr>
                <a:t>Baryonic Potential </a:t>
              </a:r>
              <a:r>
                <a:rPr kumimoji="1" lang="en-US" altLang="ja-JP" sz="1600">
                  <a:latin typeface="BellGothic Black"/>
                  <a:sym typeface="Symbol" pitchFamily="18" charset="2"/>
                </a:rPr>
                <a:t></a:t>
              </a:r>
              <a:r>
                <a:rPr kumimoji="1" lang="en-US" altLang="ja-JP" sz="1600" baseline="-25000">
                  <a:latin typeface="BellGothic Black"/>
                </a:rPr>
                <a:t>B</a:t>
              </a:r>
              <a:r>
                <a:rPr kumimoji="1" lang="en-US" altLang="ja-JP" sz="1600">
                  <a:latin typeface="BellGothic Black"/>
                </a:rPr>
                <a:t> [MeV]</a:t>
              </a:r>
            </a:p>
          </p:txBody>
        </p:sp>
        <p:sp>
          <p:nvSpPr>
            <p:cNvPr id="12" name="Text Box 9"/>
            <p:cNvSpPr txBox="1">
              <a:spLocks noChangeAspect="1" noChangeArrowheads="1"/>
            </p:cNvSpPr>
            <p:nvPr/>
          </p:nvSpPr>
          <p:spPr bwMode="auto">
            <a:xfrm>
              <a:off x="530" y="961"/>
              <a:ext cx="1206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8000"/>
                  </a:solidFill>
                </a:rPr>
                <a:t>early universe</a:t>
              </a:r>
            </a:p>
          </p:txBody>
        </p:sp>
        <p:sp>
          <p:nvSpPr>
            <p:cNvPr id="13" name="Rectangle 11"/>
            <p:cNvSpPr>
              <a:spLocks noChangeAspect="1" noChangeArrowheads="1"/>
            </p:cNvSpPr>
            <p:nvPr/>
          </p:nvSpPr>
          <p:spPr bwMode="auto">
            <a:xfrm>
              <a:off x="530" y="1842"/>
              <a:ext cx="87" cy="22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Rectangle 12"/>
            <p:cNvSpPr>
              <a:spLocks noChangeAspect="1" noChangeArrowheads="1"/>
            </p:cNvSpPr>
            <p:nvPr/>
          </p:nvSpPr>
          <p:spPr bwMode="auto">
            <a:xfrm rot="-5400000">
              <a:off x="-838" y="2369"/>
              <a:ext cx="19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600">
                  <a:latin typeface="BellGothic Black"/>
                </a:rPr>
                <a:t>Chemical Temperature T</a:t>
              </a:r>
              <a:r>
                <a:rPr kumimoji="1" lang="en-US" altLang="ja-JP" sz="1000">
                  <a:latin typeface="BellGothic Black"/>
                </a:rPr>
                <a:t>ch</a:t>
              </a:r>
              <a:r>
                <a:rPr kumimoji="1" lang="en-US" altLang="ja-JP" sz="1600">
                  <a:latin typeface="BellGothic Black"/>
                </a:rPr>
                <a:t> [MeV]</a:t>
              </a:r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flipV="1">
              <a:off x="537" y="1208"/>
              <a:ext cx="0" cy="25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 flipH="1">
              <a:off x="537" y="3235"/>
              <a:ext cx="3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Aspect="1" noChangeShapeType="1"/>
            </p:cNvSpPr>
            <p:nvPr/>
          </p:nvSpPr>
          <p:spPr bwMode="auto">
            <a:xfrm flipH="1">
              <a:off x="537" y="2762"/>
              <a:ext cx="3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 flipH="1">
              <a:off x="537" y="2287"/>
              <a:ext cx="3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 flipH="1">
              <a:off x="537" y="1806"/>
              <a:ext cx="3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 flipH="1">
              <a:off x="539" y="1328"/>
              <a:ext cx="36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spect="1" noChangeArrowheads="1"/>
            </p:cNvSpPr>
            <p:nvPr/>
          </p:nvSpPr>
          <p:spPr bwMode="auto">
            <a:xfrm>
              <a:off x="401" y="3632"/>
              <a:ext cx="16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0</a:t>
              </a:r>
            </a:p>
          </p:txBody>
        </p:sp>
        <p:sp>
          <p:nvSpPr>
            <p:cNvPr id="22" name="Rectangle 20"/>
            <p:cNvSpPr>
              <a:spLocks noChangeAspect="1" noChangeArrowheads="1"/>
            </p:cNvSpPr>
            <p:nvPr/>
          </p:nvSpPr>
          <p:spPr bwMode="auto">
            <a:xfrm>
              <a:off x="249" y="1728"/>
              <a:ext cx="27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200</a:t>
              </a:r>
            </a:p>
          </p:txBody>
        </p:sp>
        <p:sp>
          <p:nvSpPr>
            <p:cNvPr id="23" name="Rectangle 21"/>
            <p:cNvSpPr>
              <a:spLocks noChangeAspect="1" noChangeArrowheads="1"/>
            </p:cNvSpPr>
            <p:nvPr/>
          </p:nvSpPr>
          <p:spPr bwMode="auto">
            <a:xfrm>
              <a:off x="249" y="1249"/>
              <a:ext cx="2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250</a:t>
              </a:r>
            </a:p>
          </p:txBody>
        </p:sp>
        <p:sp>
          <p:nvSpPr>
            <p:cNvPr id="24" name="Rectangle 22"/>
            <p:cNvSpPr>
              <a:spLocks noChangeAspect="1" noChangeArrowheads="1"/>
            </p:cNvSpPr>
            <p:nvPr/>
          </p:nvSpPr>
          <p:spPr bwMode="auto">
            <a:xfrm>
              <a:off x="261" y="220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150</a:t>
              </a:r>
            </a:p>
          </p:txBody>
        </p:sp>
        <p:sp>
          <p:nvSpPr>
            <p:cNvPr id="25" name="Rectangle 23"/>
            <p:cNvSpPr>
              <a:spLocks noChangeAspect="1" noChangeArrowheads="1"/>
            </p:cNvSpPr>
            <p:nvPr/>
          </p:nvSpPr>
          <p:spPr bwMode="auto">
            <a:xfrm>
              <a:off x="255" y="2682"/>
              <a:ext cx="2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100</a:t>
              </a:r>
            </a:p>
          </p:txBody>
        </p:sp>
        <p:sp>
          <p:nvSpPr>
            <p:cNvPr id="26" name="Rectangle 24"/>
            <p:cNvSpPr>
              <a:spLocks noChangeAspect="1" noChangeArrowheads="1"/>
            </p:cNvSpPr>
            <p:nvPr/>
          </p:nvSpPr>
          <p:spPr bwMode="auto">
            <a:xfrm>
              <a:off x="318" y="3157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50</a:t>
              </a:r>
            </a:p>
          </p:txBody>
        </p:sp>
        <p:sp>
          <p:nvSpPr>
            <p:cNvPr id="27" name="AutoShape 25"/>
            <p:cNvSpPr>
              <a:spLocks noChangeAspect="1" noChangeArrowheads="1"/>
            </p:cNvSpPr>
            <p:nvPr/>
          </p:nvSpPr>
          <p:spPr bwMode="auto">
            <a:xfrm rot="10800000" flipH="1">
              <a:off x="1033" y="2118"/>
              <a:ext cx="73" cy="72"/>
            </a:xfrm>
            <a:prstGeom prst="triangle">
              <a:avLst>
                <a:gd name="adj" fmla="val 49995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>
              <a:grpSpLocks noChangeAspect="1"/>
            </p:cNvGrpSpPr>
            <p:nvPr/>
          </p:nvGrpSpPr>
          <p:grpSpPr bwMode="auto">
            <a:xfrm>
              <a:off x="2255" y="3634"/>
              <a:ext cx="148" cy="147"/>
              <a:chOff x="2780" y="3646"/>
              <a:chExt cx="180" cy="180"/>
            </a:xfrm>
          </p:grpSpPr>
          <p:sp>
            <p:nvSpPr>
              <p:cNvPr id="74" name="Oval 27"/>
              <p:cNvSpPr>
                <a:spLocks noChangeAspect="1" noChangeArrowheads="1"/>
              </p:cNvSpPr>
              <p:nvPr/>
            </p:nvSpPr>
            <p:spPr bwMode="auto">
              <a:xfrm>
                <a:off x="2784" y="3646"/>
                <a:ext cx="173" cy="173"/>
              </a:xfrm>
              <a:prstGeom prst="ellipse">
                <a:avLst/>
              </a:prstGeom>
              <a:solidFill>
                <a:srgbClr val="FFFF00"/>
              </a:solidFill>
              <a:ln w="12699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2780" y="3741"/>
                <a:ext cx="180" cy="85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Line 29"/>
            <p:cNvSpPr>
              <a:spLocks noChangeAspect="1" noChangeShapeType="1"/>
            </p:cNvSpPr>
            <p:nvPr/>
          </p:nvSpPr>
          <p:spPr bwMode="auto">
            <a:xfrm>
              <a:off x="2749" y="3684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Aspect="1" noChangeShapeType="1"/>
            </p:cNvSpPr>
            <p:nvPr/>
          </p:nvSpPr>
          <p:spPr bwMode="auto">
            <a:xfrm>
              <a:off x="2040" y="3685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Aspect="1" noChangeShapeType="1"/>
            </p:cNvSpPr>
            <p:nvPr/>
          </p:nvSpPr>
          <p:spPr bwMode="auto">
            <a:xfrm>
              <a:off x="2397" y="3685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Aspect="1" noChangeShapeType="1"/>
            </p:cNvSpPr>
            <p:nvPr/>
          </p:nvSpPr>
          <p:spPr bwMode="auto">
            <a:xfrm>
              <a:off x="1686" y="3685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Aspect="1" noChangeShapeType="1"/>
            </p:cNvSpPr>
            <p:nvPr/>
          </p:nvSpPr>
          <p:spPr bwMode="auto">
            <a:xfrm>
              <a:off x="1331" y="3684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Aspect="1" noChangeShapeType="1"/>
            </p:cNvSpPr>
            <p:nvPr/>
          </p:nvSpPr>
          <p:spPr bwMode="auto">
            <a:xfrm>
              <a:off x="919" y="3684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Aspect="1" noChangeShapeType="1"/>
            </p:cNvSpPr>
            <p:nvPr/>
          </p:nvSpPr>
          <p:spPr bwMode="auto">
            <a:xfrm>
              <a:off x="531" y="3684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6"/>
            <p:cNvSpPr>
              <a:spLocks noChangeAspect="1" noChangeArrowheads="1"/>
            </p:cNvSpPr>
            <p:nvPr/>
          </p:nvSpPr>
          <p:spPr bwMode="auto">
            <a:xfrm>
              <a:off x="488" y="3727"/>
              <a:ext cx="1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0</a:t>
              </a:r>
            </a:p>
          </p:txBody>
        </p:sp>
        <p:sp>
          <p:nvSpPr>
            <p:cNvPr id="37" name="Rectangle 37"/>
            <p:cNvSpPr>
              <a:spLocks noChangeAspect="1" noChangeArrowheads="1"/>
            </p:cNvSpPr>
            <p:nvPr/>
          </p:nvSpPr>
          <p:spPr bwMode="auto">
            <a:xfrm>
              <a:off x="789" y="372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200</a:t>
              </a:r>
            </a:p>
          </p:txBody>
        </p:sp>
        <p:sp>
          <p:nvSpPr>
            <p:cNvPr id="38" name="Rectangle 38"/>
            <p:cNvSpPr>
              <a:spLocks noChangeAspect="1" noChangeArrowheads="1"/>
            </p:cNvSpPr>
            <p:nvPr/>
          </p:nvSpPr>
          <p:spPr bwMode="auto">
            <a:xfrm>
              <a:off x="1178" y="372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400</a:t>
              </a:r>
            </a:p>
          </p:txBody>
        </p:sp>
        <p:sp>
          <p:nvSpPr>
            <p:cNvPr id="39" name="Rectangle 39"/>
            <p:cNvSpPr>
              <a:spLocks noChangeAspect="1" noChangeArrowheads="1"/>
            </p:cNvSpPr>
            <p:nvPr/>
          </p:nvSpPr>
          <p:spPr bwMode="auto">
            <a:xfrm>
              <a:off x="1565" y="372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600</a:t>
              </a:r>
            </a:p>
          </p:txBody>
        </p:sp>
        <p:sp>
          <p:nvSpPr>
            <p:cNvPr id="40" name="Rectangle 40"/>
            <p:cNvSpPr>
              <a:spLocks noChangeAspect="1" noChangeArrowheads="1"/>
            </p:cNvSpPr>
            <p:nvPr/>
          </p:nvSpPr>
          <p:spPr bwMode="auto">
            <a:xfrm>
              <a:off x="1911" y="372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800</a:t>
              </a:r>
            </a:p>
          </p:txBody>
        </p:sp>
        <p:sp>
          <p:nvSpPr>
            <p:cNvPr id="41" name="Rectangle 41"/>
            <p:cNvSpPr>
              <a:spLocks noChangeAspect="1" noChangeArrowheads="1"/>
            </p:cNvSpPr>
            <p:nvPr/>
          </p:nvSpPr>
          <p:spPr bwMode="auto">
            <a:xfrm>
              <a:off x="2212" y="3727"/>
              <a:ext cx="3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1000</a:t>
              </a:r>
            </a:p>
          </p:txBody>
        </p:sp>
        <p:sp>
          <p:nvSpPr>
            <p:cNvPr id="42" name="Rectangle 42"/>
            <p:cNvSpPr>
              <a:spLocks noChangeAspect="1" noChangeArrowheads="1"/>
            </p:cNvSpPr>
            <p:nvPr/>
          </p:nvSpPr>
          <p:spPr bwMode="auto">
            <a:xfrm>
              <a:off x="2599" y="3727"/>
              <a:ext cx="3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1200</a:t>
              </a:r>
            </a:p>
          </p:txBody>
        </p:sp>
        <p:sp>
          <p:nvSpPr>
            <p:cNvPr id="43" name="Rectangle 43"/>
            <p:cNvSpPr>
              <a:spLocks noChangeAspect="1" noChangeArrowheads="1"/>
            </p:cNvSpPr>
            <p:nvPr/>
          </p:nvSpPr>
          <p:spPr bwMode="auto">
            <a:xfrm>
              <a:off x="1652" y="2297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chemeClr val="accent1"/>
                  </a:solidFill>
                  <a:latin typeface="BellGothic Black"/>
                </a:rPr>
                <a:t>AGS</a:t>
              </a:r>
            </a:p>
          </p:txBody>
        </p:sp>
        <p:sp>
          <p:nvSpPr>
            <p:cNvPr id="44" name="Rectangle 44"/>
            <p:cNvSpPr>
              <a:spLocks noChangeAspect="1" noChangeArrowheads="1"/>
            </p:cNvSpPr>
            <p:nvPr/>
          </p:nvSpPr>
          <p:spPr bwMode="auto">
            <a:xfrm>
              <a:off x="2039" y="2842"/>
              <a:ext cx="2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FF66"/>
                  </a:solidFill>
                  <a:latin typeface="BellGothic Black"/>
                </a:rPr>
                <a:t>SIS</a:t>
              </a:r>
            </a:p>
          </p:txBody>
        </p:sp>
        <p:sp>
          <p:nvSpPr>
            <p:cNvPr id="45" name="Rectangle 45"/>
            <p:cNvSpPr>
              <a:spLocks noChangeAspect="1" noChangeArrowheads="1"/>
            </p:cNvSpPr>
            <p:nvPr/>
          </p:nvSpPr>
          <p:spPr bwMode="auto">
            <a:xfrm>
              <a:off x="1048" y="2199"/>
              <a:ext cx="308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chemeClr val="accent2"/>
                  </a:solidFill>
                  <a:latin typeface="BellGothic Black"/>
                </a:rPr>
                <a:t>SPS</a:t>
              </a:r>
              <a:endParaRPr kumimoji="1" lang="en-US" sz="1200">
                <a:solidFill>
                  <a:schemeClr val="accent2"/>
                </a:solidFill>
                <a:latin typeface="BellGothic Black"/>
                <a:ea typeface="ＭＳ Ｐゴシック" pitchFamily="34" charset="-128"/>
              </a:endParaRPr>
            </a:p>
          </p:txBody>
        </p:sp>
        <p:sp>
          <p:nvSpPr>
            <p:cNvPr id="46" name="Rectangle 46"/>
            <p:cNvSpPr>
              <a:spLocks noChangeAspect="1" noChangeArrowheads="1"/>
            </p:cNvSpPr>
            <p:nvPr/>
          </p:nvSpPr>
          <p:spPr bwMode="auto">
            <a:xfrm>
              <a:off x="609" y="1638"/>
              <a:ext cx="4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altLang="ja-JP" sz="1400">
                  <a:solidFill>
                    <a:srgbClr val="FF0000"/>
                  </a:solidFill>
                  <a:latin typeface="BellGothic Black"/>
                </a:rPr>
                <a:t>RHIC</a:t>
              </a:r>
              <a:endParaRPr kumimoji="1" lang="en-US" sz="1400">
                <a:solidFill>
                  <a:srgbClr val="FF0000"/>
                </a:solidFill>
                <a:latin typeface="BellGothic Black"/>
                <a:ea typeface="ＭＳ Ｐゴシック" pitchFamily="34" charset="-128"/>
              </a:endParaRPr>
            </a:p>
          </p:txBody>
        </p:sp>
        <p:sp>
          <p:nvSpPr>
            <p:cNvPr id="47" name="Text Box 47"/>
            <p:cNvSpPr txBox="1">
              <a:spLocks noChangeAspect="1" noChangeArrowheads="1"/>
            </p:cNvSpPr>
            <p:nvPr/>
          </p:nvSpPr>
          <p:spPr bwMode="auto">
            <a:xfrm>
              <a:off x="1695" y="1654"/>
              <a:ext cx="15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CC3300"/>
                  </a:solidFill>
                  <a:latin typeface="BellGothic Black"/>
                </a:rPr>
                <a:t>quark-gluon plasma</a:t>
              </a:r>
              <a:r>
                <a:rPr lang="en-US" sz="2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8" name="Rectangle 48"/>
            <p:cNvSpPr>
              <a:spLocks noChangeAspect="1" noChangeArrowheads="1"/>
            </p:cNvSpPr>
            <p:nvPr/>
          </p:nvSpPr>
          <p:spPr bwMode="auto">
            <a:xfrm>
              <a:off x="789" y="3041"/>
              <a:ext cx="965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333399"/>
                  </a:solidFill>
                  <a:latin typeface="BellGothic Black"/>
                </a:rPr>
                <a:t>hadron gas</a:t>
              </a:r>
            </a:p>
          </p:txBody>
        </p:sp>
        <p:sp>
          <p:nvSpPr>
            <p:cNvPr id="49" name="Line 49"/>
            <p:cNvSpPr>
              <a:spLocks noChangeAspect="1" noChangeShapeType="1"/>
            </p:cNvSpPr>
            <p:nvPr/>
          </p:nvSpPr>
          <p:spPr bwMode="auto">
            <a:xfrm>
              <a:off x="2555" y="3689"/>
              <a:ext cx="819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50"/>
            <p:cNvSpPr txBox="1">
              <a:spLocks noChangeAspect="1" noChangeArrowheads="1"/>
            </p:cNvSpPr>
            <p:nvPr/>
          </p:nvSpPr>
          <p:spPr bwMode="auto">
            <a:xfrm>
              <a:off x="2168" y="2348"/>
              <a:ext cx="11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FF6600"/>
                  </a:solidFill>
                </a:rPr>
                <a:t>deconfinement</a:t>
              </a:r>
            </a:p>
            <a:p>
              <a:pPr algn="ctr" eaLnBrk="0" hangingPunct="0"/>
              <a:r>
                <a:rPr lang="en-US" sz="1600">
                  <a:solidFill>
                    <a:srgbClr val="FF6600"/>
                  </a:solidFill>
                </a:rPr>
                <a:t>chiral restauration</a:t>
              </a:r>
            </a:p>
          </p:txBody>
        </p:sp>
        <p:sp>
          <p:nvSpPr>
            <p:cNvPr id="51" name="Text Box 51"/>
            <p:cNvSpPr txBox="1">
              <a:spLocks noChangeAspect="1" noChangeArrowheads="1"/>
            </p:cNvSpPr>
            <p:nvPr/>
          </p:nvSpPr>
          <p:spPr bwMode="auto">
            <a:xfrm>
              <a:off x="514" y="2094"/>
              <a:ext cx="60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8000"/>
                  </a:solidFill>
                </a:rPr>
                <a:t>Lattice QCD</a:t>
              </a:r>
            </a:p>
          </p:txBody>
        </p:sp>
        <p:sp>
          <p:nvSpPr>
            <p:cNvPr id="52" name="Freeform 52"/>
            <p:cNvSpPr>
              <a:spLocks noChangeAspect="1"/>
            </p:cNvSpPr>
            <p:nvPr/>
          </p:nvSpPr>
          <p:spPr bwMode="auto">
            <a:xfrm>
              <a:off x="611" y="2047"/>
              <a:ext cx="1710" cy="1567"/>
            </a:xfrm>
            <a:custGeom>
              <a:avLst/>
              <a:gdLst>
                <a:gd name="T0" fmla="*/ 1385 w 2112"/>
                <a:gd name="T1" fmla="*/ 1421 h 1728"/>
                <a:gd name="T2" fmla="*/ 1038 w 2112"/>
                <a:gd name="T3" fmla="*/ 750 h 1728"/>
                <a:gd name="T4" fmla="*/ 818 w 2112"/>
                <a:gd name="T5" fmla="*/ 394 h 1728"/>
                <a:gd name="T6" fmla="*/ 347 w 2112"/>
                <a:gd name="T7" fmla="*/ 79 h 1728"/>
                <a:gd name="T8" fmla="*/ 0 w 2112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1728"/>
                <a:gd name="T17" fmla="*/ 2112 w 2112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1728">
                  <a:moveTo>
                    <a:pt x="2112" y="1728"/>
                  </a:moveTo>
                  <a:cubicBezTo>
                    <a:pt x="1920" y="1424"/>
                    <a:pt x="1728" y="1120"/>
                    <a:pt x="1584" y="912"/>
                  </a:cubicBezTo>
                  <a:cubicBezTo>
                    <a:pt x="1440" y="704"/>
                    <a:pt x="1424" y="616"/>
                    <a:pt x="1248" y="480"/>
                  </a:cubicBezTo>
                  <a:cubicBezTo>
                    <a:pt x="1072" y="344"/>
                    <a:pt x="736" y="176"/>
                    <a:pt x="528" y="96"/>
                  </a:cubicBezTo>
                  <a:cubicBezTo>
                    <a:pt x="320" y="16"/>
                    <a:pt x="88" y="16"/>
                    <a:pt x="0" y="0"/>
                  </a:cubicBezTo>
                </a:path>
              </a:pathLst>
            </a:custGeom>
            <a:noFill/>
            <a:ln w="25400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53" name="Text Box 53"/>
            <p:cNvSpPr txBox="1">
              <a:spLocks noChangeAspect="1" noChangeArrowheads="1"/>
            </p:cNvSpPr>
            <p:nvPr/>
          </p:nvSpPr>
          <p:spPr bwMode="auto">
            <a:xfrm>
              <a:off x="1866" y="3436"/>
              <a:ext cx="948" cy="1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FF9933"/>
                  </a:solidFill>
                </a:rPr>
                <a:t>atomic nuclei</a:t>
              </a:r>
            </a:p>
          </p:txBody>
        </p:sp>
        <p:grpSp>
          <p:nvGrpSpPr>
            <p:cNvPr id="54" name="Group 54"/>
            <p:cNvGrpSpPr>
              <a:grpSpLocks noChangeAspect="1"/>
            </p:cNvGrpSpPr>
            <p:nvPr/>
          </p:nvGrpSpPr>
          <p:grpSpPr bwMode="auto">
            <a:xfrm>
              <a:off x="1807" y="2770"/>
              <a:ext cx="307" cy="436"/>
              <a:chOff x="2242" y="2607"/>
              <a:chExt cx="369" cy="534"/>
            </a:xfrm>
          </p:grpSpPr>
          <p:sp>
            <p:nvSpPr>
              <p:cNvPr id="63" name="Oval 55"/>
              <p:cNvSpPr>
                <a:spLocks noChangeAspect="1" noChangeArrowheads="1"/>
              </p:cNvSpPr>
              <p:nvPr/>
            </p:nvSpPr>
            <p:spPr bwMode="auto">
              <a:xfrm>
                <a:off x="2276" y="2640"/>
                <a:ext cx="77" cy="77"/>
              </a:xfrm>
              <a:prstGeom prst="ellipse">
                <a:avLst/>
              </a:prstGeom>
              <a:solidFill>
                <a:srgbClr val="00FF66"/>
              </a:solidFill>
              <a:ln w="12699">
                <a:solidFill>
                  <a:srgbClr val="00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56"/>
              <p:cNvSpPr>
                <a:spLocks noChangeAspect="1" noChangeArrowheads="1"/>
              </p:cNvSpPr>
              <p:nvPr/>
            </p:nvSpPr>
            <p:spPr bwMode="auto">
              <a:xfrm>
                <a:off x="2378" y="2706"/>
                <a:ext cx="77" cy="77"/>
              </a:xfrm>
              <a:prstGeom prst="ellipse">
                <a:avLst/>
              </a:prstGeom>
              <a:solidFill>
                <a:srgbClr val="00FF66"/>
              </a:solidFill>
              <a:ln w="12699">
                <a:solidFill>
                  <a:srgbClr val="00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57"/>
              <p:cNvSpPr>
                <a:spLocks noChangeAspect="1" noChangeArrowheads="1"/>
              </p:cNvSpPr>
              <p:nvPr/>
            </p:nvSpPr>
            <p:spPr bwMode="auto">
              <a:xfrm>
                <a:off x="2456" y="2891"/>
                <a:ext cx="77" cy="77"/>
              </a:xfrm>
              <a:prstGeom prst="ellipse">
                <a:avLst/>
              </a:prstGeom>
              <a:solidFill>
                <a:srgbClr val="00FF66"/>
              </a:solidFill>
              <a:ln w="12699">
                <a:solidFill>
                  <a:srgbClr val="00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58"/>
              <p:cNvSpPr>
                <a:spLocks noChangeAspect="1" noChangeArrowheads="1"/>
              </p:cNvSpPr>
              <p:nvPr/>
            </p:nvSpPr>
            <p:spPr bwMode="auto">
              <a:xfrm>
                <a:off x="2502" y="3032"/>
                <a:ext cx="77" cy="77"/>
              </a:xfrm>
              <a:prstGeom prst="ellipse">
                <a:avLst/>
              </a:prstGeom>
              <a:solidFill>
                <a:srgbClr val="00FF66"/>
              </a:solidFill>
              <a:ln w="12699">
                <a:solidFill>
                  <a:srgbClr val="00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Line 59"/>
              <p:cNvSpPr>
                <a:spLocks noChangeAspect="1" noChangeShapeType="1"/>
              </p:cNvSpPr>
              <p:nvPr/>
            </p:nvSpPr>
            <p:spPr bwMode="auto">
              <a:xfrm>
                <a:off x="2311" y="2607"/>
                <a:ext cx="0" cy="137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60"/>
              <p:cNvSpPr>
                <a:spLocks noChangeAspect="1" noChangeShapeType="1"/>
              </p:cNvSpPr>
              <p:nvPr/>
            </p:nvSpPr>
            <p:spPr bwMode="auto">
              <a:xfrm>
                <a:off x="2242" y="2675"/>
                <a:ext cx="135" cy="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61"/>
              <p:cNvSpPr>
                <a:spLocks noChangeAspect="1" noChangeShapeType="1"/>
              </p:cNvSpPr>
              <p:nvPr/>
            </p:nvSpPr>
            <p:spPr bwMode="auto">
              <a:xfrm>
                <a:off x="2341" y="2747"/>
                <a:ext cx="140" cy="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62"/>
              <p:cNvSpPr>
                <a:spLocks noChangeAspect="1" noChangeShapeType="1"/>
              </p:cNvSpPr>
              <p:nvPr/>
            </p:nvSpPr>
            <p:spPr bwMode="auto">
              <a:xfrm>
                <a:off x="2419" y="2933"/>
                <a:ext cx="144" cy="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2493" y="2862"/>
                <a:ext cx="0" cy="14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64"/>
              <p:cNvSpPr>
                <a:spLocks noChangeAspect="1" noChangeShapeType="1"/>
              </p:cNvSpPr>
              <p:nvPr/>
            </p:nvSpPr>
            <p:spPr bwMode="auto">
              <a:xfrm>
                <a:off x="2467" y="3073"/>
                <a:ext cx="144" cy="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65"/>
              <p:cNvSpPr>
                <a:spLocks noChangeAspect="1" noChangeShapeType="1"/>
              </p:cNvSpPr>
              <p:nvPr/>
            </p:nvSpPr>
            <p:spPr bwMode="auto">
              <a:xfrm>
                <a:off x="2536" y="3003"/>
                <a:ext cx="0" cy="138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" name="AutoShape 66"/>
            <p:cNvSpPr>
              <a:spLocks noChangeAspect="1" noChangeArrowheads="1"/>
            </p:cNvSpPr>
            <p:nvPr/>
          </p:nvSpPr>
          <p:spPr bwMode="auto">
            <a:xfrm>
              <a:off x="574" y="1966"/>
              <a:ext cx="131" cy="15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Line 67"/>
            <p:cNvSpPr>
              <a:spLocks noChangeAspect="1" noChangeShapeType="1"/>
            </p:cNvSpPr>
            <p:nvPr/>
          </p:nvSpPr>
          <p:spPr bwMode="auto">
            <a:xfrm>
              <a:off x="524" y="3727"/>
              <a:ext cx="31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" name="Group 68"/>
            <p:cNvGrpSpPr>
              <a:grpSpLocks noChangeAspect="1"/>
            </p:cNvGrpSpPr>
            <p:nvPr/>
          </p:nvGrpSpPr>
          <p:grpSpPr bwMode="auto">
            <a:xfrm>
              <a:off x="1029" y="1985"/>
              <a:ext cx="60" cy="296"/>
              <a:chOff x="1311" y="1629"/>
              <a:chExt cx="74" cy="359"/>
            </a:xfrm>
          </p:grpSpPr>
          <p:sp>
            <p:nvSpPr>
              <p:cNvPr id="61" name="Oval 69"/>
              <p:cNvSpPr>
                <a:spLocks noChangeAspect="1" noChangeArrowheads="1"/>
              </p:cNvSpPr>
              <p:nvPr/>
            </p:nvSpPr>
            <p:spPr bwMode="auto">
              <a:xfrm>
                <a:off x="1311" y="1774"/>
                <a:ext cx="74" cy="74"/>
              </a:xfrm>
              <a:prstGeom prst="ellipse">
                <a:avLst/>
              </a:prstGeom>
              <a:solidFill>
                <a:schemeClr val="accent2"/>
              </a:solidFill>
              <a:ln w="12699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1348" y="1629"/>
                <a:ext cx="0" cy="359"/>
              </a:xfrm>
              <a:prstGeom prst="line">
                <a:avLst/>
              </a:prstGeom>
              <a:noFill/>
              <a:ln w="12699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AutoShape 71"/>
            <p:cNvSpPr>
              <a:spLocks noChangeAspect="1" noChangeArrowheads="1"/>
            </p:cNvSpPr>
            <p:nvPr/>
          </p:nvSpPr>
          <p:spPr bwMode="auto">
            <a:xfrm>
              <a:off x="964" y="2065"/>
              <a:ext cx="66" cy="62"/>
            </a:xfrm>
            <a:prstGeom prst="triangle">
              <a:avLst>
                <a:gd name="adj" fmla="val 50495"/>
              </a:avLst>
            </a:prstGeom>
            <a:solidFill>
              <a:schemeClr val="accent2"/>
            </a:solidFill>
            <a:ln w="12699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" name="Oval 72"/>
            <p:cNvSpPr>
              <a:spLocks noChangeAspect="1" noChangeArrowheads="1"/>
            </p:cNvSpPr>
            <p:nvPr/>
          </p:nvSpPr>
          <p:spPr bwMode="auto">
            <a:xfrm>
              <a:off x="1609" y="2458"/>
              <a:ext cx="68" cy="66"/>
            </a:xfrm>
            <a:prstGeom prst="ellipse">
              <a:avLst/>
            </a:prstGeom>
            <a:solidFill>
              <a:schemeClr val="accent1"/>
            </a:solidFill>
            <a:ln w="12699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" name="Oval 73"/>
            <p:cNvSpPr>
              <a:spLocks noChangeAspect="1" noChangeArrowheads="1"/>
            </p:cNvSpPr>
            <p:nvPr/>
          </p:nvSpPr>
          <p:spPr bwMode="auto">
            <a:xfrm>
              <a:off x="1573" y="2429"/>
              <a:ext cx="64" cy="63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886200" y="5867400"/>
            <a:ext cx="4572000" cy="59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825" indent="-282575" algn="ctr" defTabSz="40005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tabLst>
                <a:tab pos="635000" algn="l"/>
                <a:tab pos="1268413" algn="l"/>
                <a:tab pos="1903413" algn="l"/>
                <a:tab pos="2538413" algn="l"/>
                <a:tab pos="3173413" algn="l"/>
                <a:tab pos="3806825" algn="l"/>
                <a:tab pos="4441825" algn="l"/>
                <a:tab pos="5076825" algn="l"/>
                <a:tab pos="5711825" algn="l"/>
                <a:tab pos="6345238" algn="l"/>
                <a:tab pos="6980238" algn="l"/>
                <a:tab pos="7615238" algn="l"/>
                <a:tab pos="8248650" algn="l"/>
              </a:tabLst>
            </a:pPr>
            <a:r>
              <a:rPr lang="en-US" b="1" i="0" dirty="0">
                <a:sym typeface="Symbol" pitchFamily="18" charset="2"/>
              </a:rPr>
              <a:t>For s &gt;≈ 10 </a:t>
            </a:r>
            <a:r>
              <a:rPr lang="en-US" b="1" i="0" dirty="0" err="1">
                <a:sym typeface="Symbol" pitchFamily="18" charset="2"/>
              </a:rPr>
              <a:t>GeV</a:t>
            </a:r>
            <a:r>
              <a:rPr lang="en-US" b="1" i="0" dirty="0">
                <a:sym typeface="Symbol" pitchFamily="18" charset="2"/>
              </a:rPr>
              <a:t> </a:t>
            </a:r>
            <a:r>
              <a:rPr lang="en-US" b="1" i="0" dirty="0" smtClean="0">
                <a:sym typeface="Symbol" pitchFamily="18" charset="2"/>
              </a:rPr>
              <a:t>, </a:t>
            </a:r>
            <a:r>
              <a:rPr lang="en-US" b="1" i="0" dirty="0">
                <a:sym typeface="Symbol" pitchFamily="18" charset="2"/>
              </a:rPr>
              <a:t>chemical freeze-out very close to phase boundary</a:t>
            </a:r>
          </a:p>
        </p:txBody>
      </p:sp>
      <p:sp>
        <p:nvSpPr>
          <p:cNvPr id="77" name="TextBox 93"/>
          <p:cNvSpPr txBox="1">
            <a:spLocks noChangeArrowheads="1"/>
          </p:cNvSpPr>
          <p:nvPr/>
        </p:nvSpPr>
        <p:spPr bwMode="auto">
          <a:xfrm>
            <a:off x="0" y="762000"/>
            <a:ext cx="263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Extracted T &amp; µ</a:t>
            </a:r>
            <a:r>
              <a:rPr lang="en-US" baseline="-25000" dirty="0"/>
              <a:t>B  </a:t>
            </a:r>
            <a:r>
              <a:rPr lang="en-US" dirty="0"/>
              <a:t>values</a:t>
            </a:r>
            <a:endParaRPr lang="en-US" baseline="-25000" dirty="0"/>
          </a:p>
        </p:txBody>
      </p:sp>
      <p:sp>
        <p:nvSpPr>
          <p:cNvPr id="79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Model Results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447800"/>
            <a:ext cx="48958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981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Results from different</a:t>
            </a:r>
          </a:p>
          <a:p>
            <a:r>
              <a:rPr lang="en-US" b="1" dirty="0" smtClean="0"/>
              <a:t>beam energies</a:t>
            </a:r>
          </a:p>
          <a:p>
            <a:r>
              <a:rPr lang="en-US" dirty="0" smtClean="0"/>
              <a:t>Analysis of particle yields</a:t>
            </a:r>
          </a:p>
          <a:p>
            <a:r>
              <a:rPr lang="en-US" dirty="0" smtClean="0"/>
              <a:t>with statistical models</a:t>
            </a:r>
          </a:p>
          <a:p>
            <a:r>
              <a:rPr lang="en-US" dirty="0" smtClean="0"/>
              <a:t>Freeze-out points reach QGP </a:t>
            </a:r>
          </a:p>
          <a:p>
            <a:r>
              <a:rPr lang="en-US" dirty="0" smtClean="0"/>
              <a:t>phase boundary at top SPS </a:t>
            </a:r>
          </a:p>
          <a:p>
            <a:r>
              <a:rPr lang="en-US" dirty="0" smtClean="0"/>
              <a:t>energies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52400"/>
            <a:ext cx="7772400" cy="457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J/</a:t>
            </a:r>
            <a:r>
              <a:rPr kumimoji="0" lang="el-GR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ψ: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analyzed 25% of 62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statistics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6" descr="fig_auau62gev_dimuon_sout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5838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001713" y="23114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Tw Cen MT" pitchFamily="34" charset="0"/>
              </a:rPr>
              <a:t>per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881313" y="22717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Tw Cen MT" pitchFamily="34" charset="0"/>
              </a:rPr>
              <a:t>semi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835525" y="221773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Tw Cen MT" pitchFamily="34" charset="0"/>
              </a:rPr>
              <a:t>cen</a:t>
            </a:r>
          </a:p>
        </p:txBody>
      </p:sp>
      <p:sp>
        <p:nvSpPr>
          <p:cNvPr id="8" name="Slide Number Placeholder 11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48DEED-8DEE-4FCA-9ED6-9B672BDE19EE}" type="slidenum">
              <a:rPr lang="en-US" sz="1400">
                <a:solidFill>
                  <a:srgbClr val="FFFFFF"/>
                </a:solidFill>
                <a:latin typeface="+mn-l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46</a:t>
            </a:fld>
            <a:endParaRPr lang="en-US" sz="14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5838825" y="1143000"/>
            <a:ext cx="3305175" cy="314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19088" indent="-319088"/>
            <a:r>
              <a:rPr lang="en-US" sz="2100" dirty="0">
                <a:latin typeface="Arial" pitchFamily="34" charset="0"/>
              </a:rPr>
              <a:t>Recombination </a:t>
            </a:r>
          </a:p>
          <a:p>
            <a:pPr marL="639763" lvl="1" indent="-273050">
              <a:lnSpc>
                <a:spcPct val="85000"/>
              </a:lnSpc>
              <a:buClrTx/>
              <a:buSzPct val="60000"/>
              <a:buFont typeface="Monotype Sorts" charset="2"/>
              <a:buNone/>
            </a:pPr>
            <a:r>
              <a:rPr lang="en-US" sz="2100" dirty="0">
                <a:latin typeface="Arial" pitchFamily="34" charset="0"/>
              </a:rPr>
              <a:t>(e.g. Rapp et al.)</a:t>
            </a:r>
          </a:p>
          <a:p>
            <a:pPr marL="639763" lvl="1" indent="-273050">
              <a:lnSpc>
                <a:spcPct val="85000"/>
              </a:lnSpc>
              <a:buClrTx/>
              <a:buSzPct val="60000"/>
              <a:buFont typeface="Monotype Sorts" charset="2"/>
              <a:buNone/>
            </a:pPr>
            <a:r>
              <a:rPr lang="en-US" sz="2100" dirty="0">
                <a:solidFill>
                  <a:schemeClr val="accent3"/>
                </a:solidFill>
                <a:latin typeface="Arial" pitchFamily="34" charset="0"/>
              </a:rPr>
              <a:t>J/</a:t>
            </a:r>
            <a:r>
              <a:rPr lang="el-GR" sz="2100" dirty="0">
                <a:solidFill>
                  <a:schemeClr val="accent3"/>
                </a:solidFill>
                <a:latin typeface="Calibri" pitchFamily="34" charset="0"/>
              </a:rPr>
              <a:t>ψ</a:t>
            </a:r>
            <a:r>
              <a:rPr lang="en-US" sz="2100" dirty="0">
                <a:solidFill>
                  <a:schemeClr val="accent3"/>
                </a:solidFill>
                <a:latin typeface="Arial" pitchFamily="34" charset="0"/>
              </a:rPr>
              <a:t> yield at 200 </a:t>
            </a:r>
            <a:r>
              <a:rPr lang="en-US" sz="2100" dirty="0" err="1">
                <a:solidFill>
                  <a:schemeClr val="accent3"/>
                </a:solidFill>
                <a:latin typeface="Arial" pitchFamily="34" charset="0"/>
              </a:rPr>
              <a:t>GeV</a:t>
            </a:r>
            <a:r>
              <a:rPr lang="en-US" sz="2100" dirty="0">
                <a:solidFill>
                  <a:schemeClr val="accent3"/>
                </a:solidFill>
                <a:latin typeface="Arial" pitchFamily="34" charset="0"/>
              </a:rPr>
              <a:t> is dominantly from recombination</a:t>
            </a:r>
          </a:p>
          <a:p>
            <a:pPr marL="639763" lvl="1" indent="-273050">
              <a:lnSpc>
                <a:spcPct val="85000"/>
              </a:lnSpc>
              <a:buClrTx/>
              <a:buSzPct val="60000"/>
              <a:buFont typeface="Monotype Sorts" charset="2"/>
              <a:buNone/>
            </a:pPr>
            <a:endParaRPr lang="en-US" sz="2100" dirty="0">
              <a:solidFill>
                <a:srgbClr val="FF0000"/>
              </a:solidFill>
              <a:latin typeface="Arial" pitchFamily="34" charset="0"/>
            </a:endParaRPr>
          </a:p>
          <a:p>
            <a:pPr marL="319088" indent="-319088"/>
            <a:r>
              <a:rPr lang="en-US" sz="2100" dirty="0">
                <a:latin typeface="Arial" pitchFamily="34" charset="0"/>
              </a:rPr>
              <a:t>Predict suppression greater at 62 </a:t>
            </a:r>
            <a:r>
              <a:rPr lang="en-US" sz="2100" dirty="0" err="1">
                <a:latin typeface="Arial" pitchFamily="34" charset="0"/>
              </a:rPr>
              <a:t>GeV</a:t>
            </a:r>
            <a:endParaRPr lang="en-US" sz="2500" dirty="0">
              <a:latin typeface="Arial" pitchFamily="34" charset="0"/>
            </a:endParaRPr>
          </a:p>
          <a:p>
            <a:pPr lvl="2" indent="-228600">
              <a:lnSpc>
                <a:spcPct val="85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J/</a:t>
            </a:r>
            <a:r>
              <a:rPr lang="el-GR" sz="1800" dirty="0">
                <a:solidFill>
                  <a:schemeClr val="tx1"/>
                </a:solidFill>
                <a:latin typeface="Calibri" pitchFamily="34" charset="0"/>
              </a:rPr>
              <a:t>ψ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 yield down by 1/3</a:t>
            </a:r>
          </a:p>
          <a:p>
            <a:pPr lvl="2" indent="-228600">
              <a:lnSpc>
                <a:spcPct val="85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Recombination down 1/10</a:t>
            </a:r>
            <a:endParaRPr lang="en-US" sz="1800" dirty="0">
              <a:solidFill>
                <a:srgbClr val="00FF00"/>
              </a:solidFill>
              <a:latin typeface="Arial" pitchFamily="34" charset="0"/>
            </a:endParaRP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0" y="5410200"/>
            <a:ext cx="8061325" cy="955675"/>
            <a:chOff x="0" y="3300"/>
            <a:chExt cx="5078" cy="602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0" y="3300"/>
              <a:ext cx="507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charset="2"/>
                <a:buNone/>
              </a:pP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600 M min. bias events 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sym typeface="Symbol" pitchFamily="18" charset="2"/>
                </a:rPr>
                <a:t> 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500 J/</a:t>
              </a:r>
              <a:r>
                <a:rPr lang="el-GR" sz="2100" dirty="0">
                  <a:solidFill>
                    <a:schemeClr val="tx1"/>
                  </a:solidFill>
                  <a:latin typeface="Calibri" pitchFamily="34" charset="0"/>
                </a:rPr>
                <a:t>ψ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sym typeface="Symbol" pitchFamily="18" charset="2"/>
                </a:rPr>
                <a:t>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 measure J/</a:t>
              </a:r>
              <a:r>
                <a:rPr lang="el-GR" sz="2100" dirty="0">
                  <a:solidFill>
                    <a:schemeClr val="tx1"/>
                  </a:solidFill>
                  <a:latin typeface="Calibri" pitchFamily="34" charset="0"/>
                </a:rPr>
                <a:t>ψ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 suppression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422" y="3598"/>
              <a:ext cx="2645" cy="30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339933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charset="2"/>
                <a:buNone/>
              </a:pPr>
              <a:r>
                <a:rPr lang="en-US" sz="2500">
                  <a:solidFill>
                    <a:srgbClr val="339933"/>
                  </a:solidFill>
                  <a:latin typeface="Arial" pitchFamily="34" charset="0"/>
                </a:rPr>
                <a:t>Key test of recombination!</a:t>
              </a:r>
            </a:p>
          </p:txBody>
        </p:sp>
      </p:grpSp>
      <p:sp>
        <p:nvSpPr>
          <p:cNvPr id="14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Like-Sign Pair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Azimuthal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Correlations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 descr="auau200PowLSE1C0-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48006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auau062LSC0E1Pow-0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3400"/>
            <a:ext cx="48006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henix_30_72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752600"/>
            <a:ext cx="990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henix_30_72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828800"/>
            <a:ext cx="990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410200" y="1295400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62 GeV Au+Au, 0-5% Central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1219200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200 GeV Au+Au, 0-5% Central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971800" y="12192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315200" y="12954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609600"/>
            <a:ext cx="914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28600" y="6858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0.2 &lt; p</a:t>
            </a:r>
            <a:r>
              <a:rPr lang="en-US" b="1" baseline="-25000" dirty="0">
                <a:solidFill>
                  <a:schemeClr val="bg2"/>
                </a:solidFill>
              </a:rPr>
              <a:t>T,1</a:t>
            </a:r>
            <a:r>
              <a:rPr lang="en-US" b="1" dirty="0">
                <a:solidFill>
                  <a:schemeClr val="bg2"/>
                </a:solidFill>
              </a:rPr>
              <a:t> &lt; 0.4 </a:t>
            </a:r>
            <a:r>
              <a:rPr lang="en-US" b="1" dirty="0" err="1">
                <a:solidFill>
                  <a:schemeClr val="bg2"/>
                </a:solidFill>
              </a:rPr>
              <a:t>GeV</a:t>
            </a:r>
            <a:r>
              <a:rPr lang="en-US" b="1" dirty="0">
                <a:solidFill>
                  <a:schemeClr val="bg2"/>
                </a:solidFill>
              </a:rPr>
              <a:t>/c, 0.2 &lt; p</a:t>
            </a:r>
            <a:r>
              <a:rPr lang="en-US" b="1" baseline="-25000" dirty="0">
                <a:solidFill>
                  <a:schemeClr val="bg2"/>
                </a:solidFill>
              </a:rPr>
              <a:t>T,2</a:t>
            </a:r>
            <a:r>
              <a:rPr lang="en-US" b="1" dirty="0">
                <a:solidFill>
                  <a:schemeClr val="bg2"/>
                </a:solidFill>
              </a:rPr>
              <a:t> &lt; 0.4 </a:t>
            </a:r>
            <a:r>
              <a:rPr lang="en-US" b="1" dirty="0" err="1">
                <a:solidFill>
                  <a:schemeClr val="bg2"/>
                </a:solidFill>
              </a:rPr>
              <a:t>GeV</a:t>
            </a:r>
            <a:r>
              <a:rPr lang="en-US" b="1" dirty="0">
                <a:solidFill>
                  <a:schemeClr val="bg2"/>
                </a:solidFill>
              </a:rPr>
              <a:t>/c, |</a:t>
            </a:r>
            <a:r>
              <a:rPr lang="en-US" b="1" dirty="0" smtClean="0">
                <a:solidFill>
                  <a:schemeClr val="bg2"/>
                </a:solidFill>
                <a:latin typeface="Symbol" pitchFamily="18" charset="2"/>
              </a:rPr>
              <a:t>D </a:t>
            </a:r>
            <a:r>
              <a:rPr lang="en-US" b="1" dirty="0" err="1" smtClean="0">
                <a:solidFill>
                  <a:schemeClr val="bg2"/>
                </a:solidFill>
              </a:rPr>
              <a:t>pseudorapidity</a:t>
            </a:r>
            <a:r>
              <a:rPr lang="en-US" b="1" dirty="0" smtClean="0">
                <a:solidFill>
                  <a:schemeClr val="bg2"/>
                </a:solidFill>
              </a:rPr>
              <a:t>|&lt;</a:t>
            </a:r>
            <a:r>
              <a:rPr lang="en-US" b="1" dirty="0">
                <a:solidFill>
                  <a:schemeClr val="bg2"/>
                </a:solidFill>
              </a:rPr>
              <a:t>0.1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953000" y="4953000"/>
            <a:ext cx="396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The power law function fits the data well for all species and </a:t>
            </a:r>
            <a:r>
              <a:rPr lang="en-US" dirty="0" smtClean="0"/>
              <a:t>centralities.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39624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C(</a:t>
            </a:r>
            <a:r>
              <a:rPr lang="en-US" b="1" dirty="0" err="1" smtClean="0">
                <a:solidFill>
                  <a:srgbClr val="FFFFCC"/>
                </a:solidFill>
                <a:latin typeface="Symbol" pitchFamily="18" charset="2"/>
              </a:rPr>
              <a:t>Df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) = (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dN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d</a:t>
            </a:r>
            <a:r>
              <a:rPr lang="en-US" b="1" dirty="0" err="1" smtClean="0">
                <a:solidFill>
                  <a:srgbClr val="FFFFCC"/>
                </a:solidFill>
                <a:latin typeface="Symbol" pitchFamily="18" charset="2"/>
              </a:rPr>
              <a:t>f</a:t>
            </a:r>
            <a:r>
              <a:rPr lang="en-US" b="1" baseline="-25000" dirty="0" err="1" smtClean="0">
                <a:solidFill>
                  <a:srgbClr val="FFFFCC"/>
                </a:solidFill>
                <a:latin typeface="Tahoma" pitchFamily="34" charset="0"/>
              </a:rPr>
              <a:t>data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dN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d</a:t>
            </a:r>
            <a:r>
              <a:rPr lang="en-US" b="1" dirty="0" err="1" smtClean="0">
                <a:solidFill>
                  <a:srgbClr val="FFFFCC"/>
                </a:solidFill>
                <a:latin typeface="Symbol" pitchFamily="18" charset="2"/>
              </a:rPr>
              <a:t>f</a:t>
            </a:r>
            <a:r>
              <a:rPr lang="en-US" b="1" baseline="-25000" dirty="0" err="1" smtClean="0">
                <a:solidFill>
                  <a:srgbClr val="FFFFCC"/>
                </a:solidFill>
                <a:latin typeface="Tahoma" pitchFamily="34" charset="0"/>
              </a:rPr>
              <a:t>mixed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)*(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N</a:t>
            </a:r>
            <a:r>
              <a:rPr lang="en-US" b="1" baseline="-25000" dirty="0" err="1" smtClean="0">
                <a:solidFill>
                  <a:srgbClr val="FFFFCC"/>
                </a:solidFill>
                <a:latin typeface="Tahoma" pitchFamily="34" charset="0"/>
              </a:rPr>
              <a:t>events,mixed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N</a:t>
            </a:r>
            <a:r>
              <a:rPr lang="en-US" b="1" baseline="-25000" dirty="0" err="1" smtClean="0">
                <a:solidFill>
                  <a:srgbClr val="FFFFCC"/>
                </a:solidFill>
                <a:latin typeface="Tahoma" pitchFamily="34" charset="0"/>
              </a:rPr>
              <a:t>events,data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)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3975" y="5181600"/>
            <a:ext cx="24384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514600" y="4419600"/>
            <a:ext cx="23034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Assuming that QCD belongs in the same universality class as the (d=3) 3-D </a:t>
            </a:r>
            <a:r>
              <a:rPr lang="en-US" sz="1600" dirty="0" err="1"/>
              <a:t>Ising</a:t>
            </a:r>
            <a:r>
              <a:rPr lang="en-US" sz="1600" dirty="0"/>
              <a:t> model, the expected value of </a:t>
            </a:r>
            <a:r>
              <a:rPr lang="en-US" sz="1600" dirty="0">
                <a:latin typeface="Symbol" pitchFamily="18" charset="2"/>
              </a:rPr>
              <a:t>h</a:t>
            </a:r>
            <a:r>
              <a:rPr lang="en-US" sz="1600" dirty="0"/>
              <a:t> is </a:t>
            </a:r>
            <a:r>
              <a:rPr lang="en-US" sz="1600" dirty="0" smtClean="0"/>
              <a:t>0.025 </a:t>
            </a:r>
            <a:r>
              <a:rPr lang="en-US" sz="1600" dirty="0"/>
              <a:t>(</a:t>
            </a:r>
            <a:r>
              <a:rPr lang="en-US" sz="1600" dirty="0" err="1"/>
              <a:t>Reiger</a:t>
            </a:r>
            <a:r>
              <a:rPr lang="en-US" sz="1600" dirty="0"/>
              <a:t>, Phys. Rev. B52 (1995) 6659 .</a:t>
            </a:r>
          </a:p>
        </p:txBody>
      </p:sp>
      <p:graphicFrame>
        <p:nvGraphicFramePr>
          <p:cNvPr id="19" name="Object 11"/>
          <p:cNvGraphicFramePr>
            <a:graphicFrameLocks noChangeAspect="1"/>
          </p:cNvGraphicFramePr>
          <p:nvPr/>
        </p:nvGraphicFramePr>
        <p:xfrm>
          <a:off x="0" y="5334000"/>
          <a:ext cx="2492375" cy="527050"/>
        </p:xfrm>
        <a:graphic>
          <a:graphicData uri="http://schemas.openxmlformats.org/presentationml/2006/ole">
            <p:oleObj spid="_x0000_s100354" name="Equation" r:id="rId6" imgW="1079280" imgH="228600" progId="Equation.3">
              <p:embed/>
            </p:oleObj>
          </a:graphicData>
        </a:graphic>
      </p:graphicFrame>
      <p:sp>
        <p:nvSpPr>
          <p:cNvPr id="20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C(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ymbol" pitchFamily="18" charset="2"/>
                <a:ea typeface="+mj-ea"/>
                <a:cs typeface="+mj-cs"/>
              </a:rPr>
              <a:t>Dp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Exponent 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ymbol" pitchFamily="18" charset="2"/>
                <a:ea typeface="+mj-ea"/>
                <a:cs typeface="+mj-cs"/>
              </a:rPr>
              <a:t>h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vs. Centrality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etaVsN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7162800" cy="48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henix_30_72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990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5562600"/>
            <a:ext cx="8915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exponent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 is independent of species, centrality, and collision energy.</a:t>
            </a:r>
          </a:p>
          <a:p>
            <a:pPr>
              <a:spcBef>
                <a:spcPct val="50000"/>
              </a:spcBef>
            </a:pPr>
            <a:r>
              <a:rPr lang="en-US" dirty="0"/>
              <a:t>The value of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 is inconsistent with the d=3 expectation at the critical point.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806575" y="3657600"/>
            <a:ext cx="24384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1752600" y="3810000"/>
          <a:ext cx="2492375" cy="527050"/>
        </p:xfrm>
        <a:graphic>
          <a:graphicData uri="http://schemas.openxmlformats.org/presentationml/2006/ole">
            <p:oleObj spid="_x0000_s402433" name="Equation" r:id="rId5" imgW="1079280" imgH="2286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1219200" y="685800"/>
            <a:ext cx="6248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PHENIX Preliminary, Like-Sign Pairs, |</a:t>
            </a:r>
            <a:r>
              <a:rPr lang="en-US" sz="1600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pseudorapidity</a:t>
            </a:r>
            <a:r>
              <a:rPr lang="en-US" sz="1600" dirty="0" smtClean="0">
                <a:solidFill>
                  <a:schemeClr val="bg1"/>
                </a:solidFill>
              </a:rPr>
              <a:t>| &lt; 0.1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dirty="0" smtClean="0"/>
              <a:t>PHENIX RHIC Beam Scan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Energy Loss: 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Symbol" pitchFamily="18" charset="2"/>
              </a:rPr>
              <a:t>f</a:t>
            </a:r>
            <a:r>
              <a:rPr lang="en-US" sz="2800" dirty="0" smtClean="0"/>
              <a:t> R</a:t>
            </a:r>
            <a:r>
              <a:rPr lang="en-US" sz="2800" baseline="-25000" dirty="0" smtClean="0"/>
              <a:t>AA </a:t>
            </a:r>
            <a:r>
              <a:rPr lang="en-US" sz="2800" dirty="0" smtClean="0">
                <a:latin typeface="Symbol" pitchFamily="18" charset="2"/>
              </a:rPr>
              <a:t>, </a:t>
            </a:r>
            <a:r>
              <a:rPr lang="en-US" sz="2800" dirty="0" smtClean="0"/>
              <a:t>J/</a:t>
            </a:r>
            <a:r>
              <a:rPr lang="en-US" sz="2800" dirty="0" smtClean="0">
                <a:latin typeface="Symbol" pitchFamily="18" charset="2"/>
              </a:rPr>
              <a:t>Y </a:t>
            </a:r>
            <a:r>
              <a:rPr lang="en-US" sz="2800" dirty="0" smtClean="0"/>
              <a:t>R</a:t>
            </a:r>
            <a:r>
              <a:rPr lang="en-US" sz="2800" baseline="-25000" dirty="0" smtClean="0"/>
              <a:t>AA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Flow: 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, participant quark scaling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isplay3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438400"/>
            <a:ext cx="4724400" cy="3949598"/>
          </a:xfrm>
          <a:prstGeom prst="rect">
            <a:avLst/>
          </a:prstGeom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Searching for the Onset of </a:t>
            </a:r>
            <a:r>
              <a:rPr lang="en-US" dirty="0" err="1" smtClean="0"/>
              <a:t>Deconfinement</a:t>
            </a:r>
            <a:r>
              <a:rPr lang="en-US" dirty="0" smtClean="0"/>
              <a:t>: Energy Loss Measurements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  <p:pic>
        <p:nvPicPr>
          <p:cNvPr id="329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827442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pPr algn="ctr"/>
            <a:r>
              <a:rPr lang="en-US" sz="3200" dirty="0" smtClean="0"/>
              <a:t>PHENIX R</a:t>
            </a:r>
            <a:r>
              <a:rPr lang="en-US" sz="3200" baseline="-25000" dirty="0" smtClean="0"/>
              <a:t>AA</a:t>
            </a:r>
            <a:r>
              <a:rPr lang="en-US" sz="3200" dirty="0" smtClean="0"/>
              <a:t> Measurements in 200 </a:t>
            </a:r>
            <a:r>
              <a:rPr lang="en-US" sz="3200" dirty="0" err="1" smtClean="0"/>
              <a:t>GeV</a:t>
            </a:r>
            <a:r>
              <a:rPr lang="en-US" sz="3200" dirty="0" smtClean="0"/>
              <a:t> </a:t>
            </a:r>
            <a:r>
              <a:rPr lang="en-US" sz="3200" dirty="0" err="1" smtClean="0"/>
              <a:t>Au+Au</a:t>
            </a:r>
            <a:r>
              <a:rPr lang="en-US" sz="3200" dirty="0" smtClean="0"/>
              <a:t> Collisions</a:t>
            </a:r>
            <a:endParaRPr lang="en-US" sz="3200" dirty="0"/>
          </a:p>
        </p:txBody>
      </p:sp>
      <p:pic>
        <p:nvPicPr>
          <p:cNvPr id="3" name="Picture 2" descr="jpsi_RAA.gif"/>
          <p:cNvPicPr>
            <a:picLocks noChangeAspect="1"/>
          </p:cNvPicPr>
          <p:nvPr/>
        </p:nvPicPr>
        <p:blipFill>
          <a:blip r:embed="rId2" cstate="print"/>
          <a:srcRect t="3234"/>
          <a:stretch>
            <a:fillRect/>
          </a:stretch>
        </p:blipFill>
        <p:spPr>
          <a:xfrm>
            <a:off x="1447800" y="914400"/>
            <a:ext cx="6096000" cy="4079016"/>
          </a:xfrm>
          <a:prstGeom prst="rect">
            <a:avLst/>
          </a:prstGeom>
        </p:spPr>
      </p:pic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609600" y="5029200"/>
            <a:ext cx="7620000" cy="147732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63500" dist="25400" dir="2700000" algn="ctr" rotWithShape="0">
              <a:srgbClr val="000000">
                <a:alpha val="74998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Times New Roman"/>
              </a:rPr>
              <a:t> From the 200 </a:t>
            </a:r>
            <a:r>
              <a:rPr lang="en-US" dirty="0" err="1" smtClean="0">
                <a:ea typeface="ＭＳ Ｐゴシック" charset="0"/>
                <a:cs typeface="Times New Roman"/>
              </a:rPr>
              <a:t>GeV</a:t>
            </a:r>
            <a:r>
              <a:rPr lang="en-US" dirty="0" smtClean="0">
                <a:ea typeface="ＭＳ Ｐゴシック" charset="0"/>
                <a:cs typeface="Times New Roman"/>
              </a:rPr>
              <a:t> </a:t>
            </a:r>
            <a:r>
              <a:rPr lang="en-US" dirty="0" err="1" smtClean="0">
                <a:ea typeface="ＭＳ Ｐゴシック" charset="0"/>
                <a:cs typeface="Times New Roman"/>
              </a:rPr>
              <a:t>Au+Au</a:t>
            </a:r>
            <a:r>
              <a:rPr lang="en-US" dirty="0" smtClean="0">
                <a:ea typeface="ＭＳ Ｐゴシック" charset="0"/>
                <a:cs typeface="Times New Roman"/>
              </a:rPr>
              <a:t> </a:t>
            </a:r>
            <a:r>
              <a:rPr lang="en-US" dirty="0" smtClean="0">
                <a:latin typeface="Symbol" pitchFamily="18" charset="2"/>
                <a:ea typeface="ＭＳ Ｐゴシック" charset="0"/>
                <a:cs typeface="Times New Roman"/>
              </a:rPr>
              <a:t>p</a:t>
            </a:r>
            <a:r>
              <a:rPr lang="en-US" baseline="30000" dirty="0" smtClean="0">
                <a:ea typeface="ＭＳ Ｐゴシック" charset="0"/>
                <a:cs typeface="Times New Roman"/>
              </a:rPr>
              <a:t>0</a:t>
            </a:r>
            <a:r>
              <a:rPr lang="en-US" dirty="0" smtClean="0">
                <a:ea typeface="ＭＳ Ｐゴシック" charset="0"/>
                <a:cs typeface="Times New Roman"/>
              </a:rPr>
              <a:t> measurement: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0"/>
                <a:cs typeface="Times New Roman"/>
              </a:rPr>
              <a:t> Strong </a:t>
            </a:r>
            <a:r>
              <a:rPr lang="en-US" dirty="0">
                <a:ea typeface="ＭＳ Ｐゴシック" charset="0"/>
                <a:cs typeface="Times New Roman"/>
              </a:rPr>
              <a:t>suppression (x5) in central </a:t>
            </a:r>
            <a:r>
              <a:rPr lang="en-US" dirty="0" err="1">
                <a:ea typeface="ＭＳ Ｐゴシック" charset="0"/>
                <a:cs typeface="Times New Roman"/>
              </a:rPr>
              <a:t>Au+Au</a:t>
            </a:r>
            <a:r>
              <a:rPr lang="en-US" dirty="0">
                <a:ea typeface="ＭＳ Ｐゴシック" charset="0"/>
                <a:cs typeface="Times New Roman"/>
              </a:rPr>
              <a:t> </a:t>
            </a:r>
            <a:r>
              <a:rPr lang="en-US" dirty="0" smtClean="0">
                <a:ea typeface="ＭＳ Ｐゴシック" charset="0"/>
                <a:cs typeface="Times New Roman"/>
              </a:rPr>
              <a:t>collisions</a:t>
            </a:r>
            <a:endParaRPr lang="en-US" dirty="0">
              <a:ea typeface="ＭＳ Ｐゴシック" charset="0"/>
              <a:cs typeface="Times New Roman"/>
            </a:endParaRPr>
          </a:p>
          <a:p>
            <a:pPr>
              <a:buFontTx/>
              <a:buChar char="•"/>
              <a:defRPr/>
            </a:pPr>
            <a:r>
              <a:rPr lang="en-US" dirty="0">
                <a:ea typeface="ＭＳ Ｐゴシック" charset="0"/>
                <a:cs typeface="Times New Roman"/>
              </a:rPr>
              <a:t> No suppression in peripheral </a:t>
            </a:r>
            <a:r>
              <a:rPr lang="en-US" dirty="0" err="1">
                <a:ea typeface="ＭＳ Ｐゴシック" charset="0"/>
                <a:cs typeface="Times New Roman"/>
              </a:rPr>
              <a:t>Au+Au</a:t>
            </a:r>
            <a:r>
              <a:rPr lang="en-US" dirty="0">
                <a:ea typeface="ＭＳ Ｐゴシック" charset="0"/>
                <a:cs typeface="Times New Roman"/>
              </a:rPr>
              <a:t> </a:t>
            </a:r>
            <a:r>
              <a:rPr lang="en-US" dirty="0" smtClean="0">
                <a:ea typeface="ＭＳ Ｐゴシック" charset="0"/>
                <a:cs typeface="Times New Roman"/>
              </a:rPr>
              <a:t>collisions</a:t>
            </a:r>
            <a:endParaRPr lang="en-US" dirty="0">
              <a:ea typeface="ＭＳ Ｐゴシック" charset="0"/>
              <a:cs typeface="Times New Roman"/>
            </a:endParaRPr>
          </a:p>
          <a:p>
            <a:pPr>
              <a:buFontTx/>
              <a:buChar char="•"/>
              <a:defRPr/>
            </a:pPr>
            <a:r>
              <a:rPr lang="en-US" dirty="0">
                <a:ea typeface="ＭＳ Ｐゴシック" charset="0"/>
                <a:cs typeface="Times New Roman"/>
              </a:rPr>
              <a:t> No suppression (Cronin enhancement) in control </a:t>
            </a:r>
            <a:r>
              <a:rPr lang="en-US" dirty="0" err="1">
                <a:ea typeface="ＭＳ Ｐゴシック" charset="0"/>
                <a:cs typeface="Times New Roman"/>
              </a:rPr>
              <a:t>d+Au</a:t>
            </a:r>
            <a:r>
              <a:rPr lang="en-US" dirty="0">
                <a:ea typeface="ＭＳ Ｐゴシック" charset="0"/>
                <a:cs typeface="Times New Roman"/>
              </a:rPr>
              <a:t> </a:t>
            </a:r>
            <a:r>
              <a:rPr lang="en-US" dirty="0" smtClean="0">
                <a:ea typeface="ＭＳ Ｐゴシック" charset="0"/>
                <a:cs typeface="Times New Roman"/>
              </a:rPr>
              <a:t>collisions</a:t>
            </a:r>
            <a:endParaRPr lang="en-US" dirty="0">
              <a:ea typeface="ＭＳ Ｐゴシック" charset="0"/>
              <a:cs typeface="Times New Roman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Times New Roman"/>
              </a:rPr>
              <a:t>Convincing evidence </a:t>
            </a:r>
            <a:r>
              <a:rPr lang="en-US" dirty="0" smtClean="0">
                <a:ea typeface="ＭＳ Ｐゴシック" charset="0"/>
                <a:cs typeface="Times New Roman"/>
              </a:rPr>
              <a:t>for </a:t>
            </a:r>
            <a:r>
              <a:rPr lang="en-US" dirty="0">
                <a:ea typeface="ＭＳ Ｐゴシック" charset="0"/>
                <a:cs typeface="Times New Roman"/>
              </a:rPr>
              <a:t>final state </a:t>
            </a:r>
            <a:r>
              <a:rPr lang="en-US" dirty="0" err="1">
                <a:ea typeface="ＭＳ Ｐゴシック" charset="0"/>
                <a:cs typeface="Times New Roman"/>
              </a:rPr>
              <a:t>partonic</a:t>
            </a:r>
            <a:r>
              <a:rPr lang="en-US" dirty="0">
                <a:ea typeface="ＭＳ Ｐゴシック" charset="0"/>
                <a:cs typeface="Times New Roman"/>
              </a:rPr>
              <a:t> </a:t>
            </a:r>
            <a:r>
              <a:rPr lang="en-US" dirty="0" smtClean="0">
                <a:ea typeface="ＭＳ Ｐゴシック" charset="0"/>
                <a:cs typeface="Times New Roman"/>
              </a:rPr>
              <a:t>interactions</a:t>
            </a:r>
            <a:endParaRPr lang="en-US" b="1" dirty="0">
              <a:ea typeface="ＭＳ Ｐゴシック" charset="0"/>
              <a:cs typeface="Times New Roman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52600" y="3429000"/>
            <a:ext cx="5638800" cy="9144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G084_Integrated_RAA_CuC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242" y="1066800"/>
            <a:ext cx="4597758" cy="311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ResultsCuCu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61745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4648200"/>
            <a:ext cx="83058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From the </a:t>
            </a:r>
            <a:r>
              <a:rPr lang="en-US" sz="2400" b="1" dirty="0" err="1" smtClean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Cu+Cu</a:t>
            </a:r>
            <a:r>
              <a:rPr lang="en-US" sz="2400" b="1" dirty="0" smtClean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 </a:t>
            </a:r>
            <a:r>
              <a:rPr lang="en-US" sz="2400" b="1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energy scan: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Significant suppression </a:t>
            </a:r>
            <a:r>
              <a:rPr lang="en-US" sz="2400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at √s</a:t>
            </a:r>
            <a:r>
              <a:rPr lang="en-US" sz="2400" baseline="-25000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NN</a:t>
            </a:r>
            <a:r>
              <a:rPr lang="en-US" sz="2400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 = 200 and 62.4 GeV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Moderate enhancement </a:t>
            </a:r>
            <a:r>
              <a:rPr lang="en-US" sz="2400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at √s</a:t>
            </a:r>
            <a:r>
              <a:rPr lang="en-US" sz="2400" baseline="-25000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NN</a:t>
            </a:r>
            <a:r>
              <a:rPr lang="en-US" sz="2400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 = 22.4 GeV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1066800"/>
            <a:ext cx="2420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000000"/>
                </a:solidFill>
              </a:rPr>
              <a:t>PRL101, 162301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PHENIX </a:t>
            </a:r>
            <a:r>
              <a:rPr lang="en-US" sz="2800" dirty="0" smtClean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sz="2800" baseline="30000" dirty="0" smtClean="0">
                <a:solidFill>
                  <a:schemeClr val="tx2"/>
                </a:solidFill>
              </a:rPr>
              <a:t>0 </a:t>
            </a:r>
            <a:r>
              <a:rPr lang="en-US" sz="2800" dirty="0" smtClean="0">
                <a:solidFill>
                  <a:schemeClr val="tx2"/>
                </a:solidFill>
              </a:rPr>
              <a:t>Energy Loss Measurements in </a:t>
            </a:r>
            <a:r>
              <a:rPr lang="en-US" sz="2800" dirty="0" err="1" smtClean="0">
                <a:solidFill>
                  <a:schemeClr val="tx2"/>
                </a:solidFill>
              </a:rPr>
              <a:t>Cu+Cu</a:t>
            </a:r>
            <a:r>
              <a:rPr lang="en-US" sz="2800" dirty="0" smtClean="0">
                <a:solidFill>
                  <a:schemeClr val="tx2"/>
                </a:solidFill>
              </a:rPr>
              <a:t> Collisions</a:t>
            </a:r>
            <a:endParaRPr lang="en-US" sz="2800" baseline="3000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InvariantYield62GeVPbS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1249363"/>
            <a:ext cx="3111501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InvariantYield62GeVPbS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5692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11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j-cs"/>
              </a:rPr>
              <a:t>p</a:t>
            </a:r>
            <a:r>
              <a:rPr kumimoji="0" lang="en-US" sz="36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0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invariant yields: 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Au+Au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Collisions at 62.4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endParaRPr kumimoji="0" lang="en-US" sz="36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Goudy Old Style" pitchFamily="18" charset="0"/>
              <a:ea typeface="ＭＳ Ｐゴシック" pitchFamily="34" charset="-128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048000"/>
            <a:ext cx="303212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At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lower √s the contribution from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some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processes are larger: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Running </a:t>
            </a:r>
            <a:r>
              <a:rPr lang="en-US" sz="2000" dirty="0">
                <a:latin typeface="Symbol" pitchFamily="18" charset="2"/>
                <a:ea typeface="ＭＳ Ｐゴシック" charset="0"/>
                <a:cs typeface="Symbol" charset="2"/>
              </a:rPr>
              <a:t>a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(Q</a:t>
            </a:r>
            <a:r>
              <a:rPr lang="en-US" sz="2000" baseline="30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PDF evolution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k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smearing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Higher-twist phenomena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828800" y="1143000"/>
            <a:ext cx="171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62.4 </a:t>
            </a:r>
            <a:r>
              <a:rPr lang="en-US" sz="2400" b="1" dirty="0" err="1">
                <a:solidFill>
                  <a:srgbClr val="FF0000"/>
                </a:solidFill>
              </a:rPr>
              <a:t>GeV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EPIC@LHC  - 7/6/11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5445</TotalTime>
  <Words>2579</Words>
  <Application>Microsoft Office PowerPoint</Application>
  <PresentationFormat>On-screen Show (4:3)</PresentationFormat>
  <Paragraphs>424</Paragraphs>
  <Slides>48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Metro</vt:lpstr>
      <vt:lpstr>Custom Design</vt:lpstr>
      <vt:lpstr>Equation</vt:lpstr>
      <vt:lpstr>PHENIX Results from the RHIC Beam Energy Scan Program</vt:lpstr>
      <vt:lpstr>The RHIC Beam Energy Scan Program: Probing the Nuclear Matter Phase Diagram</vt:lpstr>
      <vt:lpstr>The RHIC Beam Energy Scan Program: Overview</vt:lpstr>
      <vt:lpstr>The PHENIX Detector at RHIC</vt:lpstr>
      <vt:lpstr>PHENIX RHIC Beam Scan Results</vt:lpstr>
      <vt:lpstr>Searching for the Onset of Deconfinement: Energy Loss Measurements</vt:lpstr>
      <vt:lpstr>PHENIX RAA Measurements in 200 GeV Au+Au Collisions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fK+K- Spectra in 62.4 GeV Au+Au Collisions</vt:lpstr>
      <vt:lpstr>Slide 17</vt:lpstr>
      <vt:lpstr>Slide 18</vt:lpstr>
      <vt:lpstr>Slide 19</vt:lpstr>
      <vt:lpstr>Energy Dependence of J/y Suppression</vt:lpstr>
      <vt:lpstr>Slide 21</vt:lpstr>
      <vt:lpstr>Slide 22</vt:lpstr>
      <vt:lpstr>Slide 23</vt:lpstr>
      <vt:lpstr>Elliptic Flow at 62 and 39 GeV: p0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Summary and Outlook</vt:lpstr>
      <vt:lpstr>Auxiliary Slides</vt:lpstr>
      <vt:lpstr>Slide 37</vt:lpstr>
      <vt:lpstr>Slide 38</vt:lpstr>
      <vt:lpstr>Slide 39</vt:lpstr>
      <vt:lpstr>Slide 40</vt:lpstr>
      <vt:lpstr>Slide 41</vt:lpstr>
      <vt:lpstr>Slide 42</vt:lpstr>
      <vt:lpstr>How big is the target?</vt:lpstr>
      <vt:lpstr>Statistical Model Fits</vt:lpstr>
      <vt:lpstr>Statistical Model Results</vt:lpstr>
      <vt:lpstr>Slide 46</vt:lpstr>
      <vt:lpstr>Slide 47</vt:lpstr>
      <vt:lpstr>Slide 48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Jeffery</dc:creator>
  <cp:lastModifiedBy>Jeffery</cp:lastModifiedBy>
  <cp:revision>1112</cp:revision>
  <dcterms:created xsi:type="dcterms:W3CDTF">2009-01-21T17:11:11Z</dcterms:created>
  <dcterms:modified xsi:type="dcterms:W3CDTF">2011-07-06T17:44:46Z</dcterms:modified>
</cp:coreProperties>
</file>