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2" r:id="rId2"/>
  </p:sldMasterIdLst>
  <p:notesMasterIdLst>
    <p:notesMasterId r:id="rId55"/>
  </p:notesMasterIdLst>
  <p:sldIdLst>
    <p:sldId id="256" r:id="rId3"/>
    <p:sldId id="335" r:id="rId4"/>
    <p:sldId id="339" r:id="rId5"/>
    <p:sldId id="373" r:id="rId6"/>
    <p:sldId id="401" r:id="rId7"/>
    <p:sldId id="402" r:id="rId8"/>
    <p:sldId id="403" r:id="rId9"/>
    <p:sldId id="419" r:id="rId10"/>
    <p:sldId id="404" r:id="rId11"/>
    <p:sldId id="405" r:id="rId12"/>
    <p:sldId id="406" r:id="rId13"/>
    <p:sldId id="407" r:id="rId14"/>
    <p:sldId id="408" r:id="rId15"/>
    <p:sldId id="410" r:id="rId16"/>
    <p:sldId id="420" r:id="rId17"/>
    <p:sldId id="421" r:id="rId18"/>
    <p:sldId id="395" r:id="rId19"/>
    <p:sldId id="413" r:id="rId20"/>
    <p:sldId id="392" r:id="rId21"/>
    <p:sldId id="393" r:id="rId22"/>
    <p:sldId id="309" r:id="rId23"/>
    <p:sldId id="411" r:id="rId24"/>
    <p:sldId id="305" r:id="rId25"/>
    <p:sldId id="396" r:id="rId26"/>
    <p:sldId id="387" r:id="rId27"/>
    <p:sldId id="418" r:id="rId28"/>
    <p:sldId id="399" r:id="rId29"/>
    <p:sldId id="400" r:id="rId30"/>
    <p:sldId id="423" r:id="rId31"/>
    <p:sldId id="398" r:id="rId32"/>
    <p:sldId id="416" r:id="rId33"/>
    <p:sldId id="414" r:id="rId34"/>
    <p:sldId id="365" r:id="rId35"/>
    <p:sldId id="415" r:id="rId36"/>
    <p:sldId id="371" r:id="rId37"/>
    <p:sldId id="370" r:id="rId38"/>
    <p:sldId id="380" r:id="rId39"/>
    <p:sldId id="341" r:id="rId40"/>
    <p:sldId id="312" r:id="rId41"/>
    <p:sldId id="357" r:id="rId42"/>
    <p:sldId id="358" r:id="rId43"/>
    <p:sldId id="356" r:id="rId44"/>
    <p:sldId id="311" r:id="rId45"/>
    <p:sldId id="409" r:id="rId46"/>
    <p:sldId id="394" r:id="rId47"/>
    <p:sldId id="412" r:id="rId48"/>
    <p:sldId id="422" r:id="rId49"/>
    <p:sldId id="279" r:id="rId50"/>
    <p:sldId id="317" r:id="rId51"/>
    <p:sldId id="325" r:id="rId52"/>
    <p:sldId id="273" r:id="rId53"/>
    <p:sldId id="31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58D01"/>
    <a:srgbClr val="6699FF"/>
    <a:srgbClr val="800000"/>
    <a:srgbClr val="322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1DC0-C3D1-4ABB-AC58-00E51904D709}" type="datetimeFigureOut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9768-6629-49B9-9F11-920F97A12D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Bathe 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Jacak BUP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Bathe 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Melkumov</a:t>
            </a:r>
            <a:r>
              <a:rPr lang="en-US" dirty="0" smtClean="0"/>
              <a:t>,</a:t>
            </a:r>
            <a:r>
              <a:rPr lang="en-US" baseline="0" dirty="0" smtClean="0"/>
              <a:t> CPOD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Lacey QM09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Blume</a:t>
            </a:r>
            <a:r>
              <a:rPr lang="en-US" dirty="0" smtClean="0"/>
              <a:t>,</a:t>
            </a:r>
            <a:r>
              <a:rPr lang="en-US" baseline="0" dirty="0" smtClean="0"/>
              <a:t> CPOD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Bathe</a:t>
            </a:r>
            <a:r>
              <a:rPr lang="en-US" baseline="0" dirty="0" smtClean="0"/>
              <a:t> 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7BBE-3616-4B7E-86B2-39217CAD5859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52B8CB-45A8-4F8E-B09D-14217C1E47D1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3F317-06B6-447F-B936-C641D3FA9177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88C-B3DE-4FD9-9393-6CA34FDF42F7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49B3-4E58-4458-95F8-B117C40E8DC6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7B27-7B4B-4874-AC54-A229337BDE22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6D15-7EED-4984-924A-DF9CC0B49288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FEB2-EBF6-469F-9AF4-DA70F28C6632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9FD0-8E46-4CF1-A78A-D8DA8588F7E1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36F54-446F-4872-9B91-C5ADED3AB032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94EF-991B-46B7-9DD2-5DD98903D66C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07DC11-288A-4071-816A-CB1728D4D3A1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FF3D-93B5-4264-AD4E-B3969452E405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2B67-348F-4394-BA3E-957553C4B76C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50E6-17A1-45F9-B7A3-EAB47F87AB80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4182C1-5635-4FFE-ACBA-B96A392F7699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CD3CE-9B16-42E1-BA45-F00986D32AF0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6CCA0-D8EF-4DA0-BEBE-26D025A3250B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FC6E3-5362-4BB5-AE8A-C0D5B472953B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5BEDE-E4FF-485F-8A6E-7BFD7792947E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F32D9-3062-45B9-BE1C-8584C9350C9A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213CE20-192D-42A3-A3A1-20AD618F25ED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34FD06-1498-435E-A26B-8ED4CAEFA1EA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C0C4-0E71-4DD0-B226-5207E58A035C}" type="datetime1">
              <a:rPr lang="en-US" smtClean="0"/>
              <a:pPr/>
              <a:t>6/20/2011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8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990600"/>
          </a:xfrm>
        </p:spPr>
        <p:txBody>
          <a:bodyPr/>
          <a:lstStyle/>
          <a:p>
            <a:pPr algn="ctr"/>
            <a:r>
              <a:rPr lang="en-US" dirty="0" smtClean="0"/>
              <a:t>PHENIX Results from the RHIC Beam Energy Scan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524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Jeffery T. Mitchell</a:t>
            </a:r>
          </a:p>
          <a:p>
            <a:pPr algn="ctr"/>
            <a:r>
              <a:rPr lang="en-US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Brookhaven National Laboratory</a:t>
            </a:r>
            <a:endParaRPr lang="en-US" sz="20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birdseye007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5" y="2362200"/>
            <a:ext cx="4714875" cy="4029075"/>
          </a:xfrm>
          <a:prstGeom prst="rect">
            <a:avLst/>
          </a:prstGeom>
        </p:spPr>
      </p:pic>
      <p:pic>
        <p:nvPicPr>
          <p:cNvPr id="8" name="Picture 7" descr="display3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4466268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07950"/>
            <a:ext cx="9143999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62.4 </a:t>
            </a:r>
            <a:r>
              <a:rPr kumimoji="0" lang="en-US" sz="48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</a:t>
            </a:r>
            <a:r>
              <a:rPr kumimoji="0" lang="en-US" sz="48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p+p</a:t>
            </a: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reference extrapolation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038600" y="990600"/>
            <a:ext cx="4686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Data from PHENIX </a:t>
            </a:r>
            <a:r>
              <a:rPr lang="en-US" dirty="0" smtClean="0"/>
              <a:t>for </a:t>
            </a:r>
            <a:r>
              <a:rPr lang="en-US" dirty="0" err="1" smtClean="0"/>
              <a:t>p+p</a:t>
            </a:r>
            <a:r>
              <a:rPr lang="en-US" dirty="0" smtClean="0"/>
              <a:t> collisions are </a:t>
            </a:r>
            <a:r>
              <a:rPr lang="en-US" dirty="0"/>
              <a:t>available up to 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/>
              <a:t>&lt; 7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To extrapolate to higher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 smtClean="0"/>
              <a:t>points, a power-law </a:t>
            </a:r>
            <a:r>
              <a:rPr lang="en-US" dirty="0"/>
              <a:t>function was used: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The limit of the fits is </a:t>
            </a:r>
            <a:r>
              <a:rPr lang="en-US" dirty="0" smtClean="0"/>
              <a:t>vital, </a:t>
            </a:r>
            <a:endParaRPr lang="en-US" dirty="0"/>
          </a:p>
          <a:p>
            <a:pPr marL="742950" lvl="1" indent="-285750"/>
            <a:r>
              <a:rPr lang="en-US" dirty="0" smtClean="0"/>
              <a:t>Contributing to the  </a:t>
            </a:r>
            <a:r>
              <a:rPr lang="en-US" dirty="0"/>
              <a:t>systematic errors.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495800"/>
            <a:ext cx="49037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The systematic uncertainty is calculated from the errors of the power-law fit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It agrees well with the CCOR data (ISR) in p</a:t>
            </a:r>
            <a:r>
              <a:rPr lang="en-US" sz="2000" baseline="-25000" dirty="0" smtClean="0"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 7-10 GeV/c region</a:t>
            </a:r>
          </a:p>
        </p:txBody>
      </p:sp>
      <p:pic>
        <p:nvPicPr>
          <p:cNvPr id="6" name="Picture 5" descr="Run6_pp_Systematic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599"/>
            <a:ext cx="3505200" cy="33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un6ppZoo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3733800" cy="35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ieldsRati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3668713"/>
            <a:ext cx="2971800" cy="282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YieldsRatioPu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2971800" cy="282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39 </a:t>
            </a:r>
            <a:r>
              <a:rPr kumimoji="0" lang="en-US" sz="44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</a:t>
            </a:r>
            <a:r>
              <a:rPr kumimoji="0" lang="en-US" sz="44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p+p</a:t>
            </a: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reference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2163" y="4392613"/>
            <a:ext cx="755650" cy="17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819400" y="3810000"/>
            <a:ext cx="327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Acceptance </a:t>
            </a:r>
            <a:r>
              <a:rPr lang="en-US" dirty="0"/>
              <a:t>correction based on </a:t>
            </a:r>
            <a:r>
              <a:rPr lang="en-US" dirty="0" smtClean="0"/>
              <a:t>a PYTHIA8 </a:t>
            </a:r>
            <a:r>
              <a:rPr lang="en-US" dirty="0"/>
              <a:t>simulation.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systematic uncertainty of the correction function is calculated based </a:t>
            </a:r>
            <a:r>
              <a:rPr lang="en-US" dirty="0" smtClean="0"/>
              <a:t>on the data </a:t>
            </a:r>
            <a:r>
              <a:rPr lang="en-US" dirty="0"/>
              <a:t>to PYTHIA8 comparison.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838200"/>
            <a:ext cx="58229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p+p data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are measured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only in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the fixed-target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experiment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E0706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Tevatron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at a beam energy of 800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GeV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.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Phys.Rev.D68:052001,2003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The E0706 has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 different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rapidity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acceptance: 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-1.0 &lt; y &lt; 0.5 (PHENIX |y|&lt;0.35).</a:t>
            </a:r>
          </a:p>
        </p:txBody>
      </p:sp>
      <p:pic>
        <p:nvPicPr>
          <p:cNvPr id="8" name="Picture 6" descr="Rapidity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352799"/>
            <a:ext cx="3276600" cy="311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Tevatron_Spectra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838200"/>
            <a:ext cx="2971800" cy="282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038600"/>
            <a:ext cx="22971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Acceptance correction function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E0706 </a:t>
            </a:r>
            <a:r>
              <a:rPr lang="en-US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PHENIX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1600200"/>
            <a:ext cx="944562" cy="3127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artinPerpher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4343400" cy="412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8042275" cy="1147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40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in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Au+Au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at 39 and 62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1" descr="ForMartinCentra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4343400" cy="412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48006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latin typeface="Symbol" pitchFamily="18" charset="2"/>
              </a:rPr>
              <a:t>p</a:t>
            </a:r>
            <a:r>
              <a:rPr lang="en-US" sz="1600" baseline="30000" dirty="0"/>
              <a:t>0</a:t>
            </a:r>
            <a:r>
              <a:rPr lang="en-US" sz="1600" dirty="0"/>
              <a:t> R</a:t>
            </a:r>
            <a:r>
              <a:rPr lang="en-US" sz="1600" baseline="-25000" dirty="0"/>
              <a:t>AA</a:t>
            </a:r>
            <a:r>
              <a:rPr lang="en-US" sz="1600" dirty="0"/>
              <a:t> as a function of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in PHENIX at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</a:t>
            </a:r>
            <a:r>
              <a:rPr lang="en-US" sz="1600" b="1" dirty="0"/>
              <a:t>39, 62</a:t>
            </a:r>
            <a:r>
              <a:rPr lang="en-US" sz="1600" dirty="0"/>
              <a:t> and </a:t>
            </a:r>
            <a:r>
              <a:rPr lang="en-US" sz="1600" b="1" dirty="0"/>
              <a:t>200</a:t>
            </a:r>
            <a:r>
              <a:rPr lang="en-US" sz="1600" dirty="0"/>
              <a:t> </a:t>
            </a:r>
            <a:r>
              <a:rPr lang="en-US" sz="1600" dirty="0" err="1"/>
              <a:t>GeV</a:t>
            </a:r>
            <a:r>
              <a:rPr lang="en-US" sz="1600" dirty="0"/>
              <a:t>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dirty="0" smtClean="0"/>
              <a:t> Still observe a strong </a:t>
            </a:r>
            <a:r>
              <a:rPr lang="en-US" sz="1600" dirty="0"/>
              <a:t>suppression (factor of 2) </a:t>
            </a:r>
            <a:r>
              <a:rPr lang="en-US" sz="1600" dirty="0" smtClean="0"/>
              <a:t>in the </a:t>
            </a:r>
            <a:r>
              <a:rPr lang="en-US" sz="1600" dirty="0"/>
              <a:t>most central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39 </a:t>
            </a:r>
            <a:r>
              <a:rPr lang="en-US" sz="1600" dirty="0" err="1" smtClean="0"/>
              <a:t>GeV</a:t>
            </a:r>
            <a:r>
              <a:rPr lang="en-US" sz="1600" dirty="0" smtClean="0"/>
              <a:t> collisions.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R</a:t>
            </a:r>
            <a:r>
              <a:rPr lang="en-US" sz="1600" baseline="-25000" dirty="0" smtClean="0"/>
              <a:t>AA</a:t>
            </a:r>
            <a:r>
              <a:rPr lang="en-US" sz="1600" dirty="0" smtClean="0"/>
              <a:t> </a:t>
            </a:r>
            <a:r>
              <a:rPr lang="en-US" sz="1600" dirty="0"/>
              <a:t>from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 62 </a:t>
            </a:r>
            <a:r>
              <a:rPr lang="en-US" sz="1600" dirty="0" err="1"/>
              <a:t>GeV</a:t>
            </a:r>
            <a:r>
              <a:rPr lang="en-US" sz="1600" dirty="0"/>
              <a:t>  data is comparable with </a:t>
            </a:r>
            <a:r>
              <a:rPr lang="en-US" sz="1600" dirty="0" smtClean="0"/>
              <a:t>the R</a:t>
            </a:r>
            <a:r>
              <a:rPr lang="en-US" sz="1600" baseline="-25000" dirty="0" smtClean="0"/>
              <a:t>AA</a:t>
            </a:r>
            <a:r>
              <a:rPr lang="en-US" sz="1600" dirty="0" smtClean="0"/>
              <a:t> </a:t>
            </a:r>
            <a:r>
              <a:rPr lang="en-US" sz="1600" dirty="0"/>
              <a:t>from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200 </a:t>
            </a:r>
            <a:r>
              <a:rPr lang="en-US" sz="1600" dirty="0" err="1"/>
              <a:t>GeV</a:t>
            </a:r>
            <a:r>
              <a:rPr lang="en-US" sz="1600" dirty="0"/>
              <a:t> for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6 &gt;</a:t>
            </a:r>
            <a:r>
              <a:rPr lang="en-US" sz="1600" dirty="0" err="1" smtClean="0"/>
              <a:t>GeV</a:t>
            </a:r>
            <a:r>
              <a:rPr lang="en-US" sz="1600" dirty="0" smtClean="0"/>
              <a:t>/c.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Peripheral </a:t>
            </a:r>
            <a:r>
              <a:rPr lang="en-US" sz="1600" dirty="0"/>
              <a:t>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62 and 200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  <a:r>
              <a:rPr lang="en-US" sz="1600" dirty="0" smtClean="0"/>
              <a:t>data show suppression, </a:t>
            </a:r>
            <a:r>
              <a:rPr lang="en-US" sz="1600" dirty="0"/>
              <a:t>but the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39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  <a:r>
              <a:rPr lang="en-US" sz="1600" dirty="0" smtClean="0"/>
              <a:t>does not.</a:t>
            </a:r>
            <a:endParaRPr lang="en-US" sz="16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Integrat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999"/>
            <a:ext cx="4678160" cy="29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ResultIntegratedHig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4648200" cy="290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042275" cy="133667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 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Goudy Old Style" pitchFamily="18" charset="0"/>
                <a:ea typeface="ＭＳ Ｐゴシック" pitchFamily="34" charset="-128"/>
              </a:rPr>
              <a:t>: Centrality Dependence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81000" y="4648200"/>
            <a:ext cx="76263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</a:rPr>
              <a:t>R</a:t>
            </a:r>
            <a:r>
              <a:rPr lang="en-US" sz="2000" baseline="-25000" dirty="0">
                <a:latin typeface="+mn-lt"/>
              </a:rPr>
              <a:t>AA</a:t>
            </a:r>
            <a:r>
              <a:rPr lang="en-US" sz="2000" dirty="0">
                <a:latin typeface="+mn-lt"/>
              </a:rPr>
              <a:t> evolution </a:t>
            </a:r>
            <a:r>
              <a:rPr lang="en-US" sz="2000" dirty="0" smtClean="0">
                <a:latin typeface="+mn-lt"/>
              </a:rPr>
              <a:t>in </a:t>
            </a:r>
            <a:r>
              <a:rPr lang="en-US" sz="2000" dirty="0">
                <a:latin typeface="+mn-lt"/>
              </a:rPr>
              <a:t>Au+Au at √s</a:t>
            </a:r>
            <a:r>
              <a:rPr lang="en-US" sz="2000" baseline="-25000" dirty="0">
                <a:latin typeface="+mn-lt"/>
              </a:rPr>
              <a:t>NN</a:t>
            </a:r>
            <a:r>
              <a:rPr lang="en-US" sz="2000" dirty="0">
                <a:latin typeface="+mn-lt"/>
              </a:rPr>
              <a:t> = 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39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>
                <a:latin typeface="+mn-lt"/>
              </a:rPr>
              <a:t>62</a:t>
            </a:r>
            <a:r>
              <a:rPr lang="en-US" sz="2000" dirty="0">
                <a:latin typeface="+mn-lt"/>
              </a:rPr>
              <a:t> and </a:t>
            </a:r>
            <a:r>
              <a:rPr lang="en-US" sz="2000" b="1" dirty="0">
                <a:latin typeface="+mn-lt"/>
              </a:rPr>
              <a:t>200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GeV: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smtClean="0">
                <a:latin typeface="+mn-lt"/>
              </a:rPr>
              <a:t>62-200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 shows a large </a:t>
            </a:r>
            <a:r>
              <a:rPr lang="en-US" sz="2000" b="1" dirty="0" smtClean="0">
                <a:latin typeface="+mn-lt"/>
              </a:rPr>
              <a:t>suppression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2000" dirty="0" smtClean="0">
                <a:latin typeface="+mn-lt"/>
              </a:rPr>
              <a:t>39 GeV shows suppression only in </a:t>
            </a:r>
            <a:r>
              <a:rPr lang="en-US" sz="2000" b="1" dirty="0" err="1" smtClean="0">
                <a:latin typeface="+mn-lt"/>
              </a:rPr>
              <a:t>N</a:t>
            </a:r>
            <a:r>
              <a:rPr lang="en-US" sz="2000" b="1" baseline="-25000" dirty="0" err="1" smtClean="0">
                <a:latin typeface="+mn-lt"/>
              </a:rPr>
              <a:t>part</a:t>
            </a:r>
            <a:r>
              <a:rPr lang="en-US" sz="2000" b="1" dirty="0" smtClean="0">
                <a:latin typeface="+mn-lt"/>
              </a:rPr>
              <a:t>&gt;100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733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At higher </a:t>
            </a:r>
            <a:r>
              <a:rPr lang="en-US" sz="2000" b="1" dirty="0" err="1"/>
              <a:t>p</a:t>
            </a:r>
            <a:r>
              <a:rPr lang="en-US" sz="2000" b="1" baseline="-25000" dirty="0" err="1"/>
              <a:t>T</a:t>
            </a:r>
            <a:r>
              <a:rPr lang="en-US" sz="2000" b="1" dirty="0"/>
              <a:t> ranges, the 62 </a:t>
            </a:r>
            <a:r>
              <a:rPr lang="en-US" sz="2000" b="1" dirty="0" err="1"/>
              <a:t>GeV</a:t>
            </a:r>
            <a:r>
              <a:rPr lang="en-US" sz="2000" b="1" dirty="0"/>
              <a:t> points are comparable to the 200 </a:t>
            </a:r>
            <a:r>
              <a:rPr lang="en-US" sz="2000" b="1" dirty="0" err="1"/>
              <a:t>GeV</a:t>
            </a:r>
            <a:r>
              <a:rPr lang="en-US" sz="2000" b="1" dirty="0"/>
              <a:t> points in all centralities.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895600" y="762000"/>
            <a:ext cx="2819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ResultAll_Low_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esultAll_Low_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esultAll_Low_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sultAll_Low_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sultAll_Low_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sultAll_Low_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9275" y="0"/>
            <a:ext cx="8594725" cy="1016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Goudy Old Style" pitchFamily="18" charset="0"/>
                <a:ea typeface="ＭＳ Ｐゴシック" pitchFamily="34" charset="-128"/>
                <a:cs typeface="+mj-cs"/>
              </a:rPr>
              <a:t>Energy and System-Dependence of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40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228600" y="762000"/>
            <a:ext cx="28082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Total energy available of the collision:</a:t>
            </a:r>
          </a:p>
        </p:txBody>
      </p:sp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2895600" y="838200"/>
          <a:ext cx="2854325" cy="866775"/>
        </p:xfrm>
        <a:graphic>
          <a:graphicData uri="http://schemas.openxmlformats.org/presentationml/2006/ole">
            <p:oleObj spid="_x0000_s328706" name="Equation" r:id="rId8" imgW="1398600" imgH="42048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715125" y="1066800"/>
            <a:ext cx="2428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System size: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Circles: Cu+Cu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Squares: Au+Au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83375" y="3621088"/>
            <a:ext cx="2428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The R</a:t>
            </a:r>
            <a:r>
              <a:rPr lang="en-US" sz="2400" baseline="-25000" dirty="0"/>
              <a:t>AA</a:t>
            </a:r>
            <a:r>
              <a:rPr lang="en-US" sz="2400" dirty="0"/>
              <a:t> values </a:t>
            </a:r>
            <a:r>
              <a:rPr lang="en-US" sz="2400" dirty="0" smtClean="0"/>
              <a:t>seem </a:t>
            </a:r>
            <a:r>
              <a:rPr lang="en-US" sz="2400" dirty="0"/>
              <a:t>to have the same trend.</a:t>
            </a:r>
          </a:p>
        </p:txBody>
      </p:sp>
      <p:pic>
        <p:nvPicPr>
          <p:cNvPr id="13" name="Picture 12" descr="ResultAll_Low_7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5112" y="5603875"/>
            <a:ext cx="7583488" cy="369888"/>
          </a:xfrm>
          <a:prstGeom prst="rect">
            <a:avLst/>
          </a:prstGeom>
          <a:solidFill>
            <a:srgbClr val="FFD55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SPS, max reach: 2 × 208(</a:t>
            </a:r>
            <a:r>
              <a:rPr lang="en-US" b="1" dirty="0" err="1">
                <a:solidFill>
                  <a:srgbClr val="008000"/>
                </a:solidFill>
              </a:rPr>
              <a:t>Pb</a:t>
            </a:r>
            <a:r>
              <a:rPr lang="en-US" b="1" dirty="0">
                <a:solidFill>
                  <a:srgbClr val="008000"/>
                </a:solidFill>
              </a:rPr>
              <a:t>) × 17.3 </a:t>
            </a:r>
            <a:r>
              <a:rPr lang="en-US" b="1" dirty="0" err="1">
                <a:solidFill>
                  <a:srgbClr val="008000"/>
                </a:solidFill>
              </a:rPr>
              <a:t>GeV</a:t>
            </a:r>
            <a:r>
              <a:rPr lang="en-US" b="1" dirty="0">
                <a:solidFill>
                  <a:srgbClr val="008000"/>
                </a:solidFill>
              </a:rPr>
              <a:t> (</a:t>
            </a:r>
            <a:r>
              <a:rPr lang="en-US" dirty="0">
                <a:solidFill>
                  <a:srgbClr val="008000"/>
                </a:solidFill>
              </a:rPr>
              <a:t>√</a:t>
            </a:r>
            <a:r>
              <a:rPr lang="en-US" b="1" dirty="0" err="1">
                <a:solidFill>
                  <a:srgbClr val="008000"/>
                </a:solidFill>
              </a:rPr>
              <a:t>s</a:t>
            </a:r>
            <a:r>
              <a:rPr lang="en-US" b="1" baseline="-25000" dirty="0" err="1">
                <a:solidFill>
                  <a:srgbClr val="008000"/>
                </a:solidFill>
              </a:rPr>
              <a:t>NN</a:t>
            </a:r>
            <a:r>
              <a:rPr lang="en-US" b="1" dirty="0">
                <a:solidFill>
                  <a:srgbClr val="008000"/>
                </a:solidFill>
              </a:rPr>
              <a:t>)/2 = 3598.4 </a:t>
            </a:r>
            <a:r>
              <a:rPr lang="en-US" b="1" dirty="0" err="1">
                <a:solidFill>
                  <a:srgbClr val="008000"/>
                </a:solidFill>
              </a:rPr>
              <a:t>GeV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22713" y="2154238"/>
            <a:ext cx="0" cy="3003550"/>
          </a:xfrm>
          <a:prstGeom prst="line">
            <a:avLst/>
          </a:prstGeom>
          <a:ln w="28575" cmpd="sng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22713" y="2395538"/>
            <a:ext cx="165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8000"/>
                </a:solidFill>
              </a:rPr>
              <a:t>SPS, max reach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 rot="16200000">
            <a:off x="2068513" y="3316288"/>
            <a:ext cx="3403600" cy="1079500"/>
          </a:xfrm>
          <a:prstGeom prst="rect">
            <a:avLst/>
          </a:prstGeom>
          <a:solidFill>
            <a:srgbClr val="0000FF">
              <a:alpha val="16078"/>
            </a:srgbClr>
          </a:solidFill>
          <a:ln w="12700">
            <a:noFill/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</a:rPr>
              <a:t>ONSET OF THE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</a:rPr>
              <a:t>SUPPRESSION?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49550" y="5973763"/>
            <a:ext cx="2089150" cy="666750"/>
          </a:xfrm>
          <a:prstGeom prst="rect">
            <a:avLst/>
          </a:prstGeom>
          <a:solidFill>
            <a:srgbClr val="0000FF">
              <a:alpha val="50195"/>
            </a:srgbClr>
          </a:solidFill>
          <a:ln w="12700">
            <a:noFill/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News Gothic MT" charset="0"/>
              </a:rPr>
              <a:t>E</a:t>
            </a:r>
            <a:r>
              <a:rPr lang="en-US" baseline="-25000">
                <a:solidFill>
                  <a:srgbClr val="FFFFFF"/>
                </a:solidFill>
                <a:latin typeface="News Gothic MT" charset="0"/>
              </a:rPr>
              <a:t>AA</a:t>
            </a:r>
            <a:r>
              <a:rPr lang="en-US">
                <a:solidFill>
                  <a:srgbClr val="FFFFFF"/>
                </a:solidFill>
                <a:latin typeface="News Gothic MT" charset="0"/>
              </a:rPr>
              <a:t> = 2 – 5 TeV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6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err="1" smtClean="0">
                <a:latin typeface="Symbol" pitchFamily="18" charset="2"/>
              </a:rPr>
              <a:t>f</a:t>
            </a:r>
            <a:r>
              <a:rPr lang="en-US" dirty="0" err="1" smtClean="0">
                <a:sym typeface="Wingdings" pitchFamily="2" charset="2"/>
              </a:rPr>
              <a:t>K</a:t>
            </a:r>
            <a:r>
              <a:rPr lang="en-US" baseline="30000" dirty="0" err="1" smtClean="0">
                <a:sym typeface="Wingdings" pitchFamily="2" charset="2"/>
              </a:rPr>
              <a:t>+</a:t>
            </a:r>
            <a:r>
              <a:rPr lang="en-US" dirty="0" err="1" smtClean="0">
                <a:sym typeface="Wingdings" pitchFamily="2" charset="2"/>
              </a:rPr>
              <a:t>K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 Spectra in 62.4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Au+Au</a:t>
            </a:r>
            <a:r>
              <a:rPr lang="en-US" dirty="0" smtClean="0">
                <a:sym typeface="Wingdings" pitchFamily="2" charset="2"/>
              </a:rPr>
              <a:t> Collisions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201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f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K</a:t>
            </a:r>
            <a:r>
              <a:rPr kumimoji="0" lang="en-US" sz="3600" b="0" i="0" u="none" strike="noStrike" kern="1200" cap="none" spc="-100" normalizeH="0" baseline="3000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+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K</a:t>
            </a:r>
            <a:r>
              <a:rPr kumimoji="0" lang="en-US" sz="36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-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R</a:t>
            </a:r>
            <a:r>
              <a:rPr kumimoji="0" lang="en-US" sz="36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AA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in 200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GeV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Collisions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473130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3048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is suppressed in central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collisions.</a:t>
            </a:r>
          </a:p>
          <a:p>
            <a:endParaRPr lang="en-US" dirty="0" smtClean="0"/>
          </a:p>
          <a:p>
            <a:r>
              <a:rPr lang="en-US" dirty="0" smtClean="0"/>
              <a:t>The R</a:t>
            </a:r>
            <a:r>
              <a:rPr lang="en-US" baseline="-25000" dirty="0" smtClean="0"/>
              <a:t>AA</a:t>
            </a:r>
            <a:r>
              <a:rPr lang="en-US" dirty="0" smtClean="0"/>
              <a:t> of 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lies between that of the proton and the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4724400" cy="515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f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K</a:t>
            </a:r>
            <a:r>
              <a:rPr kumimoji="0" lang="en-US" sz="4000" b="0" i="0" u="none" strike="noStrike" kern="1200" cap="none" spc="-100" normalizeH="0" baseline="3000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+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K</a:t>
            </a:r>
            <a:r>
              <a:rPr kumimoji="0" lang="en-US" sz="40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-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in 62.4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GeV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Au+Au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Collisions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048000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Within the current precision,  no suppression at 62.4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Similar to the 200 </a:t>
            </a:r>
            <a:r>
              <a:rPr lang="en-US" dirty="0" err="1" smtClean="0"/>
              <a:t>GeV</a:t>
            </a:r>
            <a:r>
              <a:rPr lang="en-US" dirty="0" smtClean="0"/>
              <a:t> results, the R</a:t>
            </a:r>
            <a:r>
              <a:rPr lang="en-US" baseline="-25000" dirty="0" smtClean="0"/>
              <a:t>AA</a:t>
            </a:r>
            <a:r>
              <a:rPr lang="en-US" dirty="0" smtClean="0"/>
              <a:t> of 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lies between that of the proton and the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Searching for the Onset of </a:t>
            </a:r>
            <a:r>
              <a:rPr lang="en-US" dirty="0" err="1" smtClean="0"/>
              <a:t>Deconfinement</a:t>
            </a:r>
            <a:r>
              <a:rPr lang="en-US" dirty="0" smtClean="0"/>
              <a:t>: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2400"/>
            <a:ext cx="8610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J/</a:t>
            </a:r>
            <a:r>
              <a:rPr kumimoji="1" lang="el-GR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ψ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Yields</a:t>
            </a:r>
            <a:r>
              <a:rPr kumimoji="1" lang="en-US" altLang="ja-JP" sz="32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 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from 62 and 39 </a:t>
            </a:r>
            <a:r>
              <a:rPr kumimoji="1" lang="en-US" altLang="ja-JP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GeV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 </a:t>
            </a:r>
            <a:r>
              <a:rPr kumimoji="1" lang="en-US" altLang="ja-JP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Au+Au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 Collisions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abhisek\Desktop\My PHENIX presentations\Preliminary_QM11\preliminary\inv_yield_ncoll_sca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0036"/>
            <a:ext cx="5029200" cy="3877937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105400"/>
            <a:ext cx="7315200" cy="761999"/>
          </a:xfrm>
          <a:prstGeom prst="rect">
            <a:avLst/>
          </a:prstGeom>
        </p:spPr>
        <p:txBody>
          <a:bodyPr/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2010, PHENIX collected 700M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MB events from 62.4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(39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Au+Au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collision.</a:t>
            </a:r>
          </a:p>
        </p:txBody>
      </p:sp>
      <p:pic>
        <p:nvPicPr>
          <p:cNvPr id="5" name="Picture 3" descr="C:\Users\abhisek\Desktop\My PHENIX presentations\Preliminary_QM11\preliminary\inv_yield_pT_62Ge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446984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5867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Rapidity 1.2 &lt;|y| &lt;2.2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12954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838200"/>
            <a:ext cx="16002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914400"/>
          </a:xfrm>
        </p:spPr>
        <p:txBody>
          <a:bodyPr/>
          <a:lstStyle/>
          <a:p>
            <a:pPr algn="ctr"/>
            <a:r>
              <a:rPr lang="en-US" dirty="0" smtClean="0"/>
              <a:t>Search for the QCD Critical Point: Experimental Strategy</a:t>
            </a:r>
            <a:endParaRPr lang="en-US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19200"/>
            <a:ext cx="5486400" cy="523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25908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systematically varying the RHIC beam energy, heavy ion collisions will be able to probe different regions of the QCD phase diagram.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77000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152400"/>
            <a:ext cx="7086600" cy="4873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dependence of J/</a:t>
            </a:r>
            <a:r>
              <a:rPr kumimoji="1" lang="el-GR" altLang="ja-JP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ψ</a:t>
            </a: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CP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0"/>
            <a:ext cx="9144000" cy="132343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 PHENIX does not yet have a </a:t>
            </a:r>
            <a:r>
              <a:rPr lang="en-US" sz="2000" dirty="0" err="1" smtClean="0">
                <a:solidFill>
                  <a:schemeClr val="tx1"/>
                </a:solidFill>
              </a:rPr>
              <a:t>p+p</a:t>
            </a:r>
            <a:r>
              <a:rPr lang="en-US" sz="2000" dirty="0" smtClean="0">
                <a:solidFill>
                  <a:schemeClr val="tx1"/>
                </a:solidFill>
              </a:rPr>
              <a:t> reference at 62 and 39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 Lacking a reference, R</a:t>
            </a:r>
            <a:r>
              <a:rPr lang="en-US" sz="2000" baseline="-25000" dirty="0" smtClean="0">
                <a:solidFill>
                  <a:schemeClr val="tx1"/>
                </a:solidFill>
              </a:rPr>
              <a:t>CP</a:t>
            </a:r>
            <a:r>
              <a:rPr lang="en-US" sz="2000" dirty="0" smtClean="0">
                <a:solidFill>
                  <a:schemeClr val="tx1"/>
                </a:solidFill>
              </a:rPr>
              <a:t> can still give us insight about the suppression level.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 The suppression is at a similar level at all energies.</a:t>
            </a:r>
          </a:p>
        </p:txBody>
      </p:sp>
      <p:pic>
        <p:nvPicPr>
          <p:cNvPr id="4" name="Picture 2" descr="C:\Users\abhisek\Desktop\My PHENIX presentations\Preliminary_QM11\preliminary\Rcp_200GeV_62Ge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290"/>
            <a:ext cx="4724400" cy="3642910"/>
          </a:xfrm>
          <a:prstGeom prst="rect">
            <a:avLst/>
          </a:prstGeom>
          <a:noFill/>
        </p:spPr>
      </p:pic>
      <p:pic>
        <p:nvPicPr>
          <p:cNvPr id="5" name="Picture 3" descr="C:\Users\abhisek\Desktop\My PHENIX presentations\Preliminary_QM11\preliminary\Rcp_200GeV_39Ge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09600"/>
            <a:ext cx="4800600" cy="3701668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2032000"/>
          <a:ext cx="914400" cy="198438"/>
        </p:xfrm>
        <a:graphic>
          <a:graphicData uri="http://schemas.openxmlformats.org/presentationml/2006/ole">
            <p:oleObj spid="_x0000_s323586" name="Equation" r:id="rId5" imgW="435128" imgH="678968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92606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Rapidity 1.2 &lt;|y| &lt;2.2</a:t>
            </a:r>
            <a:endParaRPr lang="en-US" sz="2000" b="1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/>
          </p:cNvSpPr>
          <p:nvPr/>
        </p:nvSpPr>
        <p:spPr>
          <a:xfrm>
            <a:off x="0" y="0"/>
            <a:ext cx="9144000" cy="8255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PHENIX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Dilepton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Expectations at 39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endParaRPr kumimoji="0" 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Results_39.gif"/>
          <p:cNvPicPr>
            <a:picLocks noChangeAspect="1"/>
          </p:cNvPicPr>
          <p:nvPr/>
        </p:nvPicPr>
        <p:blipFill>
          <a:blip r:embed="rId3" cstate="print"/>
          <a:srcRect t="6467" r="6667"/>
          <a:stretch>
            <a:fillRect/>
          </a:stretch>
        </p:blipFill>
        <p:spPr bwMode="auto">
          <a:xfrm>
            <a:off x="228600" y="1295400"/>
            <a:ext cx="7772400" cy="513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10400" y="6019800"/>
            <a:ext cx="612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 dirty="0" err="1">
                <a:solidFill>
                  <a:schemeClr val="bg1"/>
                </a:solidFill>
              </a:rPr>
              <a:t>m</a:t>
            </a:r>
            <a:r>
              <a:rPr lang="en-US" sz="2000" baseline="-25000" dirty="0" err="1">
                <a:solidFill>
                  <a:schemeClr val="bg1"/>
                </a:solidFill>
              </a:rPr>
              <a:t>ee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16200000">
            <a:off x="-456248" y="3047049"/>
            <a:ext cx="20746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 dirty="0">
                <a:solidFill>
                  <a:schemeClr val="bg1"/>
                </a:solidFill>
              </a:rPr>
              <a:t>1/</a:t>
            </a:r>
            <a:r>
              <a:rPr lang="en-US" sz="2000" dirty="0" err="1">
                <a:solidFill>
                  <a:schemeClr val="bg1"/>
                </a:solidFill>
              </a:rPr>
              <a:t>N</a:t>
            </a:r>
            <a:r>
              <a:rPr lang="en-US" sz="2000" baseline="-25000" dirty="0" err="1">
                <a:solidFill>
                  <a:schemeClr val="bg1"/>
                </a:solidFill>
              </a:rPr>
              <a:t>evt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dN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dm</a:t>
            </a:r>
            <a:r>
              <a:rPr lang="en-US" sz="2000" baseline="-25000" dirty="0" err="1">
                <a:solidFill>
                  <a:schemeClr val="bg1"/>
                </a:solidFill>
              </a:rPr>
              <a:t>ee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6096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How does the </a:t>
            </a:r>
            <a:r>
              <a:rPr lang="en-US" sz="2000" dirty="0" err="1" smtClean="0">
                <a:latin typeface="+mj-lt"/>
              </a:rPr>
              <a:t>dilepton</a:t>
            </a:r>
            <a:r>
              <a:rPr lang="en-US" sz="2000" dirty="0" smtClean="0">
                <a:latin typeface="+mj-lt"/>
              </a:rPr>
              <a:t> excess and ρ modification at SPS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evolve into the large low-mass excess at RHIC?</a:t>
            </a:r>
            <a:endParaRPr lang="en-US" sz="2000" dirty="0">
              <a:latin typeface="+mj-lt"/>
            </a:endParaRPr>
          </a:p>
        </p:txBody>
      </p:sp>
      <p:sp>
        <p:nvSpPr>
          <p:cNvPr id="4" name="Rectangle 1027"/>
          <p:cNvSpPr txBox="1">
            <a:spLocks/>
          </p:cNvSpPr>
          <p:nvPr/>
        </p:nvSpPr>
        <p:spPr>
          <a:xfrm>
            <a:off x="2438400" y="1828800"/>
            <a:ext cx="4167187" cy="23034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19088" marR="0" lvl="0" indent="-31908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200M simulated events in ± 20cm vertex</a:t>
            </a:r>
          </a:p>
          <a:p>
            <a:pPr marL="319088" marR="0" lvl="0" indent="-31908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excess is the same at 39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200, expect a</a:t>
            </a:r>
            <a:r>
              <a:rPr lang="en-US" sz="1900" dirty="0" smtClean="0">
                <a:solidFill>
                  <a:srgbClr val="002060"/>
                </a:solidFill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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result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648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Black: simulation with same enhancement as at 200 </a:t>
            </a:r>
            <a:r>
              <a:rPr lang="en-US" sz="1600" dirty="0" err="1" smtClean="0">
                <a:solidFill>
                  <a:schemeClr val="bg1"/>
                </a:solidFill>
              </a:rPr>
              <a:t>GeV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Blue: no enhancement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8382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Searching for the onset of </a:t>
            </a:r>
            <a:r>
              <a:rPr lang="en-US" sz="3600" dirty="0" err="1" smtClean="0"/>
              <a:t>deconfinement</a:t>
            </a:r>
            <a:r>
              <a:rPr lang="en-US" sz="3600" dirty="0" smtClean="0"/>
              <a:t>: Flow Measurements</a:t>
            </a:r>
            <a:endParaRPr lang="en-US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5400"/>
            <a:ext cx="3643385" cy="139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5334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&gt;0: in-plane emission of particles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&lt;0: squeeze-out perpendicular to reaction plane.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397131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914400"/>
          </a:xfrm>
        </p:spPr>
        <p:txBody>
          <a:bodyPr/>
          <a:lstStyle/>
          <a:p>
            <a:r>
              <a:rPr lang="en-US" dirty="0" smtClean="0"/>
              <a:t>Elliptic Flow at </a:t>
            </a:r>
            <a:r>
              <a:rPr lang="en-US" dirty="0" smtClean="0"/>
              <a:t>62 and 39 </a:t>
            </a:r>
            <a:r>
              <a:rPr lang="en-US" dirty="0" err="1" smtClean="0"/>
              <a:t>GeV</a:t>
            </a:r>
            <a:r>
              <a:rPr lang="en-US" dirty="0" smtClean="0"/>
              <a:t>: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pic>
        <p:nvPicPr>
          <p:cNvPr id="7" name="Picture 6" descr="v2comp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293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v2vsE_1.png"/>
          <p:cNvPicPr>
            <a:picLocks noChangeAspect="1"/>
          </p:cNvPicPr>
          <p:nvPr/>
        </p:nvPicPr>
        <p:blipFill>
          <a:blip r:embed="rId4" cstate="print"/>
          <a:srcRect r="14943"/>
          <a:stretch>
            <a:fillRect/>
          </a:stretch>
        </p:blipFill>
        <p:spPr bwMode="auto">
          <a:xfrm>
            <a:off x="0" y="3429001"/>
            <a:ext cx="3886200" cy="30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4495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is little change in the magnitude of v</a:t>
            </a:r>
            <a:r>
              <a:rPr lang="en-US" baseline="-25000" dirty="0" smtClean="0"/>
              <a:t>2</a:t>
            </a:r>
            <a:r>
              <a:rPr lang="en-US" dirty="0" smtClean="0"/>
              <a:t> from 39 </a:t>
            </a:r>
            <a:r>
              <a:rPr lang="en-US" dirty="0" err="1" smtClean="0"/>
              <a:t>GeV</a:t>
            </a:r>
            <a:r>
              <a:rPr lang="en-US" dirty="0" smtClean="0"/>
              <a:t> to 200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main_rxn3s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838200"/>
            <a:ext cx="8544883" cy="54102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14400" y="152400"/>
            <a:ext cx="7734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tx2"/>
                </a:solidFill>
              </a:rPr>
              <a:t>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{</a:t>
            </a:r>
            <a:r>
              <a:rPr lang="en-US" altLang="ja-JP" sz="32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},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3</a:t>
            </a:r>
            <a:r>
              <a:rPr lang="en-US" altLang="ja-JP" sz="3200" dirty="0">
                <a:solidFill>
                  <a:schemeClr val="tx2"/>
                </a:solidFill>
              </a:rPr>
              <a:t>{</a:t>
            </a:r>
            <a:r>
              <a:rPr lang="en-US" altLang="ja-JP" sz="32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3200" baseline="-25000" dirty="0">
                <a:solidFill>
                  <a:schemeClr val="tx2"/>
                </a:solidFill>
              </a:rPr>
              <a:t>3</a:t>
            </a:r>
            <a:r>
              <a:rPr lang="en-US" altLang="ja-JP" sz="3200" dirty="0">
                <a:solidFill>
                  <a:schemeClr val="tx2"/>
                </a:solidFill>
              </a:rPr>
              <a:t>},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4</a:t>
            </a:r>
            <a:r>
              <a:rPr lang="en-US" altLang="ja-JP" sz="3200" dirty="0">
                <a:solidFill>
                  <a:schemeClr val="tx2"/>
                </a:solidFill>
              </a:rPr>
              <a:t>{</a:t>
            </a:r>
            <a:r>
              <a:rPr lang="en-US" altLang="ja-JP" sz="32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3200" baseline="-25000" dirty="0">
                <a:solidFill>
                  <a:schemeClr val="tx2"/>
                </a:solidFill>
              </a:rPr>
              <a:t>4</a:t>
            </a:r>
            <a:r>
              <a:rPr lang="en-US" altLang="ja-JP" sz="3200" dirty="0">
                <a:solidFill>
                  <a:schemeClr val="tx2"/>
                </a:solidFill>
              </a:rPr>
              <a:t>} at </a:t>
            </a:r>
            <a:r>
              <a:rPr lang="en-US" altLang="ja-JP" sz="3200" dirty="0" smtClean="0">
                <a:solidFill>
                  <a:schemeClr val="tx2"/>
                </a:solidFill>
              </a:rPr>
              <a:t>62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>
                <a:solidFill>
                  <a:schemeClr val="tx2"/>
                </a:solidFill>
              </a:rPr>
              <a:t>Au+Au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638800" y="5715000"/>
            <a:ext cx="2922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charged particle </a:t>
            </a:r>
            <a:r>
              <a:rPr lang="en-US" altLang="ja-JP" sz="1400" b="1" dirty="0" err="1">
                <a:solidFill>
                  <a:srgbClr val="FF0000"/>
                </a:solidFill>
              </a:rPr>
              <a:t>v</a:t>
            </a:r>
            <a:r>
              <a:rPr lang="en-US" altLang="ja-JP" sz="1400" b="1" baseline="-25000" dirty="0" err="1">
                <a:solidFill>
                  <a:srgbClr val="FF0000"/>
                </a:solidFill>
              </a:rPr>
              <a:t>n</a:t>
            </a:r>
            <a:r>
              <a:rPr lang="en-US" altLang="ja-JP" sz="1400" b="1" dirty="0">
                <a:solidFill>
                  <a:srgbClr val="FF0000"/>
                </a:solidFill>
              </a:rPr>
              <a:t> : |</a:t>
            </a:r>
            <a:r>
              <a:rPr lang="en-US" altLang="ja-JP" sz="14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 altLang="ja-JP" sz="1400" b="1" dirty="0">
                <a:solidFill>
                  <a:srgbClr val="FF0000"/>
                </a:solidFill>
              </a:rPr>
              <a:t>|&lt;0.35</a:t>
            </a:r>
          </a:p>
          <a:p>
            <a:r>
              <a:rPr lang="en-US" altLang="ja-JP" sz="1400" b="1" dirty="0">
                <a:solidFill>
                  <a:srgbClr val="FF0000"/>
                </a:solidFill>
              </a:rPr>
              <a:t>reaction plane </a:t>
            </a:r>
            <a:r>
              <a:rPr lang="en-US" altLang="ja-JP" sz="14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1400" b="1" baseline="-25000" dirty="0">
                <a:solidFill>
                  <a:srgbClr val="FF0000"/>
                </a:solidFill>
              </a:rPr>
              <a:t>n</a:t>
            </a:r>
            <a:r>
              <a:rPr lang="en-US" altLang="ja-JP" sz="1400" b="1" dirty="0">
                <a:solidFill>
                  <a:srgbClr val="FF0000"/>
                </a:solidFill>
              </a:rPr>
              <a:t> : |</a:t>
            </a:r>
            <a:r>
              <a:rPr lang="en-US" altLang="ja-JP" sz="14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 altLang="ja-JP" sz="1400" b="1" dirty="0">
                <a:solidFill>
                  <a:srgbClr val="FF0000"/>
                </a:solidFill>
              </a:rPr>
              <a:t>|=1.0~2.8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" y="91440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/>
              <a:t>v</a:t>
            </a:r>
            <a:r>
              <a:rPr lang="en-US" altLang="ja-JP" sz="2000" baseline="-25000" dirty="0" err="1"/>
              <a:t>n</a:t>
            </a:r>
            <a:endParaRPr lang="en-US" altLang="ja-JP" sz="2000" baseline="-250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US" sz="3600" b="0" i="1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v</a:t>
            </a:r>
            <a:r>
              <a:rPr kumimoji="0" lang="en-US" sz="3600" b="0" i="1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v</a:t>
            </a:r>
            <a:r>
              <a:rPr kumimoji="0" lang="en-US" sz="3600" b="0" i="1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as a function of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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600" b="0" i="0" u="none" strike="noStrike" kern="1200" cap="none" spc="-100" normalizeH="0" baseline="-2500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NN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914400" y="5638800"/>
            <a:ext cx="7467600" cy="762000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independent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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39, 62.4, 200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lc-co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8001000" cy="494735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62000" y="533400"/>
            <a:ext cx="7162800" cy="5860197"/>
            <a:chOff x="981075" y="533386"/>
            <a:chExt cx="7162800" cy="5861249"/>
          </a:xfrm>
        </p:grpSpPr>
        <p:pic>
          <p:nvPicPr>
            <p:cNvPr id="8" name="Content Placeholder 5" descr="v2_10_40.gi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54" b="-18"/>
            <a:stretch/>
          </p:blipFill>
          <p:spPr bwMode="auto">
            <a:xfrm>
              <a:off x="1362075" y="533386"/>
              <a:ext cx="6629400" cy="495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981075" y="5563489"/>
              <a:ext cx="7162800" cy="83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dirty="0" smtClean="0"/>
                <a:t>The magnitude of v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at </a:t>
              </a:r>
              <a:r>
                <a:rPr lang="en-US" sz="2400" dirty="0" smtClean="0"/>
                <a:t>7.7 </a:t>
              </a:r>
              <a:r>
                <a:rPr lang="en-US" sz="2400" dirty="0" err="1" smtClean="0"/>
                <a:t>GeV</a:t>
              </a:r>
              <a:r>
                <a:rPr lang="en-US" sz="2400" dirty="0" smtClean="0"/>
                <a:t> is significantly </a:t>
              </a:r>
              <a:r>
                <a:rPr lang="en-US" sz="2400" dirty="0"/>
                <a:t>lower than </a:t>
              </a:r>
              <a:r>
                <a:rPr lang="en-US" sz="2400" dirty="0" smtClean="0"/>
                <a:t>the magnitudes </a:t>
              </a:r>
              <a:r>
                <a:rPr lang="en-US" sz="2400" dirty="0"/>
                <a:t>at 39, 62 and </a:t>
              </a:r>
              <a:r>
                <a:rPr lang="en-US" sz="2400" dirty="0" smtClean="0"/>
                <a:t>200 </a:t>
              </a:r>
              <a:r>
                <a:rPr lang="en-US" sz="2400" dirty="0" err="1" smtClean="0"/>
                <a:t>GeV</a:t>
              </a:r>
              <a:endParaRPr lang="en-US" sz="24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in 7.7 </a:t>
            </a:r>
            <a:r>
              <a:rPr lang="en-US" sz="40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GeV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Au+Au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Collisions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ice-v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00" y="1557338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1295400"/>
            <a:ext cx="36576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524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dirty="0" smtClean="0">
                <a:solidFill>
                  <a:schemeClr val="tx2"/>
                </a:solidFill>
              </a:rPr>
              <a:t>v</a:t>
            </a:r>
            <a:r>
              <a:rPr lang="en-US" altLang="ja-JP" sz="32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>
                <a:solidFill>
                  <a:schemeClr val="tx2"/>
                </a:solidFill>
              </a:rPr>
              <a:t>vs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sz="3200" dirty="0" err="1">
                <a:solidFill>
                  <a:schemeClr val="tx2"/>
                </a:solidFill>
              </a:rPr>
              <a:t>p</a:t>
            </a:r>
            <a:r>
              <a:rPr lang="en-US" altLang="ja-JP" sz="3200" baseline="-25000" dirty="0" err="1">
                <a:solidFill>
                  <a:schemeClr val="tx2"/>
                </a:solidFill>
              </a:rPr>
              <a:t>T</a:t>
            </a:r>
            <a:r>
              <a:rPr lang="en-US" altLang="ja-JP" sz="3200" dirty="0">
                <a:solidFill>
                  <a:schemeClr val="tx2"/>
                </a:solidFill>
              </a:rPr>
              <a:t> from </a:t>
            </a:r>
            <a:r>
              <a:rPr lang="en-US" altLang="ja-JP" sz="3200" dirty="0" smtClean="0">
                <a:solidFill>
                  <a:schemeClr val="tx2"/>
                </a:solidFill>
              </a:rPr>
              <a:t>39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>
                <a:solidFill>
                  <a:schemeClr val="tx2"/>
                </a:solidFill>
              </a:rPr>
              <a:t>to </a:t>
            </a:r>
            <a:r>
              <a:rPr lang="en-US" altLang="ja-JP" sz="3200" dirty="0" smtClean="0">
                <a:solidFill>
                  <a:schemeClr val="tx2"/>
                </a:solidFill>
              </a:rPr>
              <a:t>2.76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TeV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724400" y="1295400"/>
            <a:ext cx="3594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ALICE Experiment, PRL105,252302 (2010)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938213" y="1654175"/>
            <a:ext cx="7620000" cy="2516188"/>
            <a:chOff x="583" y="1282"/>
            <a:chExt cx="4800" cy="1585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583" y="1283"/>
              <a:ext cx="4800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583" y="2853"/>
              <a:ext cx="4800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1934" y="1310"/>
              <a:ext cx="0" cy="1536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3916" y="1283"/>
              <a:ext cx="0" cy="158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871" y="2016"/>
              <a:ext cx="4176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1317" y="1282"/>
              <a:ext cx="0" cy="158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3546" y="1282"/>
              <a:ext cx="0" cy="158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871" y="2352"/>
              <a:ext cx="4176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269" y="2304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886" y="1968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861" y="1968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497" y="2304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5334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This implies that the system demonstrates similar hydrodynamic properties </a:t>
            </a:r>
            <a:r>
              <a:rPr lang="en-US" altLang="ja-JP" sz="2800" dirty="0"/>
              <a:t>from </a:t>
            </a:r>
            <a:r>
              <a:rPr lang="en-US" altLang="ja-JP" sz="2800" dirty="0" smtClean="0"/>
              <a:t>39 </a:t>
            </a:r>
            <a:r>
              <a:rPr lang="en-US" altLang="ja-JP" sz="2800" dirty="0" err="1" smtClean="0"/>
              <a:t>GeV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to </a:t>
            </a:r>
            <a:r>
              <a:rPr lang="en-US" altLang="ja-JP" sz="2800" dirty="0" smtClean="0"/>
              <a:t>2.76 </a:t>
            </a:r>
            <a:r>
              <a:rPr lang="en-US" altLang="ja-JP" sz="2800" dirty="0" err="1" smtClean="0"/>
              <a:t>TeV</a:t>
            </a:r>
            <a:endParaRPr lang="en-US" altLang="ja-JP" sz="2800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1524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Saturation of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 </a:t>
            </a:r>
            <a:r>
              <a:rPr lang="en-US" altLang="ja-JP" sz="3200" dirty="0">
                <a:solidFill>
                  <a:schemeClr val="tx2"/>
                </a:solidFill>
              </a:rPr>
              <a:t>with beam energy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91200" y="1600200"/>
            <a:ext cx="3352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 smtClean="0"/>
              <a:t>v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saturates for a given </a:t>
            </a:r>
            <a:r>
              <a:rPr lang="en-US" altLang="ja-JP" sz="2800" dirty="0" err="1"/>
              <a:t>p</a:t>
            </a:r>
            <a:r>
              <a:rPr lang="en-US" altLang="ja-JP" sz="2800" baseline="-25000" dirty="0" err="1"/>
              <a:t>T</a:t>
            </a:r>
            <a:r>
              <a:rPr lang="en-US" altLang="ja-JP" sz="2800" dirty="0"/>
              <a:t> around or below </a:t>
            </a:r>
            <a:r>
              <a:rPr lang="en-US" altLang="ja-JP" sz="2800" dirty="0" smtClean="0"/>
              <a:t>39 </a:t>
            </a:r>
            <a:r>
              <a:rPr lang="en-US" altLang="ja-JP" sz="2800" dirty="0" err="1" smtClean="0"/>
              <a:t>GeV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en-US" altLang="ja-JP" sz="2800" dirty="0"/>
              <a:t>&lt;v</a:t>
            </a:r>
            <a:r>
              <a:rPr lang="en-US" altLang="ja-JP" sz="2800" baseline="-25000" dirty="0"/>
              <a:t>2</a:t>
            </a:r>
            <a:r>
              <a:rPr lang="en-US" altLang="ja-JP" sz="2800" dirty="0"/>
              <a:t>&gt; still increases mainly because of the &lt;</a:t>
            </a:r>
            <a:r>
              <a:rPr lang="en-US" altLang="ja-JP" sz="2800" dirty="0" err="1"/>
              <a:t>p</a:t>
            </a:r>
            <a:r>
              <a:rPr lang="en-US" altLang="ja-JP" sz="2800" baseline="-25000" dirty="0" err="1"/>
              <a:t>T</a:t>
            </a:r>
            <a:r>
              <a:rPr lang="en-US" altLang="ja-JP" sz="2800" dirty="0"/>
              <a:t>&gt; rise.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33400" y="5791200"/>
            <a:ext cx="85603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/>
              <a:t>Almost perfect fluidity from </a:t>
            </a:r>
            <a:r>
              <a:rPr lang="en-US" altLang="ja-JP" sz="2800" dirty="0" smtClean="0"/>
              <a:t>39 </a:t>
            </a:r>
            <a:r>
              <a:rPr lang="en-US" altLang="ja-JP" sz="2800" dirty="0" err="1" smtClean="0"/>
              <a:t>GeV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to </a:t>
            </a:r>
            <a:r>
              <a:rPr lang="en-US" altLang="ja-JP" sz="2800" dirty="0" smtClean="0"/>
              <a:t>2.76 </a:t>
            </a:r>
            <a:r>
              <a:rPr lang="en-US" altLang="ja-JP" sz="2800" dirty="0" err="1" smtClean="0"/>
              <a:t>TeV</a:t>
            </a:r>
            <a:endParaRPr lang="en-US" altLang="ja-JP" sz="2800" dirty="0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22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66723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953000" cy="368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1000" y="762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Identified </a:t>
            </a:r>
            <a:r>
              <a:rPr lang="en-US" altLang="ja-JP" sz="3200" dirty="0" err="1">
                <a:solidFill>
                  <a:schemeClr val="tx2"/>
                </a:solidFill>
              </a:rPr>
              <a:t>hadron</a:t>
            </a:r>
            <a:r>
              <a:rPr lang="en-US" altLang="ja-JP" sz="3200" dirty="0">
                <a:solidFill>
                  <a:schemeClr val="tx2"/>
                </a:solidFill>
              </a:rPr>
              <a:t>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sz="3200" dirty="0" smtClean="0">
                <a:solidFill>
                  <a:schemeClr val="tx2"/>
                </a:solidFill>
              </a:rPr>
              <a:t>in 62.4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Au+Au</a:t>
            </a:r>
            <a:r>
              <a:rPr lang="en-US" altLang="ja-JP" sz="3200" dirty="0" smtClean="0">
                <a:solidFill>
                  <a:schemeClr val="tx2"/>
                </a:solidFill>
              </a:rPr>
              <a:t> Collisions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pic>
        <p:nvPicPr>
          <p:cNvPr id="447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34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34200" y="1752600"/>
            <a:ext cx="18637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PHENIX Preliminary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33400" y="56388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err="1"/>
              <a:t>Partonic</a:t>
            </a:r>
            <a:r>
              <a:rPr lang="en-US" altLang="ja-JP" sz="2400" dirty="0"/>
              <a:t> collective flow </a:t>
            </a:r>
            <a:r>
              <a:rPr lang="en-US" altLang="ja-JP" sz="2400" dirty="0" smtClean="0"/>
              <a:t>is observed down </a:t>
            </a:r>
            <a:r>
              <a:rPr lang="en-US" altLang="ja-JP" sz="2400" dirty="0"/>
              <a:t>to </a:t>
            </a:r>
            <a:r>
              <a:rPr lang="en-US" altLang="ja-JP" sz="2400" dirty="0" smtClean="0"/>
              <a:t>62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and …</a:t>
            </a:r>
            <a:endParaRPr lang="en-US" altLang="ja-JP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  <p:pic>
        <p:nvPicPr>
          <p:cNvPr id="428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09799"/>
            <a:ext cx="381000" cy="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/>
            <a:r>
              <a:rPr lang="en-US" sz="3600" dirty="0" smtClean="0"/>
              <a:t>The RHIC Beam Energy Scan Program: Overview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Species: Gold + Gold</a:t>
            </a:r>
          </a:p>
          <a:p>
            <a:endParaRPr lang="en-US" sz="1600" dirty="0" smtClean="0"/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200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(2010), 130 </a:t>
            </a:r>
            <a:r>
              <a:rPr lang="en-US" sz="1600" dirty="0" err="1" smtClean="0"/>
              <a:t>GeV</a:t>
            </a:r>
            <a:r>
              <a:rPr lang="en-US" sz="1600" dirty="0" smtClean="0"/>
              <a:t>, 62.4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(2010), </a:t>
            </a:r>
          </a:p>
          <a:p>
            <a:r>
              <a:rPr lang="en-US" sz="1600" dirty="0" smtClean="0"/>
              <a:t>		39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(2010), 27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(2011 this week), 19.6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(2011), </a:t>
            </a:r>
          </a:p>
          <a:p>
            <a:r>
              <a:rPr lang="en-US" sz="1600" dirty="0" smtClean="0"/>
              <a:t>		11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(2010, STAR only)</a:t>
            </a:r>
          </a:p>
          <a:p>
            <a:r>
              <a:rPr lang="en-US" sz="1600" dirty="0" smtClean="0"/>
              <a:t>		9.2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(2009, short test run), 7.7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(2010)</a:t>
            </a:r>
          </a:p>
          <a:p>
            <a:endParaRPr lang="en-US" sz="1600" dirty="0" smtClean="0"/>
          </a:p>
          <a:p>
            <a:r>
              <a:rPr lang="en-US" sz="1600" dirty="0" smtClean="0"/>
              <a:t>Species: Copper + Copper</a:t>
            </a:r>
          </a:p>
          <a:p>
            <a:endParaRPr lang="en-US" sz="1600" dirty="0" smtClean="0"/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200 </a:t>
            </a:r>
            <a:r>
              <a:rPr lang="en-US" sz="1600" dirty="0" err="1" smtClean="0"/>
              <a:t>GeV</a:t>
            </a:r>
            <a:r>
              <a:rPr lang="en-US" sz="1600" dirty="0" smtClean="0"/>
              <a:t>, 62.4 </a:t>
            </a:r>
            <a:r>
              <a:rPr lang="en-US" sz="1600" dirty="0" err="1" smtClean="0"/>
              <a:t>GeV</a:t>
            </a:r>
            <a:r>
              <a:rPr lang="en-US" sz="1600" dirty="0" smtClean="0"/>
              <a:t>, 22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Species: Deuteron + Gold</a:t>
            </a:r>
          </a:p>
          <a:p>
            <a:endParaRPr lang="en-US" sz="1600" dirty="0" smtClean="0"/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200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Species: Proton + Proton</a:t>
            </a:r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500 </a:t>
            </a:r>
            <a:r>
              <a:rPr lang="en-US" sz="1600" dirty="0" err="1" smtClean="0"/>
              <a:t>GeV</a:t>
            </a:r>
            <a:r>
              <a:rPr lang="en-US" sz="1600" dirty="0" smtClean="0"/>
              <a:t>, 200 </a:t>
            </a:r>
            <a:r>
              <a:rPr lang="en-US" sz="1600" dirty="0" err="1" smtClean="0"/>
              <a:t>GeV</a:t>
            </a:r>
            <a:r>
              <a:rPr lang="en-US" sz="1600" dirty="0" smtClean="0"/>
              <a:t>, 62.4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d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351338" cy="44958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1000" y="762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Identified </a:t>
            </a:r>
            <a:r>
              <a:rPr lang="en-US" altLang="ja-JP" sz="3200" dirty="0" err="1">
                <a:solidFill>
                  <a:schemeClr val="tx2"/>
                </a:solidFill>
              </a:rPr>
              <a:t>hadron</a:t>
            </a:r>
            <a:r>
              <a:rPr lang="en-US" altLang="ja-JP" sz="3200" dirty="0">
                <a:solidFill>
                  <a:schemeClr val="tx2"/>
                </a:solidFill>
              </a:rPr>
              <a:t>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sz="3200" dirty="0" smtClean="0">
                <a:solidFill>
                  <a:schemeClr val="tx2"/>
                </a:solidFill>
              </a:rPr>
              <a:t>in 39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Au+Au</a:t>
            </a:r>
            <a:r>
              <a:rPr lang="en-US" altLang="ja-JP" sz="3200" dirty="0" smtClean="0">
                <a:solidFill>
                  <a:schemeClr val="tx2"/>
                </a:solidFill>
              </a:rPr>
              <a:t> Collisions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pic>
        <p:nvPicPr>
          <p:cNvPr id="4" name="Picture 10" descr="pid39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219200"/>
            <a:ext cx="4346575" cy="4419600"/>
          </a:xfrm>
          <a:prstGeom prst="rect">
            <a:avLst/>
          </a:prstGeom>
          <a:noFill/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708275" y="1219200"/>
            <a:ext cx="18637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PHENIX Preliminary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975475" y="1219200"/>
            <a:ext cx="18637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PHENIX Preliminary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81000" y="57150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err="1"/>
              <a:t>Partonic</a:t>
            </a:r>
            <a:r>
              <a:rPr lang="en-US" altLang="ja-JP" sz="2400" dirty="0"/>
              <a:t> collective flow </a:t>
            </a:r>
            <a:r>
              <a:rPr lang="en-US" altLang="ja-JP" sz="2400" dirty="0" smtClean="0"/>
              <a:t>is observed down </a:t>
            </a:r>
            <a:r>
              <a:rPr lang="en-US" altLang="ja-JP" sz="2400" dirty="0"/>
              <a:t>to </a:t>
            </a:r>
            <a:r>
              <a:rPr lang="en-US" altLang="ja-JP" sz="2400" dirty="0" smtClean="0"/>
              <a:t>39 </a:t>
            </a:r>
            <a:r>
              <a:rPr lang="en-US" altLang="ja-JP" sz="2400" dirty="0" err="1" smtClean="0"/>
              <a:t>GeV</a:t>
            </a:r>
            <a:endParaRPr lang="en-US" altLang="ja-JP" sz="2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Flow Summary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253124" y="685800"/>
            <a:ext cx="91194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 and v</a:t>
            </a:r>
            <a:r>
              <a:rPr lang="en-US" baseline="-25000" dirty="0" smtClean="0"/>
              <a:t>4</a:t>
            </a:r>
            <a:r>
              <a:rPr lang="en-US" dirty="0" smtClean="0"/>
              <a:t> are measured in  39, 62 and 200 </a:t>
            </a:r>
            <a:r>
              <a:rPr lang="en-US" dirty="0" err="1" smtClean="0"/>
              <a:t>GeV</a:t>
            </a:r>
            <a:r>
              <a:rPr lang="en-US" dirty="0" smtClean="0"/>
              <a:t>. The magnitudes are similar.</a:t>
            </a: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of pion, </a:t>
            </a:r>
            <a:r>
              <a:rPr lang="en-US" dirty="0" err="1" smtClean="0"/>
              <a:t>kaon</a:t>
            </a:r>
            <a:r>
              <a:rPr lang="en-US" dirty="0" smtClean="0"/>
              <a:t>, and (anti)proton show quark number scaling down to 39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saturates in intermediate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err="1" smtClean="0"/>
              <a:t>.</a:t>
            </a:r>
            <a:endParaRPr lang="en-US" dirty="0" smtClean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953000" y="2438400"/>
            <a:ext cx="3886200" cy="3482975"/>
            <a:chOff x="3929329" y="772604"/>
            <a:chExt cx="5238208" cy="465296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337" y="772604"/>
              <a:ext cx="5029200" cy="465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3929329" y="838135"/>
              <a:ext cx="5214671" cy="41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1400" i="1">
                  <a:latin typeface="Arial" pitchFamily="34" charset="0"/>
                </a:rPr>
                <a:t>Preliminary, STAR, PHENIX and E895 data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6211669"/>
            <a:ext cx="899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u="sng" dirty="0" smtClean="0"/>
              <a:t>Data taken </a:t>
            </a:r>
            <a:r>
              <a:rPr lang="en-US" u="sng" dirty="0"/>
              <a:t>at </a:t>
            </a:r>
            <a:r>
              <a:rPr lang="en-US" u="sng" dirty="0" smtClean="0"/>
              <a:t>19.6 and 27 </a:t>
            </a:r>
            <a:r>
              <a:rPr lang="en-US" u="sng" dirty="0" err="1" smtClean="0"/>
              <a:t>GeV</a:t>
            </a:r>
            <a:r>
              <a:rPr lang="en-US" u="sng" dirty="0" smtClean="0"/>
              <a:t> </a:t>
            </a:r>
            <a:r>
              <a:rPr lang="en-US" u="sng" dirty="0"/>
              <a:t>this </a:t>
            </a:r>
            <a:r>
              <a:rPr lang="en-US" u="sng" dirty="0" smtClean="0"/>
              <a:t>year will help us fill in the “gap” in the excitation function.</a:t>
            </a:r>
            <a:endParaRPr lang="en-US" u="sng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4395462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286000"/>
            <a:ext cx="7906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n</a:t>
            </a:r>
            <a:r>
              <a:rPr lang="en-US" b="1" dirty="0"/>
              <a:t>(</a:t>
            </a:r>
            <a:r>
              <a:rPr lang="el-GR" b="1" dirty="0"/>
              <a:t>Ψ</a:t>
            </a:r>
            <a:r>
              <a:rPr lang="en-US" b="1" baseline="-25000" dirty="0"/>
              <a:t>n</a:t>
            </a:r>
            <a:r>
              <a:rPr lang="en-US" b="1" dirty="0"/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32370" y="3032300"/>
            <a:ext cx="323774" cy="1623524"/>
            <a:chOff x="7032370" y="2186476"/>
            <a:chExt cx="323774" cy="1623524"/>
          </a:xfrm>
        </p:grpSpPr>
        <p:sp>
          <p:nvSpPr>
            <p:cNvPr id="13" name="Rectangle 12"/>
            <p:cNvSpPr/>
            <p:nvPr/>
          </p:nvSpPr>
          <p:spPr>
            <a:xfrm>
              <a:off x="7032370" y="2186476"/>
              <a:ext cx="323774" cy="1623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32370" y="2819400"/>
              <a:ext cx="323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3124" y="1592349"/>
            <a:ext cx="8433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These observations suggest similar initial geometry fluctuations and dynamic evolution of nuclear matter above </a:t>
            </a:r>
            <a:r>
              <a:rPr lang="en-US" sz="2000" i="1" dirty="0" smtClean="0"/>
              <a:t>39 </a:t>
            </a:r>
            <a:r>
              <a:rPr lang="en-US" sz="2000" i="1" dirty="0" err="1" smtClean="0"/>
              <a:t>GeV</a:t>
            </a:r>
            <a:r>
              <a:rPr lang="en-US" sz="2000" i="1" dirty="0"/>
              <a:t>.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Searching for Signatures of the Critical Point: Fluctuations, Correlations</a:t>
            </a:r>
            <a:endParaRPr lang="en-US" sz="3200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varAuAuWNMerratu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737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7127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Multiplicity Fluctuations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609600"/>
            <a:ext cx="8382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Near </a:t>
            </a:r>
            <a:r>
              <a:rPr lang="en-US" dirty="0"/>
              <a:t>the critical point, the multiplicity fluctuations should exceed the superposition model expectation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CCECFF"/>
                </a:solidFill>
              </a:rPr>
              <a:t>No significant evidence for critical behavior is observed</a:t>
            </a:r>
            <a:r>
              <a:rPr lang="en-US" b="1" dirty="0" smtClean="0">
                <a:solidFill>
                  <a:srgbClr val="CCECFF"/>
                </a:solidFill>
              </a:rPr>
              <a:t>. </a:t>
            </a:r>
            <a:r>
              <a:rPr lang="en-US" dirty="0" smtClean="0"/>
              <a:t>Low energy results are being prepared.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ch,dyn</a:t>
            </a:r>
            <a:r>
              <a:rPr lang="en-US" dirty="0" smtClean="0"/>
              <a:t> = variance/mean, corrected for impact parameter fluctuations</a:t>
            </a:r>
            <a:r>
              <a:rPr lang="en-US" dirty="0" smtClean="0">
                <a:solidFill>
                  <a:srgbClr val="CCECFF"/>
                </a:solidFill>
              </a:rPr>
              <a:t>.</a:t>
            </a:r>
            <a:endParaRPr lang="en-US" dirty="0">
              <a:solidFill>
                <a:srgbClr val="CCECFF"/>
              </a:solidFill>
            </a:endParaRPr>
          </a:p>
        </p:txBody>
      </p:sp>
      <p:pic>
        <p:nvPicPr>
          <p:cNvPr id="7" name="Picture 9" descr="phenix_30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1816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henix_30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908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svarCuCuWNMerratu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900" y="2057400"/>
            <a:ext cx="4737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henix_30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5908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Searching for the Critical Point with HBT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</a:t>
            </a:r>
            <a:r>
              <a:rPr kumimoji="0" lang="en-US" sz="3600" b="0" i="0" u="none" strike="noStrike" kern="1200" cap="none" spc="-10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Correlations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133600"/>
            <a:ext cx="4876800" cy="3402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410200"/>
            <a:ext cx="4876800" cy="593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2200" y="1219200"/>
            <a:ext cx="457200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defTabSz="449263">
              <a:lnSpc>
                <a:spcPct val="90000"/>
              </a:lnSpc>
              <a:spcBef>
                <a:spcPts val="675"/>
              </a:spcBef>
              <a:buClr>
                <a:srgbClr val="009900"/>
              </a:buClr>
              <a:buSzPct val="100000"/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Verdana" pitchFamily="34" charset="0"/>
                <a:ea typeface="Gothic"/>
                <a:cs typeface="Gothic"/>
              </a:rPr>
              <a:t>T. Csorgo,S. Hegyi,T. Novák,W.A.Zajc,</a:t>
            </a:r>
          </a:p>
          <a:p>
            <a:pPr marL="268288" indent="-268288" defTabSz="449263">
              <a:lnSpc>
                <a:spcPct val="90000"/>
              </a:lnSpc>
              <a:spcBef>
                <a:spcPts val="675"/>
              </a:spcBef>
              <a:buClr>
                <a:srgbClr val="009900"/>
              </a:buClr>
              <a:buSzPct val="100000"/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latin typeface="Verdana" pitchFamily="34" charset="0"/>
                <a:ea typeface="Gothic"/>
                <a:cs typeface="Gothic"/>
              </a:rPr>
              <a:t>Acta Phys. Pol. B36 (2005) 329-337</a:t>
            </a:r>
            <a:r>
              <a:rPr lang="en-GB" sz="2800">
                <a:latin typeface="Verdana" pitchFamily="34" charset="0"/>
                <a:ea typeface="Gothic"/>
                <a:cs typeface="Gothic"/>
              </a:rPr>
              <a:t> </a:t>
            </a: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09600" y="38862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a</a:t>
            </a:r>
            <a:r>
              <a:rPr lang="en-US"/>
              <a:t> = Levy index of stability = </a:t>
            </a:r>
            <a:r>
              <a:rPr lang="en-US">
                <a:latin typeface="Symbol" pitchFamily="18" charset="2"/>
              </a:rPr>
              <a:t>h</a:t>
            </a:r>
          </a:p>
          <a:p>
            <a:r>
              <a:rPr lang="en-US">
                <a:latin typeface="Symbol" pitchFamily="18" charset="2"/>
              </a:rPr>
              <a:t>a</a:t>
            </a:r>
            <a:r>
              <a:rPr lang="en-US"/>
              <a:t> = 2 for Gaussian sources</a:t>
            </a:r>
          </a:p>
          <a:p>
            <a:r>
              <a:rPr lang="en-US">
                <a:latin typeface="Symbol" pitchFamily="18" charset="2"/>
              </a:rPr>
              <a:t>a</a:t>
            </a:r>
            <a:r>
              <a:rPr lang="en-US"/>
              <a:t> = 1 for Lorentzian sources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28600" y="213360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This technique proposes to search for variations in the exponent  </a:t>
            </a:r>
            <a:r>
              <a:rPr lang="en-US" sz="1600" dirty="0">
                <a:latin typeface="Symbol" pitchFamily="18" charset="2"/>
              </a:rPr>
              <a:t>h</a:t>
            </a:r>
            <a:r>
              <a:rPr lang="en-US" sz="16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The exponent  </a:t>
            </a:r>
            <a:r>
              <a:rPr lang="en-US" sz="1600" dirty="0">
                <a:latin typeface="Symbol" pitchFamily="18" charset="2"/>
              </a:rPr>
              <a:t>h</a:t>
            </a:r>
            <a:r>
              <a:rPr lang="en-US" sz="1600" dirty="0"/>
              <a:t> can be extracted by fitting HBT </a:t>
            </a:r>
            <a:r>
              <a:rPr lang="en-US" sz="1600" dirty="0" err="1"/>
              <a:t>Q</a:t>
            </a:r>
            <a:r>
              <a:rPr lang="en-US" sz="1600" baseline="-25000" dirty="0" err="1"/>
              <a:t>inv</a:t>
            </a:r>
            <a:r>
              <a:rPr lang="en-US" sz="1600" dirty="0"/>
              <a:t> correlations with a Levy function:</a:t>
            </a:r>
          </a:p>
          <a:p>
            <a:pPr lvl="1"/>
            <a:r>
              <a:rPr lang="en-US" sz="1600" dirty="0"/>
              <a:t>	C(</a:t>
            </a:r>
            <a:r>
              <a:rPr lang="en-US" sz="1600" dirty="0" err="1"/>
              <a:t>Q</a:t>
            </a:r>
            <a:r>
              <a:rPr lang="en-US" sz="1600" baseline="-25000" dirty="0" err="1"/>
              <a:t>inv</a:t>
            </a:r>
            <a:r>
              <a:rPr lang="en-US" sz="1600" dirty="0"/>
              <a:t>) = </a:t>
            </a:r>
            <a:r>
              <a:rPr lang="en-US" sz="1600" dirty="0">
                <a:latin typeface="Symbol" pitchFamily="18" charset="2"/>
              </a:rPr>
              <a:t>l</a:t>
            </a:r>
            <a:r>
              <a:rPr lang="en-US" sz="1600" dirty="0"/>
              <a:t> exp( -|</a:t>
            </a:r>
            <a:r>
              <a:rPr lang="en-US" sz="1600" dirty="0" err="1"/>
              <a:t>Rq</a:t>
            </a:r>
            <a:r>
              <a:rPr lang="en-US" sz="1600" dirty="0"/>
              <a:t>/</a:t>
            </a:r>
            <a:r>
              <a:rPr lang="en-US" sz="1600" dirty="0" err="1"/>
              <a:t>hc</a:t>
            </a:r>
            <a:r>
              <a:rPr lang="en-US" sz="1600" dirty="0"/>
              <a:t>|</a:t>
            </a:r>
            <a:r>
              <a:rPr lang="en-US" sz="1600" baseline="30000" dirty="0">
                <a:latin typeface="Symbol" pitchFamily="18" charset="2"/>
              </a:rPr>
              <a:t>-a</a:t>
            </a:r>
            <a:r>
              <a:rPr lang="en-US" sz="1600" dirty="0"/>
              <a:t>)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28600" y="4953000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Measure a as a function of collision energy and look for a change from Gaussian-like sources to a source corresponding to the expectation from the universality class of QCD.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Like-Sign Pair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Azimuthal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Correlations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 descr="auau200PowLSE1C0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8006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uau062LSC0E1Pow-0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48006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henix_30_72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752600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henix_30_72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828800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10200" y="12954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62 GeV Au+Au, 0-5% Central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12192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200 GeV Au+Au, 0-5% Central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971800" y="12192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315200" y="12954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60960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28600" y="6858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0.2 &lt; p</a:t>
            </a:r>
            <a:r>
              <a:rPr lang="en-US" b="1" baseline="-25000" dirty="0">
                <a:solidFill>
                  <a:schemeClr val="bg2"/>
                </a:solidFill>
              </a:rPr>
              <a:t>T,1</a:t>
            </a:r>
            <a:r>
              <a:rPr lang="en-US" b="1" dirty="0">
                <a:solidFill>
                  <a:schemeClr val="bg2"/>
                </a:solidFill>
              </a:rPr>
              <a:t> &lt; 0.4 </a:t>
            </a:r>
            <a:r>
              <a:rPr lang="en-US" b="1" dirty="0" err="1">
                <a:solidFill>
                  <a:schemeClr val="bg2"/>
                </a:solidFill>
              </a:rPr>
              <a:t>GeV</a:t>
            </a:r>
            <a:r>
              <a:rPr lang="en-US" b="1" dirty="0">
                <a:solidFill>
                  <a:schemeClr val="bg2"/>
                </a:solidFill>
              </a:rPr>
              <a:t>/c, 0.2 &lt; p</a:t>
            </a:r>
            <a:r>
              <a:rPr lang="en-US" b="1" baseline="-25000" dirty="0">
                <a:solidFill>
                  <a:schemeClr val="bg2"/>
                </a:solidFill>
              </a:rPr>
              <a:t>T,2</a:t>
            </a:r>
            <a:r>
              <a:rPr lang="en-US" b="1" dirty="0">
                <a:solidFill>
                  <a:schemeClr val="bg2"/>
                </a:solidFill>
              </a:rPr>
              <a:t> &lt; 0.4 </a:t>
            </a:r>
            <a:r>
              <a:rPr lang="en-US" b="1" dirty="0" err="1">
                <a:solidFill>
                  <a:schemeClr val="bg2"/>
                </a:solidFill>
              </a:rPr>
              <a:t>GeV</a:t>
            </a:r>
            <a:r>
              <a:rPr lang="en-US" b="1" dirty="0">
                <a:solidFill>
                  <a:schemeClr val="bg2"/>
                </a:solidFill>
              </a:rPr>
              <a:t>/c, |</a:t>
            </a:r>
            <a:r>
              <a:rPr lang="en-US" b="1" dirty="0" smtClean="0">
                <a:solidFill>
                  <a:schemeClr val="bg2"/>
                </a:solidFill>
                <a:latin typeface="Symbol" pitchFamily="18" charset="2"/>
              </a:rPr>
              <a:t>D </a:t>
            </a:r>
            <a:r>
              <a:rPr lang="en-US" b="1" dirty="0" err="1" smtClean="0">
                <a:solidFill>
                  <a:schemeClr val="bg2"/>
                </a:solidFill>
              </a:rPr>
              <a:t>pseudorapidity</a:t>
            </a:r>
            <a:r>
              <a:rPr lang="en-US" b="1" dirty="0" smtClean="0">
                <a:solidFill>
                  <a:schemeClr val="bg2"/>
                </a:solidFill>
              </a:rPr>
              <a:t>|&lt;</a:t>
            </a:r>
            <a:r>
              <a:rPr lang="en-US" b="1" dirty="0">
                <a:solidFill>
                  <a:schemeClr val="bg2"/>
                </a:solidFill>
              </a:rPr>
              <a:t>0.1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953000" y="4953000"/>
            <a:ext cx="396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power law function fits the data well for all species and </a:t>
            </a:r>
            <a:r>
              <a:rPr lang="en-US" dirty="0" smtClean="0"/>
              <a:t>centralities.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39624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C(</a:t>
            </a:r>
            <a:r>
              <a:rPr lang="en-US" b="1" dirty="0" err="1" smtClean="0">
                <a:solidFill>
                  <a:srgbClr val="FFFFCC"/>
                </a:solidFill>
                <a:latin typeface="Symbol" pitchFamily="18" charset="2"/>
              </a:rPr>
              <a:t>Df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) = (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dN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</a:t>
            </a:r>
            <a:r>
              <a:rPr lang="en-US" b="1" dirty="0" err="1" smtClean="0">
                <a:solidFill>
                  <a:srgbClr val="FFFFCC"/>
                </a:solidFill>
                <a:latin typeface="Symbol" pitchFamily="18" charset="2"/>
              </a:rPr>
              <a:t>f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data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dN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</a:t>
            </a:r>
            <a:r>
              <a:rPr lang="en-US" b="1" dirty="0" err="1" smtClean="0">
                <a:solidFill>
                  <a:srgbClr val="FFFFCC"/>
                </a:solidFill>
                <a:latin typeface="Symbol" pitchFamily="18" charset="2"/>
              </a:rPr>
              <a:t>f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mixed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)*(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N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events,mixed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N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events,data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)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3975" y="5181600"/>
            <a:ext cx="2438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514600" y="4419600"/>
            <a:ext cx="23034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Assuming that QCD belongs in the same universality class as the (d=3) 3-D </a:t>
            </a:r>
            <a:r>
              <a:rPr lang="en-US" sz="1600" dirty="0" err="1"/>
              <a:t>Ising</a:t>
            </a:r>
            <a:r>
              <a:rPr lang="en-US" sz="1600" dirty="0"/>
              <a:t> model, the expected value of </a:t>
            </a:r>
            <a:r>
              <a:rPr lang="en-US" sz="1600" dirty="0">
                <a:latin typeface="Symbol" pitchFamily="18" charset="2"/>
              </a:rPr>
              <a:t>h</a:t>
            </a:r>
            <a:r>
              <a:rPr lang="en-US" sz="1600" dirty="0"/>
              <a:t> is 0.5 (</a:t>
            </a:r>
            <a:r>
              <a:rPr lang="en-US" sz="1600" dirty="0" err="1"/>
              <a:t>Reiger</a:t>
            </a:r>
            <a:r>
              <a:rPr lang="en-US" sz="1600" dirty="0"/>
              <a:t>, Phys. Rev. B52 (1995) 6659 .</a:t>
            </a:r>
          </a:p>
        </p:txBody>
      </p:sp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0" y="5334000"/>
          <a:ext cx="2492375" cy="527050"/>
        </p:xfrm>
        <a:graphic>
          <a:graphicData uri="http://schemas.openxmlformats.org/presentationml/2006/ole">
            <p:oleObj spid="_x0000_s100354" name="Equation" r:id="rId6" imgW="1079280" imgH="228600" progId="Equation.3">
              <p:embed/>
            </p:oleObj>
          </a:graphicData>
        </a:graphic>
      </p:graphicFrame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C(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Dp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Exponent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h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vs. Centrality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etaVsN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7162800" cy="48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henix_30_72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5562600"/>
            <a:ext cx="8915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exponent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is independent of species, centrality, and collision energy.</a:t>
            </a:r>
          </a:p>
          <a:p>
            <a:pPr>
              <a:spcBef>
                <a:spcPct val="50000"/>
              </a:spcBef>
            </a:pPr>
            <a:r>
              <a:rPr lang="en-US" dirty="0"/>
              <a:t>The value of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is inconsistent with the d=3 expectation at the critical point.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806575" y="3657600"/>
            <a:ext cx="2438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1752600" y="3810000"/>
          <a:ext cx="2492375" cy="527050"/>
        </p:xfrm>
        <a:graphic>
          <a:graphicData uri="http://schemas.openxmlformats.org/presentationml/2006/ole">
            <p:oleObj spid="_x0000_s402433" name="Equation" r:id="rId5" imgW="1079280" imgH="2286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219200" y="685800"/>
            <a:ext cx="6248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PHENIX Preliminary, Like-Sign Pairs, |</a:t>
            </a:r>
            <a:r>
              <a:rPr lang="en-US" sz="1600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pseudorapidity</a:t>
            </a:r>
            <a:r>
              <a:rPr lang="en-US" sz="1600" dirty="0" smtClean="0">
                <a:solidFill>
                  <a:schemeClr val="bg1"/>
                </a:solidFill>
              </a:rPr>
              <a:t>| &lt; 0.1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14400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&gt;6 </a:t>
            </a:r>
            <a:r>
              <a:rPr lang="en-US" dirty="0" err="1" smtClean="0"/>
              <a:t>GeV</a:t>
            </a:r>
            <a:r>
              <a:rPr lang="en-US" dirty="0" smtClean="0"/>
              <a:t> is comparable between 200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at 39 </a:t>
            </a:r>
            <a:r>
              <a:rPr lang="en-US" dirty="0" err="1" smtClean="0"/>
              <a:t>GeV</a:t>
            </a:r>
            <a:r>
              <a:rPr lang="en-US" dirty="0" smtClean="0"/>
              <a:t> still shows a large suppression.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No significant suppression is observed for 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at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Initial measurements show suppression of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Flow: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saturates at intermediate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Quark number scaling holds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at 7.7 </a:t>
            </a:r>
            <a:r>
              <a:rPr lang="en-US" dirty="0" err="1" smtClean="0"/>
              <a:t>GeV</a:t>
            </a:r>
            <a:r>
              <a:rPr lang="en-US" dirty="0" smtClean="0"/>
              <a:t> is significantly lower than v</a:t>
            </a:r>
            <a:r>
              <a:rPr lang="en-US" baseline="-25000" dirty="0" smtClean="0"/>
              <a:t>2</a:t>
            </a:r>
            <a:r>
              <a:rPr lang="en-US" dirty="0" smtClean="0"/>
              <a:t>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Outlook: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Many measurements are being analyzed, including: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multiplicity, net charge, and transverse momentum fluctuations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local parity violation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identified particle spectra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2-particle correlations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dilepton</a:t>
            </a:r>
            <a:r>
              <a:rPr lang="en-US" dirty="0" smtClean="0"/>
              <a:t> spectra</a:t>
            </a:r>
          </a:p>
          <a:p>
            <a:pPr lvl="2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Stay tuned for much more!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Auxiliary Slides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71525" y="111125"/>
            <a:ext cx="7661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u="sng">
                <a:solidFill>
                  <a:schemeClr val="accent2"/>
                </a:solidFill>
                <a:latin typeface="Arial Rounded MT Bold" pitchFamily="34" charset="0"/>
              </a:rPr>
              <a:t>PHENIX Detector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485775"/>
            <a:ext cx="46863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Arial Rounded MT Bold" pitchFamily="34" charset="0"/>
              </a:rPr>
              <a:t>Central Arm Tracking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Drift Chamber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Pad Chambers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Time Expansion Chamb.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Arial Rounded MT Bold" pitchFamily="34" charset="0"/>
              </a:rPr>
              <a:t>Muon Arm Tracking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Muon Tracker</a:t>
            </a:r>
            <a:endParaRPr lang="en-US" sz="1600">
              <a:latin typeface="Arial Rounded MT Bold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Arial Rounded MT Bold" pitchFamily="34" charset="0"/>
              </a:rPr>
              <a:t>Calorimetry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PbGl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PbSc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MPC</a:t>
            </a:r>
            <a:endParaRPr lang="en-US" sz="1600">
              <a:latin typeface="Arial Rounded MT Bold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Arial Rounded MT Bold" pitchFamily="34" charset="0"/>
              </a:rPr>
              <a:t>Particle Id</a:t>
            </a:r>
            <a:endParaRPr lang="en-US" sz="1600" b="0">
              <a:latin typeface="Arial Rounded MT Bold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Muon Identifier</a:t>
            </a:r>
            <a:endParaRPr lang="en-US" sz="1600">
              <a:latin typeface="Arial Rounded MT Bold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RICH, HBD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TOF E &amp; 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Aerogel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TEC</a:t>
            </a:r>
            <a:endParaRPr lang="en-US" sz="1600">
              <a:latin typeface="Arial Rounded MT Bold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Arial Rounded MT Bold" pitchFamily="34" charset="0"/>
              </a:rPr>
              <a:t>Global Detectors</a:t>
            </a:r>
            <a:endParaRPr lang="en-US" sz="1600" b="0">
              <a:latin typeface="Arial Rounded MT Bold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BBC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ZDC/SMD  Local Polarim.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Forward Hadron Calo.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0">
                <a:latin typeface="Arial Rounded MT Bold" pitchFamily="34" charset="0"/>
              </a:rPr>
              <a:t>      RXNP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Arial Rounded MT Bold" pitchFamily="34" charset="0"/>
              </a:rPr>
              <a:t>DAQ and Trigger System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Arial Rounded MT Bold" pitchFamily="34" charset="0"/>
              </a:rPr>
              <a:t>Online Calib. &amp; Production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/>
              <a:t>    </a:t>
            </a:r>
          </a:p>
        </p:txBody>
      </p:sp>
      <p:pic>
        <p:nvPicPr>
          <p:cNvPr id="5" name="Picture 32" descr="Phenix_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524" y="690563"/>
            <a:ext cx="4670376" cy="5405437"/>
          </a:xfrm>
          <a:prstGeom prst="rect">
            <a:avLst/>
          </a:prstGeom>
          <a:noFill/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7256463" y="2368550"/>
            <a:ext cx="1822450" cy="1866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Monotype Sorts" charset="2"/>
              <a:buNone/>
            </a:pPr>
            <a:r>
              <a:rPr lang="en-US" sz="2000" u="sng">
                <a:solidFill>
                  <a:schemeClr val="tx1"/>
                </a:solidFill>
              </a:rPr>
              <a:t>VTX</a:t>
            </a:r>
          </a:p>
          <a:p>
            <a:pPr marL="342900" indent="-342900">
              <a:buFont typeface="Monotype Sorts" charset="2"/>
              <a:buNone/>
            </a:pPr>
            <a:r>
              <a:rPr lang="en-US" sz="2000">
                <a:solidFill>
                  <a:schemeClr val="tx1"/>
                </a:solidFill>
              </a:rPr>
              <a:t>Replaces HBD</a:t>
            </a:r>
            <a:endParaRPr lang="en-US" sz="2000" u="sng">
              <a:solidFill>
                <a:schemeClr val="tx1"/>
              </a:solidFill>
            </a:endParaRPr>
          </a:p>
          <a:p>
            <a:pPr marL="342900" indent="-342900">
              <a:buFont typeface="Monotype Sorts" charset="2"/>
              <a:buNone/>
            </a:pPr>
            <a:r>
              <a:rPr lang="en-US" sz="2000" u="sng">
                <a:solidFill>
                  <a:schemeClr val="tx1"/>
                </a:solidFill>
              </a:rPr>
              <a:t>Muon Trigger:</a:t>
            </a:r>
            <a:endParaRPr lang="en-US" sz="2000" u="sng">
              <a:solidFill>
                <a:schemeClr val="tx1"/>
              </a:solidFill>
              <a:latin typeface="Symbol" pitchFamily="18" charset="2"/>
              <a:sym typeface="Symbol" pitchFamily="18" charset="2"/>
            </a:endParaRPr>
          </a:p>
          <a:p>
            <a:pPr marL="342900" indent="-342900">
              <a:buFont typeface="Monotype Sorts" charset="2"/>
              <a:buNone/>
            </a:pPr>
            <a:r>
              <a:rPr lang="en-US" sz="200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sz="2000">
                <a:solidFill>
                  <a:schemeClr val="tx1"/>
                </a:solidFill>
              </a:rPr>
              <a:t>Tr FEE </a:t>
            </a:r>
          </a:p>
          <a:p>
            <a:pPr marL="342900" indent="-342900">
              <a:buFont typeface="Monotype Sorts" charset="2"/>
              <a:buNone/>
            </a:pPr>
            <a:r>
              <a:rPr lang="en-US" sz="2000">
                <a:solidFill>
                  <a:schemeClr val="tx1"/>
                </a:solidFill>
              </a:rPr>
              <a:t>RPC station 3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dirty="0" smtClean="0"/>
              <a:t>PHENIX RHIC Beam Scan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001000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Energy Loss: 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Symbol" pitchFamily="18" charset="2"/>
              </a:rPr>
              <a:t>f</a:t>
            </a:r>
            <a:r>
              <a:rPr lang="en-US" sz="2800" dirty="0" smtClean="0"/>
              <a:t> </a:t>
            </a:r>
            <a:r>
              <a:rPr lang="en-US" sz="2800" dirty="0" smtClean="0"/>
              <a:t>R</a:t>
            </a:r>
            <a:r>
              <a:rPr lang="en-US" sz="2800" baseline="-25000" dirty="0" smtClean="0"/>
              <a:t>AA</a:t>
            </a:r>
          </a:p>
          <a:p>
            <a:pPr>
              <a:buFont typeface="Arial" pitchFamily="34" charset="0"/>
              <a:buChar char="•"/>
            </a:pPr>
            <a:endParaRPr lang="en-US" sz="2800" baseline="-25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J/</a:t>
            </a:r>
            <a:r>
              <a:rPr lang="en-US" sz="2800" dirty="0" smtClean="0">
                <a:latin typeface="Symbol" pitchFamily="18" charset="2"/>
              </a:rPr>
              <a:t>Y</a:t>
            </a:r>
            <a:r>
              <a:rPr lang="en-US" sz="2800" dirty="0" smtClean="0"/>
              <a:t> : Yield, </a:t>
            </a:r>
            <a:r>
              <a:rPr lang="en-US" sz="2800" dirty="0" smtClean="0"/>
              <a:t>R</a:t>
            </a:r>
            <a:r>
              <a:rPr lang="en-US" sz="2800" baseline="-25000" dirty="0" smtClean="0"/>
              <a:t>CP</a:t>
            </a:r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Flow</a:t>
            </a:r>
            <a:r>
              <a:rPr lang="en-US" sz="2800" dirty="0" smtClean="0"/>
              <a:t>: 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 participant quark </a:t>
            </a:r>
            <a:r>
              <a:rPr lang="en-US" sz="2800" dirty="0" smtClean="0"/>
              <a:t>scaling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Critical point signatures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display3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276600"/>
            <a:ext cx="3704268" cy="3096768"/>
          </a:xfrm>
          <a:prstGeom prst="rect">
            <a:avLst/>
          </a:prstGeom>
        </p:spPr>
      </p:pic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2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PHENIX 39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Au+Au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Event Displays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isplay3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200400"/>
            <a:ext cx="3924300" cy="3335655"/>
          </a:xfrm>
          <a:prstGeom prst="rect">
            <a:avLst/>
          </a:prstGeom>
        </p:spPr>
      </p:pic>
      <p:pic>
        <p:nvPicPr>
          <p:cNvPr id="6" name="Picture 5" descr="display3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3461354" cy="2971800"/>
          </a:xfrm>
          <a:prstGeom prst="rect">
            <a:avLst/>
          </a:prstGeom>
        </p:spPr>
      </p:pic>
      <p:pic>
        <p:nvPicPr>
          <p:cNvPr id="7" name="Picture 6" descr="display3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799" y="685800"/>
            <a:ext cx="3645933" cy="30480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seye007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5" y="2209800"/>
            <a:ext cx="4714875" cy="4029075"/>
          </a:xfrm>
          <a:prstGeom prst="rect">
            <a:avLst/>
          </a:prstGeom>
        </p:spPr>
      </p:pic>
      <p:pic>
        <p:nvPicPr>
          <p:cNvPr id="6" name="Picture 5" descr="birdseye007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752975" cy="41433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PHENIX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7.7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Event Displays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Triggering at Low Energy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335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problem:</a:t>
            </a:r>
          </a:p>
          <a:p>
            <a:endParaRPr lang="en-US" sz="2000" dirty="0" smtClean="0"/>
          </a:p>
          <a:p>
            <a:r>
              <a:rPr lang="en-US" sz="2000" dirty="0" smtClean="0"/>
              <a:t>The placement of the trigger detectors (BBCs) are not optimized for low energy running.</a:t>
            </a:r>
          </a:p>
          <a:p>
            <a:r>
              <a:rPr lang="en-US" sz="2000" dirty="0" smtClean="0"/>
              <a:t>They have a reduced acceptance, especially below RHIC energies of ~ 20 </a:t>
            </a:r>
            <a:r>
              <a:rPr lang="en-US" sz="2000" dirty="0" err="1" smtClean="0"/>
              <a:t>GeV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Fermi motion to the rescue!</a:t>
            </a:r>
          </a:p>
          <a:p>
            <a:endParaRPr lang="en-US" sz="2000" dirty="0" smtClean="0"/>
          </a:p>
          <a:p>
            <a:r>
              <a:rPr lang="en-US" sz="2000" dirty="0" smtClean="0"/>
              <a:t>At low energies, Fermi motion is enough to bring nucleons back into the BBC acceptance.</a:t>
            </a:r>
            <a:endParaRPr lang="en-US" sz="2000" dirty="0"/>
          </a:p>
        </p:txBody>
      </p:sp>
      <p:pic>
        <p:nvPicPr>
          <p:cNvPr id="8" name="Picture 2" descr="C:\Jeffery\PHENIX\lowEnergy\report\bbcAccep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85800"/>
            <a:ext cx="5659782" cy="5715000"/>
          </a:xfrm>
          <a:prstGeom prst="rect">
            <a:avLst/>
          </a:prstGeom>
          <a:noFill/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923504"/>
            <a:ext cx="4495800" cy="581695"/>
          </a:xfrm>
          <a:prstGeom prst="rect">
            <a:avLst/>
          </a:prstGeom>
          <a:solidFill>
            <a:srgbClr val="6699FF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5215945"/>
            <a:ext cx="4495800" cy="306946"/>
          </a:xfrm>
          <a:prstGeom prst="rect">
            <a:avLst/>
          </a:prstGeom>
          <a:solidFill>
            <a:srgbClr val="6699FF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PHENIX Trigger Performance at 7.7 </a:t>
            </a:r>
            <a:r>
              <a:rPr lang="en-US" sz="36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GeV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2286" t="11429" r="42857" b="7809"/>
          <a:stretch>
            <a:fillRect/>
          </a:stretch>
        </p:blipFill>
        <p:spPr bwMode="auto">
          <a:xfrm>
            <a:off x="152400" y="1143000"/>
            <a:ext cx="4827587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0012" y="131445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rgbClr val="FF0000"/>
                </a:solidFill>
                <a:latin typeface="Tw Cen MT" pitchFamily="34" charset="0"/>
              </a:rPr>
              <a:t>URQMD AuAu @ 7.7 GeV through PHENIX full simulation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23975" y="2428875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PHENIX </a:t>
            </a:r>
            <a:r>
              <a:rPr lang="en-US" sz="1800" b="0" dirty="0" err="1">
                <a:solidFill>
                  <a:schemeClr val="tx1"/>
                </a:solidFill>
                <a:latin typeface="Tw Cen MT" pitchFamily="34" charset="0"/>
              </a:rPr>
              <a:t>AuAu</a:t>
            </a: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 @ 7.7 </a:t>
            </a:r>
            <a:r>
              <a:rPr lang="en-US" sz="1800" b="0" dirty="0" err="1">
                <a:solidFill>
                  <a:schemeClr val="tx1"/>
                </a:solidFill>
                <a:latin typeface="Tw Cen MT" pitchFamily="34" charset="0"/>
              </a:rPr>
              <a:t>GeV</a:t>
            </a: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w/ BBCLL1(&gt;0 tubes) |z| &lt; 30 cm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70012" y="27305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rgbClr val="333399"/>
                </a:solidFill>
                <a:latin typeface="Tw Cen MT" pitchFamily="34" charset="0"/>
              </a:rPr>
              <a:t>PHENIX AuAu @ 7.7 GeV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rgbClr val="333399"/>
                </a:solidFill>
                <a:latin typeface="Tw Cen MT" pitchFamily="34" charset="0"/>
              </a:rPr>
              <a:t>w/ BBCLL1(&gt;1 tubes) |z| &lt; 30 cm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92688" y="1800225"/>
            <a:ext cx="3937000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URQMD normalized to match real data integral for PC1 hits &gt; 40.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URQMD not matched to z distribution in real data. </a:t>
            </a:r>
            <a:endParaRPr lang="en-US" sz="1800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Estimate</a:t>
            </a:r>
            <a:r>
              <a:rPr lang="en-US" sz="1800" b="0" dirty="0" smtClean="0">
                <a:solidFill>
                  <a:schemeClr val="tx1"/>
                </a:solidFill>
              </a:rPr>
              <a:t> that </a:t>
            </a:r>
            <a:r>
              <a:rPr lang="en-US" sz="1800" b="0" dirty="0">
                <a:solidFill>
                  <a:schemeClr val="tx1"/>
                </a:solidFill>
              </a:rPr>
              <a:t>the </a:t>
            </a:r>
            <a:r>
              <a:rPr lang="en-US" dirty="0" smtClean="0"/>
              <a:t>trigger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fires on 77% of the cross </a:t>
            </a:r>
            <a:r>
              <a:rPr lang="en-US" sz="1800" b="0" dirty="0" smtClean="0">
                <a:solidFill>
                  <a:schemeClr val="tx1"/>
                </a:solidFill>
              </a:rPr>
              <a:t>section.</a:t>
            </a:r>
            <a:endParaRPr 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No indication of deviation </a:t>
            </a:r>
            <a:r>
              <a:rPr lang="en-US" dirty="0" smtClean="0"/>
              <a:t>of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low </a:t>
            </a:r>
            <a:r>
              <a:rPr lang="en-US" dirty="0" smtClean="0"/>
              <a:t>multiplicity events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from </a:t>
            </a:r>
            <a:r>
              <a:rPr lang="en-US" sz="1800" b="0" dirty="0" smtClean="0">
                <a:solidFill>
                  <a:schemeClr val="tx1"/>
                </a:solidFill>
              </a:rPr>
              <a:t>background.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52400" y="609600"/>
            <a:ext cx="4930773" cy="415498"/>
          </a:xfrm>
          <a:prstGeom prst="rect">
            <a:avLst/>
          </a:prstGeom>
          <a:solidFill>
            <a:srgbClr val="FFCC00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charset="2"/>
              <a:buNone/>
            </a:pPr>
            <a:r>
              <a:rPr lang="en-US" sz="2100" dirty="0" smtClean="0">
                <a:solidFill>
                  <a:srgbClr val="339933"/>
                </a:solidFill>
                <a:latin typeface="Arial" pitchFamily="34" charset="0"/>
              </a:rPr>
              <a:t>Tight </a:t>
            </a:r>
            <a:r>
              <a:rPr lang="en-US" sz="2100" dirty="0">
                <a:solidFill>
                  <a:srgbClr val="339933"/>
                </a:solidFill>
                <a:latin typeface="Arial" pitchFamily="34" charset="0"/>
              </a:rPr>
              <a:t>timing cut on BBC </a:t>
            </a:r>
            <a:r>
              <a:rPr lang="en-US" sz="2100" dirty="0" smtClean="0">
                <a:solidFill>
                  <a:srgbClr val="339933"/>
                </a:solidFill>
                <a:latin typeface="Arial" pitchFamily="34" charset="0"/>
              </a:rPr>
              <a:t>North </a:t>
            </a:r>
            <a:r>
              <a:rPr lang="en-US" sz="2100" dirty="0">
                <a:solidFill>
                  <a:srgbClr val="339933"/>
                </a:solidFill>
                <a:latin typeface="Arial" pitchFamily="34" charset="0"/>
              </a:rPr>
              <a:t>vs. </a:t>
            </a:r>
            <a:r>
              <a:rPr lang="en-US" sz="2100" dirty="0" smtClean="0">
                <a:solidFill>
                  <a:srgbClr val="339933"/>
                </a:solidFill>
                <a:latin typeface="Arial" pitchFamily="34" charset="0"/>
              </a:rPr>
              <a:t>South</a:t>
            </a:r>
            <a:endParaRPr lang="en-US" sz="2100" dirty="0">
              <a:solidFill>
                <a:srgbClr val="339933"/>
              </a:solidFill>
              <a:latin typeface="Arial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Comparison with recent SPS R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842000" y="1671638"/>
            <a:ext cx="315595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/>
              <a:t>In previous experiment at WA98 we see only (</a:t>
            </a:r>
            <a:r>
              <a:rPr lang="hu-HU"/>
              <a:t>PRL 100 (2008), 242301</a:t>
            </a:r>
            <a:r>
              <a:rPr lang="en-US"/>
              <a:t>) suppression at </a:t>
            </a:r>
            <a:r>
              <a:rPr lang="en-US" altLang="en-US"/>
              <a:t>“</a:t>
            </a:r>
            <a:r>
              <a:rPr lang="en-US"/>
              <a:t>ultra</a:t>
            </a:r>
            <a:r>
              <a:rPr lang="en-US" altLang="en-US"/>
              <a:t>”</a:t>
            </a:r>
            <a:r>
              <a:rPr lang="en-US"/>
              <a:t>-central (0-1%) collisions of Pb+Pb.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The x</a:t>
            </a:r>
            <a:r>
              <a:rPr lang="en-US" baseline="-25000"/>
              <a:t>T</a:t>
            </a:r>
            <a:r>
              <a:rPr lang="en-US"/>
              <a:t> is overlapping between the SPS and RHIC intervals.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The </a:t>
            </a:r>
            <a:r>
              <a:rPr lang="en-US" altLang="en-US"/>
              <a:t>“</a:t>
            </a:r>
            <a:r>
              <a:rPr lang="en-US"/>
              <a:t>onset</a:t>
            </a:r>
            <a:r>
              <a:rPr lang="en-US" altLang="en-US"/>
              <a:t>”</a:t>
            </a:r>
            <a:r>
              <a:rPr lang="en-US"/>
              <a:t> of the energy loss is dependent on system size and collision energy.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/>
              <a:t>The energy loss is present in lower energies also.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5087938"/>
            <a:ext cx="584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The </a:t>
            </a:r>
            <a:r>
              <a:rPr lang="en-US" i="1">
                <a:solidFill>
                  <a:srgbClr val="C400C4"/>
                </a:solidFill>
              </a:rPr>
              <a:t>magenta</a:t>
            </a:r>
            <a:r>
              <a:rPr lang="en-US" i="1"/>
              <a:t> closed circles are the most comparable with the PHENIX results, as they have the smaller system (p+C) for reference.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689600"/>
            <a:ext cx="9144000" cy="950913"/>
          </a:xfrm>
          <a:prstGeom prst="rect">
            <a:avLst/>
          </a:prstGeom>
          <a:solidFill>
            <a:srgbClr val="FFD55C"/>
          </a:solidFill>
          <a:ln w="12700">
            <a:solidFill>
              <a:srgbClr val="FFD55C"/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News Gothic MT" charset="0"/>
              </a:rPr>
              <a:t>The </a:t>
            </a:r>
            <a:r>
              <a:rPr lang="en-US" altLang="en-US" sz="2400">
                <a:solidFill>
                  <a:srgbClr val="FF0000"/>
                </a:solidFill>
                <a:latin typeface="News Gothic MT" charset="0"/>
              </a:rPr>
              <a:t>“</a:t>
            </a:r>
            <a:r>
              <a:rPr lang="en-US" sz="2400">
                <a:solidFill>
                  <a:srgbClr val="FF0000"/>
                </a:solidFill>
                <a:latin typeface="News Gothic MT" charset="0"/>
              </a:rPr>
              <a:t>onset</a:t>
            </a:r>
            <a:r>
              <a:rPr lang="en-US" altLang="en-US" sz="2400">
                <a:solidFill>
                  <a:srgbClr val="FF0000"/>
                </a:solidFill>
                <a:latin typeface="News Gothic MT" charset="0"/>
              </a:rPr>
              <a:t>”</a:t>
            </a:r>
            <a:r>
              <a:rPr lang="en-US" sz="2400">
                <a:solidFill>
                  <a:srgbClr val="FF0000"/>
                </a:solidFill>
                <a:latin typeface="News Gothic MT" charset="0"/>
              </a:rPr>
              <a:t> of the suppression depends on collision energy and centrality or system size (and p</a:t>
            </a:r>
            <a:r>
              <a:rPr lang="en-US" sz="2400" baseline="-25000">
                <a:solidFill>
                  <a:srgbClr val="FF0000"/>
                </a:solidFill>
                <a:latin typeface="News Gothic MT" charset="0"/>
              </a:rPr>
              <a:t>T</a:t>
            </a:r>
            <a:r>
              <a:rPr lang="en-US" sz="2400">
                <a:solidFill>
                  <a:srgbClr val="FF0000"/>
                </a:solidFill>
                <a:latin typeface="News Gothic MT" charset="0"/>
              </a:rPr>
              <a:t>)</a:t>
            </a:r>
          </a:p>
        </p:txBody>
      </p:sp>
      <p:pic>
        <p:nvPicPr>
          <p:cNvPr id="6" name="Picture 5" descr="IntegratedRAA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ntegratedRAA_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tegratedRAA_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ntegratedRAA_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ntegratedRAA_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152400"/>
            <a:ext cx="7086600" cy="4873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dependence of CNMs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667000"/>
            <a:ext cx="4038600" cy="3615124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90980" y="2286000"/>
            <a:ext cx="252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JHEP 0902:014 (2009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327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R</a:t>
            </a:r>
            <a:r>
              <a:rPr lang="en-US" b="1" baseline="-25000" dirty="0" smtClean="0">
                <a:latin typeface="Times New Roman"/>
                <a:cs typeface="Times New Roman"/>
              </a:rPr>
              <a:t>G</a:t>
            </a:r>
            <a:r>
              <a:rPr lang="en-US" b="1" dirty="0" smtClean="0">
                <a:latin typeface="Times New Roman"/>
                <a:cs typeface="Times New Roman"/>
              </a:rPr>
              <a:t> for J/ψ production at RHIC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24887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400" dirty="0" smtClean="0"/>
              <a:t> </a:t>
            </a:r>
            <a:r>
              <a:rPr lang="en-US" sz="1600" dirty="0" smtClean="0"/>
              <a:t>Proper geometry dependence need to be included.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Reduce uncertainties by measuring </a:t>
            </a:r>
            <a:r>
              <a:rPr lang="en-US" sz="1600" dirty="0" err="1" smtClean="0"/>
              <a:t>d+Au</a:t>
            </a:r>
            <a:r>
              <a:rPr lang="en-US" sz="1600" dirty="0" smtClean="0"/>
              <a:t> at the same energy.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495800" y="914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 systematic analysis at y~0 using EKS98 + </a:t>
            </a:r>
            <a:r>
              <a:rPr lang="en-US" sz="2400" dirty="0" err="1" smtClean="0">
                <a:latin typeface="Times New Roman"/>
                <a:cs typeface="Times New Roman"/>
              </a:rPr>
              <a:t>σ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breakup</a:t>
            </a:r>
            <a:r>
              <a:rPr lang="en-US" sz="2400" dirty="0" smtClean="0">
                <a:latin typeface="Times New Roman"/>
                <a:cs typeface="Times New Roman"/>
              </a:rPr>
              <a:t> showed a clear </a:t>
            </a:r>
            <a:r>
              <a:rPr lang="en-US" sz="2400" b="1" dirty="0" smtClean="0">
                <a:latin typeface="Times New Roman"/>
                <a:cs typeface="Times New Roman"/>
              </a:rPr>
              <a:t>collision energy dependence</a:t>
            </a:r>
            <a:r>
              <a:rPr lang="en-US" sz="2400" dirty="0" smtClean="0">
                <a:latin typeface="Times New Roman"/>
                <a:cs typeface="Times New Roman"/>
              </a:rPr>
              <a:t> of  </a:t>
            </a:r>
            <a:r>
              <a:rPr lang="en-US" sz="2400" dirty="0" err="1" smtClean="0">
                <a:latin typeface="Times New Roman"/>
                <a:cs typeface="Times New Roman"/>
              </a:rPr>
              <a:t>σ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breakup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8" name="Picture 2" descr="C:\Users\abhisek\Desktop\My PHENIX presentations\QM_2011_PHENIX\NLO_eps09_fdr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4038600" cy="3819525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371600" y="1447800"/>
            <a:ext cx="1752600" cy="228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1.2 &lt; y &lt; 2.2</a:t>
            </a:r>
            <a:endParaRPr lang="en-US" dirty="0"/>
          </a:p>
        </p:txBody>
      </p:sp>
      <p:pic>
        <p:nvPicPr>
          <p:cNvPr id="10" name="Picture 3" descr="C:\Users\abhisek\Desktop\My PHENIX presentations\QM_2011_PHENIX\NLO_eps09_midr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4038600" cy="3886200"/>
          </a:xfrm>
          <a:prstGeom prst="rect">
            <a:avLst/>
          </a:prstGeom>
          <a:noFill/>
        </p:spPr>
      </p:pic>
      <p:pic>
        <p:nvPicPr>
          <p:cNvPr id="11" name="Picture 4" descr="C:\Users\abhisek\Desktop\My PHENIX presentations\QM_2011_PHENIX\NLO_eps09_bakra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371600"/>
            <a:ext cx="4038600" cy="38862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1524000" y="1447800"/>
            <a:ext cx="1752600" cy="228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|y| &lt; 0.35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0" y="1447800"/>
            <a:ext cx="1752600" cy="228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-2.2 &lt; y &lt; -1.2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8039099" y="5219700"/>
            <a:ext cx="5334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229600" y="5181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 animBg="1"/>
      <p:bldP spid="13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ll_High_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3910013"/>
            <a:ext cx="43529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ResultAll_Low_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1444625"/>
            <a:ext cx="4489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ResultAll_Mid_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1444625"/>
            <a:ext cx="44878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E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dependence on p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T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693025" y="1657350"/>
            <a:ext cx="119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MID p</a:t>
            </a:r>
            <a:r>
              <a:rPr lang="en-US" sz="2000" b="1" baseline="-25000"/>
              <a:t>T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749550" y="1660525"/>
            <a:ext cx="1550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LOW p</a:t>
            </a:r>
            <a:r>
              <a:rPr lang="en-US" sz="2000" b="1" baseline="-25000"/>
              <a:t>T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749550" y="4083050"/>
            <a:ext cx="1550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HIGH p</a:t>
            </a:r>
            <a:r>
              <a:rPr lang="en-US" sz="2000" b="1" baseline="-25000"/>
              <a:t>T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910138" y="3929063"/>
            <a:ext cx="39782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In higher p</a:t>
            </a:r>
            <a:r>
              <a:rPr lang="en-US" sz="2400" baseline="-25000"/>
              <a:t>T</a:t>
            </a:r>
            <a:r>
              <a:rPr lang="en-US" sz="2400"/>
              <a:t> the scaling does not work.</a:t>
            </a:r>
          </a:p>
          <a:p>
            <a:endParaRPr lang="en-US" sz="2400"/>
          </a:p>
          <a:p>
            <a:r>
              <a:rPr lang="en-US" sz="2400"/>
              <a:t>shadowing? Bjorken energy density?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728663" y="3844925"/>
            <a:ext cx="1557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periph. data missing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95400" y="762000"/>
            <a:ext cx="6324600" cy="5791200"/>
            <a:chOff x="2832" y="0"/>
            <a:chExt cx="2505" cy="4320"/>
          </a:xfrm>
        </p:grpSpPr>
        <p:pic>
          <p:nvPicPr>
            <p:cNvPr id="4" name="Picture 10" descr="Rla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2" y="0"/>
              <a:ext cx="250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3360" y="3744"/>
              <a:ext cx="19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buClr>
                  <a:srgbClr val="99FF33"/>
                </a:buClr>
              </a:pPr>
              <a:r>
                <a:rPr lang="hu-HU" b="1">
                  <a:solidFill>
                    <a:srgbClr val="CC0000"/>
                  </a:solidFill>
                  <a:latin typeface="Book Antiqua" pitchFamily="18" charset="0"/>
                </a:rPr>
                <a:t>PHENIX PRELIMINARY</a:t>
              </a:r>
            </a:p>
          </p:txBody>
        </p:sp>
      </p:grp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52400" y="152400"/>
            <a:ext cx="8991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80" rIns="91080" anchor="ctr"/>
          <a:lstStyle/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Lévy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 fits to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q</a:t>
            </a:r>
            <a:r>
              <a:rPr lang="en-US" sz="3600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inv</a:t>
            </a:r>
            <a:r>
              <a:rPr lang="en-US" sz="36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in Central 200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GeV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rPr>
              <a:t>Au+Au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9" descr="phenix_30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5626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How big is the target?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56448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" y="5257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1600" dirty="0" smtClean="0"/>
              <a:t>M.Asakawa et al.,PRL 101,122302(2008)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57200"/>
            <a:ext cx="312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a hydrodynamics calculation.</a:t>
            </a:r>
          </a:p>
          <a:p>
            <a:endParaRPr lang="en-US" dirty="0" smtClean="0"/>
          </a:p>
          <a:p>
            <a:r>
              <a:rPr lang="en-US" dirty="0" smtClean="0"/>
              <a:t>For a given chemical freeze-out point, 3 isentropic trajectories (s/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=constant) are shown.</a:t>
            </a:r>
          </a:p>
          <a:p>
            <a:endParaRPr lang="en-US" dirty="0" smtClean="0"/>
          </a:p>
          <a:p>
            <a:r>
              <a:rPr lang="en-US" dirty="0" smtClean="0"/>
              <a:t>The presence of the critical point can deform</a:t>
            </a:r>
          </a:p>
          <a:p>
            <a:r>
              <a:rPr lang="en-US" dirty="0" smtClean="0"/>
              <a:t>the trajectories describing the evolution of the</a:t>
            </a:r>
          </a:p>
          <a:p>
            <a:r>
              <a:rPr lang="en-US" dirty="0" smtClean="0"/>
              <a:t>expanding fireball in the (</a:t>
            </a:r>
            <a:r>
              <a:rPr lang="en-US" dirty="0" err="1" smtClean="0"/>
              <a:t>T,μ</a:t>
            </a:r>
            <a:r>
              <a:rPr lang="en-US" baseline="-25000" dirty="0" err="1" smtClean="0"/>
              <a:t>B</a:t>
            </a:r>
            <a:r>
              <a:rPr lang="en-US" dirty="0" smtClean="0"/>
              <a:t>) phase diagram.</a:t>
            </a:r>
          </a:p>
          <a:p>
            <a:endParaRPr lang="en-US" dirty="0" smtClean="0"/>
          </a:p>
          <a:p>
            <a:r>
              <a:rPr lang="en-US" dirty="0" smtClean="0"/>
              <a:t>A large region can be affected, so we do not need to hit the critical point precisely.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52800" y="2286000"/>
            <a:ext cx="2286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1905000"/>
            <a:ext cx="990600" cy="914400"/>
          </a:xfrm>
          <a:prstGeom prst="ellipse">
            <a:avLst/>
          </a:prstGeom>
          <a:solidFill>
            <a:srgbClr val="C58D01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Elliptic Flow: Excitation Function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6019800" cy="57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8382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transition from squeeze-out flow to in-plane flow between AGS and SPS energies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Searching for the Onset of </a:t>
            </a:r>
            <a:r>
              <a:rPr lang="en-US" dirty="0" err="1" smtClean="0"/>
              <a:t>Deconfinement</a:t>
            </a:r>
            <a:r>
              <a:rPr lang="en-US" dirty="0" smtClean="0"/>
              <a:t>: Energy Loss Measurements</a:t>
            </a:r>
            <a:endParaRPr lang="en-US" dirty="0"/>
          </a:p>
        </p:txBody>
      </p:sp>
      <p:graphicFrame>
        <p:nvGraphicFramePr>
          <p:cNvPr id="329730" name="Object 2"/>
          <p:cNvGraphicFramePr>
            <a:graphicFrameLocks noChangeAspect="1"/>
          </p:cNvGraphicFramePr>
          <p:nvPr/>
        </p:nvGraphicFramePr>
        <p:xfrm>
          <a:off x="685800" y="3886200"/>
          <a:ext cx="7418108" cy="1828800"/>
        </p:xfrm>
        <a:graphic>
          <a:graphicData uri="http://schemas.openxmlformats.org/presentationml/2006/ole">
            <p:oleObj spid="_x0000_s329730" name="Equation" r:id="rId3" imgW="2075400" imgH="484560" progId="">
              <p:embed/>
            </p:oleObj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Statistical Model Fits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521200" y="3333750"/>
          <a:ext cx="101600" cy="190500"/>
        </p:xfrm>
        <a:graphic>
          <a:graphicData uri="http://schemas.openxmlformats.org/presentationml/2006/ole">
            <p:oleObj spid="_x0000_s51202" name="Equation" r:id="rId4" imgW="101520" imgH="19044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14850" y="2654300"/>
          <a:ext cx="101600" cy="190500"/>
        </p:xfrm>
        <a:graphic>
          <a:graphicData uri="http://schemas.openxmlformats.org/presentationml/2006/ole">
            <p:oleObj spid="_x0000_s51203" name="Equation" r:id="rId5" imgW="101520" imgH="19044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3813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3938587" y="1371600"/>
            <a:ext cx="5205413" cy="4235450"/>
            <a:chOff x="49" y="961"/>
            <a:chExt cx="3758" cy="3195"/>
          </a:xfrm>
        </p:grpSpPr>
        <p:sp>
          <p:nvSpPr>
            <p:cNvPr id="8" name="Freeform 10" descr="5%"/>
            <p:cNvSpPr>
              <a:spLocks noChangeAspect="1"/>
            </p:cNvSpPr>
            <p:nvPr/>
          </p:nvSpPr>
          <p:spPr bwMode="auto">
            <a:xfrm>
              <a:off x="531" y="1619"/>
              <a:ext cx="2621" cy="2038"/>
            </a:xfrm>
            <a:custGeom>
              <a:avLst/>
              <a:gdLst>
                <a:gd name="T0" fmla="*/ 0 w 2574"/>
                <a:gd name="T1" fmla="*/ 614 h 1806"/>
                <a:gd name="T2" fmla="*/ 392 w 2574"/>
                <a:gd name="T3" fmla="*/ 631 h 1806"/>
                <a:gd name="T4" fmla="*/ 665 w 2574"/>
                <a:gd name="T5" fmla="*/ 666 h 1806"/>
                <a:gd name="T6" fmla="*/ 931 w 2574"/>
                <a:gd name="T7" fmla="*/ 733 h 1806"/>
                <a:gd name="T8" fmla="*/ 1147 w 2574"/>
                <a:gd name="T9" fmla="*/ 802 h 1806"/>
                <a:gd name="T10" fmla="*/ 1400 w 2574"/>
                <a:gd name="T11" fmla="*/ 913 h 1806"/>
                <a:gd name="T12" fmla="*/ 1581 w 2574"/>
                <a:gd name="T13" fmla="*/ 1014 h 1806"/>
                <a:gd name="T14" fmla="*/ 1770 w 2574"/>
                <a:gd name="T15" fmla="*/ 1134 h 1806"/>
                <a:gd name="T16" fmla="*/ 1966 w 2574"/>
                <a:gd name="T17" fmla="*/ 1306 h 1806"/>
                <a:gd name="T18" fmla="*/ 2113 w 2574"/>
                <a:gd name="T19" fmla="*/ 1485 h 1806"/>
                <a:gd name="T20" fmla="*/ 2315 w 2574"/>
                <a:gd name="T21" fmla="*/ 1765 h 1806"/>
                <a:gd name="T22" fmla="*/ 2395 w 2574"/>
                <a:gd name="T23" fmla="*/ 1994 h 1806"/>
                <a:gd name="T24" fmla="*/ 2414 w 2574"/>
                <a:gd name="T25" fmla="*/ 2154 h 1806"/>
                <a:gd name="T26" fmla="*/ 2433 w 2574"/>
                <a:gd name="T27" fmla="*/ 2292 h 1806"/>
                <a:gd name="T28" fmla="*/ 2669 w 2574"/>
                <a:gd name="T29" fmla="*/ 2300 h 1806"/>
                <a:gd name="T30" fmla="*/ 2651 w 2574"/>
                <a:gd name="T31" fmla="*/ 2085 h 1806"/>
                <a:gd name="T32" fmla="*/ 2603 w 2574"/>
                <a:gd name="T33" fmla="*/ 1820 h 1806"/>
                <a:gd name="T34" fmla="*/ 2525 w 2574"/>
                <a:gd name="T35" fmla="*/ 1597 h 1806"/>
                <a:gd name="T36" fmla="*/ 2418 w 2574"/>
                <a:gd name="T37" fmla="*/ 1346 h 1806"/>
                <a:gd name="T38" fmla="*/ 2274 w 2574"/>
                <a:gd name="T39" fmla="*/ 1091 h 1806"/>
                <a:gd name="T40" fmla="*/ 2085 w 2574"/>
                <a:gd name="T41" fmla="*/ 835 h 1806"/>
                <a:gd name="T42" fmla="*/ 1938 w 2574"/>
                <a:gd name="T43" fmla="*/ 674 h 1806"/>
                <a:gd name="T44" fmla="*/ 1777 w 2574"/>
                <a:gd name="T45" fmla="*/ 537 h 1806"/>
                <a:gd name="T46" fmla="*/ 1637 w 2574"/>
                <a:gd name="T47" fmla="*/ 427 h 1806"/>
                <a:gd name="T48" fmla="*/ 1435 w 2574"/>
                <a:gd name="T49" fmla="*/ 316 h 1806"/>
                <a:gd name="T50" fmla="*/ 1210 w 2574"/>
                <a:gd name="T51" fmla="*/ 221 h 1806"/>
                <a:gd name="T52" fmla="*/ 958 w 2574"/>
                <a:gd name="T53" fmla="*/ 146 h 1806"/>
                <a:gd name="T54" fmla="*/ 651 w 2574"/>
                <a:gd name="T55" fmla="*/ 60 h 1806"/>
                <a:gd name="T56" fmla="*/ 356 w 2574"/>
                <a:gd name="T57" fmla="*/ 9 h 1806"/>
                <a:gd name="T58" fmla="*/ 0 w 2574"/>
                <a:gd name="T59" fmla="*/ 0 h 1806"/>
                <a:gd name="T60" fmla="*/ 0 w 2574"/>
                <a:gd name="T61" fmla="*/ 614 h 18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74"/>
                <a:gd name="T94" fmla="*/ 0 h 1806"/>
                <a:gd name="T95" fmla="*/ 2574 w 2574"/>
                <a:gd name="T96" fmla="*/ 1806 h 18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74" h="1806">
                  <a:moveTo>
                    <a:pt x="0" y="482"/>
                  </a:moveTo>
                  <a:lnTo>
                    <a:pt x="378" y="495"/>
                  </a:lnTo>
                  <a:lnTo>
                    <a:pt x="641" y="523"/>
                  </a:lnTo>
                  <a:lnTo>
                    <a:pt x="898" y="576"/>
                  </a:lnTo>
                  <a:lnTo>
                    <a:pt x="1106" y="630"/>
                  </a:lnTo>
                  <a:lnTo>
                    <a:pt x="1350" y="717"/>
                  </a:lnTo>
                  <a:lnTo>
                    <a:pt x="1525" y="797"/>
                  </a:lnTo>
                  <a:lnTo>
                    <a:pt x="1707" y="891"/>
                  </a:lnTo>
                  <a:lnTo>
                    <a:pt x="1896" y="1025"/>
                  </a:lnTo>
                  <a:lnTo>
                    <a:pt x="2038" y="1166"/>
                  </a:lnTo>
                  <a:lnTo>
                    <a:pt x="2232" y="1386"/>
                  </a:lnTo>
                  <a:lnTo>
                    <a:pt x="2310" y="1566"/>
                  </a:lnTo>
                  <a:lnTo>
                    <a:pt x="2328" y="1692"/>
                  </a:lnTo>
                  <a:lnTo>
                    <a:pt x="2346" y="1800"/>
                  </a:lnTo>
                  <a:lnTo>
                    <a:pt x="2574" y="1806"/>
                  </a:lnTo>
                  <a:lnTo>
                    <a:pt x="2556" y="1638"/>
                  </a:lnTo>
                  <a:lnTo>
                    <a:pt x="2510" y="1429"/>
                  </a:lnTo>
                  <a:lnTo>
                    <a:pt x="2436" y="1254"/>
                  </a:lnTo>
                  <a:lnTo>
                    <a:pt x="2332" y="1057"/>
                  </a:lnTo>
                  <a:lnTo>
                    <a:pt x="2193" y="857"/>
                  </a:lnTo>
                  <a:lnTo>
                    <a:pt x="2011" y="656"/>
                  </a:lnTo>
                  <a:lnTo>
                    <a:pt x="1869" y="529"/>
                  </a:lnTo>
                  <a:lnTo>
                    <a:pt x="1714" y="422"/>
                  </a:lnTo>
                  <a:lnTo>
                    <a:pt x="1579" y="335"/>
                  </a:lnTo>
                  <a:lnTo>
                    <a:pt x="1384" y="248"/>
                  </a:lnTo>
                  <a:lnTo>
                    <a:pt x="1167" y="174"/>
                  </a:lnTo>
                  <a:lnTo>
                    <a:pt x="924" y="114"/>
                  </a:lnTo>
                  <a:lnTo>
                    <a:pt x="628" y="47"/>
                  </a:lnTo>
                  <a:lnTo>
                    <a:pt x="344" y="7"/>
                  </a:lnTo>
                  <a:lnTo>
                    <a:pt x="0" y="0"/>
                  </a:lnTo>
                  <a:lnTo>
                    <a:pt x="0" y="482"/>
                  </a:lnTo>
                  <a:close/>
                </a:path>
              </a:pathLst>
            </a:custGeom>
            <a:pattFill prst="pct5">
              <a:fgClr>
                <a:srgbClr val="FF9933"/>
              </a:fgClr>
              <a:bgClr>
                <a:srgbClr val="FFFFFF"/>
              </a:bgClr>
            </a:pattFill>
            <a:ln w="15875">
              <a:solidFill>
                <a:srgbClr val="FFCC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endParaRPr lang="en-US"/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2848" y="2100"/>
            <a:ext cx="64" cy="120"/>
          </p:xfrm>
          <a:graphic>
            <a:graphicData uri="http://schemas.openxmlformats.org/presentationml/2006/ole">
              <p:oleObj spid="_x0000_s51204" name="Equation" r:id="rId7" imgW="101520" imgH="190440" progId="Equation.3">
                <p:embed/>
              </p:oleObj>
            </a:graphicData>
          </a:graphic>
        </p:graphicFrame>
        <p:sp>
          <p:nvSpPr>
            <p:cNvPr id="10" name="Text Box 7"/>
            <p:cNvSpPr txBox="1">
              <a:spLocks noChangeAspect="1" noChangeArrowheads="1"/>
            </p:cNvSpPr>
            <p:nvPr/>
          </p:nvSpPr>
          <p:spPr bwMode="auto">
            <a:xfrm>
              <a:off x="2943" y="3427"/>
              <a:ext cx="864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8000"/>
                  </a:solidFill>
                </a:rPr>
                <a:t>neutron stars</a:t>
              </a:r>
            </a:p>
          </p:txBody>
        </p:sp>
        <p:sp>
          <p:nvSpPr>
            <p:cNvPr id="11" name="Rectangle 8"/>
            <p:cNvSpPr>
              <a:spLocks noChangeAspect="1" noChangeArrowheads="1"/>
            </p:cNvSpPr>
            <p:nvPr/>
          </p:nvSpPr>
          <p:spPr bwMode="auto">
            <a:xfrm>
              <a:off x="1220" y="3943"/>
              <a:ext cx="168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600">
                  <a:latin typeface="BellGothic Black"/>
                </a:rPr>
                <a:t>Baryonic Potential </a:t>
              </a:r>
              <a:r>
                <a:rPr kumimoji="1" lang="en-US" altLang="ja-JP" sz="1600">
                  <a:latin typeface="BellGothic Black"/>
                  <a:sym typeface="Symbol" pitchFamily="18" charset="2"/>
                </a:rPr>
                <a:t></a:t>
              </a:r>
              <a:r>
                <a:rPr kumimoji="1" lang="en-US" altLang="ja-JP" sz="1600" baseline="-25000">
                  <a:latin typeface="BellGothic Black"/>
                </a:rPr>
                <a:t>B</a:t>
              </a:r>
              <a:r>
                <a:rPr kumimoji="1" lang="en-US" altLang="ja-JP" sz="1600">
                  <a:latin typeface="BellGothic Black"/>
                </a:rPr>
                <a:t> [MeV]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530" y="961"/>
              <a:ext cx="1206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8000"/>
                  </a:solidFill>
                </a:rPr>
                <a:t>early universe</a:t>
              </a:r>
            </a:p>
          </p:txBody>
        </p:sp>
        <p:sp>
          <p:nvSpPr>
            <p:cNvPr id="13" name="Rectangle 11"/>
            <p:cNvSpPr>
              <a:spLocks noChangeAspect="1" noChangeArrowheads="1"/>
            </p:cNvSpPr>
            <p:nvPr/>
          </p:nvSpPr>
          <p:spPr bwMode="auto">
            <a:xfrm>
              <a:off x="530" y="1842"/>
              <a:ext cx="87" cy="22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 rot="-5400000">
              <a:off x="-838" y="2369"/>
              <a:ext cx="19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600">
                  <a:latin typeface="BellGothic Black"/>
                </a:rPr>
                <a:t>Chemical Temperature T</a:t>
              </a:r>
              <a:r>
                <a:rPr kumimoji="1" lang="en-US" altLang="ja-JP" sz="1000">
                  <a:latin typeface="BellGothic Black"/>
                </a:rPr>
                <a:t>ch</a:t>
              </a:r>
              <a:r>
                <a:rPr kumimoji="1" lang="en-US" altLang="ja-JP" sz="1600">
                  <a:latin typeface="BellGothic Black"/>
                </a:rPr>
                <a:t> [MeV]</a:t>
              </a:r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V="1">
              <a:off x="537" y="1208"/>
              <a:ext cx="0" cy="25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>
              <a:off x="537" y="3235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>
              <a:off x="537" y="2762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>
              <a:off x="537" y="2287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>
              <a:off x="537" y="1806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>
              <a:off x="539" y="1328"/>
              <a:ext cx="36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spect="1" noChangeArrowheads="1"/>
            </p:cNvSpPr>
            <p:nvPr/>
          </p:nvSpPr>
          <p:spPr bwMode="auto">
            <a:xfrm>
              <a:off x="401" y="3632"/>
              <a:ext cx="16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0</a:t>
              </a:r>
            </a:p>
          </p:txBody>
        </p:sp>
        <p:sp>
          <p:nvSpPr>
            <p:cNvPr id="22" name="Rectangle 20"/>
            <p:cNvSpPr>
              <a:spLocks noChangeAspect="1" noChangeArrowheads="1"/>
            </p:cNvSpPr>
            <p:nvPr/>
          </p:nvSpPr>
          <p:spPr bwMode="auto">
            <a:xfrm>
              <a:off x="249" y="1728"/>
              <a:ext cx="27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200</a:t>
              </a:r>
            </a:p>
          </p:txBody>
        </p:sp>
        <p:sp>
          <p:nvSpPr>
            <p:cNvPr id="23" name="Rectangle 21"/>
            <p:cNvSpPr>
              <a:spLocks noChangeAspect="1" noChangeArrowheads="1"/>
            </p:cNvSpPr>
            <p:nvPr/>
          </p:nvSpPr>
          <p:spPr bwMode="auto">
            <a:xfrm>
              <a:off x="249" y="1249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250</a:t>
              </a:r>
            </a:p>
          </p:txBody>
        </p:sp>
        <p:sp>
          <p:nvSpPr>
            <p:cNvPr id="24" name="Rectangle 22"/>
            <p:cNvSpPr>
              <a:spLocks noChangeAspect="1" noChangeArrowheads="1"/>
            </p:cNvSpPr>
            <p:nvPr/>
          </p:nvSpPr>
          <p:spPr bwMode="auto">
            <a:xfrm>
              <a:off x="261" y="220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150</a:t>
              </a:r>
            </a:p>
          </p:txBody>
        </p:sp>
        <p:sp>
          <p:nvSpPr>
            <p:cNvPr id="25" name="Rectangle 23"/>
            <p:cNvSpPr>
              <a:spLocks noChangeAspect="1" noChangeArrowheads="1"/>
            </p:cNvSpPr>
            <p:nvPr/>
          </p:nvSpPr>
          <p:spPr bwMode="auto">
            <a:xfrm>
              <a:off x="255" y="2682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100</a:t>
              </a:r>
            </a:p>
          </p:txBody>
        </p:sp>
        <p:sp>
          <p:nvSpPr>
            <p:cNvPr id="26" name="Rectangle 24"/>
            <p:cNvSpPr>
              <a:spLocks noChangeAspect="1" noChangeArrowheads="1"/>
            </p:cNvSpPr>
            <p:nvPr/>
          </p:nvSpPr>
          <p:spPr bwMode="auto">
            <a:xfrm>
              <a:off x="318" y="3157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50</a:t>
              </a:r>
            </a:p>
          </p:txBody>
        </p:sp>
        <p:sp>
          <p:nvSpPr>
            <p:cNvPr id="27" name="AutoShape 25"/>
            <p:cNvSpPr>
              <a:spLocks noChangeAspect="1" noChangeArrowheads="1"/>
            </p:cNvSpPr>
            <p:nvPr/>
          </p:nvSpPr>
          <p:spPr bwMode="auto">
            <a:xfrm rot="10800000" flipH="1">
              <a:off x="1033" y="2118"/>
              <a:ext cx="73" cy="72"/>
            </a:xfrm>
            <a:prstGeom prst="triangle">
              <a:avLst>
                <a:gd name="adj" fmla="val 49995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>
              <a:grpSpLocks noChangeAspect="1"/>
            </p:cNvGrpSpPr>
            <p:nvPr/>
          </p:nvGrpSpPr>
          <p:grpSpPr bwMode="auto">
            <a:xfrm>
              <a:off x="2255" y="3634"/>
              <a:ext cx="148" cy="147"/>
              <a:chOff x="2780" y="3646"/>
              <a:chExt cx="180" cy="180"/>
            </a:xfrm>
          </p:grpSpPr>
          <p:sp>
            <p:nvSpPr>
              <p:cNvPr id="74" name="Oval 27"/>
              <p:cNvSpPr>
                <a:spLocks noChangeAspect="1" noChangeArrowheads="1"/>
              </p:cNvSpPr>
              <p:nvPr/>
            </p:nvSpPr>
            <p:spPr bwMode="auto">
              <a:xfrm>
                <a:off x="2784" y="3646"/>
                <a:ext cx="173" cy="173"/>
              </a:xfrm>
              <a:prstGeom prst="ellipse">
                <a:avLst/>
              </a:prstGeom>
              <a:solidFill>
                <a:srgbClr val="FFFF00"/>
              </a:solidFill>
              <a:ln w="12699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780" y="3741"/>
                <a:ext cx="180" cy="85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Line 29"/>
            <p:cNvSpPr>
              <a:spLocks noChangeAspect="1" noChangeShapeType="1"/>
            </p:cNvSpPr>
            <p:nvPr/>
          </p:nvSpPr>
          <p:spPr bwMode="auto">
            <a:xfrm>
              <a:off x="2749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Aspect="1" noChangeShapeType="1"/>
            </p:cNvSpPr>
            <p:nvPr/>
          </p:nvSpPr>
          <p:spPr bwMode="auto">
            <a:xfrm>
              <a:off x="2040" y="3685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Aspect="1" noChangeShapeType="1"/>
            </p:cNvSpPr>
            <p:nvPr/>
          </p:nvSpPr>
          <p:spPr bwMode="auto">
            <a:xfrm>
              <a:off x="2397" y="3685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Aspect="1" noChangeShapeType="1"/>
            </p:cNvSpPr>
            <p:nvPr/>
          </p:nvSpPr>
          <p:spPr bwMode="auto">
            <a:xfrm>
              <a:off x="1686" y="3685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Aspect="1" noChangeShapeType="1"/>
            </p:cNvSpPr>
            <p:nvPr/>
          </p:nvSpPr>
          <p:spPr bwMode="auto">
            <a:xfrm>
              <a:off x="1331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Aspect="1" noChangeShapeType="1"/>
            </p:cNvSpPr>
            <p:nvPr/>
          </p:nvSpPr>
          <p:spPr bwMode="auto">
            <a:xfrm>
              <a:off x="919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Aspect="1" noChangeShapeType="1"/>
            </p:cNvSpPr>
            <p:nvPr/>
          </p:nvSpPr>
          <p:spPr bwMode="auto">
            <a:xfrm>
              <a:off x="531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spect="1" noChangeArrowheads="1"/>
            </p:cNvSpPr>
            <p:nvPr/>
          </p:nvSpPr>
          <p:spPr bwMode="auto">
            <a:xfrm>
              <a:off x="488" y="3727"/>
              <a:ext cx="1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0</a:t>
              </a:r>
            </a:p>
          </p:txBody>
        </p:sp>
        <p:sp>
          <p:nvSpPr>
            <p:cNvPr id="37" name="Rectangle 37"/>
            <p:cNvSpPr>
              <a:spLocks noChangeAspect="1" noChangeArrowheads="1"/>
            </p:cNvSpPr>
            <p:nvPr/>
          </p:nvSpPr>
          <p:spPr bwMode="auto">
            <a:xfrm>
              <a:off x="789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200</a:t>
              </a:r>
            </a:p>
          </p:txBody>
        </p:sp>
        <p:sp>
          <p:nvSpPr>
            <p:cNvPr id="38" name="Rectangle 38"/>
            <p:cNvSpPr>
              <a:spLocks noChangeAspect="1" noChangeArrowheads="1"/>
            </p:cNvSpPr>
            <p:nvPr/>
          </p:nvSpPr>
          <p:spPr bwMode="auto">
            <a:xfrm>
              <a:off x="1178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400</a:t>
              </a:r>
            </a:p>
          </p:txBody>
        </p:sp>
        <p:sp>
          <p:nvSpPr>
            <p:cNvPr id="39" name="Rectangle 39"/>
            <p:cNvSpPr>
              <a:spLocks noChangeAspect="1" noChangeArrowheads="1"/>
            </p:cNvSpPr>
            <p:nvPr/>
          </p:nvSpPr>
          <p:spPr bwMode="auto">
            <a:xfrm>
              <a:off x="1565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600</a:t>
              </a:r>
            </a:p>
          </p:txBody>
        </p:sp>
        <p:sp>
          <p:nvSpPr>
            <p:cNvPr id="40" name="Rectangle 40"/>
            <p:cNvSpPr>
              <a:spLocks noChangeAspect="1" noChangeArrowheads="1"/>
            </p:cNvSpPr>
            <p:nvPr/>
          </p:nvSpPr>
          <p:spPr bwMode="auto">
            <a:xfrm>
              <a:off x="1911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800</a:t>
              </a:r>
            </a:p>
          </p:txBody>
        </p:sp>
        <p:sp>
          <p:nvSpPr>
            <p:cNvPr id="41" name="Rectangle 41"/>
            <p:cNvSpPr>
              <a:spLocks noChangeAspect="1" noChangeArrowheads="1"/>
            </p:cNvSpPr>
            <p:nvPr/>
          </p:nvSpPr>
          <p:spPr bwMode="auto">
            <a:xfrm>
              <a:off x="2212" y="3727"/>
              <a:ext cx="3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1000</a:t>
              </a:r>
            </a:p>
          </p:txBody>
        </p:sp>
        <p:sp>
          <p:nvSpPr>
            <p:cNvPr id="42" name="Rectangle 42"/>
            <p:cNvSpPr>
              <a:spLocks noChangeAspect="1" noChangeArrowheads="1"/>
            </p:cNvSpPr>
            <p:nvPr/>
          </p:nvSpPr>
          <p:spPr bwMode="auto">
            <a:xfrm>
              <a:off x="2599" y="3727"/>
              <a:ext cx="3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1200</a:t>
              </a:r>
            </a:p>
          </p:txBody>
        </p:sp>
        <p:sp>
          <p:nvSpPr>
            <p:cNvPr id="43" name="Rectangle 43"/>
            <p:cNvSpPr>
              <a:spLocks noChangeAspect="1" noChangeArrowheads="1"/>
            </p:cNvSpPr>
            <p:nvPr/>
          </p:nvSpPr>
          <p:spPr bwMode="auto">
            <a:xfrm>
              <a:off x="1652" y="2297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chemeClr val="accent1"/>
                  </a:solidFill>
                  <a:latin typeface="BellGothic Black"/>
                </a:rPr>
                <a:t>AGS</a:t>
              </a:r>
            </a:p>
          </p:txBody>
        </p:sp>
        <p:sp>
          <p:nvSpPr>
            <p:cNvPr id="44" name="Rectangle 44"/>
            <p:cNvSpPr>
              <a:spLocks noChangeAspect="1" noChangeArrowheads="1"/>
            </p:cNvSpPr>
            <p:nvPr/>
          </p:nvSpPr>
          <p:spPr bwMode="auto">
            <a:xfrm>
              <a:off x="2039" y="2842"/>
              <a:ext cx="2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FF66"/>
                  </a:solidFill>
                  <a:latin typeface="BellGothic Black"/>
                </a:rPr>
                <a:t>SIS</a:t>
              </a:r>
            </a:p>
          </p:txBody>
        </p:sp>
        <p:sp>
          <p:nvSpPr>
            <p:cNvPr id="45" name="Rectangle 45"/>
            <p:cNvSpPr>
              <a:spLocks noChangeAspect="1" noChangeArrowheads="1"/>
            </p:cNvSpPr>
            <p:nvPr/>
          </p:nvSpPr>
          <p:spPr bwMode="auto">
            <a:xfrm>
              <a:off x="1048" y="2199"/>
              <a:ext cx="308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chemeClr val="accent2"/>
                  </a:solidFill>
                  <a:latin typeface="BellGothic Black"/>
                </a:rPr>
                <a:t>SPS</a:t>
              </a:r>
              <a:endParaRPr kumimoji="1" lang="en-US" sz="1200">
                <a:solidFill>
                  <a:schemeClr val="accent2"/>
                </a:solidFill>
                <a:latin typeface="BellGothic Black"/>
                <a:ea typeface="ＭＳ Ｐゴシック" pitchFamily="34" charset="-128"/>
              </a:endParaRPr>
            </a:p>
          </p:txBody>
        </p:sp>
        <p:sp>
          <p:nvSpPr>
            <p:cNvPr id="46" name="Rectangle 46"/>
            <p:cNvSpPr>
              <a:spLocks noChangeAspect="1" noChangeArrowheads="1"/>
            </p:cNvSpPr>
            <p:nvPr/>
          </p:nvSpPr>
          <p:spPr bwMode="auto">
            <a:xfrm>
              <a:off x="609" y="1638"/>
              <a:ext cx="4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altLang="ja-JP" sz="1400">
                  <a:solidFill>
                    <a:srgbClr val="FF0000"/>
                  </a:solidFill>
                  <a:latin typeface="BellGothic Black"/>
                </a:rPr>
                <a:t>RHIC</a:t>
              </a:r>
              <a:endParaRPr kumimoji="1" lang="en-US" sz="1400">
                <a:solidFill>
                  <a:srgbClr val="FF0000"/>
                </a:solidFill>
                <a:latin typeface="BellGothic Black"/>
                <a:ea typeface="ＭＳ Ｐゴシック" pitchFamily="34" charset="-128"/>
              </a:endParaRPr>
            </a:p>
          </p:txBody>
        </p:sp>
        <p:sp>
          <p:nvSpPr>
            <p:cNvPr id="47" name="Text Box 47"/>
            <p:cNvSpPr txBox="1">
              <a:spLocks noChangeAspect="1" noChangeArrowheads="1"/>
            </p:cNvSpPr>
            <p:nvPr/>
          </p:nvSpPr>
          <p:spPr bwMode="auto">
            <a:xfrm>
              <a:off x="1695" y="1654"/>
              <a:ext cx="15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CC3300"/>
                  </a:solidFill>
                  <a:latin typeface="BellGothic Black"/>
                </a:rPr>
                <a:t>quark-gluon plasma</a:t>
              </a:r>
              <a:r>
                <a:rPr lang="en-US" sz="2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" name="Rectangle 48"/>
            <p:cNvSpPr>
              <a:spLocks noChangeAspect="1" noChangeArrowheads="1"/>
            </p:cNvSpPr>
            <p:nvPr/>
          </p:nvSpPr>
          <p:spPr bwMode="auto">
            <a:xfrm>
              <a:off x="789" y="3041"/>
              <a:ext cx="965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333399"/>
                  </a:solidFill>
                  <a:latin typeface="BellGothic Black"/>
                </a:rPr>
                <a:t>hadron gas</a:t>
              </a:r>
            </a:p>
          </p:txBody>
        </p:sp>
        <p:sp>
          <p:nvSpPr>
            <p:cNvPr id="49" name="Line 49"/>
            <p:cNvSpPr>
              <a:spLocks noChangeAspect="1" noChangeShapeType="1"/>
            </p:cNvSpPr>
            <p:nvPr/>
          </p:nvSpPr>
          <p:spPr bwMode="auto">
            <a:xfrm>
              <a:off x="2555" y="3689"/>
              <a:ext cx="819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50"/>
            <p:cNvSpPr txBox="1">
              <a:spLocks noChangeAspect="1" noChangeArrowheads="1"/>
            </p:cNvSpPr>
            <p:nvPr/>
          </p:nvSpPr>
          <p:spPr bwMode="auto">
            <a:xfrm>
              <a:off x="2168" y="2348"/>
              <a:ext cx="11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FF6600"/>
                  </a:solidFill>
                </a:rPr>
                <a:t>deconfinement</a:t>
              </a:r>
            </a:p>
            <a:p>
              <a:pPr algn="ctr" eaLnBrk="0" hangingPunct="0"/>
              <a:r>
                <a:rPr lang="en-US" sz="1600">
                  <a:solidFill>
                    <a:srgbClr val="FF6600"/>
                  </a:solidFill>
                </a:rPr>
                <a:t>chiral restauration</a:t>
              </a:r>
            </a:p>
          </p:txBody>
        </p:sp>
        <p:sp>
          <p:nvSpPr>
            <p:cNvPr id="51" name="Text Box 51"/>
            <p:cNvSpPr txBox="1">
              <a:spLocks noChangeAspect="1" noChangeArrowheads="1"/>
            </p:cNvSpPr>
            <p:nvPr/>
          </p:nvSpPr>
          <p:spPr bwMode="auto">
            <a:xfrm>
              <a:off x="514" y="2094"/>
              <a:ext cx="60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8000"/>
                  </a:solidFill>
                </a:rPr>
                <a:t>Lattice QCD</a:t>
              </a:r>
            </a:p>
          </p:txBody>
        </p:sp>
        <p:sp>
          <p:nvSpPr>
            <p:cNvPr id="52" name="Freeform 52"/>
            <p:cNvSpPr>
              <a:spLocks noChangeAspect="1"/>
            </p:cNvSpPr>
            <p:nvPr/>
          </p:nvSpPr>
          <p:spPr bwMode="auto">
            <a:xfrm>
              <a:off x="611" y="2047"/>
              <a:ext cx="1710" cy="1567"/>
            </a:xfrm>
            <a:custGeom>
              <a:avLst/>
              <a:gdLst>
                <a:gd name="T0" fmla="*/ 1385 w 2112"/>
                <a:gd name="T1" fmla="*/ 1421 h 1728"/>
                <a:gd name="T2" fmla="*/ 1038 w 2112"/>
                <a:gd name="T3" fmla="*/ 750 h 1728"/>
                <a:gd name="T4" fmla="*/ 818 w 2112"/>
                <a:gd name="T5" fmla="*/ 394 h 1728"/>
                <a:gd name="T6" fmla="*/ 347 w 2112"/>
                <a:gd name="T7" fmla="*/ 79 h 1728"/>
                <a:gd name="T8" fmla="*/ 0 w 2112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1728"/>
                <a:gd name="T17" fmla="*/ 2112 w 2112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1728">
                  <a:moveTo>
                    <a:pt x="2112" y="1728"/>
                  </a:moveTo>
                  <a:cubicBezTo>
                    <a:pt x="1920" y="1424"/>
                    <a:pt x="1728" y="1120"/>
                    <a:pt x="1584" y="912"/>
                  </a:cubicBezTo>
                  <a:cubicBezTo>
                    <a:pt x="1440" y="704"/>
                    <a:pt x="1424" y="616"/>
                    <a:pt x="1248" y="480"/>
                  </a:cubicBezTo>
                  <a:cubicBezTo>
                    <a:pt x="1072" y="344"/>
                    <a:pt x="736" y="176"/>
                    <a:pt x="528" y="96"/>
                  </a:cubicBezTo>
                  <a:cubicBezTo>
                    <a:pt x="320" y="16"/>
                    <a:pt x="88" y="16"/>
                    <a:pt x="0" y="0"/>
                  </a:cubicBezTo>
                </a:path>
              </a:pathLst>
            </a:custGeom>
            <a:noFill/>
            <a:ln w="25400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53" name="Text Box 53"/>
            <p:cNvSpPr txBox="1">
              <a:spLocks noChangeAspect="1" noChangeArrowheads="1"/>
            </p:cNvSpPr>
            <p:nvPr/>
          </p:nvSpPr>
          <p:spPr bwMode="auto">
            <a:xfrm>
              <a:off x="1866" y="3436"/>
              <a:ext cx="948" cy="1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FF9933"/>
                  </a:solidFill>
                </a:rPr>
                <a:t>atomic nuclei</a:t>
              </a:r>
            </a:p>
          </p:txBody>
        </p:sp>
        <p:grpSp>
          <p:nvGrpSpPr>
            <p:cNvPr id="54" name="Group 54"/>
            <p:cNvGrpSpPr>
              <a:grpSpLocks noChangeAspect="1"/>
            </p:cNvGrpSpPr>
            <p:nvPr/>
          </p:nvGrpSpPr>
          <p:grpSpPr bwMode="auto">
            <a:xfrm>
              <a:off x="1807" y="2770"/>
              <a:ext cx="307" cy="436"/>
              <a:chOff x="2242" y="2607"/>
              <a:chExt cx="369" cy="534"/>
            </a:xfrm>
          </p:grpSpPr>
          <p:sp>
            <p:nvSpPr>
              <p:cNvPr id="63" name="Oval 55"/>
              <p:cNvSpPr>
                <a:spLocks noChangeAspect="1" noChangeArrowheads="1"/>
              </p:cNvSpPr>
              <p:nvPr/>
            </p:nvSpPr>
            <p:spPr bwMode="auto">
              <a:xfrm>
                <a:off x="2276" y="2640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56"/>
              <p:cNvSpPr>
                <a:spLocks noChangeAspect="1" noChangeArrowheads="1"/>
              </p:cNvSpPr>
              <p:nvPr/>
            </p:nvSpPr>
            <p:spPr bwMode="auto">
              <a:xfrm>
                <a:off x="2378" y="2706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57"/>
              <p:cNvSpPr>
                <a:spLocks noChangeAspect="1" noChangeArrowheads="1"/>
              </p:cNvSpPr>
              <p:nvPr/>
            </p:nvSpPr>
            <p:spPr bwMode="auto">
              <a:xfrm>
                <a:off x="2456" y="2891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58"/>
              <p:cNvSpPr>
                <a:spLocks noChangeAspect="1" noChangeArrowheads="1"/>
              </p:cNvSpPr>
              <p:nvPr/>
            </p:nvSpPr>
            <p:spPr bwMode="auto">
              <a:xfrm>
                <a:off x="2502" y="3032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Line 59"/>
              <p:cNvSpPr>
                <a:spLocks noChangeAspect="1" noChangeShapeType="1"/>
              </p:cNvSpPr>
              <p:nvPr/>
            </p:nvSpPr>
            <p:spPr bwMode="auto">
              <a:xfrm>
                <a:off x="2311" y="2607"/>
                <a:ext cx="0" cy="137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60"/>
              <p:cNvSpPr>
                <a:spLocks noChangeAspect="1" noChangeShapeType="1"/>
              </p:cNvSpPr>
              <p:nvPr/>
            </p:nvSpPr>
            <p:spPr bwMode="auto">
              <a:xfrm>
                <a:off x="2242" y="2675"/>
                <a:ext cx="135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1"/>
              <p:cNvSpPr>
                <a:spLocks noChangeAspect="1" noChangeShapeType="1"/>
              </p:cNvSpPr>
              <p:nvPr/>
            </p:nvSpPr>
            <p:spPr bwMode="auto">
              <a:xfrm>
                <a:off x="2341" y="2747"/>
                <a:ext cx="140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62"/>
              <p:cNvSpPr>
                <a:spLocks noChangeAspect="1" noChangeShapeType="1"/>
              </p:cNvSpPr>
              <p:nvPr/>
            </p:nvSpPr>
            <p:spPr bwMode="auto">
              <a:xfrm>
                <a:off x="2419" y="2933"/>
                <a:ext cx="144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2493" y="2862"/>
                <a:ext cx="0" cy="14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4"/>
              <p:cNvSpPr>
                <a:spLocks noChangeAspect="1" noChangeShapeType="1"/>
              </p:cNvSpPr>
              <p:nvPr/>
            </p:nvSpPr>
            <p:spPr bwMode="auto">
              <a:xfrm>
                <a:off x="2467" y="3073"/>
                <a:ext cx="144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65"/>
              <p:cNvSpPr>
                <a:spLocks noChangeAspect="1" noChangeShapeType="1"/>
              </p:cNvSpPr>
              <p:nvPr/>
            </p:nvSpPr>
            <p:spPr bwMode="auto">
              <a:xfrm>
                <a:off x="2536" y="3003"/>
                <a:ext cx="0" cy="138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AutoShape 66"/>
            <p:cNvSpPr>
              <a:spLocks noChangeAspect="1" noChangeArrowheads="1"/>
            </p:cNvSpPr>
            <p:nvPr/>
          </p:nvSpPr>
          <p:spPr bwMode="auto">
            <a:xfrm>
              <a:off x="574" y="1966"/>
              <a:ext cx="131" cy="15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Line 67"/>
            <p:cNvSpPr>
              <a:spLocks noChangeAspect="1" noChangeShapeType="1"/>
            </p:cNvSpPr>
            <p:nvPr/>
          </p:nvSpPr>
          <p:spPr bwMode="auto">
            <a:xfrm>
              <a:off x="524" y="3727"/>
              <a:ext cx="31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" name="Group 68"/>
            <p:cNvGrpSpPr>
              <a:grpSpLocks noChangeAspect="1"/>
            </p:cNvGrpSpPr>
            <p:nvPr/>
          </p:nvGrpSpPr>
          <p:grpSpPr bwMode="auto">
            <a:xfrm>
              <a:off x="1029" y="1985"/>
              <a:ext cx="60" cy="296"/>
              <a:chOff x="1311" y="1629"/>
              <a:chExt cx="74" cy="359"/>
            </a:xfrm>
          </p:grpSpPr>
          <p:sp>
            <p:nvSpPr>
              <p:cNvPr id="61" name="Oval 69"/>
              <p:cNvSpPr>
                <a:spLocks noChangeAspect="1" noChangeArrowheads="1"/>
              </p:cNvSpPr>
              <p:nvPr/>
            </p:nvSpPr>
            <p:spPr bwMode="auto">
              <a:xfrm>
                <a:off x="1311" y="1774"/>
                <a:ext cx="74" cy="74"/>
              </a:xfrm>
              <a:prstGeom prst="ellipse">
                <a:avLst/>
              </a:prstGeom>
              <a:solidFill>
                <a:schemeClr val="accent2"/>
              </a:solidFill>
              <a:ln w="12699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1348" y="1629"/>
                <a:ext cx="0" cy="359"/>
              </a:xfrm>
              <a:prstGeom prst="line">
                <a:avLst/>
              </a:prstGeom>
              <a:noFill/>
              <a:ln w="12699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AutoShape 71"/>
            <p:cNvSpPr>
              <a:spLocks noChangeAspect="1" noChangeArrowheads="1"/>
            </p:cNvSpPr>
            <p:nvPr/>
          </p:nvSpPr>
          <p:spPr bwMode="auto">
            <a:xfrm>
              <a:off x="964" y="2065"/>
              <a:ext cx="66" cy="62"/>
            </a:xfrm>
            <a:prstGeom prst="triangle">
              <a:avLst>
                <a:gd name="adj" fmla="val 50495"/>
              </a:avLst>
            </a:prstGeom>
            <a:solidFill>
              <a:schemeClr val="accent2"/>
            </a:solidFill>
            <a:ln w="12699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Oval 72"/>
            <p:cNvSpPr>
              <a:spLocks noChangeAspect="1" noChangeArrowheads="1"/>
            </p:cNvSpPr>
            <p:nvPr/>
          </p:nvSpPr>
          <p:spPr bwMode="auto">
            <a:xfrm>
              <a:off x="1609" y="2458"/>
              <a:ext cx="68" cy="66"/>
            </a:xfrm>
            <a:prstGeom prst="ellipse">
              <a:avLst/>
            </a:prstGeom>
            <a:solidFill>
              <a:schemeClr val="accent1"/>
            </a:solidFill>
            <a:ln w="12699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Oval 73"/>
            <p:cNvSpPr>
              <a:spLocks noChangeAspect="1" noChangeArrowheads="1"/>
            </p:cNvSpPr>
            <p:nvPr/>
          </p:nvSpPr>
          <p:spPr bwMode="auto">
            <a:xfrm>
              <a:off x="1573" y="2429"/>
              <a:ext cx="64" cy="63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886200" y="5867400"/>
            <a:ext cx="4572000" cy="5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282575" algn="ctr" defTabSz="40005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tabLst>
                <a:tab pos="635000" algn="l"/>
                <a:tab pos="1268413" algn="l"/>
                <a:tab pos="1903413" algn="l"/>
                <a:tab pos="2538413" algn="l"/>
                <a:tab pos="3173413" algn="l"/>
                <a:tab pos="3806825" algn="l"/>
                <a:tab pos="4441825" algn="l"/>
                <a:tab pos="5076825" algn="l"/>
                <a:tab pos="5711825" algn="l"/>
                <a:tab pos="6345238" algn="l"/>
                <a:tab pos="6980238" algn="l"/>
                <a:tab pos="7615238" algn="l"/>
                <a:tab pos="8248650" algn="l"/>
              </a:tabLst>
            </a:pPr>
            <a:r>
              <a:rPr lang="en-US" b="1" i="0" dirty="0">
                <a:sym typeface="Symbol" pitchFamily="18" charset="2"/>
              </a:rPr>
              <a:t>For s &gt;≈ 10 </a:t>
            </a:r>
            <a:r>
              <a:rPr lang="en-US" b="1" i="0" dirty="0" err="1">
                <a:sym typeface="Symbol" pitchFamily="18" charset="2"/>
              </a:rPr>
              <a:t>GeV</a:t>
            </a:r>
            <a:r>
              <a:rPr lang="en-US" b="1" i="0" dirty="0">
                <a:sym typeface="Symbol" pitchFamily="18" charset="2"/>
              </a:rPr>
              <a:t> </a:t>
            </a:r>
            <a:r>
              <a:rPr lang="en-US" b="1" i="0" dirty="0" smtClean="0">
                <a:sym typeface="Symbol" pitchFamily="18" charset="2"/>
              </a:rPr>
              <a:t>, </a:t>
            </a:r>
            <a:r>
              <a:rPr lang="en-US" b="1" i="0" dirty="0">
                <a:sym typeface="Symbol" pitchFamily="18" charset="2"/>
              </a:rPr>
              <a:t>chemical freeze-out very close to phase boundary</a:t>
            </a:r>
          </a:p>
        </p:txBody>
      </p:sp>
      <p:sp>
        <p:nvSpPr>
          <p:cNvPr id="77" name="TextBox 93"/>
          <p:cNvSpPr txBox="1">
            <a:spLocks noChangeArrowheads="1"/>
          </p:cNvSpPr>
          <p:nvPr/>
        </p:nvSpPr>
        <p:spPr bwMode="auto">
          <a:xfrm>
            <a:off x="0" y="762000"/>
            <a:ext cx="263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Extracted T &amp; µ</a:t>
            </a:r>
            <a:r>
              <a:rPr lang="en-US" baseline="-25000" dirty="0"/>
              <a:t>B  </a:t>
            </a:r>
            <a:r>
              <a:rPr lang="en-US" dirty="0"/>
              <a:t>values</a:t>
            </a:r>
            <a:endParaRPr lang="en-US" baseline="-25000" dirty="0"/>
          </a:p>
        </p:txBody>
      </p:sp>
      <p:sp>
        <p:nvSpPr>
          <p:cNvPr id="7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Model Results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47800"/>
            <a:ext cx="48958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981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Results from different</a:t>
            </a:r>
          </a:p>
          <a:p>
            <a:r>
              <a:rPr lang="en-US" b="1" dirty="0" smtClean="0"/>
              <a:t>beam energies</a:t>
            </a:r>
          </a:p>
          <a:p>
            <a:r>
              <a:rPr lang="en-US" dirty="0" smtClean="0"/>
              <a:t>Analysis of particle yields</a:t>
            </a:r>
          </a:p>
          <a:p>
            <a:r>
              <a:rPr lang="en-US" dirty="0" smtClean="0"/>
              <a:t>with statistical models</a:t>
            </a:r>
          </a:p>
          <a:p>
            <a:r>
              <a:rPr lang="en-US" dirty="0" smtClean="0"/>
              <a:t>Freeze-out points reach QGP </a:t>
            </a:r>
          </a:p>
          <a:p>
            <a:r>
              <a:rPr lang="en-US" dirty="0" smtClean="0"/>
              <a:t>phase boundary at top SPS </a:t>
            </a:r>
          </a:p>
          <a:p>
            <a:r>
              <a:rPr lang="en-US" dirty="0" smtClean="0"/>
              <a:t>energies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7772400" cy="457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J/</a:t>
            </a:r>
            <a:r>
              <a:rPr kumimoji="0" lang="el-GR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ψ: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analyzed 25% of 62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statistics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6" descr="fig_auau62gev_dimuon_sout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5838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01713" y="23114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w Cen MT" pitchFamily="34" charset="0"/>
              </a:rPr>
              <a:t>per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881313" y="22717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w Cen MT" pitchFamily="34" charset="0"/>
              </a:rPr>
              <a:t>semi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835525" y="221773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w Cen MT" pitchFamily="34" charset="0"/>
              </a:rPr>
              <a:t>cen</a:t>
            </a:r>
          </a:p>
        </p:txBody>
      </p:sp>
      <p:sp>
        <p:nvSpPr>
          <p:cNvPr id="8" name="Slide Number Placeholder 11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48DEED-8DEE-4FCA-9ED6-9B672BDE19EE}" type="slidenum">
              <a:rPr lang="en-US" sz="1400">
                <a:solidFill>
                  <a:srgbClr val="FFFFFF"/>
                </a:solidFill>
                <a:latin typeface="+mn-l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52</a:t>
            </a:fld>
            <a:endParaRPr lang="en-US" sz="14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5838825" y="1143000"/>
            <a:ext cx="3305175" cy="314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19088" indent="-319088"/>
            <a:r>
              <a:rPr lang="en-US" sz="2100" dirty="0">
                <a:latin typeface="Arial" pitchFamily="34" charset="0"/>
              </a:rPr>
              <a:t>Recombination </a:t>
            </a:r>
          </a:p>
          <a:p>
            <a:pPr marL="639763" lvl="1" indent="-273050">
              <a:lnSpc>
                <a:spcPct val="85000"/>
              </a:lnSpc>
              <a:buClrTx/>
              <a:buSzPct val="60000"/>
              <a:buFont typeface="Monotype Sorts" charset="2"/>
              <a:buNone/>
            </a:pPr>
            <a:r>
              <a:rPr lang="en-US" sz="2100" dirty="0">
                <a:latin typeface="Arial" pitchFamily="34" charset="0"/>
              </a:rPr>
              <a:t>(e.g. Rapp et al.)</a:t>
            </a:r>
          </a:p>
          <a:p>
            <a:pPr marL="639763" lvl="1" indent="-273050">
              <a:lnSpc>
                <a:spcPct val="85000"/>
              </a:lnSpc>
              <a:buClrTx/>
              <a:buSzPct val="60000"/>
              <a:buFont typeface="Monotype Sorts" charset="2"/>
              <a:buNone/>
            </a:pPr>
            <a:r>
              <a:rPr lang="en-US" sz="2100" dirty="0">
                <a:solidFill>
                  <a:schemeClr val="accent3"/>
                </a:solidFill>
                <a:latin typeface="Arial" pitchFamily="34" charset="0"/>
              </a:rPr>
              <a:t>J/</a:t>
            </a:r>
            <a:r>
              <a:rPr lang="el-GR" sz="2100" dirty="0">
                <a:solidFill>
                  <a:schemeClr val="accent3"/>
                </a:solidFill>
                <a:latin typeface="Calibri" pitchFamily="34" charset="0"/>
              </a:rPr>
              <a:t>ψ</a:t>
            </a:r>
            <a:r>
              <a:rPr lang="en-US" sz="2100" dirty="0">
                <a:solidFill>
                  <a:schemeClr val="accent3"/>
                </a:solidFill>
                <a:latin typeface="Arial" pitchFamily="34" charset="0"/>
              </a:rPr>
              <a:t> yield at 200 </a:t>
            </a:r>
            <a:r>
              <a:rPr lang="en-US" sz="2100" dirty="0" err="1">
                <a:solidFill>
                  <a:schemeClr val="accent3"/>
                </a:solidFill>
                <a:latin typeface="Arial" pitchFamily="34" charset="0"/>
              </a:rPr>
              <a:t>GeV</a:t>
            </a:r>
            <a:r>
              <a:rPr lang="en-US" sz="2100" dirty="0">
                <a:solidFill>
                  <a:schemeClr val="accent3"/>
                </a:solidFill>
                <a:latin typeface="Arial" pitchFamily="34" charset="0"/>
              </a:rPr>
              <a:t> is dominantly from recombination</a:t>
            </a:r>
          </a:p>
          <a:p>
            <a:pPr marL="639763" lvl="1" indent="-273050">
              <a:lnSpc>
                <a:spcPct val="85000"/>
              </a:lnSpc>
              <a:buClrTx/>
              <a:buSzPct val="60000"/>
              <a:buFont typeface="Monotype Sorts" charset="2"/>
              <a:buNone/>
            </a:pPr>
            <a:endParaRPr lang="en-US" sz="2100" dirty="0">
              <a:solidFill>
                <a:srgbClr val="FF0000"/>
              </a:solidFill>
              <a:latin typeface="Arial" pitchFamily="34" charset="0"/>
            </a:endParaRPr>
          </a:p>
          <a:p>
            <a:pPr marL="319088" indent="-319088"/>
            <a:r>
              <a:rPr lang="en-US" sz="2100" dirty="0">
                <a:latin typeface="Arial" pitchFamily="34" charset="0"/>
              </a:rPr>
              <a:t>Predict suppression greater at 62 </a:t>
            </a:r>
            <a:r>
              <a:rPr lang="en-US" sz="2100" dirty="0" err="1">
                <a:latin typeface="Arial" pitchFamily="34" charset="0"/>
              </a:rPr>
              <a:t>GeV</a:t>
            </a:r>
            <a:endParaRPr lang="en-US" sz="2500" dirty="0">
              <a:latin typeface="Arial" pitchFamily="34" charset="0"/>
            </a:endParaRPr>
          </a:p>
          <a:p>
            <a:pPr lvl="2" indent="-228600">
              <a:lnSpc>
                <a:spcPct val="85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J/</a:t>
            </a:r>
            <a:r>
              <a:rPr lang="el-GR" sz="1800" dirty="0">
                <a:solidFill>
                  <a:schemeClr val="tx1"/>
                </a:solidFill>
                <a:latin typeface="Calibri" pitchFamily="34" charset="0"/>
              </a:rPr>
              <a:t>ψ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yield down by 1/3</a:t>
            </a:r>
          </a:p>
          <a:p>
            <a:pPr lvl="2" indent="-228600">
              <a:lnSpc>
                <a:spcPct val="85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Recombination down 1/10</a:t>
            </a:r>
            <a:endParaRPr lang="en-US" sz="1800" dirty="0">
              <a:solidFill>
                <a:srgbClr val="00FF00"/>
              </a:solidFill>
              <a:latin typeface="Arial" pitchFamily="34" charset="0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0" y="5410200"/>
            <a:ext cx="8061325" cy="955675"/>
            <a:chOff x="0" y="3300"/>
            <a:chExt cx="5078" cy="602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0" y="3300"/>
              <a:ext cx="507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600 M min. bias events 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sym typeface="Symbol" pitchFamily="18" charset="2"/>
                </a:rPr>
                <a:t> 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500 J/</a:t>
              </a:r>
              <a:r>
                <a:rPr lang="el-GR" sz="2100" dirty="0">
                  <a:solidFill>
                    <a:schemeClr val="tx1"/>
                  </a:solidFill>
                  <a:latin typeface="Calibri" pitchFamily="34" charset="0"/>
                </a:rPr>
                <a:t>ψ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sym typeface="Symbol" pitchFamily="18" charset="2"/>
                </a:rPr>
                <a:t>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 measure J/</a:t>
              </a:r>
              <a:r>
                <a:rPr lang="el-GR" sz="2100" dirty="0">
                  <a:solidFill>
                    <a:schemeClr val="tx1"/>
                  </a:solidFill>
                  <a:latin typeface="Calibri" pitchFamily="34" charset="0"/>
                </a:rPr>
                <a:t>ψ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 suppression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422" y="3598"/>
              <a:ext cx="2645" cy="30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sz="2500">
                  <a:solidFill>
                    <a:srgbClr val="339933"/>
                  </a:solidFill>
                  <a:latin typeface="Arial" pitchFamily="34" charset="0"/>
                </a:rPr>
                <a:t>Key test of recombination!</a:t>
              </a:r>
            </a:p>
          </p:txBody>
        </p:sp>
      </p:grp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G084_Integrated_RAA_CuC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29000"/>
            <a:ext cx="4528721" cy="30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ResultsCuCu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492442" cy="303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304800" y="838200"/>
            <a:ext cx="8210550" cy="147732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>
            <a:outerShdw blurRad="63500" dist="25400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In Au+Au at 200 GeV:</a:t>
            </a:r>
          </a:p>
          <a:p>
            <a:pPr>
              <a:buFontTx/>
              <a:buChar char="•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Strong suppression (x5) in central </a:t>
            </a:r>
            <a:r>
              <a:rPr lang="en-US" dirty="0" err="1">
                <a:latin typeface="Times New Roman"/>
                <a:ea typeface="ＭＳ Ｐゴシック" charset="0"/>
                <a:cs typeface="Times New Roman"/>
              </a:rPr>
              <a:t>Au+Au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collisions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buFontTx/>
              <a:buChar char="•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No suppression in peripheral </a:t>
            </a:r>
            <a:r>
              <a:rPr lang="en-US" dirty="0" err="1">
                <a:latin typeface="Times New Roman"/>
                <a:ea typeface="ＭＳ Ｐゴシック" charset="0"/>
                <a:cs typeface="Times New Roman"/>
              </a:rPr>
              <a:t>Au+Au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collisions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buFontTx/>
              <a:buChar char="•"/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No suppression (Cronin enhancement) in control </a:t>
            </a:r>
            <a:r>
              <a:rPr lang="en-US" dirty="0" err="1">
                <a:latin typeface="Times New Roman"/>
                <a:ea typeface="ＭＳ Ｐゴシック" charset="0"/>
                <a:cs typeface="Times New Roman"/>
              </a:rPr>
              <a:t>d+Au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collisions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Convincing evidence 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for </a:t>
            </a:r>
            <a:r>
              <a:rPr lang="en-US" b="1" dirty="0">
                <a:latin typeface="Times New Roman"/>
                <a:ea typeface="ＭＳ Ｐゴシック" charset="0"/>
                <a:cs typeface="Times New Roman"/>
              </a:rPr>
              <a:t>final state </a:t>
            </a:r>
            <a:r>
              <a:rPr lang="en-US" b="1" dirty="0" err="1">
                <a:latin typeface="Times New Roman"/>
                <a:ea typeface="ＭＳ Ｐゴシック" charset="0"/>
                <a:cs typeface="Times New Roman"/>
              </a:rPr>
              <a:t>partonic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interactions 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  <a:sym typeface="Wingdings" pitchFamily="2" charset="2"/>
              </a:rPr>
              <a:t>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emergence of </a:t>
            </a:r>
            <a:r>
              <a:rPr lang="en-US" b="1" dirty="0" err="1">
                <a:latin typeface="Times New Roman"/>
                <a:ea typeface="ＭＳ Ｐゴシック" charset="0"/>
                <a:cs typeface="Times New Roman"/>
              </a:rPr>
              <a:t>sQGP</a:t>
            </a:r>
            <a:endParaRPr lang="en-US" b="1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362200"/>
            <a:ext cx="8210550" cy="1016000"/>
          </a:xfrm>
          <a:prstGeom prst="rect">
            <a:avLst/>
          </a:prstGeom>
          <a:solidFill>
            <a:schemeClr val="bg1"/>
          </a:solidFill>
          <a:ln w="12700">
            <a:solidFill>
              <a:srgbClr val="E4BF50"/>
            </a:solidFill>
            <a:miter lim="800000"/>
            <a:headEnd/>
            <a:tailEnd/>
          </a:ln>
          <a:effectLst>
            <a:outerShdw dist="88900" dir="2700000" algn="tl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Goudy Old Style" charset="0"/>
                <a:ea typeface="ＭＳ Ｐゴシック" charset="0"/>
                <a:cs typeface="ＭＳ Ｐゴシック" charset="0"/>
              </a:rPr>
              <a:t>From the </a:t>
            </a:r>
            <a:r>
              <a:rPr lang="en-US" sz="2000" b="1" dirty="0" err="1" smtClean="0">
                <a:latin typeface="Goudy Old Style" charset="0"/>
                <a:ea typeface="ＭＳ Ｐゴシック" charset="0"/>
                <a:cs typeface="ＭＳ Ｐゴシック" charset="0"/>
              </a:rPr>
              <a:t>Cu+Cu</a:t>
            </a:r>
            <a:r>
              <a:rPr lang="en-US" sz="2000" b="1" dirty="0" smtClean="0">
                <a:latin typeface="Goudy Old Styl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latin typeface="Goudy Old Style" charset="0"/>
                <a:ea typeface="ＭＳ Ｐゴシック" charset="0"/>
                <a:cs typeface="ＭＳ Ｐゴシック" charset="0"/>
              </a:rPr>
              <a:t>energy scan: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 dirty="0">
                <a:latin typeface="Goudy Old Style" charset="0"/>
                <a:ea typeface="ＭＳ Ｐゴシック" charset="0"/>
                <a:cs typeface="ＭＳ Ｐゴシック" charset="0"/>
              </a:rPr>
              <a:t>Significant suppression </a:t>
            </a:r>
            <a:r>
              <a:rPr lang="en-US" sz="2000" dirty="0">
                <a:latin typeface="Goudy Old Style" charset="0"/>
                <a:ea typeface="ＭＳ Ｐゴシック" charset="0"/>
                <a:cs typeface="ＭＳ Ｐゴシック" charset="0"/>
              </a:rPr>
              <a:t>at √s</a:t>
            </a:r>
            <a:r>
              <a:rPr lang="en-US" sz="2000" baseline="-25000" dirty="0">
                <a:latin typeface="Goudy Old Style" charset="0"/>
                <a:ea typeface="ＭＳ Ｐゴシック" charset="0"/>
                <a:cs typeface="ＭＳ Ｐゴシック" charset="0"/>
              </a:rPr>
              <a:t>NN</a:t>
            </a:r>
            <a:r>
              <a:rPr lang="en-US" sz="2000" dirty="0">
                <a:latin typeface="Goudy Old Style" charset="0"/>
                <a:ea typeface="ＭＳ Ｐゴシック" charset="0"/>
                <a:cs typeface="ＭＳ Ｐゴシック" charset="0"/>
              </a:rPr>
              <a:t> = 200 and 62.4 GeV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000" b="1" dirty="0">
                <a:latin typeface="Goudy Old Style" charset="0"/>
                <a:ea typeface="ＭＳ Ｐゴシック" charset="0"/>
                <a:cs typeface="ＭＳ Ｐゴシック" charset="0"/>
              </a:rPr>
              <a:t>Moderate enhancement </a:t>
            </a:r>
            <a:r>
              <a:rPr lang="en-US" sz="2000" dirty="0">
                <a:latin typeface="Goudy Old Style" charset="0"/>
                <a:ea typeface="ＭＳ Ｐゴシック" charset="0"/>
                <a:cs typeface="ＭＳ Ｐゴシック" charset="0"/>
              </a:rPr>
              <a:t>at √s</a:t>
            </a:r>
            <a:r>
              <a:rPr lang="en-US" sz="2000" baseline="-25000" dirty="0">
                <a:latin typeface="Goudy Old Style" charset="0"/>
                <a:ea typeface="ＭＳ Ｐゴシック" charset="0"/>
                <a:cs typeface="ＭＳ Ｐゴシック" charset="0"/>
              </a:rPr>
              <a:t>NN</a:t>
            </a:r>
            <a:r>
              <a:rPr lang="en-US" sz="2000" dirty="0">
                <a:latin typeface="Goudy Old Style" charset="0"/>
                <a:ea typeface="ＭＳ Ｐゴシック" charset="0"/>
                <a:cs typeface="ＭＳ Ｐゴシック" charset="0"/>
              </a:rPr>
              <a:t> = 22.4 GeV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6172200"/>
            <a:ext cx="2420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</a:rPr>
              <a:t>PRL101, 162301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PHENIX Energy Loss Measurements in the Beam Energy Scan: </a:t>
            </a:r>
            <a:r>
              <a:rPr lang="en-US" sz="2800" dirty="0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chemeClr val="tx2"/>
                </a:solidFill>
              </a:rPr>
              <a:t>0</a:t>
            </a:r>
            <a:endParaRPr lang="en-US" sz="2800" baseline="300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InvariantYield62GeVPbS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1249363"/>
            <a:ext cx="3111501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nvariantYield62GeVPbS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5692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11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36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invariant yields: 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Collisions at 62.4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endParaRPr kumimoji="0" lang="en-US" sz="36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048000"/>
            <a:ext cx="303212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At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lower √s the contribution from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some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processes are larger: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Running </a:t>
            </a:r>
            <a:r>
              <a:rPr lang="en-US" sz="2000" dirty="0">
                <a:ea typeface="ＭＳ Ｐゴシック" charset="0"/>
                <a:cs typeface="Symbol" charset="2"/>
              </a:rPr>
              <a:t>a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(Q</a:t>
            </a:r>
            <a:r>
              <a:rPr lang="en-US" sz="2000" baseline="30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PDF evolution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k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smearing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Higher-twist phenomena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828800" y="1143000"/>
            <a:ext cx="171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62.4 </a:t>
            </a:r>
            <a:r>
              <a:rPr lang="en-US" sz="2400" b="1" dirty="0" err="1">
                <a:solidFill>
                  <a:srgbClr val="FF0000"/>
                </a:solidFill>
              </a:rPr>
              <a:t>GeV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200" y="2667000"/>
            <a:ext cx="2209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variantYield39GeVPbS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551490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11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36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invariant yields: 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Collisions at 39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endParaRPr kumimoji="0" lang="en-US" sz="36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867400" y="3962400"/>
            <a:ext cx="312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/>
              <a:t>n</a:t>
            </a:r>
            <a:r>
              <a:rPr lang="en-US" sz="2400" b="1" baseline="-25000" dirty="0" smtClean="0"/>
              <a:t>200GeV</a:t>
            </a:r>
            <a:r>
              <a:rPr lang="en-US" sz="2400" b="1" dirty="0" smtClean="0"/>
              <a:t>=8.1 ± </a:t>
            </a:r>
            <a:r>
              <a:rPr lang="en-US" sz="2400" b="1" dirty="0"/>
              <a:t>0.03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/>
              <a:t>n</a:t>
            </a:r>
            <a:r>
              <a:rPr lang="en-US" sz="2400" b="1" baseline="-25000" dirty="0"/>
              <a:t>62GeV</a:t>
            </a:r>
            <a:r>
              <a:rPr lang="en-US" sz="2400" b="1" dirty="0"/>
              <a:t>	</a:t>
            </a:r>
            <a:r>
              <a:rPr lang="en-US" sz="2400" b="1" dirty="0" smtClean="0"/>
              <a:t>=10.9 ±0.03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/>
              <a:t>n</a:t>
            </a:r>
            <a:r>
              <a:rPr lang="en-US" sz="2400" b="1" baseline="-25000" dirty="0"/>
              <a:t>39GeV</a:t>
            </a:r>
            <a:r>
              <a:rPr lang="en-US" sz="2400" b="1" dirty="0"/>
              <a:t>	</a:t>
            </a:r>
            <a:r>
              <a:rPr lang="en-US" sz="2400" b="1" dirty="0" smtClean="0"/>
              <a:t>=12.1 ± </a:t>
            </a:r>
            <a:r>
              <a:rPr lang="en-US" sz="2400" b="1" dirty="0"/>
              <a:t>0.1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14478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minimum bias spectra are </a:t>
            </a:r>
            <a:r>
              <a:rPr lang="en-US" dirty="0" smtClean="0"/>
              <a:t>fit </a:t>
            </a:r>
            <a:r>
              <a:rPr lang="en-US" dirty="0"/>
              <a:t>with a power-law shape function for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&gt; 4 </a:t>
            </a:r>
            <a:r>
              <a:rPr lang="en-US" dirty="0" err="1"/>
              <a:t>GeV</a:t>
            </a:r>
            <a:r>
              <a:rPr lang="en-US" dirty="0"/>
              <a:t>/c 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248400" y="2743200"/>
          <a:ext cx="2075298" cy="1128712"/>
        </p:xfrm>
        <a:graphic>
          <a:graphicData uri="http://schemas.openxmlformats.org/presentationml/2006/ole">
            <p:oleObj spid="_x0000_s403458" name="Equation" r:id="rId4" imgW="849960" imgH="456840" progId="Equation.3">
              <p:embed/>
            </p:oleObj>
          </a:graphicData>
        </a:graphic>
      </p:graphicFrame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828800" y="1143000"/>
            <a:ext cx="171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39 </a:t>
            </a:r>
            <a:r>
              <a:rPr lang="en-US" sz="2400" b="1" dirty="0" err="1">
                <a:solidFill>
                  <a:srgbClr val="FF0000"/>
                </a:solidFill>
              </a:rPr>
              <a:t>GeV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Nuclear Modification Factor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90600"/>
            <a:ext cx="8305800" cy="4083050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For the R</a:t>
            </a:r>
            <a:r>
              <a:rPr kumimoji="0" lang="en-US" sz="30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measurement, obtaining a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p+p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reference from the same experiment is vital. External references increase systematic errors.</a:t>
            </a:r>
          </a:p>
          <a:p>
            <a:pPr marL="6223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62.4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GeV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p+p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data is available from PHENIX, however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only up to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</a:t>
            </a:r>
            <a:r>
              <a:rPr kumimoji="0" lang="en-US" sz="2600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&lt; 7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GeV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/c (heavy-ion up to 10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GeV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/c)</a:t>
            </a:r>
          </a:p>
          <a:p>
            <a:pPr marL="6223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39.0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GeV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p+p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data is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not yet available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from PHENIX, but it is on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our to-do list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904875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Because of that we used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data from a fixed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target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p+p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experiment at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Tevatron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, E0706 (√s = 39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GeV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, PRD68: 052001, 2003).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RHIC User's Meeting  - 6/20/11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4664</TotalTime>
  <Words>3072</Words>
  <Application>Microsoft Office PowerPoint</Application>
  <PresentationFormat>On-screen Show (4:3)</PresentationFormat>
  <Paragraphs>485</Paragraphs>
  <Slides>52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Metro</vt:lpstr>
      <vt:lpstr>Custom Design</vt:lpstr>
      <vt:lpstr>Equation</vt:lpstr>
      <vt:lpstr>PHENIX Results from the RHIC Beam Energy Scan Program</vt:lpstr>
      <vt:lpstr>Search for the QCD Critical Point: Experimental Strategy</vt:lpstr>
      <vt:lpstr>The RHIC Beam Energy Scan Program: Overview</vt:lpstr>
      <vt:lpstr>PHENIX RHIC Beam Scan Results</vt:lpstr>
      <vt:lpstr>Searching for the Onset of Deconfinement: Energy Loss Measurements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fK+K- Spectra in 62.4 GeV Au+Au Collisions</vt:lpstr>
      <vt:lpstr>Slide 16</vt:lpstr>
      <vt:lpstr>Slide 17</vt:lpstr>
      <vt:lpstr>Searching for the Onset of Deconfinement: J/Y Measurements</vt:lpstr>
      <vt:lpstr>Slide 19</vt:lpstr>
      <vt:lpstr>Slide 20</vt:lpstr>
      <vt:lpstr>Slide 21</vt:lpstr>
      <vt:lpstr>Slide 22</vt:lpstr>
      <vt:lpstr>Elliptic Flow at 62 and 39 GeV: p0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Summary and Outlook</vt:lpstr>
      <vt:lpstr>Auxiliary Slides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How big is the target?</vt:lpstr>
      <vt:lpstr>Elliptic Flow: Excitation Function</vt:lpstr>
      <vt:lpstr>Statistical Model Fits</vt:lpstr>
      <vt:lpstr>Statistical Model Results</vt:lpstr>
      <vt:lpstr>Slide 52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Jeffery</dc:creator>
  <cp:lastModifiedBy>Jeffery</cp:lastModifiedBy>
  <cp:revision>1029</cp:revision>
  <dcterms:created xsi:type="dcterms:W3CDTF">2009-01-21T17:11:11Z</dcterms:created>
  <dcterms:modified xsi:type="dcterms:W3CDTF">2011-06-20T17:37:12Z</dcterms:modified>
</cp:coreProperties>
</file>