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0" r:id="rId1"/>
    <p:sldMasterId id="2147483732" r:id="rId2"/>
  </p:sldMasterIdLst>
  <p:notesMasterIdLst>
    <p:notesMasterId r:id="rId98"/>
  </p:notesMasterIdLst>
  <p:sldIdLst>
    <p:sldId id="256" r:id="rId3"/>
    <p:sldId id="373" r:id="rId4"/>
    <p:sldId id="274" r:id="rId5"/>
    <p:sldId id="321" r:id="rId6"/>
    <p:sldId id="265" r:id="rId7"/>
    <p:sldId id="275" r:id="rId8"/>
    <p:sldId id="306" r:id="rId9"/>
    <p:sldId id="335" r:id="rId10"/>
    <p:sldId id="276" r:id="rId11"/>
    <p:sldId id="279" r:id="rId12"/>
    <p:sldId id="307" r:id="rId13"/>
    <p:sldId id="336" r:id="rId14"/>
    <p:sldId id="337" r:id="rId15"/>
    <p:sldId id="338" r:id="rId16"/>
    <p:sldId id="340" r:id="rId17"/>
    <p:sldId id="339" r:id="rId18"/>
    <p:sldId id="346" r:id="rId19"/>
    <p:sldId id="264" r:id="rId20"/>
    <p:sldId id="266" r:id="rId21"/>
    <p:sldId id="267" r:id="rId22"/>
    <p:sldId id="268" r:id="rId23"/>
    <p:sldId id="348" r:id="rId24"/>
    <p:sldId id="353" r:id="rId25"/>
    <p:sldId id="349" r:id="rId26"/>
    <p:sldId id="326" r:id="rId27"/>
    <p:sldId id="314" r:id="rId28"/>
    <p:sldId id="374" r:id="rId29"/>
    <p:sldId id="356" r:id="rId30"/>
    <p:sldId id="292" r:id="rId31"/>
    <p:sldId id="311" r:id="rId32"/>
    <p:sldId id="290" r:id="rId33"/>
    <p:sldId id="358" r:id="rId34"/>
    <p:sldId id="294" r:id="rId35"/>
    <p:sldId id="296" r:id="rId36"/>
    <p:sldId id="315" r:id="rId37"/>
    <p:sldId id="309" r:id="rId38"/>
    <p:sldId id="375" r:id="rId39"/>
    <p:sldId id="384" r:id="rId40"/>
    <p:sldId id="324" r:id="rId41"/>
    <p:sldId id="293" r:id="rId42"/>
    <p:sldId id="376" r:id="rId43"/>
    <p:sldId id="361" r:id="rId44"/>
    <p:sldId id="378" r:id="rId45"/>
    <p:sldId id="360" r:id="rId46"/>
    <p:sldId id="319" r:id="rId47"/>
    <p:sldId id="305" r:id="rId48"/>
    <p:sldId id="288" r:id="rId49"/>
    <p:sldId id="289" r:id="rId50"/>
    <p:sldId id="379" r:id="rId51"/>
    <p:sldId id="381" r:id="rId52"/>
    <p:sldId id="354" r:id="rId53"/>
    <p:sldId id="303" r:id="rId54"/>
    <p:sldId id="351" r:id="rId55"/>
    <p:sldId id="352" r:id="rId56"/>
    <p:sldId id="385" r:id="rId57"/>
    <p:sldId id="331" r:id="rId58"/>
    <p:sldId id="362" r:id="rId59"/>
    <p:sldId id="363" r:id="rId60"/>
    <p:sldId id="364" r:id="rId61"/>
    <p:sldId id="365" r:id="rId62"/>
    <p:sldId id="372" r:id="rId63"/>
    <p:sldId id="371" r:id="rId64"/>
    <p:sldId id="370" r:id="rId65"/>
    <p:sldId id="368" r:id="rId66"/>
    <p:sldId id="301" r:id="rId67"/>
    <p:sldId id="377" r:id="rId68"/>
    <p:sldId id="297" r:id="rId69"/>
    <p:sldId id="380" r:id="rId70"/>
    <p:sldId id="341" r:id="rId71"/>
    <p:sldId id="347" r:id="rId72"/>
    <p:sldId id="325" r:id="rId73"/>
    <p:sldId id="273" r:id="rId74"/>
    <p:sldId id="270" r:id="rId75"/>
    <p:sldId id="269" r:id="rId76"/>
    <p:sldId id="271" r:id="rId77"/>
    <p:sldId id="312" r:id="rId78"/>
    <p:sldId id="317" r:id="rId79"/>
    <p:sldId id="318" r:id="rId80"/>
    <p:sldId id="357" r:id="rId81"/>
    <p:sldId id="286" r:id="rId82"/>
    <p:sldId id="323" r:id="rId83"/>
    <p:sldId id="295" r:id="rId84"/>
    <p:sldId id="310" r:id="rId85"/>
    <p:sldId id="366" r:id="rId86"/>
    <p:sldId id="320" r:id="rId87"/>
    <p:sldId id="277" r:id="rId88"/>
    <p:sldId id="281" r:id="rId89"/>
    <p:sldId id="280" r:id="rId90"/>
    <p:sldId id="308" r:id="rId91"/>
    <p:sldId id="300" r:id="rId92"/>
    <p:sldId id="367" r:id="rId93"/>
    <p:sldId id="369" r:id="rId94"/>
    <p:sldId id="298" r:id="rId95"/>
    <p:sldId id="382" r:id="rId96"/>
    <p:sldId id="383" r:id="rId9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8D01"/>
    <a:srgbClr val="6699FF"/>
    <a:srgbClr val="800000"/>
    <a:srgbClr val="3223E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104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428"/>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slide" Target="slides/slide9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4.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98.wmf"/><Relationship Id="rId1" Type="http://schemas.openxmlformats.org/officeDocument/2006/relationships/image" Target="../media/image14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image" Target="../media/image97.wmf"/><Relationship Id="rId1" Type="http://schemas.openxmlformats.org/officeDocument/2006/relationships/image" Target="../media/image96.wmf"/><Relationship Id="rId5" Type="http://schemas.openxmlformats.org/officeDocument/2006/relationships/image" Target="../media/image100.wmf"/><Relationship Id="rId4" Type="http://schemas.openxmlformats.org/officeDocument/2006/relationships/image" Target="../media/image99.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01.wmf"/><Relationship Id="rId1" Type="http://schemas.openxmlformats.org/officeDocument/2006/relationships/image" Target="../media/image9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A31DC0-C3D1-4ABB-AC58-00E51904D709}" type="datetimeFigureOut">
              <a:rPr lang="en-US" smtClean="0"/>
              <a:pPr/>
              <a:t>12/2/2010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729768-6629-49B9-9F11-920F97A12D9B}"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729768-6629-49B9-9F11-920F97A12D9B}" type="slidenum">
              <a:rPr lang="en-US" smtClean="0"/>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a:t>
            </a:r>
            <a:r>
              <a:rPr lang="en-US" dirty="0" err="1" smtClean="0"/>
              <a:t>Akiba</a:t>
            </a:r>
            <a:r>
              <a:rPr lang="en-US" dirty="0" smtClean="0"/>
              <a:t> APS</a:t>
            </a:r>
            <a:endParaRPr lang="en-US" dirty="0"/>
          </a:p>
        </p:txBody>
      </p:sp>
      <p:sp>
        <p:nvSpPr>
          <p:cNvPr id="4" name="Slide Number Placeholder 3"/>
          <p:cNvSpPr>
            <a:spLocks noGrp="1"/>
          </p:cNvSpPr>
          <p:nvPr>
            <p:ph type="sldNum" sz="quarter" idx="10"/>
          </p:nvPr>
        </p:nvSpPr>
        <p:spPr/>
        <p:txBody>
          <a:bodyPr/>
          <a:lstStyle/>
          <a:p>
            <a:fld id="{FA729768-6629-49B9-9F11-920F97A12D9B}" type="slidenum">
              <a:rPr lang="en-US" smtClean="0"/>
              <a:pPr/>
              <a:t>18</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Akiba</a:t>
            </a:r>
            <a:r>
              <a:rPr lang="en-US" dirty="0" smtClean="0"/>
              <a:t> APS</a:t>
            </a:r>
            <a:endParaRPr lang="en-US" dirty="0"/>
          </a:p>
        </p:txBody>
      </p:sp>
      <p:sp>
        <p:nvSpPr>
          <p:cNvPr id="4" name="Slide Number Placeholder 3"/>
          <p:cNvSpPr>
            <a:spLocks noGrp="1"/>
          </p:cNvSpPr>
          <p:nvPr>
            <p:ph type="sldNum" sz="quarter" idx="10"/>
          </p:nvPr>
        </p:nvSpPr>
        <p:spPr/>
        <p:txBody>
          <a:bodyPr/>
          <a:lstStyle/>
          <a:p>
            <a:fld id="{FA729768-6629-49B9-9F11-920F97A12D9B}" type="slidenum">
              <a:rPr lang="en-US" smtClean="0"/>
              <a:pPr/>
              <a:t>19</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Akiba</a:t>
            </a:r>
            <a:r>
              <a:rPr lang="en-US" dirty="0" smtClean="0"/>
              <a:t> APS</a:t>
            </a:r>
            <a:endParaRPr lang="en-US" dirty="0"/>
          </a:p>
        </p:txBody>
      </p:sp>
      <p:sp>
        <p:nvSpPr>
          <p:cNvPr id="4" name="Slide Number Placeholder 3"/>
          <p:cNvSpPr>
            <a:spLocks noGrp="1"/>
          </p:cNvSpPr>
          <p:nvPr>
            <p:ph type="sldNum" sz="quarter" idx="10"/>
          </p:nvPr>
        </p:nvSpPr>
        <p:spPr/>
        <p:txBody>
          <a:bodyPr/>
          <a:lstStyle/>
          <a:p>
            <a:fld id="{FA729768-6629-49B9-9F11-920F97A12D9B}" type="slidenum">
              <a:rPr lang="en-US" smtClean="0"/>
              <a:pPr/>
              <a:t>20</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Akiba</a:t>
            </a:r>
            <a:r>
              <a:rPr lang="en-US" dirty="0" smtClean="0"/>
              <a:t> APS</a:t>
            </a:r>
            <a:endParaRPr lang="en-US" dirty="0"/>
          </a:p>
        </p:txBody>
      </p:sp>
      <p:sp>
        <p:nvSpPr>
          <p:cNvPr id="4" name="Slide Number Placeholder 3"/>
          <p:cNvSpPr>
            <a:spLocks noGrp="1"/>
          </p:cNvSpPr>
          <p:nvPr>
            <p:ph type="sldNum" sz="quarter" idx="10"/>
          </p:nvPr>
        </p:nvSpPr>
        <p:spPr/>
        <p:txBody>
          <a:bodyPr/>
          <a:lstStyle/>
          <a:p>
            <a:fld id="{FA729768-6629-49B9-9F11-920F97A12D9B}" type="slidenum">
              <a:rPr lang="en-US" smtClean="0"/>
              <a:pPr/>
              <a:t>21</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a:t>
            </a:r>
            <a:r>
              <a:rPr lang="en-US" dirty="0" err="1" smtClean="0"/>
              <a:t>Teaney</a:t>
            </a:r>
            <a:r>
              <a:rPr lang="en-US" dirty="0" smtClean="0"/>
              <a:t> QM09</a:t>
            </a:r>
            <a:endParaRPr lang="en-US" dirty="0"/>
          </a:p>
        </p:txBody>
      </p:sp>
      <p:sp>
        <p:nvSpPr>
          <p:cNvPr id="4" name="Slide Number Placeholder 3"/>
          <p:cNvSpPr>
            <a:spLocks noGrp="1"/>
          </p:cNvSpPr>
          <p:nvPr>
            <p:ph type="sldNum" sz="quarter" idx="10"/>
          </p:nvPr>
        </p:nvSpPr>
        <p:spPr/>
        <p:txBody>
          <a:bodyPr/>
          <a:lstStyle/>
          <a:p>
            <a:fld id="{FA729768-6629-49B9-9F11-920F97A12D9B}" type="slidenum">
              <a:rPr lang="en-US" smtClean="0"/>
              <a:pPr/>
              <a:t>24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Lacey QM09</a:t>
            </a:r>
            <a:endParaRPr lang="en-US" dirty="0"/>
          </a:p>
        </p:txBody>
      </p:sp>
      <p:sp>
        <p:nvSpPr>
          <p:cNvPr id="4" name="Slide Number Placeholder 3"/>
          <p:cNvSpPr>
            <a:spLocks noGrp="1"/>
          </p:cNvSpPr>
          <p:nvPr>
            <p:ph type="sldNum" sz="quarter" idx="10"/>
          </p:nvPr>
        </p:nvSpPr>
        <p:spPr/>
        <p:txBody>
          <a:bodyPr/>
          <a:lstStyle/>
          <a:p>
            <a:fld id="{FA729768-6629-49B9-9F11-920F97A12D9B}" type="slidenum">
              <a:rPr lang="en-US" smtClean="0"/>
              <a:pPr/>
              <a:t>25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Jacak BUP. Need definition of RAA</a:t>
            </a:r>
            <a:endParaRPr lang="en-US" dirty="0"/>
          </a:p>
        </p:txBody>
      </p:sp>
      <p:sp>
        <p:nvSpPr>
          <p:cNvPr id="4" name="Slide Number Placeholder 3"/>
          <p:cNvSpPr>
            <a:spLocks noGrp="1"/>
          </p:cNvSpPr>
          <p:nvPr>
            <p:ph type="sldNum" sz="quarter" idx="10"/>
          </p:nvPr>
        </p:nvSpPr>
        <p:spPr/>
        <p:txBody>
          <a:bodyPr/>
          <a:lstStyle/>
          <a:p>
            <a:fld id="{FA729768-6629-49B9-9F11-920F97A12D9B}" type="slidenum">
              <a:rPr lang="en-US" smtClean="0"/>
              <a:pPr/>
              <a:t>26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Bathe AGS</a:t>
            </a:r>
            <a:endParaRPr lang="en-US" dirty="0"/>
          </a:p>
        </p:txBody>
      </p:sp>
      <p:sp>
        <p:nvSpPr>
          <p:cNvPr id="4" name="Slide Number Placeholder 3"/>
          <p:cNvSpPr>
            <a:spLocks noGrp="1"/>
          </p:cNvSpPr>
          <p:nvPr>
            <p:ph type="sldNum" sz="quarter" idx="10"/>
          </p:nvPr>
        </p:nvSpPr>
        <p:spPr/>
        <p:txBody>
          <a:bodyPr/>
          <a:lstStyle/>
          <a:p>
            <a:fld id="{FA729768-6629-49B9-9F11-920F97A12D9B}" type="slidenum">
              <a:rPr lang="en-US" smtClean="0"/>
              <a:pPr/>
              <a:t>30</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Odyniec</a:t>
            </a:r>
            <a:r>
              <a:rPr lang="en-US" baseline="0" dirty="0" smtClean="0"/>
              <a:t> CPOD 2010</a:t>
            </a:r>
            <a:endParaRPr lang="en-US" dirty="0"/>
          </a:p>
        </p:txBody>
      </p:sp>
      <p:sp>
        <p:nvSpPr>
          <p:cNvPr id="4" name="Slide Number Placeholder 3"/>
          <p:cNvSpPr>
            <a:spLocks noGrp="1"/>
          </p:cNvSpPr>
          <p:nvPr>
            <p:ph type="sldNum" sz="quarter" idx="10"/>
          </p:nvPr>
        </p:nvSpPr>
        <p:spPr/>
        <p:txBody>
          <a:bodyPr/>
          <a:lstStyle/>
          <a:p>
            <a:fld id="{FA729768-6629-49B9-9F11-920F97A12D9B}" type="slidenum">
              <a:rPr lang="en-US" smtClean="0"/>
              <a:pPr/>
              <a:t>34</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Jacak BUP</a:t>
            </a:r>
            <a:endParaRPr lang="en-US" dirty="0"/>
          </a:p>
        </p:txBody>
      </p:sp>
      <p:sp>
        <p:nvSpPr>
          <p:cNvPr id="4" name="Slide Number Placeholder 3"/>
          <p:cNvSpPr>
            <a:spLocks noGrp="1"/>
          </p:cNvSpPr>
          <p:nvPr>
            <p:ph type="sldNum" sz="quarter" idx="10"/>
          </p:nvPr>
        </p:nvSpPr>
        <p:spPr/>
        <p:txBody>
          <a:bodyPr/>
          <a:lstStyle/>
          <a:p>
            <a:fld id="{FA729768-6629-49B9-9F11-920F97A12D9B}" type="slidenum">
              <a:rPr lang="en-US" smtClean="0"/>
              <a:pPr/>
              <a:t>35</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a:t>
            </a:r>
            <a:r>
              <a:rPr lang="en-US" dirty="0" err="1" smtClean="0"/>
              <a:t>Bratkovskaya</a:t>
            </a:r>
            <a:r>
              <a:rPr lang="en-US" dirty="0" smtClean="0"/>
              <a:t>,</a:t>
            </a:r>
            <a:r>
              <a:rPr lang="en-US" baseline="0" dirty="0" smtClean="0"/>
              <a:t> CPOD 2010</a:t>
            </a:r>
            <a:endParaRPr lang="en-US" dirty="0"/>
          </a:p>
        </p:txBody>
      </p:sp>
      <p:sp>
        <p:nvSpPr>
          <p:cNvPr id="4" name="Slide Number Placeholder 3"/>
          <p:cNvSpPr>
            <a:spLocks noGrp="1"/>
          </p:cNvSpPr>
          <p:nvPr>
            <p:ph type="sldNum" sz="quarter" idx="10"/>
          </p:nvPr>
        </p:nvSpPr>
        <p:spPr/>
        <p:txBody>
          <a:bodyPr/>
          <a:lstStyle/>
          <a:p>
            <a:fld id="{FA729768-6629-49B9-9F11-920F97A12D9B}" type="slidenum">
              <a:rPr lang="en-US" smtClean="0"/>
              <a:pPr/>
              <a:t>3</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Bathe AGS</a:t>
            </a:r>
            <a:endParaRPr lang="en-US" dirty="0"/>
          </a:p>
        </p:txBody>
      </p:sp>
      <p:sp>
        <p:nvSpPr>
          <p:cNvPr id="4" name="Slide Number Placeholder 3"/>
          <p:cNvSpPr>
            <a:spLocks noGrp="1"/>
          </p:cNvSpPr>
          <p:nvPr>
            <p:ph type="sldNum" sz="quarter" idx="10"/>
          </p:nvPr>
        </p:nvSpPr>
        <p:spPr/>
        <p:txBody>
          <a:bodyPr/>
          <a:lstStyle/>
          <a:p>
            <a:fld id="{FA729768-6629-49B9-9F11-920F97A12D9B}" type="slidenum">
              <a:rPr lang="en-US" smtClean="0"/>
              <a:pPr/>
              <a:t>36</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Lacey QM09</a:t>
            </a:r>
            <a:endParaRPr lang="en-US" dirty="0"/>
          </a:p>
        </p:txBody>
      </p:sp>
      <p:sp>
        <p:nvSpPr>
          <p:cNvPr id="4" name="Slide Number Placeholder 3"/>
          <p:cNvSpPr>
            <a:spLocks noGrp="1"/>
          </p:cNvSpPr>
          <p:nvPr>
            <p:ph type="sldNum" sz="quarter" idx="10"/>
          </p:nvPr>
        </p:nvSpPr>
        <p:spPr/>
        <p:txBody>
          <a:bodyPr/>
          <a:lstStyle/>
          <a:p>
            <a:fld id="{FA729768-6629-49B9-9F11-920F97A12D9B}" type="slidenum">
              <a:rPr lang="en-US" smtClean="0"/>
              <a:pPr/>
              <a:t>39</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Arkadij</a:t>
            </a:r>
            <a:r>
              <a:rPr lang="en-US" baseline="0" dirty="0" smtClean="0"/>
              <a:t> CPOD 2010</a:t>
            </a:r>
            <a:endParaRPr lang="en-US" dirty="0"/>
          </a:p>
        </p:txBody>
      </p:sp>
      <p:sp>
        <p:nvSpPr>
          <p:cNvPr id="4" name="Slide Number Placeholder 3"/>
          <p:cNvSpPr>
            <a:spLocks noGrp="1"/>
          </p:cNvSpPr>
          <p:nvPr>
            <p:ph type="sldNum" sz="quarter" idx="10"/>
          </p:nvPr>
        </p:nvSpPr>
        <p:spPr/>
        <p:txBody>
          <a:bodyPr/>
          <a:lstStyle/>
          <a:p>
            <a:fld id="{FA729768-6629-49B9-9F11-920F97A12D9B}" type="slidenum">
              <a:rPr lang="en-US" smtClean="0"/>
              <a:pPr/>
              <a:t>45</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X. Gong HP2010</a:t>
            </a:r>
            <a:endParaRPr lang="en-US" dirty="0"/>
          </a:p>
        </p:txBody>
      </p:sp>
      <p:sp>
        <p:nvSpPr>
          <p:cNvPr id="4" name="Slide Number Placeholder 3"/>
          <p:cNvSpPr>
            <a:spLocks noGrp="1"/>
          </p:cNvSpPr>
          <p:nvPr>
            <p:ph type="sldNum" sz="quarter" idx="10"/>
          </p:nvPr>
        </p:nvSpPr>
        <p:spPr/>
        <p:txBody>
          <a:bodyPr/>
          <a:lstStyle/>
          <a:p>
            <a:fld id="{FA729768-6629-49B9-9F11-920F97A12D9B}" type="slidenum">
              <a:rPr lang="en-US" smtClean="0"/>
              <a:pPr/>
              <a:t>46</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Odyniec, CPOD</a:t>
            </a:r>
            <a:r>
              <a:rPr lang="en-US" baseline="0" dirty="0" smtClean="0"/>
              <a:t> 2010</a:t>
            </a:r>
            <a:endParaRPr lang="en-US" dirty="0"/>
          </a:p>
        </p:txBody>
      </p:sp>
      <p:sp>
        <p:nvSpPr>
          <p:cNvPr id="4" name="Slide Number Placeholder 3"/>
          <p:cNvSpPr>
            <a:spLocks noGrp="1"/>
          </p:cNvSpPr>
          <p:nvPr>
            <p:ph type="sldNum" sz="quarter" idx="10"/>
          </p:nvPr>
        </p:nvSpPr>
        <p:spPr/>
        <p:txBody>
          <a:bodyPr/>
          <a:lstStyle/>
          <a:p>
            <a:fld id="{FA729768-6629-49B9-9F11-920F97A12D9B}" type="slidenum">
              <a:rPr lang="en-US" smtClean="0"/>
              <a:pPr/>
              <a:t>47</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Odyniec, CPOD 2010. Illustration from </a:t>
            </a:r>
            <a:r>
              <a:rPr lang="en-US" dirty="0" err="1" smtClean="0"/>
              <a:t>Csanad</a:t>
            </a:r>
            <a:r>
              <a:rPr lang="en-US" dirty="0" smtClean="0"/>
              <a:t> WPCF 2010</a:t>
            </a:r>
            <a:endParaRPr lang="en-US" dirty="0"/>
          </a:p>
        </p:txBody>
      </p:sp>
      <p:sp>
        <p:nvSpPr>
          <p:cNvPr id="4" name="Slide Number Placeholder 3"/>
          <p:cNvSpPr>
            <a:spLocks noGrp="1"/>
          </p:cNvSpPr>
          <p:nvPr>
            <p:ph type="sldNum" sz="quarter" idx="10"/>
          </p:nvPr>
        </p:nvSpPr>
        <p:spPr/>
        <p:txBody>
          <a:bodyPr/>
          <a:lstStyle/>
          <a:p>
            <a:fld id="{FA729768-6629-49B9-9F11-920F97A12D9B}" type="slidenum">
              <a:rPr lang="en-US" smtClean="0"/>
              <a:pPr/>
              <a:t>48</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a:t>
            </a:r>
            <a:r>
              <a:rPr lang="en-US" dirty="0" err="1" smtClean="0"/>
              <a:t>Taryaev</a:t>
            </a:r>
            <a:r>
              <a:rPr lang="en-US" dirty="0" smtClean="0"/>
              <a:t> CPOD 2010</a:t>
            </a:r>
            <a:endParaRPr lang="en-US" dirty="0"/>
          </a:p>
        </p:txBody>
      </p:sp>
      <p:sp>
        <p:nvSpPr>
          <p:cNvPr id="4" name="Slide Number Placeholder 3"/>
          <p:cNvSpPr>
            <a:spLocks noGrp="1"/>
          </p:cNvSpPr>
          <p:nvPr>
            <p:ph type="sldNum" sz="quarter" idx="10"/>
          </p:nvPr>
        </p:nvSpPr>
        <p:spPr/>
        <p:txBody>
          <a:bodyPr/>
          <a:lstStyle/>
          <a:p>
            <a:fld id="{FA729768-6629-49B9-9F11-920F97A12D9B}" type="slidenum">
              <a:rPr lang="en-US" smtClean="0"/>
              <a:pPr/>
              <a:t>52</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Density fluctuations (Rayleigh</a:t>
            </a:r>
            <a:r>
              <a:rPr lang="en-US" baseline="0" dirty="0" smtClean="0"/>
              <a:t> peak). Sound modes (</a:t>
            </a:r>
            <a:r>
              <a:rPr lang="en-US" baseline="0" dirty="0" err="1" smtClean="0"/>
              <a:t>Brillouin</a:t>
            </a:r>
            <a:r>
              <a:rPr lang="en-US" baseline="0" dirty="0" smtClean="0"/>
              <a:t> peak). From </a:t>
            </a:r>
            <a:r>
              <a:rPr lang="en-US" dirty="0" err="1" smtClean="0"/>
              <a:t>Mohanty</a:t>
            </a:r>
            <a:r>
              <a:rPr lang="en-US" baseline="0" dirty="0" smtClean="0"/>
              <a:t> QM09</a:t>
            </a:r>
            <a:endParaRPr lang="en-US" dirty="0" smtClean="0"/>
          </a:p>
          <a:p>
            <a:endParaRPr lang="en-US" dirty="0"/>
          </a:p>
        </p:txBody>
      </p:sp>
      <p:sp>
        <p:nvSpPr>
          <p:cNvPr id="4" name="Slide Number Placeholder 3"/>
          <p:cNvSpPr>
            <a:spLocks noGrp="1"/>
          </p:cNvSpPr>
          <p:nvPr>
            <p:ph type="sldNum" sz="quarter" idx="10"/>
          </p:nvPr>
        </p:nvSpPr>
        <p:spPr/>
        <p:txBody>
          <a:bodyPr/>
          <a:lstStyle/>
          <a:p>
            <a:fld id="{FA729768-6629-49B9-9F11-920F97A12D9B}" type="slidenum">
              <a:rPr lang="en-US" smtClean="0"/>
              <a:pPr/>
              <a:t>53</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Gorbunov</a:t>
            </a:r>
            <a:r>
              <a:rPr lang="en-US" dirty="0" smtClean="0"/>
              <a:t> CPOD 2010</a:t>
            </a:r>
            <a:endParaRPr lang="en-US" dirty="0"/>
          </a:p>
        </p:txBody>
      </p:sp>
      <p:sp>
        <p:nvSpPr>
          <p:cNvPr id="4" name="Slide Number Placeholder 3"/>
          <p:cNvSpPr>
            <a:spLocks noGrp="1"/>
          </p:cNvSpPr>
          <p:nvPr>
            <p:ph type="sldNum" sz="quarter" idx="10"/>
          </p:nvPr>
        </p:nvSpPr>
        <p:spPr/>
        <p:txBody>
          <a:bodyPr/>
          <a:lstStyle/>
          <a:p>
            <a:fld id="{FA729768-6629-49B9-9F11-920F97A12D9B}" type="slidenum">
              <a:rPr lang="en-US" smtClean="0"/>
              <a:pPr/>
              <a:t>54</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Mohanty</a:t>
            </a:r>
            <a:r>
              <a:rPr lang="en-US" dirty="0" smtClean="0"/>
              <a:t> QM09</a:t>
            </a:r>
            <a:endParaRPr lang="en-US" dirty="0"/>
          </a:p>
        </p:txBody>
      </p:sp>
      <p:sp>
        <p:nvSpPr>
          <p:cNvPr id="4" name="Slide Number Placeholder 3"/>
          <p:cNvSpPr>
            <a:spLocks noGrp="1"/>
          </p:cNvSpPr>
          <p:nvPr>
            <p:ph type="sldNum" sz="quarter" idx="10"/>
          </p:nvPr>
        </p:nvSpPr>
        <p:spPr/>
        <p:txBody>
          <a:bodyPr/>
          <a:lstStyle/>
          <a:p>
            <a:fld id="{FA729768-6629-49B9-9F11-920F97A12D9B}" type="slidenum">
              <a:rPr lang="en-US" smtClean="0"/>
              <a:pPr/>
              <a:t>56</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Lacey QM09</a:t>
            </a:r>
            <a:endParaRPr lang="en-US" dirty="0"/>
          </a:p>
        </p:txBody>
      </p:sp>
      <p:sp>
        <p:nvSpPr>
          <p:cNvPr id="4" name="Slide Number Placeholder 3"/>
          <p:cNvSpPr>
            <a:spLocks noGrp="1"/>
          </p:cNvSpPr>
          <p:nvPr>
            <p:ph type="sldNum" sz="quarter" idx="10"/>
          </p:nvPr>
        </p:nvSpPr>
        <p:spPr/>
        <p:txBody>
          <a:bodyPr/>
          <a:lstStyle/>
          <a:p>
            <a:fld id="{FA729768-6629-49B9-9F11-920F97A12D9B}" type="slidenum">
              <a:rPr lang="en-US" smtClean="0"/>
              <a:pPr/>
              <a:t>4</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a:t>
            </a:r>
            <a:r>
              <a:rPr lang="en-US" dirty="0" err="1" smtClean="0"/>
              <a:t>Tarnowsky</a:t>
            </a:r>
            <a:r>
              <a:rPr lang="en-US" dirty="0" smtClean="0"/>
              <a:t>,</a:t>
            </a:r>
            <a:r>
              <a:rPr lang="en-US" baseline="0" dirty="0" smtClean="0"/>
              <a:t> CPOD 2010</a:t>
            </a:r>
            <a:endParaRPr lang="en-US" dirty="0"/>
          </a:p>
        </p:txBody>
      </p:sp>
      <p:sp>
        <p:nvSpPr>
          <p:cNvPr id="4" name="Slide Number Placeholder 3"/>
          <p:cNvSpPr>
            <a:spLocks noGrp="1"/>
          </p:cNvSpPr>
          <p:nvPr>
            <p:ph type="sldNum" sz="quarter" idx="10"/>
          </p:nvPr>
        </p:nvSpPr>
        <p:spPr/>
        <p:txBody>
          <a:bodyPr/>
          <a:lstStyle/>
          <a:p>
            <a:fld id="{FA729768-6629-49B9-9F11-920F97A12D9B}" type="slidenum">
              <a:rPr lang="en-US" smtClean="0"/>
              <a:pPr/>
              <a:t>65</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Ritter CPOD 2010. Need </a:t>
            </a:r>
            <a:r>
              <a:rPr lang="en-US" dirty="0" err="1" smtClean="0"/>
              <a:t>Reidlich</a:t>
            </a:r>
            <a:r>
              <a:rPr lang="en-US" dirty="0" smtClean="0"/>
              <a:t> or </a:t>
            </a:r>
            <a:r>
              <a:rPr lang="en-US" dirty="0" err="1" smtClean="0"/>
              <a:t>Stephanov</a:t>
            </a:r>
            <a:r>
              <a:rPr lang="en-US" baseline="0" dirty="0" smtClean="0"/>
              <a:t> CPOD 09 for more details.</a:t>
            </a:r>
            <a:endParaRPr lang="en-US" dirty="0"/>
          </a:p>
        </p:txBody>
      </p:sp>
      <p:sp>
        <p:nvSpPr>
          <p:cNvPr id="4" name="Slide Number Placeholder 3"/>
          <p:cNvSpPr>
            <a:spLocks noGrp="1"/>
          </p:cNvSpPr>
          <p:nvPr>
            <p:ph type="sldNum" sz="quarter" idx="10"/>
          </p:nvPr>
        </p:nvSpPr>
        <p:spPr/>
        <p:txBody>
          <a:bodyPr/>
          <a:lstStyle/>
          <a:p>
            <a:fld id="{FA729768-6629-49B9-9F11-920F97A12D9B}" type="slidenum">
              <a:rPr lang="en-US" smtClean="0"/>
              <a:pPr/>
              <a:t>67</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Lacey QM09</a:t>
            </a:r>
            <a:endParaRPr lang="en-US" dirty="0"/>
          </a:p>
        </p:txBody>
      </p:sp>
      <p:sp>
        <p:nvSpPr>
          <p:cNvPr id="4" name="Slide Number Placeholder 3"/>
          <p:cNvSpPr>
            <a:spLocks noGrp="1"/>
          </p:cNvSpPr>
          <p:nvPr>
            <p:ph type="sldNum" sz="quarter" idx="10"/>
          </p:nvPr>
        </p:nvSpPr>
        <p:spPr/>
        <p:txBody>
          <a:bodyPr/>
          <a:lstStyle/>
          <a:p>
            <a:fld id="{FA729768-6629-49B9-9F11-920F97A12D9B}" type="slidenum">
              <a:rPr lang="en-US" smtClean="0"/>
              <a:pPr/>
              <a:t>71</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a:t>
            </a:r>
            <a:r>
              <a:rPr lang="en-US" dirty="0" err="1" smtClean="0"/>
              <a:t>Blume</a:t>
            </a:r>
            <a:r>
              <a:rPr lang="en-US" dirty="0" smtClean="0"/>
              <a:t>,</a:t>
            </a:r>
            <a:r>
              <a:rPr lang="en-US" baseline="0" dirty="0" smtClean="0"/>
              <a:t> CPOD 2010</a:t>
            </a:r>
            <a:endParaRPr lang="en-US" dirty="0"/>
          </a:p>
        </p:txBody>
      </p:sp>
      <p:sp>
        <p:nvSpPr>
          <p:cNvPr id="4" name="Slide Number Placeholder 3"/>
          <p:cNvSpPr>
            <a:spLocks noGrp="1"/>
          </p:cNvSpPr>
          <p:nvPr>
            <p:ph type="sldNum" sz="quarter" idx="10"/>
          </p:nvPr>
        </p:nvSpPr>
        <p:spPr/>
        <p:txBody>
          <a:bodyPr/>
          <a:lstStyle/>
          <a:p>
            <a:fld id="{FA729768-6629-49B9-9F11-920F97A12D9B}" type="slidenum">
              <a:rPr lang="en-US" smtClean="0"/>
              <a:pPr/>
              <a:t>72</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Akiba</a:t>
            </a:r>
            <a:r>
              <a:rPr lang="en-US" dirty="0" smtClean="0"/>
              <a:t> APS</a:t>
            </a:r>
            <a:endParaRPr lang="en-US" dirty="0"/>
          </a:p>
        </p:txBody>
      </p:sp>
      <p:sp>
        <p:nvSpPr>
          <p:cNvPr id="4" name="Slide Number Placeholder 3"/>
          <p:cNvSpPr>
            <a:spLocks noGrp="1"/>
          </p:cNvSpPr>
          <p:nvPr>
            <p:ph type="sldNum" sz="quarter" idx="10"/>
          </p:nvPr>
        </p:nvSpPr>
        <p:spPr/>
        <p:txBody>
          <a:bodyPr/>
          <a:lstStyle/>
          <a:p>
            <a:fld id="{FA729768-6629-49B9-9F11-920F97A12D9B}" type="slidenum">
              <a:rPr lang="en-US" smtClean="0"/>
              <a:pPr/>
              <a:t>74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a:t>
            </a:r>
            <a:r>
              <a:rPr lang="en-US" dirty="0" err="1" smtClean="0"/>
              <a:t>Akiba</a:t>
            </a:r>
            <a:r>
              <a:rPr lang="en-US" dirty="0" smtClean="0"/>
              <a:t> APS. Note: Get sun temp comparison</a:t>
            </a:r>
            <a:endParaRPr lang="en-US" dirty="0"/>
          </a:p>
        </p:txBody>
      </p:sp>
      <p:sp>
        <p:nvSpPr>
          <p:cNvPr id="4" name="Slide Number Placeholder 3"/>
          <p:cNvSpPr>
            <a:spLocks noGrp="1"/>
          </p:cNvSpPr>
          <p:nvPr>
            <p:ph type="sldNum" sz="quarter" idx="10"/>
          </p:nvPr>
        </p:nvSpPr>
        <p:spPr/>
        <p:txBody>
          <a:bodyPr/>
          <a:lstStyle/>
          <a:p>
            <a:fld id="{FA729768-6629-49B9-9F11-920F97A12D9B}" type="slidenum">
              <a:rPr lang="en-US" smtClean="0"/>
              <a:pPr/>
              <a:t>75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Jacak BUP</a:t>
            </a:r>
            <a:endParaRPr lang="en-US" dirty="0"/>
          </a:p>
        </p:txBody>
      </p:sp>
      <p:sp>
        <p:nvSpPr>
          <p:cNvPr id="4" name="Slide Number Placeholder 3"/>
          <p:cNvSpPr>
            <a:spLocks noGrp="1"/>
          </p:cNvSpPr>
          <p:nvPr>
            <p:ph type="sldNum" sz="quarter" idx="10"/>
          </p:nvPr>
        </p:nvSpPr>
        <p:spPr/>
        <p:txBody>
          <a:bodyPr/>
          <a:lstStyle/>
          <a:p>
            <a:fld id="{FA729768-6629-49B9-9F11-920F97A12D9B}" type="slidenum">
              <a:rPr lang="en-US" smtClean="0"/>
              <a:pPr/>
              <a:t>76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Arkadij CPOD 2010</a:t>
            </a:r>
            <a:endParaRPr lang="en-US" dirty="0"/>
          </a:p>
        </p:txBody>
      </p:sp>
      <p:sp>
        <p:nvSpPr>
          <p:cNvPr id="4" name="Slide Number Placeholder 3"/>
          <p:cNvSpPr>
            <a:spLocks noGrp="1"/>
          </p:cNvSpPr>
          <p:nvPr>
            <p:ph type="sldNum" sz="quarter" idx="10"/>
          </p:nvPr>
        </p:nvSpPr>
        <p:spPr/>
        <p:txBody>
          <a:bodyPr/>
          <a:lstStyle/>
          <a:p>
            <a:fld id="{FA729768-6629-49B9-9F11-920F97A12D9B}" type="slidenum">
              <a:rPr lang="en-US" smtClean="0"/>
              <a:pPr/>
              <a:t>78</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Lacey QM09</a:t>
            </a:r>
            <a:endParaRPr lang="en-US" dirty="0"/>
          </a:p>
        </p:txBody>
      </p:sp>
      <p:sp>
        <p:nvSpPr>
          <p:cNvPr id="4" name="Slide Number Placeholder 3"/>
          <p:cNvSpPr>
            <a:spLocks noGrp="1"/>
          </p:cNvSpPr>
          <p:nvPr>
            <p:ph type="sldNum" sz="quarter" idx="10"/>
          </p:nvPr>
        </p:nvSpPr>
        <p:spPr/>
        <p:txBody>
          <a:bodyPr/>
          <a:lstStyle/>
          <a:p>
            <a:fld id="{FA729768-6629-49B9-9F11-920F97A12D9B}" type="slidenum">
              <a:rPr lang="en-US" smtClean="0"/>
              <a:pPr/>
              <a:t>81</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Odyniec CPOD 2010</a:t>
            </a:r>
            <a:endParaRPr lang="en-US" dirty="0"/>
          </a:p>
        </p:txBody>
      </p:sp>
      <p:sp>
        <p:nvSpPr>
          <p:cNvPr id="4" name="Slide Number Placeholder 3"/>
          <p:cNvSpPr>
            <a:spLocks noGrp="1"/>
          </p:cNvSpPr>
          <p:nvPr>
            <p:ph type="sldNum" sz="quarter" idx="10"/>
          </p:nvPr>
        </p:nvSpPr>
        <p:spPr/>
        <p:txBody>
          <a:bodyPr/>
          <a:lstStyle/>
          <a:p>
            <a:fld id="{FA729768-6629-49B9-9F11-920F97A12D9B}" type="slidenum">
              <a:rPr lang="en-US" smtClean="0"/>
              <a:pPr/>
              <a:t>82</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a:t>
            </a:r>
            <a:r>
              <a:rPr lang="en-US" dirty="0" err="1" smtClean="0"/>
              <a:t>Bratkovskaya</a:t>
            </a:r>
            <a:r>
              <a:rPr lang="en-US" dirty="0" smtClean="0"/>
              <a:t>,</a:t>
            </a:r>
            <a:r>
              <a:rPr lang="en-US" baseline="0" dirty="0" smtClean="0"/>
              <a:t> CPOD 2010</a:t>
            </a:r>
            <a:endParaRPr lang="en-US" dirty="0"/>
          </a:p>
        </p:txBody>
      </p:sp>
      <p:sp>
        <p:nvSpPr>
          <p:cNvPr id="4" name="Slide Number Placeholder 3"/>
          <p:cNvSpPr>
            <a:spLocks noGrp="1"/>
          </p:cNvSpPr>
          <p:nvPr>
            <p:ph type="sldNum" sz="quarter" idx="10"/>
          </p:nvPr>
        </p:nvSpPr>
        <p:spPr/>
        <p:txBody>
          <a:bodyPr/>
          <a:lstStyle/>
          <a:p>
            <a:fld id="{FA729768-6629-49B9-9F11-920F97A12D9B}" type="slidenum">
              <a:rPr lang="en-US" smtClean="0"/>
              <a:pPr/>
              <a:t>6</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Bathe</a:t>
            </a:r>
            <a:r>
              <a:rPr lang="en-US" baseline="0" dirty="0" smtClean="0"/>
              <a:t> AGS</a:t>
            </a:r>
            <a:endParaRPr lang="en-US" dirty="0"/>
          </a:p>
        </p:txBody>
      </p:sp>
      <p:sp>
        <p:nvSpPr>
          <p:cNvPr id="4" name="Slide Number Placeholder 3"/>
          <p:cNvSpPr>
            <a:spLocks noGrp="1"/>
          </p:cNvSpPr>
          <p:nvPr>
            <p:ph type="sldNum" sz="quarter" idx="10"/>
          </p:nvPr>
        </p:nvSpPr>
        <p:spPr/>
        <p:txBody>
          <a:bodyPr/>
          <a:lstStyle/>
          <a:p>
            <a:fld id="{FA729768-6629-49B9-9F11-920F97A12D9B}" type="slidenum">
              <a:rPr lang="en-US" smtClean="0"/>
              <a:pPr/>
              <a:t>83</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a:t>
            </a:r>
            <a:r>
              <a:rPr lang="en-US" dirty="0" err="1" smtClean="0"/>
              <a:t>Busza</a:t>
            </a:r>
            <a:r>
              <a:rPr lang="en-US" dirty="0" smtClean="0"/>
              <a:t> QM09</a:t>
            </a:r>
            <a:endParaRPr lang="en-US" dirty="0"/>
          </a:p>
        </p:txBody>
      </p:sp>
      <p:sp>
        <p:nvSpPr>
          <p:cNvPr id="4" name="Slide Number Placeholder 3"/>
          <p:cNvSpPr>
            <a:spLocks noGrp="1"/>
          </p:cNvSpPr>
          <p:nvPr>
            <p:ph type="sldNum" sz="quarter" idx="10"/>
          </p:nvPr>
        </p:nvSpPr>
        <p:spPr/>
        <p:txBody>
          <a:bodyPr/>
          <a:lstStyle/>
          <a:p>
            <a:fld id="{FA729768-6629-49B9-9F11-920F97A12D9B}" type="slidenum">
              <a:rPr lang="en-US" smtClean="0"/>
              <a:pPr/>
              <a:t>85</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a:t>
            </a:r>
            <a:r>
              <a:rPr lang="en-US" dirty="0" err="1" smtClean="0"/>
              <a:t>Melkumov</a:t>
            </a:r>
            <a:r>
              <a:rPr lang="en-US" dirty="0" smtClean="0"/>
              <a:t>, CPOD 2010</a:t>
            </a:r>
            <a:endParaRPr lang="en-US" dirty="0"/>
          </a:p>
        </p:txBody>
      </p:sp>
      <p:sp>
        <p:nvSpPr>
          <p:cNvPr id="4" name="Slide Number Placeholder 3"/>
          <p:cNvSpPr>
            <a:spLocks noGrp="1"/>
          </p:cNvSpPr>
          <p:nvPr>
            <p:ph type="sldNum" sz="quarter" idx="10"/>
          </p:nvPr>
        </p:nvSpPr>
        <p:spPr/>
        <p:txBody>
          <a:bodyPr/>
          <a:lstStyle/>
          <a:p>
            <a:fld id="{FA729768-6629-49B9-9F11-920F97A12D9B}" type="slidenum">
              <a:rPr lang="en-US" smtClean="0"/>
              <a:pPr/>
              <a:t>86</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a:t>
            </a:r>
            <a:r>
              <a:rPr lang="en-US" baseline="0" dirty="0" smtClean="0"/>
              <a:t> </a:t>
            </a:r>
            <a:r>
              <a:rPr lang="en-US" baseline="0" dirty="0" err="1" smtClean="0"/>
              <a:t>Mishustin</a:t>
            </a:r>
            <a:r>
              <a:rPr lang="en-US" baseline="0" dirty="0" smtClean="0"/>
              <a:t> CPOD 2010</a:t>
            </a:r>
            <a:endParaRPr lang="en-US" dirty="0"/>
          </a:p>
        </p:txBody>
      </p:sp>
      <p:sp>
        <p:nvSpPr>
          <p:cNvPr id="4" name="Slide Number Placeholder 3"/>
          <p:cNvSpPr>
            <a:spLocks noGrp="1"/>
          </p:cNvSpPr>
          <p:nvPr>
            <p:ph type="sldNum" sz="quarter" idx="10"/>
          </p:nvPr>
        </p:nvSpPr>
        <p:spPr/>
        <p:txBody>
          <a:bodyPr/>
          <a:lstStyle/>
          <a:p>
            <a:fld id="{FA729768-6629-49B9-9F11-920F97A12D9B}" type="slidenum">
              <a:rPr lang="en-US" smtClean="0"/>
              <a:pPr/>
              <a:t>87</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From </a:t>
            </a:r>
            <a:r>
              <a:rPr lang="en-US" dirty="0" err="1" smtClean="0"/>
              <a:t>Melkumov</a:t>
            </a:r>
            <a:r>
              <a:rPr lang="en-US" dirty="0" smtClean="0"/>
              <a:t>,</a:t>
            </a:r>
            <a:r>
              <a:rPr lang="en-US" baseline="0" dirty="0" smtClean="0"/>
              <a:t> CPOD 2010. Look for B. </a:t>
            </a:r>
            <a:r>
              <a:rPr lang="en-US" baseline="0" dirty="0" err="1" smtClean="0"/>
              <a:t>Mohanty</a:t>
            </a:r>
            <a:r>
              <a:rPr lang="en-US" baseline="0" dirty="0" smtClean="0"/>
              <a:t> STAR </a:t>
            </a:r>
            <a:r>
              <a:rPr lang="en-US" baseline="0" dirty="0" err="1" smtClean="0"/>
              <a:t>kurtosid</a:t>
            </a:r>
            <a:r>
              <a:rPr lang="en-US" baseline="0" smtClean="0"/>
              <a:t> results PRL 105 (10) 022302.</a:t>
            </a:r>
            <a:endParaRPr lang="en-US" smtClean="0"/>
          </a:p>
          <a:p>
            <a:endParaRPr lang="en-US" dirty="0"/>
          </a:p>
        </p:txBody>
      </p:sp>
      <p:sp>
        <p:nvSpPr>
          <p:cNvPr id="4" name="Slide Number Placeholder 3"/>
          <p:cNvSpPr>
            <a:spLocks noGrp="1"/>
          </p:cNvSpPr>
          <p:nvPr>
            <p:ph type="sldNum" sz="quarter" idx="10"/>
          </p:nvPr>
        </p:nvSpPr>
        <p:spPr/>
        <p:txBody>
          <a:bodyPr/>
          <a:lstStyle/>
          <a:p>
            <a:fld id="{FA729768-6629-49B9-9F11-920F97A12D9B}" type="slidenum">
              <a:rPr lang="en-US" smtClean="0"/>
              <a:pPr/>
              <a:t>88</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a:t>
            </a:r>
            <a:r>
              <a:rPr lang="en-US" dirty="0" err="1" smtClean="0"/>
              <a:t>Tarnowsky</a:t>
            </a:r>
            <a:r>
              <a:rPr lang="en-US" baseline="0" dirty="0" smtClean="0"/>
              <a:t> CPOD 2010</a:t>
            </a:r>
            <a:endParaRPr lang="en-US" dirty="0"/>
          </a:p>
        </p:txBody>
      </p:sp>
      <p:sp>
        <p:nvSpPr>
          <p:cNvPr id="4" name="Slide Number Placeholder 3"/>
          <p:cNvSpPr>
            <a:spLocks noGrp="1"/>
          </p:cNvSpPr>
          <p:nvPr>
            <p:ph type="sldNum" sz="quarter" idx="10"/>
          </p:nvPr>
        </p:nvSpPr>
        <p:spPr/>
        <p:txBody>
          <a:bodyPr/>
          <a:lstStyle/>
          <a:p>
            <a:fld id="{FA729768-6629-49B9-9F11-920F97A12D9B}" type="slidenum">
              <a:rPr lang="en-US" smtClean="0"/>
              <a:pPr/>
              <a:t>90</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a:t>
            </a:r>
            <a:r>
              <a:rPr lang="en-US" baseline="0" dirty="0" smtClean="0"/>
              <a:t> Ritter CPOD 2010</a:t>
            </a:r>
            <a:endParaRPr lang="en-US" dirty="0"/>
          </a:p>
        </p:txBody>
      </p:sp>
      <p:sp>
        <p:nvSpPr>
          <p:cNvPr id="4" name="Slide Number Placeholder 3"/>
          <p:cNvSpPr>
            <a:spLocks noGrp="1"/>
          </p:cNvSpPr>
          <p:nvPr>
            <p:ph type="sldNum" sz="quarter" idx="10"/>
          </p:nvPr>
        </p:nvSpPr>
        <p:spPr/>
        <p:txBody>
          <a:bodyPr/>
          <a:lstStyle/>
          <a:p>
            <a:fld id="{FA729768-6629-49B9-9F11-920F97A12D9B}" type="slidenum">
              <a:rPr lang="en-US" smtClean="0"/>
              <a:pPr/>
              <a:t>93</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From </a:t>
            </a:r>
            <a:r>
              <a:rPr lang="en-US" dirty="0" err="1" smtClean="0"/>
              <a:t>Bratkovskaya</a:t>
            </a:r>
            <a:r>
              <a:rPr lang="en-US" dirty="0" smtClean="0"/>
              <a:t>,</a:t>
            </a:r>
            <a:r>
              <a:rPr lang="en-US" baseline="0" dirty="0" smtClean="0"/>
              <a:t> CPOD 2010</a:t>
            </a:r>
            <a:endParaRPr lang="en-US" dirty="0" smtClean="0"/>
          </a:p>
          <a:p>
            <a:endParaRPr lang="en-US" dirty="0"/>
          </a:p>
        </p:txBody>
      </p:sp>
      <p:sp>
        <p:nvSpPr>
          <p:cNvPr id="4" name="Slide Number Placeholder 3"/>
          <p:cNvSpPr>
            <a:spLocks noGrp="1"/>
          </p:cNvSpPr>
          <p:nvPr>
            <p:ph type="sldNum" sz="quarter" idx="10"/>
          </p:nvPr>
        </p:nvSpPr>
        <p:spPr/>
        <p:txBody>
          <a:bodyPr/>
          <a:lstStyle/>
          <a:p>
            <a:fld id="{FA729768-6629-49B9-9F11-920F97A12D9B}" type="slidenum">
              <a:rPr lang="en-US" smtClean="0"/>
              <a:pPr/>
              <a:t>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a:t>
            </a:r>
            <a:r>
              <a:rPr lang="en-US" dirty="0" err="1" smtClean="0"/>
              <a:t>Melkumov</a:t>
            </a:r>
            <a:r>
              <a:rPr lang="en-US" dirty="0" smtClean="0"/>
              <a:t>,</a:t>
            </a:r>
            <a:r>
              <a:rPr lang="en-US" baseline="0" dirty="0" smtClean="0"/>
              <a:t> CPOD 2010</a:t>
            </a:r>
            <a:endParaRPr lang="en-US" dirty="0"/>
          </a:p>
        </p:txBody>
      </p:sp>
      <p:sp>
        <p:nvSpPr>
          <p:cNvPr id="4" name="Slide Number Placeholder 3"/>
          <p:cNvSpPr>
            <a:spLocks noGrp="1"/>
          </p:cNvSpPr>
          <p:nvPr>
            <p:ph type="sldNum" sz="quarter" idx="10"/>
          </p:nvPr>
        </p:nvSpPr>
        <p:spPr/>
        <p:txBody>
          <a:bodyPr/>
          <a:lstStyle/>
          <a:p>
            <a:fld id="{FA729768-6629-49B9-9F11-920F97A12D9B}" type="slidenum">
              <a:rPr lang="en-US" smtClean="0"/>
              <a:pPr/>
              <a:t>10</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Slide by Mike Lisa</a:t>
            </a:r>
            <a:endParaRPr lang="en-US" dirty="0"/>
          </a:p>
        </p:txBody>
      </p:sp>
      <p:sp>
        <p:nvSpPr>
          <p:cNvPr id="4" name="Slide Number Placeholder 3"/>
          <p:cNvSpPr>
            <a:spLocks noGrp="1"/>
          </p:cNvSpPr>
          <p:nvPr>
            <p:ph type="sldNum" sz="quarter" idx="10"/>
          </p:nvPr>
        </p:nvSpPr>
        <p:spPr/>
        <p:txBody>
          <a:bodyPr/>
          <a:lstStyle/>
          <a:p>
            <a:fld id="{FA729768-6629-49B9-9F11-920F97A12D9B}" type="slidenum">
              <a:rPr lang="en-US" smtClean="0"/>
              <a:pPr/>
              <a:t>13</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Odyniec CPOD 10</a:t>
            </a:r>
            <a:endParaRPr lang="en-US" dirty="0"/>
          </a:p>
        </p:txBody>
      </p:sp>
      <p:sp>
        <p:nvSpPr>
          <p:cNvPr id="4" name="Slide Number Placeholder 3"/>
          <p:cNvSpPr>
            <a:spLocks noGrp="1"/>
          </p:cNvSpPr>
          <p:nvPr>
            <p:ph type="sldNum" sz="quarter" idx="10"/>
          </p:nvPr>
        </p:nvSpPr>
        <p:spPr/>
        <p:txBody>
          <a:bodyPr/>
          <a:lstStyle/>
          <a:p>
            <a:fld id="{FA729768-6629-49B9-9F11-920F97A12D9B}" type="slidenum">
              <a:rPr lang="en-US" smtClean="0"/>
              <a:pPr/>
              <a:t>14</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a:t>
            </a:r>
            <a:r>
              <a:rPr lang="en-US" dirty="0" err="1" smtClean="0"/>
              <a:t>Cebra</a:t>
            </a:r>
            <a:r>
              <a:rPr lang="en-US" dirty="0" smtClean="0"/>
              <a:t> CPOD</a:t>
            </a:r>
            <a:r>
              <a:rPr lang="en-US" baseline="0" dirty="0" smtClean="0"/>
              <a:t> 09</a:t>
            </a:r>
            <a:endParaRPr lang="en-US" dirty="0"/>
          </a:p>
        </p:txBody>
      </p:sp>
      <p:sp>
        <p:nvSpPr>
          <p:cNvPr id="4" name="Slide Number Placeholder 3"/>
          <p:cNvSpPr>
            <a:spLocks noGrp="1"/>
          </p:cNvSpPr>
          <p:nvPr>
            <p:ph type="sldNum" sz="quarter" idx="10"/>
          </p:nvPr>
        </p:nvSpPr>
        <p:spPr/>
        <p:txBody>
          <a:bodyPr/>
          <a:lstStyle/>
          <a:p>
            <a:fld id="{FA729768-6629-49B9-9F11-920F97A12D9B}" type="slidenum">
              <a:rPr lang="en-US" smtClean="0"/>
              <a:pPr/>
              <a:t>15</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Title 15"/>
          <p:cNvSpPr>
            <a:spLocks noGrp="1"/>
          </p:cNvSpPr>
          <p:nvPr>
            <p:ph type="title"/>
          </p:nvPr>
        </p:nvSpPr>
        <p:spPr/>
        <p:txBody>
          <a:bodyPr/>
          <a:lstStyle/>
          <a:p>
            <a:r>
              <a:rPr lang="en-US" dirty="0" smtClean="0"/>
              <a:t>Click to edit Master title style</a:t>
            </a:r>
            <a:endParaRPr lang="en-US" dirty="0"/>
          </a:p>
        </p:txBody>
      </p:sp>
      <p:sp>
        <p:nvSpPr>
          <p:cNvPr id="19" name="Date Placeholder 18"/>
          <p:cNvSpPr>
            <a:spLocks noGrp="1"/>
          </p:cNvSpPr>
          <p:nvPr>
            <p:ph type="dt" sz="half" idx="10"/>
          </p:nvPr>
        </p:nvSpPr>
        <p:spPr/>
        <p:txBody>
          <a:bodyPr/>
          <a:lstStyle/>
          <a:p>
            <a:fld id="{622A54FE-6908-4056-A887-852DA1013F15}" type="datetime1">
              <a:rPr lang="en-US" smtClean="0"/>
              <a:pPr/>
              <a:t>12/2/2010</a:t>
            </a:fld>
            <a:endParaRPr lang="en-US" dirty="0"/>
          </a:p>
        </p:txBody>
      </p:sp>
      <p:sp>
        <p:nvSpPr>
          <p:cNvPr id="20" name="Slide Number Placeholder 19"/>
          <p:cNvSpPr>
            <a:spLocks noGrp="1"/>
          </p:cNvSpPr>
          <p:nvPr>
            <p:ph type="sldNum" sz="quarter" idx="11"/>
          </p:nvPr>
        </p:nvSpPr>
        <p:spPr/>
        <p:txBody>
          <a:bodyPr/>
          <a:lstStyle/>
          <a:p>
            <a:fld id="{DFE8F6A7-8F10-471A-BDFE-C89B0DAC397C}" type="slidenum">
              <a:rPr lang="en-US" smtClean="0"/>
              <a:pPr/>
              <a:t>‹#›</a:t>
            </a:fld>
            <a:endParaRPr lang="en-US" dirty="0"/>
          </a:p>
        </p:txBody>
      </p:sp>
      <p:sp>
        <p:nvSpPr>
          <p:cNvPr id="21" name="Footer Placeholder 20"/>
          <p:cNvSpPr>
            <a:spLocks noGrp="1"/>
          </p:cNvSpPr>
          <p:nvPr>
            <p:ph type="ftr" sz="quarter" idx="12"/>
          </p:nvPr>
        </p:nvSpPr>
        <p:spPr/>
        <p:txBody>
          <a:bodyPr/>
          <a:lstStyle/>
          <a:p>
            <a:r>
              <a:rPr lang="en-US" smtClean="0"/>
              <a:t>Jeffery T. Mitchell - Zimanyi 2010 Winter School  - 12/2/10</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9A9BBD1-86A7-4240-8809-4A2325A3F143}" type="datetime1">
              <a:rPr lang="en-US" smtClean="0"/>
              <a:pPr/>
              <a:t>12/2/2010</a:t>
            </a:fld>
            <a:endParaRPr lang="en-US" dirty="0"/>
          </a:p>
        </p:txBody>
      </p:sp>
      <p:sp>
        <p:nvSpPr>
          <p:cNvPr id="5" name="Footer Placeholder 4"/>
          <p:cNvSpPr>
            <a:spLocks noGrp="1"/>
          </p:cNvSpPr>
          <p:nvPr>
            <p:ph type="ftr" sz="quarter" idx="11"/>
          </p:nvPr>
        </p:nvSpPr>
        <p:spPr/>
        <p:txBody>
          <a:bodyPr/>
          <a:lstStyle>
            <a:extLst/>
          </a:lstStyle>
          <a:p>
            <a:r>
              <a:rPr lang="en-US" smtClean="0"/>
              <a:t>Jeffery T. Mitchell - Zimanyi 2010 Winter School  - 12/2/10</a:t>
            </a:r>
            <a:endParaRPr lang="en-US" dirty="0"/>
          </a:p>
        </p:txBody>
      </p:sp>
      <p:sp>
        <p:nvSpPr>
          <p:cNvPr id="6" name="Slide Number Placeholder 5"/>
          <p:cNvSpPr>
            <a:spLocks noGrp="1"/>
          </p:cNvSpPr>
          <p:nvPr>
            <p:ph type="sldNum" sz="quarter" idx="12"/>
          </p:nvPr>
        </p:nvSpPr>
        <p:spPr/>
        <p:txBody>
          <a:bodyPr/>
          <a:lstStyle>
            <a:extLst/>
          </a:lstStyle>
          <a:p>
            <a:fld id="{DFE8F6A7-8F10-471A-BDFE-C89B0DAC397C}"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3BA6FF9-FFB4-4D34-981A-1A56140C9E62}" type="datetime1">
              <a:rPr lang="en-US" smtClean="0"/>
              <a:pPr/>
              <a:t>12/2/2010</a:t>
            </a:fld>
            <a:endParaRPr lang="en-US" dirty="0"/>
          </a:p>
        </p:txBody>
      </p:sp>
      <p:sp>
        <p:nvSpPr>
          <p:cNvPr id="5" name="Footer Placeholder 4"/>
          <p:cNvSpPr>
            <a:spLocks noGrp="1"/>
          </p:cNvSpPr>
          <p:nvPr>
            <p:ph type="ftr" sz="quarter" idx="11"/>
          </p:nvPr>
        </p:nvSpPr>
        <p:spPr/>
        <p:txBody>
          <a:bodyPr/>
          <a:lstStyle>
            <a:extLst/>
          </a:lstStyle>
          <a:p>
            <a:r>
              <a:rPr lang="en-US" smtClean="0"/>
              <a:t>Jeffery T. Mitchell - Zimanyi 2010 Winter School  - 12/2/10</a:t>
            </a:r>
            <a:endParaRPr lang="en-US" dirty="0"/>
          </a:p>
        </p:txBody>
      </p:sp>
      <p:sp>
        <p:nvSpPr>
          <p:cNvPr id="6" name="Slide Number Placeholder 5"/>
          <p:cNvSpPr>
            <a:spLocks noGrp="1"/>
          </p:cNvSpPr>
          <p:nvPr>
            <p:ph type="sldNum" sz="quarter" idx="12"/>
          </p:nvPr>
        </p:nvSpPr>
        <p:spPr/>
        <p:txBody>
          <a:bodyPr/>
          <a:lstStyle>
            <a:extLst/>
          </a:lstStyle>
          <a:p>
            <a:fld id="{DFE8F6A7-8F10-471A-BDFE-C89B0DAC397C}"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5AFF02D-114D-4EE3-A8CC-1D354EE514C5}" type="datetime1">
              <a:rPr lang="en-US" smtClean="0"/>
              <a:pPr/>
              <a:t>12/2/2010</a:t>
            </a:fld>
            <a:endParaRPr lang="en-US" dirty="0"/>
          </a:p>
        </p:txBody>
      </p:sp>
      <p:sp>
        <p:nvSpPr>
          <p:cNvPr id="5" name="Footer Placeholder 4"/>
          <p:cNvSpPr>
            <a:spLocks noGrp="1"/>
          </p:cNvSpPr>
          <p:nvPr>
            <p:ph type="ftr" sz="quarter" idx="11"/>
          </p:nvPr>
        </p:nvSpPr>
        <p:spPr/>
        <p:txBody>
          <a:bodyPr/>
          <a:lstStyle/>
          <a:p>
            <a:r>
              <a:rPr lang="en-US" smtClean="0"/>
              <a:t>Jeffery T. Mitchell - Zimanyi 2010 Winter School  - 12/2/10</a:t>
            </a:r>
            <a:endParaRPr lang="en-US" dirty="0"/>
          </a:p>
        </p:txBody>
      </p:sp>
      <p:sp>
        <p:nvSpPr>
          <p:cNvPr id="6" name="Slide Number Placeholder 5"/>
          <p:cNvSpPr>
            <a:spLocks noGrp="1"/>
          </p:cNvSpPr>
          <p:nvPr>
            <p:ph type="sldNum" sz="quarter" idx="12"/>
          </p:nvPr>
        </p:nvSpPr>
        <p:spPr/>
        <p:txBody>
          <a:bodyPr/>
          <a:lstStyle/>
          <a:p>
            <a:fld id="{88EE8737-9B99-4916-9C8F-C8F2C69B9DE4}"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DB2F59-0D71-405E-B75D-E8FF38810AC0}" type="datetime1">
              <a:rPr lang="en-US" smtClean="0"/>
              <a:pPr/>
              <a:t>12/2/2010</a:t>
            </a:fld>
            <a:endParaRPr lang="en-US" dirty="0"/>
          </a:p>
        </p:txBody>
      </p:sp>
      <p:sp>
        <p:nvSpPr>
          <p:cNvPr id="5" name="Footer Placeholder 4"/>
          <p:cNvSpPr>
            <a:spLocks noGrp="1"/>
          </p:cNvSpPr>
          <p:nvPr>
            <p:ph type="ftr" sz="quarter" idx="11"/>
          </p:nvPr>
        </p:nvSpPr>
        <p:spPr/>
        <p:txBody>
          <a:bodyPr/>
          <a:lstStyle/>
          <a:p>
            <a:r>
              <a:rPr lang="en-US" smtClean="0"/>
              <a:t>Jeffery T. Mitchell - Zimanyi 2010 Winter School  - 12/2/10</a:t>
            </a:r>
            <a:endParaRPr lang="en-US" dirty="0"/>
          </a:p>
        </p:txBody>
      </p:sp>
      <p:sp>
        <p:nvSpPr>
          <p:cNvPr id="6" name="Slide Number Placeholder 5"/>
          <p:cNvSpPr>
            <a:spLocks noGrp="1"/>
          </p:cNvSpPr>
          <p:nvPr>
            <p:ph type="sldNum" sz="quarter" idx="12"/>
          </p:nvPr>
        </p:nvSpPr>
        <p:spPr/>
        <p:txBody>
          <a:bodyPr/>
          <a:lstStyle/>
          <a:p>
            <a:fld id="{88EE8737-9B99-4916-9C8F-C8F2C69B9DE4}"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419BEA-08B4-4B1C-9AB1-8460D35A7964}" type="datetime1">
              <a:rPr lang="en-US" smtClean="0"/>
              <a:pPr/>
              <a:t>12/2/2010</a:t>
            </a:fld>
            <a:endParaRPr lang="en-US" dirty="0"/>
          </a:p>
        </p:txBody>
      </p:sp>
      <p:sp>
        <p:nvSpPr>
          <p:cNvPr id="5" name="Footer Placeholder 4"/>
          <p:cNvSpPr>
            <a:spLocks noGrp="1"/>
          </p:cNvSpPr>
          <p:nvPr>
            <p:ph type="ftr" sz="quarter" idx="11"/>
          </p:nvPr>
        </p:nvSpPr>
        <p:spPr/>
        <p:txBody>
          <a:bodyPr/>
          <a:lstStyle/>
          <a:p>
            <a:r>
              <a:rPr lang="en-US" smtClean="0"/>
              <a:t>Jeffery T. Mitchell - Zimanyi 2010 Winter School  - 12/2/10</a:t>
            </a:r>
            <a:endParaRPr lang="en-US" dirty="0"/>
          </a:p>
        </p:txBody>
      </p:sp>
      <p:sp>
        <p:nvSpPr>
          <p:cNvPr id="6" name="Slide Number Placeholder 5"/>
          <p:cNvSpPr>
            <a:spLocks noGrp="1"/>
          </p:cNvSpPr>
          <p:nvPr>
            <p:ph type="sldNum" sz="quarter" idx="12"/>
          </p:nvPr>
        </p:nvSpPr>
        <p:spPr/>
        <p:txBody>
          <a:bodyPr/>
          <a:lstStyle/>
          <a:p>
            <a:fld id="{88EE8737-9B99-4916-9C8F-C8F2C69B9DE4}"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7A06D0-4C7C-4204-AD72-139EDE4A4A53}" type="datetime1">
              <a:rPr lang="en-US" smtClean="0"/>
              <a:pPr/>
              <a:t>12/2/2010</a:t>
            </a:fld>
            <a:endParaRPr lang="en-US" dirty="0"/>
          </a:p>
        </p:txBody>
      </p:sp>
      <p:sp>
        <p:nvSpPr>
          <p:cNvPr id="6" name="Footer Placeholder 5"/>
          <p:cNvSpPr>
            <a:spLocks noGrp="1"/>
          </p:cNvSpPr>
          <p:nvPr>
            <p:ph type="ftr" sz="quarter" idx="11"/>
          </p:nvPr>
        </p:nvSpPr>
        <p:spPr/>
        <p:txBody>
          <a:bodyPr/>
          <a:lstStyle/>
          <a:p>
            <a:r>
              <a:rPr lang="en-US" smtClean="0"/>
              <a:t>Jeffery T. Mitchell - Zimanyi 2010 Winter School  - 12/2/10</a:t>
            </a:r>
            <a:endParaRPr lang="en-US" dirty="0"/>
          </a:p>
        </p:txBody>
      </p:sp>
      <p:sp>
        <p:nvSpPr>
          <p:cNvPr id="7" name="Slide Number Placeholder 6"/>
          <p:cNvSpPr>
            <a:spLocks noGrp="1"/>
          </p:cNvSpPr>
          <p:nvPr>
            <p:ph type="sldNum" sz="quarter" idx="12"/>
          </p:nvPr>
        </p:nvSpPr>
        <p:spPr/>
        <p:txBody>
          <a:bodyPr/>
          <a:lstStyle/>
          <a:p>
            <a:fld id="{88EE8737-9B99-4916-9C8F-C8F2C69B9DE4}"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4BAC21-BC74-42F4-820E-59CBA0CF83A4}" type="datetime1">
              <a:rPr lang="en-US" smtClean="0"/>
              <a:pPr/>
              <a:t>12/2/2010</a:t>
            </a:fld>
            <a:endParaRPr lang="en-US" dirty="0"/>
          </a:p>
        </p:txBody>
      </p:sp>
      <p:sp>
        <p:nvSpPr>
          <p:cNvPr id="8" name="Footer Placeholder 7"/>
          <p:cNvSpPr>
            <a:spLocks noGrp="1"/>
          </p:cNvSpPr>
          <p:nvPr>
            <p:ph type="ftr" sz="quarter" idx="11"/>
          </p:nvPr>
        </p:nvSpPr>
        <p:spPr/>
        <p:txBody>
          <a:bodyPr/>
          <a:lstStyle/>
          <a:p>
            <a:r>
              <a:rPr lang="en-US" smtClean="0"/>
              <a:t>Jeffery T. Mitchell - Zimanyi 2010 Winter School  - 12/2/10</a:t>
            </a:r>
            <a:endParaRPr lang="en-US" dirty="0"/>
          </a:p>
        </p:txBody>
      </p:sp>
      <p:sp>
        <p:nvSpPr>
          <p:cNvPr id="9" name="Slide Number Placeholder 8"/>
          <p:cNvSpPr>
            <a:spLocks noGrp="1"/>
          </p:cNvSpPr>
          <p:nvPr>
            <p:ph type="sldNum" sz="quarter" idx="12"/>
          </p:nvPr>
        </p:nvSpPr>
        <p:spPr/>
        <p:txBody>
          <a:bodyPr/>
          <a:lstStyle/>
          <a:p>
            <a:fld id="{88EE8737-9B99-4916-9C8F-C8F2C69B9DE4}"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AC969F-21DC-45F0-BC40-875BE083246B}" type="datetime1">
              <a:rPr lang="en-US" smtClean="0"/>
              <a:pPr/>
              <a:t>12/2/2010</a:t>
            </a:fld>
            <a:endParaRPr lang="en-US" dirty="0"/>
          </a:p>
        </p:txBody>
      </p:sp>
      <p:sp>
        <p:nvSpPr>
          <p:cNvPr id="4" name="Footer Placeholder 3"/>
          <p:cNvSpPr>
            <a:spLocks noGrp="1"/>
          </p:cNvSpPr>
          <p:nvPr>
            <p:ph type="ftr" sz="quarter" idx="11"/>
          </p:nvPr>
        </p:nvSpPr>
        <p:spPr/>
        <p:txBody>
          <a:bodyPr/>
          <a:lstStyle/>
          <a:p>
            <a:r>
              <a:rPr lang="en-US" smtClean="0"/>
              <a:t>Jeffery T. Mitchell - Zimanyi 2010 Winter School  - 12/2/10</a:t>
            </a:r>
            <a:endParaRPr lang="en-US" dirty="0"/>
          </a:p>
        </p:txBody>
      </p:sp>
      <p:sp>
        <p:nvSpPr>
          <p:cNvPr id="5" name="Slide Number Placeholder 4"/>
          <p:cNvSpPr>
            <a:spLocks noGrp="1"/>
          </p:cNvSpPr>
          <p:nvPr>
            <p:ph type="sldNum" sz="quarter" idx="12"/>
          </p:nvPr>
        </p:nvSpPr>
        <p:spPr/>
        <p:txBody>
          <a:bodyPr/>
          <a:lstStyle/>
          <a:p>
            <a:fld id="{88EE8737-9B99-4916-9C8F-C8F2C69B9DE4}"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E72A66-23D8-437C-AC59-4BC20F2FEC2E}" type="datetime1">
              <a:rPr lang="en-US" smtClean="0"/>
              <a:pPr/>
              <a:t>12/2/2010</a:t>
            </a:fld>
            <a:endParaRPr lang="en-US" dirty="0"/>
          </a:p>
        </p:txBody>
      </p:sp>
      <p:sp>
        <p:nvSpPr>
          <p:cNvPr id="3" name="Footer Placeholder 2"/>
          <p:cNvSpPr>
            <a:spLocks noGrp="1"/>
          </p:cNvSpPr>
          <p:nvPr>
            <p:ph type="ftr" sz="quarter" idx="11"/>
          </p:nvPr>
        </p:nvSpPr>
        <p:spPr/>
        <p:txBody>
          <a:bodyPr/>
          <a:lstStyle/>
          <a:p>
            <a:r>
              <a:rPr lang="en-US" smtClean="0"/>
              <a:t>Jeffery T. Mitchell - Zimanyi 2010 Winter School  - 12/2/10</a:t>
            </a:r>
            <a:endParaRPr lang="en-US" dirty="0"/>
          </a:p>
        </p:txBody>
      </p:sp>
      <p:sp>
        <p:nvSpPr>
          <p:cNvPr id="4" name="Slide Number Placeholder 3"/>
          <p:cNvSpPr>
            <a:spLocks noGrp="1"/>
          </p:cNvSpPr>
          <p:nvPr>
            <p:ph type="sldNum" sz="quarter" idx="12"/>
          </p:nvPr>
        </p:nvSpPr>
        <p:spPr/>
        <p:txBody>
          <a:bodyPr/>
          <a:lstStyle/>
          <a:p>
            <a:fld id="{88EE8737-9B99-4916-9C8F-C8F2C69B9DE4}"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0D9F91-2226-41D8-8131-2D5220347DF6}" type="datetime1">
              <a:rPr lang="en-US" smtClean="0"/>
              <a:pPr/>
              <a:t>12/2/2010</a:t>
            </a:fld>
            <a:endParaRPr lang="en-US" dirty="0"/>
          </a:p>
        </p:txBody>
      </p:sp>
      <p:sp>
        <p:nvSpPr>
          <p:cNvPr id="6" name="Footer Placeholder 5"/>
          <p:cNvSpPr>
            <a:spLocks noGrp="1"/>
          </p:cNvSpPr>
          <p:nvPr>
            <p:ph type="ftr" sz="quarter" idx="11"/>
          </p:nvPr>
        </p:nvSpPr>
        <p:spPr/>
        <p:txBody>
          <a:bodyPr/>
          <a:lstStyle/>
          <a:p>
            <a:r>
              <a:rPr lang="en-US" smtClean="0"/>
              <a:t>Jeffery T. Mitchell - Zimanyi 2010 Winter School  - 12/2/10</a:t>
            </a:r>
            <a:endParaRPr lang="en-US" dirty="0"/>
          </a:p>
        </p:txBody>
      </p:sp>
      <p:sp>
        <p:nvSpPr>
          <p:cNvPr id="7" name="Slide Number Placeholder 6"/>
          <p:cNvSpPr>
            <a:spLocks noGrp="1"/>
          </p:cNvSpPr>
          <p:nvPr>
            <p:ph type="sldNum" sz="quarter" idx="12"/>
          </p:nvPr>
        </p:nvSpPr>
        <p:spPr/>
        <p:txBody>
          <a:bodyPr/>
          <a:lstStyle/>
          <a:p>
            <a:fld id="{88EE8737-9B99-4916-9C8F-C8F2C69B9DE4}"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CCCAC6FA-FFA0-4F1F-86D3-8995A162E672}" type="datetime1">
              <a:rPr lang="en-US" smtClean="0"/>
              <a:pPr/>
              <a:t>12/2/2010</a:t>
            </a:fld>
            <a:endParaRPr lang="en-US" dirty="0"/>
          </a:p>
        </p:txBody>
      </p:sp>
      <p:sp>
        <p:nvSpPr>
          <p:cNvPr id="5" name="Footer Placeholder 4"/>
          <p:cNvSpPr>
            <a:spLocks noGrp="1"/>
          </p:cNvSpPr>
          <p:nvPr>
            <p:ph type="ftr" sz="quarter" idx="11"/>
          </p:nvPr>
        </p:nvSpPr>
        <p:spPr>
          <a:xfrm>
            <a:off x="914400" y="6416675"/>
            <a:ext cx="5562600" cy="365125"/>
          </a:xfrm>
        </p:spPr>
        <p:txBody>
          <a:bodyPr/>
          <a:lstStyle>
            <a:extLst/>
          </a:lstStyle>
          <a:p>
            <a:r>
              <a:rPr lang="en-US" smtClean="0"/>
              <a:t>Jeffery T. Mitchell - Zimanyi 2010 Winter School  - 12/2/10</a:t>
            </a:r>
            <a:endParaRPr lang="en-US" dirty="0"/>
          </a:p>
        </p:txBody>
      </p:sp>
      <p:sp>
        <p:nvSpPr>
          <p:cNvPr id="6" name="Slide Number Placeholder 5"/>
          <p:cNvSpPr>
            <a:spLocks noGrp="1"/>
          </p:cNvSpPr>
          <p:nvPr>
            <p:ph type="sldNum" sz="quarter" idx="12"/>
          </p:nvPr>
        </p:nvSpPr>
        <p:spPr/>
        <p:txBody>
          <a:bodyPr/>
          <a:lstStyle>
            <a:extLst/>
          </a:lstStyle>
          <a:p>
            <a:fld id="{DFE8F6A7-8F10-471A-BDFE-C89B0DAC397C}"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765E7B-0073-4C61-B6BA-DC73233C0591}" type="datetime1">
              <a:rPr lang="en-US" smtClean="0"/>
              <a:pPr/>
              <a:t>12/2/2010</a:t>
            </a:fld>
            <a:endParaRPr lang="en-US" dirty="0"/>
          </a:p>
        </p:txBody>
      </p:sp>
      <p:sp>
        <p:nvSpPr>
          <p:cNvPr id="6" name="Footer Placeholder 5"/>
          <p:cNvSpPr>
            <a:spLocks noGrp="1"/>
          </p:cNvSpPr>
          <p:nvPr>
            <p:ph type="ftr" sz="quarter" idx="11"/>
          </p:nvPr>
        </p:nvSpPr>
        <p:spPr/>
        <p:txBody>
          <a:bodyPr/>
          <a:lstStyle/>
          <a:p>
            <a:r>
              <a:rPr lang="en-US" smtClean="0"/>
              <a:t>Jeffery T. Mitchell - Zimanyi 2010 Winter School  - 12/2/10</a:t>
            </a:r>
            <a:endParaRPr lang="en-US" dirty="0"/>
          </a:p>
        </p:txBody>
      </p:sp>
      <p:sp>
        <p:nvSpPr>
          <p:cNvPr id="7" name="Slide Number Placeholder 6"/>
          <p:cNvSpPr>
            <a:spLocks noGrp="1"/>
          </p:cNvSpPr>
          <p:nvPr>
            <p:ph type="sldNum" sz="quarter" idx="12"/>
          </p:nvPr>
        </p:nvSpPr>
        <p:spPr/>
        <p:txBody>
          <a:bodyPr/>
          <a:lstStyle/>
          <a:p>
            <a:fld id="{88EE8737-9B99-4916-9C8F-C8F2C69B9DE4}" type="slidenum">
              <a:rPr lang="en-US" smtClean="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D53454-C8DC-461D-9FC4-C4EA980465DE}" type="datetime1">
              <a:rPr lang="en-US" smtClean="0"/>
              <a:pPr/>
              <a:t>12/2/2010</a:t>
            </a:fld>
            <a:endParaRPr lang="en-US" dirty="0"/>
          </a:p>
        </p:txBody>
      </p:sp>
      <p:sp>
        <p:nvSpPr>
          <p:cNvPr id="5" name="Footer Placeholder 4"/>
          <p:cNvSpPr>
            <a:spLocks noGrp="1"/>
          </p:cNvSpPr>
          <p:nvPr>
            <p:ph type="ftr" sz="quarter" idx="11"/>
          </p:nvPr>
        </p:nvSpPr>
        <p:spPr/>
        <p:txBody>
          <a:bodyPr/>
          <a:lstStyle/>
          <a:p>
            <a:r>
              <a:rPr lang="en-US" smtClean="0"/>
              <a:t>Jeffery T. Mitchell - Zimanyi 2010 Winter School  - 12/2/10</a:t>
            </a:r>
            <a:endParaRPr lang="en-US" dirty="0"/>
          </a:p>
        </p:txBody>
      </p:sp>
      <p:sp>
        <p:nvSpPr>
          <p:cNvPr id="6" name="Slide Number Placeholder 5"/>
          <p:cNvSpPr>
            <a:spLocks noGrp="1"/>
          </p:cNvSpPr>
          <p:nvPr>
            <p:ph type="sldNum" sz="quarter" idx="12"/>
          </p:nvPr>
        </p:nvSpPr>
        <p:spPr/>
        <p:txBody>
          <a:bodyPr/>
          <a:lstStyle/>
          <a:p>
            <a:fld id="{88EE8737-9B99-4916-9C8F-C8F2C69B9DE4}"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8AFA9C-8F66-418D-80C1-972A921A8908}" type="datetime1">
              <a:rPr lang="en-US" smtClean="0"/>
              <a:pPr/>
              <a:t>12/2/2010</a:t>
            </a:fld>
            <a:endParaRPr lang="en-US" dirty="0"/>
          </a:p>
        </p:txBody>
      </p:sp>
      <p:sp>
        <p:nvSpPr>
          <p:cNvPr id="5" name="Footer Placeholder 4"/>
          <p:cNvSpPr>
            <a:spLocks noGrp="1"/>
          </p:cNvSpPr>
          <p:nvPr>
            <p:ph type="ftr" sz="quarter" idx="11"/>
          </p:nvPr>
        </p:nvSpPr>
        <p:spPr/>
        <p:txBody>
          <a:bodyPr/>
          <a:lstStyle/>
          <a:p>
            <a:r>
              <a:rPr lang="en-US" smtClean="0"/>
              <a:t>Jeffery T. Mitchell - Zimanyi 2010 Winter School  - 12/2/10</a:t>
            </a:r>
            <a:endParaRPr lang="en-US" dirty="0"/>
          </a:p>
        </p:txBody>
      </p:sp>
      <p:sp>
        <p:nvSpPr>
          <p:cNvPr id="6" name="Slide Number Placeholder 5"/>
          <p:cNvSpPr>
            <a:spLocks noGrp="1"/>
          </p:cNvSpPr>
          <p:nvPr>
            <p:ph type="sldNum" sz="quarter" idx="12"/>
          </p:nvPr>
        </p:nvSpPr>
        <p:spPr/>
        <p:txBody>
          <a:bodyPr/>
          <a:lstStyle/>
          <a:p>
            <a:fld id="{88EE8737-9B99-4916-9C8F-C8F2C69B9DE4}"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332BD232-D96B-43CD-BD76-7DECA1C68000}" type="datetime1">
              <a:rPr lang="en-US" smtClean="0"/>
              <a:pPr/>
              <a:t>12/2/2010</a:t>
            </a:fld>
            <a:endParaRPr lang="en-US" dirty="0"/>
          </a:p>
        </p:txBody>
      </p:sp>
      <p:sp>
        <p:nvSpPr>
          <p:cNvPr id="5" name="Footer Placeholder 4"/>
          <p:cNvSpPr>
            <a:spLocks noGrp="1"/>
          </p:cNvSpPr>
          <p:nvPr>
            <p:ph type="ftr" sz="quarter" idx="11"/>
          </p:nvPr>
        </p:nvSpPr>
        <p:spPr/>
        <p:txBody>
          <a:bodyPr/>
          <a:lstStyle>
            <a:extLst/>
          </a:lstStyle>
          <a:p>
            <a:r>
              <a:rPr lang="en-US" smtClean="0"/>
              <a:t>Jeffery T. Mitchell - Zimanyi 2010 Winter School  - 12/2/10</a:t>
            </a:r>
            <a:endParaRPr lang="en-US" dirty="0"/>
          </a:p>
        </p:txBody>
      </p:sp>
      <p:sp>
        <p:nvSpPr>
          <p:cNvPr id="6" name="Slide Number Placeholder 5"/>
          <p:cNvSpPr>
            <a:spLocks noGrp="1"/>
          </p:cNvSpPr>
          <p:nvPr>
            <p:ph type="sldNum" sz="quarter" idx="12"/>
          </p:nvPr>
        </p:nvSpPr>
        <p:spPr/>
        <p:txBody>
          <a:bodyPr/>
          <a:lstStyle>
            <a:extLst/>
          </a:lstStyle>
          <a:p>
            <a:fld id="{DFE8F6A7-8F10-471A-BDFE-C89B0DAC397C}" type="slidenum">
              <a:rPr lang="en-US" smtClean="0"/>
              <a:pPr/>
              <a:t>‹#›</a:t>
            </a:fld>
            <a:endParaRPr lang="en-US" dirty="0"/>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2E44729A-D84C-420B-836C-187B3D5563DA}" type="datetime1">
              <a:rPr lang="en-US" smtClean="0"/>
              <a:pPr/>
              <a:t>12/2/2010</a:t>
            </a:fld>
            <a:endParaRPr lang="en-US" dirty="0"/>
          </a:p>
        </p:txBody>
      </p:sp>
      <p:sp>
        <p:nvSpPr>
          <p:cNvPr id="6" name="Footer Placeholder 5"/>
          <p:cNvSpPr>
            <a:spLocks noGrp="1"/>
          </p:cNvSpPr>
          <p:nvPr>
            <p:ph type="ftr" sz="quarter" idx="11"/>
          </p:nvPr>
        </p:nvSpPr>
        <p:spPr/>
        <p:txBody>
          <a:bodyPr/>
          <a:lstStyle>
            <a:extLst/>
          </a:lstStyle>
          <a:p>
            <a:r>
              <a:rPr lang="en-US" smtClean="0"/>
              <a:t>Jeffery T. Mitchell - Zimanyi 2010 Winter School  - 12/2/10</a:t>
            </a:r>
            <a:endParaRPr lang="en-US" dirty="0"/>
          </a:p>
        </p:txBody>
      </p:sp>
      <p:sp>
        <p:nvSpPr>
          <p:cNvPr id="7" name="Slide Number Placeholder 6"/>
          <p:cNvSpPr>
            <a:spLocks noGrp="1"/>
          </p:cNvSpPr>
          <p:nvPr>
            <p:ph type="sldNum" sz="quarter" idx="12"/>
          </p:nvPr>
        </p:nvSpPr>
        <p:spPr/>
        <p:txBody>
          <a:bodyPr/>
          <a:lstStyle>
            <a:extLst/>
          </a:lstStyle>
          <a:p>
            <a:fld id="{DFE8F6A7-8F10-471A-BDFE-C89B0DAC397C}"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A38A83A8-7D92-466A-B695-A10D018CB5D2}" type="datetime1">
              <a:rPr lang="en-US" smtClean="0"/>
              <a:pPr/>
              <a:t>12/2/2010</a:t>
            </a:fld>
            <a:endParaRPr lang="en-US" dirty="0"/>
          </a:p>
        </p:txBody>
      </p:sp>
      <p:sp>
        <p:nvSpPr>
          <p:cNvPr id="8" name="Footer Placeholder 7"/>
          <p:cNvSpPr>
            <a:spLocks noGrp="1"/>
          </p:cNvSpPr>
          <p:nvPr>
            <p:ph type="ftr" sz="quarter" idx="11"/>
          </p:nvPr>
        </p:nvSpPr>
        <p:spPr/>
        <p:txBody>
          <a:bodyPr/>
          <a:lstStyle>
            <a:extLst/>
          </a:lstStyle>
          <a:p>
            <a:r>
              <a:rPr lang="en-US" smtClean="0"/>
              <a:t>Jeffery T. Mitchell - Zimanyi 2010 Winter School  - 12/2/10</a:t>
            </a:r>
            <a:endParaRPr lang="en-US" dirty="0"/>
          </a:p>
        </p:txBody>
      </p:sp>
      <p:sp>
        <p:nvSpPr>
          <p:cNvPr id="9" name="Slide Number Placeholder 8"/>
          <p:cNvSpPr>
            <a:spLocks noGrp="1"/>
          </p:cNvSpPr>
          <p:nvPr>
            <p:ph type="sldNum" sz="quarter" idx="12"/>
          </p:nvPr>
        </p:nvSpPr>
        <p:spPr/>
        <p:txBody>
          <a:bodyPr/>
          <a:lstStyle>
            <a:extLst/>
          </a:lstStyle>
          <a:p>
            <a:fld id="{DFE8F6A7-8F10-471A-BDFE-C89B0DAC397C}" type="slidenum">
              <a:rPr lang="en-US" smtClean="0"/>
              <a:pPr/>
              <a:t>‹#›</a:t>
            </a:fld>
            <a:endParaRPr lang="en-US" dirty="0"/>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51556257-813E-4DEE-A49B-CA6FFA8F6A85}" type="datetime1">
              <a:rPr lang="en-US" smtClean="0"/>
              <a:pPr/>
              <a:t>12/2/2010</a:t>
            </a:fld>
            <a:endParaRPr lang="en-US" dirty="0"/>
          </a:p>
        </p:txBody>
      </p:sp>
      <p:sp>
        <p:nvSpPr>
          <p:cNvPr id="4" name="Footer Placeholder 3"/>
          <p:cNvSpPr>
            <a:spLocks noGrp="1"/>
          </p:cNvSpPr>
          <p:nvPr>
            <p:ph type="ftr" sz="quarter" idx="11"/>
          </p:nvPr>
        </p:nvSpPr>
        <p:spPr/>
        <p:txBody>
          <a:bodyPr/>
          <a:lstStyle>
            <a:extLst/>
          </a:lstStyle>
          <a:p>
            <a:r>
              <a:rPr lang="en-US" smtClean="0"/>
              <a:t>Jeffery T. Mitchell - Zimanyi 2010 Winter School  - 12/2/10</a:t>
            </a:r>
            <a:endParaRPr lang="en-US" dirty="0"/>
          </a:p>
        </p:txBody>
      </p:sp>
      <p:sp>
        <p:nvSpPr>
          <p:cNvPr id="5" name="Slide Number Placeholder 4"/>
          <p:cNvSpPr>
            <a:spLocks noGrp="1"/>
          </p:cNvSpPr>
          <p:nvPr>
            <p:ph type="sldNum" sz="quarter" idx="12"/>
          </p:nvPr>
        </p:nvSpPr>
        <p:spPr/>
        <p:txBody>
          <a:bodyPr/>
          <a:lstStyle>
            <a:extLst/>
          </a:lstStyle>
          <a:p>
            <a:fld id="{DFE8F6A7-8F10-471A-BDFE-C89B0DAC397C}"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AFEA3F30-70AF-43C5-8BB2-68FF466B6527}" type="datetime1">
              <a:rPr lang="en-US" smtClean="0"/>
              <a:pPr/>
              <a:t>12/2/2010</a:t>
            </a:fld>
            <a:endParaRPr lang="en-US" dirty="0"/>
          </a:p>
        </p:txBody>
      </p:sp>
      <p:sp>
        <p:nvSpPr>
          <p:cNvPr id="3" name="Footer Placeholder 2"/>
          <p:cNvSpPr>
            <a:spLocks noGrp="1"/>
          </p:cNvSpPr>
          <p:nvPr>
            <p:ph type="ftr" sz="quarter" idx="11"/>
          </p:nvPr>
        </p:nvSpPr>
        <p:spPr/>
        <p:txBody>
          <a:bodyPr/>
          <a:lstStyle>
            <a:extLst/>
          </a:lstStyle>
          <a:p>
            <a:r>
              <a:rPr lang="en-US" smtClean="0"/>
              <a:t>Jeffery T. Mitchell - Zimanyi 2010 Winter School  - 12/2/10</a:t>
            </a:r>
            <a:endParaRPr lang="en-US" dirty="0"/>
          </a:p>
        </p:txBody>
      </p:sp>
      <p:sp>
        <p:nvSpPr>
          <p:cNvPr id="4" name="Slide Number Placeholder 3"/>
          <p:cNvSpPr>
            <a:spLocks noGrp="1"/>
          </p:cNvSpPr>
          <p:nvPr>
            <p:ph type="sldNum" sz="quarter" idx="12"/>
          </p:nvPr>
        </p:nvSpPr>
        <p:spPr/>
        <p:txBody>
          <a:bodyPr/>
          <a:lstStyle>
            <a:extLst/>
          </a:lstStyle>
          <a:p>
            <a:fld id="{DFE8F6A7-8F10-471A-BDFE-C89B0DAC397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DFF23B96-AC37-488B-967E-E43E431B020A}" type="datetime1">
              <a:rPr lang="en-US" smtClean="0"/>
              <a:pPr/>
              <a:t>12/2/2010</a:t>
            </a:fld>
            <a:endParaRPr lang="en-US" dirty="0"/>
          </a:p>
        </p:txBody>
      </p:sp>
      <p:sp>
        <p:nvSpPr>
          <p:cNvPr id="6" name="Footer Placeholder 5"/>
          <p:cNvSpPr>
            <a:spLocks noGrp="1"/>
          </p:cNvSpPr>
          <p:nvPr>
            <p:ph type="ftr" sz="quarter" idx="11"/>
          </p:nvPr>
        </p:nvSpPr>
        <p:spPr/>
        <p:txBody>
          <a:bodyPr/>
          <a:lstStyle>
            <a:extLst/>
          </a:lstStyle>
          <a:p>
            <a:r>
              <a:rPr lang="en-US" smtClean="0"/>
              <a:t>Jeffery T. Mitchell - Zimanyi 2010 Winter School  - 12/2/10</a:t>
            </a:r>
            <a:endParaRPr lang="en-US" dirty="0"/>
          </a:p>
        </p:txBody>
      </p:sp>
      <p:sp>
        <p:nvSpPr>
          <p:cNvPr id="7" name="Slide Number Placeholder 6"/>
          <p:cNvSpPr>
            <a:spLocks noGrp="1"/>
          </p:cNvSpPr>
          <p:nvPr>
            <p:ph type="sldNum" sz="quarter" idx="12"/>
          </p:nvPr>
        </p:nvSpPr>
        <p:spPr/>
        <p:txBody>
          <a:bodyPr/>
          <a:lstStyle>
            <a:extLst/>
          </a:lstStyle>
          <a:p>
            <a:fld id="{DFE8F6A7-8F10-471A-BDFE-C89B0DAC397C}"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87236ACE-92F0-484E-AC4B-F976967ADEDC}" type="datetime1">
              <a:rPr lang="en-US" smtClean="0"/>
              <a:pPr/>
              <a:t>12/2/2010</a:t>
            </a:fld>
            <a:endParaRPr lang="en-US" dirty="0"/>
          </a:p>
        </p:txBody>
      </p:sp>
      <p:sp>
        <p:nvSpPr>
          <p:cNvPr id="6" name="Footer Placeholder 5"/>
          <p:cNvSpPr>
            <a:spLocks noGrp="1"/>
          </p:cNvSpPr>
          <p:nvPr>
            <p:ph type="ftr" sz="quarter" idx="11"/>
          </p:nvPr>
        </p:nvSpPr>
        <p:spPr>
          <a:xfrm>
            <a:off x="914400" y="55499"/>
            <a:ext cx="5562600" cy="365125"/>
          </a:xfrm>
        </p:spPr>
        <p:txBody>
          <a:bodyPr/>
          <a:lstStyle>
            <a:extLst/>
          </a:lstStyle>
          <a:p>
            <a:r>
              <a:rPr lang="en-US" smtClean="0"/>
              <a:t>Jeffery T. Mitchell - Zimanyi 2010 Winter School  - 12/2/10</a:t>
            </a:r>
            <a:endParaRPr lang="en-US" dirty="0"/>
          </a:p>
        </p:txBody>
      </p:sp>
      <p:sp>
        <p:nvSpPr>
          <p:cNvPr id="7" name="Slide Number Placeholder 6"/>
          <p:cNvSpPr>
            <a:spLocks noGrp="1"/>
          </p:cNvSpPr>
          <p:nvPr>
            <p:ph type="sldNum" sz="quarter" idx="12"/>
          </p:nvPr>
        </p:nvSpPr>
        <p:spPr>
          <a:xfrm>
            <a:off x="8610600" y="55499"/>
            <a:ext cx="457200" cy="365125"/>
          </a:xfrm>
        </p:spPr>
        <p:txBody>
          <a:bodyPr/>
          <a:lstStyle>
            <a:extLst/>
          </a:lstStyle>
          <a:p>
            <a:fld id="{DFE8F6A7-8F10-471A-BDFE-C89B0DAC397C}"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shade val="100000"/>
                <a:satMod val="150000"/>
              </a:schemeClr>
            </a:gs>
            <a:gs pos="65000">
              <a:schemeClr val="bg1">
                <a:shade val="90000"/>
                <a:satMod val="375000"/>
              </a:schemeClr>
            </a:gs>
            <a:gs pos="100000">
              <a:schemeClr val="bg2">
                <a:tint val="88000"/>
                <a:satMod val="400000"/>
              </a:schemeClr>
            </a:gs>
          </a:gsLst>
          <a:lin ang="5400000" scaled="0"/>
          <a:tileRect/>
        </a:gradFill>
        <a:effectLst/>
      </p:bgPr>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16A8D599-3A55-49D1-A395-5339F506E0A9}" type="datetime1">
              <a:rPr lang="en-US" smtClean="0"/>
              <a:pPr/>
              <a:t>12/2/2010</a:t>
            </a:fld>
            <a:endParaRPr lang="en-US" dirty="0"/>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r>
              <a:rPr lang="en-US" smtClean="0"/>
              <a:t>Jeffery T. Mitchell - Zimanyi 2010 Winter School  - 12/2/10</a:t>
            </a:r>
            <a:endParaRPr lang="en-US" dirty="0"/>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DFE8F6A7-8F10-471A-BDFE-C89B0DAC397C}"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dt="0"/>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145EEB-5B90-49EE-8104-74F47BDE4344}" type="datetime1">
              <a:rPr lang="en-US" smtClean="0"/>
              <a:pPr/>
              <a:t>12/2/2010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Jeffery T. Mitchell - Zimanyi 2010 Winter School  - 12/2/10</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EE8737-9B99-4916-9C8F-C8F2C69B9DE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1.xml"/><Relationship Id="rId7" Type="http://schemas.openxmlformats.org/officeDocument/2006/relationships/image" Target="../media/image25.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24.png"/><Relationship Id="rId5" Type="http://schemas.openxmlformats.org/officeDocument/2006/relationships/oleObject" Target="../embeddings/oleObject3.bin"/><Relationship Id="rId10" Type="http://schemas.openxmlformats.org/officeDocument/2006/relationships/image" Target="../media/image28.png"/><Relationship Id="rId4" Type="http://schemas.openxmlformats.org/officeDocument/2006/relationships/oleObject" Target="../embeddings/oleObject2.bin"/><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39.jpe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w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5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90.wmf"/><Relationship Id="rId4" Type="http://schemas.openxmlformats.org/officeDocument/2006/relationships/image" Target="../media/image89.png"/></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95.png"/><Relationship Id="rId4" Type="http://schemas.openxmlformats.org/officeDocument/2006/relationships/image" Target="../media/image94.png"/></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oleObject" Target="../embeddings/oleObject7.bin"/><Relationship Id="rId7"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10.bin"/><Relationship Id="rId5" Type="http://schemas.openxmlformats.org/officeDocument/2006/relationships/oleObject" Target="../embeddings/oleObject9.bin"/><Relationship Id="rId4" Type="http://schemas.openxmlformats.org/officeDocument/2006/relationships/oleObject" Target="../embeddings/oleObject8.bin"/></Relationships>
</file>

<file path=ppt/slides/_rels/slide5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oleObject" Target="../embeddings/oleObject14.bin"/><Relationship Id="rId4" Type="http://schemas.openxmlformats.org/officeDocument/2006/relationships/oleObject" Target="../embeddings/oleObject13.bin"/></Relationships>
</file>

<file path=ppt/slides/_rels/slide59.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9.png"/><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6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oleObject" Target="../embeddings/oleObject15.bin"/></Relationships>
</file>

<file path=ppt/slides/_rels/slide6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16.bin"/><Relationship Id="rId5" Type="http://schemas.openxmlformats.org/officeDocument/2006/relationships/image" Target="../media/image108.png"/><Relationship Id="rId4" Type="http://schemas.openxmlformats.org/officeDocument/2006/relationships/image" Target="../media/image114.png"/></Relationships>
</file>

<file path=ppt/slides/_rels/slide6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120.png"/><Relationship Id="rId4" Type="http://schemas.openxmlformats.org/officeDocument/2006/relationships/image" Target="../media/image119.png"/></Relationships>
</file>

<file path=ppt/slides/_rels/slide6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123.wmf"/><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oleObject" Target="../embeddings/oleObject19.bin"/><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125.wmf"/><Relationship Id="rId5" Type="http://schemas.openxmlformats.org/officeDocument/2006/relationships/oleObject" Target="../embeddings/oleObject18.bin"/><Relationship Id="rId4" Type="http://schemas.openxmlformats.org/officeDocument/2006/relationships/oleObject" Target="../embeddings/oleObject17.bin"/></Relationships>
</file>

<file path=ppt/slides/_rels/slide7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 Id="rId4" Type="http://schemas.openxmlformats.org/officeDocument/2006/relationships/image" Target="../media/image135.jpe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37.wmf"/><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138.png"/></Relationships>
</file>

<file path=ppt/slides/_rels/slide8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oleObject" Target="../embeddings/oleObject21.bin"/><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oleObject" Target="../embeddings/oleObject20.bin"/><Relationship Id="rId5" Type="http://schemas.openxmlformats.org/officeDocument/2006/relationships/image" Target="../media/image108.png"/><Relationship Id="rId4" Type="http://schemas.openxmlformats.org/officeDocument/2006/relationships/image" Target="../media/image150.png"/></Relationships>
</file>

<file path=ppt/slides/_rels/slide9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gif"/><Relationship Id="rId1" Type="http://schemas.openxmlformats.org/officeDocument/2006/relationships/slideLayout" Target="../slideLayouts/slideLayout1.xml"/><Relationship Id="rId4" Type="http://schemas.openxmlformats.org/officeDocument/2006/relationships/image" Target="../media/image15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ctrTitle"/>
          </p:nvPr>
        </p:nvSpPr>
        <p:spPr>
          <a:xfrm>
            <a:off x="914400" y="0"/>
            <a:ext cx="7772400" cy="990600"/>
          </a:xfrm>
        </p:spPr>
        <p:txBody>
          <a:bodyPr/>
          <a:lstStyle/>
          <a:p>
            <a:pPr algn="ctr"/>
            <a:r>
              <a:rPr lang="en-US" dirty="0" smtClean="0"/>
              <a:t>First Results from the RHIC Beam Energy Scan Program</a:t>
            </a:r>
            <a:endParaRPr lang="en-US" dirty="0"/>
          </a:p>
        </p:txBody>
      </p:sp>
      <p:sp>
        <p:nvSpPr>
          <p:cNvPr id="5" name="TextBox 4"/>
          <p:cNvSpPr txBox="1"/>
          <p:nvPr/>
        </p:nvSpPr>
        <p:spPr>
          <a:xfrm>
            <a:off x="1371600" y="1524000"/>
            <a:ext cx="6400800" cy="707886"/>
          </a:xfrm>
          <a:prstGeom prst="rect">
            <a:avLst/>
          </a:prstGeom>
          <a:noFill/>
        </p:spPr>
        <p:txBody>
          <a:bodyPr wrap="square" rtlCol="0">
            <a:spAutoFit/>
          </a:bodyPr>
          <a:lstStyle/>
          <a:p>
            <a:pPr algn="ctr"/>
            <a:r>
              <a:rPr lang="en-US" sz="2000" dirty="0" smtClean="0">
                <a:solidFill>
                  <a:schemeClr val="accent3">
                    <a:lumMod val="20000"/>
                    <a:lumOff val="80000"/>
                  </a:schemeClr>
                </a:solidFill>
              </a:rPr>
              <a:t>Jeffery T. Mitchell</a:t>
            </a:r>
          </a:p>
          <a:p>
            <a:pPr algn="ctr"/>
            <a:r>
              <a:rPr lang="en-US" sz="2000" i="1" dirty="0" smtClean="0">
                <a:solidFill>
                  <a:schemeClr val="accent3">
                    <a:lumMod val="20000"/>
                    <a:lumOff val="80000"/>
                  </a:schemeClr>
                </a:solidFill>
              </a:rPr>
              <a:t>Brookhaven National Laboratory</a:t>
            </a:r>
            <a:endParaRPr lang="en-US" sz="2000" i="1" dirty="0">
              <a:solidFill>
                <a:schemeClr val="accent3">
                  <a:lumMod val="20000"/>
                  <a:lumOff val="80000"/>
                </a:schemeClr>
              </a:solidFill>
            </a:endParaRPr>
          </a:p>
        </p:txBody>
      </p:sp>
      <p:pic>
        <p:nvPicPr>
          <p:cNvPr id="7" name="Picture 3"/>
          <p:cNvPicPr>
            <a:picLocks noChangeAspect="1" noChangeArrowheads="1"/>
          </p:cNvPicPr>
          <p:nvPr/>
        </p:nvPicPr>
        <p:blipFill>
          <a:blip r:embed="rId2" cstate="print"/>
          <a:srcRect/>
          <a:stretch>
            <a:fillRect/>
          </a:stretch>
        </p:blipFill>
        <p:spPr bwMode="auto">
          <a:xfrm>
            <a:off x="2438400" y="2438400"/>
            <a:ext cx="4391048"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772400" cy="914400"/>
          </a:xfrm>
        </p:spPr>
        <p:txBody>
          <a:bodyPr/>
          <a:lstStyle/>
          <a:p>
            <a:r>
              <a:rPr lang="en-US" dirty="0" smtClean="0"/>
              <a:t>How big is the target?</a:t>
            </a:r>
            <a:endParaRPr lang="en-US" dirty="0"/>
          </a:p>
        </p:txBody>
      </p:sp>
      <p:sp>
        <p:nvSpPr>
          <p:cNvPr id="7"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pic>
        <p:nvPicPr>
          <p:cNvPr id="66562" name="Picture 2"/>
          <p:cNvPicPr>
            <a:picLocks noChangeAspect="1" noChangeArrowheads="1"/>
          </p:cNvPicPr>
          <p:nvPr/>
        </p:nvPicPr>
        <p:blipFill>
          <a:blip r:embed="rId3" cstate="print"/>
          <a:srcRect/>
          <a:stretch>
            <a:fillRect/>
          </a:stretch>
        </p:blipFill>
        <p:spPr bwMode="auto">
          <a:xfrm>
            <a:off x="152400" y="685800"/>
            <a:ext cx="5644851" cy="4495800"/>
          </a:xfrm>
          <a:prstGeom prst="rect">
            <a:avLst/>
          </a:prstGeom>
          <a:noFill/>
          <a:ln w="9525">
            <a:noFill/>
            <a:miter lim="800000"/>
            <a:headEnd/>
            <a:tailEnd/>
          </a:ln>
        </p:spPr>
      </p:pic>
      <p:sp>
        <p:nvSpPr>
          <p:cNvPr id="11" name="Rectangle 10"/>
          <p:cNvSpPr/>
          <p:nvPr/>
        </p:nvSpPr>
        <p:spPr>
          <a:xfrm>
            <a:off x="228600" y="5257800"/>
            <a:ext cx="4572000" cy="338554"/>
          </a:xfrm>
          <a:prstGeom prst="rect">
            <a:avLst/>
          </a:prstGeom>
        </p:spPr>
        <p:txBody>
          <a:bodyPr>
            <a:spAutoFit/>
          </a:bodyPr>
          <a:lstStyle/>
          <a:p>
            <a:pPr algn="ctr"/>
            <a:r>
              <a:rPr lang="da-DK" sz="1600" dirty="0" smtClean="0"/>
              <a:t>M.Asakawa et al.,PRL 101,122302(2008)</a:t>
            </a:r>
            <a:endParaRPr lang="en-US" sz="1600" dirty="0"/>
          </a:p>
        </p:txBody>
      </p:sp>
      <p:sp>
        <p:nvSpPr>
          <p:cNvPr id="13" name="TextBox 12"/>
          <p:cNvSpPr txBox="1"/>
          <p:nvPr/>
        </p:nvSpPr>
        <p:spPr>
          <a:xfrm>
            <a:off x="5791200" y="457200"/>
            <a:ext cx="3124200" cy="5632311"/>
          </a:xfrm>
          <a:prstGeom prst="rect">
            <a:avLst/>
          </a:prstGeom>
          <a:noFill/>
        </p:spPr>
        <p:txBody>
          <a:bodyPr wrap="square" rtlCol="0">
            <a:spAutoFit/>
          </a:bodyPr>
          <a:lstStyle/>
          <a:p>
            <a:r>
              <a:rPr lang="en-US" dirty="0" smtClean="0"/>
              <a:t>From a hydrodynamics calculation.</a:t>
            </a:r>
          </a:p>
          <a:p>
            <a:endParaRPr lang="en-US" dirty="0" smtClean="0"/>
          </a:p>
          <a:p>
            <a:r>
              <a:rPr lang="en-US" dirty="0" smtClean="0"/>
              <a:t>For a given chemical freeze-out point, 3 isentropic trajectories (s/</a:t>
            </a:r>
            <a:r>
              <a:rPr lang="en-US" dirty="0" err="1" smtClean="0"/>
              <a:t>n</a:t>
            </a:r>
            <a:r>
              <a:rPr lang="en-US" baseline="-25000" dirty="0" err="1" smtClean="0"/>
              <a:t>B</a:t>
            </a:r>
            <a:r>
              <a:rPr lang="en-US" dirty="0" smtClean="0"/>
              <a:t>=constant) are shown.</a:t>
            </a:r>
          </a:p>
          <a:p>
            <a:endParaRPr lang="en-US" dirty="0" smtClean="0"/>
          </a:p>
          <a:p>
            <a:r>
              <a:rPr lang="en-US" dirty="0" smtClean="0"/>
              <a:t>The presence of the critical point can deform</a:t>
            </a:r>
          </a:p>
          <a:p>
            <a:r>
              <a:rPr lang="en-US" dirty="0" smtClean="0"/>
              <a:t>the trajectories describing the evolution of the</a:t>
            </a:r>
          </a:p>
          <a:p>
            <a:r>
              <a:rPr lang="en-US" dirty="0" smtClean="0"/>
              <a:t>expanding fireball in the (</a:t>
            </a:r>
            <a:r>
              <a:rPr lang="en-US" dirty="0" err="1" smtClean="0"/>
              <a:t>T,μ</a:t>
            </a:r>
            <a:r>
              <a:rPr lang="en-US" baseline="-25000" dirty="0" err="1" smtClean="0"/>
              <a:t>B</a:t>
            </a:r>
            <a:r>
              <a:rPr lang="en-US" dirty="0" smtClean="0"/>
              <a:t>) phase diagram.</a:t>
            </a:r>
          </a:p>
          <a:p>
            <a:endParaRPr lang="en-US" dirty="0" smtClean="0"/>
          </a:p>
          <a:p>
            <a:r>
              <a:rPr lang="en-US" dirty="0" smtClean="0"/>
              <a:t>A large region can be affected, so we do not need to hit the critical point precisely.</a:t>
            </a:r>
            <a:endParaRPr lang="en-US" dirty="0"/>
          </a:p>
        </p:txBody>
      </p:sp>
      <p:sp>
        <p:nvSpPr>
          <p:cNvPr id="8" name="Oval 7"/>
          <p:cNvSpPr/>
          <p:nvPr/>
        </p:nvSpPr>
        <p:spPr>
          <a:xfrm>
            <a:off x="3352800" y="2286000"/>
            <a:ext cx="228600" cy="1524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971800" y="1905000"/>
            <a:ext cx="990600" cy="914400"/>
          </a:xfrm>
          <a:prstGeom prst="ellipse">
            <a:avLst/>
          </a:prstGeom>
          <a:solidFill>
            <a:srgbClr val="C58D01">
              <a:alpha val="2392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305800" cy="914400"/>
          </a:xfrm>
        </p:spPr>
        <p:txBody>
          <a:bodyPr/>
          <a:lstStyle/>
          <a:p>
            <a:r>
              <a:rPr lang="en-US" dirty="0" smtClean="0"/>
              <a:t>Energy Scan Results from the SPS</a:t>
            </a:r>
            <a:endParaRPr lang="en-US" dirty="0"/>
          </a:p>
        </p:txBody>
      </p:sp>
      <p:pic>
        <p:nvPicPr>
          <p:cNvPr id="69634" name="Picture 2"/>
          <p:cNvPicPr>
            <a:picLocks noChangeAspect="1" noChangeArrowheads="1"/>
          </p:cNvPicPr>
          <p:nvPr/>
        </p:nvPicPr>
        <p:blipFill>
          <a:blip r:embed="rId2" cstate="print"/>
          <a:srcRect/>
          <a:stretch>
            <a:fillRect/>
          </a:stretch>
        </p:blipFill>
        <p:spPr bwMode="auto">
          <a:xfrm>
            <a:off x="228600" y="990600"/>
            <a:ext cx="8719297" cy="4724400"/>
          </a:xfrm>
          <a:prstGeom prst="rect">
            <a:avLst/>
          </a:prstGeom>
          <a:noFill/>
          <a:ln w="9525">
            <a:noFill/>
            <a:miter lim="800000"/>
            <a:headEnd/>
            <a:tailEnd/>
          </a:ln>
        </p:spPr>
      </p:pic>
      <p:sp>
        <p:nvSpPr>
          <p:cNvPr id="5"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6" name="TextBox 5"/>
          <p:cNvSpPr txBox="1"/>
          <p:nvPr/>
        </p:nvSpPr>
        <p:spPr>
          <a:xfrm>
            <a:off x="228600" y="5867400"/>
            <a:ext cx="8458200" cy="646331"/>
          </a:xfrm>
          <a:prstGeom prst="rect">
            <a:avLst/>
          </a:prstGeom>
          <a:noFill/>
        </p:spPr>
        <p:txBody>
          <a:bodyPr wrap="square" rtlCol="0">
            <a:spAutoFit/>
          </a:bodyPr>
          <a:lstStyle/>
          <a:p>
            <a:r>
              <a:rPr lang="en-US" dirty="0" smtClean="0"/>
              <a:t>Discontinuities in the average K/</a:t>
            </a:r>
            <a:r>
              <a:rPr lang="en-US" dirty="0" smtClean="0">
                <a:latin typeface="Symbol" pitchFamily="18" charset="2"/>
              </a:rPr>
              <a:t>p</a:t>
            </a:r>
            <a:r>
              <a:rPr lang="en-US" dirty="0" smtClean="0"/>
              <a:t> ratio (the horn) and the </a:t>
            </a:r>
            <a:r>
              <a:rPr lang="en-US" dirty="0" err="1" smtClean="0"/>
              <a:t>kaon</a:t>
            </a:r>
            <a:r>
              <a:rPr lang="en-US" dirty="0" smtClean="0"/>
              <a:t> spectra slope (the step) are observed.</a:t>
            </a:r>
            <a:endParaRPr lang="en-US" dirty="0"/>
          </a:p>
        </p:txBody>
      </p:sp>
      <p:sp>
        <p:nvSpPr>
          <p:cNvPr id="7"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458200" cy="914400"/>
          </a:xfrm>
        </p:spPr>
        <p:txBody>
          <a:bodyPr/>
          <a:lstStyle/>
          <a:p>
            <a:pPr algn="ctr"/>
            <a:r>
              <a:rPr lang="en-US" sz="3600" dirty="0" smtClean="0"/>
              <a:t>Enter the Beam Energy Scan Program at the Relativistic Heavy Ion Collider</a:t>
            </a:r>
            <a:endParaRPr lang="en-US" sz="3600" dirty="0"/>
          </a:p>
        </p:txBody>
      </p:sp>
      <p:pic>
        <p:nvPicPr>
          <p:cNvPr id="72705" name="Picture 1"/>
          <p:cNvPicPr>
            <a:picLocks noChangeAspect="1" noChangeArrowheads="1"/>
          </p:cNvPicPr>
          <p:nvPr/>
        </p:nvPicPr>
        <p:blipFill>
          <a:blip r:embed="rId2" cstate="print"/>
          <a:srcRect/>
          <a:stretch>
            <a:fillRect/>
          </a:stretch>
        </p:blipFill>
        <p:spPr bwMode="auto">
          <a:xfrm>
            <a:off x="533400" y="1600200"/>
            <a:ext cx="8001000" cy="4689724"/>
          </a:xfrm>
          <a:prstGeom prst="rect">
            <a:avLst/>
          </a:prstGeom>
          <a:noFill/>
          <a:ln w="9525">
            <a:noFill/>
            <a:miter lim="800000"/>
            <a:headEnd/>
            <a:tailEnd/>
          </a:ln>
        </p:spPr>
      </p:pic>
      <p:sp>
        <p:nvSpPr>
          <p:cNvPr id="5"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6"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914400"/>
          </a:xfrm>
        </p:spPr>
        <p:txBody>
          <a:bodyPr/>
          <a:lstStyle/>
          <a:p>
            <a:r>
              <a:rPr lang="en-US" sz="3600" dirty="0" smtClean="0"/>
              <a:t>The Relativistic Heavy Ion Collider (RHIC)</a:t>
            </a:r>
            <a:endParaRPr lang="en-US" sz="3600" dirty="0"/>
          </a:p>
        </p:txBody>
      </p:sp>
      <p:pic>
        <p:nvPicPr>
          <p:cNvPr id="89091" name="Picture 3"/>
          <p:cNvPicPr>
            <a:picLocks noChangeAspect="1" noChangeArrowheads="1"/>
          </p:cNvPicPr>
          <p:nvPr/>
        </p:nvPicPr>
        <p:blipFill>
          <a:blip r:embed="rId3" cstate="print"/>
          <a:srcRect/>
          <a:stretch>
            <a:fillRect/>
          </a:stretch>
        </p:blipFill>
        <p:spPr bwMode="auto">
          <a:xfrm>
            <a:off x="304800" y="914400"/>
            <a:ext cx="8512021" cy="5257800"/>
          </a:xfrm>
          <a:prstGeom prst="rect">
            <a:avLst/>
          </a:prstGeom>
          <a:noFill/>
          <a:ln w="9525">
            <a:noFill/>
            <a:miter lim="800000"/>
            <a:headEnd/>
            <a:tailEnd/>
          </a:ln>
        </p:spPr>
      </p:pic>
      <p:sp>
        <p:nvSpPr>
          <p:cNvPr id="5"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6"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7772400" cy="914400"/>
          </a:xfrm>
        </p:spPr>
        <p:txBody>
          <a:bodyPr/>
          <a:lstStyle/>
          <a:p>
            <a:r>
              <a:rPr lang="en-US" dirty="0" smtClean="0"/>
              <a:t>RHIC Specifications</a:t>
            </a:r>
            <a:endParaRPr lang="en-US" dirty="0"/>
          </a:p>
        </p:txBody>
      </p:sp>
      <p:pic>
        <p:nvPicPr>
          <p:cNvPr id="90114" name="Picture 2"/>
          <p:cNvPicPr>
            <a:picLocks noChangeAspect="1" noChangeArrowheads="1"/>
          </p:cNvPicPr>
          <p:nvPr/>
        </p:nvPicPr>
        <p:blipFill>
          <a:blip r:embed="rId3" cstate="print"/>
          <a:srcRect/>
          <a:stretch>
            <a:fillRect/>
          </a:stretch>
        </p:blipFill>
        <p:spPr bwMode="auto">
          <a:xfrm>
            <a:off x="914400" y="762000"/>
            <a:ext cx="7010400" cy="5613400"/>
          </a:xfrm>
          <a:prstGeom prst="rect">
            <a:avLst/>
          </a:prstGeom>
          <a:noFill/>
          <a:ln w="9525">
            <a:noFill/>
            <a:miter lim="800000"/>
            <a:headEnd/>
            <a:tailEnd/>
          </a:ln>
        </p:spPr>
      </p:pic>
      <p:sp>
        <p:nvSpPr>
          <p:cNvPr id="5"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6"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91600" cy="914400"/>
          </a:xfrm>
        </p:spPr>
        <p:txBody>
          <a:bodyPr/>
          <a:lstStyle/>
          <a:p>
            <a:pPr algn="ctr"/>
            <a:r>
              <a:rPr lang="en-US" sz="3600" dirty="0" smtClean="0"/>
              <a:t>A collider is an excellent for a beam energy scan</a:t>
            </a:r>
            <a:endParaRPr lang="en-US" sz="3600" dirty="0"/>
          </a:p>
        </p:txBody>
      </p:sp>
      <p:pic>
        <p:nvPicPr>
          <p:cNvPr id="3" name="Picture 15" descr="DetectorDensityBig"/>
          <p:cNvPicPr>
            <a:picLocks noChangeAspect="1" noChangeArrowheads="1"/>
          </p:cNvPicPr>
          <p:nvPr/>
        </p:nvPicPr>
        <p:blipFill>
          <a:blip r:embed="rId3" cstate="print"/>
          <a:srcRect/>
          <a:stretch>
            <a:fillRect/>
          </a:stretch>
        </p:blipFill>
        <p:spPr bwMode="auto">
          <a:xfrm>
            <a:off x="4876800" y="1371600"/>
            <a:ext cx="3962400" cy="2882900"/>
          </a:xfrm>
          <a:prstGeom prst="rect">
            <a:avLst/>
          </a:prstGeom>
          <a:noFill/>
          <a:ln w="9525">
            <a:noFill/>
            <a:miter lim="800000"/>
            <a:headEnd/>
            <a:tailEnd/>
          </a:ln>
        </p:spPr>
      </p:pic>
      <p:sp>
        <p:nvSpPr>
          <p:cNvPr id="4" name="TextBox 3"/>
          <p:cNvSpPr txBox="1"/>
          <p:nvPr/>
        </p:nvSpPr>
        <p:spPr>
          <a:xfrm>
            <a:off x="4800600" y="4724400"/>
            <a:ext cx="4038600" cy="1477328"/>
          </a:xfrm>
          <a:prstGeom prst="rect">
            <a:avLst/>
          </a:prstGeom>
          <a:noFill/>
        </p:spPr>
        <p:txBody>
          <a:bodyPr wrap="square" rtlCol="0">
            <a:spAutoFit/>
          </a:bodyPr>
          <a:lstStyle/>
          <a:p>
            <a:r>
              <a:rPr lang="en-US" dirty="0" smtClean="0"/>
              <a:t>The detector occupancy in a collider is much less dependent on beam energy than in a fixed target accelerator. The acceptance is independent of beam energy.</a:t>
            </a:r>
            <a:endParaRPr lang="en-US" dirty="0"/>
          </a:p>
        </p:txBody>
      </p:sp>
      <p:pic>
        <p:nvPicPr>
          <p:cNvPr id="5" name="Picture 4" descr="CRoland_accept"/>
          <p:cNvPicPr>
            <a:picLocks noChangeAspect="1" noChangeArrowheads="1"/>
          </p:cNvPicPr>
          <p:nvPr/>
        </p:nvPicPr>
        <p:blipFill>
          <a:blip r:embed="rId4" cstate="print"/>
          <a:srcRect/>
          <a:stretch>
            <a:fillRect/>
          </a:stretch>
        </p:blipFill>
        <p:spPr bwMode="auto">
          <a:xfrm>
            <a:off x="77023" y="1219200"/>
            <a:ext cx="4418777" cy="2951163"/>
          </a:xfrm>
          <a:prstGeom prst="rect">
            <a:avLst/>
          </a:prstGeom>
          <a:noFill/>
          <a:ln w="9525">
            <a:noFill/>
            <a:miter lim="800000"/>
            <a:headEnd/>
            <a:tailEnd/>
          </a:ln>
        </p:spPr>
      </p:pic>
      <p:pic>
        <p:nvPicPr>
          <p:cNvPr id="8" name="Picture 18" descr="eta_pt_auau9"/>
          <p:cNvPicPr>
            <a:picLocks noChangeAspect="1" noChangeArrowheads="1"/>
          </p:cNvPicPr>
          <p:nvPr/>
        </p:nvPicPr>
        <p:blipFill>
          <a:blip r:embed="rId5" cstate="print"/>
          <a:srcRect/>
          <a:stretch>
            <a:fillRect/>
          </a:stretch>
        </p:blipFill>
        <p:spPr bwMode="auto">
          <a:xfrm>
            <a:off x="0" y="4800600"/>
            <a:ext cx="2349500" cy="1589088"/>
          </a:xfrm>
          <a:prstGeom prst="rect">
            <a:avLst/>
          </a:prstGeom>
          <a:noFill/>
          <a:ln w="9525">
            <a:noFill/>
            <a:miter lim="800000"/>
            <a:headEnd/>
            <a:tailEnd/>
          </a:ln>
        </p:spPr>
      </p:pic>
      <p:pic>
        <p:nvPicPr>
          <p:cNvPr id="9" name="Picture 19" descr="eta_pt_auau9"/>
          <p:cNvPicPr>
            <a:picLocks noChangeAspect="1" noChangeArrowheads="1"/>
          </p:cNvPicPr>
          <p:nvPr/>
        </p:nvPicPr>
        <p:blipFill>
          <a:blip r:embed="rId6" cstate="print"/>
          <a:srcRect/>
          <a:stretch>
            <a:fillRect/>
          </a:stretch>
        </p:blipFill>
        <p:spPr bwMode="auto">
          <a:xfrm>
            <a:off x="2209800" y="4800600"/>
            <a:ext cx="2339975" cy="1582738"/>
          </a:xfrm>
          <a:prstGeom prst="rect">
            <a:avLst/>
          </a:prstGeom>
          <a:noFill/>
          <a:ln w="9525">
            <a:noFill/>
            <a:miter lim="800000"/>
            <a:headEnd/>
            <a:tailEnd/>
          </a:ln>
        </p:spPr>
      </p:pic>
      <p:sp>
        <p:nvSpPr>
          <p:cNvPr id="10" name="TextBox 9"/>
          <p:cNvSpPr txBox="1"/>
          <p:nvPr/>
        </p:nvSpPr>
        <p:spPr>
          <a:xfrm>
            <a:off x="228600" y="4191000"/>
            <a:ext cx="1981200" cy="369332"/>
          </a:xfrm>
          <a:prstGeom prst="rect">
            <a:avLst/>
          </a:prstGeom>
          <a:noFill/>
        </p:spPr>
        <p:txBody>
          <a:bodyPr wrap="square" rtlCol="0">
            <a:spAutoFit/>
          </a:bodyPr>
          <a:lstStyle/>
          <a:p>
            <a:r>
              <a:rPr lang="en-US" dirty="0" smtClean="0"/>
              <a:t>Fixed target</a:t>
            </a:r>
            <a:endParaRPr lang="en-US" dirty="0"/>
          </a:p>
        </p:txBody>
      </p:sp>
      <p:sp>
        <p:nvSpPr>
          <p:cNvPr id="11" name="TextBox 10"/>
          <p:cNvSpPr txBox="1"/>
          <p:nvPr/>
        </p:nvSpPr>
        <p:spPr>
          <a:xfrm>
            <a:off x="2286000" y="4419600"/>
            <a:ext cx="2133600" cy="369332"/>
          </a:xfrm>
          <a:prstGeom prst="rect">
            <a:avLst/>
          </a:prstGeom>
          <a:noFill/>
        </p:spPr>
        <p:txBody>
          <a:bodyPr wrap="square" rtlCol="0">
            <a:spAutoFit/>
          </a:bodyPr>
          <a:lstStyle/>
          <a:p>
            <a:pPr algn="ctr"/>
            <a:r>
              <a:rPr lang="en-US" dirty="0" smtClean="0"/>
              <a:t>Collider</a:t>
            </a:r>
            <a:endParaRPr lang="en-US" dirty="0"/>
          </a:p>
        </p:txBody>
      </p:sp>
      <p:sp>
        <p:nvSpPr>
          <p:cNvPr id="13"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14"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15400" cy="914400"/>
          </a:xfrm>
        </p:spPr>
        <p:txBody>
          <a:bodyPr/>
          <a:lstStyle/>
          <a:p>
            <a:pPr algn="ctr"/>
            <a:r>
              <a:rPr lang="en-US" sz="3600" dirty="0" smtClean="0"/>
              <a:t>The RHIC Beam Energy Scan Program: Overview</a:t>
            </a:r>
            <a:endParaRPr lang="en-US" sz="3600" dirty="0"/>
          </a:p>
        </p:txBody>
      </p:sp>
      <p:sp>
        <p:nvSpPr>
          <p:cNvPr id="3" name="TextBox 2"/>
          <p:cNvSpPr txBox="1"/>
          <p:nvPr/>
        </p:nvSpPr>
        <p:spPr>
          <a:xfrm>
            <a:off x="228600" y="914400"/>
            <a:ext cx="8458200" cy="6463308"/>
          </a:xfrm>
          <a:prstGeom prst="rect">
            <a:avLst/>
          </a:prstGeom>
          <a:noFill/>
        </p:spPr>
        <p:txBody>
          <a:bodyPr wrap="square" rtlCol="0">
            <a:spAutoFit/>
          </a:bodyPr>
          <a:lstStyle/>
          <a:p>
            <a:r>
              <a:rPr lang="en-US" dirty="0" smtClean="0"/>
              <a:t>Species: Gold + Gold</a:t>
            </a:r>
          </a:p>
          <a:p>
            <a:endParaRPr lang="en-US" dirty="0" smtClean="0"/>
          </a:p>
          <a:p>
            <a:r>
              <a:rPr lang="en-US" dirty="0" smtClean="0"/>
              <a:t>	Collision Energies [</a:t>
            </a:r>
            <a:r>
              <a:rPr lang="en-US" dirty="0" err="1" smtClean="0"/>
              <a:t>sqrt</a:t>
            </a:r>
            <a:r>
              <a:rPr lang="en-US" dirty="0" smtClean="0"/>
              <a:t>(</a:t>
            </a:r>
            <a:r>
              <a:rPr lang="en-US" dirty="0" err="1" smtClean="0"/>
              <a:t>s</a:t>
            </a:r>
            <a:r>
              <a:rPr lang="en-US" baseline="-25000" dirty="0" err="1" smtClean="0"/>
              <a:t>NN</a:t>
            </a:r>
            <a:r>
              <a:rPr lang="en-US" dirty="0" smtClean="0"/>
              <a:t>)]:</a:t>
            </a:r>
          </a:p>
          <a:p>
            <a:r>
              <a:rPr lang="en-US" dirty="0" smtClean="0"/>
              <a:t>		</a:t>
            </a:r>
            <a:r>
              <a:rPr lang="en-US" dirty="0" smtClean="0">
                <a:solidFill>
                  <a:srgbClr val="FFFF00"/>
                </a:solidFill>
              </a:rPr>
              <a:t>200 </a:t>
            </a:r>
            <a:r>
              <a:rPr lang="en-US" dirty="0" err="1" smtClean="0">
                <a:solidFill>
                  <a:srgbClr val="FFFF00"/>
                </a:solidFill>
              </a:rPr>
              <a:t>GeV</a:t>
            </a:r>
            <a:r>
              <a:rPr lang="en-US" dirty="0" smtClean="0"/>
              <a:t>, 130 </a:t>
            </a:r>
            <a:r>
              <a:rPr lang="en-US" dirty="0" err="1" smtClean="0"/>
              <a:t>GeV</a:t>
            </a:r>
            <a:r>
              <a:rPr lang="en-US" dirty="0" smtClean="0"/>
              <a:t>, </a:t>
            </a:r>
            <a:r>
              <a:rPr lang="en-US" dirty="0" smtClean="0">
                <a:solidFill>
                  <a:srgbClr val="FFFF00"/>
                </a:solidFill>
              </a:rPr>
              <a:t>62.4 </a:t>
            </a:r>
            <a:r>
              <a:rPr lang="en-US" dirty="0" err="1" smtClean="0">
                <a:solidFill>
                  <a:srgbClr val="FFFF00"/>
                </a:solidFill>
              </a:rPr>
              <a:t>GeV</a:t>
            </a:r>
            <a:r>
              <a:rPr lang="en-US" dirty="0" smtClean="0"/>
              <a:t>, </a:t>
            </a:r>
            <a:r>
              <a:rPr lang="en-US" dirty="0" smtClean="0">
                <a:solidFill>
                  <a:srgbClr val="FFFF00"/>
                </a:solidFill>
              </a:rPr>
              <a:t>39 </a:t>
            </a:r>
            <a:r>
              <a:rPr lang="en-US" dirty="0" err="1" smtClean="0">
                <a:solidFill>
                  <a:srgbClr val="FFFF00"/>
                </a:solidFill>
              </a:rPr>
              <a:t>GeV</a:t>
            </a:r>
            <a:r>
              <a:rPr lang="en-US" dirty="0" smtClean="0"/>
              <a:t>, 19.6 </a:t>
            </a:r>
            <a:r>
              <a:rPr lang="en-US" dirty="0" err="1" smtClean="0"/>
              <a:t>GeV</a:t>
            </a:r>
            <a:r>
              <a:rPr lang="en-US" dirty="0" smtClean="0"/>
              <a:t>, </a:t>
            </a:r>
          </a:p>
          <a:p>
            <a:r>
              <a:rPr lang="en-US" dirty="0" smtClean="0"/>
              <a:t>		18 </a:t>
            </a:r>
            <a:r>
              <a:rPr lang="en-US" dirty="0" err="1" smtClean="0"/>
              <a:t>GeV</a:t>
            </a:r>
            <a:r>
              <a:rPr lang="en-US" dirty="0" smtClean="0"/>
              <a:t> (2011), </a:t>
            </a:r>
            <a:r>
              <a:rPr lang="en-US" dirty="0" smtClean="0">
                <a:solidFill>
                  <a:srgbClr val="FFFF00"/>
                </a:solidFill>
              </a:rPr>
              <a:t>11 </a:t>
            </a:r>
            <a:r>
              <a:rPr lang="en-US" dirty="0" err="1" smtClean="0">
                <a:solidFill>
                  <a:srgbClr val="FFFF00"/>
                </a:solidFill>
              </a:rPr>
              <a:t>GeV</a:t>
            </a:r>
            <a:r>
              <a:rPr lang="en-US" dirty="0" smtClean="0">
                <a:solidFill>
                  <a:srgbClr val="FFFF00"/>
                </a:solidFill>
              </a:rPr>
              <a:t> (STAR only)</a:t>
            </a:r>
          </a:p>
          <a:p>
            <a:r>
              <a:rPr lang="en-US" dirty="0" smtClean="0"/>
              <a:t>		9.2 </a:t>
            </a:r>
            <a:r>
              <a:rPr lang="en-US" dirty="0" err="1" smtClean="0"/>
              <a:t>GeV</a:t>
            </a:r>
            <a:r>
              <a:rPr lang="en-US" dirty="0" smtClean="0"/>
              <a:t> (short test run), </a:t>
            </a:r>
            <a:r>
              <a:rPr lang="en-US" dirty="0" smtClean="0">
                <a:solidFill>
                  <a:srgbClr val="FFFF00"/>
                </a:solidFill>
              </a:rPr>
              <a:t>7.7 </a:t>
            </a:r>
            <a:r>
              <a:rPr lang="en-US" dirty="0" err="1" smtClean="0">
                <a:solidFill>
                  <a:srgbClr val="FFFF00"/>
                </a:solidFill>
              </a:rPr>
              <a:t>GeV</a:t>
            </a:r>
            <a:endParaRPr lang="en-US" dirty="0" smtClean="0">
              <a:solidFill>
                <a:srgbClr val="FFFF00"/>
              </a:solidFill>
            </a:endParaRPr>
          </a:p>
          <a:p>
            <a:endParaRPr lang="en-US" dirty="0" smtClean="0"/>
          </a:p>
          <a:p>
            <a:r>
              <a:rPr lang="en-US" dirty="0" smtClean="0"/>
              <a:t>Species: Copper + Copper</a:t>
            </a:r>
          </a:p>
          <a:p>
            <a:endParaRPr lang="en-US" dirty="0" smtClean="0"/>
          </a:p>
          <a:p>
            <a:r>
              <a:rPr lang="en-US" dirty="0" smtClean="0"/>
              <a:t>	Collision Energies [</a:t>
            </a:r>
            <a:r>
              <a:rPr lang="en-US" dirty="0" err="1" smtClean="0"/>
              <a:t>sqrt</a:t>
            </a:r>
            <a:r>
              <a:rPr lang="en-US" dirty="0" smtClean="0"/>
              <a:t>(</a:t>
            </a:r>
            <a:r>
              <a:rPr lang="en-US" dirty="0" err="1" smtClean="0"/>
              <a:t>s</a:t>
            </a:r>
            <a:r>
              <a:rPr lang="en-US" baseline="-25000" dirty="0" err="1" smtClean="0"/>
              <a:t>NN</a:t>
            </a:r>
            <a:r>
              <a:rPr lang="en-US" dirty="0" smtClean="0"/>
              <a:t>)]:</a:t>
            </a:r>
          </a:p>
          <a:p>
            <a:r>
              <a:rPr lang="en-US" dirty="0" smtClean="0"/>
              <a:t>		200 </a:t>
            </a:r>
            <a:r>
              <a:rPr lang="en-US" dirty="0" err="1" smtClean="0"/>
              <a:t>GeV</a:t>
            </a:r>
            <a:r>
              <a:rPr lang="en-US" dirty="0" smtClean="0"/>
              <a:t>, 62.4 </a:t>
            </a:r>
            <a:r>
              <a:rPr lang="en-US" dirty="0" err="1" smtClean="0"/>
              <a:t>GeV</a:t>
            </a:r>
            <a:r>
              <a:rPr lang="en-US" dirty="0" smtClean="0"/>
              <a:t>, 22 </a:t>
            </a:r>
            <a:r>
              <a:rPr lang="en-US" dirty="0" err="1" smtClean="0"/>
              <a:t>GeV</a:t>
            </a:r>
            <a:endParaRPr lang="en-US" dirty="0" smtClean="0"/>
          </a:p>
          <a:p>
            <a:endParaRPr lang="en-US" dirty="0" smtClean="0"/>
          </a:p>
          <a:p>
            <a:r>
              <a:rPr lang="en-US" dirty="0" smtClean="0"/>
              <a:t>Species: Deuteron + Gold</a:t>
            </a:r>
          </a:p>
          <a:p>
            <a:endParaRPr lang="en-US" dirty="0" smtClean="0"/>
          </a:p>
          <a:p>
            <a:r>
              <a:rPr lang="en-US" dirty="0" smtClean="0"/>
              <a:t>	Collision Energies [</a:t>
            </a:r>
            <a:r>
              <a:rPr lang="en-US" dirty="0" err="1" smtClean="0"/>
              <a:t>sqrt</a:t>
            </a:r>
            <a:r>
              <a:rPr lang="en-US" dirty="0" smtClean="0"/>
              <a:t>(</a:t>
            </a:r>
            <a:r>
              <a:rPr lang="en-US" dirty="0" err="1" smtClean="0"/>
              <a:t>s</a:t>
            </a:r>
            <a:r>
              <a:rPr lang="en-US" baseline="-25000" dirty="0" err="1" smtClean="0"/>
              <a:t>NN</a:t>
            </a:r>
            <a:r>
              <a:rPr lang="en-US" dirty="0" smtClean="0"/>
              <a:t>)]:</a:t>
            </a:r>
          </a:p>
          <a:p>
            <a:r>
              <a:rPr lang="en-US" dirty="0" smtClean="0"/>
              <a:t>		200 </a:t>
            </a:r>
            <a:r>
              <a:rPr lang="en-US" dirty="0" err="1" smtClean="0"/>
              <a:t>GeV</a:t>
            </a:r>
            <a:endParaRPr lang="en-US" dirty="0" smtClean="0"/>
          </a:p>
          <a:p>
            <a:endParaRPr lang="en-US" dirty="0" smtClean="0"/>
          </a:p>
          <a:p>
            <a:r>
              <a:rPr lang="en-US" dirty="0" smtClean="0"/>
              <a:t>Species: Proton + Proton</a:t>
            </a:r>
          </a:p>
          <a:p>
            <a:r>
              <a:rPr lang="en-US" dirty="0" smtClean="0"/>
              <a:t>	Collision Energies [</a:t>
            </a:r>
            <a:r>
              <a:rPr lang="en-US" dirty="0" err="1" smtClean="0"/>
              <a:t>sqrt</a:t>
            </a:r>
            <a:r>
              <a:rPr lang="en-US" dirty="0" smtClean="0"/>
              <a:t>(</a:t>
            </a:r>
            <a:r>
              <a:rPr lang="en-US" dirty="0" err="1" smtClean="0"/>
              <a:t>s</a:t>
            </a:r>
            <a:r>
              <a:rPr lang="en-US" baseline="-25000" dirty="0" err="1" smtClean="0"/>
              <a:t>NN</a:t>
            </a:r>
            <a:r>
              <a:rPr lang="en-US" dirty="0" smtClean="0"/>
              <a:t>)]:</a:t>
            </a:r>
          </a:p>
          <a:p>
            <a:r>
              <a:rPr lang="en-US" dirty="0" smtClean="0"/>
              <a:t>		</a:t>
            </a:r>
            <a:r>
              <a:rPr lang="en-US" dirty="0" smtClean="0">
                <a:solidFill>
                  <a:srgbClr val="FFFF00"/>
                </a:solidFill>
              </a:rPr>
              <a:t>500 </a:t>
            </a:r>
            <a:r>
              <a:rPr lang="en-US" dirty="0" err="1" smtClean="0">
                <a:solidFill>
                  <a:srgbClr val="FFFF00"/>
                </a:solidFill>
              </a:rPr>
              <a:t>GeV</a:t>
            </a:r>
            <a:r>
              <a:rPr lang="en-US" dirty="0" smtClean="0">
                <a:solidFill>
                  <a:srgbClr val="FFFF00"/>
                </a:solidFill>
              </a:rPr>
              <a:t>, 200 </a:t>
            </a:r>
            <a:r>
              <a:rPr lang="en-US" dirty="0" err="1" smtClean="0">
                <a:solidFill>
                  <a:srgbClr val="FFFF00"/>
                </a:solidFill>
              </a:rPr>
              <a:t>GeV</a:t>
            </a:r>
            <a:r>
              <a:rPr lang="en-US" dirty="0" smtClean="0"/>
              <a:t>, 62.4 </a:t>
            </a:r>
            <a:r>
              <a:rPr lang="en-US" dirty="0" err="1" smtClean="0"/>
              <a:t>GeV</a:t>
            </a:r>
            <a:endParaRPr lang="en-US" dirty="0" smtClean="0"/>
          </a:p>
          <a:p>
            <a:endParaRPr lang="en-US" dirty="0" smtClean="0"/>
          </a:p>
          <a:p>
            <a:endParaRPr lang="en-US" dirty="0" smtClean="0"/>
          </a:p>
          <a:p>
            <a:r>
              <a:rPr lang="en-US" dirty="0" smtClean="0"/>
              <a:t>	</a:t>
            </a:r>
            <a:endParaRPr lang="en-US" dirty="0"/>
          </a:p>
        </p:txBody>
      </p:sp>
      <p:sp>
        <p:nvSpPr>
          <p:cNvPr id="4" name="TextBox 3"/>
          <p:cNvSpPr txBox="1"/>
          <p:nvPr/>
        </p:nvSpPr>
        <p:spPr>
          <a:xfrm>
            <a:off x="6248400" y="5029200"/>
            <a:ext cx="2514600" cy="646331"/>
          </a:xfrm>
          <a:prstGeom prst="rect">
            <a:avLst/>
          </a:prstGeom>
          <a:noFill/>
        </p:spPr>
        <p:txBody>
          <a:bodyPr wrap="square" rtlCol="0">
            <a:spAutoFit/>
          </a:bodyPr>
          <a:lstStyle/>
          <a:p>
            <a:r>
              <a:rPr lang="en-US" dirty="0" smtClean="0"/>
              <a:t>Coming Soon: Uranium + Uranium</a:t>
            </a:r>
            <a:endParaRPr lang="en-US" dirty="0"/>
          </a:p>
        </p:txBody>
      </p:sp>
      <p:sp>
        <p:nvSpPr>
          <p:cNvPr id="6"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7"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7772400" cy="914400"/>
          </a:xfrm>
        </p:spPr>
        <p:txBody>
          <a:bodyPr/>
          <a:lstStyle/>
          <a:p>
            <a:r>
              <a:rPr lang="en-US" dirty="0" smtClean="0"/>
              <a:t>200 </a:t>
            </a:r>
            <a:r>
              <a:rPr lang="en-US" dirty="0" err="1" smtClean="0"/>
              <a:t>GeV</a:t>
            </a:r>
            <a:r>
              <a:rPr lang="en-US" dirty="0" smtClean="0"/>
              <a:t> </a:t>
            </a:r>
            <a:r>
              <a:rPr lang="en-US" dirty="0" err="1" smtClean="0"/>
              <a:t>Au+Au</a:t>
            </a:r>
            <a:r>
              <a:rPr lang="en-US" dirty="0" smtClean="0"/>
              <a:t> Event Displays</a:t>
            </a:r>
            <a:endParaRPr lang="en-US" dirty="0"/>
          </a:p>
        </p:txBody>
      </p:sp>
      <p:pic>
        <p:nvPicPr>
          <p:cNvPr id="3" name="Picture 2" descr="ev2_front"/>
          <p:cNvPicPr>
            <a:picLocks noChangeAspect="1" noChangeArrowheads="1"/>
          </p:cNvPicPr>
          <p:nvPr/>
        </p:nvPicPr>
        <p:blipFill>
          <a:blip r:embed="rId2" cstate="print"/>
          <a:srcRect/>
          <a:stretch>
            <a:fillRect/>
          </a:stretch>
        </p:blipFill>
        <p:spPr bwMode="auto">
          <a:xfrm>
            <a:off x="0" y="990600"/>
            <a:ext cx="4669277" cy="3657600"/>
          </a:xfrm>
          <a:prstGeom prst="rect">
            <a:avLst/>
          </a:prstGeom>
          <a:noFill/>
          <a:ln w="9525">
            <a:noFill/>
            <a:miter lim="800000"/>
            <a:headEnd/>
            <a:tailEnd/>
          </a:ln>
        </p:spPr>
      </p:pic>
      <p:pic>
        <p:nvPicPr>
          <p:cNvPr id="4" name="Picture 7" descr="eventAuAu"/>
          <p:cNvPicPr>
            <a:picLocks noChangeAspect="1" noChangeArrowheads="1"/>
          </p:cNvPicPr>
          <p:nvPr/>
        </p:nvPicPr>
        <p:blipFill>
          <a:blip r:embed="rId3" cstate="print"/>
          <a:srcRect t="3918"/>
          <a:stretch>
            <a:fillRect/>
          </a:stretch>
        </p:blipFill>
        <p:spPr bwMode="auto">
          <a:xfrm>
            <a:off x="4715232" y="838200"/>
            <a:ext cx="4268432" cy="3810000"/>
          </a:xfrm>
          <a:prstGeom prst="rect">
            <a:avLst/>
          </a:prstGeom>
          <a:noFill/>
          <a:ln w="9525">
            <a:noFill/>
            <a:miter lim="800000"/>
            <a:headEnd/>
            <a:tailEnd/>
          </a:ln>
        </p:spPr>
      </p:pic>
      <p:sp>
        <p:nvSpPr>
          <p:cNvPr id="6" name="TextBox 5"/>
          <p:cNvSpPr txBox="1"/>
          <p:nvPr/>
        </p:nvSpPr>
        <p:spPr>
          <a:xfrm>
            <a:off x="1447800" y="5105400"/>
            <a:ext cx="6858000" cy="646331"/>
          </a:xfrm>
          <a:prstGeom prst="rect">
            <a:avLst/>
          </a:prstGeom>
          <a:noFill/>
        </p:spPr>
        <p:txBody>
          <a:bodyPr wrap="square" rtlCol="0">
            <a:spAutoFit/>
          </a:bodyPr>
          <a:lstStyle/>
          <a:p>
            <a:r>
              <a:rPr lang="en-US" dirty="0" smtClean="0"/>
              <a:t>A head-on collision produces hundreds of particle tracks in the detector.</a:t>
            </a:r>
            <a:endParaRPr lang="en-US" dirty="0"/>
          </a:p>
        </p:txBody>
      </p:sp>
      <p:sp>
        <p:nvSpPr>
          <p:cNvPr id="8"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9"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z="3600" dirty="0" smtClean="0"/>
              <a:t>What is the initial temperature?</a:t>
            </a:r>
            <a:endParaRPr lang="en-US" sz="3600" dirty="0"/>
          </a:p>
        </p:txBody>
      </p:sp>
      <p:pic>
        <p:nvPicPr>
          <p:cNvPr id="3" name="Picture 19" descr="C:\Users\Yasuyuki Akiba\Desktop\aaa.jpg"/>
          <p:cNvPicPr>
            <a:picLocks noChangeAspect="1" noChangeArrowheads="1"/>
          </p:cNvPicPr>
          <p:nvPr/>
        </p:nvPicPr>
        <p:blipFill>
          <a:blip r:embed="rId3" cstate="print"/>
          <a:srcRect/>
          <a:stretch>
            <a:fillRect/>
          </a:stretch>
        </p:blipFill>
        <p:spPr bwMode="auto">
          <a:xfrm>
            <a:off x="5265738" y="1219200"/>
            <a:ext cx="3649662" cy="3536950"/>
          </a:xfrm>
          <a:prstGeom prst="rect">
            <a:avLst/>
          </a:prstGeom>
          <a:noFill/>
          <a:ln w="9525">
            <a:noFill/>
            <a:miter lim="800000"/>
            <a:headEnd/>
            <a:tailEnd/>
          </a:ln>
        </p:spPr>
      </p:pic>
      <p:pic>
        <p:nvPicPr>
          <p:cNvPr id="4" name="Picture 1" descr="C:\Users\Yasuyuki Akiba\Documents\JFY2008\Mytalk\立教談話会 081017\s1g212.jpg"/>
          <p:cNvPicPr>
            <a:picLocks noChangeAspect="1" noChangeArrowheads="1"/>
          </p:cNvPicPr>
          <p:nvPr/>
        </p:nvPicPr>
        <p:blipFill>
          <a:blip r:embed="rId4" cstate="print"/>
          <a:srcRect/>
          <a:stretch>
            <a:fillRect/>
          </a:stretch>
        </p:blipFill>
        <p:spPr bwMode="auto">
          <a:xfrm>
            <a:off x="0" y="1174750"/>
            <a:ext cx="5257800" cy="3505200"/>
          </a:xfrm>
          <a:prstGeom prst="rect">
            <a:avLst/>
          </a:prstGeom>
          <a:noFill/>
          <a:ln w="9525">
            <a:noFill/>
            <a:miter lim="800000"/>
            <a:headEnd/>
            <a:tailEnd/>
          </a:ln>
        </p:spPr>
      </p:pic>
      <p:sp>
        <p:nvSpPr>
          <p:cNvPr id="6" name="TextBox 6"/>
          <p:cNvSpPr txBox="1">
            <a:spLocks noChangeArrowheads="1"/>
          </p:cNvSpPr>
          <p:nvPr/>
        </p:nvSpPr>
        <p:spPr bwMode="auto">
          <a:xfrm>
            <a:off x="762000" y="4876800"/>
            <a:ext cx="7772400" cy="1384995"/>
          </a:xfrm>
          <a:prstGeom prst="rect">
            <a:avLst/>
          </a:prstGeom>
          <a:noFill/>
          <a:ln w="9525">
            <a:noFill/>
            <a:miter lim="800000"/>
            <a:headEnd/>
            <a:tailEnd/>
          </a:ln>
        </p:spPr>
        <p:txBody>
          <a:bodyPr wrap="square">
            <a:spAutoFit/>
          </a:bodyPr>
          <a:lstStyle/>
          <a:p>
            <a:pPr algn="ctr"/>
            <a:r>
              <a:rPr lang="en-US" sz="2800" dirty="0"/>
              <a:t>Hot matter emits thermal </a:t>
            </a:r>
            <a:r>
              <a:rPr lang="en-US" sz="2800" dirty="0" smtClean="0"/>
              <a:t>radiation, so the temperature can </a:t>
            </a:r>
            <a:r>
              <a:rPr lang="en-US" sz="2800" dirty="0"/>
              <a:t>be measured from </a:t>
            </a:r>
            <a:r>
              <a:rPr lang="en-US" sz="2800" dirty="0" smtClean="0"/>
              <a:t>the emission spectrum of thermal photons.</a:t>
            </a:r>
            <a:endParaRPr lang="en-US" sz="2800" i="1" dirty="0"/>
          </a:p>
        </p:txBody>
      </p:sp>
      <p:sp>
        <p:nvSpPr>
          <p:cNvPr id="8"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9"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z="3600" dirty="0" smtClean="0"/>
              <a:t>Photons as Probes of Nuclear Collisions</a:t>
            </a:r>
            <a:endParaRPr lang="en-US" sz="3600" dirty="0"/>
          </a:p>
        </p:txBody>
      </p:sp>
      <p:sp>
        <p:nvSpPr>
          <p:cNvPr id="58" name="TextBox 57"/>
          <p:cNvSpPr txBox="1">
            <a:spLocks noChangeArrowheads="1"/>
          </p:cNvSpPr>
          <p:nvPr/>
        </p:nvSpPr>
        <p:spPr bwMode="auto">
          <a:xfrm>
            <a:off x="228600" y="5791200"/>
            <a:ext cx="8001000" cy="646331"/>
          </a:xfrm>
          <a:prstGeom prst="rect">
            <a:avLst/>
          </a:prstGeom>
          <a:noFill/>
          <a:ln w="9525">
            <a:noFill/>
            <a:miter lim="800000"/>
            <a:headEnd/>
            <a:tailEnd/>
          </a:ln>
        </p:spPr>
        <p:txBody>
          <a:bodyPr wrap="square">
            <a:spAutoFit/>
          </a:bodyPr>
          <a:lstStyle/>
          <a:p>
            <a:r>
              <a:rPr lang="en-US" dirty="0"/>
              <a:t>Photons can probe the early stage of the reaction deep inside of the dense matter</a:t>
            </a:r>
          </a:p>
        </p:txBody>
      </p:sp>
      <p:sp>
        <p:nvSpPr>
          <p:cNvPr id="61"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graphicFrame>
        <p:nvGraphicFramePr>
          <p:cNvPr id="62" name="Rectangle 2"/>
          <p:cNvGraphicFramePr>
            <a:graphicFrameLocks/>
          </p:cNvGraphicFramePr>
          <p:nvPr/>
        </p:nvGraphicFramePr>
        <p:xfrm>
          <a:off x="1828800" y="1020048"/>
          <a:ext cx="5346492" cy="3261855"/>
        </p:xfrm>
        <a:graphic>
          <a:graphicData uri="http://schemas.openxmlformats.org/presentationml/2006/ole">
            <p:oleObj spid="_x0000_s2052" r:id="rId4" imgW="0" imgH="0" progId="">
              <p:embed/>
            </p:oleObj>
          </a:graphicData>
        </a:graphic>
      </p:graphicFrame>
      <p:grpSp>
        <p:nvGrpSpPr>
          <p:cNvPr id="63" name="Group 10"/>
          <p:cNvGrpSpPr>
            <a:grpSpLocks/>
          </p:cNvGrpSpPr>
          <p:nvPr/>
        </p:nvGrpSpPr>
        <p:grpSpPr bwMode="auto">
          <a:xfrm>
            <a:off x="304800" y="152400"/>
            <a:ext cx="8153400" cy="5515848"/>
            <a:chOff x="133" y="77"/>
            <a:chExt cx="3276" cy="2763"/>
          </a:xfrm>
          <a:noFill/>
        </p:grpSpPr>
        <p:sp>
          <p:nvSpPr>
            <p:cNvPr id="64" name="Text Box 11"/>
            <p:cNvSpPr txBox="1">
              <a:spLocks noChangeArrowheads="1"/>
            </p:cNvSpPr>
            <p:nvPr/>
          </p:nvSpPr>
          <p:spPr bwMode="auto">
            <a:xfrm>
              <a:off x="369" y="531"/>
              <a:ext cx="380" cy="212"/>
            </a:xfrm>
            <a:prstGeom prst="rect">
              <a:avLst/>
            </a:prstGeom>
            <a:grpFill/>
            <a:ln w="9525">
              <a:noFill/>
              <a:miter lim="800000"/>
              <a:headEnd/>
              <a:tailEnd/>
            </a:ln>
          </p:spPr>
          <p:txBody>
            <a:bodyPr wrap="none">
              <a:spAutoFit/>
            </a:bodyPr>
            <a:lstStyle/>
            <a:p>
              <a:r>
                <a:rPr lang="en-US" altLang="ja-JP" sz="1600" b="1">
                  <a:solidFill>
                    <a:schemeClr val="bg1"/>
                  </a:solidFill>
                </a:rPr>
                <a:t>time</a:t>
              </a:r>
            </a:p>
          </p:txBody>
        </p:sp>
        <p:sp>
          <p:nvSpPr>
            <p:cNvPr id="65" name="Rectangle 12"/>
            <p:cNvSpPr>
              <a:spLocks noChangeArrowheads="1"/>
            </p:cNvSpPr>
            <p:nvPr/>
          </p:nvSpPr>
          <p:spPr bwMode="auto">
            <a:xfrm>
              <a:off x="133" y="77"/>
              <a:ext cx="3276" cy="2757"/>
            </a:xfrm>
            <a:prstGeom prst="rect">
              <a:avLst/>
            </a:prstGeom>
            <a:grpFill/>
            <a:ln w="25400">
              <a:noFill/>
              <a:miter lim="800000"/>
              <a:headEnd/>
              <a:tailEnd/>
            </a:ln>
          </p:spPr>
          <p:txBody>
            <a:bodyPr wrap="none" anchor="ctr"/>
            <a:lstStyle/>
            <a:p>
              <a:endParaRPr lang="en-GB"/>
            </a:p>
          </p:txBody>
        </p:sp>
        <p:graphicFrame>
          <p:nvGraphicFramePr>
            <p:cNvPr id="66" name="Object 3"/>
            <p:cNvGraphicFramePr>
              <a:graphicFrameLocks noChangeAspect="1"/>
            </p:cNvGraphicFramePr>
            <p:nvPr/>
          </p:nvGraphicFramePr>
          <p:xfrm>
            <a:off x="643" y="684"/>
            <a:ext cx="2200" cy="2156"/>
          </p:xfrm>
          <a:graphic>
            <a:graphicData uri="http://schemas.openxmlformats.org/presentationml/2006/ole">
              <p:oleObj spid="_x0000_s2053" name="Image" r:id="rId5" imgW="2471760" imgH="1911240" progId="">
                <p:embed/>
              </p:oleObj>
            </a:graphicData>
          </a:graphic>
        </p:graphicFrame>
        <p:pic>
          <p:nvPicPr>
            <p:cNvPr id="67" name="Picture 14"/>
            <p:cNvPicPr>
              <a:picLocks noChangeAspect="1" noChangeArrowheads="1"/>
            </p:cNvPicPr>
            <p:nvPr/>
          </p:nvPicPr>
          <p:blipFill>
            <a:blip r:embed="rId6" cstate="print"/>
            <a:srcRect l="15141"/>
            <a:stretch>
              <a:fillRect/>
            </a:stretch>
          </p:blipFill>
          <p:spPr bwMode="auto">
            <a:xfrm>
              <a:off x="348" y="1976"/>
              <a:ext cx="158" cy="304"/>
            </a:xfrm>
            <a:prstGeom prst="rect">
              <a:avLst/>
            </a:prstGeom>
            <a:grpFill/>
            <a:ln w="9525">
              <a:noFill/>
              <a:miter lim="800000"/>
              <a:headEnd/>
              <a:tailEnd/>
            </a:ln>
          </p:spPr>
        </p:pic>
        <p:sp>
          <p:nvSpPr>
            <p:cNvPr id="68" name="Text Box 15"/>
            <p:cNvSpPr txBox="1">
              <a:spLocks noChangeArrowheads="1"/>
            </p:cNvSpPr>
            <p:nvPr/>
          </p:nvSpPr>
          <p:spPr bwMode="auto">
            <a:xfrm>
              <a:off x="1898" y="1976"/>
              <a:ext cx="1216" cy="186"/>
            </a:xfrm>
            <a:prstGeom prst="rect">
              <a:avLst/>
            </a:prstGeom>
            <a:grpFill/>
            <a:ln w="9525">
              <a:noFill/>
              <a:miter lim="800000"/>
              <a:headEnd/>
              <a:tailEnd/>
            </a:ln>
          </p:spPr>
          <p:txBody>
            <a:bodyPr wrap="none">
              <a:spAutoFit/>
            </a:bodyPr>
            <a:lstStyle/>
            <a:p>
              <a:r>
                <a:rPr lang="en-US" altLang="ja-JP" sz="2400" b="1">
                  <a:solidFill>
                    <a:srgbClr val="00FF00"/>
                  </a:solidFill>
                </a:rPr>
                <a:t>hard parton scattering</a:t>
              </a:r>
            </a:p>
          </p:txBody>
        </p:sp>
        <p:pic>
          <p:nvPicPr>
            <p:cNvPr id="69" name="Picture 16"/>
            <p:cNvPicPr>
              <a:picLocks noChangeAspect="1" noChangeArrowheads="1"/>
            </p:cNvPicPr>
            <p:nvPr/>
          </p:nvPicPr>
          <p:blipFill>
            <a:blip r:embed="rId7" cstate="print"/>
            <a:srcRect r="51515"/>
            <a:stretch>
              <a:fillRect/>
            </a:stretch>
          </p:blipFill>
          <p:spPr bwMode="auto">
            <a:xfrm>
              <a:off x="378" y="2356"/>
              <a:ext cx="104" cy="281"/>
            </a:xfrm>
            <a:prstGeom prst="rect">
              <a:avLst/>
            </a:prstGeom>
            <a:grpFill/>
            <a:ln w="9525">
              <a:noFill/>
              <a:miter lim="800000"/>
              <a:headEnd/>
              <a:tailEnd/>
            </a:ln>
          </p:spPr>
        </p:pic>
        <p:sp>
          <p:nvSpPr>
            <p:cNvPr id="70" name="Text Box 17"/>
            <p:cNvSpPr txBox="1">
              <a:spLocks noChangeArrowheads="1"/>
            </p:cNvSpPr>
            <p:nvPr/>
          </p:nvSpPr>
          <p:spPr bwMode="auto">
            <a:xfrm>
              <a:off x="2040" y="2589"/>
              <a:ext cx="210" cy="186"/>
            </a:xfrm>
            <a:prstGeom prst="rect">
              <a:avLst/>
            </a:prstGeom>
            <a:grpFill/>
            <a:ln w="9525">
              <a:noFill/>
              <a:miter lim="800000"/>
              <a:headEnd/>
              <a:tailEnd/>
            </a:ln>
          </p:spPr>
          <p:txBody>
            <a:bodyPr wrap="none">
              <a:spAutoFit/>
            </a:bodyPr>
            <a:lstStyle/>
            <a:p>
              <a:r>
                <a:rPr lang="en-US" altLang="ja-JP" sz="2400" b="1">
                  <a:solidFill>
                    <a:srgbClr val="FFFF00"/>
                  </a:solidFill>
                </a:rPr>
                <a:t>Au</a:t>
              </a:r>
            </a:p>
          </p:txBody>
        </p:sp>
        <p:sp>
          <p:nvSpPr>
            <p:cNvPr id="71" name="Text Box 18"/>
            <p:cNvSpPr txBox="1">
              <a:spLocks noChangeArrowheads="1"/>
            </p:cNvSpPr>
            <p:nvPr/>
          </p:nvSpPr>
          <p:spPr bwMode="auto">
            <a:xfrm>
              <a:off x="1288" y="2558"/>
              <a:ext cx="287" cy="186"/>
            </a:xfrm>
            <a:prstGeom prst="rect">
              <a:avLst/>
            </a:prstGeom>
            <a:grpFill/>
            <a:ln w="9525">
              <a:noFill/>
              <a:miter lim="800000"/>
              <a:headEnd/>
              <a:tailEnd/>
            </a:ln>
          </p:spPr>
          <p:txBody>
            <a:bodyPr>
              <a:spAutoFit/>
            </a:bodyPr>
            <a:lstStyle/>
            <a:p>
              <a:r>
                <a:rPr lang="en-US" altLang="ja-JP" sz="2400" b="1">
                  <a:solidFill>
                    <a:srgbClr val="FFFF00"/>
                  </a:solidFill>
                </a:rPr>
                <a:t>Au</a:t>
              </a:r>
            </a:p>
          </p:txBody>
        </p:sp>
        <p:grpSp>
          <p:nvGrpSpPr>
            <p:cNvPr id="72" name="Group 19"/>
            <p:cNvGrpSpPr>
              <a:grpSpLocks/>
            </p:cNvGrpSpPr>
            <p:nvPr/>
          </p:nvGrpSpPr>
          <p:grpSpPr bwMode="auto">
            <a:xfrm>
              <a:off x="307" y="1111"/>
              <a:ext cx="2899" cy="531"/>
              <a:chOff x="547" y="1447"/>
              <a:chExt cx="5527" cy="837"/>
            </a:xfrm>
            <a:grpFill/>
          </p:grpSpPr>
          <p:pic>
            <p:nvPicPr>
              <p:cNvPr id="97" name="Picture 20"/>
              <p:cNvPicPr>
                <a:picLocks noChangeAspect="1" noChangeArrowheads="1"/>
              </p:cNvPicPr>
              <p:nvPr/>
            </p:nvPicPr>
            <p:blipFill>
              <a:blip r:embed="rId8" cstate="print"/>
              <a:srcRect l="16827"/>
              <a:stretch>
                <a:fillRect/>
              </a:stretch>
            </p:blipFill>
            <p:spPr bwMode="auto">
              <a:xfrm>
                <a:off x="547" y="1549"/>
                <a:ext cx="488" cy="735"/>
              </a:xfrm>
              <a:prstGeom prst="rect">
                <a:avLst/>
              </a:prstGeom>
              <a:grpFill/>
              <a:ln w="9525">
                <a:noFill/>
                <a:miter lim="800000"/>
                <a:headEnd/>
                <a:tailEnd/>
              </a:ln>
            </p:spPr>
          </p:pic>
          <p:sp>
            <p:nvSpPr>
              <p:cNvPr id="98" name="Text Box 21"/>
              <p:cNvSpPr txBox="1">
                <a:spLocks noChangeArrowheads="1"/>
              </p:cNvSpPr>
              <p:nvPr/>
            </p:nvSpPr>
            <p:spPr bwMode="auto">
              <a:xfrm>
                <a:off x="4777" y="1447"/>
                <a:ext cx="1297" cy="293"/>
              </a:xfrm>
              <a:prstGeom prst="rect">
                <a:avLst/>
              </a:prstGeom>
              <a:grpFill/>
              <a:ln w="6350">
                <a:noFill/>
                <a:miter lim="800000"/>
                <a:headEnd/>
                <a:tailEnd/>
              </a:ln>
            </p:spPr>
            <p:txBody>
              <a:bodyPr wrap="none">
                <a:spAutoFit/>
              </a:bodyPr>
              <a:lstStyle/>
              <a:p>
                <a:r>
                  <a:rPr lang="en-US" altLang="ja-JP" sz="2400" b="1">
                    <a:solidFill>
                      <a:srgbClr val="CC0000"/>
                    </a:solidFill>
                  </a:rPr>
                  <a:t>Hadron Gas</a:t>
                </a:r>
                <a:endParaRPr lang="en-US" altLang="ja-JP" sz="2400">
                  <a:solidFill>
                    <a:srgbClr val="CC0000"/>
                  </a:solidFill>
                  <a:latin typeface="Times New Roman" pitchFamily="18" charset="0"/>
                </a:endParaRPr>
              </a:p>
            </p:txBody>
          </p:sp>
        </p:grpSp>
        <p:pic>
          <p:nvPicPr>
            <p:cNvPr id="73" name="Picture 22"/>
            <p:cNvPicPr>
              <a:picLocks noChangeAspect="1" noChangeArrowheads="1"/>
            </p:cNvPicPr>
            <p:nvPr/>
          </p:nvPicPr>
          <p:blipFill>
            <a:blip r:embed="rId9" cstate="print"/>
            <a:srcRect r="19447"/>
            <a:stretch>
              <a:fillRect/>
            </a:stretch>
          </p:blipFill>
          <p:spPr bwMode="auto">
            <a:xfrm>
              <a:off x="136" y="670"/>
              <a:ext cx="479" cy="540"/>
            </a:xfrm>
            <a:prstGeom prst="rect">
              <a:avLst/>
            </a:prstGeom>
            <a:grpFill/>
            <a:ln w="9525">
              <a:noFill/>
              <a:miter lim="800000"/>
              <a:headEnd/>
              <a:tailEnd/>
            </a:ln>
          </p:spPr>
        </p:pic>
        <p:sp>
          <p:nvSpPr>
            <p:cNvPr id="74" name="Text Box 23"/>
            <p:cNvSpPr txBox="1">
              <a:spLocks noChangeArrowheads="1"/>
            </p:cNvSpPr>
            <p:nvPr/>
          </p:nvSpPr>
          <p:spPr bwMode="auto">
            <a:xfrm>
              <a:off x="2749" y="475"/>
              <a:ext cx="607" cy="193"/>
            </a:xfrm>
            <a:prstGeom prst="rect">
              <a:avLst/>
            </a:prstGeom>
            <a:grpFill/>
            <a:ln w="6350">
              <a:noFill/>
              <a:miter lim="800000"/>
              <a:headEnd/>
              <a:tailEnd/>
            </a:ln>
          </p:spPr>
          <p:txBody>
            <a:bodyPr wrap="none">
              <a:spAutoFit/>
            </a:bodyPr>
            <a:lstStyle/>
            <a:p>
              <a:r>
                <a:rPr lang="en-US" altLang="ja-JP" sz="2400" b="1">
                  <a:solidFill>
                    <a:schemeClr val="accent1"/>
                  </a:solidFill>
                </a:rPr>
                <a:t>freeze-out</a:t>
              </a:r>
              <a:endParaRPr lang="en-US" altLang="ja-JP" sz="2400">
                <a:solidFill>
                  <a:schemeClr val="accent1"/>
                </a:solidFill>
                <a:latin typeface="Times New Roman" pitchFamily="18" charset="0"/>
              </a:endParaRPr>
            </a:p>
          </p:txBody>
        </p:sp>
        <p:pic>
          <p:nvPicPr>
            <p:cNvPr id="75" name="Picture 24"/>
            <p:cNvPicPr>
              <a:picLocks noChangeAspect="1" noChangeArrowheads="1"/>
            </p:cNvPicPr>
            <p:nvPr/>
          </p:nvPicPr>
          <p:blipFill>
            <a:blip r:embed="rId10" cstate="print"/>
            <a:srcRect t="14815" r="54047" b="18518"/>
            <a:stretch>
              <a:fillRect/>
            </a:stretch>
          </p:blipFill>
          <p:spPr bwMode="auto">
            <a:xfrm>
              <a:off x="348" y="1635"/>
              <a:ext cx="145" cy="286"/>
            </a:xfrm>
            <a:prstGeom prst="rect">
              <a:avLst/>
            </a:prstGeom>
            <a:grpFill/>
            <a:ln w="9525">
              <a:noFill/>
              <a:miter lim="800000"/>
              <a:headEnd/>
              <a:tailEnd/>
            </a:ln>
          </p:spPr>
        </p:pic>
        <p:sp>
          <p:nvSpPr>
            <p:cNvPr id="76" name="Text Box 25"/>
            <p:cNvSpPr txBox="1">
              <a:spLocks noChangeArrowheads="1"/>
            </p:cNvSpPr>
            <p:nvPr/>
          </p:nvSpPr>
          <p:spPr bwMode="auto">
            <a:xfrm>
              <a:off x="2147" y="1639"/>
              <a:ext cx="1208" cy="186"/>
            </a:xfrm>
            <a:prstGeom prst="rect">
              <a:avLst/>
            </a:prstGeom>
            <a:grpFill/>
            <a:ln w="9525">
              <a:noFill/>
              <a:miter lim="800000"/>
              <a:headEnd/>
              <a:tailEnd/>
            </a:ln>
          </p:spPr>
          <p:txBody>
            <a:bodyPr>
              <a:spAutoFit/>
            </a:bodyPr>
            <a:lstStyle/>
            <a:p>
              <a:r>
                <a:rPr lang="en-US" altLang="ja-JP" sz="2400" b="1">
                  <a:solidFill>
                    <a:srgbClr val="FFFF00"/>
                  </a:solidFill>
                </a:rPr>
                <a:t>quark-gluon plasma</a:t>
              </a:r>
            </a:p>
          </p:txBody>
        </p:sp>
        <p:sp>
          <p:nvSpPr>
            <p:cNvPr id="77" name="Line 26"/>
            <p:cNvSpPr>
              <a:spLocks noChangeShapeType="1"/>
            </p:cNvSpPr>
            <p:nvPr/>
          </p:nvSpPr>
          <p:spPr bwMode="auto">
            <a:xfrm>
              <a:off x="697" y="2221"/>
              <a:ext cx="2109" cy="0"/>
            </a:xfrm>
            <a:prstGeom prst="line">
              <a:avLst/>
            </a:prstGeom>
            <a:grpFill/>
            <a:ln w="25400">
              <a:noFill/>
              <a:round/>
              <a:headEnd/>
              <a:tailEnd type="triangle" w="med" len="med"/>
            </a:ln>
          </p:spPr>
          <p:txBody>
            <a:bodyPr/>
            <a:lstStyle/>
            <a:p>
              <a:endParaRPr lang="en-US"/>
            </a:p>
          </p:txBody>
        </p:sp>
        <p:sp>
          <p:nvSpPr>
            <p:cNvPr id="78" name="Line 27"/>
            <p:cNvSpPr>
              <a:spLocks noChangeShapeType="1"/>
            </p:cNvSpPr>
            <p:nvPr/>
          </p:nvSpPr>
          <p:spPr bwMode="auto">
            <a:xfrm flipV="1">
              <a:off x="724" y="598"/>
              <a:ext cx="0" cy="1654"/>
            </a:xfrm>
            <a:prstGeom prst="line">
              <a:avLst/>
            </a:prstGeom>
            <a:grpFill/>
            <a:ln w="25400">
              <a:noFill/>
              <a:round/>
              <a:headEnd/>
              <a:tailEnd type="triangle" w="med" len="med"/>
            </a:ln>
          </p:spPr>
          <p:txBody>
            <a:bodyPr/>
            <a:lstStyle/>
            <a:p>
              <a:endParaRPr lang="en-US"/>
            </a:p>
          </p:txBody>
        </p:sp>
        <p:sp>
          <p:nvSpPr>
            <p:cNvPr id="79" name="Text Box 28"/>
            <p:cNvSpPr txBox="1">
              <a:spLocks noChangeArrowheads="1"/>
            </p:cNvSpPr>
            <p:nvPr/>
          </p:nvSpPr>
          <p:spPr bwMode="auto">
            <a:xfrm>
              <a:off x="2391" y="2242"/>
              <a:ext cx="379" cy="182"/>
            </a:xfrm>
            <a:prstGeom prst="rect">
              <a:avLst/>
            </a:prstGeom>
            <a:grpFill/>
            <a:ln w="9525">
              <a:noFill/>
              <a:miter lim="800000"/>
              <a:headEnd/>
              <a:tailEnd/>
            </a:ln>
          </p:spPr>
          <p:txBody>
            <a:bodyPr wrap="none" lIns="82945" tIns="41473" rIns="82945" bIns="41473">
              <a:spAutoFit/>
            </a:bodyPr>
            <a:lstStyle/>
            <a:p>
              <a:pPr defTabSz="828675"/>
              <a:r>
                <a:rPr lang="en-US" altLang="ja-JP" sz="2400" b="1">
                  <a:solidFill>
                    <a:schemeClr val="bg1"/>
                  </a:solidFill>
                </a:rPr>
                <a:t>Space</a:t>
              </a:r>
            </a:p>
          </p:txBody>
        </p:sp>
        <p:sp>
          <p:nvSpPr>
            <p:cNvPr id="80" name="Text Box 29"/>
            <p:cNvSpPr txBox="1">
              <a:spLocks noChangeArrowheads="1"/>
            </p:cNvSpPr>
            <p:nvPr/>
          </p:nvSpPr>
          <p:spPr bwMode="auto">
            <a:xfrm>
              <a:off x="428" y="445"/>
              <a:ext cx="310" cy="182"/>
            </a:xfrm>
            <a:prstGeom prst="rect">
              <a:avLst/>
            </a:prstGeom>
            <a:grpFill/>
            <a:ln w="9525">
              <a:noFill/>
              <a:miter lim="800000"/>
              <a:headEnd/>
              <a:tailEnd/>
            </a:ln>
          </p:spPr>
          <p:txBody>
            <a:bodyPr wrap="none" lIns="82945" tIns="41473" rIns="82945" bIns="41473">
              <a:spAutoFit/>
            </a:bodyPr>
            <a:lstStyle/>
            <a:p>
              <a:pPr defTabSz="828675"/>
              <a:r>
                <a:rPr lang="en-US" altLang="ja-JP" sz="2400" b="1">
                  <a:solidFill>
                    <a:schemeClr val="bg1"/>
                  </a:solidFill>
                </a:rPr>
                <a:t>Time</a:t>
              </a:r>
            </a:p>
          </p:txBody>
        </p:sp>
        <p:sp>
          <p:nvSpPr>
            <p:cNvPr id="81" name="Text Box 30"/>
            <p:cNvSpPr txBox="1">
              <a:spLocks noChangeArrowheads="1"/>
            </p:cNvSpPr>
            <p:nvPr/>
          </p:nvSpPr>
          <p:spPr bwMode="auto">
            <a:xfrm rot="3157553">
              <a:off x="737" y="1379"/>
              <a:ext cx="790" cy="161"/>
            </a:xfrm>
            <a:prstGeom prst="rect">
              <a:avLst/>
            </a:prstGeom>
            <a:grpFill/>
            <a:ln w="6350">
              <a:noFill/>
              <a:miter lim="800000"/>
              <a:headEnd/>
              <a:tailEnd/>
            </a:ln>
          </p:spPr>
          <p:txBody>
            <a:bodyPr wrap="square">
              <a:spAutoFit/>
            </a:bodyPr>
            <a:lstStyle/>
            <a:p>
              <a:r>
                <a:rPr lang="en-US" altLang="ja-JP" sz="2000" b="1" dirty="0">
                  <a:solidFill>
                    <a:srgbClr val="1DEBFF"/>
                  </a:solidFill>
                </a:rPr>
                <a:t>expansion</a:t>
              </a:r>
              <a:endParaRPr lang="en-US" altLang="ja-JP" sz="2000" dirty="0">
                <a:solidFill>
                  <a:srgbClr val="1DEBFF"/>
                </a:solidFill>
              </a:endParaRPr>
            </a:p>
          </p:txBody>
        </p:sp>
        <p:sp>
          <p:nvSpPr>
            <p:cNvPr id="82" name="Line 31"/>
            <p:cNvSpPr>
              <a:spLocks noChangeShapeType="1"/>
            </p:cNvSpPr>
            <p:nvPr/>
          </p:nvSpPr>
          <p:spPr bwMode="auto">
            <a:xfrm flipH="1" flipV="1">
              <a:off x="804" y="952"/>
              <a:ext cx="110" cy="169"/>
            </a:xfrm>
            <a:prstGeom prst="line">
              <a:avLst/>
            </a:prstGeom>
            <a:grpFill/>
            <a:ln w="31750">
              <a:noFill/>
              <a:round/>
              <a:headEnd/>
              <a:tailEnd type="triangle" w="lg" len="med"/>
            </a:ln>
          </p:spPr>
          <p:txBody>
            <a:bodyPr>
              <a:spAutoFit/>
            </a:bodyPr>
            <a:lstStyle/>
            <a:p>
              <a:endParaRPr lang="en-US"/>
            </a:p>
          </p:txBody>
        </p:sp>
        <p:sp>
          <p:nvSpPr>
            <p:cNvPr id="83" name="Line 32"/>
            <p:cNvSpPr>
              <a:spLocks noChangeShapeType="1"/>
            </p:cNvSpPr>
            <p:nvPr/>
          </p:nvSpPr>
          <p:spPr bwMode="auto">
            <a:xfrm flipH="1" flipV="1">
              <a:off x="1296" y="1733"/>
              <a:ext cx="110" cy="169"/>
            </a:xfrm>
            <a:prstGeom prst="line">
              <a:avLst/>
            </a:prstGeom>
            <a:grpFill/>
            <a:ln w="31750">
              <a:noFill/>
              <a:round/>
              <a:headEnd/>
              <a:tailEnd type="triangle" w="lg" len="med"/>
            </a:ln>
          </p:spPr>
          <p:txBody>
            <a:bodyPr>
              <a:spAutoFit/>
            </a:bodyPr>
            <a:lstStyle/>
            <a:p>
              <a:endParaRPr lang="en-US"/>
            </a:p>
          </p:txBody>
        </p:sp>
        <p:sp>
          <p:nvSpPr>
            <p:cNvPr id="84" name="Line 35"/>
            <p:cNvSpPr>
              <a:spLocks noChangeShapeType="1"/>
            </p:cNvSpPr>
            <p:nvPr/>
          </p:nvSpPr>
          <p:spPr bwMode="auto">
            <a:xfrm flipH="1" flipV="1">
              <a:off x="1503" y="628"/>
              <a:ext cx="80" cy="429"/>
            </a:xfrm>
            <a:prstGeom prst="line">
              <a:avLst/>
            </a:prstGeom>
            <a:grpFill/>
            <a:ln w="25400">
              <a:noFill/>
              <a:round/>
              <a:headEnd/>
              <a:tailEnd type="triangle" w="med" len="med"/>
            </a:ln>
          </p:spPr>
          <p:txBody>
            <a:bodyPr/>
            <a:lstStyle/>
            <a:p>
              <a:endParaRPr lang="en-US"/>
            </a:p>
          </p:txBody>
        </p:sp>
        <p:sp>
          <p:nvSpPr>
            <p:cNvPr id="85" name="Line 36"/>
            <p:cNvSpPr>
              <a:spLocks noChangeShapeType="1"/>
            </p:cNvSpPr>
            <p:nvPr/>
          </p:nvSpPr>
          <p:spPr bwMode="auto">
            <a:xfrm flipH="1" flipV="1">
              <a:off x="1288" y="628"/>
              <a:ext cx="80" cy="307"/>
            </a:xfrm>
            <a:prstGeom prst="line">
              <a:avLst/>
            </a:prstGeom>
            <a:grpFill/>
            <a:ln w="25400">
              <a:noFill/>
              <a:round/>
              <a:headEnd/>
              <a:tailEnd type="triangle" w="med" len="med"/>
            </a:ln>
          </p:spPr>
          <p:txBody>
            <a:bodyPr/>
            <a:lstStyle/>
            <a:p>
              <a:endParaRPr lang="en-US"/>
            </a:p>
          </p:txBody>
        </p:sp>
        <p:sp>
          <p:nvSpPr>
            <p:cNvPr id="86" name="Text Box 41"/>
            <p:cNvSpPr txBox="1">
              <a:spLocks noChangeArrowheads="1"/>
            </p:cNvSpPr>
            <p:nvPr/>
          </p:nvSpPr>
          <p:spPr bwMode="auto">
            <a:xfrm>
              <a:off x="1744" y="357"/>
              <a:ext cx="141" cy="210"/>
            </a:xfrm>
            <a:prstGeom prst="rect">
              <a:avLst/>
            </a:prstGeom>
            <a:grpFill/>
            <a:ln w="6350" algn="ctr">
              <a:noFill/>
              <a:miter lim="800000"/>
              <a:headEnd/>
              <a:tailEnd/>
            </a:ln>
          </p:spPr>
          <p:txBody>
            <a:bodyPr>
              <a:spAutoFit/>
            </a:bodyPr>
            <a:lstStyle/>
            <a:p>
              <a:pPr>
                <a:spcBef>
                  <a:spcPct val="50000"/>
                </a:spcBef>
              </a:pPr>
              <a:r>
                <a:rPr lang="en-US" sz="2800" b="1">
                  <a:solidFill>
                    <a:srgbClr val="FFFF00"/>
                  </a:solidFill>
                  <a:latin typeface="Symbol" pitchFamily="18" charset="2"/>
                </a:rPr>
                <a:t>g</a:t>
              </a:r>
            </a:p>
          </p:txBody>
        </p:sp>
        <p:sp>
          <p:nvSpPr>
            <p:cNvPr id="87" name="Text Box 44"/>
            <p:cNvSpPr txBox="1">
              <a:spLocks noChangeArrowheads="1"/>
            </p:cNvSpPr>
            <p:nvPr/>
          </p:nvSpPr>
          <p:spPr bwMode="auto">
            <a:xfrm>
              <a:off x="885" y="353"/>
              <a:ext cx="117" cy="210"/>
            </a:xfrm>
            <a:prstGeom prst="rect">
              <a:avLst/>
            </a:prstGeom>
            <a:grpFill/>
            <a:ln w="9525">
              <a:noFill/>
              <a:miter lim="800000"/>
              <a:headEnd/>
              <a:tailEnd/>
            </a:ln>
          </p:spPr>
          <p:txBody>
            <a:bodyPr wrap="none">
              <a:spAutoFit/>
            </a:bodyPr>
            <a:lstStyle/>
            <a:p>
              <a:r>
                <a:rPr lang="en-US" altLang="ja-JP" sz="2800" b="1">
                  <a:solidFill>
                    <a:srgbClr val="24FC29"/>
                  </a:solidFill>
                  <a:latin typeface="Symbol" pitchFamily="18" charset="2"/>
                </a:rPr>
                <a:t>g</a:t>
              </a:r>
            </a:p>
          </p:txBody>
        </p:sp>
        <p:sp>
          <p:nvSpPr>
            <p:cNvPr id="88" name="Text Box 49"/>
            <p:cNvSpPr txBox="1">
              <a:spLocks noChangeArrowheads="1"/>
            </p:cNvSpPr>
            <p:nvPr/>
          </p:nvSpPr>
          <p:spPr bwMode="auto">
            <a:xfrm>
              <a:off x="1209" y="443"/>
              <a:ext cx="133" cy="186"/>
            </a:xfrm>
            <a:prstGeom prst="rect">
              <a:avLst/>
            </a:prstGeom>
            <a:grpFill/>
            <a:ln w="9525">
              <a:noFill/>
              <a:miter lim="800000"/>
              <a:headEnd/>
              <a:tailEnd/>
            </a:ln>
          </p:spPr>
          <p:txBody>
            <a:bodyPr wrap="none">
              <a:spAutoFit/>
            </a:bodyPr>
            <a:lstStyle/>
            <a:p>
              <a:r>
                <a:rPr lang="en-US" altLang="ja-JP" sz="1000" b="1">
                  <a:solidFill>
                    <a:schemeClr val="bg1"/>
                  </a:solidFill>
                  <a:latin typeface="Symbol" pitchFamily="18" charset="2"/>
                </a:rPr>
                <a:t> </a:t>
              </a:r>
              <a:r>
                <a:rPr lang="en-US" altLang="ja-JP" sz="2400" b="1">
                  <a:solidFill>
                    <a:srgbClr val="00B050"/>
                  </a:solidFill>
                  <a:latin typeface="Symbol" pitchFamily="18" charset="2"/>
                </a:rPr>
                <a:t>f</a:t>
              </a:r>
            </a:p>
          </p:txBody>
        </p:sp>
        <p:sp>
          <p:nvSpPr>
            <p:cNvPr id="89" name="Line 50"/>
            <p:cNvSpPr>
              <a:spLocks noChangeShapeType="1"/>
            </p:cNvSpPr>
            <p:nvPr/>
          </p:nvSpPr>
          <p:spPr bwMode="auto">
            <a:xfrm flipV="1">
              <a:off x="1664" y="628"/>
              <a:ext cx="0" cy="399"/>
            </a:xfrm>
            <a:prstGeom prst="line">
              <a:avLst/>
            </a:prstGeom>
            <a:grpFill/>
            <a:ln w="25400">
              <a:noFill/>
              <a:round/>
              <a:headEnd/>
              <a:tailEnd type="triangle" w="med" len="med"/>
            </a:ln>
          </p:spPr>
          <p:txBody>
            <a:bodyPr/>
            <a:lstStyle/>
            <a:p>
              <a:endParaRPr lang="en-US"/>
            </a:p>
          </p:txBody>
        </p:sp>
        <p:sp>
          <p:nvSpPr>
            <p:cNvPr id="90" name="Line 52"/>
            <p:cNvSpPr>
              <a:spLocks noChangeShapeType="1"/>
            </p:cNvSpPr>
            <p:nvPr/>
          </p:nvSpPr>
          <p:spPr bwMode="auto">
            <a:xfrm flipV="1">
              <a:off x="1986" y="628"/>
              <a:ext cx="54" cy="399"/>
            </a:xfrm>
            <a:prstGeom prst="line">
              <a:avLst/>
            </a:prstGeom>
            <a:grpFill/>
            <a:ln w="25400">
              <a:noFill/>
              <a:round/>
              <a:headEnd/>
              <a:tailEnd type="triangle" w="med" len="med"/>
            </a:ln>
          </p:spPr>
          <p:txBody>
            <a:bodyPr/>
            <a:lstStyle/>
            <a:p>
              <a:endParaRPr lang="en-US"/>
            </a:p>
          </p:txBody>
        </p:sp>
        <p:sp>
          <p:nvSpPr>
            <p:cNvPr id="91" name="Line 53"/>
            <p:cNvSpPr>
              <a:spLocks noChangeShapeType="1"/>
            </p:cNvSpPr>
            <p:nvPr/>
          </p:nvSpPr>
          <p:spPr bwMode="auto">
            <a:xfrm flipV="1">
              <a:off x="2442" y="619"/>
              <a:ext cx="134" cy="316"/>
            </a:xfrm>
            <a:prstGeom prst="line">
              <a:avLst/>
            </a:prstGeom>
            <a:grpFill/>
            <a:ln w="25400">
              <a:noFill/>
              <a:round/>
              <a:headEnd/>
              <a:tailEnd type="triangle" w="med" len="med"/>
            </a:ln>
          </p:spPr>
          <p:txBody>
            <a:bodyPr/>
            <a:lstStyle/>
            <a:p>
              <a:endParaRPr lang="en-US"/>
            </a:p>
          </p:txBody>
        </p:sp>
        <p:sp>
          <p:nvSpPr>
            <p:cNvPr id="92" name="Line 54"/>
            <p:cNvSpPr>
              <a:spLocks noChangeShapeType="1"/>
            </p:cNvSpPr>
            <p:nvPr/>
          </p:nvSpPr>
          <p:spPr bwMode="auto">
            <a:xfrm flipH="1" flipV="1">
              <a:off x="1180" y="598"/>
              <a:ext cx="81" cy="245"/>
            </a:xfrm>
            <a:prstGeom prst="line">
              <a:avLst/>
            </a:prstGeom>
            <a:grpFill/>
            <a:ln w="25400">
              <a:noFill/>
              <a:round/>
              <a:headEnd/>
              <a:tailEnd type="triangle" w="med" len="med"/>
            </a:ln>
          </p:spPr>
          <p:txBody>
            <a:bodyPr/>
            <a:lstStyle/>
            <a:p>
              <a:endParaRPr lang="en-US"/>
            </a:p>
          </p:txBody>
        </p:sp>
        <p:sp>
          <p:nvSpPr>
            <p:cNvPr id="93" name="Text Box 55"/>
            <p:cNvSpPr txBox="1">
              <a:spLocks noChangeArrowheads="1"/>
            </p:cNvSpPr>
            <p:nvPr/>
          </p:nvSpPr>
          <p:spPr bwMode="auto">
            <a:xfrm>
              <a:off x="1422" y="445"/>
              <a:ext cx="131" cy="186"/>
            </a:xfrm>
            <a:prstGeom prst="rect">
              <a:avLst/>
            </a:prstGeom>
            <a:grpFill/>
            <a:ln w="9525">
              <a:noFill/>
              <a:miter lim="800000"/>
              <a:headEnd/>
              <a:tailEnd/>
            </a:ln>
          </p:spPr>
          <p:txBody>
            <a:bodyPr wrap="none">
              <a:spAutoFit/>
            </a:bodyPr>
            <a:lstStyle/>
            <a:p>
              <a:r>
                <a:rPr lang="en-US" altLang="ja-JP" sz="2400" b="1">
                  <a:solidFill>
                    <a:schemeClr val="accent1"/>
                  </a:solidFill>
                </a:rPr>
                <a:t>p</a:t>
              </a:r>
            </a:p>
          </p:txBody>
        </p:sp>
        <p:sp>
          <p:nvSpPr>
            <p:cNvPr id="94" name="Text Box 56"/>
            <p:cNvSpPr txBox="1">
              <a:spLocks noChangeArrowheads="1"/>
            </p:cNvSpPr>
            <p:nvPr/>
          </p:nvSpPr>
          <p:spPr bwMode="auto">
            <a:xfrm>
              <a:off x="1583" y="445"/>
              <a:ext cx="144" cy="186"/>
            </a:xfrm>
            <a:prstGeom prst="rect">
              <a:avLst/>
            </a:prstGeom>
            <a:grpFill/>
            <a:ln w="9525">
              <a:noFill/>
              <a:miter lim="800000"/>
              <a:headEnd/>
              <a:tailEnd/>
            </a:ln>
          </p:spPr>
          <p:txBody>
            <a:bodyPr wrap="none">
              <a:spAutoFit/>
            </a:bodyPr>
            <a:lstStyle/>
            <a:p>
              <a:r>
                <a:rPr lang="en-US" altLang="ja-JP" sz="2400" b="1">
                  <a:solidFill>
                    <a:srgbClr val="00CC99"/>
                  </a:solidFill>
                </a:rPr>
                <a:t>K</a:t>
              </a:r>
            </a:p>
          </p:txBody>
        </p:sp>
        <p:sp>
          <p:nvSpPr>
            <p:cNvPr id="95" name="Text Box 57"/>
            <p:cNvSpPr txBox="1">
              <a:spLocks noChangeArrowheads="1"/>
            </p:cNvSpPr>
            <p:nvPr/>
          </p:nvSpPr>
          <p:spPr bwMode="auto">
            <a:xfrm>
              <a:off x="1971" y="442"/>
              <a:ext cx="122" cy="186"/>
            </a:xfrm>
            <a:prstGeom prst="rect">
              <a:avLst/>
            </a:prstGeom>
            <a:grpFill/>
            <a:ln w="9525">
              <a:noFill/>
              <a:miter lim="800000"/>
              <a:headEnd/>
              <a:tailEnd/>
            </a:ln>
          </p:spPr>
          <p:txBody>
            <a:bodyPr>
              <a:spAutoFit/>
            </a:bodyPr>
            <a:lstStyle/>
            <a:p>
              <a:r>
                <a:rPr lang="en-US" altLang="ja-JP" sz="2400" b="1">
                  <a:solidFill>
                    <a:schemeClr val="accent1"/>
                  </a:solidFill>
                  <a:latin typeface="Symbol" pitchFamily="18" charset="2"/>
                </a:rPr>
                <a:t>p</a:t>
              </a:r>
            </a:p>
          </p:txBody>
        </p:sp>
        <p:sp>
          <p:nvSpPr>
            <p:cNvPr id="96" name="Text Box 59"/>
            <p:cNvSpPr txBox="1">
              <a:spLocks noChangeArrowheads="1"/>
            </p:cNvSpPr>
            <p:nvPr/>
          </p:nvSpPr>
          <p:spPr bwMode="auto">
            <a:xfrm>
              <a:off x="1073" y="418"/>
              <a:ext cx="122" cy="186"/>
            </a:xfrm>
            <a:prstGeom prst="rect">
              <a:avLst/>
            </a:prstGeom>
            <a:grpFill/>
            <a:ln w="9525">
              <a:noFill/>
              <a:miter lim="800000"/>
              <a:headEnd/>
              <a:tailEnd/>
            </a:ln>
          </p:spPr>
          <p:txBody>
            <a:bodyPr>
              <a:spAutoFit/>
            </a:bodyPr>
            <a:lstStyle/>
            <a:p>
              <a:r>
                <a:rPr lang="en-US" altLang="ja-JP" sz="2400" b="1">
                  <a:solidFill>
                    <a:schemeClr val="accent1"/>
                  </a:solidFill>
                  <a:latin typeface="Symbol" pitchFamily="18" charset="2"/>
                </a:rPr>
                <a:t>p</a:t>
              </a:r>
            </a:p>
          </p:txBody>
        </p:sp>
      </p:grpSp>
      <p:sp>
        <p:nvSpPr>
          <p:cNvPr id="99" name="Text Box 59"/>
          <p:cNvSpPr txBox="1">
            <a:spLocks noChangeArrowheads="1"/>
          </p:cNvSpPr>
          <p:nvPr/>
        </p:nvSpPr>
        <p:spPr bwMode="auto">
          <a:xfrm>
            <a:off x="6324600" y="715248"/>
            <a:ext cx="303525" cy="461665"/>
          </a:xfrm>
          <a:prstGeom prst="rect">
            <a:avLst/>
          </a:prstGeom>
          <a:noFill/>
          <a:ln w="9525">
            <a:noFill/>
            <a:miter lim="800000"/>
            <a:headEnd/>
            <a:tailEnd/>
          </a:ln>
        </p:spPr>
        <p:txBody>
          <a:bodyPr wrap="square">
            <a:spAutoFit/>
          </a:bodyPr>
          <a:lstStyle/>
          <a:p>
            <a:r>
              <a:rPr lang="en-US" altLang="ja-JP" sz="2400" b="1" dirty="0">
                <a:solidFill>
                  <a:schemeClr val="accent1"/>
                </a:solidFill>
                <a:latin typeface="Symbol" pitchFamily="18" charset="2"/>
              </a:rPr>
              <a:t>p</a:t>
            </a:r>
          </a:p>
        </p:txBody>
      </p:sp>
      <p:sp>
        <p:nvSpPr>
          <p:cNvPr id="101" name="Text Box 56"/>
          <p:cNvSpPr txBox="1">
            <a:spLocks noChangeArrowheads="1"/>
          </p:cNvSpPr>
          <p:nvPr/>
        </p:nvSpPr>
        <p:spPr bwMode="auto">
          <a:xfrm>
            <a:off x="5791200" y="639048"/>
            <a:ext cx="357826" cy="461665"/>
          </a:xfrm>
          <a:prstGeom prst="rect">
            <a:avLst/>
          </a:prstGeom>
          <a:noFill/>
          <a:ln w="9525">
            <a:noFill/>
            <a:miter lim="800000"/>
            <a:headEnd/>
            <a:tailEnd/>
          </a:ln>
        </p:spPr>
        <p:txBody>
          <a:bodyPr wrap="square">
            <a:spAutoFit/>
          </a:bodyPr>
          <a:lstStyle/>
          <a:p>
            <a:r>
              <a:rPr lang="en-US" altLang="ja-JP" sz="2400" b="1" dirty="0">
                <a:solidFill>
                  <a:srgbClr val="00CC99"/>
                </a:solidFill>
              </a:rPr>
              <a:t>K</a:t>
            </a:r>
          </a:p>
        </p:txBody>
      </p:sp>
      <p:sp>
        <p:nvSpPr>
          <p:cNvPr id="102" name="Line 50"/>
          <p:cNvSpPr>
            <a:spLocks noChangeShapeType="1"/>
          </p:cNvSpPr>
          <p:nvPr/>
        </p:nvSpPr>
        <p:spPr bwMode="auto">
          <a:xfrm flipV="1">
            <a:off x="5562600" y="1172448"/>
            <a:ext cx="381494" cy="733917"/>
          </a:xfrm>
          <a:prstGeom prst="line">
            <a:avLst/>
          </a:prstGeom>
          <a:noFill/>
          <a:ln w="25400">
            <a:solidFill>
              <a:srgbClr val="00CC99"/>
            </a:solidFill>
            <a:round/>
            <a:headEnd/>
            <a:tailEnd type="triangle" w="med" len="med"/>
          </a:ln>
        </p:spPr>
        <p:txBody>
          <a:bodyPr/>
          <a:lstStyle/>
          <a:p>
            <a:endParaRPr lang="en-US"/>
          </a:p>
        </p:txBody>
      </p:sp>
      <p:grpSp>
        <p:nvGrpSpPr>
          <p:cNvPr id="103" name="Group 90"/>
          <p:cNvGrpSpPr>
            <a:grpSpLocks/>
          </p:cNvGrpSpPr>
          <p:nvPr/>
        </p:nvGrpSpPr>
        <p:grpSpPr bwMode="auto">
          <a:xfrm>
            <a:off x="2514600" y="1248648"/>
            <a:ext cx="1868488" cy="3068183"/>
            <a:chOff x="2523156" y="1278805"/>
            <a:chExt cx="2129572" cy="3823977"/>
          </a:xfrm>
          <a:noFill/>
        </p:grpSpPr>
        <p:sp>
          <p:nvSpPr>
            <p:cNvPr id="104" name="Freeform 36"/>
            <p:cNvSpPr>
              <a:spLocks/>
            </p:cNvSpPr>
            <p:nvPr/>
          </p:nvSpPr>
          <p:spPr bwMode="auto">
            <a:xfrm rot="3658736">
              <a:off x="3282382" y="3015622"/>
              <a:ext cx="613747" cy="340456"/>
            </a:xfrm>
            <a:custGeom>
              <a:avLst/>
              <a:gdLst>
                <a:gd name="T0" fmla="*/ 0 w 616"/>
                <a:gd name="T1" fmla="*/ 0 h 170"/>
                <a:gd name="T2" fmla="*/ 2147483647 w 616"/>
                <a:gd name="T3" fmla="*/ 0 h 170"/>
                <a:gd name="T4" fmla="*/ 2147483647 w 616"/>
                <a:gd name="T5" fmla="*/ 0 h 170"/>
                <a:gd name="T6" fmla="*/ 2147483647 w 616"/>
                <a:gd name="T7" fmla="*/ 0 h 170"/>
                <a:gd name="T8" fmla="*/ 2147483647 w 616"/>
                <a:gd name="T9" fmla="*/ 0 h 170"/>
                <a:gd name="T10" fmla="*/ 2147483647 w 616"/>
                <a:gd name="T11" fmla="*/ 0 h 170"/>
                <a:gd name="T12" fmla="*/ 2147483647 w 616"/>
                <a:gd name="T13" fmla="*/ 0 h 170"/>
                <a:gd name="T14" fmla="*/ 2147483647 w 616"/>
                <a:gd name="T15" fmla="*/ 0 h 170"/>
                <a:gd name="T16" fmla="*/ 0 60000 65536"/>
                <a:gd name="T17" fmla="*/ 0 60000 65536"/>
                <a:gd name="T18" fmla="*/ 0 60000 65536"/>
                <a:gd name="T19" fmla="*/ 0 60000 65536"/>
                <a:gd name="T20" fmla="*/ 0 60000 65536"/>
                <a:gd name="T21" fmla="*/ 0 60000 65536"/>
                <a:gd name="T22" fmla="*/ 0 60000 65536"/>
                <a:gd name="T23" fmla="*/ 0 60000 65536"/>
                <a:gd name="T24" fmla="*/ 0 w 616"/>
                <a:gd name="T25" fmla="*/ 0 h 170"/>
                <a:gd name="T26" fmla="*/ 616 w 616"/>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6" h="170">
                  <a:moveTo>
                    <a:pt x="0" y="86"/>
                  </a:moveTo>
                  <a:cubicBezTo>
                    <a:pt x="27" y="43"/>
                    <a:pt x="54" y="0"/>
                    <a:pt x="82" y="12"/>
                  </a:cubicBezTo>
                  <a:cubicBezTo>
                    <a:pt x="110" y="24"/>
                    <a:pt x="136" y="160"/>
                    <a:pt x="168" y="160"/>
                  </a:cubicBezTo>
                  <a:cubicBezTo>
                    <a:pt x="200" y="160"/>
                    <a:pt x="243" y="11"/>
                    <a:pt x="276" y="10"/>
                  </a:cubicBezTo>
                  <a:cubicBezTo>
                    <a:pt x="309" y="9"/>
                    <a:pt x="337" y="154"/>
                    <a:pt x="368" y="154"/>
                  </a:cubicBezTo>
                  <a:cubicBezTo>
                    <a:pt x="399" y="154"/>
                    <a:pt x="430" y="11"/>
                    <a:pt x="460" y="12"/>
                  </a:cubicBezTo>
                  <a:cubicBezTo>
                    <a:pt x="490" y="13"/>
                    <a:pt x="520" y="146"/>
                    <a:pt x="546" y="158"/>
                  </a:cubicBezTo>
                  <a:cubicBezTo>
                    <a:pt x="572" y="170"/>
                    <a:pt x="605" y="96"/>
                    <a:pt x="616" y="84"/>
                  </a:cubicBezTo>
                </a:path>
              </a:pathLst>
            </a:custGeom>
            <a:grpFill/>
            <a:ln w="31750">
              <a:solidFill>
                <a:srgbClr val="24FC29"/>
              </a:solidFill>
              <a:round/>
              <a:headEnd/>
              <a:tailEnd/>
            </a:ln>
          </p:spPr>
          <p:txBody>
            <a:bodyPr wrap="none" anchor="ctr"/>
            <a:lstStyle/>
            <a:p>
              <a:endParaRPr lang="en-US"/>
            </a:p>
          </p:txBody>
        </p:sp>
        <p:sp>
          <p:nvSpPr>
            <p:cNvPr id="105" name="Freeform 36"/>
            <p:cNvSpPr>
              <a:spLocks/>
            </p:cNvSpPr>
            <p:nvPr/>
          </p:nvSpPr>
          <p:spPr bwMode="auto">
            <a:xfrm rot="3658736">
              <a:off x="2984633" y="2478936"/>
              <a:ext cx="613747" cy="340456"/>
            </a:xfrm>
            <a:custGeom>
              <a:avLst/>
              <a:gdLst>
                <a:gd name="T0" fmla="*/ 0 w 616"/>
                <a:gd name="T1" fmla="*/ 0 h 170"/>
                <a:gd name="T2" fmla="*/ 2147483647 w 616"/>
                <a:gd name="T3" fmla="*/ 0 h 170"/>
                <a:gd name="T4" fmla="*/ 2147483647 w 616"/>
                <a:gd name="T5" fmla="*/ 0 h 170"/>
                <a:gd name="T6" fmla="*/ 2147483647 w 616"/>
                <a:gd name="T7" fmla="*/ 0 h 170"/>
                <a:gd name="T8" fmla="*/ 2147483647 w 616"/>
                <a:gd name="T9" fmla="*/ 0 h 170"/>
                <a:gd name="T10" fmla="*/ 2147483647 w 616"/>
                <a:gd name="T11" fmla="*/ 0 h 170"/>
                <a:gd name="T12" fmla="*/ 2147483647 w 616"/>
                <a:gd name="T13" fmla="*/ 0 h 170"/>
                <a:gd name="T14" fmla="*/ 2147483647 w 616"/>
                <a:gd name="T15" fmla="*/ 0 h 170"/>
                <a:gd name="T16" fmla="*/ 0 60000 65536"/>
                <a:gd name="T17" fmla="*/ 0 60000 65536"/>
                <a:gd name="T18" fmla="*/ 0 60000 65536"/>
                <a:gd name="T19" fmla="*/ 0 60000 65536"/>
                <a:gd name="T20" fmla="*/ 0 60000 65536"/>
                <a:gd name="T21" fmla="*/ 0 60000 65536"/>
                <a:gd name="T22" fmla="*/ 0 60000 65536"/>
                <a:gd name="T23" fmla="*/ 0 60000 65536"/>
                <a:gd name="T24" fmla="*/ 0 w 616"/>
                <a:gd name="T25" fmla="*/ 0 h 170"/>
                <a:gd name="T26" fmla="*/ 616 w 616"/>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6" h="170">
                  <a:moveTo>
                    <a:pt x="0" y="86"/>
                  </a:moveTo>
                  <a:cubicBezTo>
                    <a:pt x="27" y="43"/>
                    <a:pt x="54" y="0"/>
                    <a:pt x="82" y="12"/>
                  </a:cubicBezTo>
                  <a:cubicBezTo>
                    <a:pt x="110" y="24"/>
                    <a:pt x="136" y="160"/>
                    <a:pt x="168" y="160"/>
                  </a:cubicBezTo>
                  <a:cubicBezTo>
                    <a:pt x="200" y="160"/>
                    <a:pt x="243" y="11"/>
                    <a:pt x="276" y="10"/>
                  </a:cubicBezTo>
                  <a:cubicBezTo>
                    <a:pt x="309" y="9"/>
                    <a:pt x="337" y="154"/>
                    <a:pt x="368" y="154"/>
                  </a:cubicBezTo>
                  <a:cubicBezTo>
                    <a:pt x="399" y="154"/>
                    <a:pt x="430" y="11"/>
                    <a:pt x="460" y="12"/>
                  </a:cubicBezTo>
                  <a:cubicBezTo>
                    <a:pt x="490" y="13"/>
                    <a:pt x="520" y="146"/>
                    <a:pt x="546" y="158"/>
                  </a:cubicBezTo>
                  <a:cubicBezTo>
                    <a:pt x="572" y="170"/>
                    <a:pt x="605" y="96"/>
                    <a:pt x="616" y="84"/>
                  </a:cubicBezTo>
                </a:path>
              </a:pathLst>
            </a:custGeom>
            <a:grpFill/>
            <a:ln w="31750">
              <a:solidFill>
                <a:srgbClr val="24FC29"/>
              </a:solidFill>
              <a:round/>
              <a:headEnd/>
              <a:tailEnd/>
            </a:ln>
          </p:spPr>
          <p:txBody>
            <a:bodyPr wrap="none" anchor="ctr"/>
            <a:lstStyle/>
            <a:p>
              <a:endParaRPr lang="en-US"/>
            </a:p>
          </p:txBody>
        </p:sp>
        <p:sp>
          <p:nvSpPr>
            <p:cNvPr id="106" name="Freeform 36"/>
            <p:cNvSpPr>
              <a:spLocks/>
            </p:cNvSpPr>
            <p:nvPr/>
          </p:nvSpPr>
          <p:spPr bwMode="auto">
            <a:xfrm rot="3658736">
              <a:off x="3580130" y="3552308"/>
              <a:ext cx="613747" cy="340456"/>
            </a:xfrm>
            <a:custGeom>
              <a:avLst/>
              <a:gdLst>
                <a:gd name="T0" fmla="*/ 0 w 616"/>
                <a:gd name="T1" fmla="*/ 0 h 170"/>
                <a:gd name="T2" fmla="*/ 2147483647 w 616"/>
                <a:gd name="T3" fmla="*/ 0 h 170"/>
                <a:gd name="T4" fmla="*/ 2147483647 w 616"/>
                <a:gd name="T5" fmla="*/ 0 h 170"/>
                <a:gd name="T6" fmla="*/ 2147483647 w 616"/>
                <a:gd name="T7" fmla="*/ 0 h 170"/>
                <a:gd name="T8" fmla="*/ 2147483647 w 616"/>
                <a:gd name="T9" fmla="*/ 0 h 170"/>
                <a:gd name="T10" fmla="*/ 2147483647 w 616"/>
                <a:gd name="T11" fmla="*/ 0 h 170"/>
                <a:gd name="T12" fmla="*/ 2147483647 w 616"/>
                <a:gd name="T13" fmla="*/ 0 h 170"/>
                <a:gd name="T14" fmla="*/ 2147483647 w 616"/>
                <a:gd name="T15" fmla="*/ 0 h 170"/>
                <a:gd name="T16" fmla="*/ 0 60000 65536"/>
                <a:gd name="T17" fmla="*/ 0 60000 65536"/>
                <a:gd name="T18" fmla="*/ 0 60000 65536"/>
                <a:gd name="T19" fmla="*/ 0 60000 65536"/>
                <a:gd name="T20" fmla="*/ 0 60000 65536"/>
                <a:gd name="T21" fmla="*/ 0 60000 65536"/>
                <a:gd name="T22" fmla="*/ 0 60000 65536"/>
                <a:gd name="T23" fmla="*/ 0 60000 65536"/>
                <a:gd name="T24" fmla="*/ 0 w 616"/>
                <a:gd name="T25" fmla="*/ 0 h 170"/>
                <a:gd name="T26" fmla="*/ 616 w 616"/>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6" h="170">
                  <a:moveTo>
                    <a:pt x="0" y="86"/>
                  </a:moveTo>
                  <a:cubicBezTo>
                    <a:pt x="27" y="43"/>
                    <a:pt x="54" y="0"/>
                    <a:pt x="82" y="12"/>
                  </a:cubicBezTo>
                  <a:cubicBezTo>
                    <a:pt x="110" y="24"/>
                    <a:pt x="136" y="160"/>
                    <a:pt x="168" y="160"/>
                  </a:cubicBezTo>
                  <a:cubicBezTo>
                    <a:pt x="200" y="160"/>
                    <a:pt x="243" y="11"/>
                    <a:pt x="276" y="10"/>
                  </a:cubicBezTo>
                  <a:cubicBezTo>
                    <a:pt x="309" y="9"/>
                    <a:pt x="337" y="154"/>
                    <a:pt x="368" y="154"/>
                  </a:cubicBezTo>
                  <a:cubicBezTo>
                    <a:pt x="399" y="154"/>
                    <a:pt x="430" y="11"/>
                    <a:pt x="460" y="12"/>
                  </a:cubicBezTo>
                  <a:cubicBezTo>
                    <a:pt x="490" y="13"/>
                    <a:pt x="520" y="146"/>
                    <a:pt x="546" y="158"/>
                  </a:cubicBezTo>
                  <a:cubicBezTo>
                    <a:pt x="572" y="170"/>
                    <a:pt x="605" y="96"/>
                    <a:pt x="616" y="84"/>
                  </a:cubicBezTo>
                </a:path>
              </a:pathLst>
            </a:custGeom>
            <a:grpFill/>
            <a:ln w="31750">
              <a:solidFill>
                <a:srgbClr val="24FC29"/>
              </a:solidFill>
              <a:round/>
              <a:headEnd/>
              <a:tailEnd/>
            </a:ln>
          </p:spPr>
          <p:txBody>
            <a:bodyPr wrap="none" anchor="ctr"/>
            <a:lstStyle/>
            <a:p>
              <a:endParaRPr lang="en-US"/>
            </a:p>
          </p:txBody>
        </p:sp>
        <p:sp>
          <p:nvSpPr>
            <p:cNvPr id="107" name="Freeform 36"/>
            <p:cNvSpPr>
              <a:spLocks/>
            </p:cNvSpPr>
            <p:nvPr/>
          </p:nvSpPr>
          <p:spPr bwMode="auto">
            <a:xfrm rot="3658736">
              <a:off x="3877878" y="4088994"/>
              <a:ext cx="613747" cy="340456"/>
            </a:xfrm>
            <a:custGeom>
              <a:avLst/>
              <a:gdLst>
                <a:gd name="T0" fmla="*/ 0 w 616"/>
                <a:gd name="T1" fmla="*/ 0 h 170"/>
                <a:gd name="T2" fmla="*/ 2147483647 w 616"/>
                <a:gd name="T3" fmla="*/ 0 h 170"/>
                <a:gd name="T4" fmla="*/ 2147483647 w 616"/>
                <a:gd name="T5" fmla="*/ 0 h 170"/>
                <a:gd name="T6" fmla="*/ 2147483647 w 616"/>
                <a:gd name="T7" fmla="*/ 0 h 170"/>
                <a:gd name="T8" fmla="*/ 2147483647 w 616"/>
                <a:gd name="T9" fmla="*/ 0 h 170"/>
                <a:gd name="T10" fmla="*/ 2147483647 w 616"/>
                <a:gd name="T11" fmla="*/ 0 h 170"/>
                <a:gd name="T12" fmla="*/ 2147483647 w 616"/>
                <a:gd name="T13" fmla="*/ 0 h 170"/>
                <a:gd name="T14" fmla="*/ 2147483647 w 616"/>
                <a:gd name="T15" fmla="*/ 0 h 170"/>
                <a:gd name="T16" fmla="*/ 0 60000 65536"/>
                <a:gd name="T17" fmla="*/ 0 60000 65536"/>
                <a:gd name="T18" fmla="*/ 0 60000 65536"/>
                <a:gd name="T19" fmla="*/ 0 60000 65536"/>
                <a:gd name="T20" fmla="*/ 0 60000 65536"/>
                <a:gd name="T21" fmla="*/ 0 60000 65536"/>
                <a:gd name="T22" fmla="*/ 0 60000 65536"/>
                <a:gd name="T23" fmla="*/ 0 60000 65536"/>
                <a:gd name="T24" fmla="*/ 0 w 616"/>
                <a:gd name="T25" fmla="*/ 0 h 170"/>
                <a:gd name="T26" fmla="*/ 616 w 616"/>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6" h="170">
                  <a:moveTo>
                    <a:pt x="0" y="86"/>
                  </a:moveTo>
                  <a:cubicBezTo>
                    <a:pt x="27" y="43"/>
                    <a:pt x="54" y="0"/>
                    <a:pt x="82" y="12"/>
                  </a:cubicBezTo>
                  <a:cubicBezTo>
                    <a:pt x="110" y="24"/>
                    <a:pt x="136" y="160"/>
                    <a:pt x="168" y="160"/>
                  </a:cubicBezTo>
                  <a:cubicBezTo>
                    <a:pt x="200" y="160"/>
                    <a:pt x="243" y="11"/>
                    <a:pt x="276" y="10"/>
                  </a:cubicBezTo>
                  <a:cubicBezTo>
                    <a:pt x="309" y="9"/>
                    <a:pt x="337" y="154"/>
                    <a:pt x="368" y="154"/>
                  </a:cubicBezTo>
                  <a:cubicBezTo>
                    <a:pt x="399" y="154"/>
                    <a:pt x="430" y="11"/>
                    <a:pt x="460" y="12"/>
                  </a:cubicBezTo>
                  <a:cubicBezTo>
                    <a:pt x="490" y="13"/>
                    <a:pt x="520" y="146"/>
                    <a:pt x="546" y="158"/>
                  </a:cubicBezTo>
                  <a:cubicBezTo>
                    <a:pt x="572" y="170"/>
                    <a:pt x="605" y="96"/>
                    <a:pt x="616" y="84"/>
                  </a:cubicBezTo>
                </a:path>
              </a:pathLst>
            </a:custGeom>
            <a:grpFill/>
            <a:ln w="31750">
              <a:solidFill>
                <a:srgbClr val="24FC29"/>
              </a:solidFill>
              <a:round/>
              <a:headEnd/>
              <a:tailEnd/>
            </a:ln>
          </p:spPr>
          <p:txBody>
            <a:bodyPr wrap="none" anchor="ctr"/>
            <a:lstStyle/>
            <a:p>
              <a:endParaRPr lang="en-US"/>
            </a:p>
          </p:txBody>
        </p:sp>
        <p:sp>
          <p:nvSpPr>
            <p:cNvPr id="108" name="Freeform 36"/>
            <p:cNvSpPr>
              <a:spLocks/>
            </p:cNvSpPr>
            <p:nvPr/>
          </p:nvSpPr>
          <p:spPr bwMode="auto">
            <a:xfrm rot="3658736">
              <a:off x="4175626" y="4625681"/>
              <a:ext cx="613747" cy="340456"/>
            </a:xfrm>
            <a:custGeom>
              <a:avLst/>
              <a:gdLst>
                <a:gd name="T0" fmla="*/ 0 w 616"/>
                <a:gd name="T1" fmla="*/ 0 h 170"/>
                <a:gd name="T2" fmla="*/ 2147483647 w 616"/>
                <a:gd name="T3" fmla="*/ 0 h 170"/>
                <a:gd name="T4" fmla="*/ 2147483647 w 616"/>
                <a:gd name="T5" fmla="*/ 0 h 170"/>
                <a:gd name="T6" fmla="*/ 2147483647 w 616"/>
                <a:gd name="T7" fmla="*/ 0 h 170"/>
                <a:gd name="T8" fmla="*/ 2147483647 w 616"/>
                <a:gd name="T9" fmla="*/ 0 h 170"/>
                <a:gd name="T10" fmla="*/ 2147483647 w 616"/>
                <a:gd name="T11" fmla="*/ 0 h 170"/>
                <a:gd name="T12" fmla="*/ 2147483647 w 616"/>
                <a:gd name="T13" fmla="*/ 0 h 170"/>
                <a:gd name="T14" fmla="*/ 2147483647 w 616"/>
                <a:gd name="T15" fmla="*/ 0 h 170"/>
                <a:gd name="T16" fmla="*/ 0 60000 65536"/>
                <a:gd name="T17" fmla="*/ 0 60000 65536"/>
                <a:gd name="T18" fmla="*/ 0 60000 65536"/>
                <a:gd name="T19" fmla="*/ 0 60000 65536"/>
                <a:gd name="T20" fmla="*/ 0 60000 65536"/>
                <a:gd name="T21" fmla="*/ 0 60000 65536"/>
                <a:gd name="T22" fmla="*/ 0 60000 65536"/>
                <a:gd name="T23" fmla="*/ 0 60000 65536"/>
                <a:gd name="T24" fmla="*/ 0 w 616"/>
                <a:gd name="T25" fmla="*/ 0 h 170"/>
                <a:gd name="T26" fmla="*/ 616 w 616"/>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6" h="170">
                  <a:moveTo>
                    <a:pt x="0" y="86"/>
                  </a:moveTo>
                  <a:cubicBezTo>
                    <a:pt x="27" y="43"/>
                    <a:pt x="54" y="0"/>
                    <a:pt x="82" y="12"/>
                  </a:cubicBezTo>
                  <a:cubicBezTo>
                    <a:pt x="110" y="24"/>
                    <a:pt x="136" y="160"/>
                    <a:pt x="168" y="160"/>
                  </a:cubicBezTo>
                  <a:cubicBezTo>
                    <a:pt x="200" y="160"/>
                    <a:pt x="243" y="11"/>
                    <a:pt x="276" y="10"/>
                  </a:cubicBezTo>
                  <a:cubicBezTo>
                    <a:pt x="309" y="9"/>
                    <a:pt x="337" y="154"/>
                    <a:pt x="368" y="154"/>
                  </a:cubicBezTo>
                  <a:cubicBezTo>
                    <a:pt x="399" y="154"/>
                    <a:pt x="430" y="11"/>
                    <a:pt x="460" y="12"/>
                  </a:cubicBezTo>
                  <a:cubicBezTo>
                    <a:pt x="490" y="13"/>
                    <a:pt x="520" y="146"/>
                    <a:pt x="546" y="158"/>
                  </a:cubicBezTo>
                  <a:cubicBezTo>
                    <a:pt x="572" y="170"/>
                    <a:pt x="605" y="96"/>
                    <a:pt x="616" y="84"/>
                  </a:cubicBezTo>
                </a:path>
              </a:pathLst>
            </a:custGeom>
            <a:grpFill/>
            <a:ln w="31750">
              <a:solidFill>
                <a:srgbClr val="24FC29"/>
              </a:solidFill>
              <a:round/>
              <a:headEnd/>
              <a:tailEnd/>
            </a:ln>
          </p:spPr>
          <p:txBody>
            <a:bodyPr wrap="none" anchor="ctr"/>
            <a:lstStyle/>
            <a:p>
              <a:endParaRPr lang="en-US"/>
            </a:p>
          </p:txBody>
        </p:sp>
        <p:sp>
          <p:nvSpPr>
            <p:cNvPr id="109" name="Freeform 36"/>
            <p:cNvSpPr>
              <a:spLocks/>
            </p:cNvSpPr>
            <p:nvPr/>
          </p:nvSpPr>
          <p:spPr bwMode="auto">
            <a:xfrm rot="3658736">
              <a:off x="2680159" y="1948851"/>
              <a:ext cx="613747" cy="340456"/>
            </a:xfrm>
            <a:custGeom>
              <a:avLst/>
              <a:gdLst>
                <a:gd name="T0" fmla="*/ 0 w 616"/>
                <a:gd name="T1" fmla="*/ 0 h 170"/>
                <a:gd name="T2" fmla="*/ 2147483647 w 616"/>
                <a:gd name="T3" fmla="*/ 0 h 170"/>
                <a:gd name="T4" fmla="*/ 2147483647 w 616"/>
                <a:gd name="T5" fmla="*/ 0 h 170"/>
                <a:gd name="T6" fmla="*/ 2147483647 w 616"/>
                <a:gd name="T7" fmla="*/ 0 h 170"/>
                <a:gd name="T8" fmla="*/ 2147483647 w 616"/>
                <a:gd name="T9" fmla="*/ 0 h 170"/>
                <a:gd name="T10" fmla="*/ 2147483647 w 616"/>
                <a:gd name="T11" fmla="*/ 0 h 170"/>
                <a:gd name="T12" fmla="*/ 2147483647 w 616"/>
                <a:gd name="T13" fmla="*/ 0 h 170"/>
                <a:gd name="T14" fmla="*/ 2147483647 w 616"/>
                <a:gd name="T15" fmla="*/ 0 h 170"/>
                <a:gd name="T16" fmla="*/ 0 60000 65536"/>
                <a:gd name="T17" fmla="*/ 0 60000 65536"/>
                <a:gd name="T18" fmla="*/ 0 60000 65536"/>
                <a:gd name="T19" fmla="*/ 0 60000 65536"/>
                <a:gd name="T20" fmla="*/ 0 60000 65536"/>
                <a:gd name="T21" fmla="*/ 0 60000 65536"/>
                <a:gd name="T22" fmla="*/ 0 60000 65536"/>
                <a:gd name="T23" fmla="*/ 0 60000 65536"/>
                <a:gd name="T24" fmla="*/ 0 w 616"/>
                <a:gd name="T25" fmla="*/ 0 h 170"/>
                <a:gd name="T26" fmla="*/ 616 w 616"/>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6" h="170">
                  <a:moveTo>
                    <a:pt x="0" y="86"/>
                  </a:moveTo>
                  <a:cubicBezTo>
                    <a:pt x="27" y="43"/>
                    <a:pt x="54" y="0"/>
                    <a:pt x="82" y="12"/>
                  </a:cubicBezTo>
                  <a:cubicBezTo>
                    <a:pt x="110" y="24"/>
                    <a:pt x="136" y="160"/>
                    <a:pt x="168" y="160"/>
                  </a:cubicBezTo>
                  <a:cubicBezTo>
                    <a:pt x="200" y="160"/>
                    <a:pt x="243" y="11"/>
                    <a:pt x="276" y="10"/>
                  </a:cubicBezTo>
                  <a:cubicBezTo>
                    <a:pt x="309" y="9"/>
                    <a:pt x="337" y="154"/>
                    <a:pt x="368" y="154"/>
                  </a:cubicBezTo>
                  <a:cubicBezTo>
                    <a:pt x="399" y="154"/>
                    <a:pt x="430" y="11"/>
                    <a:pt x="460" y="12"/>
                  </a:cubicBezTo>
                  <a:cubicBezTo>
                    <a:pt x="490" y="13"/>
                    <a:pt x="520" y="146"/>
                    <a:pt x="546" y="158"/>
                  </a:cubicBezTo>
                  <a:cubicBezTo>
                    <a:pt x="572" y="170"/>
                    <a:pt x="605" y="96"/>
                    <a:pt x="616" y="84"/>
                  </a:cubicBezTo>
                </a:path>
              </a:pathLst>
            </a:custGeom>
            <a:grpFill/>
            <a:ln w="31750">
              <a:solidFill>
                <a:srgbClr val="24FC29"/>
              </a:solidFill>
              <a:round/>
              <a:headEnd/>
              <a:tailEnd/>
            </a:ln>
          </p:spPr>
          <p:txBody>
            <a:bodyPr wrap="none" anchor="ctr"/>
            <a:lstStyle/>
            <a:p>
              <a:endParaRPr lang="en-US"/>
            </a:p>
          </p:txBody>
        </p:sp>
        <p:sp>
          <p:nvSpPr>
            <p:cNvPr id="110" name="Freeform 36"/>
            <p:cNvSpPr>
              <a:spLocks/>
            </p:cNvSpPr>
            <p:nvPr/>
          </p:nvSpPr>
          <p:spPr bwMode="auto">
            <a:xfrm rot="3658736">
              <a:off x="2386510" y="1415451"/>
              <a:ext cx="613747" cy="340456"/>
            </a:xfrm>
            <a:custGeom>
              <a:avLst/>
              <a:gdLst>
                <a:gd name="T0" fmla="*/ 0 w 616"/>
                <a:gd name="T1" fmla="*/ 0 h 170"/>
                <a:gd name="T2" fmla="*/ 2147483647 w 616"/>
                <a:gd name="T3" fmla="*/ 0 h 170"/>
                <a:gd name="T4" fmla="*/ 2147483647 w 616"/>
                <a:gd name="T5" fmla="*/ 0 h 170"/>
                <a:gd name="T6" fmla="*/ 2147483647 w 616"/>
                <a:gd name="T7" fmla="*/ 0 h 170"/>
                <a:gd name="T8" fmla="*/ 2147483647 w 616"/>
                <a:gd name="T9" fmla="*/ 0 h 170"/>
                <a:gd name="T10" fmla="*/ 2147483647 w 616"/>
                <a:gd name="T11" fmla="*/ 0 h 170"/>
                <a:gd name="T12" fmla="*/ 2147483647 w 616"/>
                <a:gd name="T13" fmla="*/ 0 h 170"/>
                <a:gd name="T14" fmla="*/ 2147483647 w 616"/>
                <a:gd name="T15" fmla="*/ 0 h 170"/>
                <a:gd name="T16" fmla="*/ 0 60000 65536"/>
                <a:gd name="T17" fmla="*/ 0 60000 65536"/>
                <a:gd name="T18" fmla="*/ 0 60000 65536"/>
                <a:gd name="T19" fmla="*/ 0 60000 65536"/>
                <a:gd name="T20" fmla="*/ 0 60000 65536"/>
                <a:gd name="T21" fmla="*/ 0 60000 65536"/>
                <a:gd name="T22" fmla="*/ 0 60000 65536"/>
                <a:gd name="T23" fmla="*/ 0 60000 65536"/>
                <a:gd name="T24" fmla="*/ 0 w 616"/>
                <a:gd name="T25" fmla="*/ 0 h 170"/>
                <a:gd name="T26" fmla="*/ 616 w 616"/>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6" h="170">
                  <a:moveTo>
                    <a:pt x="0" y="86"/>
                  </a:moveTo>
                  <a:cubicBezTo>
                    <a:pt x="27" y="43"/>
                    <a:pt x="54" y="0"/>
                    <a:pt x="82" y="12"/>
                  </a:cubicBezTo>
                  <a:cubicBezTo>
                    <a:pt x="110" y="24"/>
                    <a:pt x="136" y="160"/>
                    <a:pt x="168" y="160"/>
                  </a:cubicBezTo>
                  <a:cubicBezTo>
                    <a:pt x="200" y="160"/>
                    <a:pt x="243" y="11"/>
                    <a:pt x="276" y="10"/>
                  </a:cubicBezTo>
                  <a:cubicBezTo>
                    <a:pt x="309" y="9"/>
                    <a:pt x="337" y="154"/>
                    <a:pt x="368" y="154"/>
                  </a:cubicBezTo>
                  <a:cubicBezTo>
                    <a:pt x="399" y="154"/>
                    <a:pt x="430" y="11"/>
                    <a:pt x="460" y="12"/>
                  </a:cubicBezTo>
                  <a:cubicBezTo>
                    <a:pt x="490" y="13"/>
                    <a:pt x="520" y="146"/>
                    <a:pt x="546" y="158"/>
                  </a:cubicBezTo>
                  <a:cubicBezTo>
                    <a:pt x="572" y="170"/>
                    <a:pt x="605" y="96"/>
                    <a:pt x="616" y="84"/>
                  </a:cubicBezTo>
                </a:path>
              </a:pathLst>
            </a:custGeom>
            <a:grpFill/>
            <a:ln w="31750">
              <a:solidFill>
                <a:srgbClr val="24FC29"/>
              </a:solidFill>
              <a:round/>
              <a:headEnd/>
              <a:tailEnd/>
            </a:ln>
          </p:spPr>
          <p:txBody>
            <a:bodyPr wrap="none" anchor="ctr"/>
            <a:lstStyle/>
            <a:p>
              <a:endParaRPr lang="en-US"/>
            </a:p>
          </p:txBody>
        </p:sp>
      </p:grpSp>
      <p:grpSp>
        <p:nvGrpSpPr>
          <p:cNvPr id="111" name="Group 64"/>
          <p:cNvGrpSpPr>
            <a:grpSpLocks/>
          </p:cNvGrpSpPr>
          <p:nvPr/>
        </p:nvGrpSpPr>
        <p:grpSpPr bwMode="auto">
          <a:xfrm rot="5616525">
            <a:off x="3022755" y="2469320"/>
            <a:ext cx="2715530" cy="387379"/>
            <a:chOff x="1295400" y="4572000"/>
            <a:chExt cx="4953000" cy="228600"/>
          </a:xfrm>
          <a:noFill/>
        </p:grpSpPr>
        <p:sp>
          <p:nvSpPr>
            <p:cNvPr id="112" name="Freeform 36"/>
            <p:cNvSpPr>
              <a:spLocks/>
            </p:cNvSpPr>
            <p:nvPr/>
          </p:nvSpPr>
          <p:spPr bwMode="auto">
            <a:xfrm>
              <a:off x="2286000" y="4572000"/>
              <a:ext cx="990600" cy="228600"/>
            </a:xfrm>
            <a:custGeom>
              <a:avLst/>
              <a:gdLst>
                <a:gd name="T0" fmla="*/ 0 w 616"/>
                <a:gd name="T1" fmla="*/ 0 h 170"/>
                <a:gd name="T2" fmla="*/ 2147483647 w 616"/>
                <a:gd name="T3" fmla="*/ 0 h 170"/>
                <a:gd name="T4" fmla="*/ 2147483647 w 616"/>
                <a:gd name="T5" fmla="*/ 0 h 170"/>
                <a:gd name="T6" fmla="*/ 2147483647 w 616"/>
                <a:gd name="T7" fmla="*/ 0 h 170"/>
                <a:gd name="T8" fmla="*/ 2147483647 w 616"/>
                <a:gd name="T9" fmla="*/ 0 h 170"/>
                <a:gd name="T10" fmla="*/ 2147483647 w 616"/>
                <a:gd name="T11" fmla="*/ 0 h 170"/>
                <a:gd name="T12" fmla="*/ 2147483647 w 616"/>
                <a:gd name="T13" fmla="*/ 0 h 170"/>
                <a:gd name="T14" fmla="*/ 2147483647 w 616"/>
                <a:gd name="T15" fmla="*/ 0 h 170"/>
                <a:gd name="T16" fmla="*/ 0 60000 65536"/>
                <a:gd name="T17" fmla="*/ 0 60000 65536"/>
                <a:gd name="T18" fmla="*/ 0 60000 65536"/>
                <a:gd name="T19" fmla="*/ 0 60000 65536"/>
                <a:gd name="T20" fmla="*/ 0 60000 65536"/>
                <a:gd name="T21" fmla="*/ 0 60000 65536"/>
                <a:gd name="T22" fmla="*/ 0 60000 65536"/>
                <a:gd name="T23" fmla="*/ 0 60000 65536"/>
                <a:gd name="T24" fmla="*/ 0 w 616"/>
                <a:gd name="T25" fmla="*/ 0 h 170"/>
                <a:gd name="T26" fmla="*/ 616 w 616"/>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6" h="170">
                  <a:moveTo>
                    <a:pt x="0" y="86"/>
                  </a:moveTo>
                  <a:cubicBezTo>
                    <a:pt x="27" y="43"/>
                    <a:pt x="54" y="0"/>
                    <a:pt x="82" y="12"/>
                  </a:cubicBezTo>
                  <a:cubicBezTo>
                    <a:pt x="110" y="24"/>
                    <a:pt x="136" y="160"/>
                    <a:pt x="168" y="160"/>
                  </a:cubicBezTo>
                  <a:cubicBezTo>
                    <a:pt x="200" y="160"/>
                    <a:pt x="243" y="11"/>
                    <a:pt x="276" y="10"/>
                  </a:cubicBezTo>
                  <a:cubicBezTo>
                    <a:pt x="309" y="9"/>
                    <a:pt x="337" y="154"/>
                    <a:pt x="368" y="154"/>
                  </a:cubicBezTo>
                  <a:cubicBezTo>
                    <a:pt x="399" y="154"/>
                    <a:pt x="430" y="11"/>
                    <a:pt x="460" y="12"/>
                  </a:cubicBezTo>
                  <a:cubicBezTo>
                    <a:pt x="490" y="13"/>
                    <a:pt x="520" y="146"/>
                    <a:pt x="546" y="158"/>
                  </a:cubicBezTo>
                  <a:cubicBezTo>
                    <a:pt x="572" y="170"/>
                    <a:pt x="605" y="96"/>
                    <a:pt x="616" y="84"/>
                  </a:cubicBezTo>
                </a:path>
              </a:pathLst>
            </a:custGeom>
            <a:grpFill/>
            <a:ln w="31750">
              <a:solidFill>
                <a:srgbClr val="FFFF00"/>
              </a:solidFill>
              <a:round/>
              <a:headEnd/>
              <a:tailEnd/>
            </a:ln>
          </p:spPr>
          <p:txBody>
            <a:bodyPr wrap="none" anchor="ctr"/>
            <a:lstStyle/>
            <a:p>
              <a:endParaRPr lang="en-US"/>
            </a:p>
          </p:txBody>
        </p:sp>
        <p:sp>
          <p:nvSpPr>
            <p:cNvPr id="113" name="Freeform 36"/>
            <p:cNvSpPr>
              <a:spLocks/>
            </p:cNvSpPr>
            <p:nvPr/>
          </p:nvSpPr>
          <p:spPr bwMode="auto">
            <a:xfrm>
              <a:off x="1295400" y="4572000"/>
              <a:ext cx="990600" cy="228600"/>
            </a:xfrm>
            <a:custGeom>
              <a:avLst/>
              <a:gdLst>
                <a:gd name="T0" fmla="*/ 0 w 616"/>
                <a:gd name="T1" fmla="*/ 0 h 170"/>
                <a:gd name="T2" fmla="*/ 2147483647 w 616"/>
                <a:gd name="T3" fmla="*/ 0 h 170"/>
                <a:gd name="T4" fmla="*/ 2147483647 w 616"/>
                <a:gd name="T5" fmla="*/ 0 h 170"/>
                <a:gd name="T6" fmla="*/ 2147483647 w 616"/>
                <a:gd name="T7" fmla="*/ 0 h 170"/>
                <a:gd name="T8" fmla="*/ 2147483647 w 616"/>
                <a:gd name="T9" fmla="*/ 0 h 170"/>
                <a:gd name="T10" fmla="*/ 2147483647 w 616"/>
                <a:gd name="T11" fmla="*/ 0 h 170"/>
                <a:gd name="T12" fmla="*/ 2147483647 w 616"/>
                <a:gd name="T13" fmla="*/ 0 h 170"/>
                <a:gd name="T14" fmla="*/ 2147483647 w 616"/>
                <a:gd name="T15" fmla="*/ 0 h 170"/>
                <a:gd name="T16" fmla="*/ 0 60000 65536"/>
                <a:gd name="T17" fmla="*/ 0 60000 65536"/>
                <a:gd name="T18" fmla="*/ 0 60000 65536"/>
                <a:gd name="T19" fmla="*/ 0 60000 65536"/>
                <a:gd name="T20" fmla="*/ 0 60000 65536"/>
                <a:gd name="T21" fmla="*/ 0 60000 65536"/>
                <a:gd name="T22" fmla="*/ 0 60000 65536"/>
                <a:gd name="T23" fmla="*/ 0 60000 65536"/>
                <a:gd name="T24" fmla="*/ 0 w 616"/>
                <a:gd name="T25" fmla="*/ 0 h 170"/>
                <a:gd name="T26" fmla="*/ 616 w 616"/>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6" h="170">
                  <a:moveTo>
                    <a:pt x="0" y="86"/>
                  </a:moveTo>
                  <a:cubicBezTo>
                    <a:pt x="27" y="43"/>
                    <a:pt x="54" y="0"/>
                    <a:pt x="82" y="12"/>
                  </a:cubicBezTo>
                  <a:cubicBezTo>
                    <a:pt x="110" y="24"/>
                    <a:pt x="136" y="160"/>
                    <a:pt x="168" y="160"/>
                  </a:cubicBezTo>
                  <a:cubicBezTo>
                    <a:pt x="200" y="160"/>
                    <a:pt x="243" y="11"/>
                    <a:pt x="276" y="10"/>
                  </a:cubicBezTo>
                  <a:cubicBezTo>
                    <a:pt x="309" y="9"/>
                    <a:pt x="337" y="154"/>
                    <a:pt x="368" y="154"/>
                  </a:cubicBezTo>
                  <a:cubicBezTo>
                    <a:pt x="399" y="154"/>
                    <a:pt x="430" y="11"/>
                    <a:pt x="460" y="12"/>
                  </a:cubicBezTo>
                  <a:cubicBezTo>
                    <a:pt x="490" y="13"/>
                    <a:pt x="520" y="146"/>
                    <a:pt x="546" y="158"/>
                  </a:cubicBezTo>
                  <a:cubicBezTo>
                    <a:pt x="572" y="170"/>
                    <a:pt x="605" y="96"/>
                    <a:pt x="616" y="84"/>
                  </a:cubicBezTo>
                </a:path>
              </a:pathLst>
            </a:custGeom>
            <a:grpFill/>
            <a:ln w="31750">
              <a:solidFill>
                <a:srgbClr val="FFFF00"/>
              </a:solidFill>
              <a:round/>
              <a:headEnd/>
              <a:tailEnd/>
            </a:ln>
          </p:spPr>
          <p:txBody>
            <a:bodyPr wrap="none" anchor="ctr"/>
            <a:lstStyle/>
            <a:p>
              <a:endParaRPr lang="en-US"/>
            </a:p>
          </p:txBody>
        </p:sp>
        <p:sp>
          <p:nvSpPr>
            <p:cNvPr id="114" name="Freeform 36"/>
            <p:cNvSpPr>
              <a:spLocks/>
            </p:cNvSpPr>
            <p:nvPr/>
          </p:nvSpPr>
          <p:spPr bwMode="auto">
            <a:xfrm>
              <a:off x="3276600" y="4572000"/>
              <a:ext cx="990600" cy="228600"/>
            </a:xfrm>
            <a:custGeom>
              <a:avLst/>
              <a:gdLst>
                <a:gd name="T0" fmla="*/ 0 w 616"/>
                <a:gd name="T1" fmla="*/ 0 h 170"/>
                <a:gd name="T2" fmla="*/ 2147483647 w 616"/>
                <a:gd name="T3" fmla="*/ 0 h 170"/>
                <a:gd name="T4" fmla="*/ 2147483647 w 616"/>
                <a:gd name="T5" fmla="*/ 0 h 170"/>
                <a:gd name="T6" fmla="*/ 2147483647 w 616"/>
                <a:gd name="T7" fmla="*/ 0 h 170"/>
                <a:gd name="T8" fmla="*/ 2147483647 w 616"/>
                <a:gd name="T9" fmla="*/ 0 h 170"/>
                <a:gd name="T10" fmla="*/ 2147483647 w 616"/>
                <a:gd name="T11" fmla="*/ 0 h 170"/>
                <a:gd name="T12" fmla="*/ 2147483647 w 616"/>
                <a:gd name="T13" fmla="*/ 0 h 170"/>
                <a:gd name="T14" fmla="*/ 2147483647 w 616"/>
                <a:gd name="T15" fmla="*/ 0 h 170"/>
                <a:gd name="T16" fmla="*/ 0 60000 65536"/>
                <a:gd name="T17" fmla="*/ 0 60000 65536"/>
                <a:gd name="T18" fmla="*/ 0 60000 65536"/>
                <a:gd name="T19" fmla="*/ 0 60000 65536"/>
                <a:gd name="T20" fmla="*/ 0 60000 65536"/>
                <a:gd name="T21" fmla="*/ 0 60000 65536"/>
                <a:gd name="T22" fmla="*/ 0 60000 65536"/>
                <a:gd name="T23" fmla="*/ 0 60000 65536"/>
                <a:gd name="T24" fmla="*/ 0 w 616"/>
                <a:gd name="T25" fmla="*/ 0 h 170"/>
                <a:gd name="T26" fmla="*/ 616 w 616"/>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6" h="170">
                  <a:moveTo>
                    <a:pt x="0" y="86"/>
                  </a:moveTo>
                  <a:cubicBezTo>
                    <a:pt x="27" y="43"/>
                    <a:pt x="54" y="0"/>
                    <a:pt x="82" y="12"/>
                  </a:cubicBezTo>
                  <a:cubicBezTo>
                    <a:pt x="110" y="24"/>
                    <a:pt x="136" y="160"/>
                    <a:pt x="168" y="160"/>
                  </a:cubicBezTo>
                  <a:cubicBezTo>
                    <a:pt x="200" y="160"/>
                    <a:pt x="243" y="11"/>
                    <a:pt x="276" y="10"/>
                  </a:cubicBezTo>
                  <a:cubicBezTo>
                    <a:pt x="309" y="9"/>
                    <a:pt x="337" y="154"/>
                    <a:pt x="368" y="154"/>
                  </a:cubicBezTo>
                  <a:cubicBezTo>
                    <a:pt x="399" y="154"/>
                    <a:pt x="430" y="11"/>
                    <a:pt x="460" y="12"/>
                  </a:cubicBezTo>
                  <a:cubicBezTo>
                    <a:pt x="490" y="13"/>
                    <a:pt x="520" y="146"/>
                    <a:pt x="546" y="158"/>
                  </a:cubicBezTo>
                  <a:cubicBezTo>
                    <a:pt x="572" y="170"/>
                    <a:pt x="605" y="96"/>
                    <a:pt x="616" y="84"/>
                  </a:cubicBezTo>
                </a:path>
              </a:pathLst>
            </a:custGeom>
            <a:grpFill/>
            <a:ln w="31750">
              <a:solidFill>
                <a:srgbClr val="FFFF00"/>
              </a:solidFill>
              <a:round/>
              <a:headEnd/>
              <a:tailEnd/>
            </a:ln>
          </p:spPr>
          <p:txBody>
            <a:bodyPr wrap="none" anchor="ctr"/>
            <a:lstStyle/>
            <a:p>
              <a:endParaRPr lang="en-US"/>
            </a:p>
          </p:txBody>
        </p:sp>
        <p:sp>
          <p:nvSpPr>
            <p:cNvPr id="115" name="Freeform 36"/>
            <p:cNvSpPr>
              <a:spLocks/>
            </p:cNvSpPr>
            <p:nvPr/>
          </p:nvSpPr>
          <p:spPr bwMode="auto">
            <a:xfrm>
              <a:off x="4267200" y="4572000"/>
              <a:ext cx="990600" cy="228600"/>
            </a:xfrm>
            <a:custGeom>
              <a:avLst/>
              <a:gdLst>
                <a:gd name="T0" fmla="*/ 0 w 616"/>
                <a:gd name="T1" fmla="*/ 0 h 170"/>
                <a:gd name="T2" fmla="*/ 2147483647 w 616"/>
                <a:gd name="T3" fmla="*/ 0 h 170"/>
                <a:gd name="T4" fmla="*/ 2147483647 w 616"/>
                <a:gd name="T5" fmla="*/ 0 h 170"/>
                <a:gd name="T6" fmla="*/ 2147483647 w 616"/>
                <a:gd name="T7" fmla="*/ 0 h 170"/>
                <a:gd name="T8" fmla="*/ 2147483647 w 616"/>
                <a:gd name="T9" fmla="*/ 0 h 170"/>
                <a:gd name="T10" fmla="*/ 2147483647 w 616"/>
                <a:gd name="T11" fmla="*/ 0 h 170"/>
                <a:gd name="T12" fmla="*/ 2147483647 w 616"/>
                <a:gd name="T13" fmla="*/ 0 h 170"/>
                <a:gd name="T14" fmla="*/ 2147483647 w 616"/>
                <a:gd name="T15" fmla="*/ 0 h 170"/>
                <a:gd name="T16" fmla="*/ 0 60000 65536"/>
                <a:gd name="T17" fmla="*/ 0 60000 65536"/>
                <a:gd name="T18" fmla="*/ 0 60000 65536"/>
                <a:gd name="T19" fmla="*/ 0 60000 65536"/>
                <a:gd name="T20" fmla="*/ 0 60000 65536"/>
                <a:gd name="T21" fmla="*/ 0 60000 65536"/>
                <a:gd name="T22" fmla="*/ 0 60000 65536"/>
                <a:gd name="T23" fmla="*/ 0 60000 65536"/>
                <a:gd name="T24" fmla="*/ 0 w 616"/>
                <a:gd name="T25" fmla="*/ 0 h 170"/>
                <a:gd name="T26" fmla="*/ 616 w 616"/>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6" h="170">
                  <a:moveTo>
                    <a:pt x="0" y="86"/>
                  </a:moveTo>
                  <a:cubicBezTo>
                    <a:pt x="27" y="43"/>
                    <a:pt x="54" y="0"/>
                    <a:pt x="82" y="12"/>
                  </a:cubicBezTo>
                  <a:cubicBezTo>
                    <a:pt x="110" y="24"/>
                    <a:pt x="136" y="160"/>
                    <a:pt x="168" y="160"/>
                  </a:cubicBezTo>
                  <a:cubicBezTo>
                    <a:pt x="200" y="160"/>
                    <a:pt x="243" y="11"/>
                    <a:pt x="276" y="10"/>
                  </a:cubicBezTo>
                  <a:cubicBezTo>
                    <a:pt x="309" y="9"/>
                    <a:pt x="337" y="154"/>
                    <a:pt x="368" y="154"/>
                  </a:cubicBezTo>
                  <a:cubicBezTo>
                    <a:pt x="399" y="154"/>
                    <a:pt x="430" y="11"/>
                    <a:pt x="460" y="12"/>
                  </a:cubicBezTo>
                  <a:cubicBezTo>
                    <a:pt x="490" y="13"/>
                    <a:pt x="520" y="146"/>
                    <a:pt x="546" y="158"/>
                  </a:cubicBezTo>
                  <a:cubicBezTo>
                    <a:pt x="572" y="170"/>
                    <a:pt x="605" y="96"/>
                    <a:pt x="616" y="84"/>
                  </a:cubicBezTo>
                </a:path>
              </a:pathLst>
            </a:custGeom>
            <a:grpFill/>
            <a:ln w="31750">
              <a:solidFill>
                <a:srgbClr val="FFFF00"/>
              </a:solidFill>
              <a:round/>
              <a:headEnd/>
              <a:tailEnd/>
            </a:ln>
          </p:spPr>
          <p:txBody>
            <a:bodyPr wrap="none" anchor="ctr"/>
            <a:lstStyle/>
            <a:p>
              <a:endParaRPr lang="en-US"/>
            </a:p>
          </p:txBody>
        </p:sp>
        <p:sp>
          <p:nvSpPr>
            <p:cNvPr id="116" name="Freeform 36"/>
            <p:cNvSpPr>
              <a:spLocks/>
            </p:cNvSpPr>
            <p:nvPr/>
          </p:nvSpPr>
          <p:spPr bwMode="auto">
            <a:xfrm>
              <a:off x="5257800" y="4572000"/>
              <a:ext cx="990600" cy="228600"/>
            </a:xfrm>
            <a:custGeom>
              <a:avLst/>
              <a:gdLst>
                <a:gd name="T0" fmla="*/ 0 w 616"/>
                <a:gd name="T1" fmla="*/ 0 h 170"/>
                <a:gd name="T2" fmla="*/ 2147483647 w 616"/>
                <a:gd name="T3" fmla="*/ 0 h 170"/>
                <a:gd name="T4" fmla="*/ 2147483647 w 616"/>
                <a:gd name="T5" fmla="*/ 0 h 170"/>
                <a:gd name="T6" fmla="*/ 2147483647 w 616"/>
                <a:gd name="T7" fmla="*/ 0 h 170"/>
                <a:gd name="T8" fmla="*/ 2147483647 w 616"/>
                <a:gd name="T9" fmla="*/ 0 h 170"/>
                <a:gd name="T10" fmla="*/ 2147483647 w 616"/>
                <a:gd name="T11" fmla="*/ 0 h 170"/>
                <a:gd name="T12" fmla="*/ 2147483647 w 616"/>
                <a:gd name="T13" fmla="*/ 0 h 170"/>
                <a:gd name="T14" fmla="*/ 2147483647 w 616"/>
                <a:gd name="T15" fmla="*/ 0 h 170"/>
                <a:gd name="T16" fmla="*/ 0 60000 65536"/>
                <a:gd name="T17" fmla="*/ 0 60000 65536"/>
                <a:gd name="T18" fmla="*/ 0 60000 65536"/>
                <a:gd name="T19" fmla="*/ 0 60000 65536"/>
                <a:gd name="T20" fmla="*/ 0 60000 65536"/>
                <a:gd name="T21" fmla="*/ 0 60000 65536"/>
                <a:gd name="T22" fmla="*/ 0 60000 65536"/>
                <a:gd name="T23" fmla="*/ 0 60000 65536"/>
                <a:gd name="T24" fmla="*/ 0 w 616"/>
                <a:gd name="T25" fmla="*/ 0 h 170"/>
                <a:gd name="T26" fmla="*/ 616 w 616"/>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6" h="170">
                  <a:moveTo>
                    <a:pt x="0" y="86"/>
                  </a:moveTo>
                  <a:cubicBezTo>
                    <a:pt x="27" y="43"/>
                    <a:pt x="54" y="0"/>
                    <a:pt x="82" y="12"/>
                  </a:cubicBezTo>
                  <a:cubicBezTo>
                    <a:pt x="110" y="24"/>
                    <a:pt x="136" y="160"/>
                    <a:pt x="168" y="160"/>
                  </a:cubicBezTo>
                  <a:cubicBezTo>
                    <a:pt x="200" y="160"/>
                    <a:pt x="243" y="11"/>
                    <a:pt x="276" y="10"/>
                  </a:cubicBezTo>
                  <a:cubicBezTo>
                    <a:pt x="309" y="9"/>
                    <a:pt x="337" y="154"/>
                    <a:pt x="368" y="154"/>
                  </a:cubicBezTo>
                  <a:cubicBezTo>
                    <a:pt x="399" y="154"/>
                    <a:pt x="430" y="11"/>
                    <a:pt x="460" y="12"/>
                  </a:cubicBezTo>
                  <a:cubicBezTo>
                    <a:pt x="490" y="13"/>
                    <a:pt x="520" y="146"/>
                    <a:pt x="546" y="158"/>
                  </a:cubicBezTo>
                  <a:cubicBezTo>
                    <a:pt x="572" y="170"/>
                    <a:pt x="605" y="96"/>
                    <a:pt x="616" y="84"/>
                  </a:cubicBezTo>
                </a:path>
              </a:pathLst>
            </a:custGeom>
            <a:grpFill/>
            <a:ln w="31750">
              <a:solidFill>
                <a:srgbClr val="FFFF00"/>
              </a:solidFill>
              <a:round/>
              <a:headEnd/>
              <a:tailEnd/>
            </a:ln>
          </p:spPr>
          <p:txBody>
            <a:bodyPr wrap="none" anchor="ctr"/>
            <a:lstStyle/>
            <a:p>
              <a:endParaRPr lang="en-US"/>
            </a:p>
          </p:txBody>
        </p:sp>
      </p:grpSp>
      <p:sp>
        <p:nvSpPr>
          <p:cNvPr id="100"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772400" cy="914400"/>
          </a:xfrm>
        </p:spPr>
        <p:txBody>
          <a:bodyPr/>
          <a:lstStyle/>
          <a:p>
            <a:r>
              <a:rPr lang="en-US" dirty="0" smtClean="0"/>
              <a:t>Outline</a:t>
            </a:r>
            <a:endParaRPr lang="en-US" dirty="0"/>
          </a:p>
        </p:txBody>
      </p:sp>
      <p:sp>
        <p:nvSpPr>
          <p:cNvPr id="3" name="TextBox 2"/>
          <p:cNvSpPr txBox="1"/>
          <p:nvPr/>
        </p:nvSpPr>
        <p:spPr>
          <a:xfrm>
            <a:off x="228600" y="1676400"/>
            <a:ext cx="8001000" cy="4401205"/>
          </a:xfrm>
          <a:prstGeom prst="rect">
            <a:avLst/>
          </a:prstGeom>
          <a:noFill/>
        </p:spPr>
        <p:txBody>
          <a:bodyPr wrap="square" rtlCol="0">
            <a:spAutoFit/>
          </a:bodyPr>
          <a:lstStyle/>
          <a:p>
            <a:pPr>
              <a:buFont typeface="Arial" pitchFamily="34" charset="0"/>
              <a:buChar char="•"/>
            </a:pPr>
            <a:r>
              <a:rPr lang="en-US" sz="2800" dirty="0" smtClean="0"/>
              <a:t> The QCD Phase Diagram</a:t>
            </a:r>
          </a:p>
          <a:p>
            <a:endParaRPr lang="en-US" sz="2800" dirty="0" smtClean="0"/>
          </a:p>
          <a:p>
            <a:pPr>
              <a:buFont typeface="Arial" pitchFamily="34" charset="0"/>
              <a:buChar char="•"/>
            </a:pPr>
            <a:r>
              <a:rPr lang="en-US" sz="2800" dirty="0" smtClean="0"/>
              <a:t> The RHIC Beam Energy Scan Program</a:t>
            </a:r>
          </a:p>
          <a:p>
            <a:endParaRPr lang="en-US" sz="2800" dirty="0" smtClean="0"/>
          </a:p>
          <a:p>
            <a:pPr>
              <a:buFont typeface="Arial" pitchFamily="34" charset="0"/>
              <a:buChar char="•"/>
            </a:pPr>
            <a:r>
              <a:rPr lang="en-US" sz="2800" dirty="0" smtClean="0"/>
              <a:t> The Matter Created at the top RHIC Energy</a:t>
            </a:r>
          </a:p>
          <a:p>
            <a:endParaRPr lang="en-US" sz="2800" dirty="0" smtClean="0"/>
          </a:p>
          <a:p>
            <a:pPr>
              <a:buFont typeface="Arial" pitchFamily="34" charset="0"/>
              <a:buChar char="•"/>
            </a:pPr>
            <a:r>
              <a:rPr lang="en-US" sz="2800" dirty="0" smtClean="0"/>
              <a:t> Experimental Challenges at Low Energies</a:t>
            </a:r>
          </a:p>
          <a:p>
            <a:endParaRPr lang="en-US" sz="2800" dirty="0" smtClean="0"/>
          </a:p>
          <a:p>
            <a:pPr>
              <a:buFont typeface="Arial" pitchFamily="34" charset="0"/>
              <a:buChar char="•"/>
            </a:pPr>
            <a:r>
              <a:rPr lang="en-US" sz="2800" dirty="0" smtClean="0"/>
              <a:t> Recent Results from the Beam Energy Scan</a:t>
            </a:r>
          </a:p>
          <a:p>
            <a:endParaRPr lang="en-US" sz="2800" dirty="0" smtClean="0"/>
          </a:p>
        </p:txBody>
      </p:sp>
      <p:sp>
        <p:nvSpPr>
          <p:cNvPr id="4"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
        <p:nvSpPr>
          <p:cNvPr id="5"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772400" cy="914400"/>
          </a:xfrm>
        </p:spPr>
        <p:txBody>
          <a:bodyPr/>
          <a:lstStyle/>
          <a:p>
            <a:r>
              <a:rPr lang="en-US" dirty="0" smtClean="0"/>
              <a:t>Sources of Photons</a:t>
            </a:r>
            <a:endParaRPr lang="en-US" dirty="0"/>
          </a:p>
        </p:txBody>
      </p:sp>
      <p:cxnSp>
        <p:nvCxnSpPr>
          <p:cNvPr id="3" name="Straight Arrow Connector 5"/>
          <p:cNvCxnSpPr>
            <a:cxnSpLocks noChangeShapeType="1"/>
          </p:cNvCxnSpPr>
          <p:nvPr/>
        </p:nvCxnSpPr>
        <p:spPr bwMode="auto">
          <a:xfrm>
            <a:off x="609600" y="1271588"/>
            <a:ext cx="1295400" cy="1587"/>
          </a:xfrm>
          <a:prstGeom prst="straightConnector1">
            <a:avLst/>
          </a:prstGeom>
          <a:noFill/>
          <a:ln w="9525" algn="ctr">
            <a:solidFill>
              <a:schemeClr val="tx1"/>
            </a:solidFill>
            <a:round/>
            <a:headEnd/>
            <a:tailEnd type="arrow" w="med" len="med"/>
          </a:ln>
        </p:spPr>
      </p:cxnSp>
      <p:sp>
        <p:nvSpPr>
          <p:cNvPr id="4" name="TextBox 6"/>
          <p:cNvSpPr txBox="1">
            <a:spLocks noChangeArrowheads="1"/>
          </p:cNvSpPr>
          <p:nvPr/>
        </p:nvSpPr>
        <p:spPr bwMode="auto">
          <a:xfrm>
            <a:off x="838200" y="968375"/>
            <a:ext cx="762000" cy="369888"/>
          </a:xfrm>
          <a:prstGeom prst="rect">
            <a:avLst/>
          </a:prstGeom>
          <a:noFill/>
          <a:ln w="9525">
            <a:noFill/>
            <a:miter lim="800000"/>
            <a:headEnd/>
            <a:tailEnd/>
          </a:ln>
        </p:spPr>
        <p:txBody>
          <a:bodyPr wrap="none">
            <a:spAutoFit/>
          </a:bodyPr>
          <a:lstStyle/>
          <a:p>
            <a:r>
              <a:rPr lang="en-US"/>
              <a:t>quark</a:t>
            </a:r>
          </a:p>
        </p:txBody>
      </p:sp>
      <p:cxnSp>
        <p:nvCxnSpPr>
          <p:cNvPr id="5" name="Straight Arrow Connector 17"/>
          <p:cNvCxnSpPr>
            <a:cxnSpLocks noChangeShapeType="1"/>
          </p:cNvCxnSpPr>
          <p:nvPr/>
        </p:nvCxnSpPr>
        <p:spPr bwMode="auto">
          <a:xfrm rot="10800000">
            <a:off x="2209800" y="1273175"/>
            <a:ext cx="1371600" cy="1588"/>
          </a:xfrm>
          <a:prstGeom prst="straightConnector1">
            <a:avLst/>
          </a:prstGeom>
          <a:noFill/>
          <a:ln w="9525" algn="ctr">
            <a:solidFill>
              <a:schemeClr val="tx1"/>
            </a:solidFill>
            <a:round/>
            <a:headEnd/>
            <a:tailEnd type="arrow" w="med" len="med"/>
          </a:ln>
        </p:spPr>
      </p:cxnSp>
      <p:cxnSp>
        <p:nvCxnSpPr>
          <p:cNvPr id="6" name="Straight Arrow Connector 19"/>
          <p:cNvCxnSpPr>
            <a:cxnSpLocks noChangeShapeType="1"/>
          </p:cNvCxnSpPr>
          <p:nvPr/>
        </p:nvCxnSpPr>
        <p:spPr bwMode="auto">
          <a:xfrm rot="16200000" flipV="1">
            <a:off x="1638300" y="854075"/>
            <a:ext cx="533400" cy="304800"/>
          </a:xfrm>
          <a:prstGeom prst="straightConnector1">
            <a:avLst/>
          </a:prstGeom>
          <a:noFill/>
          <a:ln w="9525" algn="ctr">
            <a:solidFill>
              <a:schemeClr val="tx1"/>
            </a:solidFill>
            <a:round/>
            <a:headEnd/>
            <a:tailEnd type="arrow" w="med" len="med"/>
          </a:ln>
        </p:spPr>
      </p:cxnSp>
      <p:sp>
        <p:nvSpPr>
          <p:cNvPr id="7" name="Freeform 35"/>
          <p:cNvSpPr>
            <a:spLocks/>
          </p:cNvSpPr>
          <p:nvPr/>
        </p:nvSpPr>
        <p:spPr bwMode="auto">
          <a:xfrm>
            <a:off x="2743200" y="1349375"/>
            <a:ext cx="447675" cy="107950"/>
          </a:xfrm>
          <a:custGeom>
            <a:avLst/>
            <a:gdLst>
              <a:gd name="T0" fmla="*/ 0 w 744"/>
              <a:gd name="T1" fmla="*/ 0 h 152"/>
              <a:gd name="T2" fmla="*/ 2147483647 w 744"/>
              <a:gd name="T3" fmla="*/ 0 h 152"/>
              <a:gd name="T4" fmla="*/ 2147483647 w 744"/>
              <a:gd name="T5" fmla="*/ 0 h 152"/>
              <a:gd name="T6" fmla="*/ 2147483647 w 744"/>
              <a:gd name="T7" fmla="*/ 0 h 152"/>
              <a:gd name="T8" fmla="*/ 2147483647 w 744"/>
              <a:gd name="T9" fmla="*/ 0 h 152"/>
              <a:gd name="T10" fmla="*/ 2147483647 w 744"/>
              <a:gd name="T11" fmla="*/ 0 h 152"/>
              <a:gd name="T12" fmla="*/ 2147483647 w 744"/>
              <a:gd name="T13" fmla="*/ 0 h 152"/>
              <a:gd name="T14" fmla="*/ 2147483647 w 744"/>
              <a:gd name="T15" fmla="*/ 0 h 152"/>
              <a:gd name="T16" fmla="*/ 2147483647 w 744"/>
              <a:gd name="T17" fmla="*/ 0 h 152"/>
              <a:gd name="T18" fmla="*/ 2147483647 w 744"/>
              <a:gd name="T19" fmla="*/ 0 h 152"/>
              <a:gd name="T20" fmla="*/ 2147483647 w 744"/>
              <a:gd name="T21" fmla="*/ 0 h 152"/>
              <a:gd name="T22" fmla="*/ 2147483647 w 744"/>
              <a:gd name="T23" fmla="*/ 0 h 152"/>
              <a:gd name="T24" fmla="*/ 2147483647 w 744"/>
              <a:gd name="T25" fmla="*/ 0 h 152"/>
              <a:gd name="T26" fmla="*/ 2147483647 w 744"/>
              <a:gd name="T27" fmla="*/ 0 h 152"/>
              <a:gd name="T28" fmla="*/ 2147483647 w 744"/>
              <a:gd name="T29" fmla="*/ 0 h 152"/>
              <a:gd name="T30" fmla="*/ 2147483647 w 744"/>
              <a:gd name="T31" fmla="*/ 0 h 152"/>
              <a:gd name="T32" fmla="*/ 2147483647 w 744"/>
              <a:gd name="T33" fmla="*/ 0 h 152"/>
              <a:gd name="T34" fmla="*/ 2147483647 w 744"/>
              <a:gd name="T35" fmla="*/ 0 h 152"/>
              <a:gd name="T36" fmla="*/ 2147483647 w 744"/>
              <a:gd name="T37" fmla="*/ 0 h 152"/>
              <a:gd name="T38" fmla="*/ 2147483647 w 744"/>
              <a:gd name="T39" fmla="*/ 0 h 152"/>
              <a:gd name="T40" fmla="*/ 2147483647 w 744"/>
              <a:gd name="T41" fmla="*/ 0 h 152"/>
              <a:gd name="T42" fmla="*/ 2147483647 w 744"/>
              <a:gd name="T43" fmla="*/ 0 h 152"/>
              <a:gd name="T44" fmla="*/ 2147483647 w 744"/>
              <a:gd name="T45" fmla="*/ 0 h 152"/>
              <a:gd name="T46" fmla="*/ 2147483647 w 744"/>
              <a:gd name="T47" fmla="*/ 0 h 152"/>
              <a:gd name="T48" fmla="*/ 2147483647 w 744"/>
              <a:gd name="T49" fmla="*/ 0 h 152"/>
              <a:gd name="T50" fmla="*/ 2147483647 w 744"/>
              <a:gd name="T51" fmla="*/ 0 h 152"/>
              <a:gd name="T52" fmla="*/ 2147483647 w 744"/>
              <a:gd name="T53" fmla="*/ 0 h 152"/>
              <a:gd name="T54" fmla="*/ 2147483647 w 744"/>
              <a:gd name="T55" fmla="*/ 0 h 152"/>
              <a:gd name="T56" fmla="*/ 2147483647 w 744"/>
              <a:gd name="T57" fmla="*/ 0 h 152"/>
              <a:gd name="T58" fmla="*/ 2147483647 w 744"/>
              <a:gd name="T59" fmla="*/ 0 h 152"/>
              <a:gd name="T60" fmla="*/ 2147483647 w 744"/>
              <a:gd name="T61" fmla="*/ 0 h 152"/>
              <a:gd name="T62" fmla="*/ 2147483647 w 744"/>
              <a:gd name="T63" fmla="*/ 0 h 1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44"/>
              <a:gd name="T97" fmla="*/ 0 h 152"/>
              <a:gd name="T98" fmla="*/ 744 w 744"/>
              <a:gd name="T99" fmla="*/ 152 h 1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44" h="152">
                <a:moveTo>
                  <a:pt x="0" y="82"/>
                </a:moveTo>
                <a:cubicBezTo>
                  <a:pt x="26" y="44"/>
                  <a:pt x="52" y="6"/>
                  <a:pt x="68" y="6"/>
                </a:cubicBezTo>
                <a:cubicBezTo>
                  <a:pt x="84" y="6"/>
                  <a:pt x="98" y="59"/>
                  <a:pt x="98" y="82"/>
                </a:cubicBezTo>
                <a:cubicBezTo>
                  <a:pt x="98" y="105"/>
                  <a:pt x="77" y="147"/>
                  <a:pt x="70" y="146"/>
                </a:cubicBezTo>
                <a:cubicBezTo>
                  <a:pt x="63" y="145"/>
                  <a:pt x="44" y="97"/>
                  <a:pt x="54" y="74"/>
                </a:cubicBezTo>
                <a:cubicBezTo>
                  <a:pt x="64" y="51"/>
                  <a:pt x="111" y="7"/>
                  <a:pt x="130" y="8"/>
                </a:cubicBezTo>
                <a:cubicBezTo>
                  <a:pt x="149" y="9"/>
                  <a:pt x="168" y="54"/>
                  <a:pt x="170" y="78"/>
                </a:cubicBezTo>
                <a:cubicBezTo>
                  <a:pt x="172" y="102"/>
                  <a:pt x="148" y="152"/>
                  <a:pt x="140" y="150"/>
                </a:cubicBezTo>
                <a:cubicBezTo>
                  <a:pt x="132" y="148"/>
                  <a:pt x="112" y="92"/>
                  <a:pt x="124" y="68"/>
                </a:cubicBezTo>
                <a:cubicBezTo>
                  <a:pt x="136" y="44"/>
                  <a:pt x="189" y="0"/>
                  <a:pt x="210" y="4"/>
                </a:cubicBezTo>
                <a:cubicBezTo>
                  <a:pt x="231" y="8"/>
                  <a:pt x="246" y="66"/>
                  <a:pt x="248" y="90"/>
                </a:cubicBezTo>
                <a:cubicBezTo>
                  <a:pt x="250" y="114"/>
                  <a:pt x="229" y="151"/>
                  <a:pt x="220" y="150"/>
                </a:cubicBezTo>
                <a:cubicBezTo>
                  <a:pt x="211" y="149"/>
                  <a:pt x="184" y="109"/>
                  <a:pt x="194" y="86"/>
                </a:cubicBezTo>
                <a:cubicBezTo>
                  <a:pt x="204" y="63"/>
                  <a:pt x="256" y="10"/>
                  <a:pt x="278" y="10"/>
                </a:cubicBezTo>
                <a:cubicBezTo>
                  <a:pt x="300" y="10"/>
                  <a:pt x="324" y="61"/>
                  <a:pt x="328" y="84"/>
                </a:cubicBezTo>
                <a:cubicBezTo>
                  <a:pt x="332" y="107"/>
                  <a:pt x="310" y="145"/>
                  <a:pt x="302" y="146"/>
                </a:cubicBezTo>
                <a:cubicBezTo>
                  <a:pt x="294" y="147"/>
                  <a:pt x="267" y="111"/>
                  <a:pt x="278" y="88"/>
                </a:cubicBezTo>
                <a:cubicBezTo>
                  <a:pt x="289" y="65"/>
                  <a:pt x="342" y="10"/>
                  <a:pt x="368" y="6"/>
                </a:cubicBezTo>
                <a:cubicBezTo>
                  <a:pt x="394" y="2"/>
                  <a:pt x="427" y="41"/>
                  <a:pt x="434" y="64"/>
                </a:cubicBezTo>
                <a:cubicBezTo>
                  <a:pt x="441" y="87"/>
                  <a:pt x="417" y="143"/>
                  <a:pt x="408" y="146"/>
                </a:cubicBezTo>
                <a:cubicBezTo>
                  <a:pt x="399" y="149"/>
                  <a:pt x="371" y="107"/>
                  <a:pt x="382" y="84"/>
                </a:cubicBezTo>
                <a:cubicBezTo>
                  <a:pt x="393" y="61"/>
                  <a:pt x="453" y="7"/>
                  <a:pt x="476" y="6"/>
                </a:cubicBezTo>
                <a:cubicBezTo>
                  <a:pt x="499" y="5"/>
                  <a:pt x="518" y="52"/>
                  <a:pt x="522" y="76"/>
                </a:cubicBezTo>
                <a:cubicBezTo>
                  <a:pt x="526" y="100"/>
                  <a:pt x="506" y="149"/>
                  <a:pt x="498" y="148"/>
                </a:cubicBezTo>
                <a:cubicBezTo>
                  <a:pt x="490" y="147"/>
                  <a:pt x="463" y="95"/>
                  <a:pt x="474" y="72"/>
                </a:cubicBezTo>
                <a:cubicBezTo>
                  <a:pt x="485" y="49"/>
                  <a:pt x="541" y="6"/>
                  <a:pt x="564" y="8"/>
                </a:cubicBezTo>
                <a:cubicBezTo>
                  <a:pt x="587" y="10"/>
                  <a:pt x="610" y="63"/>
                  <a:pt x="612" y="86"/>
                </a:cubicBezTo>
                <a:cubicBezTo>
                  <a:pt x="614" y="109"/>
                  <a:pt x="584" y="150"/>
                  <a:pt x="574" y="148"/>
                </a:cubicBezTo>
                <a:cubicBezTo>
                  <a:pt x="564" y="146"/>
                  <a:pt x="541" y="99"/>
                  <a:pt x="552" y="76"/>
                </a:cubicBezTo>
                <a:cubicBezTo>
                  <a:pt x="563" y="53"/>
                  <a:pt x="615" y="10"/>
                  <a:pt x="638" y="8"/>
                </a:cubicBezTo>
                <a:cubicBezTo>
                  <a:pt x="661" y="6"/>
                  <a:pt x="670" y="52"/>
                  <a:pt x="688" y="62"/>
                </a:cubicBezTo>
                <a:cubicBezTo>
                  <a:pt x="706" y="72"/>
                  <a:pt x="735" y="69"/>
                  <a:pt x="744" y="70"/>
                </a:cubicBezTo>
              </a:path>
            </a:pathLst>
          </a:custGeom>
          <a:noFill/>
          <a:ln w="9525">
            <a:solidFill>
              <a:srgbClr val="00B050"/>
            </a:solidFill>
            <a:round/>
            <a:headEnd/>
            <a:tailEnd/>
          </a:ln>
        </p:spPr>
        <p:txBody>
          <a:bodyPr wrap="none" anchor="ctr"/>
          <a:lstStyle/>
          <a:p>
            <a:endParaRPr lang="en-US"/>
          </a:p>
        </p:txBody>
      </p:sp>
      <p:sp>
        <p:nvSpPr>
          <p:cNvPr id="8" name="TextBox 21"/>
          <p:cNvSpPr txBox="1">
            <a:spLocks noChangeArrowheads="1"/>
          </p:cNvSpPr>
          <p:nvPr/>
        </p:nvSpPr>
        <p:spPr bwMode="auto">
          <a:xfrm>
            <a:off x="2514600" y="968375"/>
            <a:ext cx="749300" cy="369888"/>
          </a:xfrm>
          <a:prstGeom prst="rect">
            <a:avLst/>
          </a:prstGeom>
          <a:noFill/>
          <a:ln w="9525">
            <a:noFill/>
            <a:miter lim="800000"/>
            <a:headEnd/>
            <a:tailEnd/>
          </a:ln>
        </p:spPr>
        <p:txBody>
          <a:bodyPr wrap="none">
            <a:spAutoFit/>
          </a:bodyPr>
          <a:lstStyle/>
          <a:p>
            <a:r>
              <a:rPr lang="en-US"/>
              <a:t>gluon</a:t>
            </a:r>
          </a:p>
        </p:txBody>
      </p:sp>
      <p:sp>
        <p:nvSpPr>
          <p:cNvPr id="9" name="Freeform 36"/>
          <p:cNvSpPr>
            <a:spLocks/>
          </p:cNvSpPr>
          <p:nvPr/>
        </p:nvSpPr>
        <p:spPr bwMode="auto">
          <a:xfrm rot="14328335">
            <a:off x="2018507" y="1491456"/>
            <a:ext cx="393700" cy="106363"/>
          </a:xfrm>
          <a:custGeom>
            <a:avLst/>
            <a:gdLst>
              <a:gd name="T0" fmla="*/ 0 w 616"/>
              <a:gd name="T1" fmla="*/ 0 h 170"/>
              <a:gd name="T2" fmla="*/ 2147483647 w 616"/>
              <a:gd name="T3" fmla="*/ 0 h 170"/>
              <a:gd name="T4" fmla="*/ 2147483647 w 616"/>
              <a:gd name="T5" fmla="*/ 0 h 170"/>
              <a:gd name="T6" fmla="*/ 2147483647 w 616"/>
              <a:gd name="T7" fmla="*/ 0 h 170"/>
              <a:gd name="T8" fmla="*/ 2147483647 w 616"/>
              <a:gd name="T9" fmla="*/ 0 h 170"/>
              <a:gd name="T10" fmla="*/ 2147483647 w 616"/>
              <a:gd name="T11" fmla="*/ 0 h 170"/>
              <a:gd name="T12" fmla="*/ 2147483647 w 616"/>
              <a:gd name="T13" fmla="*/ 0 h 170"/>
              <a:gd name="T14" fmla="*/ 2147483647 w 616"/>
              <a:gd name="T15" fmla="*/ 0 h 170"/>
              <a:gd name="T16" fmla="*/ 0 60000 65536"/>
              <a:gd name="T17" fmla="*/ 0 60000 65536"/>
              <a:gd name="T18" fmla="*/ 0 60000 65536"/>
              <a:gd name="T19" fmla="*/ 0 60000 65536"/>
              <a:gd name="T20" fmla="*/ 0 60000 65536"/>
              <a:gd name="T21" fmla="*/ 0 60000 65536"/>
              <a:gd name="T22" fmla="*/ 0 60000 65536"/>
              <a:gd name="T23" fmla="*/ 0 60000 65536"/>
              <a:gd name="T24" fmla="*/ 0 w 616"/>
              <a:gd name="T25" fmla="*/ 0 h 170"/>
              <a:gd name="T26" fmla="*/ 616 w 616"/>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6" h="170">
                <a:moveTo>
                  <a:pt x="0" y="86"/>
                </a:moveTo>
                <a:cubicBezTo>
                  <a:pt x="27" y="43"/>
                  <a:pt x="54" y="0"/>
                  <a:pt x="82" y="12"/>
                </a:cubicBezTo>
                <a:cubicBezTo>
                  <a:pt x="110" y="24"/>
                  <a:pt x="136" y="160"/>
                  <a:pt x="168" y="160"/>
                </a:cubicBezTo>
                <a:cubicBezTo>
                  <a:pt x="200" y="160"/>
                  <a:pt x="243" y="11"/>
                  <a:pt x="276" y="10"/>
                </a:cubicBezTo>
                <a:cubicBezTo>
                  <a:pt x="309" y="9"/>
                  <a:pt x="337" y="154"/>
                  <a:pt x="368" y="154"/>
                </a:cubicBezTo>
                <a:cubicBezTo>
                  <a:pt x="399" y="154"/>
                  <a:pt x="430" y="11"/>
                  <a:pt x="460" y="12"/>
                </a:cubicBezTo>
                <a:cubicBezTo>
                  <a:pt x="490" y="13"/>
                  <a:pt x="520" y="146"/>
                  <a:pt x="546" y="158"/>
                </a:cubicBezTo>
                <a:cubicBezTo>
                  <a:pt x="572" y="170"/>
                  <a:pt x="605" y="96"/>
                  <a:pt x="616" y="84"/>
                </a:cubicBezTo>
              </a:path>
            </a:pathLst>
          </a:custGeom>
          <a:noFill/>
          <a:ln w="9525">
            <a:solidFill>
              <a:srgbClr val="00B050"/>
            </a:solidFill>
            <a:round/>
            <a:headEnd/>
            <a:tailEnd/>
          </a:ln>
        </p:spPr>
        <p:txBody>
          <a:bodyPr wrap="none" anchor="ctr"/>
          <a:lstStyle/>
          <a:p>
            <a:endParaRPr lang="en-US"/>
          </a:p>
        </p:txBody>
      </p:sp>
      <p:sp>
        <p:nvSpPr>
          <p:cNvPr id="10" name="Freeform 36"/>
          <p:cNvSpPr>
            <a:spLocks/>
          </p:cNvSpPr>
          <p:nvPr/>
        </p:nvSpPr>
        <p:spPr bwMode="auto">
          <a:xfrm rot="14328335">
            <a:off x="2182019" y="1808957"/>
            <a:ext cx="393700" cy="106362"/>
          </a:xfrm>
          <a:custGeom>
            <a:avLst/>
            <a:gdLst>
              <a:gd name="T0" fmla="*/ 0 w 616"/>
              <a:gd name="T1" fmla="*/ 0 h 170"/>
              <a:gd name="T2" fmla="*/ 2147483647 w 616"/>
              <a:gd name="T3" fmla="*/ 0 h 170"/>
              <a:gd name="T4" fmla="*/ 2147483647 w 616"/>
              <a:gd name="T5" fmla="*/ 0 h 170"/>
              <a:gd name="T6" fmla="*/ 2147483647 w 616"/>
              <a:gd name="T7" fmla="*/ 0 h 170"/>
              <a:gd name="T8" fmla="*/ 2147483647 w 616"/>
              <a:gd name="T9" fmla="*/ 0 h 170"/>
              <a:gd name="T10" fmla="*/ 2147483647 w 616"/>
              <a:gd name="T11" fmla="*/ 0 h 170"/>
              <a:gd name="T12" fmla="*/ 2147483647 w 616"/>
              <a:gd name="T13" fmla="*/ 0 h 170"/>
              <a:gd name="T14" fmla="*/ 2147483647 w 616"/>
              <a:gd name="T15" fmla="*/ 0 h 170"/>
              <a:gd name="T16" fmla="*/ 0 60000 65536"/>
              <a:gd name="T17" fmla="*/ 0 60000 65536"/>
              <a:gd name="T18" fmla="*/ 0 60000 65536"/>
              <a:gd name="T19" fmla="*/ 0 60000 65536"/>
              <a:gd name="T20" fmla="*/ 0 60000 65536"/>
              <a:gd name="T21" fmla="*/ 0 60000 65536"/>
              <a:gd name="T22" fmla="*/ 0 60000 65536"/>
              <a:gd name="T23" fmla="*/ 0 60000 65536"/>
              <a:gd name="T24" fmla="*/ 0 w 616"/>
              <a:gd name="T25" fmla="*/ 0 h 170"/>
              <a:gd name="T26" fmla="*/ 616 w 616"/>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6" h="170">
                <a:moveTo>
                  <a:pt x="0" y="86"/>
                </a:moveTo>
                <a:cubicBezTo>
                  <a:pt x="27" y="43"/>
                  <a:pt x="54" y="0"/>
                  <a:pt x="82" y="12"/>
                </a:cubicBezTo>
                <a:cubicBezTo>
                  <a:pt x="110" y="24"/>
                  <a:pt x="136" y="160"/>
                  <a:pt x="168" y="160"/>
                </a:cubicBezTo>
                <a:cubicBezTo>
                  <a:pt x="200" y="160"/>
                  <a:pt x="243" y="11"/>
                  <a:pt x="276" y="10"/>
                </a:cubicBezTo>
                <a:cubicBezTo>
                  <a:pt x="309" y="9"/>
                  <a:pt x="337" y="154"/>
                  <a:pt x="368" y="154"/>
                </a:cubicBezTo>
                <a:cubicBezTo>
                  <a:pt x="399" y="154"/>
                  <a:pt x="430" y="11"/>
                  <a:pt x="460" y="12"/>
                </a:cubicBezTo>
                <a:cubicBezTo>
                  <a:pt x="490" y="13"/>
                  <a:pt x="520" y="146"/>
                  <a:pt x="546" y="158"/>
                </a:cubicBezTo>
                <a:cubicBezTo>
                  <a:pt x="572" y="170"/>
                  <a:pt x="605" y="96"/>
                  <a:pt x="616" y="84"/>
                </a:cubicBezTo>
              </a:path>
            </a:pathLst>
          </a:custGeom>
          <a:noFill/>
          <a:ln w="9525">
            <a:solidFill>
              <a:srgbClr val="00B050"/>
            </a:solidFill>
            <a:round/>
            <a:headEnd/>
            <a:tailEnd/>
          </a:ln>
        </p:spPr>
        <p:txBody>
          <a:bodyPr wrap="none" anchor="ctr"/>
          <a:lstStyle/>
          <a:p>
            <a:endParaRPr lang="en-US"/>
          </a:p>
        </p:txBody>
      </p:sp>
      <p:sp>
        <p:nvSpPr>
          <p:cNvPr id="11" name="TextBox 25"/>
          <p:cNvSpPr txBox="1">
            <a:spLocks noChangeArrowheads="1"/>
          </p:cNvSpPr>
          <p:nvPr/>
        </p:nvSpPr>
        <p:spPr bwMode="auto">
          <a:xfrm>
            <a:off x="2438400" y="1654175"/>
            <a:ext cx="279400" cy="369888"/>
          </a:xfrm>
          <a:prstGeom prst="rect">
            <a:avLst/>
          </a:prstGeom>
          <a:noFill/>
          <a:ln w="9525">
            <a:noFill/>
            <a:miter lim="800000"/>
            <a:headEnd/>
            <a:tailEnd/>
          </a:ln>
        </p:spPr>
        <p:txBody>
          <a:bodyPr>
            <a:spAutoFit/>
          </a:bodyPr>
          <a:lstStyle/>
          <a:p>
            <a:r>
              <a:rPr lang="en-US">
                <a:latin typeface="Symbol" pitchFamily="18" charset="2"/>
              </a:rPr>
              <a:t>g</a:t>
            </a:r>
          </a:p>
        </p:txBody>
      </p:sp>
      <p:sp>
        <p:nvSpPr>
          <p:cNvPr id="12" name="TextBox 26"/>
          <p:cNvSpPr txBox="1">
            <a:spLocks noChangeArrowheads="1"/>
          </p:cNvSpPr>
          <p:nvPr/>
        </p:nvSpPr>
        <p:spPr bwMode="auto">
          <a:xfrm>
            <a:off x="4267200" y="914400"/>
            <a:ext cx="3810000" cy="1569660"/>
          </a:xfrm>
          <a:prstGeom prst="rect">
            <a:avLst/>
          </a:prstGeom>
          <a:noFill/>
          <a:ln w="9525">
            <a:noFill/>
            <a:miter lim="800000"/>
            <a:headEnd/>
            <a:tailEnd/>
          </a:ln>
        </p:spPr>
        <p:txBody>
          <a:bodyPr>
            <a:spAutoFit/>
          </a:bodyPr>
          <a:lstStyle/>
          <a:p>
            <a:pPr>
              <a:buFont typeface="Arial" pitchFamily="34" charset="0"/>
              <a:buChar char="•"/>
            </a:pPr>
            <a:r>
              <a:rPr lang="en-US" sz="2400" i="1" dirty="0" smtClean="0"/>
              <a:t> </a:t>
            </a:r>
            <a:r>
              <a:rPr lang="en-US" sz="2400" i="1" dirty="0" err="1" smtClean="0"/>
              <a:t>pQCD</a:t>
            </a:r>
            <a:r>
              <a:rPr lang="en-US" sz="2400" i="1" dirty="0" smtClean="0"/>
              <a:t> </a:t>
            </a:r>
            <a:r>
              <a:rPr lang="en-US" sz="2400" i="1" dirty="0"/>
              <a:t>direct photons </a:t>
            </a:r>
            <a:r>
              <a:rPr lang="en-US" sz="2400" dirty="0"/>
              <a:t>from initial </a:t>
            </a:r>
            <a:r>
              <a:rPr lang="en-US" sz="2400" i="1" dirty="0"/>
              <a:t>hard scattering </a:t>
            </a:r>
            <a:r>
              <a:rPr lang="en-US" sz="2400" dirty="0"/>
              <a:t>of quarks and </a:t>
            </a:r>
            <a:r>
              <a:rPr lang="en-US" sz="2400" dirty="0" smtClean="0"/>
              <a:t>gluons </a:t>
            </a:r>
            <a:endParaRPr lang="en-US" sz="2400" dirty="0"/>
          </a:p>
        </p:txBody>
      </p:sp>
      <p:grpSp>
        <p:nvGrpSpPr>
          <p:cNvPr id="13" name="Group 54"/>
          <p:cNvGrpSpPr>
            <a:grpSpLocks/>
          </p:cNvGrpSpPr>
          <p:nvPr/>
        </p:nvGrpSpPr>
        <p:grpSpPr bwMode="auto">
          <a:xfrm>
            <a:off x="1295400" y="3962400"/>
            <a:ext cx="7467600" cy="1200329"/>
            <a:chOff x="1295400" y="4267200"/>
            <a:chExt cx="7467600" cy="1200329"/>
          </a:xfrm>
        </p:grpSpPr>
        <p:grpSp>
          <p:nvGrpSpPr>
            <p:cNvPr id="14" name="Group 13"/>
            <p:cNvGrpSpPr>
              <a:grpSpLocks/>
            </p:cNvGrpSpPr>
            <p:nvPr/>
          </p:nvGrpSpPr>
          <p:grpSpPr bwMode="auto">
            <a:xfrm>
              <a:off x="1295400" y="4343407"/>
              <a:ext cx="1432778" cy="1017332"/>
              <a:chOff x="724" y="3120"/>
              <a:chExt cx="1240" cy="850"/>
            </a:xfrm>
          </p:grpSpPr>
          <p:sp>
            <p:nvSpPr>
              <p:cNvPr id="16" name="Line 13"/>
              <p:cNvSpPr>
                <a:spLocks noChangeShapeType="1"/>
              </p:cNvSpPr>
              <p:nvPr/>
            </p:nvSpPr>
            <p:spPr bwMode="auto">
              <a:xfrm rot="19557788" flipV="1">
                <a:off x="859" y="3640"/>
                <a:ext cx="373" cy="71"/>
              </a:xfrm>
              <a:prstGeom prst="line">
                <a:avLst/>
              </a:prstGeom>
              <a:noFill/>
              <a:ln w="9525">
                <a:solidFill>
                  <a:schemeClr val="accent2"/>
                </a:solidFill>
                <a:round/>
                <a:headEnd/>
                <a:tailEnd/>
              </a:ln>
            </p:spPr>
            <p:txBody>
              <a:bodyPr wrap="none" anchor="ctr"/>
              <a:lstStyle/>
              <a:p>
                <a:pPr>
                  <a:buFont typeface="Arial" pitchFamily="34" charset="0"/>
                  <a:buChar char="•"/>
                </a:pPr>
                <a:endParaRPr lang="en-US"/>
              </a:p>
            </p:txBody>
          </p:sp>
          <p:sp>
            <p:nvSpPr>
              <p:cNvPr id="17" name="Freeform 14"/>
              <p:cNvSpPr>
                <a:spLocks/>
              </p:cNvSpPr>
              <p:nvPr/>
            </p:nvSpPr>
            <p:spPr bwMode="auto">
              <a:xfrm rot="2500574">
                <a:off x="1338" y="3639"/>
                <a:ext cx="400" cy="72"/>
              </a:xfrm>
              <a:custGeom>
                <a:avLst/>
                <a:gdLst>
                  <a:gd name="T0" fmla="*/ 0 w 616"/>
                  <a:gd name="T1" fmla="*/ 0 h 170"/>
                  <a:gd name="T2" fmla="*/ 1 w 616"/>
                  <a:gd name="T3" fmla="*/ 0 h 170"/>
                  <a:gd name="T4" fmla="*/ 1 w 616"/>
                  <a:gd name="T5" fmla="*/ 0 h 170"/>
                  <a:gd name="T6" fmla="*/ 1 w 616"/>
                  <a:gd name="T7" fmla="*/ 0 h 170"/>
                  <a:gd name="T8" fmla="*/ 1 w 616"/>
                  <a:gd name="T9" fmla="*/ 0 h 170"/>
                  <a:gd name="T10" fmla="*/ 1 w 616"/>
                  <a:gd name="T11" fmla="*/ 0 h 170"/>
                  <a:gd name="T12" fmla="*/ 1 w 616"/>
                  <a:gd name="T13" fmla="*/ 0 h 170"/>
                  <a:gd name="T14" fmla="*/ 1 w 616"/>
                  <a:gd name="T15" fmla="*/ 0 h 170"/>
                  <a:gd name="T16" fmla="*/ 0 60000 65536"/>
                  <a:gd name="T17" fmla="*/ 0 60000 65536"/>
                  <a:gd name="T18" fmla="*/ 0 60000 65536"/>
                  <a:gd name="T19" fmla="*/ 0 60000 65536"/>
                  <a:gd name="T20" fmla="*/ 0 60000 65536"/>
                  <a:gd name="T21" fmla="*/ 0 60000 65536"/>
                  <a:gd name="T22" fmla="*/ 0 60000 65536"/>
                  <a:gd name="T23" fmla="*/ 0 60000 65536"/>
                  <a:gd name="T24" fmla="*/ 0 w 616"/>
                  <a:gd name="T25" fmla="*/ 0 h 170"/>
                  <a:gd name="T26" fmla="*/ 616 w 616"/>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6" h="170">
                    <a:moveTo>
                      <a:pt x="0" y="86"/>
                    </a:moveTo>
                    <a:cubicBezTo>
                      <a:pt x="27" y="43"/>
                      <a:pt x="54" y="0"/>
                      <a:pt x="82" y="12"/>
                    </a:cubicBezTo>
                    <a:cubicBezTo>
                      <a:pt x="110" y="24"/>
                      <a:pt x="136" y="160"/>
                      <a:pt x="168" y="160"/>
                    </a:cubicBezTo>
                    <a:cubicBezTo>
                      <a:pt x="200" y="160"/>
                      <a:pt x="243" y="11"/>
                      <a:pt x="276" y="10"/>
                    </a:cubicBezTo>
                    <a:cubicBezTo>
                      <a:pt x="309" y="9"/>
                      <a:pt x="337" y="154"/>
                      <a:pt x="368" y="154"/>
                    </a:cubicBezTo>
                    <a:cubicBezTo>
                      <a:pt x="399" y="154"/>
                      <a:pt x="430" y="11"/>
                      <a:pt x="460" y="12"/>
                    </a:cubicBezTo>
                    <a:cubicBezTo>
                      <a:pt x="490" y="13"/>
                      <a:pt x="520" y="146"/>
                      <a:pt x="546" y="158"/>
                    </a:cubicBezTo>
                    <a:cubicBezTo>
                      <a:pt x="572" y="170"/>
                      <a:pt x="605" y="96"/>
                      <a:pt x="616" y="84"/>
                    </a:cubicBezTo>
                  </a:path>
                </a:pathLst>
              </a:custGeom>
              <a:noFill/>
              <a:ln w="9525">
                <a:solidFill>
                  <a:schemeClr val="accent2"/>
                </a:solidFill>
                <a:round/>
                <a:headEnd/>
                <a:tailEnd/>
              </a:ln>
            </p:spPr>
            <p:txBody>
              <a:bodyPr wrap="none" anchor="ctr"/>
              <a:lstStyle/>
              <a:p>
                <a:pPr>
                  <a:buFont typeface="Arial" pitchFamily="34" charset="0"/>
                  <a:buChar char="•"/>
                </a:pPr>
                <a:endParaRPr lang="en-US"/>
              </a:p>
            </p:txBody>
          </p:sp>
          <p:sp>
            <p:nvSpPr>
              <p:cNvPr id="18" name="Text Box 15"/>
              <p:cNvSpPr txBox="1">
                <a:spLocks noChangeArrowheads="1"/>
              </p:cNvSpPr>
              <p:nvPr/>
            </p:nvSpPr>
            <p:spPr bwMode="auto">
              <a:xfrm>
                <a:off x="1686" y="3713"/>
                <a:ext cx="278" cy="257"/>
              </a:xfrm>
              <a:prstGeom prst="rect">
                <a:avLst/>
              </a:prstGeom>
              <a:noFill/>
              <a:ln w="9525">
                <a:noFill/>
                <a:miter lim="800000"/>
                <a:headEnd/>
                <a:tailEnd/>
              </a:ln>
            </p:spPr>
            <p:txBody>
              <a:bodyPr wrap="none">
                <a:spAutoFit/>
              </a:bodyPr>
              <a:lstStyle/>
              <a:p>
                <a:pPr eaLnBrk="0" hangingPunct="0">
                  <a:buFont typeface="Arial" pitchFamily="34" charset="0"/>
                  <a:buChar char="•"/>
                </a:pPr>
                <a:r>
                  <a:rPr lang="en-US" sz="1400" b="1">
                    <a:latin typeface="Symbol" pitchFamily="18" charset="2"/>
                  </a:rPr>
                  <a:t>g</a:t>
                </a:r>
              </a:p>
            </p:txBody>
          </p:sp>
          <p:sp>
            <p:nvSpPr>
              <p:cNvPr id="19" name="Oval 16"/>
              <p:cNvSpPr>
                <a:spLocks noChangeArrowheads="1"/>
              </p:cNvSpPr>
              <p:nvPr/>
            </p:nvSpPr>
            <p:spPr bwMode="auto">
              <a:xfrm>
                <a:off x="1136" y="3424"/>
                <a:ext cx="288" cy="144"/>
              </a:xfrm>
              <a:prstGeom prst="ellipse">
                <a:avLst/>
              </a:prstGeom>
              <a:noFill/>
              <a:ln w="9525">
                <a:solidFill>
                  <a:schemeClr val="accent2"/>
                </a:solidFill>
                <a:round/>
                <a:headEnd/>
                <a:tailEnd/>
              </a:ln>
            </p:spPr>
            <p:txBody>
              <a:bodyPr wrap="none" anchor="ctr"/>
              <a:lstStyle/>
              <a:p>
                <a:pPr>
                  <a:buFont typeface="Arial" pitchFamily="34" charset="0"/>
                  <a:buChar char="•"/>
                </a:pPr>
                <a:endParaRPr lang="en-GB"/>
              </a:p>
            </p:txBody>
          </p:sp>
          <p:sp>
            <p:nvSpPr>
              <p:cNvPr id="20" name="Line 17"/>
              <p:cNvSpPr>
                <a:spLocks noChangeShapeType="1"/>
              </p:cNvSpPr>
              <p:nvPr/>
            </p:nvSpPr>
            <p:spPr bwMode="auto">
              <a:xfrm rot="2042212" flipH="1" flipV="1">
                <a:off x="859" y="3265"/>
                <a:ext cx="373" cy="71"/>
              </a:xfrm>
              <a:prstGeom prst="line">
                <a:avLst/>
              </a:prstGeom>
              <a:noFill/>
              <a:ln w="9525">
                <a:solidFill>
                  <a:schemeClr val="accent2"/>
                </a:solidFill>
                <a:round/>
                <a:headEnd/>
                <a:tailEnd/>
              </a:ln>
            </p:spPr>
            <p:txBody>
              <a:bodyPr wrap="none" anchor="ctr"/>
              <a:lstStyle/>
              <a:p>
                <a:pPr>
                  <a:buFont typeface="Arial" pitchFamily="34" charset="0"/>
                  <a:buChar char="•"/>
                </a:pPr>
                <a:endParaRPr lang="en-US"/>
              </a:p>
            </p:txBody>
          </p:sp>
          <p:sp>
            <p:nvSpPr>
              <p:cNvPr id="21" name="Line 18"/>
              <p:cNvSpPr>
                <a:spLocks noChangeShapeType="1"/>
              </p:cNvSpPr>
              <p:nvPr/>
            </p:nvSpPr>
            <p:spPr bwMode="auto">
              <a:xfrm rot="19557788" flipV="1">
                <a:off x="1351" y="3277"/>
                <a:ext cx="373" cy="71"/>
              </a:xfrm>
              <a:prstGeom prst="line">
                <a:avLst/>
              </a:prstGeom>
              <a:noFill/>
              <a:ln w="9525">
                <a:solidFill>
                  <a:schemeClr val="accent2"/>
                </a:solidFill>
                <a:round/>
                <a:headEnd/>
                <a:tailEnd/>
              </a:ln>
            </p:spPr>
            <p:txBody>
              <a:bodyPr wrap="none" anchor="ctr"/>
              <a:lstStyle/>
              <a:p>
                <a:pPr>
                  <a:buFont typeface="Arial" pitchFamily="34" charset="0"/>
                  <a:buChar char="•"/>
                </a:pPr>
                <a:endParaRPr lang="en-US"/>
              </a:p>
            </p:txBody>
          </p:sp>
          <p:sp>
            <p:nvSpPr>
              <p:cNvPr id="22" name="Text Box 19"/>
              <p:cNvSpPr txBox="1">
                <a:spLocks noChangeArrowheads="1"/>
              </p:cNvSpPr>
              <p:nvPr/>
            </p:nvSpPr>
            <p:spPr bwMode="auto">
              <a:xfrm>
                <a:off x="1650" y="3137"/>
                <a:ext cx="300" cy="257"/>
              </a:xfrm>
              <a:prstGeom prst="rect">
                <a:avLst/>
              </a:prstGeom>
              <a:noFill/>
              <a:ln w="9525">
                <a:noFill/>
                <a:miter lim="800000"/>
                <a:headEnd/>
                <a:tailEnd/>
              </a:ln>
            </p:spPr>
            <p:txBody>
              <a:bodyPr wrap="none">
                <a:spAutoFit/>
              </a:bodyPr>
              <a:lstStyle/>
              <a:p>
                <a:pPr eaLnBrk="0" hangingPunct="0">
                  <a:buFont typeface="Arial" pitchFamily="34" charset="0"/>
                  <a:buChar char="•"/>
                </a:pPr>
                <a:r>
                  <a:rPr lang="en-US" sz="1400" b="1">
                    <a:latin typeface="Symbol" pitchFamily="18" charset="2"/>
                  </a:rPr>
                  <a:t>p</a:t>
                </a:r>
              </a:p>
            </p:txBody>
          </p:sp>
          <p:sp>
            <p:nvSpPr>
              <p:cNvPr id="23" name="Text Box 20"/>
              <p:cNvSpPr txBox="1">
                <a:spLocks noChangeArrowheads="1"/>
              </p:cNvSpPr>
              <p:nvPr/>
            </p:nvSpPr>
            <p:spPr bwMode="auto">
              <a:xfrm>
                <a:off x="724" y="3692"/>
                <a:ext cx="300" cy="257"/>
              </a:xfrm>
              <a:prstGeom prst="rect">
                <a:avLst/>
              </a:prstGeom>
              <a:noFill/>
              <a:ln w="9525">
                <a:noFill/>
                <a:miter lim="800000"/>
                <a:headEnd/>
                <a:tailEnd/>
              </a:ln>
            </p:spPr>
            <p:txBody>
              <a:bodyPr wrap="none">
                <a:spAutoFit/>
              </a:bodyPr>
              <a:lstStyle/>
              <a:p>
                <a:pPr eaLnBrk="0" hangingPunct="0">
                  <a:buFont typeface="Arial" pitchFamily="34" charset="0"/>
                  <a:buChar char="•"/>
                </a:pPr>
                <a:r>
                  <a:rPr lang="en-US" sz="1400" b="1">
                    <a:latin typeface="Symbol" pitchFamily="18" charset="2"/>
                  </a:rPr>
                  <a:t>r</a:t>
                </a:r>
              </a:p>
            </p:txBody>
          </p:sp>
          <p:sp>
            <p:nvSpPr>
              <p:cNvPr id="24" name="Text Box 21"/>
              <p:cNvSpPr txBox="1">
                <a:spLocks noChangeArrowheads="1"/>
              </p:cNvSpPr>
              <p:nvPr/>
            </p:nvSpPr>
            <p:spPr bwMode="auto">
              <a:xfrm>
                <a:off x="731" y="3120"/>
                <a:ext cx="300" cy="257"/>
              </a:xfrm>
              <a:prstGeom prst="rect">
                <a:avLst/>
              </a:prstGeom>
              <a:noFill/>
              <a:ln w="9525">
                <a:noFill/>
                <a:miter lim="800000"/>
                <a:headEnd/>
                <a:tailEnd/>
              </a:ln>
            </p:spPr>
            <p:txBody>
              <a:bodyPr wrap="none">
                <a:spAutoFit/>
              </a:bodyPr>
              <a:lstStyle/>
              <a:p>
                <a:pPr eaLnBrk="0" hangingPunct="0">
                  <a:buFont typeface="Arial" pitchFamily="34" charset="0"/>
                  <a:buChar char="•"/>
                </a:pPr>
                <a:r>
                  <a:rPr lang="en-US" sz="1400" b="1">
                    <a:latin typeface="Symbol" pitchFamily="18" charset="2"/>
                  </a:rPr>
                  <a:t>p</a:t>
                </a:r>
              </a:p>
            </p:txBody>
          </p:sp>
        </p:grpSp>
        <p:sp>
          <p:nvSpPr>
            <p:cNvPr id="15" name="TextBox 58"/>
            <p:cNvSpPr txBox="1">
              <a:spLocks noChangeArrowheads="1"/>
            </p:cNvSpPr>
            <p:nvPr/>
          </p:nvSpPr>
          <p:spPr bwMode="auto">
            <a:xfrm>
              <a:off x="4267200" y="4267200"/>
              <a:ext cx="4495800" cy="1200329"/>
            </a:xfrm>
            <a:prstGeom prst="rect">
              <a:avLst/>
            </a:prstGeom>
            <a:noFill/>
            <a:ln w="9525">
              <a:noFill/>
              <a:miter lim="800000"/>
              <a:headEnd/>
              <a:tailEnd/>
            </a:ln>
          </p:spPr>
          <p:txBody>
            <a:bodyPr>
              <a:spAutoFit/>
            </a:bodyPr>
            <a:lstStyle/>
            <a:p>
              <a:pPr>
                <a:buFont typeface="Arial" pitchFamily="34" charset="0"/>
                <a:buChar char="•"/>
              </a:pPr>
              <a:r>
                <a:rPr lang="en-US" sz="2400" i="1" dirty="0" smtClean="0"/>
                <a:t> Thermal </a:t>
              </a:r>
              <a:r>
                <a:rPr lang="en-US" sz="2400" i="1" dirty="0"/>
                <a:t>photons </a:t>
              </a:r>
              <a:r>
                <a:rPr lang="en-US" sz="2400" dirty="0"/>
                <a:t>from     </a:t>
              </a:r>
              <a:r>
                <a:rPr lang="en-US" sz="2400" i="1" dirty="0" err="1"/>
                <a:t>hadron</a:t>
              </a:r>
              <a:r>
                <a:rPr lang="en-US" sz="2400" i="1" dirty="0"/>
                <a:t> gas </a:t>
              </a:r>
              <a:r>
                <a:rPr lang="en-US" sz="2400" dirty="0"/>
                <a:t>after </a:t>
              </a:r>
              <a:r>
                <a:rPr lang="en-US" sz="2400" dirty="0" err="1"/>
                <a:t>hadronization</a:t>
              </a:r>
              <a:endParaRPr lang="en-US" sz="2400" i="1" dirty="0"/>
            </a:p>
          </p:txBody>
        </p:sp>
      </p:grpSp>
      <p:grpSp>
        <p:nvGrpSpPr>
          <p:cNvPr id="25" name="Group 56"/>
          <p:cNvGrpSpPr>
            <a:grpSpLocks/>
          </p:cNvGrpSpPr>
          <p:nvPr/>
        </p:nvGrpSpPr>
        <p:grpSpPr bwMode="auto">
          <a:xfrm>
            <a:off x="1219200" y="5334000"/>
            <a:ext cx="7439025" cy="971550"/>
            <a:chOff x="1247775" y="5573713"/>
            <a:chExt cx="7439025" cy="971550"/>
          </a:xfrm>
        </p:grpSpPr>
        <p:grpSp>
          <p:nvGrpSpPr>
            <p:cNvPr id="26" name="Group 55"/>
            <p:cNvGrpSpPr>
              <a:grpSpLocks/>
            </p:cNvGrpSpPr>
            <p:nvPr/>
          </p:nvGrpSpPr>
          <p:grpSpPr bwMode="auto">
            <a:xfrm>
              <a:off x="1247775" y="5573713"/>
              <a:ext cx="1419225" cy="922337"/>
              <a:chOff x="1247775" y="5573713"/>
              <a:chExt cx="1419225" cy="922337"/>
            </a:xfrm>
          </p:grpSpPr>
          <p:sp>
            <p:nvSpPr>
              <p:cNvPr id="28" name="TextBox 59"/>
              <p:cNvSpPr txBox="1">
                <a:spLocks noChangeArrowheads="1"/>
              </p:cNvSpPr>
              <p:nvPr/>
            </p:nvSpPr>
            <p:spPr bwMode="auto">
              <a:xfrm>
                <a:off x="1247775" y="5867400"/>
                <a:ext cx="352425" cy="461963"/>
              </a:xfrm>
              <a:prstGeom prst="rect">
                <a:avLst/>
              </a:prstGeom>
              <a:noFill/>
              <a:ln w="9525">
                <a:noFill/>
                <a:miter lim="800000"/>
                <a:headEnd/>
                <a:tailEnd/>
              </a:ln>
            </p:spPr>
            <p:txBody>
              <a:bodyPr wrap="none">
                <a:spAutoFit/>
              </a:bodyPr>
              <a:lstStyle/>
              <a:p>
                <a:r>
                  <a:rPr lang="en-US" sz="2400">
                    <a:latin typeface="Symbol" pitchFamily="18" charset="2"/>
                  </a:rPr>
                  <a:t>p</a:t>
                </a:r>
              </a:p>
            </p:txBody>
          </p:sp>
          <p:grpSp>
            <p:nvGrpSpPr>
              <p:cNvPr id="29" name="Group 62"/>
              <p:cNvGrpSpPr>
                <a:grpSpLocks/>
              </p:cNvGrpSpPr>
              <p:nvPr/>
            </p:nvGrpSpPr>
            <p:grpSpPr bwMode="auto">
              <a:xfrm rot="-1476371">
                <a:off x="1511300" y="5949950"/>
                <a:ext cx="788988" cy="109538"/>
                <a:chOff x="2171253" y="6107151"/>
                <a:chExt cx="789396" cy="108570"/>
              </a:xfrm>
            </p:grpSpPr>
            <p:sp>
              <p:nvSpPr>
                <p:cNvPr id="35" name="Freeform 36"/>
                <p:cNvSpPr>
                  <a:spLocks/>
                </p:cNvSpPr>
                <p:nvPr/>
              </p:nvSpPr>
              <p:spPr bwMode="auto">
                <a:xfrm rot="10800000">
                  <a:off x="2171253" y="6110044"/>
                  <a:ext cx="392831" cy="105677"/>
                </a:xfrm>
                <a:custGeom>
                  <a:avLst/>
                  <a:gdLst>
                    <a:gd name="T0" fmla="*/ 0 w 616"/>
                    <a:gd name="T1" fmla="*/ 0 h 170"/>
                    <a:gd name="T2" fmla="*/ 2147483647 w 616"/>
                    <a:gd name="T3" fmla="*/ 0 h 170"/>
                    <a:gd name="T4" fmla="*/ 2147483647 w 616"/>
                    <a:gd name="T5" fmla="*/ 0 h 170"/>
                    <a:gd name="T6" fmla="*/ 2147483647 w 616"/>
                    <a:gd name="T7" fmla="*/ 0 h 170"/>
                    <a:gd name="T8" fmla="*/ 2147483647 w 616"/>
                    <a:gd name="T9" fmla="*/ 0 h 170"/>
                    <a:gd name="T10" fmla="*/ 2147483647 w 616"/>
                    <a:gd name="T11" fmla="*/ 0 h 170"/>
                    <a:gd name="T12" fmla="*/ 2147483647 w 616"/>
                    <a:gd name="T13" fmla="*/ 0 h 170"/>
                    <a:gd name="T14" fmla="*/ 2147483647 w 616"/>
                    <a:gd name="T15" fmla="*/ 0 h 170"/>
                    <a:gd name="T16" fmla="*/ 0 60000 65536"/>
                    <a:gd name="T17" fmla="*/ 0 60000 65536"/>
                    <a:gd name="T18" fmla="*/ 0 60000 65536"/>
                    <a:gd name="T19" fmla="*/ 0 60000 65536"/>
                    <a:gd name="T20" fmla="*/ 0 60000 65536"/>
                    <a:gd name="T21" fmla="*/ 0 60000 65536"/>
                    <a:gd name="T22" fmla="*/ 0 60000 65536"/>
                    <a:gd name="T23" fmla="*/ 0 60000 65536"/>
                    <a:gd name="T24" fmla="*/ 0 w 616"/>
                    <a:gd name="T25" fmla="*/ 0 h 170"/>
                    <a:gd name="T26" fmla="*/ 616 w 616"/>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6" h="170">
                      <a:moveTo>
                        <a:pt x="0" y="86"/>
                      </a:moveTo>
                      <a:cubicBezTo>
                        <a:pt x="27" y="43"/>
                        <a:pt x="54" y="0"/>
                        <a:pt x="82" y="12"/>
                      </a:cubicBezTo>
                      <a:cubicBezTo>
                        <a:pt x="110" y="24"/>
                        <a:pt x="136" y="160"/>
                        <a:pt x="168" y="160"/>
                      </a:cubicBezTo>
                      <a:cubicBezTo>
                        <a:pt x="200" y="160"/>
                        <a:pt x="243" y="11"/>
                        <a:pt x="276" y="10"/>
                      </a:cubicBezTo>
                      <a:cubicBezTo>
                        <a:pt x="309" y="9"/>
                        <a:pt x="337" y="154"/>
                        <a:pt x="368" y="154"/>
                      </a:cubicBezTo>
                      <a:cubicBezTo>
                        <a:pt x="399" y="154"/>
                        <a:pt x="430" y="11"/>
                        <a:pt x="460" y="12"/>
                      </a:cubicBezTo>
                      <a:cubicBezTo>
                        <a:pt x="490" y="13"/>
                        <a:pt x="520" y="146"/>
                        <a:pt x="546" y="158"/>
                      </a:cubicBezTo>
                      <a:cubicBezTo>
                        <a:pt x="572" y="170"/>
                        <a:pt x="605" y="96"/>
                        <a:pt x="616" y="84"/>
                      </a:cubicBezTo>
                    </a:path>
                  </a:pathLst>
                </a:custGeom>
                <a:noFill/>
                <a:ln w="9525">
                  <a:solidFill>
                    <a:schemeClr val="tx1"/>
                  </a:solidFill>
                  <a:round/>
                  <a:headEnd/>
                  <a:tailEnd/>
                </a:ln>
              </p:spPr>
              <p:txBody>
                <a:bodyPr wrap="none" anchor="ctr"/>
                <a:lstStyle/>
                <a:p>
                  <a:endParaRPr lang="en-US"/>
                </a:p>
              </p:txBody>
            </p:sp>
            <p:sp>
              <p:nvSpPr>
                <p:cNvPr id="36" name="Freeform 36"/>
                <p:cNvSpPr>
                  <a:spLocks/>
                </p:cNvSpPr>
                <p:nvPr/>
              </p:nvSpPr>
              <p:spPr bwMode="auto">
                <a:xfrm rot="10800000">
                  <a:off x="2567818" y="6107151"/>
                  <a:ext cx="392831" cy="105677"/>
                </a:xfrm>
                <a:custGeom>
                  <a:avLst/>
                  <a:gdLst>
                    <a:gd name="T0" fmla="*/ 0 w 616"/>
                    <a:gd name="T1" fmla="*/ 0 h 170"/>
                    <a:gd name="T2" fmla="*/ 2147483647 w 616"/>
                    <a:gd name="T3" fmla="*/ 0 h 170"/>
                    <a:gd name="T4" fmla="*/ 2147483647 w 616"/>
                    <a:gd name="T5" fmla="*/ 0 h 170"/>
                    <a:gd name="T6" fmla="*/ 2147483647 w 616"/>
                    <a:gd name="T7" fmla="*/ 0 h 170"/>
                    <a:gd name="T8" fmla="*/ 2147483647 w 616"/>
                    <a:gd name="T9" fmla="*/ 0 h 170"/>
                    <a:gd name="T10" fmla="*/ 2147483647 w 616"/>
                    <a:gd name="T11" fmla="*/ 0 h 170"/>
                    <a:gd name="T12" fmla="*/ 2147483647 w 616"/>
                    <a:gd name="T13" fmla="*/ 0 h 170"/>
                    <a:gd name="T14" fmla="*/ 2147483647 w 616"/>
                    <a:gd name="T15" fmla="*/ 0 h 170"/>
                    <a:gd name="T16" fmla="*/ 0 60000 65536"/>
                    <a:gd name="T17" fmla="*/ 0 60000 65536"/>
                    <a:gd name="T18" fmla="*/ 0 60000 65536"/>
                    <a:gd name="T19" fmla="*/ 0 60000 65536"/>
                    <a:gd name="T20" fmla="*/ 0 60000 65536"/>
                    <a:gd name="T21" fmla="*/ 0 60000 65536"/>
                    <a:gd name="T22" fmla="*/ 0 60000 65536"/>
                    <a:gd name="T23" fmla="*/ 0 60000 65536"/>
                    <a:gd name="T24" fmla="*/ 0 w 616"/>
                    <a:gd name="T25" fmla="*/ 0 h 170"/>
                    <a:gd name="T26" fmla="*/ 616 w 616"/>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6" h="170">
                      <a:moveTo>
                        <a:pt x="0" y="86"/>
                      </a:moveTo>
                      <a:cubicBezTo>
                        <a:pt x="27" y="43"/>
                        <a:pt x="54" y="0"/>
                        <a:pt x="82" y="12"/>
                      </a:cubicBezTo>
                      <a:cubicBezTo>
                        <a:pt x="110" y="24"/>
                        <a:pt x="136" y="160"/>
                        <a:pt x="168" y="160"/>
                      </a:cubicBezTo>
                      <a:cubicBezTo>
                        <a:pt x="200" y="160"/>
                        <a:pt x="243" y="11"/>
                        <a:pt x="276" y="10"/>
                      </a:cubicBezTo>
                      <a:cubicBezTo>
                        <a:pt x="309" y="9"/>
                        <a:pt x="337" y="154"/>
                        <a:pt x="368" y="154"/>
                      </a:cubicBezTo>
                      <a:cubicBezTo>
                        <a:pt x="399" y="154"/>
                        <a:pt x="430" y="11"/>
                        <a:pt x="460" y="12"/>
                      </a:cubicBezTo>
                      <a:cubicBezTo>
                        <a:pt x="490" y="13"/>
                        <a:pt x="520" y="146"/>
                        <a:pt x="546" y="158"/>
                      </a:cubicBezTo>
                      <a:cubicBezTo>
                        <a:pt x="572" y="170"/>
                        <a:pt x="605" y="96"/>
                        <a:pt x="616" y="84"/>
                      </a:cubicBezTo>
                    </a:path>
                  </a:pathLst>
                </a:custGeom>
                <a:noFill/>
                <a:ln w="9525">
                  <a:solidFill>
                    <a:schemeClr val="tx1"/>
                  </a:solidFill>
                  <a:round/>
                  <a:headEnd/>
                  <a:tailEnd/>
                </a:ln>
              </p:spPr>
              <p:txBody>
                <a:bodyPr wrap="none" anchor="ctr"/>
                <a:lstStyle/>
                <a:p>
                  <a:endParaRPr lang="en-US"/>
                </a:p>
              </p:txBody>
            </p:sp>
          </p:grpSp>
          <p:grpSp>
            <p:nvGrpSpPr>
              <p:cNvPr id="30" name="Group 63"/>
              <p:cNvGrpSpPr>
                <a:grpSpLocks/>
              </p:cNvGrpSpPr>
              <p:nvPr/>
            </p:nvGrpSpPr>
            <p:grpSpPr bwMode="auto">
              <a:xfrm rot="862204">
                <a:off x="1525585" y="6192838"/>
                <a:ext cx="788986" cy="107950"/>
                <a:chOff x="2171253" y="6107151"/>
                <a:chExt cx="789396" cy="108570"/>
              </a:xfrm>
            </p:grpSpPr>
            <p:sp>
              <p:nvSpPr>
                <p:cNvPr id="33" name="Freeform 36"/>
                <p:cNvSpPr>
                  <a:spLocks/>
                </p:cNvSpPr>
                <p:nvPr/>
              </p:nvSpPr>
              <p:spPr bwMode="auto">
                <a:xfrm rot="10800000">
                  <a:off x="2171253" y="6110044"/>
                  <a:ext cx="392831" cy="105677"/>
                </a:xfrm>
                <a:custGeom>
                  <a:avLst/>
                  <a:gdLst>
                    <a:gd name="T0" fmla="*/ 0 w 616"/>
                    <a:gd name="T1" fmla="*/ 0 h 170"/>
                    <a:gd name="T2" fmla="*/ 2147483647 w 616"/>
                    <a:gd name="T3" fmla="*/ 0 h 170"/>
                    <a:gd name="T4" fmla="*/ 2147483647 w 616"/>
                    <a:gd name="T5" fmla="*/ 0 h 170"/>
                    <a:gd name="T6" fmla="*/ 2147483647 w 616"/>
                    <a:gd name="T7" fmla="*/ 0 h 170"/>
                    <a:gd name="T8" fmla="*/ 2147483647 w 616"/>
                    <a:gd name="T9" fmla="*/ 0 h 170"/>
                    <a:gd name="T10" fmla="*/ 2147483647 w 616"/>
                    <a:gd name="T11" fmla="*/ 0 h 170"/>
                    <a:gd name="T12" fmla="*/ 2147483647 w 616"/>
                    <a:gd name="T13" fmla="*/ 0 h 170"/>
                    <a:gd name="T14" fmla="*/ 2147483647 w 616"/>
                    <a:gd name="T15" fmla="*/ 0 h 170"/>
                    <a:gd name="T16" fmla="*/ 0 60000 65536"/>
                    <a:gd name="T17" fmla="*/ 0 60000 65536"/>
                    <a:gd name="T18" fmla="*/ 0 60000 65536"/>
                    <a:gd name="T19" fmla="*/ 0 60000 65536"/>
                    <a:gd name="T20" fmla="*/ 0 60000 65536"/>
                    <a:gd name="T21" fmla="*/ 0 60000 65536"/>
                    <a:gd name="T22" fmla="*/ 0 60000 65536"/>
                    <a:gd name="T23" fmla="*/ 0 60000 65536"/>
                    <a:gd name="T24" fmla="*/ 0 w 616"/>
                    <a:gd name="T25" fmla="*/ 0 h 170"/>
                    <a:gd name="T26" fmla="*/ 616 w 616"/>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6" h="170">
                      <a:moveTo>
                        <a:pt x="0" y="86"/>
                      </a:moveTo>
                      <a:cubicBezTo>
                        <a:pt x="27" y="43"/>
                        <a:pt x="54" y="0"/>
                        <a:pt x="82" y="12"/>
                      </a:cubicBezTo>
                      <a:cubicBezTo>
                        <a:pt x="110" y="24"/>
                        <a:pt x="136" y="160"/>
                        <a:pt x="168" y="160"/>
                      </a:cubicBezTo>
                      <a:cubicBezTo>
                        <a:pt x="200" y="160"/>
                        <a:pt x="243" y="11"/>
                        <a:pt x="276" y="10"/>
                      </a:cubicBezTo>
                      <a:cubicBezTo>
                        <a:pt x="309" y="9"/>
                        <a:pt x="337" y="154"/>
                        <a:pt x="368" y="154"/>
                      </a:cubicBezTo>
                      <a:cubicBezTo>
                        <a:pt x="399" y="154"/>
                        <a:pt x="430" y="11"/>
                        <a:pt x="460" y="12"/>
                      </a:cubicBezTo>
                      <a:cubicBezTo>
                        <a:pt x="490" y="13"/>
                        <a:pt x="520" y="146"/>
                        <a:pt x="546" y="158"/>
                      </a:cubicBezTo>
                      <a:cubicBezTo>
                        <a:pt x="572" y="170"/>
                        <a:pt x="605" y="96"/>
                        <a:pt x="616" y="84"/>
                      </a:cubicBezTo>
                    </a:path>
                  </a:pathLst>
                </a:custGeom>
                <a:noFill/>
                <a:ln w="9525">
                  <a:solidFill>
                    <a:schemeClr val="tx1"/>
                  </a:solidFill>
                  <a:round/>
                  <a:headEnd/>
                  <a:tailEnd/>
                </a:ln>
              </p:spPr>
              <p:txBody>
                <a:bodyPr wrap="none" anchor="ctr"/>
                <a:lstStyle/>
                <a:p>
                  <a:endParaRPr lang="en-US"/>
                </a:p>
              </p:txBody>
            </p:sp>
            <p:sp>
              <p:nvSpPr>
                <p:cNvPr id="34" name="Freeform 36"/>
                <p:cNvSpPr>
                  <a:spLocks/>
                </p:cNvSpPr>
                <p:nvPr/>
              </p:nvSpPr>
              <p:spPr bwMode="auto">
                <a:xfrm rot="10800000">
                  <a:off x="2567818" y="6107151"/>
                  <a:ext cx="392831" cy="105677"/>
                </a:xfrm>
                <a:custGeom>
                  <a:avLst/>
                  <a:gdLst>
                    <a:gd name="T0" fmla="*/ 0 w 616"/>
                    <a:gd name="T1" fmla="*/ 0 h 170"/>
                    <a:gd name="T2" fmla="*/ 2147483647 w 616"/>
                    <a:gd name="T3" fmla="*/ 0 h 170"/>
                    <a:gd name="T4" fmla="*/ 2147483647 w 616"/>
                    <a:gd name="T5" fmla="*/ 0 h 170"/>
                    <a:gd name="T6" fmla="*/ 2147483647 w 616"/>
                    <a:gd name="T7" fmla="*/ 0 h 170"/>
                    <a:gd name="T8" fmla="*/ 2147483647 w 616"/>
                    <a:gd name="T9" fmla="*/ 0 h 170"/>
                    <a:gd name="T10" fmla="*/ 2147483647 w 616"/>
                    <a:gd name="T11" fmla="*/ 0 h 170"/>
                    <a:gd name="T12" fmla="*/ 2147483647 w 616"/>
                    <a:gd name="T13" fmla="*/ 0 h 170"/>
                    <a:gd name="T14" fmla="*/ 2147483647 w 616"/>
                    <a:gd name="T15" fmla="*/ 0 h 170"/>
                    <a:gd name="T16" fmla="*/ 0 60000 65536"/>
                    <a:gd name="T17" fmla="*/ 0 60000 65536"/>
                    <a:gd name="T18" fmla="*/ 0 60000 65536"/>
                    <a:gd name="T19" fmla="*/ 0 60000 65536"/>
                    <a:gd name="T20" fmla="*/ 0 60000 65536"/>
                    <a:gd name="T21" fmla="*/ 0 60000 65536"/>
                    <a:gd name="T22" fmla="*/ 0 60000 65536"/>
                    <a:gd name="T23" fmla="*/ 0 60000 65536"/>
                    <a:gd name="T24" fmla="*/ 0 w 616"/>
                    <a:gd name="T25" fmla="*/ 0 h 170"/>
                    <a:gd name="T26" fmla="*/ 616 w 616"/>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6" h="170">
                      <a:moveTo>
                        <a:pt x="0" y="86"/>
                      </a:moveTo>
                      <a:cubicBezTo>
                        <a:pt x="27" y="43"/>
                        <a:pt x="54" y="0"/>
                        <a:pt x="82" y="12"/>
                      </a:cubicBezTo>
                      <a:cubicBezTo>
                        <a:pt x="110" y="24"/>
                        <a:pt x="136" y="160"/>
                        <a:pt x="168" y="160"/>
                      </a:cubicBezTo>
                      <a:cubicBezTo>
                        <a:pt x="200" y="160"/>
                        <a:pt x="243" y="11"/>
                        <a:pt x="276" y="10"/>
                      </a:cubicBezTo>
                      <a:cubicBezTo>
                        <a:pt x="309" y="9"/>
                        <a:pt x="337" y="154"/>
                        <a:pt x="368" y="154"/>
                      </a:cubicBezTo>
                      <a:cubicBezTo>
                        <a:pt x="399" y="154"/>
                        <a:pt x="430" y="11"/>
                        <a:pt x="460" y="12"/>
                      </a:cubicBezTo>
                      <a:cubicBezTo>
                        <a:pt x="490" y="13"/>
                        <a:pt x="520" y="146"/>
                        <a:pt x="546" y="158"/>
                      </a:cubicBezTo>
                      <a:cubicBezTo>
                        <a:pt x="572" y="170"/>
                        <a:pt x="605" y="96"/>
                        <a:pt x="616" y="84"/>
                      </a:cubicBezTo>
                    </a:path>
                  </a:pathLst>
                </a:custGeom>
                <a:noFill/>
                <a:ln w="9525">
                  <a:solidFill>
                    <a:schemeClr val="tx1"/>
                  </a:solidFill>
                  <a:round/>
                  <a:headEnd/>
                  <a:tailEnd/>
                </a:ln>
              </p:spPr>
              <p:txBody>
                <a:bodyPr wrap="none" anchor="ctr"/>
                <a:lstStyle/>
                <a:p>
                  <a:endParaRPr lang="en-US"/>
                </a:p>
              </p:txBody>
            </p:sp>
          </p:grpSp>
          <p:sp>
            <p:nvSpPr>
              <p:cNvPr id="31" name="TextBox 66"/>
              <p:cNvSpPr txBox="1">
                <a:spLocks noChangeArrowheads="1"/>
              </p:cNvSpPr>
              <p:nvPr/>
            </p:nvSpPr>
            <p:spPr bwMode="auto">
              <a:xfrm>
                <a:off x="2362200" y="5573713"/>
                <a:ext cx="304800" cy="400050"/>
              </a:xfrm>
              <a:prstGeom prst="rect">
                <a:avLst/>
              </a:prstGeom>
              <a:noFill/>
              <a:ln w="9525">
                <a:noFill/>
                <a:miter lim="800000"/>
                <a:headEnd/>
                <a:tailEnd/>
              </a:ln>
            </p:spPr>
            <p:txBody>
              <a:bodyPr>
                <a:spAutoFit/>
              </a:bodyPr>
              <a:lstStyle/>
              <a:p>
                <a:r>
                  <a:rPr lang="en-US" sz="2000">
                    <a:latin typeface="Symbol" pitchFamily="18" charset="2"/>
                  </a:rPr>
                  <a:t>g</a:t>
                </a:r>
              </a:p>
            </p:txBody>
          </p:sp>
          <p:sp>
            <p:nvSpPr>
              <p:cNvPr id="32" name="TextBox 67"/>
              <p:cNvSpPr txBox="1">
                <a:spLocks noChangeArrowheads="1"/>
              </p:cNvSpPr>
              <p:nvPr/>
            </p:nvSpPr>
            <p:spPr bwMode="auto">
              <a:xfrm>
                <a:off x="2362200" y="6096000"/>
                <a:ext cx="304800" cy="400050"/>
              </a:xfrm>
              <a:prstGeom prst="rect">
                <a:avLst/>
              </a:prstGeom>
              <a:noFill/>
              <a:ln w="9525">
                <a:noFill/>
                <a:miter lim="800000"/>
                <a:headEnd/>
                <a:tailEnd/>
              </a:ln>
            </p:spPr>
            <p:txBody>
              <a:bodyPr>
                <a:spAutoFit/>
              </a:bodyPr>
              <a:lstStyle/>
              <a:p>
                <a:r>
                  <a:rPr lang="en-US" sz="2000">
                    <a:latin typeface="Symbol" pitchFamily="18" charset="2"/>
                  </a:rPr>
                  <a:t>g</a:t>
                </a:r>
              </a:p>
            </p:txBody>
          </p:sp>
        </p:grpSp>
        <p:sp>
          <p:nvSpPr>
            <p:cNvPr id="27" name="TextBox 68"/>
            <p:cNvSpPr txBox="1">
              <a:spLocks noChangeArrowheads="1"/>
            </p:cNvSpPr>
            <p:nvPr/>
          </p:nvSpPr>
          <p:spPr bwMode="auto">
            <a:xfrm>
              <a:off x="4191000" y="5715000"/>
              <a:ext cx="4495800" cy="830263"/>
            </a:xfrm>
            <a:prstGeom prst="rect">
              <a:avLst/>
            </a:prstGeom>
            <a:noFill/>
            <a:ln w="9525">
              <a:noFill/>
              <a:miter lim="800000"/>
              <a:headEnd/>
              <a:tailEnd/>
            </a:ln>
          </p:spPr>
          <p:txBody>
            <a:bodyPr>
              <a:spAutoFit/>
            </a:bodyPr>
            <a:lstStyle/>
            <a:p>
              <a:r>
                <a:rPr lang="en-US" sz="2400" i="1" dirty="0"/>
                <a:t>Decay Photons </a:t>
              </a:r>
              <a:r>
                <a:rPr lang="en-US" sz="2400" dirty="0"/>
                <a:t>from hadrons (</a:t>
              </a:r>
              <a:r>
                <a:rPr lang="en-US" sz="2400" dirty="0">
                  <a:latin typeface="Symbol" pitchFamily="18" charset="2"/>
                </a:rPr>
                <a:t>p</a:t>
              </a:r>
              <a:r>
                <a:rPr lang="en-US" sz="2400" baseline="30000" dirty="0"/>
                <a:t>0</a:t>
              </a:r>
              <a:r>
                <a:rPr lang="en-US" sz="2400" dirty="0"/>
                <a:t>, </a:t>
              </a:r>
              <a:r>
                <a:rPr lang="en-US" sz="2400" dirty="0">
                  <a:latin typeface="Symbol" pitchFamily="18" charset="2"/>
                </a:rPr>
                <a:t>h</a:t>
              </a:r>
              <a:r>
                <a:rPr lang="en-US" sz="2400" dirty="0"/>
                <a:t>, etc)</a:t>
              </a:r>
            </a:p>
          </p:txBody>
        </p:sp>
      </p:grpSp>
      <p:grpSp>
        <p:nvGrpSpPr>
          <p:cNvPr id="37" name="Group 86"/>
          <p:cNvGrpSpPr>
            <a:grpSpLocks/>
          </p:cNvGrpSpPr>
          <p:nvPr/>
        </p:nvGrpSpPr>
        <p:grpSpPr bwMode="auto">
          <a:xfrm>
            <a:off x="914400" y="5257800"/>
            <a:ext cx="6553200" cy="990600"/>
            <a:chOff x="3581400" y="5257800"/>
            <a:chExt cx="1600200" cy="1371600"/>
          </a:xfrm>
        </p:grpSpPr>
        <p:cxnSp>
          <p:nvCxnSpPr>
            <p:cNvPr id="38" name="Straight Connector 83"/>
            <p:cNvCxnSpPr>
              <a:cxnSpLocks noChangeShapeType="1"/>
            </p:cNvCxnSpPr>
            <p:nvPr/>
          </p:nvCxnSpPr>
          <p:spPr bwMode="auto">
            <a:xfrm rot="10800000" flipV="1">
              <a:off x="3581400" y="5257800"/>
              <a:ext cx="1600200" cy="1371600"/>
            </a:xfrm>
            <a:prstGeom prst="line">
              <a:avLst/>
            </a:prstGeom>
            <a:noFill/>
            <a:ln w="50800" algn="ctr">
              <a:solidFill>
                <a:srgbClr val="FF0000"/>
              </a:solidFill>
              <a:round/>
              <a:headEnd/>
              <a:tailEnd/>
            </a:ln>
          </p:spPr>
        </p:cxnSp>
        <p:cxnSp>
          <p:nvCxnSpPr>
            <p:cNvPr id="39" name="Straight Connector 85"/>
            <p:cNvCxnSpPr>
              <a:cxnSpLocks noChangeShapeType="1"/>
            </p:cNvCxnSpPr>
            <p:nvPr/>
          </p:nvCxnSpPr>
          <p:spPr bwMode="auto">
            <a:xfrm>
              <a:off x="3581400" y="5257800"/>
              <a:ext cx="1600200" cy="1371600"/>
            </a:xfrm>
            <a:prstGeom prst="line">
              <a:avLst/>
            </a:prstGeom>
            <a:noFill/>
            <a:ln w="50800" algn="ctr">
              <a:solidFill>
                <a:srgbClr val="FF0000"/>
              </a:solidFill>
              <a:round/>
              <a:headEnd/>
              <a:tailEnd/>
            </a:ln>
          </p:spPr>
        </p:cxnSp>
      </p:grpSp>
      <p:sp>
        <p:nvSpPr>
          <p:cNvPr id="40" name="TextBox 39"/>
          <p:cNvSpPr txBox="1">
            <a:spLocks noChangeArrowheads="1"/>
          </p:cNvSpPr>
          <p:nvPr/>
        </p:nvSpPr>
        <p:spPr bwMode="auto">
          <a:xfrm>
            <a:off x="3200400" y="5105400"/>
            <a:ext cx="1795463" cy="461963"/>
          </a:xfrm>
          <a:prstGeom prst="rect">
            <a:avLst/>
          </a:prstGeom>
          <a:noFill/>
          <a:ln w="9525">
            <a:noFill/>
            <a:miter lim="800000"/>
            <a:headEnd/>
            <a:tailEnd/>
          </a:ln>
        </p:spPr>
        <p:txBody>
          <a:bodyPr wrap="none">
            <a:spAutoFit/>
          </a:bodyPr>
          <a:lstStyle/>
          <a:p>
            <a:r>
              <a:rPr lang="en-US" sz="2400" i="1">
                <a:solidFill>
                  <a:srgbClr val="FF0000"/>
                </a:solidFill>
              </a:rPr>
              <a:t>background</a:t>
            </a:r>
          </a:p>
        </p:txBody>
      </p:sp>
      <p:grpSp>
        <p:nvGrpSpPr>
          <p:cNvPr id="41" name="Group 53"/>
          <p:cNvGrpSpPr>
            <a:grpSpLocks/>
          </p:cNvGrpSpPr>
          <p:nvPr/>
        </p:nvGrpSpPr>
        <p:grpSpPr bwMode="auto">
          <a:xfrm>
            <a:off x="785808" y="1828797"/>
            <a:ext cx="7062792" cy="2047875"/>
            <a:chOff x="785808" y="2209797"/>
            <a:chExt cx="7062792" cy="2047875"/>
          </a:xfrm>
        </p:grpSpPr>
        <p:sp>
          <p:nvSpPr>
            <p:cNvPr id="42" name="TextBox 47"/>
            <p:cNvSpPr txBox="1">
              <a:spLocks noChangeArrowheads="1"/>
            </p:cNvSpPr>
            <p:nvPr/>
          </p:nvSpPr>
          <p:spPr bwMode="auto">
            <a:xfrm>
              <a:off x="4267200" y="2971800"/>
              <a:ext cx="3581400" cy="1200329"/>
            </a:xfrm>
            <a:prstGeom prst="rect">
              <a:avLst/>
            </a:prstGeom>
            <a:noFill/>
            <a:ln w="9525">
              <a:noFill/>
              <a:miter lim="800000"/>
              <a:headEnd/>
              <a:tailEnd/>
            </a:ln>
          </p:spPr>
          <p:txBody>
            <a:bodyPr>
              <a:spAutoFit/>
            </a:bodyPr>
            <a:lstStyle/>
            <a:p>
              <a:pPr>
                <a:buFont typeface="Arial" pitchFamily="34" charset="0"/>
                <a:buChar char="•"/>
              </a:pPr>
              <a:r>
                <a:rPr lang="en-US" sz="2400" i="1" dirty="0" smtClean="0"/>
                <a:t> Thermal </a:t>
              </a:r>
              <a:r>
                <a:rPr lang="en-US" sz="2400" i="1" dirty="0"/>
                <a:t>photons </a:t>
              </a:r>
              <a:r>
                <a:rPr lang="en-US" sz="2400" dirty="0"/>
                <a:t>from hot </a:t>
              </a:r>
              <a:r>
                <a:rPr lang="en-US" sz="2400" i="1" dirty="0"/>
                <a:t>quark gluon plasma</a:t>
              </a:r>
            </a:p>
          </p:txBody>
        </p:sp>
        <p:grpSp>
          <p:nvGrpSpPr>
            <p:cNvPr id="43" name="Group 52"/>
            <p:cNvGrpSpPr>
              <a:grpSpLocks/>
            </p:cNvGrpSpPr>
            <p:nvPr/>
          </p:nvGrpSpPr>
          <p:grpSpPr bwMode="auto">
            <a:xfrm>
              <a:off x="785808" y="2209797"/>
              <a:ext cx="2479682" cy="2047875"/>
              <a:chOff x="785808" y="2209797"/>
              <a:chExt cx="2479682" cy="2047875"/>
            </a:xfrm>
          </p:grpSpPr>
          <p:pic>
            <p:nvPicPr>
              <p:cNvPr id="44" name="Picture 4" descr="C:\Users\Yasuyuki Akiba\Documents\JFY2009\conference\APS Feb2010\My Talk\JN_Pict.jpg"/>
              <p:cNvPicPr>
                <a:picLocks noChangeAspect="1" noChangeArrowheads="1"/>
              </p:cNvPicPr>
              <p:nvPr/>
            </p:nvPicPr>
            <p:blipFill>
              <a:blip r:embed="rId3" cstate="print"/>
              <a:srcRect/>
              <a:stretch>
                <a:fillRect/>
              </a:stretch>
            </p:blipFill>
            <p:spPr bwMode="auto">
              <a:xfrm>
                <a:off x="990600" y="2438400"/>
                <a:ext cx="2133600" cy="1814513"/>
              </a:xfrm>
              <a:prstGeom prst="rect">
                <a:avLst/>
              </a:prstGeom>
              <a:noFill/>
              <a:ln w="9525">
                <a:noFill/>
                <a:miter lim="800000"/>
                <a:headEnd/>
                <a:tailEnd/>
              </a:ln>
            </p:spPr>
          </p:pic>
          <p:grpSp>
            <p:nvGrpSpPr>
              <p:cNvPr id="45" name="Group 46"/>
              <p:cNvGrpSpPr>
                <a:grpSpLocks/>
              </p:cNvGrpSpPr>
              <p:nvPr/>
            </p:nvGrpSpPr>
            <p:grpSpPr bwMode="auto">
              <a:xfrm>
                <a:off x="2133601" y="2209797"/>
                <a:ext cx="1131889" cy="914399"/>
                <a:chOff x="2090608" y="2370858"/>
                <a:chExt cx="1131911" cy="914800"/>
              </a:xfrm>
            </p:grpSpPr>
            <p:sp>
              <p:nvSpPr>
                <p:cNvPr id="54" name="Freeform 36"/>
                <p:cNvSpPr>
                  <a:spLocks/>
                </p:cNvSpPr>
                <p:nvPr/>
              </p:nvSpPr>
              <p:spPr bwMode="auto">
                <a:xfrm rot="8336449">
                  <a:off x="2875530" y="2370858"/>
                  <a:ext cx="346989" cy="231053"/>
                </a:xfrm>
                <a:custGeom>
                  <a:avLst/>
                  <a:gdLst>
                    <a:gd name="T0" fmla="*/ 0 w 616"/>
                    <a:gd name="T1" fmla="*/ 0 h 170"/>
                    <a:gd name="T2" fmla="*/ 2147483647 w 616"/>
                    <a:gd name="T3" fmla="*/ 0 h 170"/>
                    <a:gd name="T4" fmla="*/ 2147483647 w 616"/>
                    <a:gd name="T5" fmla="*/ 0 h 170"/>
                    <a:gd name="T6" fmla="*/ 2147483647 w 616"/>
                    <a:gd name="T7" fmla="*/ 0 h 170"/>
                    <a:gd name="T8" fmla="*/ 2147483647 w 616"/>
                    <a:gd name="T9" fmla="*/ 0 h 170"/>
                    <a:gd name="T10" fmla="*/ 2147483647 w 616"/>
                    <a:gd name="T11" fmla="*/ 0 h 170"/>
                    <a:gd name="T12" fmla="*/ 2147483647 w 616"/>
                    <a:gd name="T13" fmla="*/ 0 h 170"/>
                    <a:gd name="T14" fmla="*/ 2147483647 w 616"/>
                    <a:gd name="T15" fmla="*/ 0 h 170"/>
                    <a:gd name="T16" fmla="*/ 0 60000 65536"/>
                    <a:gd name="T17" fmla="*/ 0 60000 65536"/>
                    <a:gd name="T18" fmla="*/ 0 60000 65536"/>
                    <a:gd name="T19" fmla="*/ 0 60000 65536"/>
                    <a:gd name="T20" fmla="*/ 0 60000 65536"/>
                    <a:gd name="T21" fmla="*/ 0 60000 65536"/>
                    <a:gd name="T22" fmla="*/ 0 60000 65536"/>
                    <a:gd name="T23" fmla="*/ 0 60000 65536"/>
                    <a:gd name="T24" fmla="*/ 0 w 616"/>
                    <a:gd name="T25" fmla="*/ 0 h 170"/>
                    <a:gd name="T26" fmla="*/ 616 w 616"/>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6" h="170">
                      <a:moveTo>
                        <a:pt x="0" y="86"/>
                      </a:moveTo>
                      <a:cubicBezTo>
                        <a:pt x="27" y="43"/>
                        <a:pt x="54" y="0"/>
                        <a:pt x="82" y="12"/>
                      </a:cubicBezTo>
                      <a:cubicBezTo>
                        <a:pt x="110" y="24"/>
                        <a:pt x="136" y="160"/>
                        <a:pt x="168" y="160"/>
                      </a:cubicBezTo>
                      <a:cubicBezTo>
                        <a:pt x="200" y="160"/>
                        <a:pt x="243" y="11"/>
                        <a:pt x="276" y="10"/>
                      </a:cubicBezTo>
                      <a:cubicBezTo>
                        <a:pt x="309" y="9"/>
                        <a:pt x="337" y="154"/>
                        <a:pt x="368" y="154"/>
                      </a:cubicBezTo>
                      <a:cubicBezTo>
                        <a:pt x="399" y="154"/>
                        <a:pt x="430" y="11"/>
                        <a:pt x="460" y="12"/>
                      </a:cubicBezTo>
                      <a:cubicBezTo>
                        <a:pt x="490" y="13"/>
                        <a:pt x="520" y="146"/>
                        <a:pt x="546" y="158"/>
                      </a:cubicBezTo>
                      <a:cubicBezTo>
                        <a:pt x="572" y="170"/>
                        <a:pt x="605" y="96"/>
                        <a:pt x="616" y="84"/>
                      </a:cubicBezTo>
                    </a:path>
                  </a:pathLst>
                </a:custGeom>
                <a:noFill/>
                <a:ln w="31750">
                  <a:solidFill>
                    <a:srgbClr val="FFFF00"/>
                  </a:solidFill>
                  <a:round/>
                  <a:headEnd/>
                  <a:tailEnd/>
                </a:ln>
              </p:spPr>
              <p:txBody>
                <a:bodyPr wrap="none" anchor="ctr"/>
                <a:lstStyle/>
                <a:p>
                  <a:endParaRPr lang="en-US"/>
                </a:p>
              </p:txBody>
            </p:sp>
            <p:sp>
              <p:nvSpPr>
                <p:cNvPr id="55" name="Freeform 36"/>
                <p:cNvSpPr>
                  <a:spLocks/>
                </p:cNvSpPr>
                <p:nvPr/>
              </p:nvSpPr>
              <p:spPr bwMode="auto">
                <a:xfrm rot="8336449">
                  <a:off x="2613889" y="2598774"/>
                  <a:ext cx="346989" cy="231053"/>
                </a:xfrm>
                <a:custGeom>
                  <a:avLst/>
                  <a:gdLst>
                    <a:gd name="T0" fmla="*/ 0 w 616"/>
                    <a:gd name="T1" fmla="*/ 0 h 170"/>
                    <a:gd name="T2" fmla="*/ 2147483647 w 616"/>
                    <a:gd name="T3" fmla="*/ 0 h 170"/>
                    <a:gd name="T4" fmla="*/ 2147483647 w 616"/>
                    <a:gd name="T5" fmla="*/ 0 h 170"/>
                    <a:gd name="T6" fmla="*/ 2147483647 w 616"/>
                    <a:gd name="T7" fmla="*/ 0 h 170"/>
                    <a:gd name="T8" fmla="*/ 2147483647 w 616"/>
                    <a:gd name="T9" fmla="*/ 0 h 170"/>
                    <a:gd name="T10" fmla="*/ 2147483647 w 616"/>
                    <a:gd name="T11" fmla="*/ 0 h 170"/>
                    <a:gd name="T12" fmla="*/ 2147483647 w 616"/>
                    <a:gd name="T13" fmla="*/ 0 h 170"/>
                    <a:gd name="T14" fmla="*/ 2147483647 w 616"/>
                    <a:gd name="T15" fmla="*/ 0 h 170"/>
                    <a:gd name="T16" fmla="*/ 0 60000 65536"/>
                    <a:gd name="T17" fmla="*/ 0 60000 65536"/>
                    <a:gd name="T18" fmla="*/ 0 60000 65536"/>
                    <a:gd name="T19" fmla="*/ 0 60000 65536"/>
                    <a:gd name="T20" fmla="*/ 0 60000 65536"/>
                    <a:gd name="T21" fmla="*/ 0 60000 65536"/>
                    <a:gd name="T22" fmla="*/ 0 60000 65536"/>
                    <a:gd name="T23" fmla="*/ 0 60000 65536"/>
                    <a:gd name="T24" fmla="*/ 0 w 616"/>
                    <a:gd name="T25" fmla="*/ 0 h 170"/>
                    <a:gd name="T26" fmla="*/ 616 w 616"/>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6" h="170">
                      <a:moveTo>
                        <a:pt x="0" y="86"/>
                      </a:moveTo>
                      <a:cubicBezTo>
                        <a:pt x="27" y="43"/>
                        <a:pt x="54" y="0"/>
                        <a:pt x="82" y="12"/>
                      </a:cubicBezTo>
                      <a:cubicBezTo>
                        <a:pt x="110" y="24"/>
                        <a:pt x="136" y="160"/>
                        <a:pt x="168" y="160"/>
                      </a:cubicBezTo>
                      <a:cubicBezTo>
                        <a:pt x="200" y="160"/>
                        <a:pt x="243" y="11"/>
                        <a:pt x="276" y="10"/>
                      </a:cubicBezTo>
                      <a:cubicBezTo>
                        <a:pt x="309" y="9"/>
                        <a:pt x="337" y="154"/>
                        <a:pt x="368" y="154"/>
                      </a:cubicBezTo>
                      <a:cubicBezTo>
                        <a:pt x="399" y="154"/>
                        <a:pt x="430" y="11"/>
                        <a:pt x="460" y="12"/>
                      </a:cubicBezTo>
                      <a:cubicBezTo>
                        <a:pt x="490" y="13"/>
                        <a:pt x="520" y="146"/>
                        <a:pt x="546" y="158"/>
                      </a:cubicBezTo>
                      <a:cubicBezTo>
                        <a:pt x="572" y="170"/>
                        <a:pt x="605" y="96"/>
                        <a:pt x="616" y="84"/>
                      </a:cubicBezTo>
                    </a:path>
                  </a:pathLst>
                </a:custGeom>
                <a:noFill/>
                <a:ln w="31750">
                  <a:solidFill>
                    <a:srgbClr val="FFFF00"/>
                  </a:solidFill>
                  <a:round/>
                  <a:headEnd/>
                  <a:tailEnd/>
                </a:ln>
              </p:spPr>
              <p:txBody>
                <a:bodyPr wrap="none" anchor="ctr"/>
                <a:lstStyle/>
                <a:p>
                  <a:endParaRPr lang="en-US"/>
                </a:p>
              </p:txBody>
            </p:sp>
            <p:sp>
              <p:nvSpPr>
                <p:cNvPr id="56" name="Freeform 36"/>
                <p:cNvSpPr>
                  <a:spLocks/>
                </p:cNvSpPr>
                <p:nvPr/>
              </p:nvSpPr>
              <p:spPr bwMode="auto">
                <a:xfrm rot="8336449">
                  <a:off x="2352248" y="2826690"/>
                  <a:ext cx="346989" cy="231053"/>
                </a:xfrm>
                <a:custGeom>
                  <a:avLst/>
                  <a:gdLst>
                    <a:gd name="T0" fmla="*/ 0 w 616"/>
                    <a:gd name="T1" fmla="*/ 0 h 170"/>
                    <a:gd name="T2" fmla="*/ 2147483647 w 616"/>
                    <a:gd name="T3" fmla="*/ 0 h 170"/>
                    <a:gd name="T4" fmla="*/ 2147483647 w 616"/>
                    <a:gd name="T5" fmla="*/ 0 h 170"/>
                    <a:gd name="T6" fmla="*/ 2147483647 w 616"/>
                    <a:gd name="T7" fmla="*/ 0 h 170"/>
                    <a:gd name="T8" fmla="*/ 2147483647 w 616"/>
                    <a:gd name="T9" fmla="*/ 0 h 170"/>
                    <a:gd name="T10" fmla="*/ 2147483647 w 616"/>
                    <a:gd name="T11" fmla="*/ 0 h 170"/>
                    <a:gd name="T12" fmla="*/ 2147483647 w 616"/>
                    <a:gd name="T13" fmla="*/ 0 h 170"/>
                    <a:gd name="T14" fmla="*/ 2147483647 w 616"/>
                    <a:gd name="T15" fmla="*/ 0 h 170"/>
                    <a:gd name="T16" fmla="*/ 0 60000 65536"/>
                    <a:gd name="T17" fmla="*/ 0 60000 65536"/>
                    <a:gd name="T18" fmla="*/ 0 60000 65536"/>
                    <a:gd name="T19" fmla="*/ 0 60000 65536"/>
                    <a:gd name="T20" fmla="*/ 0 60000 65536"/>
                    <a:gd name="T21" fmla="*/ 0 60000 65536"/>
                    <a:gd name="T22" fmla="*/ 0 60000 65536"/>
                    <a:gd name="T23" fmla="*/ 0 60000 65536"/>
                    <a:gd name="T24" fmla="*/ 0 w 616"/>
                    <a:gd name="T25" fmla="*/ 0 h 170"/>
                    <a:gd name="T26" fmla="*/ 616 w 616"/>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6" h="170">
                      <a:moveTo>
                        <a:pt x="0" y="86"/>
                      </a:moveTo>
                      <a:cubicBezTo>
                        <a:pt x="27" y="43"/>
                        <a:pt x="54" y="0"/>
                        <a:pt x="82" y="12"/>
                      </a:cubicBezTo>
                      <a:cubicBezTo>
                        <a:pt x="110" y="24"/>
                        <a:pt x="136" y="160"/>
                        <a:pt x="168" y="160"/>
                      </a:cubicBezTo>
                      <a:cubicBezTo>
                        <a:pt x="200" y="160"/>
                        <a:pt x="243" y="11"/>
                        <a:pt x="276" y="10"/>
                      </a:cubicBezTo>
                      <a:cubicBezTo>
                        <a:pt x="309" y="9"/>
                        <a:pt x="337" y="154"/>
                        <a:pt x="368" y="154"/>
                      </a:cubicBezTo>
                      <a:cubicBezTo>
                        <a:pt x="399" y="154"/>
                        <a:pt x="430" y="11"/>
                        <a:pt x="460" y="12"/>
                      </a:cubicBezTo>
                      <a:cubicBezTo>
                        <a:pt x="490" y="13"/>
                        <a:pt x="520" y="146"/>
                        <a:pt x="546" y="158"/>
                      </a:cubicBezTo>
                      <a:cubicBezTo>
                        <a:pt x="572" y="170"/>
                        <a:pt x="605" y="96"/>
                        <a:pt x="616" y="84"/>
                      </a:cubicBezTo>
                    </a:path>
                  </a:pathLst>
                </a:custGeom>
                <a:noFill/>
                <a:ln w="31750">
                  <a:solidFill>
                    <a:srgbClr val="FFFF00"/>
                  </a:solidFill>
                  <a:round/>
                  <a:headEnd/>
                  <a:tailEnd/>
                </a:ln>
              </p:spPr>
              <p:txBody>
                <a:bodyPr wrap="none" anchor="ctr"/>
                <a:lstStyle/>
                <a:p>
                  <a:endParaRPr lang="en-US"/>
                </a:p>
              </p:txBody>
            </p:sp>
            <p:sp>
              <p:nvSpPr>
                <p:cNvPr id="57" name="Freeform 36"/>
                <p:cNvSpPr>
                  <a:spLocks/>
                </p:cNvSpPr>
                <p:nvPr/>
              </p:nvSpPr>
              <p:spPr bwMode="auto">
                <a:xfrm rot="8336449">
                  <a:off x="2090608" y="3054605"/>
                  <a:ext cx="346989" cy="231053"/>
                </a:xfrm>
                <a:custGeom>
                  <a:avLst/>
                  <a:gdLst>
                    <a:gd name="T0" fmla="*/ 0 w 616"/>
                    <a:gd name="T1" fmla="*/ 0 h 170"/>
                    <a:gd name="T2" fmla="*/ 2147483647 w 616"/>
                    <a:gd name="T3" fmla="*/ 0 h 170"/>
                    <a:gd name="T4" fmla="*/ 2147483647 w 616"/>
                    <a:gd name="T5" fmla="*/ 0 h 170"/>
                    <a:gd name="T6" fmla="*/ 2147483647 w 616"/>
                    <a:gd name="T7" fmla="*/ 0 h 170"/>
                    <a:gd name="T8" fmla="*/ 2147483647 w 616"/>
                    <a:gd name="T9" fmla="*/ 0 h 170"/>
                    <a:gd name="T10" fmla="*/ 2147483647 w 616"/>
                    <a:gd name="T11" fmla="*/ 0 h 170"/>
                    <a:gd name="T12" fmla="*/ 2147483647 w 616"/>
                    <a:gd name="T13" fmla="*/ 0 h 170"/>
                    <a:gd name="T14" fmla="*/ 2147483647 w 616"/>
                    <a:gd name="T15" fmla="*/ 0 h 170"/>
                    <a:gd name="T16" fmla="*/ 0 60000 65536"/>
                    <a:gd name="T17" fmla="*/ 0 60000 65536"/>
                    <a:gd name="T18" fmla="*/ 0 60000 65536"/>
                    <a:gd name="T19" fmla="*/ 0 60000 65536"/>
                    <a:gd name="T20" fmla="*/ 0 60000 65536"/>
                    <a:gd name="T21" fmla="*/ 0 60000 65536"/>
                    <a:gd name="T22" fmla="*/ 0 60000 65536"/>
                    <a:gd name="T23" fmla="*/ 0 60000 65536"/>
                    <a:gd name="T24" fmla="*/ 0 w 616"/>
                    <a:gd name="T25" fmla="*/ 0 h 170"/>
                    <a:gd name="T26" fmla="*/ 616 w 616"/>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6" h="170">
                      <a:moveTo>
                        <a:pt x="0" y="86"/>
                      </a:moveTo>
                      <a:cubicBezTo>
                        <a:pt x="27" y="43"/>
                        <a:pt x="54" y="0"/>
                        <a:pt x="82" y="12"/>
                      </a:cubicBezTo>
                      <a:cubicBezTo>
                        <a:pt x="110" y="24"/>
                        <a:pt x="136" y="160"/>
                        <a:pt x="168" y="160"/>
                      </a:cubicBezTo>
                      <a:cubicBezTo>
                        <a:pt x="200" y="160"/>
                        <a:pt x="243" y="11"/>
                        <a:pt x="276" y="10"/>
                      </a:cubicBezTo>
                      <a:cubicBezTo>
                        <a:pt x="309" y="9"/>
                        <a:pt x="337" y="154"/>
                        <a:pt x="368" y="154"/>
                      </a:cubicBezTo>
                      <a:cubicBezTo>
                        <a:pt x="399" y="154"/>
                        <a:pt x="430" y="11"/>
                        <a:pt x="460" y="12"/>
                      </a:cubicBezTo>
                      <a:cubicBezTo>
                        <a:pt x="490" y="13"/>
                        <a:pt x="520" y="146"/>
                        <a:pt x="546" y="158"/>
                      </a:cubicBezTo>
                      <a:cubicBezTo>
                        <a:pt x="572" y="170"/>
                        <a:pt x="605" y="96"/>
                        <a:pt x="616" y="84"/>
                      </a:cubicBezTo>
                    </a:path>
                  </a:pathLst>
                </a:custGeom>
                <a:noFill/>
                <a:ln w="31750">
                  <a:solidFill>
                    <a:srgbClr val="FFFF00"/>
                  </a:solidFill>
                  <a:round/>
                  <a:headEnd/>
                  <a:tailEnd/>
                </a:ln>
              </p:spPr>
              <p:txBody>
                <a:bodyPr wrap="none" anchor="ctr"/>
                <a:lstStyle/>
                <a:p>
                  <a:endParaRPr lang="en-US"/>
                </a:p>
              </p:txBody>
            </p:sp>
          </p:grpSp>
          <p:grpSp>
            <p:nvGrpSpPr>
              <p:cNvPr id="46" name="Group 45"/>
              <p:cNvGrpSpPr>
                <a:grpSpLocks/>
              </p:cNvGrpSpPr>
              <p:nvPr/>
            </p:nvGrpSpPr>
            <p:grpSpPr bwMode="auto">
              <a:xfrm rot="4293880">
                <a:off x="2453486" y="3479004"/>
                <a:ext cx="871537" cy="685799"/>
                <a:chOff x="2766289" y="3113774"/>
                <a:chExt cx="870270" cy="686884"/>
              </a:xfrm>
            </p:grpSpPr>
            <p:sp>
              <p:nvSpPr>
                <p:cNvPr id="51" name="Freeform 36"/>
                <p:cNvSpPr>
                  <a:spLocks/>
                </p:cNvSpPr>
                <p:nvPr/>
              </p:nvSpPr>
              <p:spPr bwMode="auto">
                <a:xfrm rot="8336449">
                  <a:off x="3027930" y="3341689"/>
                  <a:ext cx="346989" cy="231053"/>
                </a:xfrm>
                <a:custGeom>
                  <a:avLst/>
                  <a:gdLst>
                    <a:gd name="T0" fmla="*/ 0 w 616"/>
                    <a:gd name="T1" fmla="*/ 0 h 170"/>
                    <a:gd name="T2" fmla="*/ 2147483647 w 616"/>
                    <a:gd name="T3" fmla="*/ 0 h 170"/>
                    <a:gd name="T4" fmla="*/ 2147483647 w 616"/>
                    <a:gd name="T5" fmla="*/ 0 h 170"/>
                    <a:gd name="T6" fmla="*/ 2147483647 w 616"/>
                    <a:gd name="T7" fmla="*/ 0 h 170"/>
                    <a:gd name="T8" fmla="*/ 2147483647 w 616"/>
                    <a:gd name="T9" fmla="*/ 0 h 170"/>
                    <a:gd name="T10" fmla="*/ 2147483647 w 616"/>
                    <a:gd name="T11" fmla="*/ 0 h 170"/>
                    <a:gd name="T12" fmla="*/ 2147483647 w 616"/>
                    <a:gd name="T13" fmla="*/ 0 h 170"/>
                    <a:gd name="T14" fmla="*/ 2147483647 w 616"/>
                    <a:gd name="T15" fmla="*/ 0 h 170"/>
                    <a:gd name="T16" fmla="*/ 0 60000 65536"/>
                    <a:gd name="T17" fmla="*/ 0 60000 65536"/>
                    <a:gd name="T18" fmla="*/ 0 60000 65536"/>
                    <a:gd name="T19" fmla="*/ 0 60000 65536"/>
                    <a:gd name="T20" fmla="*/ 0 60000 65536"/>
                    <a:gd name="T21" fmla="*/ 0 60000 65536"/>
                    <a:gd name="T22" fmla="*/ 0 60000 65536"/>
                    <a:gd name="T23" fmla="*/ 0 60000 65536"/>
                    <a:gd name="T24" fmla="*/ 0 w 616"/>
                    <a:gd name="T25" fmla="*/ 0 h 170"/>
                    <a:gd name="T26" fmla="*/ 616 w 616"/>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6" h="170">
                      <a:moveTo>
                        <a:pt x="0" y="86"/>
                      </a:moveTo>
                      <a:cubicBezTo>
                        <a:pt x="27" y="43"/>
                        <a:pt x="54" y="0"/>
                        <a:pt x="82" y="12"/>
                      </a:cubicBezTo>
                      <a:cubicBezTo>
                        <a:pt x="110" y="24"/>
                        <a:pt x="136" y="160"/>
                        <a:pt x="168" y="160"/>
                      </a:cubicBezTo>
                      <a:cubicBezTo>
                        <a:pt x="200" y="160"/>
                        <a:pt x="243" y="11"/>
                        <a:pt x="276" y="10"/>
                      </a:cubicBezTo>
                      <a:cubicBezTo>
                        <a:pt x="309" y="9"/>
                        <a:pt x="337" y="154"/>
                        <a:pt x="368" y="154"/>
                      </a:cubicBezTo>
                      <a:cubicBezTo>
                        <a:pt x="399" y="154"/>
                        <a:pt x="430" y="11"/>
                        <a:pt x="460" y="12"/>
                      </a:cubicBezTo>
                      <a:cubicBezTo>
                        <a:pt x="490" y="13"/>
                        <a:pt x="520" y="146"/>
                        <a:pt x="546" y="158"/>
                      </a:cubicBezTo>
                      <a:cubicBezTo>
                        <a:pt x="572" y="170"/>
                        <a:pt x="605" y="96"/>
                        <a:pt x="616" y="84"/>
                      </a:cubicBezTo>
                    </a:path>
                  </a:pathLst>
                </a:custGeom>
                <a:noFill/>
                <a:ln w="31750">
                  <a:solidFill>
                    <a:srgbClr val="FFFF00"/>
                  </a:solidFill>
                  <a:round/>
                  <a:headEnd/>
                  <a:tailEnd/>
                </a:ln>
              </p:spPr>
              <p:txBody>
                <a:bodyPr wrap="none" anchor="ctr"/>
                <a:lstStyle/>
                <a:p>
                  <a:endParaRPr lang="en-US"/>
                </a:p>
              </p:txBody>
            </p:sp>
            <p:sp>
              <p:nvSpPr>
                <p:cNvPr id="52" name="Freeform 36"/>
                <p:cNvSpPr>
                  <a:spLocks/>
                </p:cNvSpPr>
                <p:nvPr/>
              </p:nvSpPr>
              <p:spPr bwMode="auto">
                <a:xfrm rot="8336449">
                  <a:off x="3289570" y="3113774"/>
                  <a:ext cx="346989" cy="231053"/>
                </a:xfrm>
                <a:custGeom>
                  <a:avLst/>
                  <a:gdLst>
                    <a:gd name="T0" fmla="*/ 0 w 616"/>
                    <a:gd name="T1" fmla="*/ 0 h 170"/>
                    <a:gd name="T2" fmla="*/ 2147483647 w 616"/>
                    <a:gd name="T3" fmla="*/ 0 h 170"/>
                    <a:gd name="T4" fmla="*/ 2147483647 w 616"/>
                    <a:gd name="T5" fmla="*/ 0 h 170"/>
                    <a:gd name="T6" fmla="*/ 2147483647 w 616"/>
                    <a:gd name="T7" fmla="*/ 0 h 170"/>
                    <a:gd name="T8" fmla="*/ 2147483647 w 616"/>
                    <a:gd name="T9" fmla="*/ 0 h 170"/>
                    <a:gd name="T10" fmla="*/ 2147483647 w 616"/>
                    <a:gd name="T11" fmla="*/ 0 h 170"/>
                    <a:gd name="T12" fmla="*/ 2147483647 w 616"/>
                    <a:gd name="T13" fmla="*/ 0 h 170"/>
                    <a:gd name="T14" fmla="*/ 2147483647 w 616"/>
                    <a:gd name="T15" fmla="*/ 0 h 170"/>
                    <a:gd name="T16" fmla="*/ 0 60000 65536"/>
                    <a:gd name="T17" fmla="*/ 0 60000 65536"/>
                    <a:gd name="T18" fmla="*/ 0 60000 65536"/>
                    <a:gd name="T19" fmla="*/ 0 60000 65536"/>
                    <a:gd name="T20" fmla="*/ 0 60000 65536"/>
                    <a:gd name="T21" fmla="*/ 0 60000 65536"/>
                    <a:gd name="T22" fmla="*/ 0 60000 65536"/>
                    <a:gd name="T23" fmla="*/ 0 60000 65536"/>
                    <a:gd name="T24" fmla="*/ 0 w 616"/>
                    <a:gd name="T25" fmla="*/ 0 h 170"/>
                    <a:gd name="T26" fmla="*/ 616 w 616"/>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6" h="170">
                      <a:moveTo>
                        <a:pt x="0" y="86"/>
                      </a:moveTo>
                      <a:cubicBezTo>
                        <a:pt x="27" y="43"/>
                        <a:pt x="54" y="0"/>
                        <a:pt x="82" y="12"/>
                      </a:cubicBezTo>
                      <a:cubicBezTo>
                        <a:pt x="110" y="24"/>
                        <a:pt x="136" y="160"/>
                        <a:pt x="168" y="160"/>
                      </a:cubicBezTo>
                      <a:cubicBezTo>
                        <a:pt x="200" y="160"/>
                        <a:pt x="243" y="11"/>
                        <a:pt x="276" y="10"/>
                      </a:cubicBezTo>
                      <a:cubicBezTo>
                        <a:pt x="309" y="9"/>
                        <a:pt x="337" y="154"/>
                        <a:pt x="368" y="154"/>
                      </a:cubicBezTo>
                      <a:cubicBezTo>
                        <a:pt x="399" y="154"/>
                        <a:pt x="430" y="11"/>
                        <a:pt x="460" y="12"/>
                      </a:cubicBezTo>
                      <a:cubicBezTo>
                        <a:pt x="490" y="13"/>
                        <a:pt x="520" y="146"/>
                        <a:pt x="546" y="158"/>
                      </a:cubicBezTo>
                      <a:cubicBezTo>
                        <a:pt x="572" y="170"/>
                        <a:pt x="605" y="96"/>
                        <a:pt x="616" y="84"/>
                      </a:cubicBezTo>
                    </a:path>
                  </a:pathLst>
                </a:custGeom>
                <a:noFill/>
                <a:ln w="31750">
                  <a:solidFill>
                    <a:srgbClr val="FFFF00"/>
                  </a:solidFill>
                  <a:round/>
                  <a:headEnd/>
                  <a:tailEnd/>
                </a:ln>
              </p:spPr>
              <p:txBody>
                <a:bodyPr wrap="none" anchor="ctr"/>
                <a:lstStyle/>
                <a:p>
                  <a:endParaRPr lang="en-US"/>
                </a:p>
              </p:txBody>
            </p:sp>
            <p:sp>
              <p:nvSpPr>
                <p:cNvPr id="53" name="Freeform 36"/>
                <p:cNvSpPr>
                  <a:spLocks/>
                </p:cNvSpPr>
                <p:nvPr/>
              </p:nvSpPr>
              <p:spPr bwMode="auto">
                <a:xfrm rot="8336449">
                  <a:off x="2766289" y="3569605"/>
                  <a:ext cx="346989" cy="231053"/>
                </a:xfrm>
                <a:custGeom>
                  <a:avLst/>
                  <a:gdLst>
                    <a:gd name="T0" fmla="*/ 0 w 616"/>
                    <a:gd name="T1" fmla="*/ 0 h 170"/>
                    <a:gd name="T2" fmla="*/ 2147483647 w 616"/>
                    <a:gd name="T3" fmla="*/ 0 h 170"/>
                    <a:gd name="T4" fmla="*/ 2147483647 w 616"/>
                    <a:gd name="T5" fmla="*/ 0 h 170"/>
                    <a:gd name="T6" fmla="*/ 2147483647 w 616"/>
                    <a:gd name="T7" fmla="*/ 0 h 170"/>
                    <a:gd name="T8" fmla="*/ 2147483647 w 616"/>
                    <a:gd name="T9" fmla="*/ 0 h 170"/>
                    <a:gd name="T10" fmla="*/ 2147483647 w 616"/>
                    <a:gd name="T11" fmla="*/ 0 h 170"/>
                    <a:gd name="T12" fmla="*/ 2147483647 w 616"/>
                    <a:gd name="T13" fmla="*/ 0 h 170"/>
                    <a:gd name="T14" fmla="*/ 2147483647 w 616"/>
                    <a:gd name="T15" fmla="*/ 0 h 170"/>
                    <a:gd name="T16" fmla="*/ 0 60000 65536"/>
                    <a:gd name="T17" fmla="*/ 0 60000 65536"/>
                    <a:gd name="T18" fmla="*/ 0 60000 65536"/>
                    <a:gd name="T19" fmla="*/ 0 60000 65536"/>
                    <a:gd name="T20" fmla="*/ 0 60000 65536"/>
                    <a:gd name="T21" fmla="*/ 0 60000 65536"/>
                    <a:gd name="T22" fmla="*/ 0 60000 65536"/>
                    <a:gd name="T23" fmla="*/ 0 60000 65536"/>
                    <a:gd name="T24" fmla="*/ 0 w 616"/>
                    <a:gd name="T25" fmla="*/ 0 h 170"/>
                    <a:gd name="T26" fmla="*/ 616 w 616"/>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6" h="170">
                      <a:moveTo>
                        <a:pt x="0" y="86"/>
                      </a:moveTo>
                      <a:cubicBezTo>
                        <a:pt x="27" y="43"/>
                        <a:pt x="54" y="0"/>
                        <a:pt x="82" y="12"/>
                      </a:cubicBezTo>
                      <a:cubicBezTo>
                        <a:pt x="110" y="24"/>
                        <a:pt x="136" y="160"/>
                        <a:pt x="168" y="160"/>
                      </a:cubicBezTo>
                      <a:cubicBezTo>
                        <a:pt x="200" y="160"/>
                        <a:pt x="243" y="11"/>
                        <a:pt x="276" y="10"/>
                      </a:cubicBezTo>
                      <a:cubicBezTo>
                        <a:pt x="309" y="9"/>
                        <a:pt x="337" y="154"/>
                        <a:pt x="368" y="154"/>
                      </a:cubicBezTo>
                      <a:cubicBezTo>
                        <a:pt x="399" y="154"/>
                        <a:pt x="430" y="11"/>
                        <a:pt x="460" y="12"/>
                      </a:cubicBezTo>
                      <a:cubicBezTo>
                        <a:pt x="490" y="13"/>
                        <a:pt x="520" y="146"/>
                        <a:pt x="546" y="158"/>
                      </a:cubicBezTo>
                      <a:cubicBezTo>
                        <a:pt x="572" y="170"/>
                        <a:pt x="605" y="96"/>
                        <a:pt x="616" y="84"/>
                      </a:cubicBezTo>
                    </a:path>
                  </a:pathLst>
                </a:custGeom>
                <a:noFill/>
                <a:ln w="31750">
                  <a:solidFill>
                    <a:srgbClr val="FFFF00"/>
                  </a:solidFill>
                  <a:round/>
                  <a:headEnd/>
                  <a:tailEnd/>
                </a:ln>
              </p:spPr>
              <p:txBody>
                <a:bodyPr wrap="none" anchor="ctr"/>
                <a:lstStyle/>
                <a:p>
                  <a:endParaRPr lang="en-US"/>
                </a:p>
              </p:txBody>
            </p:sp>
          </p:grpSp>
          <p:grpSp>
            <p:nvGrpSpPr>
              <p:cNvPr id="47" name="Group 89"/>
              <p:cNvGrpSpPr>
                <a:grpSpLocks/>
              </p:cNvGrpSpPr>
              <p:nvPr/>
            </p:nvGrpSpPr>
            <p:grpSpPr bwMode="auto">
              <a:xfrm rot="2864642">
                <a:off x="694528" y="2913851"/>
                <a:ext cx="869948" cy="687387"/>
                <a:chOff x="2766289" y="3113774"/>
                <a:chExt cx="870270" cy="686884"/>
              </a:xfrm>
            </p:grpSpPr>
            <p:sp>
              <p:nvSpPr>
                <p:cNvPr id="48" name="Freeform 36"/>
                <p:cNvSpPr>
                  <a:spLocks/>
                </p:cNvSpPr>
                <p:nvPr/>
              </p:nvSpPr>
              <p:spPr bwMode="auto">
                <a:xfrm rot="8336449">
                  <a:off x="3027930" y="3341689"/>
                  <a:ext cx="346989" cy="231053"/>
                </a:xfrm>
                <a:custGeom>
                  <a:avLst/>
                  <a:gdLst>
                    <a:gd name="T0" fmla="*/ 0 w 616"/>
                    <a:gd name="T1" fmla="*/ 0 h 170"/>
                    <a:gd name="T2" fmla="*/ 2147483647 w 616"/>
                    <a:gd name="T3" fmla="*/ 0 h 170"/>
                    <a:gd name="T4" fmla="*/ 2147483647 w 616"/>
                    <a:gd name="T5" fmla="*/ 0 h 170"/>
                    <a:gd name="T6" fmla="*/ 2147483647 w 616"/>
                    <a:gd name="T7" fmla="*/ 0 h 170"/>
                    <a:gd name="T8" fmla="*/ 2147483647 w 616"/>
                    <a:gd name="T9" fmla="*/ 0 h 170"/>
                    <a:gd name="T10" fmla="*/ 2147483647 w 616"/>
                    <a:gd name="T11" fmla="*/ 0 h 170"/>
                    <a:gd name="T12" fmla="*/ 2147483647 w 616"/>
                    <a:gd name="T13" fmla="*/ 0 h 170"/>
                    <a:gd name="T14" fmla="*/ 2147483647 w 616"/>
                    <a:gd name="T15" fmla="*/ 0 h 170"/>
                    <a:gd name="T16" fmla="*/ 0 60000 65536"/>
                    <a:gd name="T17" fmla="*/ 0 60000 65536"/>
                    <a:gd name="T18" fmla="*/ 0 60000 65536"/>
                    <a:gd name="T19" fmla="*/ 0 60000 65536"/>
                    <a:gd name="T20" fmla="*/ 0 60000 65536"/>
                    <a:gd name="T21" fmla="*/ 0 60000 65536"/>
                    <a:gd name="T22" fmla="*/ 0 60000 65536"/>
                    <a:gd name="T23" fmla="*/ 0 60000 65536"/>
                    <a:gd name="T24" fmla="*/ 0 w 616"/>
                    <a:gd name="T25" fmla="*/ 0 h 170"/>
                    <a:gd name="T26" fmla="*/ 616 w 616"/>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6" h="170">
                      <a:moveTo>
                        <a:pt x="0" y="86"/>
                      </a:moveTo>
                      <a:cubicBezTo>
                        <a:pt x="27" y="43"/>
                        <a:pt x="54" y="0"/>
                        <a:pt x="82" y="12"/>
                      </a:cubicBezTo>
                      <a:cubicBezTo>
                        <a:pt x="110" y="24"/>
                        <a:pt x="136" y="160"/>
                        <a:pt x="168" y="160"/>
                      </a:cubicBezTo>
                      <a:cubicBezTo>
                        <a:pt x="200" y="160"/>
                        <a:pt x="243" y="11"/>
                        <a:pt x="276" y="10"/>
                      </a:cubicBezTo>
                      <a:cubicBezTo>
                        <a:pt x="309" y="9"/>
                        <a:pt x="337" y="154"/>
                        <a:pt x="368" y="154"/>
                      </a:cubicBezTo>
                      <a:cubicBezTo>
                        <a:pt x="399" y="154"/>
                        <a:pt x="430" y="11"/>
                        <a:pt x="460" y="12"/>
                      </a:cubicBezTo>
                      <a:cubicBezTo>
                        <a:pt x="490" y="13"/>
                        <a:pt x="520" y="146"/>
                        <a:pt x="546" y="158"/>
                      </a:cubicBezTo>
                      <a:cubicBezTo>
                        <a:pt x="572" y="170"/>
                        <a:pt x="605" y="96"/>
                        <a:pt x="616" y="84"/>
                      </a:cubicBezTo>
                    </a:path>
                  </a:pathLst>
                </a:custGeom>
                <a:noFill/>
                <a:ln w="31750">
                  <a:solidFill>
                    <a:srgbClr val="FFFF00"/>
                  </a:solidFill>
                  <a:round/>
                  <a:headEnd/>
                  <a:tailEnd/>
                </a:ln>
              </p:spPr>
              <p:txBody>
                <a:bodyPr wrap="none" anchor="ctr"/>
                <a:lstStyle/>
                <a:p>
                  <a:endParaRPr lang="en-US"/>
                </a:p>
              </p:txBody>
            </p:sp>
            <p:sp>
              <p:nvSpPr>
                <p:cNvPr id="49" name="Freeform 36"/>
                <p:cNvSpPr>
                  <a:spLocks/>
                </p:cNvSpPr>
                <p:nvPr/>
              </p:nvSpPr>
              <p:spPr bwMode="auto">
                <a:xfrm rot="8336449">
                  <a:off x="3289570" y="3113774"/>
                  <a:ext cx="346989" cy="231053"/>
                </a:xfrm>
                <a:custGeom>
                  <a:avLst/>
                  <a:gdLst>
                    <a:gd name="T0" fmla="*/ 0 w 616"/>
                    <a:gd name="T1" fmla="*/ 0 h 170"/>
                    <a:gd name="T2" fmla="*/ 2147483647 w 616"/>
                    <a:gd name="T3" fmla="*/ 0 h 170"/>
                    <a:gd name="T4" fmla="*/ 2147483647 w 616"/>
                    <a:gd name="T5" fmla="*/ 0 h 170"/>
                    <a:gd name="T6" fmla="*/ 2147483647 w 616"/>
                    <a:gd name="T7" fmla="*/ 0 h 170"/>
                    <a:gd name="T8" fmla="*/ 2147483647 w 616"/>
                    <a:gd name="T9" fmla="*/ 0 h 170"/>
                    <a:gd name="T10" fmla="*/ 2147483647 w 616"/>
                    <a:gd name="T11" fmla="*/ 0 h 170"/>
                    <a:gd name="T12" fmla="*/ 2147483647 w 616"/>
                    <a:gd name="T13" fmla="*/ 0 h 170"/>
                    <a:gd name="T14" fmla="*/ 2147483647 w 616"/>
                    <a:gd name="T15" fmla="*/ 0 h 170"/>
                    <a:gd name="T16" fmla="*/ 0 60000 65536"/>
                    <a:gd name="T17" fmla="*/ 0 60000 65536"/>
                    <a:gd name="T18" fmla="*/ 0 60000 65536"/>
                    <a:gd name="T19" fmla="*/ 0 60000 65536"/>
                    <a:gd name="T20" fmla="*/ 0 60000 65536"/>
                    <a:gd name="T21" fmla="*/ 0 60000 65536"/>
                    <a:gd name="T22" fmla="*/ 0 60000 65536"/>
                    <a:gd name="T23" fmla="*/ 0 60000 65536"/>
                    <a:gd name="T24" fmla="*/ 0 w 616"/>
                    <a:gd name="T25" fmla="*/ 0 h 170"/>
                    <a:gd name="T26" fmla="*/ 616 w 616"/>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6" h="170">
                      <a:moveTo>
                        <a:pt x="0" y="86"/>
                      </a:moveTo>
                      <a:cubicBezTo>
                        <a:pt x="27" y="43"/>
                        <a:pt x="54" y="0"/>
                        <a:pt x="82" y="12"/>
                      </a:cubicBezTo>
                      <a:cubicBezTo>
                        <a:pt x="110" y="24"/>
                        <a:pt x="136" y="160"/>
                        <a:pt x="168" y="160"/>
                      </a:cubicBezTo>
                      <a:cubicBezTo>
                        <a:pt x="200" y="160"/>
                        <a:pt x="243" y="11"/>
                        <a:pt x="276" y="10"/>
                      </a:cubicBezTo>
                      <a:cubicBezTo>
                        <a:pt x="309" y="9"/>
                        <a:pt x="337" y="154"/>
                        <a:pt x="368" y="154"/>
                      </a:cubicBezTo>
                      <a:cubicBezTo>
                        <a:pt x="399" y="154"/>
                        <a:pt x="430" y="11"/>
                        <a:pt x="460" y="12"/>
                      </a:cubicBezTo>
                      <a:cubicBezTo>
                        <a:pt x="490" y="13"/>
                        <a:pt x="520" y="146"/>
                        <a:pt x="546" y="158"/>
                      </a:cubicBezTo>
                      <a:cubicBezTo>
                        <a:pt x="572" y="170"/>
                        <a:pt x="605" y="96"/>
                        <a:pt x="616" y="84"/>
                      </a:cubicBezTo>
                    </a:path>
                  </a:pathLst>
                </a:custGeom>
                <a:noFill/>
                <a:ln w="31750">
                  <a:solidFill>
                    <a:srgbClr val="FFFF00"/>
                  </a:solidFill>
                  <a:round/>
                  <a:headEnd/>
                  <a:tailEnd/>
                </a:ln>
              </p:spPr>
              <p:txBody>
                <a:bodyPr wrap="none" anchor="ctr"/>
                <a:lstStyle/>
                <a:p>
                  <a:endParaRPr lang="en-US"/>
                </a:p>
              </p:txBody>
            </p:sp>
            <p:sp>
              <p:nvSpPr>
                <p:cNvPr id="50" name="Freeform 36"/>
                <p:cNvSpPr>
                  <a:spLocks/>
                </p:cNvSpPr>
                <p:nvPr/>
              </p:nvSpPr>
              <p:spPr bwMode="auto">
                <a:xfrm rot="8336449">
                  <a:off x="2766289" y="3569605"/>
                  <a:ext cx="346989" cy="231053"/>
                </a:xfrm>
                <a:custGeom>
                  <a:avLst/>
                  <a:gdLst>
                    <a:gd name="T0" fmla="*/ 0 w 616"/>
                    <a:gd name="T1" fmla="*/ 0 h 170"/>
                    <a:gd name="T2" fmla="*/ 2147483647 w 616"/>
                    <a:gd name="T3" fmla="*/ 0 h 170"/>
                    <a:gd name="T4" fmla="*/ 2147483647 w 616"/>
                    <a:gd name="T5" fmla="*/ 0 h 170"/>
                    <a:gd name="T6" fmla="*/ 2147483647 w 616"/>
                    <a:gd name="T7" fmla="*/ 0 h 170"/>
                    <a:gd name="T8" fmla="*/ 2147483647 w 616"/>
                    <a:gd name="T9" fmla="*/ 0 h 170"/>
                    <a:gd name="T10" fmla="*/ 2147483647 w 616"/>
                    <a:gd name="T11" fmla="*/ 0 h 170"/>
                    <a:gd name="T12" fmla="*/ 2147483647 w 616"/>
                    <a:gd name="T13" fmla="*/ 0 h 170"/>
                    <a:gd name="T14" fmla="*/ 2147483647 w 616"/>
                    <a:gd name="T15" fmla="*/ 0 h 170"/>
                    <a:gd name="T16" fmla="*/ 0 60000 65536"/>
                    <a:gd name="T17" fmla="*/ 0 60000 65536"/>
                    <a:gd name="T18" fmla="*/ 0 60000 65536"/>
                    <a:gd name="T19" fmla="*/ 0 60000 65536"/>
                    <a:gd name="T20" fmla="*/ 0 60000 65536"/>
                    <a:gd name="T21" fmla="*/ 0 60000 65536"/>
                    <a:gd name="T22" fmla="*/ 0 60000 65536"/>
                    <a:gd name="T23" fmla="*/ 0 60000 65536"/>
                    <a:gd name="T24" fmla="*/ 0 w 616"/>
                    <a:gd name="T25" fmla="*/ 0 h 170"/>
                    <a:gd name="T26" fmla="*/ 616 w 616"/>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6" h="170">
                      <a:moveTo>
                        <a:pt x="0" y="86"/>
                      </a:moveTo>
                      <a:cubicBezTo>
                        <a:pt x="27" y="43"/>
                        <a:pt x="54" y="0"/>
                        <a:pt x="82" y="12"/>
                      </a:cubicBezTo>
                      <a:cubicBezTo>
                        <a:pt x="110" y="24"/>
                        <a:pt x="136" y="160"/>
                        <a:pt x="168" y="160"/>
                      </a:cubicBezTo>
                      <a:cubicBezTo>
                        <a:pt x="200" y="160"/>
                        <a:pt x="243" y="11"/>
                        <a:pt x="276" y="10"/>
                      </a:cubicBezTo>
                      <a:cubicBezTo>
                        <a:pt x="309" y="9"/>
                        <a:pt x="337" y="154"/>
                        <a:pt x="368" y="154"/>
                      </a:cubicBezTo>
                      <a:cubicBezTo>
                        <a:pt x="399" y="154"/>
                        <a:pt x="430" y="11"/>
                        <a:pt x="460" y="12"/>
                      </a:cubicBezTo>
                      <a:cubicBezTo>
                        <a:pt x="490" y="13"/>
                        <a:pt x="520" y="146"/>
                        <a:pt x="546" y="158"/>
                      </a:cubicBezTo>
                      <a:cubicBezTo>
                        <a:pt x="572" y="170"/>
                        <a:pt x="605" y="96"/>
                        <a:pt x="616" y="84"/>
                      </a:cubicBezTo>
                    </a:path>
                  </a:pathLst>
                </a:custGeom>
                <a:noFill/>
                <a:ln w="31750">
                  <a:solidFill>
                    <a:srgbClr val="FFFF00"/>
                  </a:solidFill>
                  <a:round/>
                  <a:headEnd/>
                  <a:tailEnd/>
                </a:ln>
              </p:spPr>
              <p:txBody>
                <a:bodyPr wrap="none" anchor="ctr"/>
                <a:lstStyle/>
                <a:p>
                  <a:endParaRPr lang="en-US"/>
                </a:p>
              </p:txBody>
            </p:sp>
          </p:grpSp>
        </p:grpSp>
      </p:grpSp>
      <p:sp>
        <p:nvSpPr>
          <p:cNvPr id="60"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61"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dissolv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dissolv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7772400" cy="914400"/>
          </a:xfrm>
        </p:spPr>
        <p:txBody>
          <a:bodyPr/>
          <a:lstStyle/>
          <a:p>
            <a:r>
              <a:rPr lang="en-US" dirty="0" smtClean="0"/>
              <a:t>Direct Photon Spectra (PHENIX)</a:t>
            </a:r>
            <a:endParaRPr lang="en-US" dirty="0"/>
          </a:p>
        </p:txBody>
      </p:sp>
      <p:pic>
        <p:nvPicPr>
          <p:cNvPr id="3" name="Picture 1"/>
          <p:cNvPicPr>
            <a:picLocks noChangeAspect="1" noChangeArrowheads="1"/>
          </p:cNvPicPr>
          <p:nvPr/>
        </p:nvPicPr>
        <p:blipFill>
          <a:blip r:embed="rId3" cstate="print"/>
          <a:srcRect/>
          <a:stretch>
            <a:fillRect/>
          </a:stretch>
        </p:blipFill>
        <p:spPr bwMode="auto">
          <a:xfrm>
            <a:off x="0" y="914400"/>
            <a:ext cx="5021263" cy="5607050"/>
          </a:xfrm>
          <a:prstGeom prst="rect">
            <a:avLst/>
          </a:prstGeom>
          <a:noFill/>
          <a:ln w="9525">
            <a:noFill/>
            <a:miter lim="800000"/>
            <a:headEnd/>
            <a:tailEnd/>
          </a:ln>
        </p:spPr>
      </p:pic>
      <p:sp>
        <p:nvSpPr>
          <p:cNvPr id="5" name="Text Box 26"/>
          <p:cNvSpPr txBox="1">
            <a:spLocks noChangeArrowheads="1"/>
          </p:cNvSpPr>
          <p:nvPr/>
        </p:nvSpPr>
        <p:spPr bwMode="auto">
          <a:xfrm>
            <a:off x="3581400" y="533400"/>
            <a:ext cx="5562600" cy="3048000"/>
          </a:xfrm>
          <a:prstGeom prst="rect">
            <a:avLst/>
          </a:prstGeom>
          <a:noFill/>
          <a:ln w="9525">
            <a:noFill/>
            <a:miter lim="800000"/>
            <a:headEnd/>
            <a:tailEnd/>
          </a:ln>
        </p:spPr>
        <p:txBody>
          <a:bodyPr/>
          <a:lstStyle/>
          <a:p>
            <a:pPr marL="342900" indent="-342900">
              <a:spcBef>
                <a:spcPct val="20000"/>
              </a:spcBef>
              <a:buFontTx/>
              <a:buChar char="•"/>
            </a:pPr>
            <a:endParaRPr lang="en-US" altLang="ja-JP" sz="1600" baseline="30000">
              <a:solidFill>
                <a:srgbClr val="FF0000"/>
              </a:solidFill>
            </a:endParaRPr>
          </a:p>
        </p:txBody>
      </p:sp>
      <p:sp>
        <p:nvSpPr>
          <p:cNvPr id="6" name="Espace réservé du contenu 8"/>
          <p:cNvSpPr>
            <a:spLocks/>
          </p:cNvSpPr>
          <p:nvPr/>
        </p:nvSpPr>
        <p:spPr bwMode="auto">
          <a:xfrm>
            <a:off x="4953000" y="914400"/>
            <a:ext cx="4191000" cy="4800600"/>
          </a:xfrm>
          <a:prstGeom prst="rect">
            <a:avLst/>
          </a:prstGeom>
          <a:noFill/>
          <a:ln w="9525">
            <a:noFill/>
            <a:miter lim="800000"/>
            <a:headEnd/>
            <a:tailEnd/>
          </a:ln>
        </p:spPr>
        <p:txBody>
          <a:bodyPr/>
          <a:lstStyle/>
          <a:p>
            <a:pPr marL="342900" indent="-342900">
              <a:spcBef>
                <a:spcPts val="600"/>
              </a:spcBef>
              <a:buFont typeface="Arial" pitchFamily="34" charset="0"/>
              <a:buChar char="•"/>
            </a:pPr>
            <a:r>
              <a:rPr lang="fr-FR" sz="2000" dirty="0" err="1" smtClean="0"/>
              <a:t>pQCD</a:t>
            </a:r>
            <a:r>
              <a:rPr lang="fr-FR" sz="2000" dirty="0" smtClean="0"/>
              <a:t> </a:t>
            </a:r>
            <a:r>
              <a:rPr lang="fr-FR" sz="2000" dirty="0"/>
              <a:t>consistent </a:t>
            </a:r>
            <a:r>
              <a:rPr lang="fr-FR" sz="2000" dirty="0" err="1"/>
              <a:t>with</a:t>
            </a:r>
            <a:r>
              <a:rPr lang="fr-FR" sz="2000" dirty="0"/>
              <a:t> p+p </a:t>
            </a:r>
            <a:r>
              <a:rPr lang="fr-FR" sz="2000" dirty="0" smtClean="0"/>
              <a:t>data down </a:t>
            </a:r>
            <a:r>
              <a:rPr lang="fr-FR" sz="2000" dirty="0"/>
              <a:t>to </a:t>
            </a:r>
            <a:r>
              <a:rPr lang="fr-FR" sz="2000" dirty="0" err="1"/>
              <a:t>p</a:t>
            </a:r>
            <a:r>
              <a:rPr lang="fr-FR" sz="2000" baseline="-25000" dirty="0" err="1"/>
              <a:t>T</a:t>
            </a:r>
            <a:r>
              <a:rPr lang="fr-FR" sz="2000" dirty="0"/>
              <a:t>=1GeV/c</a:t>
            </a:r>
          </a:p>
          <a:p>
            <a:pPr marL="342900" indent="-342900">
              <a:spcBef>
                <a:spcPts val="600"/>
              </a:spcBef>
              <a:buFontTx/>
              <a:buChar char="•"/>
            </a:pPr>
            <a:r>
              <a:rPr lang="fr-FR" sz="2000" dirty="0"/>
              <a:t>Au+Au data </a:t>
            </a:r>
            <a:r>
              <a:rPr lang="fr-FR" sz="2000" dirty="0" smtClean="0"/>
              <a:t>lie </a:t>
            </a:r>
            <a:r>
              <a:rPr lang="fr-FR" sz="2000" dirty="0" err="1"/>
              <a:t>above</a:t>
            </a:r>
            <a:r>
              <a:rPr lang="fr-FR" sz="2000" dirty="0"/>
              <a:t> </a:t>
            </a:r>
            <a:r>
              <a:rPr lang="fr-FR" sz="2000" dirty="0" err="1" smtClean="0"/>
              <a:t>N</a:t>
            </a:r>
            <a:r>
              <a:rPr lang="fr-FR" sz="2000" baseline="-25000" dirty="0" err="1" smtClean="0"/>
              <a:t>coll</a:t>
            </a:r>
            <a:r>
              <a:rPr lang="fr-FR" sz="2000" dirty="0" smtClean="0"/>
              <a:t>-</a:t>
            </a:r>
            <a:r>
              <a:rPr lang="fr-FR" sz="2000" dirty="0" err="1" smtClean="0"/>
              <a:t>scaled</a:t>
            </a:r>
            <a:r>
              <a:rPr lang="fr-FR" sz="2000" dirty="0" smtClean="0"/>
              <a:t> </a:t>
            </a:r>
            <a:r>
              <a:rPr lang="fr-FR" sz="2000" dirty="0"/>
              <a:t>p+p </a:t>
            </a:r>
            <a:r>
              <a:rPr lang="fr-FR" sz="2000" dirty="0" smtClean="0"/>
              <a:t>data for </a:t>
            </a:r>
            <a:r>
              <a:rPr lang="fr-FR" sz="2000" dirty="0" err="1"/>
              <a:t>p</a:t>
            </a:r>
            <a:r>
              <a:rPr lang="fr-FR" sz="2000" baseline="-25000" dirty="0" err="1"/>
              <a:t>T</a:t>
            </a:r>
            <a:r>
              <a:rPr lang="fr-FR" sz="2000" dirty="0"/>
              <a:t> &lt; 2.5 </a:t>
            </a:r>
            <a:r>
              <a:rPr lang="fr-FR" sz="2000" dirty="0" err="1" smtClean="0"/>
              <a:t>GeV</a:t>
            </a:r>
            <a:r>
              <a:rPr lang="fr-FR" sz="2000" dirty="0" smtClean="0"/>
              <a:t>/c</a:t>
            </a:r>
          </a:p>
          <a:p>
            <a:pPr marL="342900" indent="-342900">
              <a:spcBef>
                <a:spcPts val="600"/>
              </a:spcBef>
            </a:pPr>
            <a:endParaRPr lang="fr-FR" sz="2000" dirty="0" smtClean="0"/>
          </a:p>
          <a:p>
            <a:pPr marL="342900" indent="-342900">
              <a:spcBef>
                <a:spcPts val="600"/>
              </a:spcBef>
            </a:pPr>
            <a:endParaRPr lang="fr-FR" sz="2000" dirty="0"/>
          </a:p>
          <a:p>
            <a:pPr marL="342900" indent="-342900">
              <a:spcBef>
                <a:spcPts val="600"/>
              </a:spcBef>
              <a:buFontTx/>
              <a:buChar char="•"/>
            </a:pPr>
            <a:r>
              <a:rPr lang="en-US" altLang="ja-JP" sz="2000" dirty="0" smtClean="0"/>
              <a:t>Fitting the excess data yields: </a:t>
            </a:r>
            <a:r>
              <a:rPr lang="en-US" altLang="ja-JP" sz="2000" dirty="0"/>
              <a:t/>
            </a:r>
            <a:br>
              <a:rPr lang="en-US" altLang="ja-JP" sz="2000" dirty="0"/>
            </a:br>
            <a:r>
              <a:rPr lang="en-US" altLang="ja-JP" sz="2400" b="1" i="1" dirty="0" err="1">
                <a:solidFill>
                  <a:schemeClr val="accent3"/>
                </a:solidFill>
              </a:rPr>
              <a:t>T</a:t>
            </a:r>
            <a:r>
              <a:rPr lang="en-US" altLang="ja-JP" sz="2400" b="1" i="1" baseline="-25000" dirty="0" err="1">
                <a:solidFill>
                  <a:schemeClr val="accent3"/>
                </a:solidFill>
              </a:rPr>
              <a:t>AuAu</a:t>
            </a:r>
            <a:r>
              <a:rPr lang="en-US" altLang="ja-JP" sz="2400" b="1" dirty="0">
                <a:solidFill>
                  <a:schemeClr val="accent3"/>
                </a:solidFill>
              </a:rPr>
              <a:t> = 221 </a:t>
            </a:r>
            <a:r>
              <a:rPr lang="en-US" altLang="ja-JP" sz="2400" b="1" dirty="0">
                <a:solidFill>
                  <a:schemeClr val="accent3"/>
                </a:solidFill>
                <a:sym typeface="Symbol" pitchFamily="18" charset="2"/>
              </a:rPr>
              <a:t> 19</a:t>
            </a:r>
            <a:r>
              <a:rPr lang="en-US" altLang="ja-JP" sz="2400" b="1" baseline="30000" dirty="0">
                <a:solidFill>
                  <a:schemeClr val="accent3"/>
                </a:solidFill>
                <a:sym typeface="Symbol" pitchFamily="18" charset="2"/>
              </a:rPr>
              <a:t>stat</a:t>
            </a:r>
            <a:r>
              <a:rPr lang="en-US" altLang="ja-JP" sz="2400" b="1" dirty="0">
                <a:solidFill>
                  <a:schemeClr val="accent3"/>
                </a:solidFill>
                <a:sym typeface="Symbol" pitchFamily="18" charset="2"/>
              </a:rPr>
              <a:t>  19</a:t>
            </a:r>
            <a:r>
              <a:rPr lang="en-US" altLang="ja-JP" sz="2400" b="1" baseline="30000" dirty="0">
                <a:solidFill>
                  <a:schemeClr val="accent3"/>
                </a:solidFill>
                <a:sym typeface="Symbol" pitchFamily="18" charset="2"/>
              </a:rPr>
              <a:t>syst </a:t>
            </a:r>
            <a:r>
              <a:rPr lang="en-US" altLang="ja-JP" sz="2400" b="1" dirty="0" err="1" smtClean="0">
                <a:solidFill>
                  <a:schemeClr val="accent3"/>
                </a:solidFill>
                <a:sym typeface="Symbol" pitchFamily="18" charset="2"/>
              </a:rPr>
              <a:t>MeV</a:t>
            </a:r>
            <a:endParaRPr lang="en-US" altLang="ja-JP" sz="2400" b="1" dirty="0" smtClean="0">
              <a:solidFill>
                <a:schemeClr val="accent3"/>
              </a:solidFill>
              <a:sym typeface="Symbol" pitchFamily="18" charset="2"/>
            </a:endParaRPr>
          </a:p>
          <a:p>
            <a:pPr marL="342900" indent="-342900">
              <a:spcBef>
                <a:spcPts val="600"/>
              </a:spcBef>
              <a:buFont typeface="Arial" pitchFamily="34" charset="0"/>
              <a:buChar char="•"/>
            </a:pPr>
            <a:r>
              <a:rPr lang="en-US" sz="2000" dirty="0" smtClean="0"/>
              <a:t>Lattice QCD predicts a phase transition to quark gluon plasma at </a:t>
            </a:r>
            <a:r>
              <a:rPr lang="en-US" sz="2000" i="1" dirty="0" err="1" smtClean="0"/>
              <a:t>T</a:t>
            </a:r>
            <a:r>
              <a:rPr lang="en-US" sz="2000" i="1" baseline="-25000" dirty="0" err="1" smtClean="0"/>
              <a:t>c</a:t>
            </a:r>
            <a:r>
              <a:rPr lang="en-US" sz="2000" dirty="0" smtClean="0"/>
              <a:t> ~ 170 </a:t>
            </a:r>
            <a:r>
              <a:rPr lang="en-US" sz="2000" dirty="0" err="1" smtClean="0"/>
              <a:t>MeV</a:t>
            </a:r>
            <a:endParaRPr lang="en-US" sz="2000" dirty="0" smtClean="0"/>
          </a:p>
          <a:p>
            <a:pPr marL="342900" indent="-342900">
              <a:spcBef>
                <a:spcPts val="600"/>
              </a:spcBef>
              <a:buFont typeface="Arial" pitchFamily="34" charset="0"/>
              <a:buChar char="•"/>
            </a:pPr>
            <a:r>
              <a:rPr lang="en-US" sz="2000" dirty="0" smtClean="0"/>
              <a:t>The initial temperature is above the predicted critical temperature.</a:t>
            </a:r>
          </a:p>
          <a:p>
            <a:pPr marL="342900" indent="-342900">
              <a:spcBef>
                <a:spcPts val="600"/>
              </a:spcBef>
            </a:pPr>
            <a:endParaRPr lang="en-US" altLang="ja-JP" sz="2000" baseline="30000" dirty="0">
              <a:solidFill>
                <a:srgbClr val="FF0000"/>
              </a:solidFill>
            </a:endParaRPr>
          </a:p>
        </p:txBody>
      </p:sp>
      <p:cxnSp>
        <p:nvCxnSpPr>
          <p:cNvPr id="7" name="Straight Arrow Connector 12"/>
          <p:cNvCxnSpPr>
            <a:cxnSpLocks noChangeShapeType="1"/>
          </p:cNvCxnSpPr>
          <p:nvPr/>
        </p:nvCxnSpPr>
        <p:spPr bwMode="auto">
          <a:xfrm rot="10800000" flipV="1">
            <a:off x="1062038" y="1050926"/>
            <a:ext cx="766762" cy="623887"/>
          </a:xfrm>
          <a:prstGeom prst="straightConnector1">
            <a:avLst/>
          </a:prstGeom>
          <a:noFill/>
          <a:ln w="9525" algn="ctr">
            <a:solidFill>
              <a:schemeClr val="tx1"/>
            </a:solidFill>
            <a:round/>
            <a:headEnd/>
            <a:tailEnd type="arrow" w="med" len="med"/>
          </a:ln>
        </p:spPr>
      </p:cxnSp>
      <p:cxnSp>
        <p:nvCxnSpPr>
          <p:cNvPr id="8" name="Straight Arrow Connector 14"/>
          <p:cNvCxnSpPr>
            <a:cxnSpLocks noChangeShapeType="1"/>
          </p:cNvCxnSpPr>
          <p:nvPr/>
        </p:nvCxnSpPr>
        <p:spPr bwMode="auto">
          <a:xfrm rot="5400000">
            <a:off x="825500" y="1211263"/>
            <a:ext cx="1219200" cy="889000"/>
          </a:xfrm>
          <a:prstGeom prst="straightConnector1">
            <a:avLst/>
          </a:prstGeom>
          <a:noFill/>
          <a:ln w="9525" algn="ctr">
            <a:solidFill>
              <a:schemeClr val="tx1"/>
            </a:solidFill>
            <a:round/>
            <a:headEnd/>
            <a:tailEnd type="arrow" w="med" len="med"/>
          </a:ln>
        </p:spPr>
      </p:cxnSp>
      <p:cxnSp>
        <p:nvCxnSpPr>
          <p:cNvPr id="9" name="Straight Arrow Connector 16"/>
          <p:cNvCxnSpPr>
            <a:cxnSpLocks noChangeShapeType="1"/>
          </p:cNvCxnSpPr>
          <p:nvPr/>
        </p:nvCxnSpPr>
        <p:spPr bwMode="auto">
          <a:xfrm rot="5400000">
            <a:off x="533400" y="1427163"/>
            <a:ext cx="1752600" cy="990600"/>
          </a:xfrm>
          <a:prstGeom prst="straightConnector1">
            <a:avLst/>
          </a:prstGeom>
          <a:noFill/>
          <a:ln w="9525" algn="ctr">
            <a:solidFill>
              <a:schemeClr val="tx1"/>
            </a:solidFill>
            <a:round/>
            <a:headEnd/>
            <a:tailEnd type="arrow" w="med" len="med"/>
          </a:ln>
        </p:spPr>
      </p:cxnSp>
      <p:sp>
        <p:nvSpPr>
          <p:cNvPr id="10" name="TextBox 17"/>
          <p:cNvSpPr txBox="1">
            <a:spLocks noChangeArrowheads="1"/>
          </p:cNvSpPr>
          <p:nvPr/>
        </p:nvSpPr>
        <p:spPr bwMode="auto">
          <a:xfrm>
            <a:off x="1676400" y="512763"/>
            <a:ext cx="1947863" cy="369887"/>
          </a:xfrm>
          <a:prstGeom prst="rect">
            <a:avLst/>
          </a:prstGeom>
          <a:noFill/>
          <a:ln w="9525">
            <a:noFill/>
            <a:miter lim="800000"/>
            <a:headEnd/>
            <a:tailEnd/>
          </a:ln>
        </p:spPr>
        <p:txBody>
          <a:bodyPr wrap="none">
            <a:spAutoFit/>
          </a:bodyPr>
          <a:lstStyle/>
          <a:p>
            <a:r>
              <a:rPr lang="en-US">
                <a:latin typeface="Calibri" pitchFamily="34" charset="0"/>
              </a:rPr>
              <a:t>exp + T</a:t>
            </a:r>
            <a:r>
              <a:rPr lang="en-US" baseline="-25000">
                <a:latin typeface="Calibri" pitchFamily="34" charset="0"/>
              </a:rPr>
              <a:t>AA</a:t>
            </a:r>
            <a:r>
              <a:rPr lang="en-US">
                <a:latin typeface="Calibri" pitchFamily="34" charset="0"/>
              </a:rPr>
              <a:t> scaled pp</a:t>
            </a:r>
          </a:p>
        </p:txBody>
      </p:sp>
      <p:sp>
        <p:nvSpPr>
          <p:cNvPr id="11" name="TextBox 6"/>
          <p:cNvSpPr txBox="1">
            <a:spLocks noChangeArrowheads="1"/>
          </p:cNvSpPr>
          <p:nvPr/>
        </p:nvSpPr>
        <p:spPr bwMode="auto">
          <a:xfrm>
            <a:off x="685800" y="5334000"/>
            <a:ext cx="2743200" cy="369888"/>
          </a:xfrm>
          <a:prstGeom prst="rect">
            <a:avLst/>
          </a:prstGeom>
          <a:noFill/>
          <a:ln w="9525">
            <a:noFill/>
            <a:miter lim="800000"/>
            <a:headEnd/>
            <a:tailEnd/>
          </a:ln>
        </p:spPr>
        <p:txBody>
          <a:bodyPr>
            <a:spAutoFit/>
          </a:bodyPr>
          <a:lstStyle/>
          <a:p>
            <a:r>
              <a:rPr lang="en-US" dirty="0">
                <a:solidFill>
                  <a:srgbClr val="0070C0"/>
                </a:solidFill>
                <a:latin typeface="Calibri" pitchFamily="34" charset="0"/>
              </a:rPr>
              <a:t>NLO </a:t>
            </a:r>
            <a:r>
              <a:rPr lang="en-US" dirty="0" err="1">
                <a:solidFill>
                  <a:srgbClr val="0070C0"/>
                </a:solidFill>
                <a:latin typeface="Calibri" pitchFamily="34" charset="0"/>
              </a:rPr>
              <a:t>pQCD</a:t>
            </a:r>
            <a:r>
              <a:rPr lang="en-US" dirty="0">
                <a:solidFill>
                  <a:srgbClr val="0070C0"/>
                </a:solidFill>
                <a:latin typeface="Calibri" pitchFamily="34" charset="0"/>
              </a:rPr>
              <a:t> (W. </a:t>
            </a:r>
            <a:r>
              <a:rPr lang="en-US" dirty="0" err="1">
                <a:solidFill>
                  <a:srgbClr val="0070C0"/>
                </a:solidFill>
                <a:latin typeface="Calibri" pitchFamily="34" charset="0"/>
              </a:rPr>
              <a:t>Vogelsang</a:t>
            </a:r>
            <a:r>
              <a:rPr lang="en-US" dirty="0">
                <a:solidFill>
                  <a:srgbClr val="0070C0"/>
                </a:solidFill>
                <a:latin typeface="Calibri" pitchFamily="34" charset="0"/>
              </a:rPr>
              <a:t>)</a:t>
            </a:r>
          </a:p>
        </p:txBody>
      </p:sp>
      <p:cxnSp>
        <p:nvCxnSpPr>
          <p:cNvPr id="12" name="Straight Arrow Connector 9"/>
          <p:cNvCxnSpPr>
            <a:cxnSpLocks noChangeShapeType="1"/>
          </p:cNvCxnSpPr>
          <p:nvPr/>
        </p:nvCxnSpPr>
        <p:spPr bwMode="auto">
          <a:xfrm rot="5400000" flipH="1" flipV="1">
            <a:off x="990600" y="4779963"/>
            <a:ext cx="609600" cy="304800"/>
          </a:xfrm>
          <a:prstGeom prst="straightConnector1">
            <a:avLst/>
          </a:prstGeom>
          <a:noFill/>
          <a:ln w="9525" algn="ctr">
            <a:solidFill>
              <a:schemeClr val="tx1"/>
            </a:solidFill>
            <a:round/>
            <a:headEnd/>
            <a:tailEnd type="arrow" w="med" len="med"/>
          </a:ln>
        </p:spPr>
      </p:cxnSp>
      <p:sp>
        <p:nvSpPr>
          <p:cNvPr id="13" name="TextBox 10"/>
          <p:cNvSpPr txBox="1">
            <a:spLocks noChangeArrowheads="1"/>
          </p:cNvSpPr>
          <p:nvPr/>
        </p:nvSpPr>
        <p:spPr bwMode="auto">
          <a:xfrm>
            <a:off x="838200" y="5160963"/>
            <a:ext cx="960438" cy="366713"/>
          </a:xfrm>
          <a:prstGeom prst="rect">
            <a:avLst/>
          </a:prstGeom>
          <a:noFill/>
          <a:ln w="9525">
            <a:noFill/>
            <a:miter lim="800000"/>
            <a:headEnd/>
            <a:tailEnd/>
          </a:ln>
        </p:spPr>
        <p:txBody>
          <a:bodyPr wrap="none">
            <a:spAutoFit/>
          </a:bodyPr>
          <a:lstStyle/>
          <a:p>
            <a:r>
              <a:rPr lang="en-US">
                <a:latin typeface="Calibri" pitchFamily="34" charset="0"/>
              </a:rPr>
              <a:t>Fit to pp</a:t>
            </a:r>
          </a:p>
        </p:txBody>
      </p:sp>
      <p:cxnSp>
        <p:nvCxnSpPr>
          <p:cNvPr id="14" name="Straight Arrow Connector 9"/>
          <p:cNvCxnSpPr>
            <a:cxnSpLocks noChangeShapeType="1"/>
          </p:cNvCxnSpPr>
          <p:nvPr/>
        </p:nvCxnSpPr>
        <p:spPr bwMode="auto">
          <a:xfrm rot="5400000" flipH="1" flipV="1">
            <a:off x="2324100" y="5427663"/>
            <a:ext cx="381000" cy="304800"/>
          </a:xfrm>
          <a:prstGeom prst="straightConnector1">
            <a:avLst/>
          </a:prstGeom>
          <a:noFill/>
          <a:ln w="9525" algn="ctr">
            <a:solidFill>
              <a:schemeClr val="tx1"/>
            </a:solidFill>
            <a:round/>
            <a:headEnd/>
            <a:tailEnd type="arrow" w="med" len="med"/>
          </a:ln>
        </p:spPr>
      </p:cxnSp>
      <p:sp>
        <p:nvSpPr>
          <p:cNvPr id="15" name="TextBox 8"/>
          <p:cNvSpPr txBox="1">
            <a:spLocks noChangeArrowheads="1"/>
          </p:cNvSpPr>
          <p:nvPr/>
        </p:nvSpPr>
        <p:spPr bwMode="auto">
          <a:xfrm>
            <a:off x="3733800" y="533400"/>
            <a:ext cx="1371600" cy="461962"/>
          </a:xfrm>
          <a:prstGeom prst="rect">
            <a:avLst/>
          </a:prstGeom>
          <a:noFill/>
          <a:ln w="9525">
            <a:noFill/>
            <a:miter lim="800000"/>
            <a:headEnd/>
            <a:tailEnd/>
          </a:ln>
        </p:spPr>
        <p:txBody>
          <a:bodyPr>
            <a:spAutoFit/>
          </a:bodyPr>
          <a:lstStyle/>
          <a:p>
            <a:r>
              <a:rPr lang="en-US" sz="1200"/>
              <a:t>A. Adare et al., PRL accepted</a:t>
            </a:r>
          </a:p>
        </p:txBody>
      </p:sp>
      <p:sp>
        <p:nvSpPr>
          <p:cNvPr id="17"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18"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772400" cy="914400"/>
          </a:xfrm>
        </p:spPr>
        <p:txBody>
          <a:bodyPr/>
          <a:lstStyle/>
          <a:p>
            <a:r>
              <a:rPr lang="en-US" dirty="0" smtClean="0"/>
              <a:t>Elliptic Flow</a:t>
            </a:r>
            <a:endParaRPr lang="en-US" dirty="0"/>
          </a:p>
        </p:txBody>
      </p:sp>
      <p:pic>
        <p:nvPicPr>
          <p:cNvPr id="91139" name="Picture 3"/>
          <p:cNvPicPr>
            <a:picLocks noChangeAspect="1" noChangeArrowheads="1"/>
          </p:cNvPicPr>
          <p:nvPr/>
        </p:nvPicPr>
        <p:blipFill>
          <a:blip r:embed="rId2" cstate="print"/>
          <a:srcRect/>
          <a:stretch>
            <a:fillRect/>
          </a:stretch>
        </p:blipFill>
        <p:spPr bwMode="auto">
          <a:xfrm>
            <a:off x="0" y="4191000"/>
            <a:ext cx="9144000" cy="914400"/>
          </a:xfrm>
          <a:prstGeom prst="rect">
            <a:avLst/>
          </a:prstGeom>
          <a:noFill/>
          <a:ln w="9525">
            <a:noFill/>
            <a:miter lim="800000"/>
            <a:headEnd/>
            <a:tailEnd/>
          </a:ln>
        </p:spPr>
      </p:pic>
      <p:pic>
        <p:nvPicPr>
          <p:cNvPr id="91140" name="Picture 4"/>
          <p:cNvPicPr>
            <a:picLocks noChangeAspect="1" noChangeArrowheads="1"/>
          </p:cNvPicPr>
          <p:nvPr/>
        </p:nvPicPr>
        <p:blipFill>
          <a:blip r:embed="rId3" cstate="print"/>
          <a:srcRect/>
          <a:stretch>
            <a:fillRect/>
          </a:stretch>
        </p:blipFill>
        <p:spPr bwMode="auto">
          <a:xfrm>
            <a:off x="0" y="5105400"/>
            <a:ext cx="3643385" cy="1398893"/>
          </a:xfrm>
          <a:prstGeom prst="rect">
            <a:avLst/>
          </a:prstGeom>
          <a:noFill/>
          <a:ln w="9525">
            <a:noFill/>
            <a:miter lim="800000"/>
            <a:headEnd/>
            <a:tailEnd/>
          </a:ln>
        </p:spPr>
      </p:pic>
      <p:sp>
        <p:nvSpPr>
          <p:cNvPr id="7" name="TextBox 6"/>
          <p:cNvSpPr txBox="1"/>
          <p:nvPr/>
        </p:nvSpPr>
        <p:spPr>
          <a:xfrm>
            <a:off x="3733800" y="5334000"/>
            <a:ext cx="5410200" cy="923330"/>
          </a:xfrm>
          <a:prstGeom prst="rect">
            <a:avLst/>
          </a:prstGeom>
          <a:noFill/>
        </p:spPr>
        <p:txBody>
          <a:bodyPr wrap="square" rtlCol="0">
            <a:spAutoFit/>
          </a:bodyPr>
          <a:lstStyle/>
          <a:p>
            <a:r>
              <a:rPr lang="en-US" dirty="0" smtClean="0"/>
              <a:t>v</a:t>
            </a:r>
            <a:r>
              <a:rPr lang="en-US" baseline="-25000" dirty="0" smtClean="0"/>
              <a:t>2</a:t>
            </a:r>
            <a:r>
              <a:rPr lang="en-US" dirty="0" smtClean="0"/>
              <a:t>&gt;0: in-plane emission of particles</a:t>
            </a:r>
          </a:p>
          <a:p>
            <a:r>
              <a:rPr lang="en-US" dirty="0" smtClean="0"/>
              <a:t>v</a:t>
            </a:r>
            <a:r>
              <a:rPr lang="en-US" baseline="-25000" dirty="0" smtClean="0"/>
              <a:t>2</a:t>
            </a:r>
            <a:r>
              <a:rPr lang="en-US" dirty="0" smtClean="0"/>
              <a:t>&lt;0: squeeze-out perpendicular to reaction plane.</a:t>
            </a:r>
            <a:endParaRPr lang="en-US" dirty="0"/>
          </a:p>
        </p:txBody>
      </p:sp>
      <p:sp>
        <p:nvSpPr>
          <p:cNvPr id="9"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pic>
        <p:nvPicPr>
          <p:cNvPr id="62465" name="Picture 1"/>
          <p:cNvPicPr>
            <a:picLocks noChangeAspect="1" noChangeArrowheads="1"/>
          </p:cNvPicPr>
          <p:nvPr/>
        </p:nvPicPr>
        <p:blipFill>
          <a:blip r:embed="rId4" cstate="print"/>
          <a:srcRect/>
          <a:stretch>
            <a:fillRect/>
          </a:stretch>
        </p:blipFill>
        <p:spPr bwMode="auto">
          <a:xfrm>
            <a:off x="1981200" y="685800"/>
            <a:ext cx="3971310" cy="3352800"/>
          </a:xfrm>
          <a:prstGeom prst="rect">
            <a:avLst/>
          </a:prstGeom>
          <a:noFill/>
          <a:ln w="9525">
            <a:noFill/>
            <a:miter lim="800000"/>
            <a:headEnd/>
            <a:tailEnd/>
          </a:ln>
        </p:spPr>
      </p:pic>
      <p:sp>
        <p:nvSpPr>
          <p:cNvPr id="10"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7772400" cy="914400"/>
          </a:xfrm>
        </p:spPr>
        <p:txBody>
          <a:bodyPr/>
          <a:lstStyle/>
          <a:p>
            <a:r>
              <a:rPr lang="en-US" dirty="0" smtClean="0"/>
              <a:t>Elliptic Flow: Excitation Function</a:t>
            </a:r>
            <a:endParaRPr lang="en-US" dirty="0"/>
          </a:p>
        </p:txBody>
      </p:sp>
      <p:pic>
        <p:nvPicPr>
          <p:cNvPr id="96259" name="Picture 3"/>
          <p:cNvPicPr>
            <a:picLocks noChangeAspect="1" noChangeArrowheads="1"/>
          </p:cNvPicPr>
          <p:nvPr/>
        </p:nvPicPr>
        <p:blipFill>
          <a:blip r:embed="rId2" cstate="print"/>
          <a:srcRect/>
          <a:stretch>
            <a:fillRect/>
          </a:stretch>
        </p:blipFill>
        <p:spPr bwMode="auto">
          <a:xfrm>
            <a:off x="152400" y="914400"/>
            <a:ext cx="6377672" cy="5105400"/>
          </a:xfrm>
          <a:prstGeom prst="rect">
            <a:avLst/>
          </a:prstGeom>
          <a:noFill/>
          <a:ln w="9525">
            <a:noFill/>
            <a:miter lim="800000"/>
            <a:headEnd/>
            <a:tailEnd/>
          </a:ln>
        </p:spPr>
      </p:pic>
      <p:sp>
        <p:nvSpPr>
          <p:cNvPr id="5" name="TextBox 4"/>
          <p:cNvSpPr txBox="1"/>
          <p:nvPr/>
        </p:nvSpPr>
        <p:spPr>
          <a:xfrm>
            <a:off x="6705600" y="2286000"/>
            <a:ext cx="1905000" cy="1754326"/>
          </a:xfrm>
          <a:prstGeom prst="rect">
            <a:avLst/>
          </a:prstGeom>
          <a:noFill/>
        </p:spPr>
        <p:txBody>
          <a:bodyPr wrap="square" rtlCol="0">
            <a:spAutoFit/>
          </a:bodyPr>
          <a:lstStyle/>
          <a:p>
            <a:r>
              <a:rPr lang="en-US" dirty="0" smtClean="0"/>
              <a:t>There is a transition from squeeze-out flow to in-plane flow at AGS energies</a:t>
            </a:r>
            <a:endParaRPr lang="en-US" dirty="0"/>
          </a:p>
        </p:txBody>
      </p:sp>
      <p:sp>
        <p:nvSpPr>
          <p:cNvPr id="7"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8"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914400"/>
          </a:xfrm>
        </p:spPr>
        <p:txBody>
          <a:bodyPr/>
          <a:lstStyle/>
          <a:p>
            <a:r>
              <a:rPr lang="en-US" dirty="0" smtClean="0"/>
              <a:t>Elliptic Flow Indicates that the matter behaves like a perfect fluid!</a:t>
            </a:r>
            <a:endParaRPr lang="en-US" dirty="0"/>
          </a:p>
        </p:txBody>
      </p:sp>
      <p:sp>
        <p:nvSpPr>
          <p:cNvPr id="4" name="TextBox 3"/>
          <p:cNvSpPr txBox="1"/>
          <p:nvPr/>
        </p:nvSpPr>
        <p:spPr>
          <a:xfrm>
            <a:off x="228600" y="1752600"/>
            <a:ext cx="2819400" cy="2862322"/>
          </a:xfrm>
          <a:prstGeom prst="rect">
            <a:avLst/>
          </a:prstGeom>
          <a:noFill/>
        </p:spPr>
        <p:txBody>
          <a:bodyPr wrap="square" rtlCol="0">
            <a:spAutoFit/>
          </a:bodyPr>
          <a:lstStyle/>
          <a:p>
            <a:r>
              <a:rPr lang="en-US" dirty="0" smtClean="0"/>
              <a:t>STAR 200 </a:t>
            </a:r>
            <a:r>
              <a:rPr lang="en-US" dirty="0" err="1" smtClean="0"/>
              <a:t>GeV</a:t>
            </a:r>
            <a:r>
              <a:rPr lang="en-US" dirty="0" smtClean="0"/>
              <a:t> </a:t>
            </a:r>
            <a:r>
              <a:rPr lang="en-US" dirty="0" err="1" smtClean="0"/>
              <a:t>Au+Au</a:t>
            </a:r>
            <a:r>
              <a:rPr lang="en-US" dirty="0" smtClean="0"/>
              <a:t> data (black dots) with various </a:t>
            </a:r>
            <a:r>
              <a:rPr lang="en-US" dirty="0" err="1" smtClean="0"/>
              <a:t>hydrodynamical</a:t>
            </a:r>
            <a:r>
              <a:rPr lang="en-US" dirty="0" smtClean="0"/>
              <a:t> calculations </a:t>
            </a:r>
            <a:r>
              <a:rPr lang="en-US" dirty="0" err="1" smtClean="0"/>
              <a:t>overlayed</a:t>
            </a:r>
            <a:r>
              <a:rPr lang="en-US" dirty="0" smtClean="0"/>
              <a:t>.</a:t>
            </a:r>
          </a:p>
          <a:p>
            <a:endParaRPr lang="en-US" dirty="0" smtClean="0"/>
          </a:p>
          <a:p>
            <a:r>
              <a:rPr lang="en-US" dirty="0" smtClean="0"/>
              <a:t>The system cannot be described or simulated unless the following condition is set: </a:t>
            </a:r>
            <a:endParaRPr lang="en-US" dirty="0"/>
          </a:p>
        </p:txBody>
      </p:sp>
      <p:pic>
        <p:nvPicPr>
          <p:cNvPr id="92163" name="Picture 3"/>
          <p:cNvPicPr>
            <a:picLocks noChangeAspect="1" noChangeArrowheads="1"/>
          </p:cNvPicPr>
          <p:nvPr/>
        </p:nvPicPr>
        <p:blipFill>
          <a:blip r:embed="rId3" cstate="print"/>
          <a:srcRect/>
          <a:stretch>
            <a:fillRect/>
          </a:stretch>
        </p:blipFill>
        <p:spPr bwMode="auto">
          <a:xfrm>
            <a:off x="304800" y="4648200"/>
            <a:ext cx="2133600" cy="916919"/>
          </a:xfrm>
          <a:prstGeom prst="rect">
            <a:avLst/>
          </a:prstGeom>
          <a:noFill/>
          <a:ln w="9525">
            <a:noFill/>
            <a:miter lim="800000"/>
            <a:headEnd/>
            <a:tailEnd/>
          </a:ln>
        </p:spPr>
      </p:pic>
      <p:sp>
        <p:nvSpPr>
          <p:cNvPr id="7"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pic>
        <p:nvPicPr>
          <p:cNvPr id="60417" name="Picture 1"/>
          <p:cNvPicPr>
            <a:picLocks noChangeAspect="1" noChangeArrowheads="1"/>
          </p:cNvPicPr>
          <p:nvPr/>
        </p:nvPicPr>
        <p:blipFill>
          <a:blip r:embed="rId4" cstate="print"/>
          <a:srcRect/>
          <a:stretch>
            <a:fillRect/>
          </a:stretch>
        </p:blipFill>
        <p:spPr bwMode="auto">
          <a:xfrm>
            <a:off x="2913847" y="1295400"/>
            <a:ext cx="6230153" cy="5105400"/>
          </a:xfrm>
          <a:prstGeom prst="rect">
            <a:avLst/>
          </a:prstGeom>
          <a:noFill/>
          <a:ln w="9525">
            <a:noFill/>
            <a:miter lim="800000"/>
            <a:headEnd/>
            <a:tailEnd/>
          </a:ln>
        </p:spPr>
      </p:pic>
      <p:sp>
        <p:nvSpPr>
          <p:cNvPr id="8"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1"/>
          <p:cNvPicPr>
            <a:picLocks noChangeAspect="1" noChangeArrowheads="1"/>
          </p:cNvPicPr>
          <p:nvPr/>
        </p:nvPicPr>
        <p:blipFill>
          <a:blip r:embed="rId4" cstate="print"/>
          <a:srcRect/>
          <a:stretch>
            <a:fillRect/>
          </a:stretch>
        </p:blipFill>
        <p:spPr bwMode="auto">
          <a:xfrm>
            <a:off x="5520903" y="0"/>
            <a:ext cx="3623097" cy="2971800"/>
          </a:xfrm>
          <a:prstGeom prst="rect">
            <a:avLst/>
          </a:prstGeom>
          <a:noFill/>
        </p:spPr>
      </p:pic>
      <p:sp>
        <p:nvSpPr>
          <p:cNvPr id="2" name="Title 1"/>
          <p:cNvSpPr>
            <a:spLocks noGrp="1"/>
          </p:cNvSpPr>
          <p:nvPr>
            <p:ph type="title"/>
          </p:nvPr>
        </p:nvSpPr>
        <p:spPr>
          <a:xfrm>
            <a:off x="0" y="0"/>
            <a:ext cx="7772400" cy="914400"/>
          </a:xfrm>
        </p:spPr>
        <p:txBody>
          <a:bodyPr/>
          <a:lstStyle/>
          <a:p>
            <a:r>
              <a:rPr lang="en-US" dirty="0" smtClean="0"/>
              <a:t>Scaling of Elliptic Flow</a:t>
            </a:r>
            <a:endParaRPr lang="en-US" dirty="0"/>
          </a:p>
        </p:txBody>
      </p:sp>
      <p:sp>
        <p:nvSpPr>
          <p:cNvPr id="3" name="Line 4"/>
          <p:cNvSpPr>
            <a:spLocks noChangeShapeType="1"/>
          </p:cNvSpPr>
          <p:nvPr/>
        </p:nvSpPr>
        <p:spPr bwMode="auto">
          <a:xfrm>
            <a:off x="7391400" y="990600"/>
            <a:ext cx="0" cy="0"/>
          </a:xfrm>
          <a:prstGeom prst="line">
            <a:avLst/>
          </a:prstGeom>
          <a:noFill/>
          <a:ln w="9525">
            <a:solidFill>
              <a:schemeClr val="tx1"/>
            </a:solidFill>
            <a:round/>
            <a:headEnd/>
            <a:tailEnd/>
          </a:ln>
        </p:spPr>
        <p:txBody>
          <a:bodyPr wrap="none" anchor="ctr"/>
          <a:lstStyle/>
          <a:p>
            <a:endParaRPr lang="en-US"/>
          </a:p>
        </p:txBody>
      </p:sp>
      <p:grpSp>
        <p:nvGrpSpPr>
          <p:cNvPr id="7" name="Group 17"/>
          <p:cNvGrpSpPr>
            <a:grpSpLocks/>
          </p:cNvGrpSpPr>
          <p:nvPr/>
        </p:nvGrpSpPr>
        <p:grpSpPr bwMode="auto">
          <a:xfrm>
            <a:off x="0" y="2743200"/>
            <a:ext cx="7359650" cy="3665537"/>
            <a:chOff x="432" y="816"/>
            <a:chExt cx="4636" cy="2309"/>
          </a:xfrm>
        </p:grpSpPr>
        <p:grpSp>
          <p:nvGrpSpPr>
            <p:cNvPr id="8" name="Group 16"/>
            <p:cNvGrpSpPr>
              <a:grpSpLocks/>
            </p:cNvGrpSpPr>
            <p:nvPr/>
          </p:nvGrpSpPr>
          <p:grpSpPr bwMode="auto">
            <a:xfrm>
              <a:off x="432" y="816"/>
              <a:ext cx="4636" cy="2309"/>
              <a:chOff x="432" y="816"/>
              <a:chExt cx="4636" cy="2309"/>
            </a:xfrm>
          </p:grpSpPr>
          <p:pic>
            <p:nvPicPr>
              <p:cNvPr id="13" name="Picture 9" descr="scalling_fig_pt-to-ket"/>
              <p:cNvPicPr>
                <a:picLocks noChangeAspect="1" noChangeArrowheads="1"/>
              </p:cNvPicPr>
              <p:nvPr/>
            </p:nvPicPr>
            <p:blipFill>
              <a:blip r:embed="rId5" cstate="print"/>
              <a:srcRect/>
              <a:stretch>
                <a:fillRect/>
              </a:stretch>
            </p:blipFill>
            <p:spPr bwMode="auto">
              <a:xfrm>
                <a:off x="432" y="816"/>
                <a:ext cx="4636" cy="2309"/>
              </a:xfrm>
              <a:prstGeom prst="rect">
                <a:avLst/>
              </a:prstGeom>
              <a:noFill/>
              <a:ln w="9525">
                <a:noFill/>
                <a:miter lim="800000"/>
                <a:headEnd/>
                <a:tailEnd/>
              </a:ln>
            </p:spPr>
          </p:pic>
          <p:sp>
            <p:nvSpPr>
              <p:cNvPr id="14" name="Text Box 5"/>
              <p:cNvSpPr txBox="1">
                <a:spLocks noChangeArrowheads="1"/>
              </p:cNvSpPr>
              <p:nvPr/>
            </p:nvSpPr>
            <p:spPr bwMode="auto">
              <a:xfrm>
                <a:off x="3696" y="2304"/>
                <a:ext cx="1114" cy="330"/>
              </a:xfrm>
              <a:prstGeom prst="rect">
                <a:avLst/>
              </a:prstGeom>
              <a:noFill/>
              <a:ln w="9525" algn="ctr">
                <a:noFill/>
                <a:miter lim="800000"/>
                <a:headEnd/>
                <a:tailEnd/>
              </a:ln>
            </p:spPr>
            <p:txBody>
              <a:bodyPr>
                <a:spAutoFit/>
              </a:bodyPr>
              <a:lstStyle/>
              <a:p>
                <a:pPr algn="ctr"/>
                <a:r>
                  <a:rPr lang="en-US" sz="1400"/>
                  <a:t>Phys. Rev. Lett. 98, 162301 (2007)</a:t>
                </a:r>
                <a:endParaRPr lang="en-US" sz="1400" b="1" i="0"/>
              </a:p>
            </p:txBody>
          </p:sp>
        </p:grpSp>
        <p:sp>
          <p:nvSpPr>
            <p:cNvPr id="9" name="Text Box 11"/>
            <p:cNvSpPr txBox="1">
              <a:spLocks noChangeArrowheads="1"/>
            </p:cNvSpPr>
            <p:nvPr/>
          </p:nvSpPr>
          <p:spPr bwMode="auto">
            <a:xfrm>
              <a:off x="2544" y="2256"/>
              <a:ext cx="720" cy="237"/>
            </a:xfrm>
            <a:prstGeom prst="rect">
              <a:avLst/>
            </a:prstGeom>
            <a:noFill/>
            <a:ln w="9525" algn="ctr">
              <a:solidFill>
                <a:schemeClr val="tx2"/>
              </a:solidFill>
              <a:miter lim="800000"/>
              <a:headEnd/>
              <a:tailEnd/>
            </a:ln>
          </p:spPr>
          <p:txBody>
            <a:bodyPr>
              <a:spAutoFit/>
            </a:bodyPr>
            <a:lstStyle/>
            <a:p>
              <a:pPr algn="ctr"/>
              <a:r>
                <a:rPr lang="en-US" b="1" i="0"/>
                <a:t>Mesons</a:t>
              </a:r>
            </a:p>
          </p:txBody>
        </p:sp>
        <p:sp>
          <p:nvSpPr>
            <p:cNvPr id="10" name="Line 12"/>
            <p:cNvSpPr>
              <a:spLocks noChangeShapeType="1"/>
            </p:cNvSpPr>
            <p:nvPr/>
          </p:nvSpPr>
          <p:spPr bwMode="auto">
            <a:xfrm flipH="1" flipV="1">
              <a:off x="2688" y="2016"/>
              <a:ext cx="192" cy="240"/>
            </a:xfrm>
            <a:prstGeom prst="line">
              <a:avLst/>
            </a:prstGeom>
            <a:noFill/>
            <a:ln w="28575">
              <a:solidFill>
                <a:schemeClr val="tx1"/>
              </a:solidFill>
              <a:round/>
              <a:headEnd/>
              <a:tailEnd type="stealth" w="med" len="med"/>
            </a:ln>
          </p:spPr>
          <p:txBody>
            <a:bodyPr wrap="none" anchor="ctr"/>
            <a:lstStyle/>
            <a:p>
              <a:endParaRPr lang="en-US"/>
            </a:p>
          </p:txBody>
        </p:sp>
        <p:sp>
          <p:nvSpPr>
            <p:cNvPr id="11" name="Text Box 13"/>
            <p:cNvSpPr txBox="1">
              <a:spLocks noChangeArrowheads="1"/>
            </p:cNvSpPr>
            <p:nvPr/>
          </p:nvSpPr>
          <p:spPr bwMode="auto">
            <a:xfrm>
              <a:off x="2856" y="1104"/>
              <a:ext cx="768" cy="237"/>
            </a:xfrm>
            <a:prstGeom prst="rect">
              <a:avLst/>
            </a:prstGeom>
            <a:noFill/>
            <a:ln w="9525" algn="ctr">
              <a:solidFill>
                <a:schemeClr val="tx2"/>
              </a:solidFill>
              <a:miter lim="800000"/>
              <a:headEnd/>
              <a:tailEnd/>
            </a:ln>
          </p:spPr>
          <p:txBody>
            <a:bodyPr>
              <a:spAutoFit/>
            </a:bodyPr>
            <a:lstStyle/>
            <a:p>
              <a:pPr algn="ctr"/>
              <a:r>
                <a:rPr lang="en-US" b="1" i="0"/>
                <a:t>Baryons</a:t>
              </a:r>
            </a:p>
          </p:txBody>
        </p:sp>
        <p:sp>
          <p:nvSpPr>
            <p:cNvPr id="12" name="Line 14"/>
            <p:cNvSpPr>
              <a:spLocks noChangeShapeType="1"/>
            </p:cNvSpPr>
            <p:nvPr/>
          </p:nvSpPr>
          <p:spPr bwMode="auto">
            <a:xfrm flipH="1">
              <a:off x="2928" y="1344"/>
              <a:ext cx="144" cy="144"/>
            </a:xfrm>
            <a:prstGeom prst="line">
              <a:avLst/>
            </a:prstGeom>
            <a:noFill/>
            <a:ln w="28575">
              <a:solidFill>
                <a:schemeClr val="tx1"/>
              </a:solidFill>
              <a:round/>
              <a:headEnd/>
              <a:tailEnd type="triangle" w="med" len="med"/>
            </a:ln>
          </p:spPr>
          <p:txBody>
            <a:bodyPr wrap="none" anchor="ctr"/>
            <a:lstStyle/>
            <a:p>
              <a:endParaRPr lang="en-US"/>
            </a:p>
          </p:txBody>
        </p:sp>
      </p:grpSp>
      <p:sp>
        <p:nvSpPr>
          <p:cNvPr id="15" name="Rectangle 15"/>
          <p:cNvSpPr>
            <a:spLocks noChangeArrowheads="1"/>
          </p:cNvSpPr>
          <p:nvPr/>
        </p:nvSpPr>
        <p:spPr bwMode="auto">
          <a:xfrm>
            <a:off x="609600" y="1066800"/>
            <a:ext cx="4191000" cy="646331"/>
          </a:xfrm>
          <a:prstGeom prst="rect">
            <a:avLst/>
          </a:prstGeom>
          <a:noFill/>
          <a:ln w="9525">
            <a:noFill/>
            <a:miter lim="800000"/>
            <a:headEnd/>
            <a:tailEnd/>
          </a:ln>
          <a:effectLst/>
        </p:spPr>
        <p:txBody>
          <a:bodyPr wrap="square">
            <a:spAutoFit/>
          </a:bodyPr>
          <a:lstStyle/>
          <a:p>
            <a:pPr algn="ctr">
              <a:lnSpc>
                <a:spcPct val="90000"/>
              </a:lnSpc>
              <a:spcBef>
                <a:spcPct val="20000"/>
              </a:spcBef>
              <a:buClr>
                <a:srgbClr val="990000"/>
              </a:buClr>
              <a:buFont typeface="Wingdings" pitchFamily="2" charset="2"/>
              <a:buNone/>
              <a:defRPr/>
            </a:pPr>
            <a:r>
              <a:rPr lang="en-US" sz="2000" b="1" dirty="0">
                <a:effectLst>
                  <a:outerShdw blurRad="38100" dist="38100" dir="2700000" algn="tl">
                    <a:srgbClr val="C0C0C0"/>
                  </a:outerShdw>
                </a:effectLst>
              </a:rPr>
              <a:t>Quark-Like Degrees of Freedom </a:t>
            </a:r>
            <a:r>
              <a:rPr lang="en-US" sz="2000" b="1" dirty="0" smtClean="0">
                <a:effectLst>
                  <a:outerShdw blurRad="38100" dist="38100" dir="2700000" algn="tl">
                    <a:srgbClr val="C0C0C0"/>
                  </a:outerShdw>
                </a:effectLst>
              </a:rPr>
              <a:t>are Evident</a:t>
            </a:r>
            <a:endParaRPr lang="en-US" sz="2000" b="1" dirty="0">
              <a:effectLst>
                <a:outerShdw blurRad="38100" dist="38100" dir="2700000" algn="tl">
                  <a:srgbClr val="C0C0C0"/>
                </a:outerShdw>
              </a:effectLst>
            </a:endParaRPr>
          </a:p>
        </p:txBody>
      </p:sp>
      <p:sp>
        <p:nvSpPr>
          <p:cNvPr id="21"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graphicFrame>
        <p:nvGraphicFramePr>
          <p:cNvPr id="4" name="Object 6"/>
          <p:cNvGraphicFramePr>
            <a:graphicFrameLocks noChangeAspect="1"/>
          </p:cNvGraphicFramePr>
          <p:nvPr/>
        </p:nvGraphicFramePr>
        <p:xfrm>
          <a:off x="4953000" y="3124200"/>
          <a:ext cx="1704975" cy="330200"/>
        </p:xfrm>
        <a:graphic>
          <a:graphicData uri="http://schemas.openxmlformats.org/presentationml/2006/ole">
            <p:oleObj spid="_x0000_s52226" name="Bitmap Image" r:id="rId6" imgW="3000000" imgH="581106" progId="PBrush">
              <p:embed/>
            </p:oleObj>
          </a:graphicData>
        </a:graphic>
      </p:graphicFrame>
      <p:sp>
        <p:nvSpPr>
          <p:cNvPr id="17"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4" cstate="print"/>
          <a:srcRect/>
          <a:stretch>
            <a:fillRect/>
          </a:stretch>
        </p:blipFill>
        <p:spPr bwMode="auto">
          <a:xfrm>
            <a:off x="0" y="2209800"/>
            <a:ext cx="5410200" cy="4299496"/>
          </a:xfrm>
          <a:prstGeom prst="rect">
            <a:avLst/>
          </a:prstGeom>
          <a:noFill/>
          <a:ln w="9525">
            <a:noFill/>
            <a:miter lim="800000"/>
            <a:headEnd/>
            <a:tailEnd/>
          </a:ln>
          <a:effectLst/>
        </p:spPr>
      </p:pic>
      <p:sp>
        <p:nvSpPr>
          <p:cNvPr id="5" name="Rectangle 9"/>
          <p:cNvSpPr txBox="1">
            <a:spLocks noChangeArrowheads="1"/>
          </p:cNvSpPr>
          <p:nvPr/>
        </p:nvSpPr>
        <p:spPr>
          <a:xfrm>
            <a:off x="0" y="0"/>
            <a:ext cx="4724400" cy="457200"/>
          </a:xfrm>
          <a:prstGeom prst="rect">
            <a:avLst/>
          </a:prstGeom>
        </p:spPr>
        <p:txBody>
          <a:bodyPr vert="horz"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000" spc="-100" dirty="0" err="1" smtClean="0">
                <a:solidFill>
                  <a:schemeClr val="tx2">
                    <a:satMod val="200000"/>
                  </a:schemeClr>
                </a:solidFill>
                <a:latin typeface="+mj-lt"/>
                <a:ea typeface="+mj-ea"/>
                <a:cs typeface="+mj-cs"/>
              </a:rPr>
              <a:t>Hadron</a:t>
            </a:r>
            <a:r>
              <a:rPr lang="en-US" sz="4000" spc="-100" dirty="0" smtClean="0">
                <a:solidFill>
                  <a:schemeClr val="tx2">
                    <a:satMod val="200000"/>
                  </a:schemeClr>
                </a:solidFill>
                <a:latin typeface="+mj-lt"/>
                <a:ea typeface="+mj-ea"/>
                <a:cs typeface="+mj-cs"/>
              </a:rPr>
              <a:t> Suppression</a:t>
            </a:r>
            <a:endParaRPr kumimoji="0" lang="en-US" sz="4000" b="0" i="0" u="none" strike="noStrike" kern="1200" cap="none" spc="-100" normalizeH="0" baseline="0" noProof="0" dirty="0">
              <a:ln>
                <a:noFill/>
              </a:ln>
              <a:solidFill>
                <a:schemeClr val="tx2">
                  <a:satMod val="200000"/>
                </a:schemeClr>
              </a:solidFill>
              <a:effectLst/>
              <a:uLnTx/>
              <a:uFillTx/>
              <a:latin typeface="+mj-lt"/>
              <a:ea typeface="+mj-ea"/>
              <a:cs typeface="+mj-cs"/>
            </a:endParaRPr>
          </a:p>
        </p:txBody>
      </p:sp>
      <p:sp>
        <p:nvSpPr>
          <p:cNvPr id="8"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9" name="TextBox 8"/>
          <p:cNvSpPr txBox="1"/>
          <p:nvPr/>
        </p:nvSpPr>
        <p:spPr>
          <a:xfrm>
            <a:off x="6019800" y="5867400"/>
            <a:ext cx="2667000" cy="646331"/>
          </a:xfrm>
          <a:prstGeom prst="rect">
            <a:avLst/>
          </a:prstGeom>
          <a:noFill/>
        </p:spPr>
        <p:txBody>
          <a:bodyPr wrap="square" rtlCol="0">
            <a:spAutoFit/>
          </a:bodyPr>
          <a:lstStyle/>
          <a:p>
            <a:r>
              <a:rPr lang="en-US" dirty="0" smtClean="0"/>
              <a:t>The medium is extremely opaque</a:t>
            </a:r>
            <a:endParaRPr lang="en-US" dirty="0"/>
          </a:p>
        </p:txBody>
      </p:sp>
      <p:pic>
        <p:nvPicPr>
          <p:cNvPr id="11" name="Picture 2"/>
          <p:cNvPicPr>
            <a:picLocks noChangeAspect="1" noChangeArrowheads="1"/>
          </p:cNvPicPr>
          <p:nvPr/>
        </p:nvPicPr>
        <p:blipFill>
          <a:blip r:embed="rId5" cstate="print"/>
          <a:srcRect/>
          <a:stretch>
            <a:fillRect/>
          </a:stretch>
        </p:blipFill>
        <p:spPr bwMode="auto">
          <a:xfrm>
            <a:off x="4722326" y="0"/>
            <a:ext cx="4421674" cy="3048000"/>
          </a:xfrm>
          <a:prstGeom prst="rect">
            <a:avLst/>
          </a:prstGeom>
          <a:noFill/>
          <a:ln w="9525">
            <a:noFill/>
            <a:miter lim="800000"/>
            <a:headEnd/>
            <a:tailEnd/>
          </a:ln>
        </p:spPr>
      </p:pic>
      <p:pic>
        <p:nvPicPr>
          <p:cNvPr id="95234" name="Picture 2"/>
          <p:cNvPicPr>
            <a:picLocks noChangeAspect="1" noChangeArrowheads="1"/>
          </p:cNvPicPr>
          <p:nvPr/>
        </p:nvPicPr>
        <p:blipFill>
          <a:blip r:embed="rId6" cstate="print"/>
          <a:srcRect/>
          <a:stretch>
            <a:fillRect/>
          </a:stretch>
        </p:blipFill>
        <p:spPr bwMode="auto">
          <a:xfrm>
            <a:off x="6629400" y="3124200"/>
            <a:ext cx="2247900" cy="2686050"/>
          </a:xfrm>
          <a:prstGeom prst="rect">
            <a:avLst/>
          </a:prstGeom>
          <a:noFill/>
          <a:ln w="9525">
            <a:noFill/>
            <a:miter lim="800000"/>
            <a:headEnd/>
            <a:tailEnd/>
          </a:ln>
        </p:spPr>
      </p:pic>
      <p:sp>
        <p:nvSpPr>
          <p:cNvPr id="13" name="TextBox 12"/>
          <p:cNvSpPr txBox="1"/>
          <p:nvPr/>
        </p:nvSpPr>
        <p:spPr>
          <a:xfrm>
            <a:off x="5715000" y="2209800"/>
            <a:ext cx="685800" cy="369332"/>
          </a:xfrm>
          <a:prstGeom prst="rect">
            <a:avLst/>
          </a:prstGeom>
          <a:noFill/>
        </p:spPr>
        <p:txBody>
          <a:bodyPr wrap="square" rtlCol="0">
            <a:spAutoFit/>
          </a:bodyPr>
          <a:lstStyle/>
          <a:p>
            <a:r>
              <a:rPr lang="en-US" dirty="0" smtClean="0">
                <a:solidFill>
                  <a:srgbClr val="002060"/>
                </a:solidFill>
              </a:rPr>
              <a:t>near</a:t>
            </a:r>
            <a:endParaRPr lang="en-US" dirty="0">
              <a:solidFill>
                <a:srgbClr val="002060"/>
              </a:solidFill>
            </a:endParaRPr>
          </a:p>
        </p:txBody>
      </p:sp>
      <p:sp>
        <p:nvSpPr>
          <p:cNvPr id="14" name="TextBox 13"/>
          <p:cNvSpPr txBox="1"/>
          <p:nvPr/>
        </p:nvSpPr>
        <p:spPr>
          <a:xfrm>
            <a:off x="7467600" y="2209800"/>
            <a:ext cx="838200" cy="369332"/>
          </a:xfrm>
          <a:prstGeom prst="rect">
            <a:avLst/>
          </a:prstGeom>
          <a:noFill/>
        </p:spPr>
        <p:txBody>
          <a:bodyPr wrap="square" rtlCol="0">
            <a:spAutoFit/>
          </a:bodyPr>
          <a:lstStyle/>
          <a:p>
            <a:r>
              <a:rPr lang="en-US" dirty="0" smtClean="0">
                <a:solidFill>
                  <a:srgbClr val="002060"/>
                </a:solidFill>
              </a:rPr>
              <a:t>away</a:t>
            </a:r>
            <a:endParaRPr lang="en-US" dirty="0">
              <a:solidFill>
                <a:srgbClr val="002060"/>
              </a:solidFill>
            </a:endParaRPr>
          </a:p>
        </p:txBody>
      </p:sp>
      <p:graphicFrame>
        <p:nvGraphicFramePr>
          <p:cNvPr id="12" name="Object 2"/>
          <p:cNvGraphicFramePr>
            <a:graphicFrameLocks noChangeAspect="1"/>
          </p:cNvGraphicFramePr>
          <p:nvPr/>
        </p:nvGraphicFramePr>
        <p:xfrm>
          <a:off x="381000" y="1371600"/>
          <a:ext cx="4004389" cy="987425"/>
        </p:xfrm>
        <a:graphic>
          <a:graphicData uri="http://schemas.openxmlformats.org/presentationml/2006/ole">
            <p:oleObj spid="_x0000_s230401" name="Equation" r:id="rId7" imgW="2082800" imgH="495300" progId="">
              <p:embed/>
            </p:oleObj>
          </a:graphicData>
        </a:graphic>
      </p:graphicFrame>
      <p:sp>
        <p:nvSpPr>
          <p:cNvPr id="15"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7772400" cy="914400"/>
          </a:xfrm>
        </p:spPr>
        <p:txBody>
          <a:bodyPr/>
          <a:lstStyle/>
          <a:p>
            <a:r>
              <a:rPr lang="en-US" dirty="0" smtClean="0"/>
              <a:t>Summary of RHIC 200 </a:t>
            </a:r>
            <a:r>
              <a:rPr lang="en-US" dirty="0" err="1" smtClean="0"/>
              <a:t>GeV</a:t>
            </a:r>
            <a:r>
              <a:rPr lang="en-US" dirty="0" smtClean="0"/>
              <a:t> </a:t>
            </a:r>
            <a:r>
              <a:rPr lang="en-US" dirty="0" err="1" smtClean="0"/>
              <a:t>Au+Au</a:t>
            </a:r>
            <a:r>
              <a:rPr lang="en-US" dirty="0" smtClean="0"/>
              <a:t> Collision Results</a:t>
            </a:r>
            <a:endParaRPr lang="en-US" dirty="0"/>
          </a:p>
        </p:txBody>
      </p:sp>
      <p:sp>
        <p:nvSpPr>
          <p:cNvPr id="3" name="TextBox 2"/>
          <p:cNvSpPr txBox="1"/>
          <p:nvPr/>
        </p:nvSpPr>
        <p:spPr>
          <a:xfrm>
            <a:off x="381000" y="1752600"/>
            <a:ext cx="8305800" cy="4154984"/>
          </a:xfrm>
          <a:prstGeom prst="rect">
            <a:avLst/>
          </a:prstGeom>
          <a:noFill/>
        </p:spPr>
        <p:txBody>
          <a:bodyPr wrap="square" rtlCol="0">
            <a:spAutoFit/>
          </a:bodyPr>
          <a:lstStyle/>
          <a:p>
            <a:pPr>
              <a:buFont typeface="Arial" pitchFamily="34" charset="0"/>
              <a:buChar char="•"/>
            </a:pPr>
            <a:r>
              <a:rPr lang="en-US" sz="2400" dirty="0" smtClean="0"/>
              <a:t> The matter is very hot with a temperature well above the expected critical temperature for a phase transition to a Quark-Gluon Plasma</a:t>
            </a:r>
          </a:p>
          <a:p>
            <a:endParaRPr lang="en-US" sz="2400" dirty="0" smtClean="0"/>
          </a:p>
          <a:p>
            <a:pPr>
              <a:buFont typeface="Arial" pitchFamily="34" charset="0"/>
              <a:buChar char="•"/>
            </a:pPr>
            <a:r>
              <a:rPr lang="en-US" sz="2400" dirty="0" smtClean="0"/>
              <a:t> The matter behaves like a strongly interacting perfect fluid</a:t>
            </a:r>
          </a:p>
          <a:p>
            <a:pPr>
              <a:buFont typeface="Arial" pitchFamily="34" charset="0"/>
              <a:buChar char="•"/>
            </a:pPr>
            <a:endParaRPr lang="en-US" sz="2400" dirty="0" smtClean="0"/>
          </a:p>
          <a:p>
            <a:pPr>
              <a:buFont typeface="Arial" pitchFamily="34" charset="0"/>
              <a:buChar char="•"/>
            </a:pPr>
            <a:r>
              <a:rPr lang="en-US" sz="2400" dirty="0" smtClean="0"/>
              <a:t> The matter is described by quark degrees of freedom</a:t>
            </a:r>
          </a:p>
          <a:p>
            <a:pPr>
              <a:buFont typeface="Arial" pitchFamily="34" charset="0"/>
              <a:buChar char="•"/>
            </a:pPr>
            <a:endParaRPr lang="en-US" sz="2400" dirty="0" smtClean="0"/>
          </a:p>
          <a:p>
            <a:pPr>
              <a:buFont typeface="Arial" pitchFamily="34" charset="0"/>
              <a:buChar char="•"/>
            </a:pPr>
            <a:r>
              <a:rPr lang="en-US" sz="2400" dirty="0" smtClean="0"/>
              <a:t> The matter is very opaque</a:t>
            </a:r>
          </a:p>
          <a:p>
            <a:endParaRPr lang="en-US" sz="2400" dirty="0"/>
          </a:p>
        </p:txBody>
      </p:sp>
      <p:sp>
        <p:nvSpPr>
          <p:cNvPr id="5"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6"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8229600" cy="7620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100" normalizeH="0" baseline="0" noProof="0" dirty="0" smtClean="0">
                <a:ln>
                  <a:noFill/>
                </a:ln>
                <a:solidFill>
                  <a:schemeClr val="tx2"/>
                </a:solidFill>
                <a:effectLst/>
                <a:uLnTx/>
                <a:uFillTx/>
                <a:latin typeface="+mj-lt"/>
                <a:ea typeface="+mj-ea"/>
                <a:cs typeface="+mj-cs"/>
              </a:rPr>
              <a:t>Triggering at Low Energy</a:t>
            </a:r>
            <a:endParaRPr kumimoji="0" lang="en-US" sz="4000" b="0" i="0" u="none" strike="noStrike" kern="1200" cap="none" spc="-100" normalizeH="0" baseline="0" noProof="0" dirty="0">
              <a:ln>
                <a:noFill/>
              </a:ln>
              <a:solidFill>
                <a:schemeClr val="tx2"/>
              </a:solidFill>
              <a:effectLst/>
              <a:uLnTx/>
              <a:uFillTx/>
              <a:latin typeface="+mj-lt"/>
              <a:ea typeface="+mj-ea"/>
              <a:cs typeface="+mj-cs"/>
            </a:endParaRPr>
          </a:p>
        </p:txBody>
      </p:sp>
      <p:sp>
        <p:nvSpPr>
          <p:cNvPr id="5" name="TextBox 4"/>
          <p:cNvSpPr txBox="1"/>
          <p:nvPr/>
        </p:nvSpPr>
        <p:spPr>
          <a:xfrm>
            <a:off x="0" y="685800"/>
            <a:ext cx="3352800" cy="5632311"/>
          </a:xfrm>
          <a:prstGeom prst="rect">
            <a:avLst/>
          </a:prstGeom>
          <a:noFill/>
        </p:spPr>
        <p:txBody>
          <a:bodyPr wrap="square" rtlCol="0">
            <a:spAutoFit/>
          </a:bodyPr>
          <a:lstStyle/>
          <a:p>
            <a:r>
              <a:rPr lang="en-US" sz="2000" dirty="0" smtClean="0"/>
              <a:t>The problem:</a:t>
            </a:r>
          </a:p>
          <a:p>
            <a:endParaRPr lang="en-US" sz="2000" dirty="0" smtClean="0"/>
          </a:p>
          <a:p>
            <a:r>
              <a:rPr lang="en-US" sz="2000" dirty="0" smtClean="0"/>
              <a:t>The placement of the trigger detectors (BBCs) are not optimized for low energy running.</a:t>
            </a:r>
          </a:p>
          <a:p>
            <a:r>
              <a:rPr lang="en-US" sz="2000" dirty="0" smtClean="0"/>
              <a:t>They have a reduced acceptance, especially below RHIC energies of ~ 20 </a:t>
            </a:r>
            <a:r>
              <a:rPr lang="en-US" sz="2000" dirty="0" err="1" smtClean="0"/>
              <a:t>GeV</a:t>
            </a:r>
            <a:r>
              <a:rPr lang="en-US" sz="2000" dirty="0" smtClean="0"/>
              <a:t>.</a:t>
            </a:r>
          </a:p>
          <a:p>
            <a:endParaRPr lang="en-US" sz="2000" dirty="0" smtClean="0"/>
          </a:p>
          <a:p>
            <a:r>
              <a:rPr lang="en-US" sz="2000" dirty="0" smtClean="0"/>
              <a:t>Fermi motion to the rescue!</a:t>
            </a:r>
          </a:p>
          <a:p>
            <a:endParaRPr lang="en-US" sz="2000" dirty="0" smtClean="0"/>
          </a:p>
          <a:p>
            <a:r>
              <a:rPr lang="en-US" sz="2000" dirty="0" smtClean="0"/>
              <a:t>At low energies, Fermi motion is enough to bring nucleons back into the BBC acceptance.</a:t>
            </a:r>
            <a:endParaRPr lang="en-US" sz="2000" dirty="0"/>
          </a:p>
        </p:txBody>
      </p:sp>
      <p:pic>
        <p:nvPicPr>
          <p:cNvPr id="8" name="Picture 2" descr="C:\Jeffery\PHENIX\lowEnergy\report\bbcAcceptance.JPG"/>
          <p:cNvPicPr>
            <a:picLocks noChangeAspect="1" noChangeArrowheads="1"/>
          </p:cNvPicPr>
          <p:nvPr/>
        </p:nvPicPr>
        <p:blipFill>
          <a:blip r:embed="rId2" cstate="print"/>
          <a:srcRect/>
          <a:stretch>
            <a:fillRect/>
          </a:stretch>
        </p:blipFill>
        <p:spPr bwMode="auto">
          <a:xfrm>
            <a:off x="3352800" y="685800"/>
            <a:ext cx="5659782" cy="5715000"/>
          </a:xfrm>
          <a:prstGeom prst="rect">
            <a:avLst/>
          </a:prstGeom>
          <a:noFill/>
        </p:spPr>
      </p:pic>
      <p:sp>
        <p:nvSpPr>
          <p:cNvPr id="13"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7" name="Rectangle 6"/>
          <p:cNvSpPr/>
          <p:nvPr/>
        </p:nvSpPr>
        <p:spPr>
          <a:xfrm>
            <a:off x="4267200" y="2923504"/>
            <a:ext cx="4495800" cy="581695"/>
          </a:xfrm>
          <a:prstGeom prst="rect">
            <a:avLst/>
          </a:prstGeom>
          <a:solidFill>
            <a:srgbClr val="6699FF">
              <a:alpha val="3607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67200" y="5215945"/>
            <a:ext cx="4495800" cy="306946"/>
          </a:xfrm>
          <a:prstGeom prst="rect">
            <a:avLst/>
          </a:prstGeom>
          <a:solidFill>
            <a:srgbClr val="6699FF">
              <a:alpha val="3607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z="3600" dirty="0" smtClean="0"/>
              <a:t>Beam Quality at Low Energy</a:t>
            </a:r>
            <a:endParaRPr lang="en-US" sz="3600" dirty="0"/>
          </a:p>
        </p:txBody>
      </p:sp>
      <p:sp>
        <p:nvSpPr>
          <p:cNvPr id="5"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pic>
        <p:nvPicPr>
          <p:cNvPr id="95234" name="Picture 2"/>
          <p:cNvPicPr>
            <a:picLocks noChangeAspect="1" noChangeArrowheads="1"/>
          </p:cNvPicPr>
          <p:nvPr/>
        </p:nvPicPr>
        <p:blipFill>
          <a:blip r:embed="rId2" cstate="print"/>
          <a:srcRect/>
          <a:stretch>
            <a:fillRect/>
          </a:stretch>
        </p:blipFill>
        <p:spPr bwMode="auto">
          <a:xfrm>
            <a:off x="152400" y="838200"/>
            <a:ext cx="5870864" cy="5334000"/>
          </a:xfrm>
          <a:prstGeom prst="rect">
            <a:avLst/>
          </a:prstGeom>
          <a:noFill/>
          <a:ln w="9525">
            <a:noFill/>
            <a:miter lim="800000"/>
            <a:headEnd/>
            <a:tailEnd/>
          </a:ln>
        </p:spPr>
      </p:pic>
      <p:sp>
        <p:nvSpPr>
          <p:cNvPr id="7" name="TextBox 6"/>
          <p:cNvSpPr txBox="1"/>
          <p:nvPr/>
        </p:nvSpPr>
        <p:spPr>
          <a:xfrm>
            <a:off x="6248400" y="838200"/>
            <a:ext cx="2590800" cy="5355312"/>
          </a:xfrm>
          <a:prstGeom prst="rect">
            <a:avLst/>
          </a:prstGeom>
          <a:noFill/>
        </p:spPr>
        <p:txBody>
          <a:bodyPr wrap="square" rtlCol="0">
            <a:spAutoFit/>
          </a:bodyPr>
          <a:lstStyle/>
          <a:p>
            <a:r>
              <a:rPr lang="en-US" dirty="0" smtClean="0"/>
              <a:t>The problem: </a:t>
            </a:r>
          </a:p>
          <a:p>
            <a:r>
              <a:rPr lang="en-US" dirty="0" smtClean="0"/>
              <a:t>The quality of the RHIC beam tuning degrades at lower energies. The beam position is difficult to monitor.</a:t>
            </a:r>
          </a:p>
          <a:p>
            <a:endParaRPr lang="en-US" dirty="0" smtClean="0"/>
          </a:p>
          <a:p>
            <a:r>
              <a:rPr lang="en-US" dirty="0" smtClean="0"/>
              <a:t>Each point represents the vertex coordinate of an event reconstructed from the tracks in the STAR TPC.</a:t>
            </a:r>
          </a:p>
          <a:p>
            <a:endParaRPr lang="en-US" dirty="0" smtClean="0"/>
          </a:p>
          <a:p>
            <a:r>
              <a:rPr lang="en-US" dirty="0" smtClean="0"/>
              <a:t>Due to the lower quality beam tune, some background exists.</a:t>
            </a:r>
            <a:endParaRPr lang="en-US" dirty="0"/>
          </a:p>
        </p:txBody>
      </p:sp>
      <p:sp>
        <p:nvSpPr>
          <p:cNvPr id="8"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914400"/>
          </a:xfrm>
        </p:spPr>
        <p:txBody>
          <a:bodyPr/>
          <a:lstStyle/>
          <a:p>
            <a:r>
              <a:rPr lang="en-US" dirty="0" smtClean="0"/>
              <a:t>Phases of Nuclear Matter</a:t>
            </a:r>
            <a:endParaRPr lang="en-US" dirty="0"/>
          </a:p>
        </p:txBody>
      </p:sp>
      <p:pic>
        <p:nvPicPr>
          <p:cNvPr id="4098" name="Picture 2"/>
          <p:cNvPicPr>
            <a:picLocks noChangeAspect="1" noChangeArrowheads="1"/>
          </p:cNvPicPr>
          <p:nvPr/>
        </p:nvPicPr>
        <p:blipFill>
          <a:blip r:embed="rId3" cstate="print"/>
          <a:srcRect/>
          <a:stretch>
            <a:fillRect/>
          </a:stretch>
        </p:blipFill>
        <p:spPr bwMode="auto">
          <a:xfrm>
            <a:off x="4419600" y="1066800"/>
            <a:ext cx="4307784" cy="4267200"/>
          </a:xfrm>
          <a:prstGeom prst="rect">
            <a:avLst/>
          </a:prstGeom>
          <a:noFill/>
          <a:ln w="9525">
            <a:noFill/>
            <a:miter lim="800000"/>
            <a:headEnd/>
            <a:tailEnd/>
          </a:ln>
        </p:spPr>
      </p:pic>
      <p:sp>
        <p:nvSpPr>
          <p:cNvPr id="6"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7" name="TextBox 6"/>
          <p:cNvSpPr txBox="1"/>
          <p:nvPr/>
        </p:nvSpPr>
        <p:spPr>
          <a:xfrm>
            <a:off x="533400" y="3352800"/>
            <a:ext cx="3810000" cy="2862322"/>
          </a:xfrm>
          <a:prstGeom prst="rect">
            <a:avLst/>
          </a:prstGeom>
          <a:noFill/>
        </p:spPr>
        <p:txBody>
          <a:bodyPr wrap="square" rtlCol="0">
            <a:spAutoFit/>
          </a:bodyPr>
          <a:lstStyle/>
          <a:p>
            <a:r>
              <a:rPr lang="en-US" dirty="0" smtClean="0"/>
              <a:t>The original goal of the relativistic heavy ion program was to create matter at high enough temperature and pressure that nucleons and mesons would decouple into quarks and gluons. Effectively, we strive to recreate the conditions immediately after the Big Bang.</a:t>
            </a:r>
            <a:endParaRPr lang="en-US" dirty="0"/>
          </a:p>
        </p:txBody>
      </p:sp>
      <p:cxnSp>
        <p:nvCxnSpPr>
          <p:cNvPr id="14" name="Straight Arrow Connector 13"/>
          <p:cNvCxnSpPr/>
          <p:nvPr/>
        </p:nvCxnSpPr>
        <p:spPr>
          <a:xfrm rot="16200000" flipV="1">
            <a:off x="6553200" y="2590800"/>
            <a:ext cx="381000" cy="7620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12"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9144000" cy="457200"/>
          </a:xfrm>
          <a:prstGeom prst="rect">
            <a:avLst/>
          </a:prstGeom>
        </p:spPr>
        <p:txBody>
          <a:bodyPr vert="horz"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600" spc="-100" dirty="0" smtClean="0">
                <a:solidFill>
                  <a:schemeClr val="tx2">
                    <a:satMod val="200000"/>
                  </a:schemeClr>
                </a:solidFill>
                <a:latin typeface="+mj-lt"/>
                <a:ea typeface="+mj-ea"/>
                <a:cs typeface="+mj-cs"/>
              </a:rPr>
              <a:t>PHENIX Trigger Performance at 7.7 </a:t>
            </a:r>
            <a:r>
              <a:rPr lang="en-US" sz="3600" spc="-100" dirty="0" err="1" smtClean="0">
                <a:solidFill>
                  <a:schemeClr val="tx2">
                    <a:satMod val="200000"/>
                  </a:schemeClr>
                </a:solidFill>
                <a:latin typeface="+mj-lt"/>
                <a:ea typeface="+mj-ea"/>
                <a:cs typeface="+mj-cs"/>
              </a:rPr>
              <a:t>GeV</a:t>
            </a:r>
            <a:endParaRPr kumimoji="0" lang="en-US" sz="3600" b="0" i="0" u="none" strike="noStrike" kern="1200" cap="none" spc="-100" normalizeH="0" baseline="0" noProof="0" dirty="0">
              <a:ln>
                <a:noFill/>
              </a:ln>
              <a:solidFill>
                <a:schemeClr val="tx2">
                  <a:satMod val="200000"/>
                </a:schemeClr>
              </a:solidFill>
              <a:effectLst/>
              <a:uLnTx/>
              <a:uFillTx/>
              <a:latin typeface="+mj-lt"/>
              <a:ea typeface="+mj-ea"/>
              <a:cs typeface="+mj-cs"/>
            </a:endParaRPr>
          </a:p>
        </p:txBody>
      </p:sp>
      <p:pic>
        <p:nvPicPr>
          <p:cNvPr id="4" name="Picture 5"/>
          <p:cNvPicPr>
            <a:picLocks noChangeAspect="1" noChangeArrowheads="1"/>
          </p:cNvPicPr>
          <p:nvPr/>
        </p:nvPicPr>
        <p:blipFill>
          <a:blip r:embed="rId3" cstate="print"/>
          <a:srcRect l="2286" t="11429" r="42857" b="7809"/>
          <a:stretch>
            <a:fillRect/>
          </a:stretch>
        </p:blipFill>
        <p:spPr bwMode="auto">
          <a:xfrm>
            <a:off x="152400" y="1143000"/>
            <a:ext cx="4827587" cy="5330825"/>
          </a:xfrm>
          <a:prstGeom prst="rect">
            <a:avLst/>
          </a:prstGeom>
          <a:noFill/>
          <a:ln w="9525">
            <a:noFill/>
            <a:miter lim="800000"/>
            <a:headEnd/>
            <a:tailEnd/>
          </a:ln>
        </p:spPr>
      </p:pic>
      <p:sp>
        <p:nvSpPr>
          <p:cNvPr id="5" name="Text Box 6"/>
          <p:cNvSpPr txBox="1">
            <a:spLocks noChangeArrowheads="1"/>
          </p:cNvSpPr>
          <p:nvPr/>
        </p:nvSpPr>
        <p:spPr bwMode="auto">
          <a:xfrm>
            <a:off x="1370012" y="1314450"/>
            <a:ext cx="3505200" cy="641350"/>
          </a:xfrm>
          <a:prstGeom prst="rect">
            <a:avLst/>
          </a:prstGeom>
          <a:noFill/>
          <a:ln w="9525">
            <a:noFill/>
            <a:miter lim="800000"/>
            <a:headEnd/>
            <a:tailEnd/>
          </a:ln>
        </p:spPr>
        <p:txBody>
          <a:bodyPr>
            <a:spAutoFit/>
          </a:bodyPr>
          <a:lstStyle/>
          <a:p>
            <a:pPr eaLnBrk="1" hangingPunct="1">
              <a:spcBef>
                <a:spcPct val="0"/>
              </a:spcBef>
              <a:buClrTx/>
              <a:buSzTx/>
              <a:buFontTx/>
              <a:buNone/>
            </a:pPr>
            <a:r>
              <a:rPr lang="en-US" sz="1800" b="0">
                <a:solidFill>
                  <a:srgbClr val="FF0000"/>
                </a:solidFill>
                <a:latin typeface="Tw Cen MT" pitchFamily="34" charset="0"/>
              </a:rPr>
              <a:t>URQMD AuAu @ 7.7 GeV through PHENIX full simulation</a:t>
            </a:r>
          </a:p>
        </p:txBody>
      </p:sp>
      <p:sp>
        <p:nvSpPr>
          <p:cNvPr id="6" name="Text Box 7"/>
          <p:cNvSpPr txBox="1">
            <a:spLocks noChangeArrowheads="1"/>
          </p:cNvSpPr>
          <p:nvPr/>
        </p:nvSpPr>
        <p:spPr bwMode="auto">
          <a:xfrm>
            <a:off x="1323975" y="2428875"/>
            <a:ext cx="3581400" cy="641350"/>
          </a:xfrm>
          <a:prstGeom prst="rect">
            <a:avLst/>
          </a:prstGeom>
          <a:noFill/>
          <a:ln w="9525">
            <a:noFill/>
            <a:miter lim="800000"/>
            <a:headEnd/>
            <a:tailEnd/>
          </a:ln>
        </p:spPr>
        <p:txBody>
          <a:bodyPr>
            <a:spAutoFit/>
          </a:bodyPr>
          <a:lstStyle/>
          <a:p>
            <a:pPr eaLnBrk="1" hangingPunct="1">
              <a:spcBef>
                <a:spcPct val="0"/>
              </a:spcBef>
              <a:buClrTx/>
              <a:buSzTx/>
              <a:buFontTx/>
              <a:buNone/>
            </a:pPr>
            <a:r>
              <a:rPr lang="en-US" sz="1800" b="0" dirty="0">
                <a:solidFill>
                  <a:schemeClr val="tx1"/>
                </a:solidFill>
                <a:latin typeface="Tw Cen MT" pitchFamily="34" charset="0"/>
              </a:rPr>
              <a:t>PHENIX </a:t>
            </a:r>
            <a:r>
              <a:rPr lang="en-US" sz="1800" b="0" dirty="0" err="1">
                <a:solidFill>
                  <a:schemeClr val="tx1"/>
                </a:solidFill>
                <a:latin typeface="Tw Cen MT" pitchFamily="34" charset="0"/>
              </a:rPr>
              <a:t>AuAu</a:t>
            </a:r>
            <a:r>
              <a:rPr lang="en-US" sz="1800" b="0" dirty="0">
                <a:solidFill>
                  <a:schemeClr val="tx1"/>
                </a:solidFill>
                <a:latin typeface="Tw Cen MT" pitchFamily="34" charset="0"/>
              </a:rPr>
              <a:t> @ 7.7 </a:t>
            </a:r>
            <a:r>
              <a:rPr lang="en-US" sz="1800" b="0" dirty="0" err="1">
                <a:solidFill>
                  <a:schemeClr val="tx1"/>
                </a:solidFill>
                <a:latin typeface="Tw Cen MT" pitchFamily="34" charset="0"/>
              </a:rPr>
              <a:t>GeV</a:t>
            </a:r>
            <a:r>
              <a:rPr lang="en-US" sz="1800" b="0" dirty="0">
                <a:solidFill>
                  <a:schemeClr val="tx1"/>
                </a:solidFill>
                <a:latin typeface="Tw Cen MT" pitchFamily="34" charset="0"/>
              </a:rPr>
              <a:t> Data</a:t>
            </a:r>
          </a:p>
          <a:p>
            <a:pPr eaLnBrk="1" hangingPunct="1">
              <a:spcBef>
                <a:spcPct val="0"/>
              </a:spcBef>
              <a:buClrTx/>
              <a:buSzTx/>
              <a:buFontTx/>
              <a:buNone/>
            </a:pPr>
            <a:r>
              <a:rPr lang="en-US" sz="1800" b="0" dirty="0">
                <a:solidFill>
                  <a:schemeClr val="tx1"/>
                </a:solidFill>
                <a:latin typeface="Tw Cen MT" pitchFamily="34" charset="0"/>
              </a:rPr>
              <a:t>w/ BBCLL1(&gt;0 tubes) |z| &lt; 30 cm</a:t>
            </a:r>
          </a:p>
        </p:txBody>
      </p:sp>
      <p:sp>
        <p:nvSpPr>
          <p:cNvPr id="7" name="Text Box 8"/>
          <p:cNvSpPr txBox="1">
            <a:spLocks noChangeArrowheads="1"/>
          </p:cNvSpPr>
          <p:nvPr/>
        </p:nvSpPr>
        <p:spPr bwMode="auto">
          <a:xfrm>
            <a:off x="1370012" y="2730500"/>
            <a:ext cx="3581400" cy="641350"/>
          </a:xfrm>
          <a:prstGeom prst="rect">
            <a:avLst/>
          </a:prstGeom>
          <a:noFill/>
          <a:ln w="9525">
            <a:noFill/>
            <a:miter lim="800000"/>
            <a:headEnd/>
            <a:tailEnd/>
          </a:ln>
        </p:spPr>
        <p:txBody>
          <a:bodyPr>
            <a:spAutoFit/>
          </a:bodyPr>
          <a:lstStyle/>
          <a:p>
            <a:pPr eaLnBrk="1" hangingPunct="1">
              <a:spcBef>
                <a:spcPct val="0"/>
              </a:spcBef>
              <a:buClrTx/>
              <a:buSzTx/>
              <a:buFontTx/>
              <a:buNone/>
            </a:pPr>
            <a:r>
              <a:rPr lang="en-US" sz="1800" b="0">
                <a:solidFill>
                  <a:srgbClr val="333399"/>
                </a:solidFill>
                <a:latin typeface="Tw Cen MT" pitchFamily="34" charset="0"/>
              </a:rPr>
              <a:t>PHENIX AuAu @ 7.7 GeV Data</a:t>
            </a:r>
          </a:p>
          <a:p>
            <a:pPr eaLnBrk="1" hangingPunct="1">
              <a:spcBef>
                <a:spcPct val="0"/>
              </a:spcBef>
              <a:buClrTx/>
              <a:buSzTx/>
              <a:buFontTx/>
              <a:buNone/>
            </a:pPr>
            <a:r>
              <a:rPr lang="en-US" sz="1800" b="0">
                <a:solidFill>
                  <a:srgbClr val="333399"/>
                </a:solidFill>
                <a:latin typeface="Tw Cen MT" pitchFamily="34" charset="0"/>
              </a:rPr>
              <a:t>w/ BBCLL1(&gt;1 tubes) |z| &lt; 30 cm</a:t>
            </a:r>
          </a:p>
        </p:txBody>
      </p:sp>
      <p:sp>
        <p:nvSpPr>
          <p:cNvPr id="8" name="Text Box 9"/>
          <p:cNvSpPr txBox="1">
            <a:spLocks noChangeArrowheads="1"/>
          </p:cNvSpPr>
          <p:nvPr/>
        </p:nvSpPr>
        <p:spPr bwMode="auto">
          <a:xfrm>
            <a:off x="4992688" y="1800225"/>
            <a:ext cx="3937000" cy="3416320"/>
          </a:xfrm>
          <a:prstGeom prst="rect">
            <a:avLst/>
          </a:prstGeom>
          <a:solidFill>
            <a:schemeClr val="bg1"/>
          </a:solidFill>
          <a:ln w="9525">
            <a:noFill/>
            <a:miter lim="800000"/>
            <a:headEnd/>
            <a:tailEnd/>
          </a:ln>
        </p:spPr>
        <p:txBody>
          <a:bodyPr>
            <a:spAutoFit/>
          </a:bodyPr>
          <a:lstStyle/>
          <a:p>
            <a:pPr eaLnBrk="1" hangingPunct="1">
              <a:spcBef>
                <a:spcPct val="0"/>
              </a:spcBef>
              <a:buClrTx/>
              <a:buSzTx/>
              <a:buFontTx/>
              <a:buNone/>
            </a:pPr>
            <a:r>
              <a:rPr lang="en-US" sz="1800" b="0" dirty="0">
                <a:solidFill>
                  <a:schemeClr val="tx1"/>
                </a:solidFill>
              </a:rPr>
              <a:t>URQMD normalized to match real data integral for PC1 hits &gt; 40.</a:t>
            </a:r>
          </a:p>
          <a:p>
            <a:pPr eaLnBrk="1" hangingPunct="1">
              <a:spcBef>
                <a:spcPct val="0"/>
              </a:spcBef>
              <a:buClrTx/>
              <a:buSzTx/>
              <a:buFontTx/>
              <a:buNone/>
            </a:pPr>
            <a:endParaRPr lang="en-US" sz="1800" b="0" dirty="0">
              <a:solidFill>
                <a:schemeClr val="tx1"/>
              </a:solidFill>
            </a:endParaRPr>
          </a:p>
          <a:p>
            <a:pPr eaLnBrk="1" hangingPunct="1">
              <a:spcBef>
                <a:spcPct val="0"/>
              </a:spcBef>
              <a:buClrTx/>
              <a:buSzTx/>
              <a:buFontTx/>
              <a:buNone/>
            </a:pPr>
            <a:r>
              <a:rPr lang="en-US" sz="1800" b="0" dirty="0">
                <a:solidFill>
                  <a:schemeClr val="tx1"/>
                </a:solidFill>
              </a:rPr>
              <a:t>URQMD not matched to z distribution in real data. </a:t>
            </a:r>
            <a:endParaRPr lang="en-US" sz="1800" u="sng" dirty="0">
              <a:solidFill>
                <a:schemeClr val="tx1"/>
              </a:solidFill>
            </a:endParaRPr>
          </a:p>
          <a:p>
            <a:pPr eaLnBrk="1" hangingPunct="1">
              <a:spcBef>
                <a:spcPct val="0"/>
              </a:spcBef>
              <a:buClrTx/>
              <a:buSzTx/>
              <a:buFontTx/>
              <a:buNone/>
            </a:pPr>
            <a:endParaRPr lang="en-US" sz="1800" u="sng" dirty="0">
              <a:solidFill>
                <a:schemeClr val="tx1"/>
              </a:solidFill>
            </a:endParaRPr>
          </a:p>
          <a:p>
            <a:pPr eaLnBrk="1" hangingPunct="1">
              <a:spcBef>
                <a:spcPct val="0"/>
              </a:spcBef>
              <a:buClrTx/>
              <a:buSzTx/>
              <a:buFontTx/>
              <a:buNone/>
            </a:pPr>
            <a:r>
              <a:rPr lang="en-US" dirty="0" smtClean="0"/>
              <a:t>Estimate</a:t>
            </a:r>
            <a:r>
              <a:rPr lang="en-US" sz="1800" b="0" dirty="0" smtClean="0">
                <a:solidFill>
                  <a:schemeClr val="tx1"/>
                </a:solidFill>
              </a:rPr>
              <a:t> that </a:t>
            </a:r>
            <a:r>
              <a:rPr lang="en-US" sz="1800" b="0" dirty="0">
                <a:solidFill>
                  <a:schemeClr val="tx1"/>
                </a:solidFill>
              </a:rPr>
              <a:t>the </a:t>
            </a:r>
            <a:r>
              <a:rPr lang="en-US" dirty="0" smtClean="0"/>
              <a:t>trigger</a:t>
            </a:r>
            <a:r>
              <a:rPr lang="en-US" sz="1800" b="0" dirty="0" smtClean="0">
                <a:solidFill>
                  <a:schemeClr val="tx1"/>
                </a:solidFill>
              </a:rPr>
              <a:t> </a:t>
            </a:r>
            <a:r>
              <a:rPr lang="en-US" sz="1800" b="0" dirty="0">
                <a:solidFill>
                  <a:schemeClr val="tx1"/>
                </a:solidFill>
              </a:rPr>
              <a:t>fires on 77% of the cross </a:t>
            </a:r>
            <a:r>
              <a:rPr lang="en-US" sz="1800" b="0" dirty="0" smtClean="0">
                <a:solidFill>
                  <a:schemeClr val="tx1"/>
                </a:solidFill>
              </a:rPr>
              <a:t>section.</a:t>
            </a:r>
            <a:endParaRPr lang="en-US" sz="1800" b="0" dirty="0">
              <a:solidFill>
                <a:schemeClr val="tx1"/>
              </a:solidFill>
            </a:endParaRPr>
          </a:p>
          <a:p>
            <a:pPr eaLnBrk="1" hangingPunct="1">
              <a:spcBef>
                <a:spcPct val="0"/>
              </a:spcBef>
              <a:buClrTx/>
              <a:buSzTx/>
              <a:buFontTx/>
              <a:buNone/>
            </a:pPr>
            <a:endParaRPr lang="en-US" sz="1800" b="0" dirty="0">
              <a:solidFill>
                <a:schemeClr val="tx1"/>
              </a:solidFill>
            </a:endParaRPr>
          </a:p>
          <a:p>
            <a:pPr eaLnBrk="1" hangingPunct="1">
              <a:spcBef>
                <a:spcPct val="0"/>
              </a:spcBef>
              <a:buClrTx/>
              <a:buSzTx/>
              <a:buFontTx/>
              <a:buNone/>
            </a:pPr>
            <a:r>
              <a:rPr lang="en-US" sz="1800" b="0" dirty="0">
                <a:solidFill>
                  <a:schemeClr val="tx1"/>
                </a:solidFill>
              </a:rPr>
              <a:t>No indication of deviation </a:t>
            </a:r>
            <a:r>
              <a:rPr lang="en-US" dirty="0" smtClean="0"/>
              <a:t>of</a:t>
            </a:r>
            <a:r>
              <a:rPr lang="en-US" sz="1800" b="0" dirty="0" smtClean="0">
                <a:solidFill>
                  <a:schemeClr val="tx1"/>
                </a:solidFill>
              </a:rPr>
              <a:t> </a:t>
            </a:r>
            <a:r>
              <a:rPr lang="en-US" sz="1800" b="0" dirty="0">
                <a:solidFill>
                  <a:schemeClr val="tx1"/>
                </a:solidFill>
              </a:rPr>
              <a:t>low </a:t>
            </a:r>
            <a:r>
              <a:rPr lang="en-US" dirty="0" smtClean="0"/>
              <a:t>multiplicity events</a:t>
            </a:r>
            <a:r>
              <a:rPr lang="en-US" sz="1800" b="0" dirty="0" smtClean="0">
                <a:solidFill>
                  <a:schemeClr val="tx1"/>
                </a:solidFill>
              </a:rPr>
              <a:t> </a:t>
            </a:r>
            <a:r>
              <a:rPr lang="en-US" sz="1800" b="0" dirty="0">
                <a:solidFill>
                  <a:schemeClr val="tx1"/>
                </a:solidFill>
              </a:rPr>
              <a:t>from </a:t>
            </a:r>
            <a:r>
              <a:rPr lang="en-US" sz="1800" b="0" dirty="0" smtClean="0">
                <a:solidFill>
                  <a:schemeClr val="tx1"/>
                </a:solidFill>
              </a:rPr>
              <a:t>background.</a:t>
            </a:r>
            <a:endParaRPr lang="en-US" sz="1800" b="0" dirty="0">
              <a:solidFill>
                <a:schemeClr val="tx1"/>
              </a:solidFill>
            </a:endParaRPr>
          </a:p>
        </p:txBody>
      </p:sp>
      <p:sp>
        <p:nvSpPr>
          <p:cNvPr id="9" name="Rectangle 12"/>
          <p:cNvSpPr>
            <a:spLocks noChangeArrowheads="1"/>
          </p:cNvSpPr>
          <p:nvPr/>
        </p:nvSpPr>
        <p:spPr bwMode="auto">
          <a:xfrm>
            <a:off x="152400" y="609600"/>
            <a:ext cx="4930773" cy="415498"/>
          </a:xfrm>
          <a:prstGeom prst="rect">
            <a:avLst/>
          </a:prstGeom>
          <a:solidFill>
            <a:srgbClr val="FFCC00"/>
          </a:solidFill>
          <a:ln w="9525">
            <a:solidFill>
              <a:srgbClr val="339933"/>
            </a:solidFill>
            <a:miter lim="800000"/>
            <a:headEnd/>
            <a:tailEnd/>
          </a:ln>
          <a:effectLst/>
        </p:spPr>
        <p:txBody>
          <a:bodyPr wrap="none">
            <a:spAutoFit/>
          </a:bodyPr>
          <a:lstStyle/>
          <a:p>
            <a:pPr>
              <a:buFont typeface="Monotype Sorts" charset="2"/>
              <a:buNone/>
            </a:pPr>
            <a:r>
              <a:rPr lang="en-US" sz="2100" dirty="0" smtClean="0">
                <a:solidFill>
                  <a:srgbClr val="339933"/>
                </a:solidFill>
                <a:latin typeface="Arial" pitchFamily="34" charset="0"/>
              </a:rPr>
              <a:t>Tight </a:t>
            </a:r>
            <a:r>
              <a:rPr lang="en-US" sz="2100" dirty="0">
                <a:solidFill>
                  <a:srgbClr val="339933"/>
                </a:solidFill>
                <a:latin typeface="Arial" pitchFamily="34" charset="0"/>
              </a:rPr>
              <a:t>timing cut on BBC </a:t>
            </a:r>
            <a:r>
              <a:rPr lang="en-US" sz="2100" dirty="0" smtClean="0">
                <a:solidFill>
                  <a:srgbClr val="339933"/>
                </a:solidFill>
                <a:latin typeface="Arial" pitchFamily="34" charset="0"/>
              </a:rPr>
              <a:t>North </a:t>
            </a:r>
            <a:r>
              <a:rPr lang="en-US" sz="2100" dirty="0">
                <a:solidFill>
                  <a:srgbClr val="339933"/>
                </a:solidFill>
                <a:latin typeface="Arial" pitchFamily="34" charset="0"/>
              </a:rPr>
              <a:t>vs. </a:t>
            </a:r>
            <a:r>
              <a:rPr lang="en-US" sz="2100" dirty="0" smtClean="0">
                <a:solidFill>
                  <a:srgbClr val="339933"/>
                </a:solidFill>
                <a:latin typeface="Arial" pitchFamily="34" charset="0"/>
              </a:rPr>
              <a:t>South</a:t>
            </a:r>
            <a:endParaRPr lang="en-US" sz="2100" dirty="0">
              <a:solidFill>
                <a:srgbClr val="339933"/>
              </a:solidFill>
              <a:latin typeface="Arial" pitchFamily="34" charset="0"/>
            </a:endParaRPr>
          </a:p>
        </p:txBody>
      </p:sp>
      <p:sp>
        <p:nvSpPr>
          <p:cNvPr id="11"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12"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z="3600" dirty="0" smtClean="0"/>
              <a:t>STAR 7.7 </a:t>
            </a:r>
            <a:r>
              <a:rPr lang="en-US" sz="3600" dirty="0" err="1" smtClean="0"/>
              <a:t>GeV</a:t>
            </a:r>
            <a:r>
              <a:rPr lang="en-US" sz="3600" dirty="0" smtClean="0"/>
              <a:t> </a:t>
            </a:r>
            <a:r>
              <a:rPr lang="en-US" sz="3600" dirty="0" err="1" smtClean="0"/>
              <a:t>Au+Au</a:t>
            </a:r>
            <a:r>
              <a:rPr lang="en-US" sz="3600" dirty="0" smtClean="0"/>
              <a:t> Event Displays</a:t>
            </a:r>
            <a:endParaRPr lang="en-US" sz="3600" dirty="0"/>
          </a:p>
        </p:txBody>
      </p:sp>
      <p:pic>
        <p:nvPicPr>
          <p:cNvPr id="53250" name="Picture 2"/>
          <p:cNvPicPr>
            <a:picLocks noChangeAspect="1" noChangeArrowheads="1"/>
          </p:cNvPicPr>
          <p:nvPr/>
        </p:nvPicPr>
        <p:blipFill>
          <a:blip r:embed="rId2" cstate="print"/>
          <a:srcRect/>
          <a:stretch>
            <a:fillRect/>
          </a:stretch>
        </p:blipFill>
        <p:spPr bwMode="auto">
          <a:xfrm>
            <a:off x="152400" y="1524000"/>
            <a:ext cx="4953000" cy="3649929"/>
          </a:xfrm>
          <a:prstGeom prst="rect">
            <a:avLst/>
          </a:prstGeom>
          <a:noFill/>
          <a:ln w="9525">
            <a:noFill/>
            <a:miter lim="800000"/>
            <a:headEnd/>
            <a:tailEnd/>
          </a:ln>
        </p:spPr>
      </p:pic>
      <p:sp>
        <p:nvSpPr>
          <p:cNvPr id="5"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pic>
        <p:nvPicPr>
          <p:cNvPr id="6" name="Picture 3"/>
          <p:cNvPicPr>
            <a:picLocks noChangeAspect="1" noChangeArrowheads="1"/>
          </p:cNvPicPr>
          <p:nvPr/>
        </p:nvPicPr>
        <p:blipFill>
          <a:blip r:embed="rId3" cstate="print"/>
          <a:srcRect/>
          <a:stretch>
            <a:fillRect/>
          </a:stretch>
        </p:blipFill>
        <p:spPr bwMode="auto">
          <a:xfrm>
            <a:off x="5105400" y="457200"/>
            <a:ext cx="4002050" cy="2590800"/>
          </a:xfrm>
          <a:prstGeom prst="rect">
            <a:avLst/>
          </a:prstGeom>
          <a:noFill/>
          <a:ln w="9525">
            <a:noFill/>
            <a:miter lim="800000"/>
            <a:headEnd/>
            <a:tailEnd/>
          </a:ln>
        </p:spPr>
      </p:pic>
      <p:pic>
        <p:nvPicPr>
          <p:cNvPr id="7" name="Picture 5"/>
          <p:cNvPicPr>
            <a:picLocks noChangeAspect="1" noChangeArrowheads="1"/>
          </p:cNvPicPr>
          <p:nvPr/>
        </p:nvPicPr>
        <p:blipFill>
          <a:blip r:embed="rId4" cstate="print"/>
          <a:srcRect/>
          <a:stretch>
            <a:fillRect/>
          </a:stretch>
        </p:blipFill>
        <p:spPr bwMode="auto">
          <a:xfrm>
            <a:off x="5105400" y="3962400"/>
            <a:ext cx="4038600" cy="2529308"/>
          </a:xfrm>
          <a:prstGeom prst="rect">
            <a:avLst/>
          </a:prstGeom>
          <a:noFill/>
          <a:ln w="9525">
            <a:noFill/>
            <a:miter lim="800000"/>
            <a:headEnd/>
            <a:tailEnd/>
          </a:ln>
        </p:spPr>
      </p:pic>
      <p:sp>
        <p:nvSpPr>
          <p:cNvPr id="8" name="TextBox 7"/>
          <p:cNvSpPr txBox="1"/>
          <p:nvPr/>
        </p:nvSpPr>
        <p:spPr>
          <a:xfrm>
            <a:off x="5334000" y="2819400"/>
            <a:ext cx="3657600" cy="369332"/>
          </a:xfrm>
          <a:prstGeom prst="rect">
            <a:avLst/>
          </a:prstGeom>
          <a:noFill/>
        </p:spPr>
        <p:txBody>
          <a:bodyPr wrap="square" rtlCol="0">
            <a:spAutoFit/>
          </a:bodyPr>
          <a:lstStyle/>
          <a:p>
            <a:pPr algn="ctr"/>
            <a:r>
              <a:rPr lang="en-US" dirty="0" smtClean="0"/>
              <a:t>Beam + Beam pipe collision</a:t>
            </a:r>
            <a:endParaRPr lang="en-US" dirty="0"/>
          </a:p>
        </p:txBody>
      </p:sp>
      <p:sp>
        <p:nvSpPr>
          <p:cNvPr id="9" name="TextBox 8"/>
          <p:cNvSpPr txBox="1"/>
          <p:nvPr/>
        </p:nvSpPr>
        <p:spPr>
          <a:xfrm>
            <a:off x="5257800" y="6096000"/>
            <a:ext cx="3657600" cy="369332"/>
          </a:xfrm>
          <a:prstGeom prst="rect">
            <a:avLst/>
          </a:prstGeom>
          <a:noFill/>
        </p:spPr>
        <p:txBody>
          <a:bodyPr wrap="square" rtlCol="0">
            <a:spAutoFit/>
          </a:bodyPr>
          <a:lstStyle/>
          <a:p>
            <a:pPr algn="ctr"/>
            <a:r>
              <a:rPr lang="en-US" dirty="0" smtClean="0"/>
              <a:t>Downstream collision</a:t>
            </a:r>
            <a:endParaRPr lang="en-US" dirty="0"/>
          </a:p>
        </p:txBody>
      </p:sp>
      <p:sp>
        <p:nvSpPr>
          <p:cNvPr id="10"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FE8F6A7-8F10-471A-BDFE-C89B0DAC397C}" type="slidenum">
              <a:rPr lang="en-US" smtClean="0"/>
              <a:pPr/>
              <a:t>32</a:t>
            </a:fld>
            <a:endParaRPr lang="en-US" dirty="0"/>
          </a:p>
        </p:txBody>
      </p:sp>
      <p:pic>
        <p:nvPicPr>
          <p:cNvPr id="4" name="Picture 3" descr="birdseye007-02.JPG"/>
          <p:cNvPicPr>
            <a:picLocks noChangeAspect="1"/>
          </p:cNvPicPr>
          <p:nvPr/>
        </p:nvPicPr>
        <p:blipFill>
          <a:blip r:embed="rId2" cstate="print"/>
          <a:stretch>
            <a:fillRect/>
          </a:stretch>
        </p:blipFill>
        <p:spPr>
          <a:xfrm>
            <a:off x="4429125" y="2209800"/>
            <a:ext cx="4714875" cy="4029075"/>
          </a:xfrm>
          <a:prstGeom prst="rect">
            <a:avLst/>
          </a:prstGeom>
        </p:spPr>
      </p:pic>
      <p:pic>
        <p:nvPicPr>
          <p:cNvPr id="6" name="Picture 5" descr="birdseye007-01.JPG"/>
          <p:cNvPicPr>
            <a:picLocks noChangeAspect="1"/>
          </p:cNvPicPr>
          <p:nvPr/>
        </p:nvPicPr>
        <p:blipFill>
          <a:blip r:embed="rId3" cstate="print"/>
          <a:stretch>
            <a:fillRect/>
          </a:stretch>
        </p:blipFill>
        <p:spPr>
          <a:xfrm>
            <a:off x="0" y="990600"/>
            <a:ext cx="4752975" cy="4143375"/>
          </a:xfrm>
          <a:prstGeom prst="rect">
            <a:avLst/>
          </a:prstGeom>
        </p:spPr>
      </p:pic>
      <p:sp>
        <p:nvSpPr>
          <p:cNvPr id="7" name="Title 1"/>
          <p:cNvSpPr txBox="1">
            <a:spLocks/>
          </p:cNvSpPr>
          <p:nvPr/>
        </p:nvSpPr>
        <p:spPr>
          <a:xfrm>
            <a:off x="0" y="0"/>
            <a:ext cx="9144000" cy="9144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600" spc="-100" dirty="0" smtClean="0">
                <a:solidFill>
                  <a:schemeClr val="tx2">
                    <a:satMod val="200000"/>
                  </a:schemeClr>
                </a:solidFill>
                <a:latin typeface="+mj-lt"/>
                <a:ea typeface="+mj-ea"/>
                <a:cs typeface="+mj-cs"/>
              </a:rPr>
              <a:t>PHENIX</a:t>
            </a:r>
            <a:r>
              <a:rPr kumimoji="0" lang="en-US" sz="3600" b="0" i="0" u="none" strike="noStrike" kern="1200" cap="none" spc="-100" normalizeH="0" baseline="0" noProof="0" dirty="0" smtClean="0">
                <a:ln>
                  <a:noFill/>
                </a:ln>
                <a:solidFill>
                  <a:schemeClr val="tx2">
                    <a:satMod val="200000"/>
                  </a:schemeClr>
                </a:solidFill>
                <a:effectLst/>
                <a:uLnTx/>
                <a:uFillTx/>
                <a:latin typeface="+mj-lt"/>
                <a:ea typeface="+mj-ea"/>
                <a:cs typeface="+mj-cs"/>
              </a:rPr>
              <a:t> 7.7 </a:t>
            </a:r>
            <a:r>
              <a:rPr kumimoji="0" lang="en-US" sz="3600" b="0" i="0" u="none" strike="noStrike" kern="1200" cap="none" spc="-100" normalizeH="0" baseline="0" noProof="0" dirty="0" err="1" smtClean="0">
                <a:ln>
                  <a:noFill/>
                </a:ln>
                <a:solidFill>
                  <a:schemeClr val="tx2">
                    <a:satMod val="200000"/>
                  </a:schemeClr>
                </a:solidFill>
                <a:effectLst/>
                <a:uLnTx/>
                <a:uFillTx/>
                <a:latin typeface="+mj-lt"/>
                <a:ea typeface="+mj-ea"/>
                <a:cs typeface="+mj-cs"/>
              </a:rPr>
              <a:t>GeV</a:t>
            </a:r>
            <a:r>
              <a:rPr kumimoji="0" lang="en-US" sz="3600" b="0" i="0" u="none" strike="noStrike" kern="1200" cap="none" spc="-100" normalizeH="0" baseline="0" noProof="0" dirty="0" smtClean="0">
                <a:ln>
                  <a:noFill/>
                </a:ln>
                <a:solidFill>
                  <a:schemeClr val="tx2">
                    <a:satMod val="200000"/>
                  </a:schemeClr>
                </a:solidFill>
                <a:effectLst/>
                <a:uLnTx/>
                <a:uFillTx/>
                <a:latin typeface="+mj-lt"/>
                <a:ea typeface="+mj-ea"/>
                <a:cs typeface="+mj-cs"/>
              </a:rPr>
              <a:t> </a:t>
            </a:r>
            <a:r>
              <a:rPr kumimoji="0" lang="en-US" sz="3600" b="0" i="0" u="none" strike="noStrike" kern="1200" cap="none" spc="-100" normalizeH="0" baseline="0" noProof="0" dirty="0" err="1" smtClean="0">
                <a:ln>
                  <a:noFill/>
                </a:ln>
                <a:solidFill>
                  <a:schemeClr val="tx2">
                    <a:satMod val="200000"/>
                  </a:schemeClr>
                </a:solidFill>
                <a:effectLst/>
                <a:uLnTx/>
                <a:uFillTx/>
                <a:latin typeface="+mj-lt"/>
                <a:ea typeface="+mj-ea"/>
                <a:cs typeface="+mj-cs"/>
              </a:rPr>
              <a:t>Au+Au</a:t>
            </a:r>
            <a:r>
              <a:rPr kumimoji="0" lang="en-US" sz="3600" b="0" i="0" u="none" strike="noStrike" kern="1200" cap="none" spc="-100" normalizeH="0" baseline="0" noProof="0" dirty="0" smtClean="0">
                <a:ln>
                  <a:noFill/>
                </a:ln>
                <a:solidFill>
                  <a:schemeClr val="tx2">
                    <a:satMod val="200000"/>
                  </a:schemeClr>
                </a:solidFill>
                <a:effectLst/>
                <a:uLnTx/>
                <a:uFillTx/>
                <a:latin typeface="+mj-lt"/>
                <a:ea typeface="+mj-ea"/>
                <a:cs typeface="+mj-cs"/>
              </a:rPr>
              <a:t> Event Displays</a:t>
            </a:r>
            <a:endParaRPr kumimoji="0" lang="en-US" sz="3600" b="0" i="0" u="none" strike="noStrike" kern="1200" cap="none" spc="-100" normalizeH="0" baseline="0" noProof="0" dirty="0">
              <a:ln>
                <a:noFill/>
              </a:ln>
              <a:solidFill>
                <a:schemeClr val="tx2">
                  <a:satMod val="200000"/>
                </a:schemeClr>
              </a:solidFill>
              <a:effectLst/>
              <a:uLnTx/>
              <a:uFillTx/>
              <a:latin typeface="+mj-lt"/>
              <a:ea typeface="+mj-ea"/>
              <a:cs typeface="+mj-cs"/>
            </a:endParaRPr>
          </a:p>
        </p:txBody>
      </p:sp>
      <p:sp>
        <p:nvSpPr>
          <p:cNvPr id="8"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7772400" cy="1219200"/>
          </a:xfrm>
        </p:spPr>
        <p:txBody>
          <a:bodyPr/>
          <a:lstStyle/>
          <a:p>
            <a:r>
              <a:rPr lang="en-US" dirty="0" smtClean="0"/>
              <a:t>STAR Particle Identification: </a:t>
            </a:r>
            <a:br>
              <a:rPr lang="en-US" dirty="0" smtClean="0"/>
            </a:br>
            <a:r>
              <a:rPr lang="en-US" dirty="0" smtClean="0"/>
              <a:t>7.7 </a:t>
            </a:r>
            <a:r>
              <a:rPr lang="en-US" dirty="0" err="1" smtClean="0"/>
              <a:t>GeV</a:t>
            </a:r>
            <a:r>
              <a:rPr lang="en-US" dirty="0" smtClean="0"/>
              <a:t> </a:t>
            </a:r>
            <a:r>
              <a:rPr lang="en-US" dirty="0" err="1" smtClean="0"/>
              <a:t>Au+Au</a:t>
            </a:r>
            <a:endParaRPr lang="en-US" dirty="0"/>
          </a:p>
        </p:txBody>
      </p:sp>
      <p:sp>
        <p:nvSpPr>
          <p:cNvPr id="5"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pic>
        <p:nvPicPr>
          <p:cNvPr id="96258" name="Picture 2"/>
          <p:cNvPicPr>
            <a:picLocks noChangeAspect="1" noChangeArrowheads="1"/>
          </p:cNvPicPr>
          <p:nvPr/>
        </p:nvPicPr>
        <p:blipFill>
          <a:blip r:embed="rId2" cstate="print"/>
          <a:srcRect/>
          <a:stretch>
            <a:fillRect/>
          </a:stretch>
        </p:blipFill>
        <p:spPr bwMode="auto">
          <a:xfrm>
            <a:off x="304800" y="1447800"/>
            <a:ext cx="8729529" cy="4114800"/>
          </a:xfrm>
          <a:prstGeom prst="rect">
            <a:avLst/>
          </a:prstGeom>
          <a:noFill/>
          <a:ln w="9525">
            <a:noFill/>
            <a:miter lim="800000"/>
            <a:headEnd/>
            <a:tailEnd/>
          </a:ln>
        </p:spPr>
      </p:pic>
      <p:sp>
        <p:nvSpPr>
          <p:cNvPr id="6" name="TextBox 5"/>
          <p:cNvSpPr txBox="1"/>
          <p:nvPr/>
        </p:nvSpPr>
        <p:spPr>
          <a:xfrm>
            <a:off x="457200" y="5638800"/>
            <a:ext cx="7467600" cy="369332"/>
          </a:xfrm>
          <a:prstGeom prst="rect">
            <a:avLst/>
          </a:prstGeom>
          <a:noFill/>
        </p:spPr>
        <p:txBody>
          <a:bodyPr wrap="square" rtlCol="0">
            <a:spAutoFit/>
          </a:bodyPr>
          <a:lstStyle/>
          <a:p>
            <a:r>
              <a:rPr lang="en-US" dirty="0" smtClean="0"/>
              <a:t>Excellent Particle Identification Demonstrated</a:t>
            </a:r>
            <a:endParaRPr lang="en-US" dirty="0"/>
          </a:p>
        </p:txBody>
      </p:sp>
      <p:sp>
        <p:nvSpPr>
          <p:cNvPr id="7"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534400" cy="914400"/>
          </a:xfrm>
        </p:spPr>
        <p:txBody>
          <a:bodyPr/>
          <a:lstStyle/>
          <a:p>
            <a:r>
              <a:rPr lang="en-US" dirty="0" smtClean="0"/>
              <a:t>STAR 7.7 </a:t>
            </a:r>
            <a:r>
              <a:rPr lang="en-US" dirty="0" err="1" smtClean="0"/>
              <a:t>GeV</a:t>
            </a:r>
            <a:r>
              <a:rPr lang="en-US" dirty="0" smtClean="0"/>
              <a:t> Particle Identification</a:t>
            </a:r>
            <a:endParaRPr lang="en-US" dirty="0"/>
          </a:p>
        </p:txBody>
      </p:sp>
      <p:pic>
        <p:nvPicPr>
          <p:cNvPr id="59394" name="Picture 2"/>
          <p:cNvPicPr>
            <a:picLocks noChangeAspect="1" noChangeArrowheads="1"/>
          </p:cNvPicPr>
          <p:nvPr/>
        </p:nvPicPr>
        <p:blipFill>
          <a:blip r:embed="rId3" cstate="print"/>
          <a:srcRect/>
          <a:stretch>
            <a:fillRect/>
          </a:stretch>
        </p:blipFill>
        <p:spPr bwMode="auto">
          <a:xfrm>
            <a:off x="381000" y="685800"/>
            <a:ext cx="8229600" cy="5741839"/>
          </a:xfrm>
          <a:prstGeom prst="rect">
            <a:avLst/>
          </a:prstGeom>
          <a:noFill/>
          <a:ln w="9525">
            <a:noFill/>
            <a:miter lim="800000"/>
            <a:headEnd/>
            <a:tailEnd/>
          </a:ln>
        </p:spPr>
      </p:pic>
      <p:sp>
        <p:nvSpPr>
          <p:cNvPr id="5"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6"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85800" y="0"/>
            <a:ext cx="8001000" cy="457200"/>
          </a:xfrm>
          <a:prstGeom prst="rect">
            <a:avLst/>
          </a:prstGeom>
        </p:spPr>
        <p:txBody>
          <a:bodyPr vert="horz" anchor="t">
            <a:noAutofit/>
          </a:bodyPr>
          <a:lstStyle/>
          <a:p>
            <a:pPr lvl="0">
              <a:spcBef>
                <a:spcPct val="0"/>
              </a:spcBef>
              <a:defRPr/>
            </a:pPr>
            <a:r>
              <a:rPr lang="en-US" sz="3600" spc="-100" dirty="0" smtClean="0">
                <a:solidFill>
                  <a:schemeClr val="tx2"/>
                </a:solidFill>
                <a:latin typeface="+mj-lt"/>
                <a:ea typeface="+mj-ea"/>
                <a:cs typeface="+mj-cs"/>
              </a:rPr>
              <a:t>PHENIX </a:t>
            </a:r>
            <a:r>
              <a:rPr lang="en-US" sz="3600" dirty="0" smtClean="0">
                <a:solidFill>
                  <a:schemeClr val="tx2"/>
                </a:solidFill>
                <a:latin typeface="Symbol" pitchFamily="18" charset="2"/>
                <a:sym typeface="Symbol" pitchFamily="18" charset="2"/>
              </a:rPr>
              <a:t></a:t>
            </a:r>
            <a:r>
              <a:rPr lang="en-US" sz="3600" baseline="30000" dirty="0" smtClean="0">
                <a:solidFill>
                  <a:schemeClr val="tx2"/>
                </a:solidFill>
              </a:rPr>
              <a:t>0</a:t>
            </a:r>
            <a:r>
              <a:rPr lang="en-US" sz="3600" spc="-100" dirty="0" smtClean="0">
                <a:solidFill>
                  <a:schemeClr val="tx2"/>
                </a:solidFill>
                <a:latin typeface="+mj-lt"/>
                <a:ea typeface="+mj-ea"/>
                <a:cs typeface="+mj-cs"/>
              </a:rPr>
              <a:t> Yields</a:t>
            </a:r>
            <a:endParaRPr kumimoji="0" lang="en-US" sz="3600" b="0" i="0" u="none" strike="noStrike" kern="1200" cap="none" spc="-100" normalizeH="0" baseline="0" noProof="0" dirty="0">
              <a:ln>
                <a:noFill/>
              </a:ln>
              <a:solidFill>
                <a:schemeClr val="tx2"/>
              </a:solidFill>
              <a:effectLst/>
              <a:uLnTx/>
              <a:uFillTx/>
              <a:latin typeface="+mj-lt"/>
              <a:ea typeface="+mj-ea"/>
              <a:cs typeface="+mj-cs"/>
            </a:endParaRPr>
          </a:p>
        </p:txBody>
      </p:sp>
      <p:pic>
        <p:nvPicPr>
          <p:cNvPr id="5" name="Picture 8" descr="PbGl62.gif"/>
          <p:cNvPicPr>
            <a:picLocks noChangeAspect="1"/>
          </p:cNvPicPr>
          <p:nvPr/>
        </p:nvPicPr>
        <p:blipFill>
          <a:blip r:embed="rId3" cstate="print"/>
          <a:srcRect/>
          <a:stretch>
            <a:fillRect/>
          </a:stretch>
        </p:blipFill>
        <p:spPr bwMode="auto">
          <a:xfrm>
            <a:off x="4572000" y="457200"/>
            <a:ext cx="3055937" cy="3028950"/>
          </a:xfrm>
          <a:prstGeom prst="rect">
            <a:avLst/>
          </a:prstGeom>
          <a:noFill/>
          <a:ln w="9525">
            <a:noFill/>
            <a:miter lim="800000"/>
            <a:headEnd/>
            <a:tailEnd/>
          </a:ln>
        </p:spPr>
      </p:pic>
      <p:sp>
        <p:nvSpPr>
          <p:cNvPr id="6" name="TextBox 10"/>
          <p:cNvSpPr txBox="1">
            <a:spLocks noChangeArrowheads="1"/>
          </p:cNvSpPr>
          <p:nvPr/>
        </p:nvSpPr>
        <p:spPr bwMode="auto">
          <a:xfrm>
            <a:off x="0" y="4343400"/>
            <a:ext cx="2044700" cy="641350"/>
          </a:xfrm>
          <a:prstGeom prst="rect">
            <a:avLst/>
          </a:prstGeom>
          <a:solidFill>
            <a:srgbClr val="FFC000">
              <a:alpha val="50999"/>
            </a:srgbClr>
          </a:solidFill>
          <a:ln w="9525">
            <a:noFill/>
            <a:miter lim="800000"/>
            <a:headEnd/>
            <a:tailEnd/>
          </a:ln>
        </p:spPr>
        <p:txBody>
          <a:bodyPr>
            <a:spAutoFit/>
          </a:bodyPr>
          <a:lstStyle/>
          <a:p>
            <a:pPr eaLnBrk="1" hangingPunct="1">
              <a:spcBef>
                <a:spcPct val="0"/>
              </a:spcBef>
              <a:buClrTx/>
              <a:buSzTx/>
              <a:buFontTx/>
              <a:buNone/>
            </a:pPr>
            <a:r>
              <a:rPr lang="en-US" sz="1800" b="0" dirty="0">
                <a:solidFill>
                  <a:schemeClr val="tx1"/>
                </a:solidFill>
                <a:latin typeface="Tw Cen MT" pitchFamily="34" charset="0"/>
              </a:rPr>
              <a:t>Enhanced </a:t>
            </a:r>
            <a:r>
              <a:rPr lang="en-US" sz="1800" b="0" i="1" dirty="0" err="1">
                <a:solidFill>
                  <a:schemeClr val="tx1"/>
                </a:solidFill>
                <a:latin typeface="Tw Cen MT" pitchFamily="34" charset="0"/>
              </a:rPr>
              <a:t>p</a:t>
            </a:r>
            <a:r>
              <a:rPr lang="en-US" sz="1800" b="0" i="1" baseline="-25000" dirty="0" err="1">
                <a:solidFill>
                  <a:schemeClr val="tx1"/>
                </a:solidFill>
                <a:latin typeface="Tw Cen MT" pitchFamily="34" charset="0"/>
              </a:rPr>
              <a:t>T</a:t>
            </a:r>
            <a:r>
              <a:rPr lang="en-US" sz="1800" b="0" i="1" dirty="0">
                <a:solidFill>
                  <a:schemeClr val="tx1"/>
                </a:solidFill>
                <a:latin typeface="Tw Cen MT" pitchFamily="34" charset="0"/>
              </a:rPr>
              <a:t> </a:t>
            </a:r>
            <a:r>
              <a:rPr lang="en-US" sz="1800" b="0" dirty="0">
                <a:solidFill>
                  <a:schemeClr val="tx1"/>
                </a:solidFill>
                <a:latin typeface="Tw Cen MT" pitchFamily="34" charset="0"/>
              </a:rPr>
              <a:t>reach (Run-10)</a:t>
            </a:r>
          </a:p>
        </p:txBody>
      </p:sp>
      <p:grpSp>
        <p:nvGrpSpPr>
          <p:cNvPr id="7" name="Group 11"/>
          <p:cNvGrpSpPr>
            <a:grpSpLocks/>
          </p:cNvGrpSpPr>
          <p:nvPr/>
        </p:nvGrpSpPr>
        <p:grpSpPr bwMode="auto">
          <a:xfrm>
            <a:off x="1219200" y="457200"/>
            <a:ext cx="3406775" cy="3011487"/>
            <a:chOff x="110" y="1314"/>
            <a:chExt cx="2439" cy="2431"/>
          </a:xfrm>
        </p:grpSpPr>
        <p:pic>
          <p:nvPicPr>
            <p:cNvPr id="8" name="Content Placeholder 6" descr="PbSc62.gif"/>
            <p:cNvPicPr>
              <a:picLocks noChangeAspect="1"/>
            </p:cNvPicPr>
            <p:nvPr/>
          </p:nvPicPr>
          <p:blipFill>
            <a:blip r:embed="rId4" cstate="print"/>
            <a:srcRect/>
            <a:stretch>
              <a:fillRect/>
            </a:stretch>
          </p:blipFill>
          <p:spPr bwMode="auto">
            <a:xfrm>
              <a:off x="110" y="1314"/>
              <a:ext cx="2439" cy="2431"/>
            </a:xfrm>
            <a:prstGeom prst="rect">
              <a:avLst/>
            </a:prstGeom>
            <a:noFill/>
            <a:ln w="9525">
              <a:noFill/>
              <a:miter lim="800000"/>
              <a:headEnd/>
              <a:tailEnd/>
            </a:ln>
            <a:effectLst/>
          </p:spPr>
        </p:pic>
        <p:sp>
          <p:nvSpPr>
            <p:cNvPr id="9" name="Rectangle 13"/>
            <p:cNvSpPr/>
            <p:nvPr/>
          </p:nvSpPr>
          <p:spPr>
            <a:xfrm>
              <a:off x="506" y="1395"/>
              <a:ext cx="1356" cy="1985"/>
            </a:xfrm>
            <a:prstGeom prst="rect">
              <a:avLst/>
            </a:prstGeom>
            <a:solidFill>
              <a:schemeClr val="accent2">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Tx/>
                <a:buSzTx/>
                <a:buFontTx/>
                <a:buNone/>
                <a:defRPr/>
              </a:pPr>
              <a:endParaRPr lang="en-US" sz="1800" b="0"/>
            </a:p>
          </p:txBody>
        </p:sp>
        <p:sp>
          <p:nvSpPr>
            <p:cNvPr id="10" name="Rectangle 9"/>
            <p:cNvSpPr/>
            <p:nvPr/>
          </p:nvSpPr>
          <p:spPr>
            <a:xfrm>
              <a:off x="1859" y="1391"/>
              <a:ext cx="591" cy="1985"/>
            </a:xfrm>
            <a:prstGeom prst="rect">
              <a:avLst/>
            </a:prstGeom>
            <a:solidFill>
              <a:srgbClr val="FFC0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Tx/>
                <a:buSzTx/>
                <a:buFontTx/>
                <a:buNone/>
                <a:defRPr/>
              </a:pPr>
              <a:endParaRPr lang="en-US" sz="1800" b="0"/>
            </a:p>
          </p:txBody>
        </p:sp>
      </p:grpSp>
      <p:sp>
        <p:nvSpPr>
          <p:cNvPr id="11" name="TextBox 9"/>
          <p:cNvSpPr txBox="1">
            <a:spLocks noChangeArrowheads="1"/>
          </p:cNvSpPr>
          <p:nvPr/>
        </p:nvSpPr>
        <p:spPr bwMode="auto">
          <a:xfrm>
            <a:off x="0" y="3657600"/>
            <a:ext cx="1984375" cy="641350"/>
          </a:xfrm>
          <a:prstGeom prst="rect">
            <a:avLst/>
          </a:prstGeom>
          <a:solidFill>
            <a:schemeClr val="accent2">
              <a:alpha val="50999"/>
            </a:schemeClr>
          </a:solidFill>
          <a:ln w="9525">
            <a:noFill/>
            <a:miter lim="800000"/>
            <a:headEnd/>
            <a:tailEnd/>
          </a:ln>
        </p:spPr>
        <p:txBody>
          <a:bodyPr>
            <a:spAutoFit/>
          </a:bodyPr>
          <a:lstStyle/>
          <a:p>
            <a:pPr eaLnBrk="1" hangingPunct="1">
              <a:spcBef>
                <a:spcPct val="0"/>
              </a:spcBef>
              <a:buClrTx/>
              <a:buSzTx/>
              <a:buFontTx/>
              <a:buNone/>
            </a:pPr>
            <a:r>
              <a:rPr lang="en-US" sz="1800" b="0" dirty="0">
                <a:solidFill>
                  <a:schemeClr val="tx1"/>
                </a:solidFill>
                <a:latin typeface="Tw Cen MT" pitchFamily="34" charset="0"/>
              </a:rPr>
              <a:t>Previous </a:t>
            </a:r>
            <a:r>
              <a:rPr lang="en-US" sz="1800" b="0" i="1" dirty="0" err="1">
                <a:solidFill>
                  <a:schemeClr val="tx1"/>
                </a:solidFill>
                <a:latin typeface="Tw Cen MT" pitchFamily="34" charset="0"/>
              </a:rPr>
              <a:t>p</a:t>
            </a:r>
            <a:r>
              <a:rPr lang="en-US" sz="1800" b="0" i="1" baseline="-25000" dirty="0" err="1">
                <a:solidFill>
                  <a:schemeClr val="tx1"/>
                </a:solidFill>
                <a:latin typeface="Tw Cen MT" pitchFamily="34" charset="0"/>
              </a:rPr>
              <a:t>T</a:t>
            </a:r>
            <a:r>
              <a:rPr lang="en-US" sz="1800" b="0" i="1" dirty="0">
                <a:solidFill>
                  <a:schemeClr val="tx1"/>
                </a:solidFill>
                <a:latin typeface="Tw Cen MT" pitchFamily="34" charset="0"/>
              </a:rPr>
              <a:t> </a:t>
            </a:r>
            <a:r>
              <a:rPr lang="en-US" sz="1800" b="0" dirty="0">
                <a:solidFill>
                  <a:schemeClr val="tx1"/>
                </a:solidFill>
                <a:latin typeface="Tw Cen MT" pitchFamily="34" charset="0"/>
              </a:rPr>
              <a:t>reach (Run-4)</a:t>
            </a:r>
          </a:p>
        </p:txBody>
      </p:sp>
      <p:sp>
        <p:nvSpPr>
          <p:cNvPr id="12" name="Text Box 12"/>
          <p:cNvSpPr txBox="1">
            <a:spLocks noChangeArrowheads="1"/>
          </p:cNvSpPr>
          <p:nvPr/>
        </p:nvSpPr>
        <p:spPr bwMode="auto">
          <a:xfrm>
            <a:off x="7445375" y="2365375"/>
            <a:ext cx="1166813" cy="466725"/>
          </a:xfrm>
          <a:prstGeom prst="rect">
            <a:avLst/>
          </a:prstGeom>
          <a:solidFill>
            <a:srgbClr val="FFCC00"/>
          </a:solidFill>
          <a:ln w="9525">
            <a:solidFill>
              <a:srgbClr val="339933"/>
            </a:solidFill>
            <a:miter lim="800000"/>
            <a:headEnd/>
            <a:tailEnd/>
          </a:ln>
          <a:effectLst/>
        </p:spPr>
        <p:txBody>
          <a:bodyPr wrap="none">
            <a:spAutoFit/>
          </a:bodyPr>
          <a:lstStyle/>
          <a:p>
            <a:pPr>
              <a:buFont typeface="Monotype Sorts" charset="2"/>
              <a:buNone/>
            </a:pPr>
            <a:r>
              <a:rPr lang="en-US" sz="2400">
                <a:solidFill>
                  <a:srgbClr val="339933"/>
                </a:solidFill>
              </a:rPr>
              <a:t>62 GeV</a:t>
            </a:r>
          </a:p>
        </p:txBody>
      </p:sp>
      <p:pic>
        <p:nvPicPr>
          <p:cNvPr id="13" name="Picture 8" descr="PbGl62.gif"/>
          <p:cNvPicPr>
            <a:picLocks noChangeAspect="1"/>
          </p:cNvPicPr>
          <p:nvPr/>
        </p:nvPicPr>
        <p:blipFill>
          <a:blip r:embed="rId3" cstate="print"/>
          <a:srcRect/>
          <a:stretch>
            <a:fillRect/>
          </a:stretch>
        </p:blipFill>
        <p:spPr bwMode="auto">
          <a:xfrm>
            <a:off x="5029200" y="3429000"/>
            <a:ext cx="2951162" cy="3081337"/>
          </a:xfrm>
          <a:prstGeom prst="rect">
            <a:avLst/>
          </a:prstGeom>
          <a:noFill/>
          <a:ln w="9525">
            <a:noFill/>
            <a:miter lim="800000"/>
            <a:headEnd/>
            <a:tailEnd/>
          </a:ln>
        </p:spPr>
      </p:pic>
      <p:grpSp>
        <p:nvGrpSpPr>
          <p:cNvPr id="14" name="Group 17"/>
          <p:cNvGrpSpPr>
            <a:grpSpLocks/>
          </p:cNvGrpSpPr>
          <p:nvPr/>
        </p:nvGrpSpPr>
        <p:grpSpPr bwMode="auto">
          <a:xfrm>
            <a:off x="1828800" y="3429000"/>
            <a:ext cx="3192463" cy="3101975"/>
            <a:chOff x="368" y="1414"/>
            <a:chExt cx="2224" cy="2257"/>
          </a:xfrm>
        </p:grpSpPr>
        <p:pic>
          <p:nvPicPr>
            <p:cNvPr id="15" name="Picture 9" descr="PbSc39.gif"/>
            <p:cNvPicPr>
              <a:picLocks noChangeAspect="1"/>
            </p:cNvPicPr>
            <p:nvPr/>
          </p:nvPicPr>
          <p:blipFill>
            <a:blip r:embed="rId5" cstate="print"/>
            <a:srcRect/>
            <a:stretch>
              <a:fillRect/>
            </a:stretch>
          </p:blipFill>
          <p:spPr bwMode="auto">
            <a:xfrm>
              <a:off x="368" y="1414"/>
              <a:ext cx="2224" cy="2257"/>
            </a:xfrm>
            <a:prstGeom prst="rect">
              <a:avLst/>
            </a:prstGeom>
            <a:noFill/>
            <a:ln w="9525">
              <a:noFill/>
              <a:miter lim="800000"/>
              <a:headEnd/>
              <a:tailEnd/>
            </a:ln>
          </p:spPr>
        </p:pic>
        <p:sp>
          <p:nvSpPr>
            <p:cNvPr id="16" name="Rectangle 15"/>
            <p:cNvSpPr/>
            <p:nvPr/>
          </p:nvSpPr>
          <p:spPr>
            <a:xfrm>
              <a:off x="730" y="1519"/>
              <a:ext cx="894" cy="1793"/>
            </a:xfrm>
            <a:prstGeom prst="rect">
              <a:avLst/>
            </a:prstGeom>
            <a:solidFill>
              <a:schemeClr val="accent2">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Tx/>
                <a:buSzTx/>
                <a:buFontTx/>
                <a:buNone/>
                <a:defRPr/>
              </a:pPr>
              <a:endParaRPr lang="en-US" sz="1800" b="0"/>
            </a:p>
          </p:txBody>
        </p:sp>
        <p:sp>
          <p:nvSpPr>
            <p:cNvPr id="17" name="Rectangle 16"/>
            <p:cNvSpPr/>
            <p:nvPr/>
          </p:nvSpPr>
          <p:spPr>
            <a:xfrm>
              <a:off x="1623" y="1508"/>
              <a:ext cx="513" cy="1801"/>
            </a:xfrm>
            <a:prstGeom prst="rect">
              <a:avLst/>
            </a:prstGeom>
            <a:solidFill>
              <a:srgbClr val="FFC0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Tx/>
                <a:buSzTx/>
                <a:buFontTx/>
                <a:buNone/>
                <a:defRPr/>
              </a:pPr>
              <a:endParaRPr lang="en-US" sz="1800" b="0"/>
            </a:p>
          </p:txBody>
        </p:sp>
      </p:grpSp>
      <p:sp>
        <p:nvSpPr>
          <p:cNvPr id="18" name="Text Box 18"/>
          <p:cNvSpPr txBox="1">
            <a:spLocks noChangeArrowheads="1"/>
          </p:cNvSpPr>
          <p:nvPr/>
        </p:nvSpPr>
        <p:spPr bwMode="auto">
          <a:xfrm>
            <a:off x="7874000" y="4268788"/>
            <a:ext cx="1166813" cy="466725"/>
          </a:xfrm>
          <a:prstGeom prst="rect">
            <a:avLst/>
          </a:prstGeom>
          <a:solidFill>
            <a:srgbClr val="FFCC00"/>
          </a:solidFill>
          <a:ln w="9525">
            <a:solidFill>
              <a:srgbClr val="339933"/>
            </a:solidFill>
            <a:miter lim="800000"/>
            <a:headEnd/>
            <a:tailEnd/>
          </a:ln>
          <a:effectLst/>
        </p:spPr>
        <p:txBody>
          <a:bodyPr wrap="none">
            <a:spAutoFit/>
          </a:bodyPr>
          <a:lstStyle/>
          <a:p>
            <a:pPr>
              <a:buFont typeface="Monotype Sorts" charset="2"/>
              <a:buNone/>
            </a:pPr>
            <a:r>
              <a:rPr lang="en-US" sz="2400">
                <a:solidFill>
                  <a:srgbClr val="339933"/>
                </a:solidFill>
              </a:rPr>
              <a:t>39 GeV</a:t>
            </a:r>
          </a:p>
        </p:txBody>
      </p:sp>
      <p:sp>
        <p:nvSpPr>
          <p:cNvPr id="20"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21"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26"/>
          <p:cNvSpPr txBox="1">
            <a:spLocks/>
          </p:cNvSpPr>
          <p:nvPr/>
        </p:nvSpPr>
        <p:spPr>
          <a:xfrm>
            <a:off x="0" y="0"/>
            <a:ext cx="9144000" cy="825500"/>
          </a:xfrm>
          <a:prstGeom prst="rect">
            <a:avLst/>
          </a:prstGeom>
        </p:spPr>
        <p:txBody>
          <a:bodyPr vert="horz"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100" normalizeH="0" baseline="0" noProof="0" dirty="0" smtClean="0">
                <a:ln>
                  <a:noFill/>
                </a:ln>
                <a:solidFill>
                  <a:schemeClr val="tx2">
                    <a:satMod val="200000"/>
                  </a:schemeClr>
                </a:solidFill>
                <a:effectLst/>
                <a:uLnTx/>
                <a:uFillTx/>
                <a:latin typeface="+mj-lt"/>
                <a:ea typeface="+mj-ea"/>
                <a:cs typeface="+mj-cs"/>
              </a:rPr>
              <a:t>PHENIX </a:t>
            </a:r>
            <a:r>
              <a:rPr kumimoji="0" lang="en-US" sz="3600" b="0" i="0" u="none" strike="noStrike" kern="1200" cap="none" spc="-100" normalizeH="0" baseline="0" noProof="0" dirty="0" err="1" smtClean="0">
                <a:ln>
                  <a:noFill/>
                </a:ln>
                <a:solidFill>
                  <a:schemeClr val="tx2">
                    <a:satMod val="200000"/>
                  </a:schemeClr>
                </a:solidFill>
                <a:effectLst/>
                <a:uLnTx/>
                <a:uFillTx/>
                <a:latin typeface="+mj-lt"/>
                <a:ea typeface="+mj-ea"/>
                <a:cs typeface="+mj-cs"/>
              </a:rPr>
              <a:t>Dilepton</a:t>
            </a:r>
            <a:r>
              <a:rPr kumimoji="0" lang="en-US" sz="3600" b="0" i="0" u="none" strike="noStrike" kern="1200" cap="none" spc="-100" normalizeH="0" baseline="0" noProof="0" dirty="0" smtClean="0">
                <a:ln>
                  <a:noFill/>
                </a:ln>
                <a:solidFill>
                  <a:schemeClr val="tx2">
                    <a:satMod val="200000"/>
                  </a:schemeClr>
                </a:solidFill>
                <a:effectLst/>
                <a:uLnTx/>
                <a:uFillTx/>
                <a:latin typeface="+mj-lt"/>
                <a:ea typeface="+mj-ea"/>
                <a:cs typeface="+mj-cs"/>
              </a:rPr>
              <a:t> Expectations at 39 </a:t>
            </a:r>
            <a:r>
              <a:rPr kumimoji="0" lang="en-US" sz="3600" b="0" i="0" u="none" strike="noStrike" kern="1200" cap="none" spc="-100" normalizeH="0" baseline="0" noProof="0" dirty="0" err="1" smtClean="0">
                <a:ln>
                  <a:noFill/>
                </a:ln>
                <a:solidFill>
                  <a:schemeClr val="tx2">
                    <a:satMod val="200000"/>
                  </a:schemeClr>
                </a:solidFill>
                <a:effectLst/>
                <a:uLnTx/>
                <a:uFillTx/>
                <a:latin typeface="+mj-lt"/>
                <a:ea typeface="+mj-ea"/>
                <a:cs typeface="+mj-cs"/>
              </a:rPr>
              <a:t>GeV</a:t>
            </a:r>
            <a:endParaRPr kumimoji="0" lang="en-US" sz="2400" b="0" i="0" u="none" strike="noStrike" kern="1200" cap="none" spc="-100" normalizeH="0" baseline="0" noProof="0" dirty="0">
              <a:ln>
                <a:noFill/>
              </a:ln>
              <a:solidFill>
                <a:schemeClr val="tx2">
                  <a:satMod val="200000"/>
                </a:schemeClr>
              </a:solidFill>
              <a:effectLst/>
              <a:uLnTx/>
              <a:uFillTx/>
              <a:latin typeface="+mj-lt"/>
              <a:ea typeface="+mj-ea"/>
              <a:cs typeface="+mj-cs"/>
            </a:endParaRPr>
          </a:p>
        </p:txBody>
      </p:sp>
      <p:pic>
        <p:nvPicPr>
          <p:cNvPr id="5" name="Picture 4" descr="Results_39.gif"/>
          <p:cNvPicPr>
            <a:picLocks noChangeAspect="1"/>
          </p:cNvPicPr>
          <p:nvPr/>
        </p:nvPicPr>
        <p:blipFill>
          <a:blip r:embed="rId3" cstate="print"/>
          <a:srcRect t="6467" r="6667"/>
          <a:stretch>
            <a:fillRect/>
          </a:stretch>
        </p:blipFill>
        <p:spPr bwMode="auto">
          <a:xfrm>
            <a:off x="228600" y="1295400"/>
            <a:ext cx="7772400" cy="5135573"/>
          </a:xfrm>
          <a:prstGeom prst="rect">
            <a:avLst/>
          </a:prstGeom>
          <a:noFill/>
          <a:ln w="9525">
            <a:noFill/>
            <a:miter lim="800000"/>
            <a:headEnd/>
            <a:tailEnd/>
          </a:ln>
        </p:spPr>
      </p:pic>
      <p:sp>
        <p:nvSpPr>
          <p:cNvPr id="9" name="Text Box 10"/>
          <p:cNvSpPr txBox="1">
            <a:spLocks noChangeArrowheads="1"/>
          </p:cNvSpPr>
          <p:nvPr/>
        </p:nvSpPr>
        <p:spPr bwMode="auto">
          <a:xfrm>
            <a:off x="7010400" y="6019800"/>
            <a:ext cx="612668" cy="400110"/>
          </a:xfrm>
          <a:prstGeom prst="rect">
            <a:avLst/>
          </a:prstGeom>
          <a:noFill/>
          <a:ln w="9525">
            <a:noFill/>
            <a:miter lim="800000"/>
            <a:headEnd/>
            <a:tailEnd/>
          </a:ln>
          <a:effectLst/>
        </p:spPr>
        <p:txBody>
          <a:bodyPr wrap="none">
            <a:spAutoFit/>
          </a:bodyPr>
          <a:lstStyle/>
          <a:p>
            <a:pPr>
              <a:buFont typeface="Monotype Sorts" charset="2"/>
              <a:buNone/>
            </a:pPr>
            <a:r>
              <a:rPr lang="en-US" sz="2000" dirty="0" err="1">
                <a:solidFill>
                  <a:schemeClr val="bg1"/>
                </a:solidFill>
              </a:rPr>
              <a:t>m</a:t>
            </a:r>
            <a:r>
              <a:rPr lang="en-US" sz="2000" baseline="-25000" dirty="0" err="1">
                <a:solidFill>
                  <a:schemeClr val="bg1"/>
                </a:solidFill>
              </a:rPr>
              <a:t>ee</a:t>
            </a:r>
            <a:endParaRPr lang="en-US" sz="2000" dirty="0">
              <a:solidFill>
                <a:schemeClr val="bg1"/>
              </a:solidFill>
            </a:endParaRPr>
          </a:p>
        </p:txBody>
      </p:sp>
      <p:sp>
        <p:nvSpPr>
          <p:cNvPr id="10" name="Text Box 11"/>
          <p:cNvSpPr txBox="1">
            <a:spLocks noChangeArrowheads="1"/>
          </p:cNvSpPr>
          <p:nvPr/>
        </p:nvSpPr>
        <p:spPr bwMode="auto">
          <a:xfrm rot="16200000">
            <a:off x="-456248" y="3047049"/>
            <a:ext cx="2074607" cy="400110"/>
          </a:xfrm>
          <a:prstGeom prst="rect">
            <a:avLst/>
          </a:prstGeom>
          <a:noFill/>
          <a:ln w="9525">
            <a:noFill/>
            <a:miter lim="800000"/>
            <a:headEnd/>
            <a:tailEnd/>
          </a:ln>
          <a:effectLst/>
        </p:spPr>
        <p:txBody>
          <a:bodyPr wrap="none">
            <a:spAutoFit/>
          </a:bodyPr>
          <a:lstStyle/>
          <a:p>
            <a:pPr>
              <a:buFont typeface="Monotype Sorts" charset="2"/>
              <a:buNone/>
            </a:pPr>
            <a:r>
              <a:rPr lang="en-US" sz="2000" dirty="0">
                <a:solidFill>
                  <a:schemeClr val="bg1"/>
                </a:solidFill>
              </a:rPr>
              <a:t>1/</a:t>
            </a:r>
            <a:r>
              <a:rPr lang="en-US" sz="2000" dirty="0" err="1">
                <a:solidFill>
                  <a:schemeClr val="bg1"/>
                </a:solidFill>
              </a:rPr>
              <a:t>N</a:t>
            </a:r>
            <a:r>
              <a:rPr lang="en-US" sz="2000" baseline="-25000" dirty="0" err="1">
                <a:solidFill>
                  <a:schemeClr val="bg1"/>
                </a:solidFill>
              </a:rPr>
              <a:t>evt</a:t>
            </a:r>
            <a:r>
              <a:rPr lang="en-US" sz="2000" dirty="0">
                <a:solidFill>
                  <a:schemeClr val="bg1"/>
                </a:solidFill>
              </a:rPr>
              <a:t> </a:t>
            </a:r>
            <a:r>
              <a:rPr lang="en-US" sz="2000" dirty="0" err="1">
                <a:solidFill>
                  <a:schemeClr val="bg1"/>
                </a:solidFill>
              </a:rPr>
              <a:t>dN</a:t>
            </a:r>
            <a:r>
              <a:rPr lang="en-US" sz="2000" dirty="0">
                <a:solidFill>
                  <a:schemeClr val="bg1"/>
                </a:solidFill>
              </a:rPr>
              <a:t>/</a:t>
            </a:r>
            <a:r>
              <a:rPr lang="en-US" sz="2000" dirty="0" err="1">
                <a:solidFill>
                  <a:schemeClr val="bg1"/>
                </a:solidFill>
              </a:rPr>
              <a:t>dm</a:t>
            </a:r>
            <a:r>
              <a:rPr lang="en-US" sz="2000" baseline="-25000" dirty="0" err="1">
                <a:solidFill>
                  <a:schemeClr val="bg1"/>
                </a:solidFill>
              </a:rPr>
              <a:t>ee</a:t>
            </a:r>
            <a:endParaRPr lang="en-US" sz="2000" dirty="0">
              <a:solidFill>
                <a:schemeClr val="bg1"/>
              </a:solidFill>
            </a:endParaRPr>
          </a:p>
        </p:txBody>
      </p:sp>
      <p:sp>
        <p:nvSpPr>
          <p:cNvPr id="12"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13" name="Rectangle 12"/>
          <p:cNvSpPr/>
          <p:nvPr/>
        </p:nvSpPr>
        <p:spPr>
          <a:xfrm>
            <a:off x="381000" y="609600"/>
            <a:ext cx="8077200" cy="707886"/>
          </a:xfrm>
          <a:prstGeom prst="rect">
            <a:avLst/>
          </a:prstGeom>
        </p:spPr>
        <p:txBody>
          <a:bodyPr wrap="square">
            <a:spAutoFit/>
          </a:bodyPr>
          <a:lstStyle/>
          <a:p>
            <a:pPr>
              <a:spcBef>
                <a:spcPct val="0"/>
              </a:spcBef>
            </a:pPr>
            <a:r>
              <a:rPr lang="en-US" sz="2000" dirty="0" smtClean="0">
                <a:latin typeface="+mj-lt"/>
              </a:rPr>
              <a:t>How does the </a:t>
            </a:r>
            <a:r>
              <a:rPr lang="en-US" sz="2000" dirty="0" err="1" smtClean="0">
                <a:latin typeface="+mj-lt"/>
              </a:rPr>
              <a:t>dilepton</a:t>
            </a:r>
            <a:r>
              <a:rPr lang="en-US" sz="2000" dirty="0" smtClean="0">
                <a:latin typeface="+mj-lt"/>
              </a:rPr>
              <a:t> excess and ρ modification at SPS</a:t>
            </a:r>
          </a:p>
          <a:p>
            <a:pPr>
              <a:spcBef>
                <a:spcPct val="0"/>
              </a:spcBef>
            </a:pPr>
            <a:r>
              <a:rPr lang="en-US" sz="2000" dirty="0" smtClean="0">
                <a:latin typeface="+mj-lt"/>
              </a:rPr>
              <a:t>evolve into the large low-mass excess at RHIC?</a:t>
            </a:r>
            <a:endParaRPr lang="en-US" sz="2000" dirty="0">
              <a:latin typeface="+mj-lt"/>
            </a:endParaRPr>
          </a:p>
        </p:txBody>
      </p:sp>
      <p:sp>
        <p:nvSpPr>
          <p:cNvPr id="4" name="Rectangle 1027"/>
          <p:cNvSpPr txBox="1">
            <a:spLocks/>
          </p:cNvSpPr>
          <p:nvPr/>
        </p:nvSpPr>
        <p:spPr>
          <a:xfrm>
            <a:off x="2438400" y="1828800"/>
            <a:ext cx="4167187" cy="2303462"/>
          </a:xfrm>
          <a:prstGeom prst="rect">
            <a:avLst/>
          </a:prstGeom>
        </p:spPr>
        <p:txBody>
          <a:bodyPr vert="horz">
            <a:normAutofit/>
          </a:bodyPr>
          <a:lstStyle/>
          <a:p>
            <a:pPr marL="319088" marR="0" lvl="0" indent="-319088" algn="l" defTabSz="914400" rtl="0" eaLnBrk="1" fontAlgn="auto" latinLnBrk="0" hangingPunct="1">
              <a:lnSpc>
                <a:spcPct val="100000"/>
              </a:lnSpc>
              <a:spcBef>
                <a:spcPts val="700"/>
              </a:spcBef>
              <a:spcAft>
                <a:spcPts val="0"/>
              </a:spcAft>
              <a:buClr>
                <a:schemeClr val="tx2"/>
              </a:buClr>
              <a:buSzPct val="95000"/>
              <a:buFont typeface="Wingdings"/>
              <a:buChar char=""/>
              <a:tabLst/>
              <a:defRPr/>
            </a:pPr>
            <a:r>
              <a:rPr kumimoji="0" lang="en-US" sz="1900" b="0" i="0" u="none" strike="noStrike" kern="1200" cap="none" spc="0" normalizeH="0" baseline="0" noProof="0" dirty="0" smtClean="0">
                <a:ln>
                  <a:noFill/>
                </a:ln>
                <a:solidFill>
                  <a:srgbClr val="002060"/>
                </a:solidFill>
                <a:effectLst/>
                <a:uLnTx/>
                <a:uFillTx/>
                <a:latin typeface="+mn-lt"/>
                <a:ea typeface="+mn-ea"/>
                <a:cs typeface="+mn-cs"/>
              </a:rPr>
              <a:t>200M simulated events in ± 20cm vertex</a:t>
            </a:r>
          </a:p>
          <a:p>
            <a:pPr marL="319088" marR="0" lvl="0" indent="-319088" algn="l" defTabSz="914400" rtl="0" eaLnBrk="1" fontAlgn="auto" latinLnBrk="0" hangingPunct="1">
              <a:lnSpc>
                <a:spcPct val="100000"/>
              </a:lnSpc>
              <a:spcBef>
                <a:spcPts val="700"/>
              </a:spcBef>
              <a:spcAft>
                <a:spcPts val="0"/>
              </a:spcAft>
              <a:buClr>
                <a:schemeClr val="tx2"/>
              </a:buClr>
              <a:buSzPct val="95000"/>
              <a:buFont typeface="Wingdings"/>
              <a:buChar char=""/>
              <a:tabLst/>
              <a:defRPr/>
            </a:pPr>
            <a:r>
              <a:rPr kumimoji="0" lang="en-US" sz="1900" b="0" i="0" u="none" strike="noStrike" kern="1200" cap="none" spc="0" normalizeH="0" baseline="0" noProof="0" dirty="0" smtClean="0">
                <a:ln>
                  <a:noFill/>
                </a:ln>
                <a:solidFill>
                  <a:srgbClr val="002060"/>
                </a:solidFill>
                <a:effectLst/>
                <a:uLnTx/>
                <a:uFillTx/>
                <a:latin typeface="+mn-lt"/>
                <a:ea typeface="+mn-ea"/>
                <a:cs typeface="+mn-cs"/>
              </a:rPr>
              <a:t>If excess is the same at 39 </a:t>
            </a:r>
            <a:r>
              <a:rPr kumimoji="0" lang="en-US" sz="1900" b="0" i="0" u="none" strike="noStrike" kern="1200" cap="none" spc="0" normalizeH="0" baseline="0" noProof="0" dirty="0" err="1" smtClean="0">
                <a:ln>
                  <a:noFill/>
                </a:ln>
                <a:solidFill>
                  <a:srgbClr val="002060"/>
                </a:solidFill>
                <a:effectLst/>
                <a:uLnTx/>
                <a:uFillTx/>
                <a:latin typeface="+mn-lt"/>
                <a:ea typeface="+mn-ea"/>
                <a:cs typeface="+mn-cs"/>
              </a:rPr>
              <a:t>GeV</a:t>
            </a:r>
            <a:r>
              <a:rPr kumimoji="0" lang="en-US" sz="1900" b="0" i="0" u="none" strike="noStrike" kern="1200" cap="none" spc="0" normalizeH="0" baseline="0" noProof="0" dirty="0" smtClean="0">
                <a:ln>
                  <a:noFill/>
                </a:ln>
                <a:solidFill>
                  <a:srgbClr val="002060"/>
                </a:solidFill>
                <a:effectLst/>
                <a:uLnTx/>
                <a:uFillTx/>
                <a:latin typeface="+mn-lt"/>
                <a:ea typeface="+mn-ea"/>
                <a:cs typeface="+mn-cs"/>
              </a:rPr>
              <a:t> as 200, expect a</a:t>
            </a:r>
            <a:r>
              <a:rPr lang="en-US" sz="1900" dirty="0" smtClean="0">
                <a:solidFill>
                  <a:srgbClr val="002060"/>
                </a:solidFill>
              </a:rPr>
              <a:t> </a:t>
            </a:r>
            <a:r>
              <a:rPr kumimoji="0" lang="en-US" sz="1800" b="0" i="0" u="none" strike="noStrike" kern="1200" cap="none" spc="0" normalizeH="0" baseline="0" noProof="0" dirty="0" smtClean="0">
                <a:ln>
                  <a:noFill/>
                </a:ln>
                <a:solidFill>
                  <a:srgbClr val="002060"/>
                </a:solidFill>
                <a:effectLst/>
                <a:uLnTx/>
                <a:uFillTx/>
                <a:latin typeface="+mn-lt"/>
                <a:ea typeface="+mn-ea"/>
                <a:cs typeface="+mn-cs"/>
              </a:rPr>
              <a:t>6 </a:t>
            </a:r>
            <a:r>
              <a:rPr kumimoji="0" lang="en-US" sz="1800" b="0" i="0" u="none" strike="noStrike" kern="1200" cap="none" spc="0" normalizeH="0" baseline="0" noProof="0" dirty="0" smtClean="0">
                <a:ln>
                  <a:noFill/>
                </a:ln>
                <a:solidFill>
                  <a:srgbClr val="002060"/>
                </a:solidFill>
                <a:effectLst/>
                <a:uLnTx/>
                <a:uFillTx/>
                <a:latin typeface="Symbol" pitchFamily="18" charset="2"/>
                <a:ea typeface="+mn-ea"/>
                <a:cs typeface="+mn-cs"/>
                <a:sym typeface="Symbol" pitchFamily="18" charset="2"/>
              </a:rPr>
              <a:t></a:t>
            </a:r>
            <a:r>
              <a:rPr kumimoji="0" lang="en-US" sz="1800" b="0" i="0" u="none" strike="noStrike" kern="1200" cap="none" spc="0" normalizeH="0" baseline="0" noProof="0" dirty="0" smtClean="0">
                <a:ln>
                  <a:noFill/>
                </a:ln>
                <a:solidFill>
                  <a:srgbClr val="002060"/>
                </a:solidFill>
                <a:effectLst/>
                <a:uLnTx/>
                <a:uFillTx/>
                <a:latin typeface="+mn-lt"/>
                <a:ea typeface="+mn-ea"/>
                <a:cs typeface="+mn-cs"/>
              </a:rPr>
              <a:t> result</a:t>
            </a:r>
            <a:endParaRPr kumimoji="0" lang="en-US" sz="2000" b="0" i="0" u="none" strike="noStrike" kern="1200" cap="none" spc="0" normalizeH="0" baseline="0" noProof="0" dirty="0" smtClean="0">
              <a:ln>
                <a:noFill/>
              </a:ln>
              <a:solidFill>
                <a:srgbClr val="002060"/>
              </a:solidFill>
              <a:effectLst/>
              <a:uLnTx/>
              <a:uFillTx/>
              <a:latin typeface="+mn-lt"/>
              <a:ea typeface="+mn-ea"/>
              <a:cs typeface="+mn-cs"/>
            </a:endParaRPr>
          </a:p>
        </p:txBody>
      </p:sp>
      <p:sp>
        <p:nvSpPr>
          <p:cNvPr id="15" name="TextBox 14"/>
          <p:cNvSpPr txBox="1"/>
          <p:nvPr/>
        </p:nvSpPr>
        <p:spPr>
          <a:xfrm>
            <a:off x="1295400" y="4648200"/>
            <a:ext cx="2514600" cy="1077218"/>
          </a:xfrm>
          <a:prstGeom prst="rect">
            <a:avLst/>
          </a:prstGeom>
          <a:noFill/>
        </p:spPr>
        <p:txBody>
          <a:bodyPr wrap="square" rtlCol="0">
            <a:spAutoFit/>
          </a:bodyPr>
          <a:lstStyle/>
          <a:p>
            <a:r>
              <a:rPr lang="en-US" sz="1600" dirty="0" smtClean="0">
                <a:solidFill>
                  <a:schemeClr val="bg1"/>
                </a:solidFill>
              </a:rPr>
              <a:t>Black: simulation with same enhancement as at 200 </a:t>
            </a:r>
            <a:r>
              <a:rPr lang="en-US" sz="1600" dirty="0" err="1" smtClean="0">
                <a:solidFill>
                  <a:schemeClr val="bg1"/>
                </a:solidFill>
              </a:rPr>
              <a:t>GeV</a:t>
            </a:r>
            <a:endParaRPr lang="en-US" sz="1600" dirty="0" smtClean="0">
              <a:solidFill>
                <a:schemeClr val="bg1"/>
              </a:solidFill>
            </a:endParaRPr>
          </a:p>
          <a:p>
            <a:r>
              <a:rPr lang="en-US" sz="1600" dirty="0" smtClean="0">
                <a:solidFill>
                  <a:srgbClr val="002060"/>
                </a:solidFill>
              </a:rPr>
              <a:t>Blue: no enhancement</a:t>
            </a:r>
            <a:endParaRPr lang="en-US" sz="1600" dirty="0">
              <a:solidFill>
                <a:srgbClr val="002060"/>
              </a:solidFill>
            </a:endParaRPr>
          </a:p>
        </p:txBody>
      </p:sp>
      <p:sp>
        <p:nvSpPr>
          <p:cNvPr id="14"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772400" cy="914400"/>
          </a:xfrm>
        </p:spPr>
        <p:txBody>
          <a:bodyPr/>
          <a:lstStyle/>
          <a:p>
            <a:r>
              <a:rPr lang="en-US" dirty="0" smtClean="0"/>
              <a:t>Experimental Approaches to the Beam Energy Scan</a:t>
            </a:r>
            <a:endParaRPr lang="en-US" dirty="0"/>
          </a:p>
        </p:txBody>
      </p:sp>
      <p:sp>
        <p:nvSpPr>
          <p:cNvPr id="3" name="TextBox 2"/>
          <p:cNvSpPr txBox="1"/>
          <p:nvPr/>
        </p:nvSpPr>
        <p:spPr>
          <a:xfrm>
            <a:off x="381000" y="1600200"/>
            <a:ext cx="8001000" cy="4062651"/>
          </a:xfrm>
          <a:prstGeom prst="rect">
            <a:avLst/>
          </a:prstGeom>
          <a:noFill/>
        </p:spPr>
        <p:txBody>
          <a:bodyPr wrap="square" rtlCol="0">
            <a:spAutoFit/>
          </a:bodyPr>
          <a:lstStyle/>
          <a:p>
            <a:pPr marL="342900" indent="-342900">
              <a:buAutoNum type="arabicPeriod"/>
            </a:pPr>
            <a:r>
              <a:rPr lang="en-US" sz="2000" dirty="0" smtClean="0"/>
              <a:t>Search for the onset of </a:t>
            </a:r>
            <a:r>
              <a:rPr lang="en-US" sz="2000" dirty="0" err="1" smtClean="0"/>
              <a:t>deconfinement</a:t>
            </a:r>
            <a:r>
              <a:rPr lang="en-US" sz="2000" dirty="0" smtClean="0"/>
              <a:t>.</a:t>
            </a:r>
          </a:p>
          <a:p>
            <a:pPr marL="800100" lvl="1" indent="-342900">
              <a:buFont typeface="Arial" pitchFamily="34" charset="0"/>
              <a:buChar char="•"/>
            </a:pPr>
            <a:r>
              <a:rPr lang="en-US" sz="2000" dirty="0" smtClean="0"/>
              <a:t>Breakdown of the constituent quark number scaling of elliptic flow</a:t>
            </a:r>
          </a:p>
          <a:p>
            <a:pPr marL="800100" lvl="1" indent="-342900">
              <a:buFont typeface="Arial" pitchFamily="34" charset="0"/>
              <a:buChar char="•"/>
            </a:pPr>
            <a:r>
              <a:rPr lang="en-US" sz="2000" dirty="0" smtClean="0"/>
              <a:t>Disappearance of </a:t>
            </a:r>
            <a:r>
              <a:rPr lang="en-US" sz="2000" dirty="0" err="1" smtClean="0"/>
              <a:t>hadron</a:t>
            </a:r>
            <a:r>
              <a:rPr lang="en-US" sz="2000" dirty="0" smtClean="0"/>
              <a:t> suppression in central collisions</a:t>
            </a:r>
          </a:p>
          <a:p>
            <a:pPr marL="800100" lvl="1" indent="-342900">
              <a:buFont typeface="Arial" pitchFamily="34" charset="0"/>
              <a:buChar char="•"/>
            </a:pPr>
            <a:r>
              <a:rPr lang="en-US" sz="2000" dirty="0" smtClean="0"/>
              <a:t>Local parity violation</a:t>
            </a:r>
          </a:p>
          <a:p>
            <a:pPr marL="342900" indent="-342900"/>
            <a:endParaRPr lang="en-US" sz="2000" dirty="0" smtClean="0"/>
          </a:p>
          <a:p>
            <a:pPr marL="342900" indent="-342900">
              <a:buAutoNum type="arabicPeriod"/>
            </a:pPr>
            <a:endParaRPr lang="en-US" sz="2000" dirty="0" smtClean="0"/>
          </a:p>
          <a:p>
            <a:pPr marL="342900" indent="-342900"/>
            <a:r>
              <a:rPr lang="en-US" sz="2000" dirty="0" smtClean="0"/>
              <a:t>2. Search for direct signals of the critical point and/or phase transition.</a:t>
            </a:r>
          </a:p>
          <a:p>
            <a:pPr marL="800100" lvl="1" indent="-342900">
              <a:buFont typeface="Arial" pitchFamily="34" charset="0"/>
              <a:buChar char="•"/>
            </a:pPr>
            <a:r>
              <a:rPr lang="en-US" sz="2000" dirty="0" smtClean="0"/>
              <a:t>Fluctuation measurements</a:t>
            </a:r>
          </a:p>
          <a:p>
            <a:pPr marL="800100" lvl="1" indent="-342900">
              <a:buFont typeface="Arial" pitchFamily="34" charset="0"/>
              <a:buChar char="•"/>
            </a:pPr>
            <a:r>
              <a:rPr lang="en-US" sz="2000" dirty="0" smtClean="0"/>
              <a:t>Measurements of higher moments (kurtosis)</a:t>
            </a:r>
          </a:p>
          <a:p>
            <a:pPr marL="800100" lvl="1" indent="-342900">
              <a:buFont typeface="Arial" pitchFamily="34" charset="0"/>
              <a:buChar char="•"/>
            </a:pPr>
            <a:r>
              <a:rPr lang="en-US" sz="2000" dirty="0" smtClean="0"/>
              <a:t>Excitation functions</a:t>
            </a:r>
          </a:p>
        </p:txBody>
      </p:sp>
      <p:sp>
        <p:nvSpPr>
          <p:cNvPr id="5"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6"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62200"/>
            <a:ext cx="7772400" cy="914400"/>
          </a:xfrm>
        </p:spPr>
        <p:txBody>
          <a:bodyPr/>
          <a:lstStyle/>
          <a:p>
            <a:r>
              <a:rPr lang="en-US" dirty="0" smtClean="0"/>
              <a:t>Searching for the Onset of </a:t>
            </a:r>
            <a:r>
              <a:rPr lang="en-US" dirty="0" err="1" smtClean="0"/>
              <a:t>Deconfinement</a:t>
            </a:r>
            <a:endParaRPr lang="en-US" dirty="0"/>
          </a:p>
        </p:txBody>
      </p:sp>
      <p:sp>
        <p:nvSpPr>
          <p:cNvPr id="3"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4"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772400" cy="914400"/>
          </a:xfrm>
        </p:spPr>
        <p:txBody>
          <a:bodyPr/>
          <a:lstStyle/>
          <a:p>
            <a:r>
              <a:rPr lang="en-US" dirty="0" smtClean="0"/>
              <a:t>Charged Particle Multiplicity</a:t>
            </a:r>
            <a:endParaRPr lang="en-US" dirty="0"/>
          </a:p>
        </p:txBody>
      </p:sp>
      <p:pic>
        <p:nvPicPr>
          <p:cNvPr id="4" name="Picture 2" descr="phobos_fig3"/>
          <p:cNvPicPr>
            <a:picLocks noChangeAspect="1" noChangeArrowheads="1"/>
          </p:cNvPicPr>
          <p:nvPr/>
        </p:nvPicPr>
        <p:blipFill>
          <a:blip r:embed="rId3" cstate="print"/>
          <a:srcRect/>
          <a:stretch>
            <a:fillRect/>
          </a:stretch>
        </p:blipFill>
        <p:spPr bwMode="auto">
          <a:xfrm>
            <a:off x="152400" y="838200"/>
            <a:ext cx="6800665" cy="5257800"/>
          </a:xfrm>
          <a:prstGeom prst="rect">
            <a:avLst/>
          </a:prstGeom>
          <a:noFill/>
          <a:ln w="9525">
            <a:noFill/>
            <a:miter lim="800000"/>
            <a:headEnd/>
            <a:tailEnd/>
          </a:ln>
        </p:spPr>
      </p:pic>
      <p:sp>
        <p:nvSpPr>
          <p:cNvPr id="5" name="Rectangle 4"/>
          <p:cNvSpPr txBox="1">
            <a:spLocks noChangeArrowheads="1"/>
          </p:cNvSpPr>
          <p:nvPr/>
        </p:nvSpPr>
        <p:spPr>
          <a:xfrm>
            <a:off x="6553200" y="914400"/>
            <a:ext cx="2590800" cy="3657600"/>
          </a:xfrm>
          <a:prstGeom prst="rect">
            <a:avLst/>
          </a:prstGeom>
        </p:spPr>
        <p:txBody>
          <a:bodyPr/>
          <a:lstStyle/>
          <a:p>
            <a:pPr marL="377825" marR="0" lvl="0" indent="-282575" algn="l" defTabSz="400050" rtl="0" eaLnBrk="1" fontAlgn="auto" latinLnBrk="0" hangingPunct="1">
              <a:lnSpc>
                <a:spcPct val="90000"/>
              </a:lnSpc>
              <a:spcBef>
                <a:spcPts val="700"/>
              </a:spcBef>
              <a:spcAft>
                <a:spcPts val="0"/>
              </a:spcAft>
              <a:buClr>
                <a:schemeClr val="tx2"/>
              </a:buClr>
              <a:buSzPct val="95000"/>
              <a:buFont typeface="Wingdings"/>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The </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dN</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/d</a:t>
            </a:r>
            <a:r>
              <a:rPr kumimoji="0" lang="en-US" sz="2000" b="0" i="0" u="none" strike="noStrike" kern="1200" cap="none" spc="0" normalizeH="0" baseline="0" noProof="0" dirty="0" smtClean="0">
                <a:ln>
                  <a:noFill/>
                </a:ln>
                <a:solidFill>
                  <a:schemeClr val="tx1"/>
                </a:solidFill>
                <a:effectLst/>
                <a:uLnTx/>
                <a:uFillTx/>
                <a:latin typeface="Symbol" pitchFamily="18" charset="2"/>
                <a:ea typeface="+mn-ea"/>
                <a:cs typeface="+mn-cs"/>
              </a:rPr>
              <a:t>h</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per participant pair at mid-rapidity in central heavy ion collisions increases with </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ln</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000" b="0" i="0" u="none" strike="noStrike" kern="1200" cap="none" spc="0" normalizeH="0" baseline="0" noProof="0" dirty="0" smtClean="0">
                <a:ln>
                  <a:noFill/>
                </a:ln>
                <a:solidFill>
                  <a:schemeClr val="tx1"/>
                </a:solidFill>
                <a:effectLst/>
                <a:uLnTx/>
                <a:uFillTx/>
                <a:latin typeface="+mn-lt"/>
                <a:ea typeface="+mn-ea"/>
                <a:cs typeface="+mn-cs"/>
                <a:sym typeface="Symbol" pitchFamily="18" charset="2"/>
              </a:rPr>
              <a:t>s</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from AGS to RHIC energies</a:t>
            </a:r>
          </a:p>
          <a:p>
            <a:pPr marL="377825" marR="0" lvl="0" indent="-282575" algn="l" defTabSz="400050" rtl="0" eaLnBrk="1" fontAlgn="auto" latinLnBrk="0" hangingPunct="1">
              <a:lnSpc>
                <a:spcPct val="90000"/>
              </a:lnSpc>
              <a:spcBef>
                <a:spcPts val="700"/>
              </a:spcBef>
              <a:spcAft>
                <a:spcPts val="0"/>
              </a:spcAft>
              <a:buClr>
                <a:schemeClr val="tx2"/>
              </a:buClr>
              <a:buSzPct val="95000"/>
              <a:buFont typeface="Wingdings"/>
              <a:buChar char=""/>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77825" marR="0" lvl="0" indent="-282575" algn="l" defTabSz="400050" rtl="0" eaLnBrk="1" fontAlgn="auto" latinLnBrk="0" hangingPunct="1">
              <a:lnSpc>
                <a:spcPct val="90000"/>
              </a:lnSpc>
              <a:spcBef>
                <a:spcPts val="700"/>
              </a:spcBef>
              <a:spcAft>
                <a:spcPts val="0"/>
              </a:spcAft>
              <a:buClr>
                <a:schemeClr val="tx2"/>
              </a:buClr>
              <a:buSzPct val="95000"/>
              <a:buFont typeface="Wingdings"/>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The </a:t>
            </a:r>
            <a:r>
              <a:rPr kumimoji="0" lang="en-US" sz="2000" b="0" i="0" u="none" strike="noStrike" kern="1200" cap="none" spc="0" normalizeH="0" baseline="0" noProof="0" dirty="0" smtClean="0">
                <a:ln>
                  <a:noFill/>
                </a:ln>
                <a:solidFill>
                  <a:schemeClr val="tx1"/>
                </a:solidFill>
                <a:effectLst/>
                <a:uLnTx/>
                <a:uFillTx/>
                <a:latin typeface="+mn-lt"/>
                <a:ea typeface="+mn-ea"/>
                <a:cs typeface="+mn-cs"/>
                <a:sym typeface="Symbol" pitchFamily="18" charset="2"/>
              </a:rPr>
              <a:t>s dependence is different for pp and AA collisions</a:t>
            </a:r>
          </a:p>
        </p:txBody>
      </p:sp>
      <p:sp>
        <p:nvSpPr>
          <p:cNvPr id="7"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8"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7772400" cy="914400"/>
          </a:xfrm>
        </p:spPr>
        <p:txBody>
          <a:bodyPr/>
          <a:lstStyle/>
          <a:p>
            <a:r>
              <a:rPr lang="en-US" dirty="0" smtClean="0"/>
              <a:t>The Phase Diagram of H</a:t>
            </a:r>
            <a:r>
              <a:rPr lang="en-US" baseline="-25000" dirty="0" smtClean="0"/>
              <a:t>2</a:t>
            </a:r>
            <a:r>
              <a:rPr lang="en-US" dirty="0" smtClean="0"/>
              <a:t>O</a:t>
            </a:r>
            <a:endParaRPr lang="en-US" dirty="0"/>
          </a:p>
        </p:txBody>
      </p:sp>
      <p:sp>
        <p:nvSpPr>
          <p:cNvPr id="5" name="Rectangle 3"/>
          <p:cNvSpPr>
            <a:spLocks noChangeArrowheads="1"/>
          </p:cNvSpPr>
          <p:nvPr/>
        </p:nvSpPr>
        <p:spPr bwMode="auto">
          <a:xfrm>
            <a:off x="-12700" y="-12700"/>
            <a:ext cx="38100" cy="25400"/>
          </a:xfrm>
          <a:prstGeom prst="rect">
            <a:avLst/>
          </a:prstGeom>
          <a:solidFill>
            <a:schemeClr val="accent1"/>
          </a:solidFill>
          <a:ln w="9525">
            <a:solidFill>
              <a:schemeClr val="tx1"/>
            </a:solidFill>
            <a:miter lim="800000"/>
            <a:headEnd/>
            <a:tailEnd/>
          </a:ln>
        </p:spPr>
        <p:txBody>
          <a:bodyPr wrap="none" anchor="ctr"/>
          <a:lstStyle/>
          <a:p>
            <a:pPr algn="ctr"/>
            <a:endParaRPr lang="en-US"/>
          </a:p>
        </p:txBody>
      </p:sp>
      <p:sp>
        <p:nvSpPr>
          <p:cNvPr id="6" name="Rectangle 4"/>
          <p:cNvSpPr>
            <a:spLocks noChangeArrowheads="1"/>
          </p:cNvSpPr>
          <p:nvPr/>
        </p:nvSpPr>
        <p:spPr bwMode="auto">
          <a:xfrm>
            <a:off x="-12700" y="-12700"/>
            <a:ext cx="38100" cy="25400"/>
          </a:xfrm>
          <a:prstGeom prst="rect">
            <a:avLst/>
          </a:prstGeom>
          <a:solidFill>
            <a:schemeClr val="accent1"/>
          </a:solidFill>
          <a:ln w="9525">
            <a:solidFill>
              <a:schemeClr val="tx1"/>
            </a:solidFill>
            <a:miter lim="800000"/>
            <a:headEnd/>
            <a:tailEnd/>
          </a:ln>
        </p:spPr>
        <p:txBody>
          <a:bodyPr wrap="none" anchor="ctr"/>
          <a:lstStyle/>
          <a:p>
            <a:pPr algn="ctr"/>
            <a:endParaRPr lang="en-US"/>
          </a:p>
        </p:txBody>
      </p:sp>
      <p:sp>
        <p:nvSpPr>
          <p:cNvPr id="7" name="Rectangle 5"/>
          <p:cNvSpPr>
            <a:spLocks noChangeArrowheads="1"/>
          </p:cNvSpPr>
          <p:nvPr/>
        </p:nvSpPr>
        <p:spPr bwMode="auto">
          <a:xfrm>
            <a:off x="-12700" y="-12700"/>
            <a:ext cx="38100" cy="25400"/>
          </a:xfrm>
          <a:prstGeom prst="rect">
            <a:avLst/>
          </a:prstGeom>
          <a:solidFill>
            <a:schemeClr val="accent1"/>
          </a:solidFill>
          <a:ln w="9525">
            <a:solidFill>
              <a:schemeClr val="tx1"/>
            </a:solidFill>
            <a:miter lim="800000"/>
            <a:headEnd/>
            <a:tailEnd/>
          </a:ln>
        </p:spPr>
        <p:txBody>
          <a:bodyPr wrap="none" anchor="ctr"/>
          <a:lstStyle/>
          <a:p>
            <a:pPr algn="ctr"/>
            <a:endParaRPr lang="en-US"/>
          </a:p>
        </p:txBody>
      </p:sp>
      <p:sp>
        <p:nvSpPr>
          <p:cNvPr id="8" name="Rectangle 6"/>
          <p:cNvSpPr>
            <a:spLocks noChangeArrowheads="1"/>
          </p:cNvSpPr>
          <p:nvPr/>
        </p:nvSpPr>
        <p:spPr bwMode="auto">
          <a:xfrm>
            <a:off x="-12700" y="-12700"/>
            <a:ext cx="38100" cy="25400"/>
          </a:xfrm>
          <a:prstGeom prst="rect">
            <a:avLst/>
          </a:prstGeom>
          <a:solidFill>
            <a:schemeClr val="accent1"/>
          </a:solidFill>
          <a:ln w="9525">
            <a:solidFill>
              <a:schemeClr val="tx1"/>
            </a:solidFill>
            <a:miter lim="800000"/>
            <a:headEnd/>
            <a:tailEnd/>
          </a:ln>
        </p:spPr>
        <p:txBody>
          <a:bodyPr wrap="none" anchor="ctr"/>
          <a:lstStyle/>
          <a:p>
            <a:pPr algn="ctr"/>
            <a:endParaRPr lang="en-US"/>
          </a:p>
        </p:txBody>
      </p:sp>
      <p:sp>
        <p:nvSpPr>
          <p:cNvPr id="9" name="Rectangle 7"/>
          <p:cNvSpPr>
            <a:spLocks noChangeArrowheads="1"/>
          </p:cNvSpPr>
          <p:nvPr/>
        </p:nvSpPr>
        <p:spPr bwMode="auto">
          <a:xfrm>
            <a:off x="-12700" y="-12700"/>
            <a:ext cx="38100" cy="25400"/>
          </a:xfrm>
          <a:prstGeom prst="rect">
            <a:avLst/>
          </a:prstGeom>
          <a:solidFill>
            <a:schemeClr val="accent1"/>
          </a:solidFill>
          <a:ln w="9525">
            <a:solidFill>
              <a:schemeClr val="tx1"/>
            </a:solidFill>
            <a:miter lim="800000"/>
            <a:headEnd/>
            <a:tailEnd/>
          </a:ln>
        </p:spPr>
        <p:txBody>
          <a:bodyPr wrap="none" anchor="ctr"/>
          <a:lstStyle/>
          <a:p>
            <a:pPr algn="ctr"/>
            <a:endParaRPr lang="en-US"/>
          </a:p>
        </p:txBody>
      </p:sp>
      <p:grpSp>
        <p:nvGrpSpPr>
          <p:cNvPr id="10" name="Group 11"/>
          <p:cNvGrpSpPr>
            <a:grpSpLocks/>
          </p:cNvGrpSpPr>
          <p:nvPr/>
        </p:nvGrpSpPr>
        <p:grpSpPr bwMode="auto">
          <a:xfrm>
            <a:off x="228600" y="1219200"/>
            <a:ext cx="5562600" cy="5181600"/>
            <a:chOff x="3120" y="912"/>
            <a:chExt cx="2640" cy="2112"/>
          </a:xfrm>
        </p:grpSpPr>
        <p:sp>
          <p:nvSpPr>
            <p:cNvPr id="11" name="Rectangle 12"/>
            <p:cNvSpPr>
              <a:spLocks noChangeArrowheads="1"/>
            </p:cNvSpPr>
            <p:nvPr/>
          </p:nvSpPr>
          <p:spPr bwMode="auto">
            <a:xfrm>
              <a:off x="3120" y="912"/>
              <a:ext cx="2640" cy="2112"/>
            </a:xfrm>
            <a:prstGeom prst="rect">
              <a:avLst/>
            </a:prstGeom>
            <a:solidFill>
              <a:schemeClr val="bg1"/>
            </a:solidFill>
            <a:ln w="9525" algn="ctr">
              <a:solidFill>
                <a:schemeClr val="tx1"/>
              </a:solidFill>
              <a:miter lim="800000"/>
              <a:headEnd/>
              <a:tailEnd/>
            </a:ln>
          </p:spPr>
          <p:txBody>
            <a:bodyPr wrap="none" anchor="ctr"/>
            <a:lstStyle/>
            <a:p>
              <a:pPr algn="ctr"/>
              <a:endParaRPr lang="en-US"/>
            </a:p>
          </p:txBody>
        </p:sp>
        <p:pic>
          <p:nvPicPr>
            <p:cNvPr id="12" name="Picture 13" descr="Phase_diagram_water-2"/>
            <p:cNvPicPr>
              <a:picLocks noChangeAspect="1" noChangeArrowheads="1"/>
            </p:cNvPicPr>
            <p:nvPr/>
          </p:nvPicPr>
          <p:blipFill>
            <a:blip r:embed="rId3" cstate="print"/>
            <a:srcRect/>
            <a:stretch>
              <a:fillRect/>
            </a:stretch>
          </p:blipFill>
          <p:spPr bwMode="auto">
            <a:xfrm>
              <a:off x="3168" y="1008"/>
              <a:ext cx="2592" cy="2009"/>
            </a:xfrm>
            <a:prstGeom prst="rect">
              <a:avLst/>
            </a:prstGeom>
            <a:noFill/>
            <a:ln w="9525">
              <a:noFill/>
              <a:miter lim="800000"/>
              <a:headEnd/>
              <a:tailEnd/>
            </a:ln>
          </p:spPr>
        </p:pic>
      </p:grpSp>
      <p:sp>
        <p:nvSpPr>
          <p:cNvPr id="20" name="TextBox 19"/>
          <p:cNvSpPr txBox="1"/>
          <p:nvPr/>
        </p:nvSpPr>
        <p:spPr>
          <a:xfrm>
            <a:off x="990600" y="609600"/>
            <a:ext cx="6705600" cy="646331"/>
          </a:xfrm>
          <a:prstGeom prst="rect">
            <a:avLst/>
          </a:prstGeom>
          <a:noFill/>
        </p:spPr>
        <p:txBody>
          <a:bodyPr wrap="square" rtlCol="0">
            <a:spAutoFit/>
          </a:bodyPr>
          <a:lstStyle/>
          <a:p>
            <a:r>
              <a:rPr lang="en-US" dirty="0" smtClean="0"/>
              <a:t>There are many similarities between the phase diagrams of H</a:t>
            </a:r>
            <a:r>
              <a:rPr lang="en-US" baseline="-25000" dirty="0" smtClean="0"/>
              <a:t>2</a:t>
            </a:r>
            <a:r>
              <a:rPr lang="en-US" dirty="0" smtClean="0"/>
              <a:t>O and QCD…</a:t>
            </a:r>
            <a:endParaRPr lang="en-US" dirty="0"/>
          </a:p>
        </p:txBody>
      </p:sp>
      <p:sp>
        <p:nvSpPr>
          <p:cNvPr id="23"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24" name="Oval 23"/>
          <p:cNvSpPr/>
          <p:nvPr/>
        </p:nvSpPr>
        <p:spPr>
          <a:xfrm>
            <a:off x="4648200" y="2895600"/>
            <a:ext cx="3048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6705600" y="4495800"/>
            <a:ext cx="2209800" cy="646331"/>
          </a:xfrm>
          <a:prstGeom prst="rect">
            <a:avLst/>
          </a:prstGeom>
          <a:noFill/>
        </p:spPr>
        <p:txBody>
          <a:bodyPr wrap="square" rtlCol="0">
            <a:spAutoFit/>
          </a:bodyPr>
          <a:lstStyle/>
          <a:p>
            <a:r>
              <a:rPr lang="en-US" dirty="0" smtClean="0"/>
              <a:t>First order phase transition</a:t>
            </a:r>
            <a:endParaRPr lang="en-US" dirty="0"/>
          </a:p>
        </p:txBody>
      </p:sp>
      <p:sp>
        <p:nvSpPr>
          <p:cNvPr id="26" name="TextBox 25"/>
          <p:cNvSpPr txBox="1"/>
          <p:nvPr/>
        </p:nvSpPr>
        <p:spPr>
          <a:xfrm>
            <a:off x="7162800" y="1524000"/>
            <a:ext cx="1828800" cy="369332"/>
          </a:xfrm>
          <a:prstGeom prst="rect">
            <a:avLst/>
          </a:prstGeom>
          <a:noFill/>
        </p:spPr>
        <p:txBody>
          <a:bodyPr wrap="square" rtlCol="0">
            <a:spAutoFit/>
          </a:bodyPr>
          <a:lstStyle/>
          <a:p>
            <a:r>
              <a:rPr lang="en-US" dirty="0" smtClean="0"/>
              <a:t>Critical Point</a:t>
            </a:r>
            <a:endParaRPr lang="en-US" dirty="0"/>
          </a:p>
        </p:txBody>
      </p:sp>
      <p:sp>
        <p:nvSpPr>
          <p:cNvPr id="27" name="TextBox 26"/>
          <p:cNvSpPr txBox="1"/>
          <p:nvPr/>
        </p:nvSpPr>
        <p:spPr>
          <a:xfrm>
            <a:off x="7239000" y="2819400"/>
            <a:ext cx="1676400" cy="369332"/>
          </a:xfrm>
          <a:prstGeom prst="rect">
            <a:avLst/>
          </a:prstGeom>
          <a:noFill/>
        </p:spPr>
        <p:txBody>
          <a:bodyPr wrap="square" rtlCol="0">
            <a:spAutoFit/>
          </a:bodyPr>
          <a:lstStyle/>
          <a:p>
            <a:r>
              <a:rPr lang="en-US" dirty="0" smtClean="0"/>
              <a:t>Crossover</a:t>
            </a:r>
            <a:endParaRPr lang="en-US" dirty="0"/>
          </a:p>
        </p:txBody>
      </p:sp>
      <p:cxnSp>
        <p:nvCxnSpPr>
          <p:cNvPr id="29" name="Straight Arrow Connector 28"/>
          <p:cNvCxnSpPr/>
          <p:nvPr/>
        </p:nvCxnSpPr>
        <p:spPr>
          <a:xfrm rot="10800000" flipV="1">
            <a:off x="4953000" y="1828800"/>
            <a:ext cx="2438400" cy="1143000"/>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cxnSp>
        <p:nvCxnSpPr>
          <p:cNvPr id="33" name="Straight Arrow Connector 32"/>
          <p:cNvCxnSpPr/>
          <p:nvPr/>
        </p:nvCxnSpPr>
        <p:spPr>
          <a:xfrm rot="10800000" flipV="1">
            <a:off x="5562600" y="2895600"/>
            <a:ext cx="1600200" cy="152400"/>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cxnSp>
        <p:nvCxnSpPr>
          <p:cNvPr id="37" name="Straight Arrow Connector 36"/>
          <p:cNvCxnSpPr/>
          <p:nvPr/>
        </p:nvCxnSpPr>
        <p:spPr>
          <a:xfrm rot="10800000">
            <a:off x="3581400" y="3657600"/>
            <a:ext cx="3048000" cy="990600"/>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sp>
        <p:nvSpPr>
          <p:cNvPr id="21"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10600" cy="914400"/>
          </a:xfrm>
        </p:spPr>
        <p:txBody>
          <a:bodyPr/>
          <a:lstStyle/>
          <a:p>
            <a:r>
              <a:rPr lang="en-US" dirty="0" smtClean="0"/>
              <a:t>Multiplicity at 7.7 and 39 </a:t>
            </a:r>
            <a:r>
              <a:rPr lang="en-US" dirty="0" err="1" smtClean="0"/>
              <a:t>GeV</a:t>
            </a:r>
            <a:r>
              <a:rPr lang="en-US" dirty="0" smtClean="0"/>
              <a:t> (Raw)</a:t>
            </a:r>
            <a:endParaRPr lang="en-US" dirty="0"/>
          </a:p>
        </p:txBody>
      </p:sp>
      <p:pic>
        <p:nvPicPr>
          <p:cNvPr id="56322" name="Picture 2"/>
          <p:cNvPicPr>
            <a:picLocks noChangeAspect="1" noChangeArrowheads="1"/>
          </p:cNvPicPr>
          <p:nvPr/>
        </p:nvPicPr>
        <p:blipFill>
          <a:blip r:embed="rId2" cstate="print"/>
          <a:srcRect/>
          <a:stretch>
            <a:fillRect/>
          </a:stretch>
        </p:blipFill>
        <p:spPr bwMode="auto">
          <a:xfrm>
            <a:off x="533400" y="990600"/>
            <a:ext cx="8077200" cy="5009222"/>
          </a:xfrm>
          <a:prstGeom prst="rect">
            <a:avLst/>
          </a:prstGeom>
          <a:noFill/>
          <a:ln w="9525">
            <a:noFill/>
            <a:miter lim="800000"/>
            <a:headEnd/>
            <a:tailEnd/>
          </a:ln>
        </p:spPr>
      </p:pic>
      <p:sp>
        <p:nvSpPr>
          <p:cNvPr id="5"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pic>
        <p:nvPicPr>
          <p:cNvPr id="94210" name="Picture 2"/>
          <p:cNvPicPr>
            <a:picLocks noChangeAspect="1" noChangeArrowheads="1"/>
          </p:cNvPicPr>
          <p:nvPr/>
        </p:nvPicPr>
        <p:blipFill>
          <a:blip r:embed="rId3" cstate="print"/>
          <a:srcRect/>
          <a:stretch>
            <a:fillRect/>
          </a:stretch>
        </p:blipFill>
        <p:spPr bwMode="auto">
          <a:xfrm>
            <a:off x="6705600" y="2514600"/>
            <a:ext cx="933450" cy="638175"/>
          </a:xfrm>
          <a:prstGeom prst="rect">
            <a:avLst/>
          </a:prstGeom>
          <a:noFill/>
          <a:ln w="9525">
            <a:noFill/>
            <a:miter lim="800000"/>
            <a:headEnd/>
            <a:tailEnd/>
          </a:ln>
        </p:spPr>
      </p:pic>
      <p:sp>
        <p:nvSpPr>
          <p:cNvPr id="7"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914400"/>
          </a:xfrm>
        </p:spPr>
        <p:txBody>
          <a:bodyPr/>
          <a:lstStyle/>
          <a:p>
            <a:r>
              <a:rPr lang="en-US" sz="3600" dirty="0" smtClean="0"/>
              <a:t>Identified Particle Yields</a:t>
            </a:r>
            <a:endParaRPr lang="en-US" sz="3600" dirty="0"/>
          </a:p>
        </p:txBody>
      </p:sp>
      <p:pic>
        <p:nvPicPr>
          <p:cNvPr id="183298" name="Picture 2"/>
          <p:cNvPicPr>
            <a:picLocks noChangeAspect="1" noChangeArrowheads="1"/>
          </p:cNvPicPr>
          <p:nvPr/>
        </p:nvPicPr>
        <p:blipFill>
          <a:blip r:embed="rId2" cstate="print"/>
          <a:srcRect/>
          <a:stretch>
            <a:fillRect/>
          </a:stretch>
        </p:blipFill>
        <p:spPr bwMode="auto">
          <a:xfrm>
            <a:off x="0" y="457200"/>
            <a:ext cx="4191001" cy="3072677"/>
          </a:xfrm>
          <a:prstGeom prst="rect">
            <a:avLst/>
          </a:prstGeom>
          <a:noFill/>
          <a:ln w="9525">
            <a:noFill/>
            <a:miter lim="800000"/>
            <a:headEnd/>
            <a:tailEnd/>
          </a:ln>
        </p:spPr>
      </p:pic>
      <p:pic>
        <p:nvPicPr>
          <p:cNvPr id="183299" name="Picture 3"/>
          <p:cNvPicPr>
            <a:picLocks noChangeAspect="1" noChangeArrowheads="1"/>
          </p:cNvPicPr>
          <p:nvPr/>
        </p:nvPicPr>
        <p:blipFill>
          <a:blip r:embed="rId3" cstate="print"/>
          <a:srcRect/>
          <a:stretch>
            <a:fillRect/>
          </a:stretch>
        </p:blipFill>
        <p:spPr bwMode="auto">
          <a:xfrm>
            <a:off x="4648200" y="1295400"/>
            <a:ext cx="4180114" cy="3276600"/>
          </a:xfrm>
          <a:prstGeom prst="rect">
            <a:avLst/>
          </a:prstGeom>
          <a:noFill/>
          <a:ln w="9525">
            <a:noFill/>
            <a:miter lim="800000"/>
            <a:headEnd/>
            <a:tailEnd/>
          </a:ln>
        </p:spPr>
      </p:pic>
      <p:pic>
        <p:nvPicPr>
          <p:cNvPr id="183300" name="Picture 4"/>
          <p:cNvPicPr>
            <a:picLocks noChangeAspect="1" noChangeArrowheads="1"/>
          </p:cNvPicPr>
          <p:nvPr/>
        </p:nvPicPr>
        <p:blipFill>
          <a:blip r:embed="rId4" cstate="print"/>
          <a:srcRect/>
          <a:stretch>
            <a:fillRect/>
          </a:stretch>
        </p:blipFill>
        <p:spPr bwMode="auto">
          <a:xfrm>
            <a:off x="0" y="3429000"/>
            <a:ext cx="4191000" cy="3049836"/>
          </a:xfrm>
          <a:prstGeom prst="rect">
            <a:avLst/>
          </a:prstGeom>
          <a:noFill/>
          <a:ln w="9525">
            <a:noFill/>
            <a:miter lim="800000"/>
            <a:headEnd/>
            <a:tailEnd/>
          </a:ln>
        </p:spPr>
      </p:pic>
      <p:pic>
        <p:nvPicPr>
          <p:cNvPr id="183301" name="Picture 5"/>
          <p:cNvPicPr>
            <a:picLocks noChangeAspect="1" noChangeArrowheads="1"/>
          </p:cNvPicPr>
          <p:nvPr/>
        </p:nvPicPr>
        <p:blipFill>
          <a:blip r:embed="rId5" cstate="print"/>
          <a:srcRect/>
          <a:stretch>
            <a:fillRect/>
          </a:stretch>
        </p:blipFill>
        <p:spPr bwMode="auto">
          <a:xfrm>
            <a:off x="7086600" y="609600"/>
            <a:ext cx="885305" cy="676275"/>
          </a:xfrm>
          <a:prstGeom prst="rect">
            <a:avLst/>
          </a:prstGeom>
          <a:noFill/>
          <a:ln w="9525">
            <a:noFill/>
            <a:miter lim="800000"/>
            <a:headEnd/>
            <a:tailEnd/>
          </a:ln>
        </p:spPr>
      </p:pic>
      <p:sp>
        <p:nvSpPr>
          <p:cNvPr id="7" name="TextBox 6"/>
          <p:cNvSpPr txBox="1"/>
          <p:nvPr/>
        </p:nvSpPr>
        <p:spPr>
          <a:xfrm>
            <a:off x="4724400" y="5257800"/>
            <a:ext cx="3733800" cy="923330"/>
          </a:xfrm>
          <a:prstGeom prst="rect">
            <a:avLst/>
          </a:prstGeom>
          <a:noFill/>
        </p:spPr>
        <p:txBody>
          <a:bodyPr wrap="square" rtlCol="0">
            <a:spAutoFit/>
          </a:bodyPr>
          <a:lstStyle/>
          <a:p>
            <a:r>
              <a:rPr lang="en-US" dirty="0" smtClean="0"/>
              <a:t>Identified particle yields are consistent with measurements at the SPS.</a:t>
            </a:r>
            <a:endParaRPr lang="en-US" dirty="0"/>
          </a:p>
        </p:txBody>
      </p:sp>
      <p:sp>
        <p:nvSpPr>
          <p:cNvPr id="9"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10" name="TextBox 9"/>
          <p:cNvSpPr txBox="1"/>
          <p:nvPr/>
        </p:nvSpPr>
        <p:spPr>
          <a:xfrm>
            <a:off x="762000" y="1447800"/>
            <a:ext cx="990600" cy="381000"/>
          </a:xfrm>
          <a:prstGeom prst="rect">
            <a:avLst/>
          </a:prstGeom>
          <a:noFill/>
        </p:spPr>
        <p:txBody>
          <a:bodyPr wrap="square" rtlCol="0">
            <a:spAutoFit/>
          </a:bodyPr>
          <a:lstStyle/>
          <a:p>
            <a:r>
              <a:rPr lang="en-US" dirty="0" err="1" smtClean="0">
                <a:solidFill>
                  <a:srgbClr val="7030A0"/>
                </a:solidFill>
              </a:rPr>
              <a:t>Pions</a:t>
            </a:r>
            <a:endParaRPr lang="en-US" dirty="0">
              <a:solidFill>
                <a:srgbClr val="7030A0"/>
              </a:solidFill>
            </a:endParaRPr>
          </a:p>
        </p:txBody>
      </p:sp>
      <p:sp>
        <p:nvSpPr>
          <p:cNvPr id="11" name="TextBox 10"/>
          <p:cNvSpPr txBox="1"/>
          <p:nvPr/>
        </p:nvSpPr>
        <p:spPr>
          <a:xfrm>
            <a:off x="685800" y="5257800"/>
            <a:ext cx="1143000" cy="369332"/>
          </a:xfrm>
          <a:prstGeom prst="rect">
            <a:avLst/>
          </a:prstGeom>
          <a:noFill/>
        </p:spPr>
        <p:txBody>
          <a:bodyPr wrap="square" rtlCol="0">
            <a:spAutoFit/>
          </a:bodyPr>
          <a:lstStyle/>
          <a:p>
            <a:r>
              <a:rPr lang="en-US" dirty="0" smtClean="0">
                <a:solidFill>
                  <a:srgbClr val="7030A0"/>
                </a:solidFill>
              </a:rPr>
              <a:t>Protons</a:t>
            </a:r>
            <a:endParaRPr lang="en-US" dirty="0">
              <a:solidFill>
                <a:srgbClr val="7030A0"/>
              </a:solidFill>
            </a:endParaRPr>
          </a:p>
        </p:txBody>
      </p:sp>
      <p:sp>
        <p:nvSpPr>
          <p:cNvPr id="12" name="TextBox 11"/>
          <p:cNvSpPr txBox="1"/>
          <p:nvPr/>
        </p:nvSpPr>
        <p:spPr>
          <a:xfrm>
            <a:off x="7467600" y="3657600"/>
            <a:ext cx="990600" cy="381000"/>
          </a:xfrm>
          <a:prstGeom prst="rect">
            <a:avLst/>
          </a:prstGeom>
          <a:noFill/>
        </p:spPr>
        <p:txBody>
          <a:bodyPr wrap="square" rtlCol="0">
            <a:spAutoFit/>
          </a:bodyPr>
          <a:lstStyle/>
          <a:p>
            <a:r>
              <a:rPr lang="en-US" dirty="0" err="1" smtClean="0">
                <a:solidFill>
                  <a:srgbClr val="7030A0"/>
                </a:solidFill>
              </a:rPr>
              <a:t>Kaons</a:t>
            </a:r>
            <a:endParaRPr lang="en-US" dirty="0">
              <a:solidFill>
                <a:srgbClr val="7030A0"/>
              </a:solidFill>
            </a:endParaRPr>
          </a:p>
        </p:txBody>
      </p:sp>
      <p:sp>
        <p:nvSpPr>
          <p:cNvPr id="13"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839200" cy="914400"/>
          </a:xfrm>
        </p:spPr>
        <p:txBody>
          <a:bodyPr/>
          <a:lstStyle/>
          <a:p>
            <a:r>
              <a:rPr lang="en-US" dirty="0" smtClean="0"/>
              <a:t>Identified Particle Ratios</a:t>
            </a:r>
            <a:endParaRPr lang="en-US" dirty="0"/>
          </a:p>
        </p:txBody>
      </p:sp>
      <p:pic>
        <p:nvPicPr>
          <p:cNvPr id="3" name="Picture 7" descr="ratio_all_central_with19"/>
          <p:cNvPicPr>
            <a:picLocks noChangeAspect="1" noChangeArrowheads="1"/>
          </p:cNvPicPr>
          <p:nvPr/>
        </p:nvPicPr>
        <p:blipFill>
          <a:blip r:embed="rId2" cstate="print"/>
          <a:srcRect t="8842" r="3951"/>
          <a:stretch>
            <a:fillRect/>
          </a:stretch>
        </p:blipFill>
        <p:spPr bwMode="auto">
          <a:xfrm>
            <a:off x="152401" y="685800"/>
            <a:ext cx="7010400" cy="5202687"/>
          </a:xfrm>
          <a:prstGeom prst="rect">
            <a:avLst/>
          </a:prstGeom>
          <a:noFill/>
          <a:ln w="9525">
            <a:noFill/>
            <a:miter lim="800000"/>
            <a:headEnd/>
            <a:tailEnd/>
          </a:ln>
        </p:spPr>
      </p:pic>
      <p:sp>
        <p:nvSpPr>
          <p:cNvPr id="5" name="TextBox 4"/>
          <p:cNvSpPr txBox="1"/>
          <p:nvPr/>
        </p:nvSpPr>
        <p:spPr>
          <a:xfrm>
            <a:off x="7239000" y="4724400"/>
            <a:ext cx="1905000" cy="1754326"/>
          </a:xfrm>
          <a:prstGeom prst="rect">
            <a:avLst/>
          </a:prstGeom>
          <a:noFill/>
        </p:spPr>
        <p:txBody>
          <a:bodyPr wrap="square" rtlCol="0">
            <a:spAutoFit/>
          </a:bodyPr>
          <a:lstStyle/>
          <a:p>
            <a:r>
              <a:rPr lang="en-US" dirty="0" err="1" smtClean="0"/>
              <a:t>pbar</a:t>
            </a:r>
            <a:r>
              <a:rPr lang="en-US" dirty="0" smtClean="0"/>
              <a:t>/p &lt;&lt; 1 </a:t>
            </a:r>
            <a:r>
              <a:rPr lang="en-US" dirty="0" smtClean="0">
                <a:sym typeface="Wingdings" pitchFamily="2" charset="2"/>
              </a:rPr>
              <a:t> Large baryon stopping, large net protons, higher </a:t>
            </a:r>
            <a:r>
              <a:rPr lang="en-US" dirty="0" err="1" smtClean="0">
                <a:latin typeface="Symbol" pitchFamily="18" charset="2"/>
                <a:sym typeface="Wingdings" pitchFamily="2" charset="2"/>
              </a:rPr>
              <a:t>m</a:t>
            </a:r>
            <a:r>
              <a:rPr lang="en-US" baseline="-25000" dirty="0" err="1" smtClean="0">
                <a:sym typeface="Wingdings" pitchFamily="2" charset="2"/>
              </a:rPr>
              <a:t>B</a:t>
            </a:r>
            <a:endParaRPr lang="en-US" baseline="-25000" dirty="0" smtClean="0">
              <a:sym typeface="Wingdings" pitchFamily="2" charset="2"/>
            </a:endParaRPr>
          </a:p>
        </p:txBody>
      </p:sp>
      <p:sp>
        <p:nvSpPr>
          <p:cNvPr id="6" name="TextBox 5"/>
          <p:cNvSpPr txBox="1"/>
          <p:nvPr/>
        </p:nvSpPr>
        <p:spPr>
          <a:xfrm>
            <a:off x="7315200" y="3048000"/>
            <a:ext cx="1524000" cy="1477328"/>
          </a:xfrm>
          <a:prstGeom prst="rect">
            <a:avLst/>
          </a:prstGeom>
          <a:noFill/>
        </p:spPr>
        <p:txBody>
          <a:bodyPr wrap="square" rtlCol="0">
            <a:spAutoFit/>
          </a:bodyPr>
          <a:lstStyle/>
          <a:p>
            <a:r>
              <a:rPr lang="en-US" dirty="0" smtClean="0"/>
              <a:t>K</a:t>
            </a:r>
            <a:r>
              <a:rPr lang="en-US" baseline="30000" dirty="0" smtClean="0"/>
              <a:t>-</a:t>
            </a:r>
            <a:r>
              <a:rPr lang="en-US" dirty="0" smtClean="0"/>
              <a:t>/K</a:t>
            </a:r>
            <a:r>
              <a:rPr lang="en-US" baseline="30000" dirty="0" smtClean="0"/>
              <a:t>+</a:t>
            </a:r>
            <a:r>
              <a:rPr lang="en-US" dirty="0" smtClean="0"/>
              <a:t> ~ 0.4 </a:t>
            </a:r>
            <a:r>
              <a:rPr lang="en-US" dirty="0" smtClean="0">
                <a:sym typeface="Wingdings" pitchFamily="2" charset="2"/>
              </a:rPr>
              <a:t> ~60% K</a:t>
            </a:r>
            <a:r>
              <a:rPr lang="en-US" baseline="30000" dirty="0" smtClean="0">
                <a:sym typeface="Wingdings" pitchFamily="2" charset="2"/>
              </a:rPr>
              <a:t>+</a:t>
            </a:r>
            <a:r>
              <a:rPr lang="en-US" dirty="0" smtClean="0">
                <a:sym typeface="Wingdings" pitchFamily="2" charset="2"/>
              </a:rPr>
              <a:t> associated production with </a:t>
            </a:r>
            <a:r>
              <a:rPr lang="en-US" dirty="0" smtClean="0">
                <a:latin typeface="Symbol" pitchFamily="18" charset="2"/>
                <a:sym typeface="Wingdings" pitchFamily="2" charset="2"/>
              </a:rPr>
              <a:t>L</a:t>
            </a:r>
            <a:endParaRPr lang="en-US" dirty="0">
              <a:latin typeface="Symbol" pitchFamily="18" charset="2"/>
            </a:endParaRPr>
          </a:p>
        </p:txBody>
      </p:sp>
      <p:sp>
        <p:nvSpPr>
          <p:cNvPr id="7" name="TextBox 6"/>
          <p:cNvSpPr txBox="1"/>
          <p:nvPr/>
        </p:nvSpPr>
        <p:spPr>
          <a:xfrm>
            <a:off x="7315200" y="457200"/>
            <a:ext cx="1600200" cy="2308324"/>
          </a:xfrm>
          <a:prstGeom prst="rect">
            <a:avLst/>
          </a:prstGeom>
          <a:noFill/>
        </p:spPr>
        <p:txBody>
          <a:bodyPr wrap="square" rtlCol="0">
            <a:spAutoFit/>
          </a:bodyPr>
          <a:lstStyle/>
          <a:p>
            <a:r>
              <a:rPr lang="en-US" dirty="0" smtClean="0">
                <a:latin typeface="Symbol" pitchFamily="18" charset="2"/>
              </a:rPr>
              <a:t>p</a:t>
            </a:r>
            <a:r>
              <a:rPr lang="en-US" dirty="0" smtClean="0"/>
              <a:t>-/</a:t>
            </a:r>
            <a:r>
              <a:rPr lang="en-US" dirty="0" smtClean="0">
                <a:latin typeface="Symbol" pitchFamily="18" charset="2"/>
              </a:rPr>
              <a:t>p</a:t>
            </a:r>
            <a:r>
              <a:rPr lang="en-US" dirty="0" smtClean="0"/>
              <a:t>+ ~1 </a:t>
            </a:r>
            <a:r>
              <a:rPr lang="en-US" dirty="0" smtClean="0">
                <a:sym typeface="Wingdings" pitchFamily="2" charset="2"/>
              </a:rPr>
              <a:t> similar source of production for </a:t>
            </a:r>
            <a:r>
              <a:rPr lang="en-US" dirty="0" smtClean="0">
                <a:latin typeface="Symbol" pitchFamily="18" charset="2"/>
                <a:sym typeface="Wingdings" pitchFamily="2" charset="2"/>
              </a:rPr>
              <a:t>p</a:t>
            </a:r>
            <a:r>
              <a:rPr lang="en-US" dirty="0" smtClean="0">
                <a:sym typeface="Wingdings" pitchFamily="2" charset="2"/>
              </a:rPr>
              <a:t>+ and </a:t>
            </a:r>
            <a:r>
              <a:rPr lang="en-US" dirty="0" smtClean="0">
                <a:latin typeface="Symbol" pitchFamily="18" charset="2"/>
                <a:sym typeface="Wingdings" pitchFamily="2" charset="2"/>
              </a:rPr>
              <a:t>p</a:t>
            </a:r>
            <a:r>
              <a:rPr lang="en-US" dirty="0" smtClean="0">
                <a:sym typeface="Wingdings" pitchFamily="2" charset="2"/>
              </a:rPr>
              <a:t>-. </a:t>
            </a:r>
            <a:r>
              <a:rPr lang="en-US" dirty="0" err="1" smtClean="0">
                <a:sym typeface="Wingdings" pitchFamily="2" charset="2"/>
              </a:rPr>
              <a:t>Pions</a:t>
            </a:r>
            <a:r>
              <a:rPr lang="en-US" dirty="0" smtClean="0">
                <a:sym typeface="Wingdings" pitchFamily="2" charset="2"/>
              </a:rPr>
              <a:t> mostly from </a:t>
            </a:r>
            <a:r>
              <a:rPr lang="en-US" dirty="0" smtClean="0">
                <a:latin typeface="Symbol" pitchFamily="18" charset="2"/>
                <a:sym typeface="Wingdings" pitchFamily="2" charset="2"/>
              </a:rPr>
              <a:t>D</a:t>
            </a:r>
            <a:r>
              <a:rPr lang="en-US" dirty="0" smtClean="0">
                <a:sym typeface="Wingdings" pitchFamily="2" charset="2"/>
              </a:rPr>
              <a:t> resonance.</a:t>
            </a:r>
            <a:endParaRPr lang="en-US" dirty="0"/>
          </a:p>
        </p:txBody>
      </p:sp>
      <p:sp>
        <p:nvSpPr>
          <p:cNvPr id="8" name="Rectangle 7"/>
          <p:cNvSpPr/>
          <p:nvPr/>
        </p:nvSpPr>
        <p:spPr>
          <a:xfrm>
            <a:off x="3886200" y="3048000"/>
            <a:ext cx="3200400" cy="274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3665" name="Picture 1"/>
          <p:cNvPicPr>
            <a:picLocks noChangeAspect="1" noChangeArrowheads="1"/>
          </p:cNvPicPr>
          <p:nvPr/>
        </p:nvPicPr>
        <p:blipFill>
          <a:blip r:embed="rId3" cstate="print"/>
          <a:srcRect/>
          <a:stretch>
            <a:fillRect/>
          </a:stretch>
        </p:blipFill>
        <p:spPr bwMode="auto">
          <a:xfrm>
            <a:off x="4876800" y="3124200"/>
            <a:ext cx="1238250" cy="309563"/>
          </a:xfrm>
          <a:prstGeom prst="rect">
            <a:avLst/>
          </a:prstGeom>
          <a:noFill/>
          <a:ln w="9525">
            <a:noFill/>
            <a:miter lim="800000"/>
            <a:headEnd/>
            <a:tailEnd/>
          </a:ln>
        </p:spPr>
      </p:pic>
      <p:sp>
        <p:nvSpPr>
          <p:cNvPr id="4" name="TextBox 3"/>
          <p:cNvSpPr txBox="1"/>
          <p:nvPr/>
        </p:nvSpPr>
        <p:spPr>
          <a:xfrm>
            <a:off x="4343400" y="4191000"/>
            <a:ext cx="2133600" cy="646331"/>
          </a:xfrm>
          <a:prstGeom prst="rect">
            <a:avLst/>
          </a:prstGeom>
          <a:noFill/>
        </p:spPr>
        <p:txBody>
          <a:bodyPr wrap="square" rtlCol="0">
            <a:spAutoFit/>
          </a:bodyPr>
          <a:lstStyle/>
          <a:p>
            <a:r>
              <a:rPr lang="en-US" dirty="0" smtClean="0">
                <a:solidFill>
                  <a:srgbClr val="FF0000"/>
                </a:solidFill>
              </a:rPr>
              <a:t>No surprises observed.</a:t>
            </a:r>
            <a:endParaRPr lang="en-US" dirty="0">
              <a:solidFill>
                <a:srgbClr val="FF0000"/>
              </a:solidFill>
            </a:endParaRPr>
          </a:p>
        </p:txBody>
      </p:sp>
      <p:sp>
        <p:nvSpPr>
          <p:cNvPr id="11"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12"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7772400" cy="914400"/>
          </a:xfrm>
        </p:spPr>
        <p:txBody>
          <a:bodyPr/>
          <a:lstStyle/>
          <a:p>
            <a:r>
              <a:rPr lang="en-US" dirty="0" smtClean="0"/>
              <a:t>Exploring “the Horn”</a:t>
            </a:r>
            <a:endParaRPr lang="en-US" dirty="0"/>
          </a:p>
        </p:txBody>
      </p:sp>
      <p:pic>
        <p:nvPicPr>
          <p:cNvPr id="192514" name="Picture 2"/>
          <p:cNvPicPr>
            <a:picLocks noChangeAspect="1" noChangeArrowheads="1"/>
          </p:cNvPicPr>
          <p:nvPr/>
        </p:nvPicPr>
        <p:blipFill>
          <a:blip r:embed="rId2" cstate="print"/>
          <a:srcRect/>
          <a:stretch>
            <a:fillRect/>
          </a:stretch>
        </p:blipFill>
        <p:spPr bwMode="auto">
          <a:xfrm>
            <a:off x="990600" y="762000"/>
            <a:ext cx="6858000" cy="5201033"/>
          </a:xfrm>
          <a:prstGeom prst="rect">
            <a:avLst/>
          </a:prstGeom>
          <a:noFill/>
          <a:ln w="9525">
            <a:noFill/>
            <a:miter lim="800000"/>
            <a:headEnd/>
            <a:tailEnd/>
          </a:ln>
        </p:spPr>
      </p:pic>
      <p:sp>
        <p:nvSpPr>
          <p:cNvPr id="4" name="TextBox 3"/>
          <p:cNvSpPr txBox="1"/>
          <p:nvPr/>
        </p:nvSpPr>
        <p:spPr>
          <a:xfrm>
            <a:off x="457200" y="6019800"/>
            <a:ext cx="6781800" cy="381000"/>
          </a:xfrm>
          <a:prstGeom prst="rect">
            <a:avLst/>
          </a:prstGeom>
          <a:noFill/>
        </p:spPr>
        <p:txBody>
          <a:bodyPr wrap="square" rtlCol="0">
            <a:spAutoFit/>
          </a:bodyPr>
          <a:lstStyle/>
          <a:p>
            <a:r>
              <a:rPr lang="en-US" dirty="0" smtClean="0"/>
              <a:t>RHIC results so far are consistent with the SPS results</a:t>
            </a:r>
            <a:endParaRPr lang="en-US" dirty="0"/>
          </a:p>
        </p:txBody>
      </p:sp>
      <p:sp>
        <p:nvSpPr>
          <p:cNvPr id="6"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7"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15400" cy="914400"/>
          </a:xfrm>
        </p:spPr>
        <p:txBody>
          <a:bodyPr/>
          <a:lstStyle/>
          <a:p>
            <a:r>
              <a:rPr lang="en-US" dirty="0" smtClean="0"/>
              <a:t>Directed Flow (v</a:t>
            </a:r>
            <a:r>
              <a:rPr lang="en-US" baseline="-25000" dirty="0" smtClean="0"/>
              <a:t>1</a:t>
            </a:r>
            <a:r>
              <a:rPr lang="en-US" dirty="0" smtClean="0"/>
              <a:t>)</a:t>
            </a:r>
            <a:endParaRPr lang="en-US" dirty="0"/>
          </a:p>
        </p:txBody>
      </p:sp>
      <p:sp>
        <p:nvSpPr>
          <p:cNvPr id="6" name="TextBox 5"/>
          <p:cNvSpPr txBox="1"/>
          <p:nvPr/>
        </p:nvSpPr>
        <p:spPr>
          <a:xfrm>
            <a:off x="6477000" y="685800"/>
            <a:ext cx="2209800" cy="4247317"/>
          </a:xfrm>
          <a:prstGeom prst="rect">
            <a:avLst/>
          </a:prstGeom>
          <a:noFill/>
        </p:spPr>
        <p:txBody>
          <a:bodyPr wrap="square" rtlCol="0">
            <a:spAutoFit/>
          </a:bodyPr>
          <a:lstStyle/>
          <a:p>
            <a:r>
              <a:rPr lang="en-US" dirty="0" smtClean="0"/>
              <a:t>Directed flow describes collective sideways motion.</a:t>
            </a:r>
          </a:p>
          <a:p>
            <a:endParaRPr lang="en-US" dirty="0" smtClean="0"/>
          </a:p>
          <a:p>
            <a:r>
              <a:rPr lang="en-US" dirty="0" smtClean="0"/>
              <a:t>Directed flow is sensitive to the Equation of State. Expect non-linear behavior near mid-rapidity near a 1</a:t>
            </a:r>
            <a:r>
              <a:rPr lang="en-US" baseline="30000" dirty="0" smtClean="0"/>
              <a:t>st</a:t>
            </a:r>
            <a:r>
              <a:rPr lang="en-US" dirty="0" smtClean="0"/>
              <a:t>-order phase transition..</a:t>
            </a:r>
          </a:p>
          <a:p>
            <a:endParaRPr lang="en-US" dirty="0" smtClean="0"/>
          </a:p>
          <a:p>
            <a:endParaRPr lang="en-US" dirty="0"/>
          </a:p>
        </p:txBody>
      </p:sp>
      <p:pic>
        <p:nvPicPr>
          <p:cNvPr id="112642" name="Picture 2"/>
          <p:cNvPicPr>
            <a:picLocks noChangeAspect="1" noChangeArrowheads="1"/>
          </p:cNvPicPr>
          <p:nvPr/>
        </p:nvPicPr>
        <p:blipFill>
          <a:blip r:embed="rId2" cstate="print"/>
          <a:srcRect/>
          <a:stretch>
            <a:fillRect/>
          </a:stretch>
        </p:blipFill>
        <p:spPr bwMode="auto">
          <a:xfrm>
            <a:off x="0" y="762000"/>
            <a:ext cx="6243869" cy="4724400"/>
          </a:xfrm>
          <a:prstGeom prst="rect">
            <a:avLst/>
          </a:prstGeom>
          <a:noFill/>
          <a:ln w="9525">
            <a:noFill/>
            <a:miter lim="800000"/>
            <a:headEnd/>
            <a:tailEnd/>
          </a:ln>
        </p:spPr>
      </p:pic>
      <p:sp>
        <p:nvSpPr>
          <p:cNvPr id="9" name="TextBox 8"/>
          <p:cNvSpPr txBox="1"/>
          <p:nvPr/>
        </p:nvSpPr>
        <p:spPr>
          <a:xfrm>
            <a:off x="6324600" y="4724400"/>
            <a:ext cx="2819400" cy="1477328"/>
          </a:xfrm>
          <a:prstGeom prst="rect">
            <a:avLst/>
          </a:prstGeom>
          <a:noFill/>
        </p:spPr>
        <p:txBody>
          <a:bodyPr wrap="square" rtlCol="0">
            <a:spAutoFit/>
          </a:bodyPr>
          <a:lstStyle/>
          <a:p>
            <a:r>
              <a:rPr lang="en-US" dirty="0" err="1" smtClean="0"/>
              <a:t>y</a:t>
            </a:r>
            <a:r>
              <a:rPr lang="en-US" baseline="-25000" dirty="0" err="1" smtClean="0"/>
              <a:t>beam</a:t>
            </a:r>
            <a:r>
              <a:rPr lang="en-US" dirty="0" smtClean="0"/>
              <a:t> at 200 </a:t>
            </a:r>
            <a:r>
              <a:rPr lang="en-US" dirty="0" err="1" smtClean="0"/>
              <a:t>GeV</a:t>
            </a:r>
            <a:r>
              <a:rPr lang="en-US" dirty="0" smtClean="0"/>
              <a:t> = 5.4</a:t>
            </a:r>
          </a:p>
          <a:p>
            <a:endParaRPr lang="en-US" dirty="0" smtClean="0"/>
          </a:p>
          <a:p>
            <a:r>
              <a:rPr lang="en-US" dirty="0" err="1" smtClean="0"/>
              <a:t>y</a:t>
            </a:r>
            <a:r>
              <a:rPr lang="en-US" baseline="-25000" dirty="0" err="1" smtClean="0"/>
              <a:t>beam</a:t>
            </a:r>
            <a:r>
              <a:rPr lang="en-US" dirty="0" smtClean="0"/>
              <a:t> at 62 </a:t>
            </a:r>
            <a:r>
              <a:rPr lang="en-US" dirty="0" err="1" smtClean="0"/>
              <a:t>GeV</a:t>
            </a:r>
            <a:r>
              <a:rPr lang="en-US" dirty="0" smtClean="0"/>
              <a:t> = 4.2</a:t>
            </a:r>
          </a:p>
          <a:p>
            <a:endParaRPr lang="en-US" dirty="0" smtClean="0"/>
          </a:p>
          <a:p>
            <a:r>
              <a:rPr lang="en-US" dirty="0" err="1" smtClean="0"/>
              <a:t>y</a:t>
            </a:r>
            <a:r>
              <a:rPr lang="en-US" baseline="-25000" dirty="0" err="1" smtClean="0"/>
              <a:t>beam</a:t>
            </a:r>
            <a:r>
              <a:rPr lang="en-US" dirty="0" smtClean="0"/>
              <a:t> at 9 </a:t>
            </a:r>
            <a:r>
              <a:rPr lang="en-US" dirty="0" err="1" smtClean="0"/>
              <a:t>GeV</a:t>
            </a:r>
            <a:r>
              <a:rPr lang="en-US" dirty="0" smtClean="0"/>
              <a:t> = 2.3</a:t>
            </a:r>
          </a:p>
        </p:txBody>
      </p:sp>
      <p:sp>
        <p:nvSpPr>
          <p:cNvPr id="10" name="TextBox 9"/>
          <p:cNvSpPr txBox="1"/>
          <p:nvPr/>
        </p:nvSpPr>
        <p:spPr>
          <a:xfrm>
            <a:off x="0" y="5486400"/>
            <a:ext cx="5791200" cy="923330"/>
          </a:xfrm>
          <a:prstGeom prst="rect">
            <a:avLst/>
          </a:prstGeom>
          <a:noFill/>
        </p:spPr>
        <p:txBody>
          <a:bodyPr wrap="square" rtlCol="0">
            <a:spAutoFit/>
          </a:bodyPr>
          <a:lstStyle/>
          <a:p>
            <a:r>
              <a:rPr lang="en-US" dirty="0" smtClean="0"/>
              <a:t>The 9.2 </a:t>
            </a:r>
            <a:r>
              <a:rPr lang="en-US" dirty="0" err="1" smtClean="0"/>
              <a:t>GeV</a:t>
            </a:r>
            <a:r>
              <a:rPr lang="en-US" dirty="0" smtClean="0"/>
              <a:t> data show a different trend compared to the 200 and 62 </a:t>
            </a:r>
            <a:r>
              <a:rPr lang="en-US" dirty="0" err="1" smtClean="0"/>
              <a:t>GeV</a:t>
            </a:r>
            <a:r>
              <a:rPr lang="en-US" dirty="0" smtClean="0"/>
              <a:t> data. Results at 7 </a:t>
            </a:r>
            <a:r>
              <a:rPr lang="en-US" dirty="0" err="1" smtClean="0"/>
              <a:t>GeV</a:t>
            </a:r>
            <a:r>
              <a:rPr lang="en-US" dirty="0" smtClean="0"/>
              <a:t> coming soon.</a:t>
            </a:r>
            <a:endParaRPr lang="en-US" dirty="0"/>
          </a:p>
        </p:txBody>
      </p:sp>
      <p:sp>
        <p:nvSpPr>
          <p:cNvPr id="12"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13"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772400" cy="914400"/>
          </a:xfrm>
        </p:spPr>
        <p:txBody>
          <a:bodyPr/>
          <a:lstStyle/>
          <a:p>
            <a:r>
              <a:rPr lang="en-US" dirty="0" smtClean="0"/>
              <a:t>Elliptic Flow vs. Beam Energy and System Size</a:t>
            </a:r>
            <a:endParaRPr lang="en-US" dirty="0"/>
          </a:p>
        </p:txBody>
      </p:sp>
      <p:sp>
        <p:nvSpPr>
          <p:cNvPr id="5"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pic>
        <p:nvPicPr>
          <p:cNvPr id="93186" name="Picture 2"/>
          <p:cNvPicPr>
            <a:picLocks noChangeAspect="1" noChangeArrowheads="1"/>
          </p:cNvPicPr>
          <p:nvPr/>
        </p:nvPicPr>
        <p:blipFill>
          <a:blip r:embed="rId3" cstate="print"/>
          <a:srcRect/>
          <a:stretch>
            <a:fillRect/>
          </a:stretch>
        </p:blipFill>
        <p:spPr bwMode="auto">
          <a:xfrm>
            <a:off x="228600" y="1143000"/>
            <a:ext cx="8534400" cy="5353574"/>
          </a:xfrm>
          <a:prstGeom prst="rect">
            <a:avLst/>
          </a:prstGeom>
          <a:noFill/>
          <a:ln w="9525">
            <a:noFill/>
            <a:miter lim="800000"/>
            <a:headEnd/>
            <a:tailEnd/>
          </a:ln>
        </p:spPr>
      </p:pic>
      <p:sp>
        <p:nvSpPr>
          <p:cNvPr id="7" name="Rectangle 6"/>
          <p:cNvSpPr/>
          <p:nvPr/>
        </p:nvSpPr>
        <p:spPr>
          <a:xfrm>
            <a:off x="8153400" y="6248400"/>
            <a:ext cx="3048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114800" y="5562600"/>
            <a:ext cx="4267200" cy="923330"/>
          </a:xfrm>
          <a:prstGeom prst="rect">
            <a:avLst/>
          </a:prstGeom>
          <a:noFill/>
        </p:spPr>
        <p:txBody>
          <a:bodyPr wrap="square" rtlCol="0">
            <a:spAutoFit/>
          </a:bodyPr>
          <a:lstStyle/>
          <a:p>
            <a:r>
              <a:rPr lang="en-US" b="1" dirty="0" smtClean="0">
                <a:solidFill>
                  <a:srgbClr val="002060"/>
                </a:solidFill>
              </a:rPr>
              <a:t>The scaling of elliptic flow persists  in 62.4 </a:t>
            </a:r>
            <a:r>
              <a:rPr lang="en-US" b="1" dirty="0" err="1" smtClean="0">
                <a:solidFill>
                  <a:srgbClr val="002060"/>
                </a:solidFill>
              </a:rPr>
              <a:t>GeV</a:t>
            </a:r>
            <a:r>
              <a:rPr lang="en-US" b="1" dirty="0" smtClean="0">
                <a:solidFill>
                  <a:srgbClr val="002060"/>
                </a:solidFill>
              </a:rPr>
              <a:t> </a:t>
            </a:r>
            <a:r>
              <a:rPr lang="en-US" b="1" dirty="0" err="1" smtClean="0">
                <a:solidFill>
                  <a:srgbClr val="002060"/>
                </a:solidFill>
              </a:rPr>
              <a:t>Au+Au</a:t>
            </a:r>
            <a:r>
              <a:rPr lang="en-US" b="1" dirty="0" smtClean="0">
                <a:solidFill>
                  <a:srgbClr val="002060"/>
                </a:solidFill>
              </a:rPr>
              <a:t> collisions. Data at lower energies coming soon.</a:t>
            </a:r>
            <a:endParaRPr lang="en-US" b="1" dirty="0">
              <a:solidFill>
                <a:srgbClr val="002060"/>
              </a:solidFill>
            </a:endParaRPr>
          </a:p>
        </p:txBody>
      </p:sp>
      <p:sp>
        <p:nvSpPr>
          <p:cNvPr id="9"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534400" cy="914400"/>
          </a:xfrm>
        </p:spPr>
        <p:txBody>
          <a:bodyPr/>
          <a:lstStyle/>
          <a:p>
            <a:r>
              <a:rPr lang="en-US" dirty="0" smtClean="0"/>
              <a:t>Elliptic Flow at 39 </a:t>
            </a:r>
            <a:r>
              <a:rPr lang="en-US" dirty="0" err="1" smtClean="0"/>
              <a:t>GeV</a:t>
            </a:r>
            <a:endParaRPr lang="en-US" dirty="0"/>
          </a:p>
        </p:txBody>
      </p:sp>
      <p:pic>
        <p:nvPicPr>
          <p:cNvPr id="7" name="Picture 6" descr="v2comp2.png"/>
          <p:cNvPicPr>
            <a:picLocks noChangeAspect="1"/>
          </p:cNvPicPr>
          <p:nvPr/>
        </p:nvPicPr>
        <p:blipFill>
          <a:blip r:embed="rId3" cstate="print"/>
          <a:srcRect/>
          <a:stretch>
            <a:fillRect/>
          </a:stretch>
        </p:blipFill>
        <p:spPr bwMode="auto">
          <a:xfrm>
            <a:off x="0" y="533400"/>
            <a:ext cx="9144000" cy="2936200"/>
          </a:xfrm>
          <a:prstGeom prst="rect">
            <a:avLst/>
          </a:prstGeom>
          <a:noFill/>
          <a:ln w="9525">
            <a:noFill/>
            <a:miter lim="800000"/>
            <a:headEnd/>
            <a:tailEnd/>
          </a:ln>
        </p:spPr>
      </p:pic>
      <p:pic>
        <p:nvPicPr>
          <p:cNvPr id="9" name="Picture 8" descr="v2vsE_1.png"/>
          <p:cNvPicPr>
            <a:picLocks noChangeAspect="1"/>
          </p:cNvPicPr>
          <p:nvPr/>
        </p:nvPicPr>
        <p:blipFill>
          <a:blip r:embed="rId4" cstate="print"/>
          <a:srcRect r="14943"/>
          <a:stretch>
            <a:fillRect/>
          </a:stretch>
        </p:blipFill>
        <p:spPr bwMode="auto">
          <a:xfrm>
            <a:off x="0" y="3429001"/>
            <a:ext cx="3886200" cy="3071922"/>
          </a:xfrm>
          <a:prstGeom prst="rect">
            <a:avLst/>
          </a:prstGeom>
          <a:noFill/>
          <a:ln w="9525">
            <a:noFill/>
            <a:miter lim="800000"/>
            <a:headEnd/>
            <a:tailEnd/>
          </a:ln>
        </p:spPr>
      </p:pic>
      <p:sp>
        <p:nvSpPr>
          <p:cNvPr id="12"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13" name="TextBox 12"/>
          <p:cNvSpPr txBox="1"/>
          <p:nvPr/>
        </p:nvSpPr>
        <p:spPr>
          <a:xfrm>
            <a:off x="4343400" y="4800600"/>
            <a:ext cx="4419600" cy="369332"/>
          </a:xfrm>
          <a:prstGeom prst="rect">
            <a:avLst/>
          </a:prstGeom>
          <a:noFill/>
        </p:spPr>
        <p:txBody>
          <a:bodyPr wrap="square" rtlCol="0">
            <a:spAutoFit/>
          </a:bodyPr>
          <a:lstStyle/>
          <a:p>
            <a:r>
              <a:rPr lang="en-US" dirty="0" smtClean="0"/>
              <a:t>No surprises at these energies.</a:t>
            </a:r>
            <a:endParaRPr lang="en-US" dirty="0"/>
          </a:p>
        </p:txBody>
      </p:sp>
      <p:sp>
        <p:nvSpPr>
          <p:cNvPr id="8"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914400"/>
          </a:xfrm>
        </p:spPr>
        <p:txBody>
          <a:bodyPr/>
          <a:lstStyle/>
          <a:p>
            <a:r>
              <a:rPr lang="en-US" dirty="0" smtClean="0"/>
              <a:t>Elliptic Flow at 9.2 </a:t>
            </a:r>
            <a:r>
              <a:rPr lang="en-US" dirty="0" err="1" smtClean="0"/>
              <a:t>GeV</a:t>
            </a:r>
            <a:endParaRPr lang="en-US" dirty="0"/>
          </a:p>
        </p:txBody>
      </p:sp>
      <p:pic>
        <p:nvPicPr>
          <p:cNvPr id="51202" name="Picture 2"/>
          <p:cNvPicPr>
            <a:picLocks noChangeAspect="1" noChangeArrowheads="1"/>
          </p:cNvPicPr>
          <p:nvPr/>
        </p:nvPicPr>
        <p:blipFill>
          <a:blip r:embed="rId3" cstate="print"/>
          <a:srcRect/>
          <a:stretch>
            <a:fillRect/>
          </a:stretch>
        </p:blipFill>
        <p:spPr bwMode="auto">
          <a:xfrm>
            <a:off x="228600" y="609600"/>
            <a:ext cx="8828141" cy="5715000"/>
          </a:xfrm>
          <a:prstGeom prst="rect">
            <a:avLst/>
          </a:prstGeom>
          <a:noFill/>
          <a:ln w="9525">
            <a:noFill/>
            <a:miter lim="800000"/>
            <a:headEnd/>
            <a:tailEnd/>
          </a:ln>
        </p:spPr>
      </p:pic>
      <p:sp>
        <p:nvSpPr>
          <p:cNvPr id="5"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6" name="Rectangle 5"/>
          <p:cNvSpPr/>
          <p:nvPr/>
        </p:nvSpPr>
        <p:spPr>
          <a:xfrm>
            <a:off x="457200" y="6172200"/>
            <a:ext cx="1905000" cy="152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dirty="0" err="1" smtClean="0"/>
              <a:t>Pion</a:t>
            </a:r>
            <a:r>
              <a:rPr lang="en-US" dirty="0" smtClean="0"/>
              <a:t> </a:t>
            </a:r>
            <a:r>
              <a:rPr lang="en-US" dirty="0" err="1" smtClean="0"/>
              <a:t>Interferometry</a:t>
            </a:r>
            <a:endParaRPr lang="en-US" dirty="0"/>
          </a:p>
        </p:txBody>
      </p:sp>
      <p:sp>
        <p:nvSpPr>
          <p:cNvPr id="5"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pic>
        <p:nvPicPr>
          <p:cNvPr id="6" name="Picture 9" descr="excitation_hbt_new_no_19"/>
          <p:cNvPicPr>
            <a:picLocks noChangeAspect="1" noChangeArrowheads="1"/>
          </p:cNvPicPr>
          <p:nvPr/>
        </p:nvPicPr>
        <p:blipFill>
          <a:blip r:embed="rId3" cstate="print"/>
          <a:srcRect r="4547"/>
          <a:stretch>
            <a:fillRect/>
          </a:stretch>
        </p:blipFill>
        <p:spPr bwMode="auto">
          <a:xfrm>
            <a:off x="228600" y="609600"/>
            <a:ext cx="4006056" cy="5867400"/>
          </a:xfrm>
          <a:prstGeom prst="rect">
            <a:avLst/>
          </a:prstGeom>
          <a:noFill/>
        </p:spPr>
      </p:pic>
      <p:pic>
        <p:nvPicPr>
          <p:cNvPr id="95234" name="Picture 2"/>
          <p:cNvPicPr>
            <a:picLocks noChangeAspect="1" noChangeArrowheads="1"/>
          </p:cNvPicPr>
          <p:nvPr/>
        </p:nvPicPr>
        <p:blipFill>
          <a:blip r:embed="rId4" cstate="print"/>
          <a:srcRect/>
          <a:stretch>
            <a:fillRect/>
          </a:stretch>
        </p:blipFill>
        <p:spPr bwMode="auto">
          <a:xfrm>
            <a:off x="4495800" y="609600"/>
            <a:ext cx="4114800" cy="1371600"/>
          </a:xfrm>
          <a:prstGeom prst="rect">
            <a:avLst/>
          </a:prstGeom>
          <a:noFill/>
          <a:ln w="9525">
            <a:noFill/>
            <a:miter lim="800000"/>
            <a:headEnd/>
            <a:tailEnd/>
          </a:ln>
        </p:spPr>
      </p:pic>
      <p:sp>
        <p:nvSpPr>
          <p:cNvPr id="8" name="TextBox 7"/>
          <p:cNvSpPr txBox="1"/>
          <p:nvPr/>
        </p:nvSpPr>
        <p:spPr>
          <a:xfrm>
            <a:off x="4419600" y="1981200"/>
            <a:ext cx="3886200" cy="646331"/>
          </a:xfrm>
          <a:prstGeom prst="rect">
            <a:avLst/>
          </a:prstGeom>
          <a:noFill/>
        </p:spPr>
        <p:txBody>
          <a:bodyPr wrap="square" rtlCol="0">
            <a:spAutoFit/>
          </a:bodyPr>
          <a:lstStyle/>
          <a:p>
            <a:r>
              <a:rPr lang="en-US" dirty="0" smtClean="0"/>
              <a:t>STAR 9.2 </a:t>
            </a:r>
            <a:r>
              <a:rPr lang="en-US" dirty="0" err="1" smtClean="0"/>
              <a:t>GeV</a:t>
            </a:r>
            <a:r>
              <a:rPr lang="en-US" dirty="0" smtClean="0"/>
              <a:t>: Phys. Rev. C81 (2010) 024911.</a:t>
            </a:r>
            <a:endParaRPr lang="en-US" dirty="0"/>
          </a:p>
        </p:txBody>
      </p:sp>
      <p:pic>
        <p:nvPicPr>
          <p:cNvPr id="13" name="Picture 4"/>
          <p:cNvPicPr>
            <a:picLocks noChangeAspect="1" noChangeArrowheads="1"/>
          </p:cNvPicPr>
          <p:nvPr/>
        </p:nvPicPr>
        <p:blipFill>
          <a:blip r:embed="rId5" cstate="print"/>
          <a:srcRect/>
          <a:stretch>
            <a:fillRect/>
          </a:stretch>
        </p:blipFill>
        <p:spPr bwMode="auto">
          <a:xfrm>
            <a:off x="4501334" y="2895600"/>
            <a:ext cx="4642666" cy="3473450"/>
          </a:xfrm>
          <a:prstGeom prst="rect">
            <a:avLst/>
          </a:prstGeom>
          <a:noFill/>
          <a:ln w="9525">
            <a:noFill/>
            <a:miter lim="800000"/>
            <a:headEnd/>
            <a:tailEnd/>
          </a:ln>
        </p:spPr>
      </p:pic>
      <p:sp>
        <p:nvSpPr>
          <p:cNvPr id="17" name="Rectangle 19"/>
          <p:cNvSpPr>
            <a:spLocks noChangeArrowheads="1"/>
          </p:cNvSpPr>
          <p:nvPr/>
        </p:nvSpPr>
        <p:spPr bwMode="auto">
          <a:xfrm>
            <a:off x="4469584" y="5137150"/>
            <a:ext cx="336550" cy="457200"/>
          </a:xfrm>
          <a:prstGeom prst="rect">
            <a:avLst/>
          </a:prstGeom>
          <a:noFill/>
          <a:ln w="9525">
            <a:noFill/>
            <a:miter lim="800000"/>
            <a:headEnd/>
            <a:tailEnd/>
          </a:ln>
        </p:spPr>
        <p:txBody>
          <a:bodyPr wrap="none">
            <a:spAutoFit/>
          </a:bodyPr>
          <a:lstStyle/>
          <a:p>
            <a:r>
              <a:rPr lang="en-US">
                <a:solidFill>
                  <a:srgbClr val="FF0000"/>
                </a:solidFill>
              </a:rPr>
              <a:t>x</a:t>
            </a:r>
            <a:endParaRPr lang="en-US"/>
          </a:p>
        </p:txBody>
      </p:sp>
      <p:sp>
        <p:nvSpPr>
          <p:cNvPr id="19" name="Line 40"/>
          <p:cNvSpPr>
            <a:spLocks noChangeShapeType="1"/>
          </p:cNvSpPr>
          <p:nvPr/>
        </p:nvSpPr>
        <p:spPr bwMode="auto">
          <a:xfrm rot="3000000" flipV="1">
            <a:off x="5796734" y="4038600"/>
            <a:ext cx="0" cy="457200"/>
          </a:xfrm>
          <a:prstGeom prst="line">
            <a:avLst/>
          </a:prstGeom>
          <a:noFill/>
          <a:ln w="22225">
            <a:solidFill>
              <a:srgbClr val="FF0000"/>
            </a:solidFill>
            <a:round/>
            <a:headEnd/>
            <a:tailEnd type="triangle" w="med" len="med"/>
          </a:ln>
        </p:spPr>
        <p:txBody>
          <a:bodyPr wrap="none" anchor="ctr"/>
          <a:lstStyle/>
          <a:p>
            <a:endParaRPr lang="en-US"/>
          </a:p>
        </p:txBody>
      </p:sp>
      <p:sp>
        <p:nvSpPr>
          <p:cNvPr id="20" name="Rectangle 41"/>
          <p:cNvSpPr>
            <a:spLocks noChangeArrowheads="1"/>
          </p:cNvSpPr>
          <p:nvPr/>
        </p:nvSpPr>
        <p:spPr bwMode="auto">
          <a:xfrm>
            <a:off x="6169796" y="2895600"/>
            <a:ext cx="3208338" cy="738188"/>
          </a:xfrm>
          <a:prstGeom prst="rect">
            <a:avLst/>
          </a:prstGeom>
          <a:noFill/>
          <a:ln w="9525">
            <a:noFill/>
            <a:miter lim="800000"/>
            <a:headEnd/>
            <a:tailEnd/>
          </a:ln>
        </p:spPr>
        <p:txBody>
          <a:bodyPr wrap="none">
            <a:spAutoFit/>
          </a:bodyPr>
          <a:lstStyle/>
          <a:p>
            <a:r>
              <a:rPr lang="en-US" sz="1400" dirty="0">
                <a:solidFill>
                  <a:schemeClr val="bg1"/>
                </a:solidFill>
                <a:latin typeface="Verdana" pitchFamily="34" charset="0"/>
              </a:rPr>
              <a:t>adapted from </a:t>
            </a:r>
            <a:br>
              <a:rPr lang="en-US" sz="1400" dirty="0">
                <a:solidFill>
                  <a:schemeClr val="bg1"/>
                </a:solidFill>
                <a:latin typeface="Verdana" pitchFamily="34" charset="0"/>
              </a:rPr>
            </a:br>
            <a:r>
              <a:rPr lang="en-US" sz="1400" dirty="0" err="1">
                <a:solidFill>
                  <a:schemeClr val="bg1"/>
                </a:solidFill>
                <a:latin typeface="Verdana" pitchFamily="34" charset="0"/>
              </a:rPr>
              <a:t>Annu</a:t>
            </a:r>
            <a:r>
              <a:rPr lang="en-US" sz="1400" dirty="0">
                <a:solidFill>
                  <a:schemeClr val="bg1"/>
                </a:solidFill>
                <a:latin typeface="Verdana" pitchFamily="34" charset="0"/>
              </a:rPr>
              <a:t>. Rev. </a:t>
            </a:r>
            <a:r>
              <a:rPr lang="en-US" sz="1400" dirty="0" err="1">
                <a:solidFill>
                  <a:schemeClr val="bg1"/>
                </a:solidFill>
                <a:latin typeface="Verdana" pitchFamily="34" charset="0"/>
              </a:rPr>
              <a:t>Nucl</a:t>
            </a:r>
            <a:r>
              <a:rPr lang="en-US" sz="1400" dirty="0">
                <a:solidFill>
                  <a:schemeClr val="bg1"/>
                </a:solidFill>
                <a:latin typeface="Verdana" pitchFamily="34" charset="0"/>
              </a:rPr>
              <a:t>. Part. Sci. 2005. </a:t>
            </a:r>
          </a:p>
          <a:p>
            <a:r>
              <a:rPr lang="en-US" sz="1400" dirty="0">
                <a:solidFill>
                  <a:schemeClr val="bg1"/>
                </a:solidFill>
                <a:latin typeface="Verdana" pitchFamily="34" charset="0"/>
              </a:rPr>
              <a:t>55:357-402 </a:t>
            </a:r>
          </a:p>
        </p:txBody>
      </p:sp>
      <p:sp>
        <p:nvSpPr>
          <p:cNvPr id="21" name="Oval 42"/>
          <p:cNvSpPr>
            <a:spLocks noChangeArrowheads="1"/>
          </p:cNvSpPr>
          <p:nvPr/>
        </p:nvSpPr>
        <p:spPr bwMode="auto">
          <a:xfrm>
            <a:off x="4653734" y="3048000"/>
            <a:ext cx="1447800" cy="3810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2" name="Rectangle 14"/>
          <p:cNvSpPr>
            <a:spLocks noChangeArrowheads="1"/>
          </p:cNvSpPr>
          <p:nvPr/>
        </p:nvSpPr>
        <p:spPr bwMode="auto">
          <a:xfrm>
            <a:off x="4806134" y="3048000"/>
            <a:ext cx="1447800" cy="396875"/>
          </a:xfrm>
          <a:prstGeom prst="rect">
            <a:avLst/>
          </a:prstGeom>
          <a:noFill/>
          <a:ln w="9525">
            <a:noFill/>
            <a:miter lim="800000"/>
            <a:headEnd/>
            <a:tailEnd/>
          </a:ln>
        </p:spPr>
        <p:txBody>
          <a:bodyPr>
            <a:spAutoFit/>
          </a:bodyPr>
          <a:lstStyle/>
          <a:p>
            <a:pPr>
              <a:defRPr/>
            </a:pPr>
            <a:r>
              <a:rPr lang="en-US" sz="2000" dirty="0">
                <a:ea typeface="+mn-ea"/>
                <a:cs typeface="Lucida Sans Unicode" charset="0"/>
              </a:rPr>
              <a:t>Detector</a:t>
            </a:r>
            <a:endParaRPr lang="en-US" sz="2000" dirty="0">
              <a:effectLst>
                <a:outerShdw blurRad="38100" dist="38100" dir="2700000" algn="tl">
                  <a:srgbClr val="C0C0C0"/>
                </a:outerShdw>
              </a:effectLst>
              <a:ea typeface="+mn-ea"/>
              <a:cs typeface="Lucida Sans Unicode" charset="0"/>
            </a:endParaRPr>
          </a:p>
        </p:txBody>
      </p:sp>
      <p:sp>
        <p:nvSpPr>
          <p:cNvPr id="23" name="Rectangle 15"/>
          <p:cNvSpPr>
            <a:spLocks noChangeArrowheads="1"/>
          </p:cNvSpPr>
          <p:nvPr/>
        </p:nvSpPr>
        <p:spPr bwMode="auto">
          <a:xfrm rot="2700000">
            <a:off x="5635603" y="3598069"/>
            <a:ext cx="1144587" cy="396875"/>
          </a:xfrm>
          <a:prstGeom prst="rect">
            <a:avLst/>
          </a:prstGeom>
          <a:noFill/>
          <a:ln w="9525">
            <a:noFill/>
            <a:miter lim="800000"/>
            <a:headEnd/>
            <a:tailEnd/>
          </a:ln>
        </p:spPr>
        <p:txBody>
          <a:bodyPr wrap="none">
            <a:spAutoFit/>
          </a:bodyPr>
          <a:lstStyle/>
          <a:p>
            <a:pPr>
              <a:defRPr/>
            </a:pPr>
            <a:r>
              <a:rPr lang="en-US" sz="2000" dirty="0">
                <a:ea typeface="+mn-ea"/>
                <a:cs typeface="Lucida Sans Unicode" charset="0"/>
              </a:rPr>
              <a:t>Detector</a:t>
            </a:r>
            <a:endParaRPr lang="en-US" dirty="0">
              <a:effectLst>
                <a:outerShdw blurRad="38100" dist="38100" dir="2700000" algn="tl">
                  <a:srgbClr val="C0C0C0"/>
                </a:outerShdw>
              </a:effectLst>
              <a:ea typeface="+mn-ea"/>
              <a:cs typeface="Lucida Sans Unicode" charset="0"/>
            </a:endParaRPr>
          </a:p>
        </p:txBody>
      </p:sp>
      <p:sp>
        <p:nvSpPr>
          <p:cNvPr id="24" name="Oval 42"/>
          <p:cNvSpPr>
            <a:spLocks noChangeArrowheads="1"/>
          </p:cNvSpPr>
          <p:nvPr/>
        </p:nvSpPr>
        <p:spPr bwMode="auto">
          <a:xfrm rot="2445501">
            <a:off x="7823947" y="3624886"/>
            <a:ext cx="1447800" cy="3810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 name="Rectangle 14"/>
          <p:cNvSpPr>
            <a:spLocks noChangeArrowheads="1"/>
          </p:cNvSpPr>
          <p:nvPr/>
        </p:nvSpPr>
        <p:spPr bwMode="auto">
          <a:xfrm rot="2445501">
            <a:off x="7976347" y="3701085"/>
            <a:ext cx="1447800" cy="396875"/>
          </a:xfrm>
          <a:prstGeom prst="rect">
            <a:avLst/>
          </a:prstGeom>
          <a:noFill/>
          <a:ln w="9525">
            <a:noFill/>
            <a:miter lim="800000"/>
            <a:headEnd/>
            <a:tailEnd/>
          </a:ln>
        </p:spPr>
        <p:txBody>
          <a:bodyPr>
            <a:spAutoFit/>
          </a:bodyPr>
          <a:lstStyle/>
          <a:p>
            <a:pPr>
              <a:defRPr/>
            </a:pPr>
            <a:r>
              <a:rPr lang="en-US" sz="2000" dirty="0">
                <a:ea typeface="+mn-ea"/>
                <a:cs typeface="Lucida Sans Unicode" charset="0"/>
              </a:rPr>
              <a:t>Detector</a:t>
            </a:r>
            <a:endParaRPr lang="en-US" sz="2000" dirty="0">
              <a:effectLst>
                <a:outerShdw blurRad="38100" dist="38100" dir="2700000" algn="tl">
                  <a:srgbClr val="C0C0C0"/>
                </a:outerShdw>
              </a:effectLst>
              <a:ea typeface="+mn-ea"/>
              <a:cs typeface="Lucida Sans Unicode" charset="0"/>
            </a:endParaRPr>
          </a:p>
        </p:txBody>
      </p:sp>
      <p:pic>
        <p:nvPicPr>
          <p:cNvPr id="105473" name="Picture 1"/>
          <p:cNvPicPr>
            <a:picLocks noChangeAspect="1" noChangeArrowheads="1"/>
          </p:cNvPicPr>
          <p:nvPr/>
        </p:nvPicPr>
        <p:blipFill>
          <a:blip r:embed="rId6" cstate="print"/>
          <a:srcRect/>
          <a:stretch>
            <a:fillRect/>
          </a:stretch>
        </p:blipFill>
        <p:spPr bwMode="auto">
          <a:xfrm>
            <a:off x="152400" y="609600"/>
            <a:ext cx="4343400" cy="5924550"/>
          </a:xfrm>
          <a:prstGeom prst="rect">
            <a:avLst/>
          </a:prstGeom>
          <a:noFill/>
          <a:ln w="9525">
            <a:noFill/>
            <a:miter lim="800000"/>
            <a:headEnd/>
            <a:tailEnd/>
          </a:ln>
        </p:spPr>
      </p:pic>
      <p:pic>
        <p:nvPicPr>
          <p:cNvPr id="105474" name="Picture 2"/>
          <p:cNvPicPr>
            <a:picLocks noChangeAspect="1" noChangeArrowheads="1"/>
          </p:cNvPicPr>
          <p:nvPr/>
        </p:nvPicPr>
        <p:blipFill>
          <a:blip r:embed="rId7" cstate="print"/>
          <a:srcRect/>
          <a:stretch>
            <a:fillRect/>
          </a:stretch>
        </p:blipFill>
        <p:spPr bwMode="auto">
          <a:xfrm>
            <a:off x="685800" y="4572000"/>
            <a:ext cx="868837" cy="533400"/>
          </a:xfrm>
          <a:prstGeom prst="rect">
            <a:avLst/>
          </a:prstGeom>
          <a:noFill/>
          <a:ln w="9525">
            <a:noFill/>
            <a:miter lim="800000"/>
            <a:headEnd/>
            <a:tailEnd/>
          </a:ln>
        </p:spPr>
      </p:pic>
      <p:sp>
        <p:nvSpPr>
          <p:cNvPr id="26"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z="3200" dirty="0" smtClean="0"/>
              <a:t>Freeze-out Volume from </a:t>
            </a:r>
            <a:r>
              <a:rPr lang="en-US" sz="3200" dirty="0" err="1" smtClean="0"/>
              <a:t>Pion</a:t>
            </a:r>
            <a:r>
              <a:rPr lang="en-US" sz="3200" dirty="0" smtClean="0"/>
              <a:t> </a:t>
            </a:r>
            <a:r>
              <a:rPr lang="en-US" sz="3200" dirty="0" err="1" smtClean="0"/>
              <a:t>Interferometry</a:t>
            </a:r>
            <a:endParaRPr lang="en-US" sz="3200" dirty="0"/>
          </a:p>
        </p:txBody>
      </p:sp>
      <p:pic>
        <p:nvPicPr>
          <p:cNvPr id="193538" name="Picture 2"/>
          <p:cNvPicPr>
            <a:picLocks noChangeAspect="1" noChangeArrowheads="1"/>
          </p:cNvPicPr>
          <p:nvPr/>
        </p:nvPicPr>
        <p:blipFill>
          <a:blip r:embed="rId2" cstate="print"/>
          <a:srcRect/>
          <a:stretch>
            <a:fillRect/>
          </a:stretch>
        </p:blipFill>
        <p:spPr bwMode="auto">
          <a:xfrm>
            <a:off x="152400" y="457199"/>
            <a:ext cx="4572000" cy="3773265"/>
          </a:xfrm>
          <a:prstGeom prst="rect">
            <a:avLst/>
          </a:prstGeom>
          <a:noFill/>
          <a:ln w="9525">
            <a:noFill/>
            <a:miter lim="800000"/>
            <a:headEnd/>
            <a:tailEnd/>
          </a:ln>
        </p:spPr>
      </p:pic>
      <p:sp>
        <p:nvSpPr>
          <p:cNvPr id="4" name="TextBox 3"/>
          <p:cNvSpPr txBox="1"/>
          <p:nvPr/>
        </p:nvSpPr>
        <p:spPr>
          <a:xfrm>
            <a:off x="4800600" y="533400"/>
            <a:ext cx="2895600" cy="4124206"/>
          </a:xfrm>
          <a:prstGeom prst="rect">
            <a:avLst/>
          </a:prstGeom>
          <a:noFill/>
        </p:spPr>
        <p:txBody>
          <a:bodyPr wrap="square" rtlCol="0">
            <a:spAutoFit/>
          </a:bodyPr>
          <a:lstStyle/>
          <a:p>
            <a:r>
              <a:rPr lang="en-US" dirty="0" smtClean="0"/>
              <a:t>A “freeze-out volume” can be extracted from the </a:t>
            </a:r>
            <a:r>
              <a:rPr lang="en-US" dirty="0" err="1" smtClean="0"/>
              <a:t>interferometry</a:t>
            </a:r>
            <a:r>
              <a:rPr lang="en-US" dirty="0" smtClean="0"/>
              <a:t> results:</a:t>
            </a:r>
          </a:p>
          <a:p>
            <a:r>
              <a:rPr lang="en-US" sz="2800" dirty="0" err="1" smtClean="0"/>
              <a:t>V</a:t>
            </a:r>
            <a:r>
              <a:rPr lang="en-US" sz="2800" baseline="-25000" dirty="0" err="1" smtClean="0"/>
              <a:t>fo</a:t>
            </a:r>
            <a:r>
              <a:rPr lang="en-US" sz="2800" dirty="0" smtClean="0"/>
              <a:t> = R</a:t>
            </a:r>
            <a:r>
              <a:rPr lang="en-US" sz="2800" baseline="30000" dirty="0" smtClean="0"/>
              <a:t>2</a:t>
            </a:r>
            <a:r>
              <a:rPr lang="en-US" sz="2800" baseline="-25000" dirty="0" smtClean="0"/>
              <a:t>side</a:t>
            </a:r>
            <a:r>
              <a:rPr lang="en-US" sz="2800" dirty="0" smtClean="0"/>
              <a:t>R</a:t>
            </a:r>
            <a:r>
              <a:rPr lang="en-US" sz="2800" baseline="-25000" dirty="0" smtClean="0"/>
              <a:t>long</a:t>
            </a:r>
            <a:endParaRPr lang="en-US" sz="2000" baseline="-25000" dirty="0" smtClean="0"/>
          </a:p>
          <a:p>
            <a:endParaRPr lang="en-US" dirty="0" smtClean="0"/>
          </a:p>
          <a:p>
            <a:r>
              <a:rPr lang="en-US" dirty="0" smtClean="0"/>
              <a:t>A minimum in this quantity exists at ~7 </a:t>
            </a:r>
            <a:r>
              <a:rPr lang="en-US" dirty="0" err="1" smtClean="0"/>
              <a:t>GeV</a:t>
            </a:r>
            <a:endParaRPr lang="en-US" dirty="0" smtClean="0"/>
          </a:p>
          <a:p>
            <a:endParaRPr lang="en-US" dirty="0" smtClean="0"/>
          </a:p>
          <a:p>
            <a:r>
              <a:rPr lang="en-US" dirty="0" smtClean="0"/>
              <a:t>9 </a:t>
            </a:r>
            <a:r>
              <a:rPr lang="en-US" dirty="0" err="1" smtClean="0"/>
              <a:t>GeV</a:t>
            </a:r>
            <a:r>
              <a:rPr lang="en-US" dirty="0" smtClean="0"/>
              <a:t> results are consistent with SPS results.</a:t>
            </a:r>
          </a:p>
          <a:p>
            <a:endParaRPr lang="en-US" dirty="0"/>
          </a:p>
        </p:txBody>
      </p:sp>
      <p:pic>
        <p:nvPicPr>
          <p:cNvPr id="193539" name="Picture 3"/>
          <p:cNvPicPr>
            <a:picLocks noChangeAspect="1" noChangeArrowheads="1"/>
          </p:cNvPicPr>
          <p:nvPr/>
        </p:nvPicPr>
        <p:blipFill>
          <a:blip r:embed="rId3" cstate="print"/>
          <a:srcRect/>
          <a:stretch>
            <a:fillRect/>
          </a:stretch>
        </p:blipFill>
        <p:spPr bwMode="auto">
          <a:xfrm>
            <a:off x="152399" y="4191000"/>
            <a:ext cx="4592185" cy="2133600"/>
          </a:xfrm>
          <a:prstGeom prst="rect">
            <a:avLst/>
          </a:prstGeom>
          <a:noFill/>
          <a:ln w="9525">
            <a:noFill/>
            <a:miter lim="800000"/>
            <a:headEnd/>
            <a:tailEnd/>
          </a:ln>
        </p:spPr>
      </p:pic>
      <p:sp>
        <p:nvSpPr>
          <p:cNvPr id="6" name="TextBox 5"/>
          <p:cNvSpPr txBox="1"/>
          <p:nvPr/>
        </p:nvSpPr>
        <p:spPr>
          <a:xfrm>
            <a:off x="4800600" y="4495800"/>
            <a:ext cx="4114800" cy="1077218"/>
          </a:xfrm>
          <a:prstGeom prst="rect">
            <a:avLst/>
          </a:prstGeom>
          <a:noFill/>
        </p:spPr>
        <p:txBody>
          <a:bodyPr wrap="square" rtlCol="0">
            <a:spAutoFit/>
          </a:bodyPr>
          <a:lstStyle/>
          <a:p>
            <a:r>
              <a:rPr lang="en-US" dirty="0" smtClean="0"/>
              <a:t>The particle emission lifetime is related to:</a:t>
            </a:r>
          </a:p>
          <a:p>
            <a:r>
              <a:rPr lang="en-US" sz="2800" dirty="0" smtClean="0">
                <a:latin typeface="Symbol" pitchFamily="18" charset="2"/>
              </a:rPr>
              <a:t>t</a:t>
            </a:r>
            <a:r>
              <a:rPr lang="en-US" sz="2800" dirty="0" smtClean="0"/>
              <a:t> </a:t>
            </a:r>
            <a:r>
              <a:rPr lang="en-US" sz="2800" dirty="0" smtClean="0">
                <a:sym typeface="Wingdings" pitchFamily="2" charset="2"/>
              </a:rPr>
              <a:t></a:t>
            </a:r>
            <a:r>
              <a:rPr lang="en-US" sz="2800" dirty="0" smtClean="0"/>
              <a:t> R</a:t>
            </a:r>
            <a:r>
              <a:rPr lang="en-US" sz="2800" baseline="-25000" dirty="0" smtClean="0"/>
              <a:t>out</a:t>
            </a:r>
            <a:r>
              <a:rPr lang="en-US" sz="2800" dirty="0" smtClean="0"/>
              <a:t>/</a:t>
            </a:r>
            <a:r>
              <a:rPr lang="en-US" sz="2800" dirty="0" err="1" smtClean="0"/>
              <a:t>R</a:t>
            </a:r>
            <a:r>
              <a:rPr lang="en-US" sz="2800" baseline="-25000" dirty="0" err="1" smtClean="0"/>
              <a:t>side</a:t>
            </a:r>
            <a:endParaRPr lang="en-US" sz="2800" baseline="-25000" dirty="0"/>
          </a:p>
        </p:txBody>
      </p:sp>
      <p:sp>
        <p:nvSpPr>
          <p:cNvPr id="7" name="TextBox 6"/>
          <p:cNvSpPr txBox="1"/>
          <p:nvPr/>
        </p:nvSpPr>
        <p:spPr>
          <a:xfrm>
            <a:off x="4876800" y="5638800"/>
            <a:ext cx="3733800" cy="923330"/>
          </a:xfrm>
          <a:prstGeom prst="rect">
            <a:avLst/>
          </a:prstGeom>
          <a:noFill/>
        </p:spPr>
        <p:txBody>
          <a:bodyPr wrap="square" rtlCol="0">
            <a:spAutoFit/>
          </a:bodyPr>
          <a:lstStyle/>
          <a:p>
            <a:r>
              <a:rPr lang="en-US" dirty="0" smtClean="0"/>
              <a:t>An increase is expected near the critical point. This is not observed.</a:t>
            </a:r>
            <a:endParaRPr lang="en-US" dirty="0"/>
          </a:p>
        </p:txBody>
      </p:sp>
      <p:sp>
        <p:nvSpPr>
          <p:cNvPr id="11"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12"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600" cy="914400"/>
          </a:xfrm>
        </p:spPr>
        <p:txBody>
          <a:bodyPr/>
          <a:lstStyle/>
          <a:p>
            <a:r>
              <a:rPr lang="en-US" dirty="0" smtClean="0"/>
              <a:t>A Schematic Phase Diagram of QCD</a:t>
            </a:r>
            <a:endParaRPr lang="en-US" dirty="0"/>
          </a:p>
        </p:txBody>
      </p:sp>
      <p:graphicFrame>
        <p:nvGraphicFramePr>
          <p:cNvPr id="5" name="Object 7"/>
          <p:cNvGraphicFramePr>
            <a:graphicFrameLocks noChangeAspect="1"/>
          </p:cNvGraphicFramePr>
          <p:nvPr/>
        </p:nvGraphicFramePr>
        <p:xfrm>
          <a:off x="5791200" y="1676400"/>
          <a:ext cx="2235200" cy="393700"/>
        </p:xfrm>
        <a:graphic>
          <a:graphicData uri="http://schemas.openxmlformats.org/presentationml/2006/ole">
            <p:oleObj spid="_x0000_s1026" name="Equation" r:id="rId3" imgW="2235200" imgH="393700" progId="Equation.3">
              <p:embed/>
            </p:oleObj>
          </a:graphicData>
        </a:graphic>
      </p:graphicFrame>
      <p:pic>
        <p:nvPicPr>
          <p:cNvPr id="7" name="Picture 7"/>
          <p:cNvPicPr>
            <a:picLocks noChangeAspect="1" noChangeArrowheads="1"/>
          </p:cNvPicPr>
          <p:nvPr/>
        </p:nvPicPr>
        <p:blipFill>
          <a:blip r:embed="rId4" cstate="print"/>
          <a:srcRect/>
          <a:stretch>
            <a:fillRect/>
          </a:stretch>
        </p:blipFill>
        <p:spPr bwMode="auto">
          <a:xfrm>
            <a:off x="2590800" y="1261378"/>
            <a:ext cx="6553200" cy="5139421"/>
          </a:xfrm>
          <a:prstGeom prst="rect">
            <a:avLst/>
          </a:prstGeom>
          <a:noFill/>
          <a:ln w="9525">
            <a:noFill/>
            <a:miter lim="800000"/>
            <a:headEnd/>
            <a:tailEnd/>
          </a:ln>
        </p:spPr>
      </p:pic>
      <p:sp>
        <p:nvSpPr>
          <p:cNvPr id="16"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8" name="TextBox 7"/>
          <p:cNvSpPr txBox="1"/>
          <p:nvPr/>
        </p:nvSpPr>
        <p:spPr>
          <a:xfrm>
            <a:off x="990600" y="609600"/>
            <a:ext cx="6705600" cy="646331"/>
          </a:xfrm>
          <a:prstGeom prst="rect">
            <a:avLst/>
          </a:prstGeom>
          <a:noFill/>
        </p:spPr>
        <p:txBody>
          <a:bodyPr wrap="square" rtlCol="0">
            <a:spAutoFit/>
          </a:bodyPr>
          <a:lstStyle/>
          <a:p>
            <a:r>
              <a:rPr lang="en-US" dirty="0" smtClean="0"/>
              <a:t>There are many similarities between the phase diagrams of H</a:t>
            </a:r>
            <a:r>
              <a:rPr lang="en-US" baseline="-25000" dirty="0" smtClean="0"/>
              <a:t>2</a:t>
            </a:r>
            <a:r>
              <a:rPr lang="en-US" dirty="0" smtClean="0"/>
              <a:t>O and QCD…</a:t>
            </a:r>
            <a:endParaRPr lang="en-US" dirty="0"/>
          </a:p>
        </p:txBody>
      </p:sp>
      <p:sp>
        <p:nvSpPr>
          <p:cNvPr id="9" name="Oval 8"/>
          <p:cNvSpPr/>
          <p:nvPr/>
        </p:nvSpPr>
        <p:spPr>
          <a:xfrm>
            <a:off x="5029200" y="2971800"/>
            <a:ext cx="4572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04800" y="4800600"/>
            <a:ext cx="1905000" cy="923330"/>
          </a:xfrm>
          <a:prstGeom prst="rect">
            <a:avLst/>
          </a:prstGeom>
          <a:noFill/>
        </p:spPr>
        <p:txBody>
          <a:bodyPr wrap="square" rtlCol="0">
            <a:spAutoFit/>
          </a:bodyPr>
          <a:lstStyle/>
          <a:p>
            <a:r>
              <a:rPr lang="en-US" dirty="0" smtClean="0"/>
              <a:t>First order phase transition</a:t>
            </a:r>
            <a:endParaRPr lang="en-US" dirty="0"/>
          </a:p>
        </p:txBody>
      </p:sp>
      <p:sp>
        <p:nvSpPr>
          <p:cNvPr id="11" name="TextBox 10"/>
          <p:cNvSpPr txBox="1"/>
          <p:nvPr/>
        </p:nvSpPr>
        <p:spPr>
          <a:xfrm>
            <a:off x="228600" y="2667000"/>
            <a:ext cx="1828800" cy="369332"/>
          </a:xfrm>
          <a:prstGeom prst="rect">
            <a:avLst/>
          </a:prstGeom>
          <a:noFill/>
        </p:spPr>
        <p:txBody>
          <a:bodyPr wrap="square" rtlCol="0">
            <a:spAutoFit/>
          </a:bodyPr>
          <a:lstStyle/>
          <a:p>
            <a:r>
              <a:rPr lang="en-US" dirty="0" smtClean="0"/>
              <a:t>Critical Point</a:t>
            </a:r>
            <a:endParaRPr lang="en-US" dirty="0"/>
          </a:p>
        </p:txBody>
      </p:sp>
      <p:sp>
        <p:nvSpPr>
          <p:cNvPr id="12" name="TextBox 11"/>
          <p:cNvSpPr txBox="1"/>
          <p:nvPr/>
        </p:nvSpPr>
        <p:spPr>
          <a:xfrm>
            <a:off x="228600" y="1524000"/>
            <a:ext cx="1676400" cy="369332"/>
          </a:xfrm>
          <a:prstGeom prst="rect">
            <a:avLst/>
          </a:prstGeom>
          <a:noFill/>
        </p:spPr>
        <p:txBody>
          <a:bodyPr wrap="square" rtlCol="0">
            <a:spAutoFit/>
          </a:bodyPr>
          <a:lstStyle/>
          <a:p>
            <a:r>
              <a:rPr lang="en-US" dirty="0" smtClean="0"/>
              <a:t>Crossover</a:t>
            </a:r>
            <a:endParaRPr lang="en-US" dirty="0"/>
          </a:p>
        </p:txBody>
      </p:sp>
      <p:cxnSp>
        <p:nvCxnSpPr>
          <p:cNvPr id="13" name="Straight Arrow Connector 12"/>
          <p:cNvCxnSpPr/>
          <p:nvPr/>
        </p:nvCxnSpPr>
        <p:spPr>
          <a:xfrm>
            <a:off x="1828800" y="2819400"/>
            <a:ext cx="3200400" cy="228600"/>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cxnSp>
        <p:nvCxnSpPr>
          <p:cNvPr id="14" name="Straight Arrow Connector 13"/>
          <p:cNvCxnSpPr/>
          <p:nvPr/>
        </p:nvCxnSpPr>
        <p:spPr>
          <a:xfrm>
            <a:off x="1447800" y="1752600"/>
            <a:ext cx="2057400" cy="914400"/>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cxnSp>
        <p:nvCxnSpPr>
          <p:cNvPr id="17" name="Straight Arrow Connector 16"/>
          <p:cNvCxnSpPr/>
          <p:nvPr/>
        </p:nvCxnSpPr>
        <p:spPr>
          <a:xfrm flipV="1">
            <a:off x="1600201" y="4876800"/>
            <a:ext cx="4724401" cy="685799"/>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sp>
        <p:nvSpPr>
          <p:cNvPr id="18"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486400" y="1447800"/>
            <a:ext cx="3657600" cy="9144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914400"/>
          </a:xfrm>
        </p:spPr>
        <p:txBody>
          <a:bodyPr/>
          <a:lstStyle/>
          <a:p>
            <a:r>
              <a:rPr lang="en-US" dirty="0" err="1" smtClean="0"/>
              <a:t>Hadron</a:t>
            </a:r>
            <a:r>
              <a:rPr lang="en-US" dirty="0" smtClean="0"/>
              <a:t> (Neutral </a:t>
            </a:r>
            <a:r>
              <a:rPr lang="en-US" dirty="0" err="1" smtClean="0"/>
              <a:t>Pion</a:t>
            </a:r>
            <a:r>
              <a:rPr lang="en-US" dirty="0" smtClean="0"/>
              <a:t>) Suppression</a:t>
            </a:r>
            <a:endParaRPr lang="en-US" dirty="0"/>
          </a:p>
        </p:txBody>
      </p:sp>
      <p:grpSp>
        <p:nvGrpSpPr>
          <p:cNvPr id="3" name="Group 18"/>
          <p:cNvGrpSpPr>
            <a:grpSpLocks/>
          </p:cNvGrpSpPr>
          <p:nvPr/>
        </p:nvGrpSpPr>
        <p:grpSpPr bwMode="auto">
          <a:xfrm>
            <a:off x="152400" y="685800"/>
            <a:ext cx="5410200" cy="5486400"/>
            <a:chOff x="705688" y="1417638"/>
            <a:chExt cx="5499048" cy="5303837"/>
          </a:xfrm>
        </p:grpSpPr>
        <p:pic>
          <p:nvPicPr>
            <p:cNvPr id="4" name="Picture 16" descr="Rcp_combined_plot2.pdf"/>
            <p:cNvPicPr>
              <a:picLocks noChangeAspect="1"/>
            </p:cNvPicPr>
            <p:nvPr/>
          </p:nvPicPr>
          <p:blipFill>
            <a:blip r:embed="rId3" cstate="print"/>
            <a:srcRect/>
            <a:stretch>
              <a:fillRect/>
            </a:stretch>
          </p:blipFill>
          <p:spPr bwMode="auto">
            <a:xfrm>
              <a:off x="705688" y="3942169"/>
              <a:ext cx="2956598" cy="2779306"/>
            </a:xfrm>
            <a:prstGeom prst="rect">
              <a:avLst/>
            </a:prstGeom>
            <a:noFill/>
            <a:ln w="9525">
              <a:noFill/>
              <a:miter lim="800000"/>
              <a:headEnd/>
              <a:tailEnd/>
            </a:ln>
          </p:spPr>
        </p:pic>
        <p:pic>
          <p:nvPicPr>
            <p:cNvPr id="5" name="Picture 17" descr="Rcp_combined_plot3.pdf"/>
            <p:cNvPicPr>
              <a:picLocks noChangeAspect="1"/>
            </p:cNvPicPr>
            <p:nvPr/>
          </p:nvPicPr>
          <p:blipFill>
            <a:blip r:embed="rId4" cstate="print"/>
            <a:srcRect/>
            <a:stretch>
              <a:fillRect/>
            </a:stretch>
          </p:blipFill>
          <p:spPr bwMode="auto">
            <a:xfrm>
              <a:off x="3248138" y="3942168"/>
              <a:ext cx="2956598" cy="2779307"/>
            </a:xfrm>
            <a:prstGeom prst="rect">
              <a:avLst/>
            </a:prstGeom>
            <a:noFill/>
            <a:ln w="9525">
              <a:noFill/>
              <a:miter lim="800000"/>
              <a:headEnd/>
              <a:tailEnd/>
            </a:ln>
          </p:spPr>
        </p:pic>
        <p:pic>
          <p:nvPicPr>
            <p:cNvPr id="6" name="Picture 14" descr="Rcp_combined_plot0.pdf"/>
            <p:cNvPicPr>
              <a:picLocks noChangeAspect="1"/>
            </p:cNvPicPr>
            <p:nvPr/>
          </p:nvPicPr>
          <p:blipFill>
            <a:blip r:embed="rId5" cstate="print"/>
            <a:srcRect/>
            <a:stretch>
              <a:fillRect/>
            </a:stretch>
          </p:blipFill>
          <p:spPr bwMode="auto">
            <a:xfrm>
              <a:off x="705688" y="1417638"/>
              <a:ext cx="2956598" cy="2779306"/>
            </a:xfrm>
            <a:prstGeom prst="rect">
              <a:avLst/>
            </a:prstGeom>
            <a:noFill/>
            <a:ln w="9525">
              <a:noFill/>
              <a:miter lim="800000"/>
              <a:headEnd/>
              <a:tailEnd/>
            </a:ln>
          </p:spPr>
        </p:pic>
        <p:pic>
          <p:nvPicPr>
            <p:cNvPr id="7" name="Picture 15" descr="Rcp_combined_plot1.pdf"/>
            <p:cNvPicPr>
              <a:picLocks noChangeAspect="1"/>
            </p:cNvPicPr>
            <p:nvPr/>
          </p:nvPicPr>
          <p:blipFill>
            <a:blip r:embed="rId6" cstate="print"/>
            <a:srcRect/>
            <a:stretch>
              <a:fillRect/>
            </a:stretch>
          </p:blipFill>
          <p:spPr bwMode="auto">
            <a:xfrm>
              <a:off x="3248138" y="1417638"/>
              <a:ext cx="2956598" cy="2779306"/>
            </a:xfrm>
            <a:prstGeom prst="rect">
              <a:avLst/>
            </a:prstGeom>
            <a:noFill/>
            <a:ln w="9525">
              <a:noFill/>
              <a:miter lim="800000"/>
              <a:headEnd/>
              <a:tailEnd/>
            </a:ln>
          </p:spPr>
        </p:pic>
      </p:grpSp>
      <p:sp>
        <p:nvSpPr>
          <p:cNvPr id="8" name="TextBox 9"/>
          <p:cNvSpPr txBox="1">
            <a:spLocks noChangeArrowheads="1"/>
          </p:cNvSpPr>
          <p:nvPr/>
        </p:nvSpPr>
        <p:spPr bwMode="auto">
          <a:xfrm>
            <a:off x="5715000" y="3657600"/>
            <a:ext cx="2667000" cy="1200329"/>
          </a:xfrm>
          <a:prstGeom prst="rect">
            <a:avLst/>
          </a:prstGeom>
          <a:noFill/>
          <a:ln w="9525">
            <a:noFill/>
            <a:miter lim="800000"/>
            <a:headEnd/>
            <a:tailEnd/>
          </a:ln>
        </p:spPr>
        <p:txBody>
          <a:bodyPr wrap="square">
            <a:spAutoFit/>
          </a:bodyPr>
          <a:lstStyle/>
          <a:p>
            <a:r>
              <a:rPr lang="en-US" dirty="0"/>
              <a:t>Significant suppression </a:t>
            </a:r>
            <a:r>
              <a:rPr lang="en-US" dirty="0" smtClean="0"/>
              <a:t>in central collisions observed </a:t>
            </a:r>
            <a:r>
              <a:rPr lang="en-US" dirty="0"/>
              <a:t>at 39 </a:t>
            </a:r>
            <a:r>
              <a:rPr lang="en-US" dirty="0" err="1"/>
              <a:t>GeV</a:t>
            </a:r>
            <a:r>
              <a:rPr lang="en-US" dirty="0"/>
              <a:t> </a:t>
            </a:r>
            <a:r>
              <a:rPr lang="en-US" dirty="0" err="1"/>
              <a:t>AuAu</a:t>
            </a:r>
            <a:r>
              <a:rPr lang="en-US" dirty="0" smtClean="0"/>
              <a:t>.</a:t>
            </a:r>
            <a:endParaRPr lang="en-US" dirty="0"/>
          </a:p>
        </p:txBody>
      </p:sp>
      <p:graphicFrame>
        <p:nvGraphicFramePr>
          <p:cNvPr id="9" name="Object 2"/>
          <p:cNvGraphicFramePr>
            <a:graphicFrameLocks noChangeAspect="1"/>
          </p:cNvGraphicFramePr>
          <p:nvPr/>
        </p:nvGraphicFramePr>
        <p:xfrm>
          <a:off x="5510817" y="1600200"/>
          <a:ext cx="3633183" cy="820219"/>
        </p:xfrm>
        <a:graphic>
          <a:graphicData uri="http://schemas.openxmlformats.org/presentationml/2006/ole">
            <p:oleObj spid="_x0000_s194562" name="Equation" r:id="rId7" imgW="1968500" imgH="444500" progId="Equation.3">
              <p:embed/>
            </p:oleObj>
          </a:graphicData>
        </a:graphic>
      </p:graphicFrame>
      <p:sp>
        <p:nvSpPr>
          <p:cNvPr id="12"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13"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772400" cy="914400"/>
          </a:xfrm>
        </p:spPr>
        <p:txBody>
          <a:bodyPr/>
          <a:lstStyle/>
          <a:p>
            <a:r>
              <a:rPr lang="en-US" dirty="0" smtClean="0"/>
              <a:t>Local Parity Violation</a:t>
            </a:r>
            <a:endParaRPr lang="en-US" dirty="0"/>
          </a:p>
        </p:txBody>
      </p:sp>
      <p:sp>
        <p:nvSpPr>
          <p:cNvPr id="4" name="TextBox 3"/>
          <p:cNvSpPr txBox="1"/>
          <p:nvPr/>
        </p:nvSpPr>
        <p:spPr>
          <a:xfrm>
            <a:off x="5562600" y="1143000"/>
            <a:ext cx="3581400" cy="4247317"/>
          </a:xfrm>
          <a:prstGeom prst="rect">
            <a:avLst/>
          </a:prstGeom>
          <a:noFill/>
        </p:spPr>
        <p:txBody>
          <a:bodyPr wrap="square" rtlCol="0">
            <a:spAutoFit/>
          </a:bodyPr>
          <a:lstStyle/>
          <a:p>
            <a:r>
              <a:rPr lang="en-US" dirty="0" smtClean="0"/>
              <a:t>Under a strong magnetic field, when the system is </a:t>
            </a:r>
            <a:r>
              <a:rPr lang="en-US" dirty="0" err="1" smtClean="0"/>
              <a:t>deconfined</a:t>
            </a:r>
            <a:r>
              <a:rPr lang="en-US" dirty="0" smtClean="0"/>
              <a:t> and </a:t>
            </a:r>
            <a:r>
              <a:rPr lang="en-US" dirty="0" err="1" smtClean="0"/>
              <a:t>chiral</a:t>
            </a:r>
            <a:r>
              <a:rPr lang="en-US" dirty="0" smtClean="0"/>
              <a:t> symmetry is restored, local fluctuations may lead to parity violation.</a:t>
            </a:r>
          </a:p>
          <a:p>
            <a:endParaRPr lang="en-US" dirty="0" smtClean="0"/>
          </a:p>
          <a:p>
            <a:r>
              <a:rPr lang="en-US" dirty="0" smtClean="0"/>
              <a:t>Experimentally, look for separation of the charges in high energy nuclear collisions.</a:t>
            </a:r>
          </a:p>
          <a:p>
            <a:endParaRPr lang="en-US" dirty="0" smtClean="0"/>
          </a:p>
          <a:p>
            <a:r>
              <a:rPr lang="en-US" dirty="0" smtClean="0"/>
              <a:t>Searching for the disappearance of this effect can signal the location of the phase boundary.</a:t>
            </a:r>
          </a:p>
        </p:txBody>
      </p:sp>
      <p:pic>
        <p:nvPicPr>
          <p:cNvPr id="103425" name="Picture 1"/>
          <p:cNvPicPr>
            <a:picLocks noChangeAspect="1" noChangeArrowheads="1"/>
          </p:cNvPicPr>
          <p:nvPr/>
        </p:nvPicPr>
        <p:blipFill>
          <a:blip r:embed="rId2" cstate="print"/>
          <a:srcRect/>
          <a:stretch>
            <a:fillRect/>
          </a:stretch>
        </p:blipFill>
        <p:spPr bwMode="auto">
          <a:xfrm>
            <a:off x="-1" y="1143000"/>
            <a:ext cx="5625479" cy="4114800"/>
          </a:xfrm>
          <a:prstGeom prst="rect">
            <a:avLst/>
          </a:prstGeom>
          <a:noFill/>
          <a:ln w="9525">
            <a:noFill/>
            <a:miter lim="800000"/>
            <a:headEnd/>
            <a:tailEnd/>
          </a:ln>
        </p:spPr>
      </p:pic>
      <p:sp>
        <p:nvSpPr>
          <p:cNvPr id="6" name="TextBox 5"/>
          <p:cNvSpPr txBox="1"/>
          <p:nvPr/>
        </p:nvSpPr>
        <p:spPr>
          <a:xfrm>
            <a:off x="0" y="5257800"/>
            <a:ext cx="5562600" cy="584775"/>
          </a:xfrm>
          <a:prstGeom prst="rect">
            <a:avLst/>
          </a:prstGeom>
          <a:noFill/>
        </p:spPr>
        <p:txBody>
          <a:bodyPr wrap="square" rtlCol="0">
            <a:spAutoFit/>
          </a:bodyPr>
          <a:lstStyle/>
          <a:p>
            <a:r>
              <a:rPr lang="en-US" sz="1600" dirty="0" smtClean="0"/>
              <a:t>D.E. </a:t>
            </a:r>
            <a:r>
              <a:rPr lang="en-US" sz="1600" dirty="0" err="1" smtClean="0"/>
              <a:t>Kharzeev</a:t>
            </a:r>
            <a:r>
              <a:rPr lang="en-US" sz="1600" dirty="0" smtClean="0"/>
              <a:t> et al., NPA 803 (2008) 227.</a:t>
            </a:r>
          </a:p>
          <a:p>
            <a:r>
              <a:rPr lang="en-US" sz="1600" dirty="0" smtClean="0"/>
              <a:t>K. Fukushima et al., PRD 78 (2008) 074033.</a:t>
            </a:r>
            <a:endParaRPr lang="en-US" sz="1600" dirty="0"/>
          </a:p>
        </p:txBody>
      </p:sp>
      <p:sp>
        <p:nvSpPr>
          <p:cNvPr id="8"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9"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34400" cy="914400"/>
          </a:xfrm>
        </p:spPr>
        <p:txBody>
          <a:bodyPr/>
          <a:lstStyle/>
          <a:p>
            <a:r>
              <a:rPr lang="en-US" sz="3600" dirty="0" smtClean="0"/>
              <a:t>Local Parity Violation Results</a:t>
            </a:r>
            <a:endParaRPr lang="en-US" sz="3600" dirty="0"/>
          </a:p>
        </p:txBody>
      </p:sp>
      <p:sp>
        <p:nvSpPr>
          <p:cNvPr id="5"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6" name="TextBox 5"/>
          <p:cNvSpPr txBox="1"/>
          <p:nvPr/>
        </p:nvSpPr>
        <p:spPr>
          <a:xfrm>
            <a:off x="533400" y="5562600"/>
            <a:ext cx="7924800" cy="646331"/>
          </a:xfrm>
          <a:prstGeom prst="rect">
            <a:avLst/>
          </a:prstGeom>
          <a:noFill/>
        </p:spPr>
        <p:txBody>
          <a:bodyPr wrap="square" rtlCol="0">
            <a:spAutoFit/>
          </a:bodyPr>
          <a:lstStyle/>
          <a:p>
            <a:r>
              <a:rPr lang="en-US" dirty="0" smtClean="0"/>
              <a:t>The signal is consistent with local parity violation in 200 </a:t>
            </a:r>
            <a:r>
              <a:rPr lang="en-US" dirty="0" err="1" smtClean="0"/>
              <a:t>GeV</a:t>
            </a:r>
            <a:r>
              <a:rPr lang="en-US" dirty="0" smtClean="0"/>
              <a:t> and 62.4 </a:t>
            </a:r>
            <a:r>
              <a:rPr lang="en-US" dirty="0" err="1" smtClean="0"/>
              <a:t>GeV</a:t>
            </a:r>
            <a:r>
              <a:rPr lang="en-US" dirty="0" smtClean="0"/>
              <a:t> </a:t>
            </a:r>
            <a:r>
              <a:rPr lang="en-US" dirty="0" err="1" smtClean="0"/>
              <a:t>Au+Au</a:t>
            </a:r>
            <a:r>
              <a:rPr lang="en-US" dirty="0" smtClean="0"/>
              <a:t> collisions. Lower energy results are coming soon.</a:t>
            </a:r>
            <a:endParaRPr lang="en-US" dirty="0"/>
          </a:p>
        </p:txBody>
      </p:sp>
      <p:pic>
        <p:nvPicPr>
          <p:cNvPr id="274433" name="Picture 1"/>
          <p:cNvPicPr>
            <a:picLocks noChangeAspect="1" noChangeArrowheads="1"/>
          </p:cNvPicPr>
          <p:nvPr/>
        </p:nvPicPr>
        <p:blipFill>
          <a:blip r:embed="rId3" cstate="print"/>
          <a:srcRect/>
          <a:stretch>
            <a:fillRect/>
          </a:stretch>
        </p:blipFill>
        <p:spPr bwMode="auto">
          <a:xfrm>
            <a:off x="0" y="609600"/>
            <a:ext cx="3581400" cy="285750"/>
          </a:xfrm>
          <a:prstGeom prst="rect">
            <a:avLst/>
          </a:prstGeom>
          <a:noFill/>
          <a:ln w="9525">
            <a:noFill/>
            <a:miter lim="800000"/>
            <a:headEnd/>
            <a:tailEnd/>
          </a:ln>
        </p:spPr>
      </p:pic>
      <p:pic>
        <p:nvPicPr>
          <p:cNvPr id="274434" name="Picture 2"/>
          <p:cNvPicPr>
            <a:picLocks noChangeAspect="1" noChangeArrowheads="1"/>
          </p:cNvPicPr>
          <p:nvPr/>
        </p:nvPicPr>
        <p:blipFill>
          <a:blip r:embed="rId4" cstate="print"/>
          <a:srcRect/>
          <a:stretch>
            <a:fillRect/>
          </a:stretch>
        </p:blipFill>
        <p:spPr bwMode="auto">
          <a:xfrm>
            <a:off x="0" y="838200"/>
            <a:ext cx="9144000" cy="4093257"/>
          </a:xfrm>
          <a:prstGeom prst="rect">
            <a:avLst/>
          </a:prstGeom>
          <a:noFill/>
          <a:ln w="9525">
            <a:noFill/>
            <a:miter lim="800000"/>
            <a:headEnd/>
            <a:tailEnd/>
          </a:ln>
        </p:spPr>
      </p:pic>
      <p:sp>
        <p:nvSpPr>
          <p:cNvPr id="8"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14400"/>
          </a:xfrm>
        </p:spPr>
        <p:txBody>
          <a:bodyPr/>
          <a:lstStyle/>
          <a:p>
            <a:r>
              <a:rPr lang="en-US" dirty="0" smtClean="0"/>
              <a:t>The “Mach cone” feature</a:t>
            </a:r>
            <a:endParaRPr lang="en-US" dirty="0"/>
          </a:p>
        </p:txBody>
      </p:sp>
      <p:sp>
        <p:nvSpPr>
          <p:cNvPr id="4" name="Rectangle 106"/>
          <p:cNvSpPr>
            <a:spLocks noChangeArrowheads="1"/>
          </p:cNvSpPr>
          <p:nvPr/>
        </p:nvSpPr>
        <p:spPr bwMode="auto">
          <a:xfrm>
            <a:off x="228600" y="3505200"/>
            <a:ext cx="4648200" cy="228600"/>
          </a:xfrm>
          <a:prstGeom prst="rect">
            <a:avLst/>
          </a:prstGeom>
          <a:noFill/>
          <a:ln w="9525">
            <a:noFill/>
            <a:miter lim="800000"/>
            <a:headEnd/>
            <a:tailEnd/>
          </a:ln>
        </p:spPr>
        <p:txBody>
          <a:bodyPr/>
          <a:lstStyle/>
          <a:p>
            <a:pPr marL="342900" indent="-342900" algn="l">
              <a:spcBef>
                <a:spcPct val="20000"/>
              </a:spcBef>
              <a:buClr>
                <a:schemeClr val="folHlink"/>
              </a:buClr>
              <a:buSzPct val="60000"/>
              <a:buFont typeface="Wingdings" pitchFamily="2" charset="2"/>
              <a:buNone/>
            </a:pPr>
            <a:r>
              <a:rPr lang="en-US" altLang="zh-CN" sz="1500" dirty="0">
                <a:solidFill>
                  <a:schemeClr val="tx1"/>
                </a:solidFill>
                <a:ea typeface="SimSun" pitchFamily="2" charset="-122"/>
              </a:rPr>
              <a:t>STAR : Phys. Rev. </a:t>
            </a:r>
            <a:r>
              <a:rPr lang="en-US" altLang="zh-CN" sz="1500" dirty="0" err="1">
                <a:solidFill>
                  <a:schemeClr val="tx1"/>
                </a:solidFill>
                <a:ea typeface="SimSun" pitchFamily="2" charset="-122"/>
              </a:rPr>
              <a:t>Lett</a:t>
            </a:r>
            <a:r>
              <a:rPr lang="en-US" altLang="zh-CN" sz="1500" dirty="0">
                <a:solidFill>
                  <a:schemeClr val="tx1"/>
                </a:solidFill>
                <a:ea typeface="SimSun" pitchFamily="2" charset="-122"/>
              </a:rPr>
              <a:t>. 102, 052302 (2009)</a:t>
            </a:r>
          </a:p>
        </p:txBody>
      </p:sp>
      <p:pic>
        <p:nvPicPr>
          <p:cNvPr id="5" name="Picture 25"/>
          <p:cNvPicPr>
            <a:picLocks noChangeAspect="1" noChangeArrowheads="1"/>
          </p:cNvPicPr>
          <p:nvPr/>
        </p:nvPicPr>
        <p:blipFill>
          <a:blip r:embed="rId3" cstate="print"/>
          <a:srcRect r="1662"/>
          <a:stretch>
            <a:fillRect/>
          </a:stretch>
        </p:blipFill>
        <p:spPr bwMode="auto">
          <a:xfrm>
            <a:off x="228600" y="762000"/>
            <a:ext cx="3276600" cy="2718089"/>
          </a:xfrm>
          <a:prstGeom prst="rect">
            <a:avLst/>
          </a:prstGeom>
          <a:noFill/>
          <a:ln w="9525">
            <a:noFill/>
            <a:round/>
            <a:headEnd/>
            <a:tailEnd/>
          </a:ln>
          <a:effectLst/>
        </p:spPr>
      </p:pic>
      <p:pic>
        <p:nvPicPr>
          <p:cNvPr id="7" name="Picture 31"/>
          <p:cNvPicPr>
            <a:picLocks noChangeAspect="1" noChangeArrowheads="1"/>
          </p:cNvPicPr>
          <p:nvPr/>
        </p:nvPicPr>
        <p:blipFill>
          <a:blip r:embed="rId4" cstate="print"/>
          <a:srcRect/>
          <a:stretch>
            <a:fillRect/>
          </a:stretch>
        </p:blipFill>
        <p:spPr bwMode="auto">
          <a:xfrm>
            <a:off x="228600" y="3810000"/>
            <a:ext cx="2871138" cy="2057400"/>
          </a:xfrm>
          <a:prstGeom prst="rect">
            <a:avLst/>
          </a:prstGeom>
          <a:noFill/>
          <a:ln w="9525">
            <a:noFill/>
            <a:miter lim="800000"/>
            <a:headEnd/>
            <a:tailEnd/>
          </a:ln>
          <a:effectLst/>
        </p:spPr>
      </p:pic>
      <p:pic>
        <p:nvPicPr>
          <p:cNvPr id="8" name="Picture 34"/>
          <p:cNvPicPr>
            <a:picLocks noChangeAspect="1" noChangeArrowheads="1"/>
          </p:cNvPicPr>
          <p:nvPr/>
        </p:nvPicPr>
        <p:blipFill>
          <a:blip r:embed="rId5" cstate="print"/>
          <a:srcRect b="15875"/>
          <a:stretch>
            <a:fillRect/>
          </a:stretch>
        </p:blipFill>
        <p:spPr bwMode="auto">
          <a:xfrm>
            <a:off x="3074285" y="3810000"/>
            <a:ext cx="3021716" cy="2057399"/>
          </a:xfrm>
          <a:prstGeom prst="rect">
            <a:avLst/>
          </a:prstGeom>
          <a:noFill/>
          <a:ln w="9525">
            <a:noFill/>
            <a:miter lim="800000"/>
            <a:headEnd/>
            <a:tailEnd/>
          </a:ln>
          <a:effectLst/>
        </p:spPr>
      </p:pic>
      <p:sp>
        <p:nvSpPr>
          <p:cNvPr id="9" name="Rectangle 17"/>
          <p:cNvSpPr>
            <a:spLocks noChangeArrowheads="1"/>
          </p:cNvSpPr>
          <p:nvPr/>
        </p:nvSpPr>
        <p:spPr bwMode="auto">
          <a:xfrm>
            <a:off x="152400" y="5867400"/>
            <a:ext cx="2837636" cy="400110"/>
          </a:xfrm>
          <a:prstGeom prst="rect">
            <a:avLst/>
          </a:prstGeom>
          <a:noFill/>
          <a:ln w="38100">
            <a:noFill/>
            <a:miter lim="800000"/>
            <a:headEnd/>
            <a:tailEnd/>
          </a:ln>
          <a:effectLst/>
        </p:spPr>
        <p:txBody>
          <a:bodyPr wrap="none">
            <a:spAutoFit/>
          </a:bodyPr>
          <a:lstStyle/>
          <a:p>
            <a:r>
              <a:rPr lang="en-US" sz="2000" dirty="0"/>
              <a:t>QM09 : </a:t>
            </a:r>
            <a:r>
              <a:rPr lang="en-US" sz="2000" dirty="0" err="1"/>
              <a:t>Teiji</a:t>
            </a:r>
            <a:r>
              <a:rPr lang="en-US" sz="2000" dirty="0"/>
              <a:t> </a:t>
            </a:r>
            <a:r>
              <a:rPr lang="en-US" sz="2000" dirty="0" err="1"/>
              <a:t>Kunihiro</a:t>
            </a:r>
            <a:endParaRPr lang="en-US" sz="2000" dirty="0"/>
          </a:p>
        </p:txBody>
      </p:sp>
      <p:sp>
        <p:nvSpPr>
          <p:cNvPr id="11" name="Text Box 18"/>
          <p:cNvSpPr txBox="1">
            <a:spLocks noChangeArrowheads="1"/>
          </p:cNvSpPr>
          <p:nvPr/>
        </p:nvSpPr>
        <p:spPr bwMode="auto">
          <a:xfrm>
            <a:off x="6096000" y="3429000"/>
            <a:ext cx="3048000" cy="3046988"/>
          </a:xfrm>
          <a:prstGeom prst="rect">
            <a:avLst/>
          </a:prstGeom>
          <a:noFill/>
          <a:ln w="38100">
            <a:noFill/>
            <a:miter lim="800000"/>
            <a:headEnd/>
            <a:tailEnd/>
          </a:ln>
          <a:effectLst/>
        </p:spPr>
        <p:txBody>
          <a:bodyPr wrap="square">
            <a:spAutoFit/>
          </a:bodyPr>
          <a:lstStyle/>
          <a:p>
            <a:pPr algn="l"/>
            <a:r>
              <a:rPr lang="en-US" sz="1600" dirty="0" smtClean="0"/>
              <a:t>From a model with</a:t>
            </a:r>
            <a:r>
              <a:rPr lang="en-US" sz="1600" dirty="0" smtClean="0">
                <a:solidFill>
                  <a:schemeClr val="tx1"/>
                </a:solidFill>
              </a:rPr>
              <a:t> </a:t>
            </a:r>
            <a:r>
              <a:rPr lang="en-US" sz="1600" dirty="0">
                <a:solidFill>
                  <a:schemeClr val="tx1"/>
                </a:solidFill>
              </a:rPr>
              <a:t>relativistic dissipative hydrodynamics </a:t>
            </a:r>
            <a:r>
              <a:rPr lang="en-US" sz="1600" dirty="0" smtClean="0">
                <a:solidFill>
                  <a:schemeClr val="tx1"/>
                </a:solidFill>
              </a:rPr>
              <a:t>coupling density fluctuations to thermal energy. </a:t>
            </a:r>
            <a:r>
              <a:rPr lang="en-US" sz="1600" dirty="0" smtClean="0"/>
              <a:t>T</a:t>
            </a:r>
            <a:r>
              <a:rPr lang="en-US" sz="1600" dirty="0" smtClean="0">
                <a:solidFill>
                  <a:schemeClr val="tx1"/>
                </a:solidFill>
              </a:rPr>
              <a:t>hermally induced density fluctuations and sound modes get suppressed at the critical point. </a:t>
            </a:r>
            <a:r>
              <a:rPr lang="en-US" sz="1600" dirty="0" smtClean="0"/>
              <a:t>The d</a:t>
            </a:r>
            <a:r>
              <a:rPr lang="en-US" sz="1600" dirty="0" smtClean="0">
                <a:solidFill>
                  <a:schemeClr val="tx1"/>
                </a:solidFill>
              </a:rPr>
              <a:t>isappearance of the “mach cone” feature could be a signature of the critical point.</a:t>
            </a:r>
            <a:endParaRPr lang="en-US" sz="1600" dirty="0">
              <a:solidFill>
                <a:schemeClr val="tx1"/>
              </a:solidFill>
            </a:endParaRPr>
          </a:p>
        </p:txBody>
      </p:sp>
      <p:sp>
        <p:nvSpPr>
          <p:cNvPr id="12" name="Slide Number Placeholder 2"/>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pic>
        <p:nvPicPr>
          <p:cNvPr id="13" name="Picture 27" descr="ppg083_awaySideMethods"/>
          <p:cNvPicPr>
            <a:picLocks noChangeAspect="1" noChangeArrowheads="1"/>
          </p:cNvPicPr>
          <p:nvPr/>
        </p:nvPicPr>
        <p:blipFill>
          <a:blip r:embed="rId6" cstate="print"/>
          <a:srcRect/>
          <a:stretch>
            <a:fillRect/>
          </a:stretch>
        </p:blipFill>
        <p:spPr bwMode="auto">
          <a:xfrm>
            <a:off x="3581399" y="762000"/>
            <a:ext cx="5371161" cy="2438400"/>
          </a:xfrm>
          <a:prstGeom prst="rect">
            <a:avLst/>
          </a:prstGeom>
          <a:noFill/>
          <a:ln w="22225">
            <a:solidFill>
              <a:schemeClr val="tx1"/>
            </a:solidFill>
            <a:miter lim="800000"/>
            <a:headEnd/>
            <a:tailEnd/>
          </a:ln>
        </p:spPr>
      </p:pic>
      <p:sp>
        <p:nvSpPr>
          <p:cNvPr id="14" name="Text Box 28"/>
          <p:cNvSpPr txBox="1">
            <a:spLocks noChangeArrowheads="1"/>
          </p:cNvSpPr>
          <p:nvPr/>
        </p:nvSpPr>
        <p:spPr bwMode="auto">
          <a:xfrm>
            <a:off x="7239000" y="1447800"/>
            <a:ext cx="1549400" cy="228600"/>
          </a:xfrm>
          <a:prstGeom prst="rect">
            <a:avLst/>
          </a:prstGeom>
          <a:noFill/>
          <a:ln w="22225" algn="ctr">
            <a:noFill/>
            <a:miter lim="800000"/>
            <a:headEnd/>
            <a:tailEnd/>
          </a:ln>
        </p:spPr>
        <p:txBody>
          <a:bodyPr wrap="none">
            <a:spAutoFit/>
          </a:bodyPr>
          <a:lstStyle/>
          <a:p>
            <a:pPr algn="ctr"/>
            <a:r>
              <a:rPr lang="en-US" sz="900" dirty="0">
                <a:solidFill>
                  <a:srgbClr val="7030A0"/>
                </a:solidFill>
                <a:latin typeface="Lucida Sans" pitchFamily="34" charset="0"/>
              </a:rPr>
              <a:t>PHENIX arXiv:0801.4545</a:t>
            </a:r>
          </a:p>
        </p:txBody>
      </p:sp>
      <p:sp>
        <p:nvSpPr>
          <p:cNvPr id="15"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772400" cy="914400"/>
          </a:xfrm>
        </p:spPr>
        <p:txBody>
          <a:bodyPr/>
          <a:lstStyle/>
          <a:p>
            <a:r>
              <a:rPr lang="en-US" dirty="0" smtClean="0"/>
              <a:t>The Ridge Feature</a:t>
            </a:r>
            <a:endParaRPr lang="en-US" dirty="0"/>
          </a:p>
        </p:txBody>
      </p:sp>
      <p:pic>
        <p:nvPicPr>
          <p:cNvPr id="97285" name="Picture 5"/>
          <p:cNvPicPr>
            <a:picLocks noChangeAspect="1" noChangeArrowheads="1"/>
          </p:cNvPicPr>
          <p:nvPr/>
        </p:nvPicPr>
        <p:blipFill>
          <a:blip r:embed="rId3" cstate="print"/>
          <a:srcRect/>
          <a:stretch>
            <a:fillRect/>
          </a:stretch>
        </p:blipFill>
        <p:spPr bwMode="auto">
          <a:xfrm>
            <a:off x="0" y="609600"/>
            <a:ext cx="9008198" cy="5715000"/>
          </a:xfrm>
          <a:prstGeom prst="rect">
            <a:avLst/>
          </a:prstGeom>
          <a:noFill/>
          <a:ln w="9525">
            <a:noFill/>
            <a:miter lim="800000"/>
            <a:headEnd/>
            <a:tailEnd/>
          </a:ln>
        </p:spPr>
      </p:pic>
      <p:sp>
        <p:nvSpPr>
          <p:cNvPr id="7" name="Rectangle 6"/>
          <p:cNvSpPr/>
          <p:nvPr/>
        </p:nvSpPr>
        <p:spPr>
          <a:xfrm>
            <a:off x="381000" y="4724400"/>
            <a:ext cx="4953000" cy="838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4419600"/>
            <a:ext cx="5410200" cy="76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57200" y="4495800"/>
            <a:ext cx="4343400" cy="923330"/>
          </a:xfrm>
          <a:prstGeom prst="rect">
            <a:avLst/>
          </a:prstGeom>
          <a:noFill/>
        </p:spPr>
        <p:txBody>
          <a:bodyPr wrap="square" rtlCol="0">
            <a:spAutoFit/>
          </a:bodyPr>
          <a:lstStyle/>
          <a:p>
            <a:r>
              <a:rPr lang="en-US" dirty="0" smtClean="0">
                <a:solidFill>
                  <a:schemeClr val="bg1"/>
                </a:solidFill>
              </a:rPr>
              <a:t>There is a “ridge” feature that extends in </a:t>
            </a:r>
            <a:r>
              <a:rPr lang="en-US" dirty="0" err="1" smtClean="0">
                <a:solidFill>
                  <a:schemeClr val="bg1"/>
                </a:solidFill>
              </a:rPr>
              <a:t>pseudorapidity</a:t>
            </a:r>
            <a:r>
              <a:rPr lang="en-US" dirty="0" smtClean="0">
                <a:solidFill>
                  <a:schemeClr val="bg1"/>
                </a:solidFill>
              </a:rPr>
              <a:t>. It persists at 62 </a:t>
            </a:r>
            <a:r>
              <a:rPr lang="en-US" dirty="0" err="1" smtClean="0">
                <a:solidFill>
                  <a:schemeClr val="bg1"/>
                </a:solidFill>
              </a:rPr>
              <a:t>GeV</a:t>
            </a:r>
            <a:r>
              <a:rPr lang="en-US" dirty="0" smtClean="0">
                <a:solidFill>
                  <a:schemeClr val="bg1"/>
                </a:solidFill>
              </a:rPr>
              <a:t>.</a:t>
            </a:r>
            <a:endParaRPr lang="en-US" dirty="0">
              <a:solidFill>
                <a:schemeClr val="bg1"/>
              </a:solidFill>
            </a:endParaRPr>
          </a:p>
        </p:txBody>
      </p:sp>
      <p:sp>
        <p:nvSpPr>
          <p:cNvPr id="10"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11"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09800"/>
            <a:ext cx="7772400" cy="914400"/>
          </a:xfrm>
        </p:spPr>
        <p:txBody>
          <a:bodyPr/>
          <a:lstStyle/>
          <a:p>
            <a:r>
              <a:rPr lang="en-US" dirty="0" smtClean="0"/>
              <a:t>Searching for Signals of the Critical Point and Phase Transition</a:t>
            </a:r>
            <a:endParaRPr lang="en-US" dirty="0"/>
          </a:p>
        </p:txBody>
      </p:sp>
      <p:sp>
        <p:nvSpPr>
          <p:cNvPr id="3"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4"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772400" cy="914400"/>
          </a:xfrm>
        </p:spPr>
        <p:txBody>
          <a:bodyPr/>
          <a:lstStyle/>
          <a:p>
            <a:r>
              <a:rPr lang="en-US" dirty="0" smtClean="0"/>
              <a:t>Antiproton/Proton Ratio vs. </a:t>
            </a:r>
            <a:r>
              <a:rPr lang="en-US" dirty="0" err="1" smtClean="0"/>
              <a:t>p</a:t>
            </a:r>
            <a:r>
              <a:rPr lang="en-US" baseline="-25000" dirty="0" err="1" smtClean="0"/>
              <a:t>T</a:t>
            </a:r>
            <a:endParaRPr lang="en-US" baseline="-25000" dirty="0"/>
          </a:p>
        </p:txBody>
      </p:sp>
      <p:pic>
        <p:nvPicPr>
          <p:cNvPr id="3" name="Picture 19" descr="pbarbyp_012_auau200_new"/>
          <p:cNvPicPr>
            <a:picLocks noChangeAspect="1" noChangeArrowheads="1"/>
          </p:cNvPicPr>
          <p:nvPr/>
        </p:nvPicPr>
        <p:blipFill>
          <a:blip r:embed="rId3" cstate="print"/>
          <a:srcRect l="6575" t="5934" r="47124" b="5934"/>
          <a:stretch>
            <a:fillRect/>
          </a:stretch>
        </p:blipFill>
        <p:spPr bwMode="auto">
          <a:xfrm>
            <a:off x="0" y="3124200"/>
            <a:ext cx="2590800" cy="2514600"/>
          </a:xfrm>
          <a:prstGeom prst="rect">
            <a:avLst/>
          </a:prstGeom>
          <a:noFill/>
          <a:ln w="9525">
            <a:noFill/>
            <a:miter lim="800000"/>
            <a:headEnd/>
            <a:tailEnd/>
          </a:ln>
        </p:spPr>
      </p:pic>
      <p:sp>
        <p:nvSpPr>
          <p:cNvPr id="5" name="Text Box 4"/>
          <p:cNvSpPr txBox="1">
            <a:spLocks noChangeArrowheads="1"/>
          </p:cNvSpPr>
          <p:nvPr/>
        </p:nvSpPr>
        <p:spPr bwMode="auto">
          <a:xfrm>
            <a:off x="0" y="5715000"/>
            <a:ext cx="2819400" cy="701675"/>
          </a:xfrm>
          <a:prstGeom prst="rect">
            <a:avLst/>
          </a:prstGeom>
          <a:noFill/>
          <a:ln w="38100">
            <a:noFill/>
            <a:miter lim="800000"/>
            <a:headEnd/>
            <a:tailEnd/>
          </a:ln>
          <a:effectLst/>
        </p:spPr>
        <p:txBody>
          <a:bodyPr wrap="square">
            <a:spAutoFit/>
          </a:bodyPr>
          <a:lstStyle/>
          <a:p>
            <a:pPr algn="l"/>
            <a:r>
              <a:rPr lang="en-US" sz="2000" dirty="0">
                <a:solidFill>
                  <a:schemeClr val="tx1"/>
                </a:solidFill>
              </a:rPr>
              <a:t>Fitting Procedure : </a:t>
            </a:r>
          </a:p>
          <a:p>
            <a:pPr algn="l"/>
            <a:r>
              <a:rPr lang="en-US" sz="2000" dirty="0">
                <a:solidFill>
                  <a:schemeClr val="tx1"/>
                </a:solidFill>
              </a:rPr>
              <a:t>y = a (</a:t>
            </a:r>
            <a:r>
              <a:rPr lang="en-US" sz="2000" dirty="0" err="1">
                <a:solidFill>
                  <a:schemeClr val="tx1"/>
                </a:solidFill>
              </a:rPr>
              <a:t>m</a:t>
            </a:r>
            <a:r>
              <a:rPr lang="en-US" sz="2000" baseline="-25000" dirty="0" err="1">
                <a:solidFill>
                  <a:schemeClr val="tx1"/>
                </a:solidFill>
              </a:rPr>
              <a:t>T</a:t>
            </a:r>
            <a:r>
              <a:rPr lang="en-US" sz="2000" dirty="0">
                <a:solidFill>
                  <a:schemeClr val="tx1"/>
                </a:solidFill>
              </a:rPr>
              <a:t> - m) + b </a:t>
            </a:r>
            <a:endParaRPr lang="en-US" dirty="0"/>
          </a:p>
        </p:txBody>
      </p:sp>
      <p:pic>
        <p:nvPicPr>
          <p:cNvPr id="7" name="Picture 8" descr="slope"/>
          <p:cNvPicPr>
            <a:picLocks noChangeAspect="1" noChangeArrowheads="1"/>
          </p:cNvPicPr>
          <p:nvPr/>
        </p:nvPicPr>
        <p:blipFill>
          <a:blip r:embed="rId4" cstate="print"/>
          <a:srcRect t="6714" r="6128"/>
          <a:stretch>
            <a:fillRect/>
          </a:stretch>
        </p:blipFill>
        <p:spPr bwMode="auto">
          <a:xfrm>
            <a:off x="3352800" y="609600"/>
            <a:ext cx="4953000" cy="4493690"/>
          </a:xfrm>
          <a:prstGeom prst="rect">
            <a:avLst/>
          </a:prstGeom>
          <a:noFill/>
        </p:spPr>
      </p:pic>
      <p:pic>
        <p:nvPicPr>
          <p:cNvPr id="9" name="Picture 10" descr="pbarbyp_010_auau62"/>
          <p:cNvPicPr>
            <a:picLocks noChangeAspect="1" noChangeArrowheads="1"/>
          </p:cNvPicPr>
          <p:nvPr/>
        </p:nvPicPr>
        <p:blipFill>
          <a:blip r:embed="rId5" cstate="print"/>
          <a:srcRect l="6575" r="47124" b="10779"/>
          <a:stretch>
            <a:fillRect/>
          </a:stretch>
        </p:blipFill>
        <p:spPr bwMode="auto">
          <a:xfrm>
            <a:off x="0" y="609600"/>
            <a:ext cx="2590800" cy="2536825"/>
          </a:xfrm>
          <a:prstGeom prst="rect">
            <a:avLst/>
          </a:prstGeom>
          <a:noFill/>
          <a:ln w="9525">
            <a:noFill/>
            <a:miter lim="800000"/>
            <a:headEnd/>
            <a:tailEnd/>
          </a:ln>
        </p:spPr>
      </p:pic>
      <p:sp>
        <p:nvSpPr>
          <p:cNvPr id="10" name="Text Box 14"/>
          <p:cNvSpPr txBox="1">
            <a:spLocks noChangeArrowheads="1"/>
          </p:cNvSpPr>
          <p:nvPr/>
        </p:nvSpPr>
        <p:spPr bwMode="auto">
          <a:xfrm>
            <a:off x="3581400" y="5257800"/>
            <a:ext cx="4995278" cy="1323439"/>
          </a:xfrm>
          <a:prstGeom prst="rect">
            <a:avLst/>
          </a:prstGeom>
          <a:noFill/>
          <a:ln w="38100">
            <a:noFill/>
            <a:miter lim="800000"/>
            <a:headEnd/>
            <a:tailEnd/>
          </a:ln>
          <a:effectLst/>
        </p:spPr>
        <p:txBody>
          <a:bodyPr wrap="none">
            <a:spAutoFit/>
          </a:bodyPr>
          <a:lstStyle/>
          <a:p>
            <a:pPr algn="l"/>
            <a:r>
              <a:rPr lang="en-US" sz="2000" dirty="0" smtClean="0">
                <a:solidFill>
                  <a:schemeClr val="tx1"/>
                </a:solidFill>
              </a:rPr>
              <a:t>Observable proposed as a signature of</a:t>
            </a:r>
          </a:p>
          <a:p>
            <a:pPr algn="l"/>
            <a:r>
              <a:rPr lang="en-US" sz="2000" dirty="0" smtClean="0"/>
              <a:t>focusing near the critical point.</a:t>
            </a:r>
            <a:endParaRPr lang="en-US" sz="2000" dirty="0" smtClean="0">
              <a:solidFill>
                <a:schemeClr val="tx1"/>
              </a:solidFill>
            </a:endParaRPr>
          </a:p>
          <a:p>
            <a:pPr algn="l"/>
            <a:r>
              <a:rPr lang="en-US" sz="2000" dirty="0" smtClean="0">
                <a:solidFill>
                  <a:schemeClr val="tx1"/>
                </a:solidFill>
              </a:rPr>
              <a:t>No </a:t>
            </a:r>
            <a:r>
              <a:rPr lang="en-US" sz="2000" dirty="0">
                <a:solidFill>
                  <a:schemeClr val="tx1"/>
                </a:solidFill>
              </a:rPr>
              <a:t>large drop in ratio observed </a:t>
            </a:r>
          </a:p>
          <a:p>
            <a:pPr algn="l"/>
            <a:r>
              <a:rPr lang="en-US" sz="2000" dirty="0">
                <a:solidFill>
                  <a:schemeClr val="tx1"/>
                </a:solidFill>
              </a:rPr>
              <a:t>for intermediate </a:t>
            </a:r>
            <a:r>
              <a:rPr lang="en-US" sz="2000" dirty="0" err="1">
                <a:solidFill>
                  <a:schemeClr val="tx1"/>
                </a:solidFill>
              </a:rPr>
              <a:t>p</a:t>
            </a:r>
            <a:r>
              <a:rPr lang="en-US" sz="2000" baseline="-25000" dirty="0" err="1">
                <a:solidFill>
                  <a:schemeClr val="tx1"/>
                </a:solidFill>
              </a:rPr>
              <a:t>T</a:t>
            </a:r>
            <a:r>
              <a:rPr lang="en-US" sz="2000" dirty="0">
                <a:solidFill>
                  <a:schemeClr val="tx1"/>
                </a:solidFill>
              </a:rPr>
              <a:t> range</a:t>
            </a:r>
            <a:endParaRPr lang="en-US" dirty="0"/>
          </a:p>
        </p:txBody>
      </p:sp>
      <p:sp>
        <p:nvSpPr>
          <p:cNvPr id="11" name="Text Box 15"/>
          <p:cNvSpPr txBox="1">
            <a:spLocks noChangeArrowheads="1"/>
          </p:cNvSpPr>
          <p:nvPr/>
        </p:nvSpPr>
        <p:spPr bwMode="auto">
          <a:xfrm>
            <a:off x="381000" y="4648200"/>
            <a:ext cx="2681287" cy="420008"/>
          </a:xfrm>
          <a:prstGeom prst="rect">
            <a:avLst/>
          </a:prstGeom>
          <a:noFill/>
          <a:ln w="9525">
            <a:noFill/>
            <a:round/>
            <a:headEnd/>
            <a:tailEnd/>
          </a:ln>
          <a:effectLst/>
        </p:spPr>
        <p:txBody>
          <a:bodyPr lIns="90000" tIns="45000" rIns="90000" bIns="45000">
            <a:spAutoFit/>
          </a:bodyPr>
          <a:lstStyle/>
          <a:p>
            <a:pPr algn="l" defTabSz="457200" hangingPunct="0">
              <a:lnSpc>
                <a:spcPct val="93000"/>
              </a:lnSpc>
              <a:buClr>
                <a:srgbClr val="000000"/>
              </a:buClr>
              <a:buSzPct val="45000"/>
              <a:buFont typeface="Wingdings" pitchFamily="2" charset="2"/>
              <a:buNone/>
              <a:tabLst>
                <a:tab pos="723900" algn="l"/>
                <a:tab pos="1447800" algn="l"/>
                <a:tab pos="2171700" algn="l"/>
              </a:tabLst>
            </a:pPr>
            <a:r>
              <a:rPr lang="en-GB" sz="1100" dirty="0">
                <a:solidFill>
                  <a:srgbClr val="000000"/>
                </a:solidFill>
                <a:latin typeface="Arial" pitchFamily="34" charset="0"/>
                <a:cs typeface="Lucida Sans Unicode" pitchFamily="34" charset="0"/>
              </a:rPr>
              <a:t>Phys. Rev. C73, 044910 (2006)</a:t>
            </a:r>
          </a:p>
          <a:p>
            <a:pPr algn="l" defTabSz="457200" hangingPunct="0">
              <a:lnSpc>
                <a:spcPct val="93000"/>
              </a:lnSpc>
              <a:buClr>
                <a:srgbClr val="000000"/>
              </a:buClr>
              <a:buSzPct val="45000"/>
              <a:buFont typeface="Wingdings" pitchFamily="2" charset="2"/>
              <a:buNone/>
              <a:tabLst>
                <a:tab pos="723900" algn="l"/>
                <a:tab pos="1447800" algn="l"/>
                <a:tab pos="2171700" algn="l"/>
              </a:tabLst>
            </a:pPr>
            <a:r>
              <a:rPr lang="en-GB" sz="1100" dirty="0" err="1">
                <a:solidFill>
                  <a:srgbClr val="000000"/>
                </a:solidFill>
                <a:latin typeface="Arial" pitchFamily="34" charset="0"/>
                <a:cs typeface="Lucida Sans Unicode" pitchFamily="34" charset="0"/>
              </a:rPr>
              <a:t>Phys.Rev</a:t>
            </a:r>
            <a:r>
              <a:rPr lang="en-GB" sz="1100" dirty="0">
                <a:solidFill>
                  <a:srgbClr val="000000"/>
                </a:solidFill>
                <a:latin typeface="Arial" pitchFamily="34" charset="0"/>
                <a:cs typeface="Lucida Sans Unicode" pitchFamily="34" charset="0"/>
              </a:rPr>
              <a:t>. C78, 034918 (2008</a:t>
            </a:r>
            <a:r>
              <a:rPr lang="en-GB" sz="1200" dirty="0">
                <a:solidFill>
                  <a:srgbClr val="000000"/>
                </a:solidFill>
                <a:latin typeface="Arial" pitchFamily="34" charset="0"/>
                <a:cs typeface="Lucida Sans Unicode" pitchFamily="34" charset="0"/>
              </a:rPr>
              <a:t>) </a:t>
            </a:r>
          </a:p>
        </p:txBody>
      </p:sp>
      <p:sp>
        <p:nvSpPr>
          <p:cNvPr id="13" name="Text Box 17"/>
          <p:cNvSpPr txBox="1">
            <a:spLocks noChangeArrowheads="1"/>
          </p:cNvSpPr>
          <p:nvPr/>
        </p:nvSpPr>
        <p:spPr bwMode="auto">
          <a:xfrm>
            <a:off x="4343400" y="3657600"/>
            <a:ext cx="2642070" cy="492443"/>
          </a:xfrm>
          <a:prstGeom prst="rect">
            <a:avLst/>
          </a:prstGeom>
          <a:noFill/>
          <a:ln w="38100">
            <a:noFill/>
            <a:miter lim="800000"/>
            <a:headEnd/>
            <a:tailEnd/>
          </a:ln>
          <a:effectLst/>
        </p:spPr>
        <p:txBody>
          <a:bodyPr wrap="none">
            <a:spAutoFit/>
          </a:bodyPr>
          <a:lstStyle/>
          <a:p>
            <a:r>
              <a:rPr lang="en-US" sz="1300" dirty="0">
                <a:solidFill>
                  <a:schemeClr val="bg1"/>
                </a:solidFill>
              </a:rPr>
              <a:t>STAR : PLB 655, 104 (2007)</a:t>
            </a:r>
          </a:p>
          <a:p>
            <a:r>
              <a:rPr lang="en-US" sz="1300" dirty="0">
                <a:solidFill>
                  <a:schemeClr val="bg1"/>
                </a:solidFill>
              </a:rPr>
              <a:t>           </a:t>
            </a:r>
            <a:r>
              <a:rPr lang="en-US" sz="1300" dirty="0" smtClean="0">
                <a:solidFill>
                  <a:schemeClr val="bg1"/>
                </a:solidFill>
              </a:rPr>
              <a:t>PRL </a:t>
            </a:r>
            <a:r>
              <a:rPr lang="en-US" sz="1300" dirty="0">
                <a:solidFill>
                  <a:schemeClr val="bg1"/>
                </a:solidFill>
              </a:rPr>
              <a:t>97, 152301 (2006)</a:t>
            </a:r>
          </a:p>
        </p:txBody>
      </p:sp>
      <p:sp>
        <p:nvSpPr>
          <p:cNvPr id="14" name="Text Box 13"/>
          <p:cNvSpPr txBox="1">
            <a:spLocks noChangeArrowheads="1"/>
          </p:cNvSpPr>
          <p:nvPr/>
        </p:nvSpPr>
        <p:spPr bwMode="auto">
          <a:xfrm>
            <a:off x="7010400" y="3810000"/>
            <a:ext cx="833438" cy="396875"/>
          </a:xfrm>
          <a:prstGeom prst="rect">
            <a:avLst/>
          </a:prstGeom>
          <a:noFill/>
          <a:ln w="38100">
            <a:noFill/>
            <a:miter lim="800000"/>
            <a:headEnd/>
            <a:tailEnd/>
          </a:ln>
          <a:effectLst/>
        </p:spPr>
        <p:txBody>
          <a:bodyPr wrap="none">
            <a:spAutoFit/>
          </a:bodyPr>
          <a:lstStyle/>
          <a:p>
            <a:r>
              <a:rPr lang="en-US" sz="2000" dirty="0">
                <a:solidFill>
                  <a:srgbClr val="C00000"/>
                </a:solidFill>
              </a:rPr>
              <a:t>STAR</a:t>
            </a:r>
            <a:endParaRPr lang="en-US" dirty="0">
              <a:solidFill>
                <a:srgbClr val="C00000"/>
              </a:solidFill>
            </a:endParaRPr>
          </a:p>
        </p:txBody>
      </p:sp>
      <p:sp>
        <p:nvSpPr>
          <p:cNvPr id="16"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17"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FE8F6A7-8F10-471A-BDFE-C89B0DAC397C}" type="slidenum">
              <a:rPr lang="en-US" smtClean="0"/>
              <a:pPr/>
              <a:t>57</a:t>
            </a:fld>
            <a:endParaRPr lang="en-US" dirty="0"/>
          </a:p>
        </p:txBody>
      </p:sp>
      <p:sp>
        <p:nvSpPr>
          <p:cNvPr id="4" name="Rectangle 8"/>
          <p:cNvSpPr>
            <a:spLocks noChangeArrowheads="1"/>
          </p:cNvSpPr>
          <p:nvPr/>
        </p:nvSpPr>
        <p:spPr bwMode="auto">
          <a:xfrm>
            <a:off x="5534025" y="1981200"/>
            <a:ext cx="2438400" cy="990600"/>
          </a:xfrm>
          <a:prstGeom prst="rect">
            <a:avLst/>
          </a:prstGeom>
          <a:solidFill>
            <a:srgbClr val="FFFF99"/>
          </a:solidFill>
          <a:ln w="9525">
            <a:solidFill>
              <a:schemeClr val="tx1"/>
            </a:solidFill>
            <a:miter lim="800000"/>
            <a:headEnd/>
            <a:tailEnd/>
          </a:ln>
        </p:spPr>
        <p:txBody>
          <a:bodyPr wrap="none" anchor="ctr"/>
          <a:lstStyle/>
          <a:p>
            <a:endParaRPr lang="en-US"/>
          </a:p>
        </p:txBody>
      </p:sp>
      <p:sp>
        <p:nvSpPr>
          <p:cNvPr id="5" name="Rectangle 4"/>
          <p:cNvSpPr txBox="1">
            <a:spLocks noChangeArrowheads="1"/>
          </p:cNvSpPr>
          <p:nvPr/>
        </p:nvSpPr>
        <p:spPr>
          <a:xfrm>
            <a:off x="0" y="152400"/>
            <a:ext cx="9144000" cy="6096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100" normalizeH="0" baseline="0" noProof="0" dirty="0" smtClean="0">
                <a:ln>
                  <a:noFill/>
                </a:ln>
                <a:solidFill>
                  <a:schemeClr val="tx2"/>
                </a:solidFill>
                <a:effectLst>
                  <a:outerShdw blurRad="38100" dist="38100" dir="2700000" algn="tl">
                    <a:srgbClr val="010199"/>
                  </a:outerShdw>
                </a:effectLst>
                <a:uLnTx/>
                <a:uFillTx/>
                <a:latin typeface="+mj-lt"/>
                <a:ea typeface="+mj-ea"/>
                <a:cs typeface="+mj-cs"/>
              </a:rPr>
              <a:t>Divergent Quantities at the Critical Point</a:t>
            </a:r>
            <a:endParaRPr kumimoji="0" lang="en-US" sz="3600" b="0" i="0" u="none" strike="noStrike" kern="1200" cap="none" spc="-100" normalizeH="0" baseline="0" noProof="0" dirty="0">
              <a:ln>
                <a:noFill/>
              </a:ln>
              <a:solidFill>
                <a:schemeClr val="tx2"/>
              </a:solidFill>
              <a:effectLst>
                <a:outerShdw blurRad="38100" dist="38100" dir="2700000" algn="tl">
                  <a:srgbClr val="010199"/>
                </a:outerShdw>
              </a:effectLst>
              <a:uLnTx/>
              <a:uFillTx/>
              <a:latin typeface="+mj-lt"/>
              <a:ea typeface="+mj-ea"/>
              <a:cs typeface="+mj-cs"/>
            </a:endParaRPr>
          </a:p>
        </p:txBody>
      </p:sp>
      <p:sp>
        <p:nvSpPr>
          <p:cNvPr id="6" name="Text Box 5"/>
          <p:cNvSpPr txBox="1">
            <a:spLocks noChangeArrowheads="1"/>
          </p:cNvSpPr>
          <p:nvPr/>
        </p:nvSpPr>
        <p:spPr bwMode="auto">
          <a:xfrm>
            <a:off x="381000" y="914400"/>
            <a:ext cx="8229600" cy="915988"/>
          </a:xfrm>
          <a:prstGeom prst="rect">
            <a:avLst/>
          </a:prstGeom>
          <a:noFill/>
          <a:ln w="9525">
            <a:noFill/>
            <a:miter lim="800000"/>
            <a:headEnd/>
            <a:tailEnd/>
          </a:ln>
        </p:spPr>
        <p:txBody>
          <a:bodyPr>
            <a:spAutoFit/>
          </a:bodyPr>
          <a:lstStyle/>
          <a:p>
            <a:pPr>
              <a:spcBef>
                <a:spcPct val="50000"/>
              </a:spcBef>
            </a:pPr>
            <a:r>
              <a:rPr lang="en-US" dirty="0"/>
              <a:t>Near the critical point, several properties of a system diverge. The rate of the divergence can be described by a set of critical exponents. For systems in the same universality class, all critical exponent values should be identical.</a:t>
            </a:r>
          </a:p>
        </p:txBody>
      </p:sp>
      <p:sp>
        <p:nvSpPr>
          <p:cNvPr id="7" name="Text Box 6"/>
          <p:cNvSpPr txBox="1">
            <a:spLocks noChangeArrowheads="1"/>
          </p:cNvSpPr>
          <p:nvPr/>
        </p:nvSpPr>
        <p:spPr bwMode="auto">
          <a:xfrm>
            <a:off x="304800" y="2286000"/>
            <a:ext cx="8305800" cy="366713"/>
          </a:xfrm>
          <a:prstGeom prst="rect">
            <a:avLst/>
          </a:prstGeom>
          <a:noFill/>
          <a:ln w="9525">
            <a:noFill/>
            <a:miter lim="800000"/>
            <a:headEnd/>
            <a:tailEnd/>
          </a:ln>
        </p:spPr>
        <p:txBody>
          <a:bodyPr>
            <a:spAutoFit/>
          </a:bodyPr>
          <a:lstStyle/>
          <a:p>
            <a:pPr>
              <a:spcBef>
                <a:spcPct val="50000"/>
              </a:spcBef>
              <a:buFontTx/>
              <a:buChar char="•"/>
            </a:pPr>
            <a:r>
              <a:rPr lang="en-US"/>
              <a:t> The critical exponent for compressibility, </a:t>
            </a:r>
            <a:r>
              <a:rPr lang="en-US">
                <a:latin typeface="Symbol" pitchFamily="18" charset="2"/>
              </a:rPr>
              <a:t>g</a:t>
            </a:r>
            <a:r>
              <a:rPr lang="en-US"/>
              <a:t>:</a:t>
            </a:r>
          </a:p>
        </p:txBody>
      </p:sp>
      <p:graphicFrame>
        <p:nvGraphicFramePr>
          <p:cNvPr id="8" name="Object 7"/>
          <p:cNvGraphicFramePr>
            <a:graphicFrameLocks noChangeAspect="1"/>
          </p:cNvGraphicFramePr>
          <p:nvPr/>
        </p:nvGraphicFramePr>
        <p:xfrm>
          <a:off x="5638800" y="1981200"/>
          <a:ext cx="2227263" cy="995363"/>
        </p:xfrm>
        <a:graphic>
          <a:graphicData uri="http://schemas.openxmlformats.org/presentationml/2006/ole">
            <p:oleObj spid="_x0000_s96258" name="Equation" r:id="rId3" imgW="965160" imgH="431640" progId="Equation.3">
              <p:embed/>
            </p:oleObj>
          </a:graphicData>
        </a:graphic>
      </p:graphicFrame>
      <p:sp>
        <p:nvSpPr>
          <p:cNvPr id="9" name="Text Box 9"/>
          <p:cNvSpPr txBox="1">
            <a:spLocks noChangeArrowheads="1"/>
          </p:cNvSpPr>
          <p:nvPr/>
        </p:nvSpPr>
        <p:spPr bwMode="auto">
          <a:xfrm>
            <a:off x="304800" y="3352800"/>
            <a:ext cx="8305800" cy="366713"/>
          </a:xfrm>
          <a:prstGeom prst="rect">
            <a:avLst/>
          </a:prstGeom>
          <a:noFill/>
          <a:ln w="9525">
            <a:noFill/>
            <a:miter lim="800000"/>
            <a:headEnd/>
            <a:tailEnd/>
          </a:ln>
        </p:spPr>
        <p:txBody>
          <a:bodyPr>
            <a:spAutoFit/>
          </a:bodyPr>
          <a:lstStyle/>
          <a:p>
            <a:pPr>
              <a:spcBef>
                <a:spcPct val="50000"/>
              </a:spcBef>
              <a:buFontTx/>
              <a:buChar char="•"/>
            </a:pPr>
            <a:r>
              <a:rPr lang="en-US"/>
              <a:t> The critical exponent for heat capacity, </a:t>
            </a:r>
            <a:r>
              <a:rPr lang="en-US">
                <a:latin typeface="Symbol" pitchFamily="18" charset="2"/>
              </a:rPr>
              <a:t>a</a:t>
            </a:r>
            <a:r>
              <a:rPr lang="en-US"/>
              <a:t>:</a:t>
            </a:r>
          </a:p>
        </p:txBody>
      </p:sp>
      <p:graphicFrame>
        <p:nvGraphicFramePr>
          <p:cNvPr id="10" name="Object 10"/>
          <p:cNvGraphicFramePr>
            <a:graphicFrameLocks noChangeAspect="1"/>
          </p:cNvGraphicFramePr>
          <p:nvPr/>
        </p:nvGraphicFramePr>
        <p:xfrm>
          <a:off x="5029200" y="3048000"/>
          <a:ext cx="2286000" cy="995363"/>
        </p:xfrm>
        <a:graphic>
          <a:graphicData uri="http://schemas.openxmlformats.org/presentationml/2006/ole">
            <p:oleObj spid="_x0000_s96259" name="Equation" r:id="rId4" imgW="990360" imgH="431640" progId="Equation.3">
              <p:embed/>
            </p:oleObj>
          </a:graphicData>
        </a:graphic>
      </p:graphicFrame>
      <p:sp>
        <p:nvSpPr>
          <p:cNvPr id="11" name="Rectangle 11"/>
          <p:cNvSpPr>
            <a:spLocks noChangeArrowheads="1"/>
          </p:cNvSpPr>
          <p:nvPr/>
        </p:nvSpPr>
        <p:spPr bwMode="auto">
          <a:xfrm>
            <a:off x="5029200" y="3048000"/>
            <a:ext cx="2438400" cy="990600"/>
          </a:xfrm>
          <a:prstGeom prst="rect">
            <a:avLst/>
          </a:prstGeom>
          <a:solidFill>
            <a:srgbClr val="FFFF99"/>
          </a:solidFill>
          <a:ln w="9525">
            <a:solidFill>
              <a:schemeClr val="tx1"/>
            </a:solidFill>
            <a:miter lim="800000"/>
            <a:headEnd/>
            <a:tailEnd/>
          </a:ln>
        </p:spPr>
        <p:txBody>
          <a:bodyPr wrap="none" anchor="ctr"/>
          <a:lstStyle/>
          <a:p>
            <a:endParaRPr lang="en-US"/>
          </a:p>
        </p:txBody>
      </p:sp>
      <p:graphicFrame>
        <p:nvGraphicFramePr>
          <p:cNvPr id="12" name="Object 12"/>
          <p:cNvGraphicFramePr>
            <a:graphicFrameLocks noChangeAspect="1"/>
          </p:cNvGraphicFramePr>
          <p:nvPr/>
        </p:nvGraphicFramePr>
        <p:xfrm>
          <a:off x="5091113" y="3048000"/>
          <a:ext cx="2316162" cy="995363"/>
        </p:xfrm>
        <a:graphic>
          <a:graphicData uri="http://schemas.openxmlformats.org/presentationml/2006/ole">
            <p:oleObj spid="_x0000_s96260" name="Equation" r:id="rId5" imgW="1002960" imgH="431640" progId="Equation.3">
              <p:embed/>
            </p:oleObj>
          </a:graphicData>
        </a:graphic>
      </p:graphicFrame>
      <p:sp>
        <p:nvSpPr>
          <p:cNvPr id="13" name="Text Box 13"/>
          <p:cNvSpPr txBox="1">
            <a:spLocks noChangeArrowheads="1"/>
          </p:cNvSpPr>
          <p:nvPr/>
        </p:nvSpPr>
        <p:spPr bwMode="auto">
          <a:xfrm>
            <a:off x="381000" y="5867400"/>
            <a:ext cx="8305800" cy="366713"/>
          </a:xfrm>
          <a:prstGeom prst="rect">
            <a:avLst/>
          </a:prstGeom>
          <a:noFill/>
          <a:ln w="9525">
            <a:noFill/>
            <a:miter lim="800000"/>
            <a:headEnd/>
            <a:tailEnd/>
          </a:ln>
        </p:spPr>
        <p:txBody>
          <a:bodyPr>
            <a:spAutoFit/>
          </a:bodyPr>
          <a:lstStyle/>
          <a:p>
            <a:pPr>
              <a:spcBef>
                <a:spcPct val="50000"/>
              </a:spcBef>
              <a:buFontTx/>
              <a:buChar char="•"/>
            </a:pPr>
            <a:r>
              <a:rPr lang="en-US"/>
              <a:t> The critical exponent for correlation functions, </a:t>
            </a:r>
            <a:r>
              <a:rPr lang="en-US">
                <a:latin typeface="Symbol" pitchFamily="18" charset="2"/>
              </a:rPr>
              <a:t>h</a:t>
            </a:r>
            <a:r>
              <a:rPr lang="en-US"/>
              <a:t>:</a:t>
            </a:r>
          </a:p>
        </p:txBody>
      </p:sp>
      <p:sp>
        <p:nvSpPr>
          <p:cNvPr id="14" name="Rectangle 14"/>
          <p:cNvSpPr>
            <a:spLocks noChangeArrowheads="1"/>
          </p:cNvSpPr>
          <p:nvPr/>
        </p:nvSpPr>
        <p:spPr bwMode="auto">
          <a:xfrm>
            <a:off x="6248400" y="5715000"/>
            <a:ext cx="2209800" cy="609600"/>
          </a:xfrm>
          <a:prstGeom prst="rect">
            <a:avLst/>
          </a:prstGeom>
          <a:solidFill>
            <a:srgbClr val="FFFF99"/>
          </a:solidFill>
          <a:ln w="9525">
            <a:solidFill>
              <a:schemeClr val="tx1"/>
            </a:solidFill>
            <a:miter lim="800000"/>
            <a:headEnd/>
            <a:tailEnd/>
          </a:ln>
        </p:spPr>
        <p:txBody>
          <a:bodyPr wrap="none" anchor="ctr"/>
          <a:lstStyle/>
          <a:p>
            <a:endParaRPr lang="en-US"/>
          </a:p>
        </p:txBody>
      </p:sp>
      <p:graphicFrame>
        <p:nvGraphicFramePr>
          <p:cNvPr id="15" name="Object 15"/>
          <p:cNvGraphicFramePr>
            <a:graphicFrameLocks noChangeAspect="1"/>
          </p:cNvGraphicFramePr>
          <p:nvPr/>
        </p:nvGraphicFramePr>
        <p:xfrm>
          <a:off x="6265863" y="5795963"/>
          <a:ext cx="2179587" cy="477639"/>
        </p:xfrm>
        <a:graphic>
          <a:graphicData uri="http://schemas.openxmlformats.org/presentationml/2006/ole">
            <p:oleObj spid="_x0000_s96261" name="Equation" r:id="rId6" imgW="1041120" imgH="228600" progId="Equation.3">
              <p:embed/>
            </p:oleObj>
          </a:graphicData>
        </a:graphic>
      </p:graphicFrame>
      <p:sp>
        <p:nvSpPr>
          <p:cNvPr id="16" name="Text Box 17"/>
          <p:cNvSpPr txBox="1">
            <a:spLocks noChangeArrowheads="1"/>
          </p:cNvSpPr>
          <p:nvPr/>
        </p:nvSpPr>
        <p:spPr bwMode="auto">
          <a:xfrm>
            <a:off x="7315200" y="6324600"/>
            <a:ext cx="1219200" cy="366713"/>
          </a:xfrm>
          <a:prstGeom prst="rect">
            <a:avLst/>
          </a:prstGeom>
          <a:noFill/>
          <a:ln w="9525">
            <a:noFill/>
            <a:miter lim="800000"/>
            <a:headEnd/>
            <a:tailEnd/>
          </a:ln>
        </p:spPr>
        <p:txBody>
          <a:bodyPr>
            <a:spAutoFit/>
          </a:bodyPr>
          <a:lstStyle/>
          <a:p>
            <a:pPr algn="ctr">
              <a:spcBef>
                <a:spcPct val="50000"/>
              </a:spcBef>
            </a:pPr>
            <a:r>
              <a:rPr lang="en-US" dirty="0"/>
              <a:t>(d=3)</a:t>
            </a:r>
          </a:p>
        </p:txBody>
      </p:sp>
      <p:graphicFrame>
        <p:nvGraphicFramePr>
          <p:cNvPr id="17" name="Object 19"/>
          <p:cNvGraphicFramePr>
            <a:graphicFrameLocks noChangeAspect="1"/>
          </p:cNvGraphicFramePr>
          <p:nvPr/>
        </p:nvGraphicFramePr>
        <p:xfrm>
          <a:off x="5500688" y="4343400"/>
          <a:ext cx="2286000" cy="995363"/>
        </p:xfrm>
        <a:graphic>
          <a:graphicData uri="http://schemas.openxmlformats.org/presentationml/2006/ole">
            <p:oleObj spid="_x0000_s96262" name="Equation" r:id="rId7" imgW="990360" imgH="431640" progId="Equation.3">
              <p:embed/>
            </p:oleObj>
          </a:graphicData>
        </a:graphic>
      </p:graphicFrame>
      <p:sp>
        <p:nvSpPr>
          <p:cNvPr id="18" name="Rectangle 20"/>
          <p:cNvSpPr>
            <a:spLocks noChangeArrowheads="1"/>
          </p:cNvSpPr>
          <p:nvPr/>
        </p:nvSpPr>
        <p:spPr bwMode="auto">
          <a:xfrm>
            <a:off x="5500688" y="4343400"/>
            <a:ext cx="2438400" cy="990600"/>
          </a:xfrm>
          <a:prstGeom prst="rect">
            <a:avLst/>
          </a:prstGeom>
          <a:solidFill>
            <a:srgbClr val="FFFF99"/>
          </a:solidFill>
          <a:ln w="9525">
            <a:solidFill>
              <a:schemeClr val="tx1"/>
            </a:solidFill>
            <a:miter lim="800000"/>
            <a:headEnd/>
            <a:tailEnd/>
          </a:ln>
        </p:spPr>
        <p:txBody>
          <a:bodyPr wrap="none" anchor="ctr"/>
          <a:lstStyle/>
          <a:p>
            <a:endParaRPr lang="en-US"/>
          </a:p>
        </p:txBody>
      </p:sp>
      <p:graphicFrame>
        <p:nvGraphicFramePr>
          <p:cNvPr id="19" name="Object 21"/>
          <p:cNvGraphicFramePr>
            <a:graphicFrameLocks noChangeAspect="1"/>
          </p:cNvGraphicFramePr>
          <p:nvPr/>
        </p:nvGraphicFramePr>
        <p:xfrm>
          <a:off x="5680075" y="4343400"/>
          <a:ext cx="2081213" cy="995363"/>
        </p:xfrm>
        <a:graphic>
          <a:graphicData uri="http://schemas.openxmlformats.org/presentationml/2006/ole">
            <p:oleObj spid="_x0000_s96263" name="Equation" r:id="rId8" imgW="901440" imgH="431640" progId="Equation.3">
              <p:embed/>
            </p:oleObj>
          </a:graphicData>
        </a:graphic>
      </p:graphicFrame>
      <p:sp>
        <p:nvSpPr>
          <p:cNvPr id="20" name="Text Box 22"/>
          <p:cNvSpPr txBox="1">
            <a:spLocks noChangeArrowheads="1"/>
          </p:cNvSpPr>
          <p:nvPr/>
        </p:nvSpPr>
        <p:spPr bwMode="auto">
          <a:xfrm>
            <a:off x="304800" y="4572000"/>
            <a:ext cx="8305800" cy="366713"/>
          </a:xfrm>
          <a:prstGeom prst="rect">
            <a:avLst/>
          </a:prstGeom>
          <a:noFill/>
          <a:ln w="9525">
            <a:noFill/>
            <a:miter lim="800000"/>
            <a:headEnd/>
            <a:tailEnd/>
          </a:ln>
        </p:spPr>
        <p:txBody>
          <a:bodyPr>
            <a:spAutoFit/>
          </a:bodyPr>
          <a:lstStyle/>
          <a:p>
            <a:pPr>
              <a:spcBef>
                <a:spcPct val="50000"/>
              </a:spcBef>
              <a:buFontTx/>
              <a:buChar char="•"/>
            </a:pPr>
            <a:r>
              <a:rPr lang="en-US"/>
              <a:t> The critical exponent for correlation length, </a:t>
            </a:r>
            <a:r>
              <a:rPr lang="en-US">
                <a:latin typeface="Symbol" pitchFamily="18" charset="2"/>
              </a:rPr>
              <a:t>n</a:t>
            </a:r>
            <a:r>
              <a:rPr lang="en-US"/>
              <a:t>:</a:t>
            </a:r>
          </a:p>
        </p:txBody>
      </p:sp>
      <p:sp>
        <p:nvSpPr>
          <p:cNvPr id="21"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FE8F6A7-8F10-471A-BDFE-C89B0DAC397C}" type="slidenum">
              <a:rPr lang="en-US" smtClean="0"/>
              <a:pPr/>
              <a:t>58</a:t>
            </a:fld>
            <a:endParaRPr lang="en-US" dirty="0"/>
          </a:p>
        </p:txBody>
      </p:sp>
      <p:sp>
        <p:nvSpPr>
          <p:cNvPr id="4" name="Rectangle 2"/>
          <p:cNvSpPr txBox="1">
            <a:spLocks noChangeArrowheads="1"/>
          </p:cNvSpPr>
          <p:nvPr/>
        </p:nvSpPr>
        <p:spPr>
          <a:xfrm>
            <a:off x="0" y="0"/>
            <a:ext cx="9144000" cy="6096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100" normalizeH="0" baseline="0" noProof="0" dirty="0" smtClean="0">
                <a:ln>
                  <a:noFill/>
                </a:ln>
                <a:solidFill>
                  <a:schemeClr val="tx2"/>
                </a:solidFill>
                <a:effectLst>
                  <a:outerShdw blurRad="38100" dist="38100" dir="2700000" algn="tl">
                    <a:srgbClr val="010199"/>
                  </a:outerShdw>
                </a:effectLst>
                <a:uLnTx/>
                <a:uFillTx/>
                <a:latin typeface="+mj-lt"/>
                <a:ea typeface="+mj-ea"/>
                <a:cs typeface="+mj-cs"/>
              </a:rPr>
              <a:t>Susceptibilities at the Critical Point</a:t>
            </a:r>
            <a:endParaRPr kumimoji="0" lang="en-US" sz="3200" b="0" i="0" u="none" strike="noStrike" kern="1200" cap="none" spc="-100" normalizeH="0" baseline="0" noProof="0" dirty="0">
              <a:ln>
                <a:noFill/>
              </a:ln>
              <a:solidFill>
                <a:schemeClr val="tx2"/>
              </a:solidFill>
              <a:effectLst>
                <a:outerShdw blurRad="38100" dist="38100" dir="2700000" algn="tl">
                  <a:srgbClr val="010199"/>
                </a:outerShdw>
              </a:effectLst>
              <a:uLnTx/>
              <a:uFillTx/>
              <a:latin typeface="+mj-lt"/>
              <a:ea typeface="+mj-ea"/>
              <a:cs typeface="+mj-cs"/>
            </a:endParaRPr>
          </a:p>
        </p:txBody>
      </p:sp>
      <p:pic>
        <p:nvPicPr>
          <p:cNvPr id="5" name="Picture 4" descr="qsusc"/>
          <p:cNvPicPr>
            <a:picLocks noChangeAspect="1" noChangeArrowheads="1"/>
          </p:cNvPicPr>
          <p:nvPr/>
        </p:nvPicPr>
        <p:blipFill>
          <a:blip r:embed="rId3" cstate="print"/>
          <a:srcRect/>
          <a:stretch>
            <a:fillRect/>
          </a:stretch>
        </p:blipFill>
        <p:spPr bwMode="auto">
          <a:xfrm>
            <a:off x="3733800" y="762000"/>
            <a:ext cx="5165725" cy="3736975"/>
          </a:xfrm>
          <a:prstGeom prst="rect">
            <a:avLst/>
          </a:prstGeom>
          <a:noFill/>
          <a:ln w="9525">
            <a:noFill/>
            <a:miter lim="800000"/>
            <a:headEnd/>
            <a:tailEnd/>
          </a:ln>
        </p:spPr>
      </p:pic>
      <p:sp>
        <p:nvSpPr>
          <p:cNvPr id="6" name="Text Box 5"/>
          <p:cNvSpPr txBox="1">
            <a:spLocks noChangeArrowheads="1"/>
          </p:cNvSpPr>
          <p:nvPr/>
        </p:nvSpPr>
        <p:spPr bwMode="auto">
          <a:xfrm>
            <a:off x="0" y="533400"/>
            <a:ext cx="3657600" cy="5121275"/>
          </a:xfrm>
          <a:prstGeom prst="rect">
            <a:avLst/>
          </a:prstGeom>
          <a:noFill/>
          <a:ln w="9525">
            <a:noFill/>
            <a:miter lim="800000"/>
            <a:headEnd/>
            <a:tailEnd/>
          </a:ln>
        </p:spPr>
        <p:txBody>
          <a:bodyPr wrap="square">
            <a:spAutoFit/>
          </a:bodyPr>
          <a:lstStyle/>
          <a:p>
            <a:pPr>
              <a:spcBef>
                <a:spcPct val="50000"/>
              </a:spcBef>
            </a:pPr>
            <a:r>
              <a:rPr lang="en-US" sz="2000" dirty="0"/>
              <a:t>Consider quark susceptibility, </a:t>
            </a:r>
            <a:r>
              <a:rPr lang="en-US" sz="2000" dirty="0" err="1">
                <a:latin typeface="Symbol" pitchFamily="18" charset="2"/>
              </a:rPr>
              <a:t>c</a:t>
            </a:r>
            <a:r>
              <a:rPr lang="en-US" sz="2000" baseline="-25000" dirty="0" err="1"/>
              <a:t>q</a:t>
            </a:r>
            <a:r>
              <a:rPr lang="en-US" sz="2000" dirty="0"/>
              <a:t> at the critical point.</a:t>
            </a:r>
          </a:p>
          <a:p>
            <a:pPr>
              <a:spcBef>
                <a:spcPct val="50000"/>
              </a:spcBef>
            </a:pPr>
            <a:r>
              <a:rPr lang="en-US" sz="2000" dirty="0" err="1">
                <a:latin typeface="Symbol" pitchFamily="18" charset="2"/>
              </a:rPr>
              <a:t>c</a:t>
            </a:r>
            <a:r>
              <a:rPr lang="en-US" sz="2000" baseline="-25000" dirty="0" err="1"/>
              <a:t>q</a:t>
            </a:r>
            <a:r>
              <a:rPr lang="en-US" sz="2000" dirty="0"/>
              <a:t> = &lt;</a:t>
            </a:r>
            <a:r>
              <a:rPr lang="en-US" sz="2000" dirty="0" err="1"/>
              <a:t>q</a:t>
            </a:r>
            <a:r>
              <a:rPr lang="en-US" sz="2000" baseline="30000" dirty="0" err="1"/>
              <a:t>†</a:t>
            </a:r>
            <a:r>
              <a:rPr lang="en-US" sz="2000" dirty="0" err="1"/>
              <a:t>q</a:t>
            </a:r>
            <a:r>
              <a:rPr lang="en-US" sz="2000" dirty="0"/>
              <a:t>&gt; = ∂n(</a:t>
            </a:r>
            <a:r>
              <a:rPr lang="en-US" sz="2000" dirty="0" err="1"/>
              <a:t>T,</a:t>
            </a:r>
            <a:r>
              <a:rPr lang="en-US" sz="2000" dirty="0" err="1">
                <a:latin typeface="Symbol" pitchFamily="18" charset="2"/>
              </a:rPr>
              <a:t>m</a:t>
            </a:r>
            <a:r>
              <a:rPr lang="en-US" sz="2000" dirty="0"/>
              <a:t>)/∂</a:t>
            </a:r>
            <a:r>
              <a:rPr lang="en-US" sz="2000" dirty="0">
                <a:latin typeface="Symbol" pitchFamily="18" charset="2"/>
              </a:rPr>
              <a:t>m</a:t>
            </a:r>
          </a:p>
          <a:p>
            <a:pPr>
              <a:spcBef>
                <a:spcPct val="50000"/>
              </a:spcBef>
            </a:pPr>
            <a:endParaRPr lang="en-US" sz="2000" dirty="0"/>
          </a:p>
          <a:p>
            <a:pPr>
              <a:spcBef>
                <a:spcPct val="50000"/>
              </a:spcBef>
            </a:pPr>
            <a:r>
              <a:rPr lang="en-US" sz="2000" dirty="0"/>
              <a:t>This is related to the isothermal compressibility:</a:t>
            </a:r>
          </a:p>
          <a:p>
            <a:pPr>
              <a:spcBef>
                <a:spcPct val="50000"/>
              </a:spcBef>
            </a:pPr>
            <a:r>
              <a:rPr lang="en-US" sz="2000" dirty="0" err="1"/>
              <a:t>k</a:t>
            </a:r>
            <a:r>
              <a:rPr lang="en-US" sz="2000" baseline="-25000" dirty="0" err="1"/>
              <a:t>T</a:t>
            </a:r>
            <a:r>
              <a:rPr lang="en-US" sz="2000" dirty="0"/>
              <a:t> = </a:t>
            </a:r>
            <a:r>
              <a:rPr lang="en-US" sz="2000" dirty="0" err="1">
                <a:latin typeface="Symbol" pitchFamily="18" charset="2"/>
              </a:rPr>
              <a:t>c</a:t>
            </a:r>
            <a:r>
              <a:rPr lang="en-US" sz="2000" baseline="-25000" dirty="0" err="1"/>
              <a:t>q</a:t>
            </a:r>
            <a:r>
              <a:rPr lang="en-US" sz="2000" dirty="0"/>
              <a:t>(</a:t>
            </a:r>
            <a:r>
              <a:rPr lang="en-US" sz="2000" dirty="0" err="1"/>
              <a:t>T,</a:t>
            </a:r>
            <a:r>
              <a:rPr lang="en-US" sz="2000" dirty="0" err="1">
                <a:latin typeface="Symbol" pitchFamily="18" charset="2"/>
              </a:rPr>
              <a:t>m</a:t>
            </a:r>
            <a:r>
              <a:rPr lang="en-US" sz="2000" dirty="0"/>
              <a:t>)/n</a:t>
            </a:r>
            <a:r>
              <a:rPr lang="en-US" sz="2000" baseline="30000" dirty="0"/>
              <a:t>2</a:t>
            </a:r>
            <a:r>
              <a:rPr lang="en-US" sz="2000" dirty="0"/>
              <a:t>(</a:t>
            </a:r>
            <a:r>
              <a:rPr lang="en-US" sz="2000" dirty="0" err="1"/>
              <a:t>T,</a:t>
            </a:r>
            <a:r>
              <a:rPr lang="en-US" sz="2000" dirty="0" err="1">
                <a:latin typeface="Symbol" pitchFamily="18" charset="2"/>
              </a:rPr>
              <a:t>m</a:t>
            </a:r>
            <a:r>
              <a:rPr lang="en-US" sz="2000" dirty="0"/>
              <a:t>)</a:t>
            </a:r>
          </a:p>
          <a:p>
            <a:pPr>
              <a:spcBef>
                <a:spcPct val="50000"/>
              </a:spcBef>
            </a:pPr>
            <a:endParaRPr lang="en-US" sz="2000" dirty="0"/>
          </a:p>
          <a:p>
            <a:pPr>
              <a:spcBef>
                <a:spcPct val="50000"/>
              </a:spcBef>
            </a:pPr>
            <a:r>
              <a:rPr lang="en-US" sz="2000" dirty="0"/>
              <a:t>In a continuous phase transition, </a:t>
            </a:r>
            <a:r>
              <a:rPr lang="en-US" sz="2000" dirty="0" err="1"/>
              <a:t>k</a:t>
            </a:r>
            <a:r>
              <a:rPr lang="en-US" sz="2000" baseline="-25000" dirty="0" err="1"/>
              <a:t>T</a:t>
            </a:r>
            <a:r>
              <a:rPr lang="en-US" sz="2000" dirty="0"/>
              <a:t> diverges at the critical point…</a:t>
            </a:r>
          </a:p>
          <a:p>
            <a:pPr>
              <a:spcBef>
                <a:spcPct val="50000"/>
              </a:spcBef>
            </a:pPr>
            <a:endParaRPr lang="en-US" sz="2000" dirty="0"/>
          </a:p>
        </p:txBody>
      </p:sp>
      <p:sp>
        <p:nvSpPr>
          <p:cNvPr id="7" name="Text Box 6"/>
          <p:cNvSpPr txBox="1">
            <a:spLocks noChangeArrowheads="1"/>
          </p:cNvSpPr>
          <p:nvPr/>
        </p:nvSpPr>
        <p:spPr bwMode="auto">
          <a:xfrm>
            <a:off x="3810000" y="4572000"/>
            <a:ext cx="5105400" cy="581025"/>
          </a:xfrm>
          <a:prstGeom prst="rect">
            <a:avLst/>
          </a:prstGeom>
          <a:noFill/>
          <a:ln w="9525">
            <a:noFill/>
            <a:miter lim="800000"/>
            <a:headEnd/>
            <a:tailEnd/>
          </a:ln>
        </p:spPr>
        <p:txBody>
          <a:bodyPr>
            <a:spAutoFit/>
          </a:bodyPr>
          <a:lstStyle/>
          <a:p>
            <a:pPr algn="ctr">
              <a:spcBef>
                <a:spcPct val="50000"/>
              </a:spcBef>
            </a:pPr>
            <a:r>
              <a:rPr lang="en-US" sz="1600" i="1" dirty="0"/>
              <a:t>B.-J. Schaefer and J. </a:t>
            </a:r>
            <a:r>
              <a:rPr lang="en-US" sz="1600" i="1" dirty="0" err="1"/>
              <a:t>Wambach</a:t>
            </a:r>
            <a:r>
              <a:rPr lang="en-US" sz="1600" i="1" dirty="0"/>
              <a:t>, Phys. Rev. D75 (2007) 085015.</a:t>
            </a:r>
          </a:p>
        </p:txBody>
      </p:sp>
      <p:sp>
        <p:nvSpPr>
          <p:cNvPr id="8" name="Rectangle 7"/>
          <p:cNvSpPr>
            <a:spLocks noChangeArrowheads="1"/>
          </p:cNvSpPr>
          <p:nvPr/>
        </p:nvSpPr>
        <p:spPr bwMode="auto">
          <a:xfrm>
            <a:off x="657225" y="5410200"/>
            <a:ext cx="2438400" cy="990600"/>
          </a:xfrm>
          <a:prstGeom prst="rect">
            <a:avLst/>
          </a:prstGeom>
          <a:solidFill>
            <a:srgbClr val="FFFF99"/>
          </a:solidFill>
          <a:ln w="9525">
            <a:solidFill>
              <a:schemeClr val="tx1"/>
            </a:solidFill>
            <a:miter lim="800000"/>
            <a:headEnd/>
            <a:tailEnd/>
          </a:ln>
        </p:spPr>
        <p:txBody>
          <a:bodyPr wrap="none" anchor="ctr"/>
          <a:lstStyle/>
          <a:p>
            <a:endParaRPr lang="en-US"/>
          </a:p>
        </p:txBody>
      </p:sp>
      <p:graphicFrame>
        <p:nvGraphicFramePr>
          <p:cNvPr id="9" name="Object 8"/>
          <p:cNvGraphicFramePr>
            <a:graphicFrameLocks noChangeAspect="1"/>
          </p:cNvGraphicFramePr>
          <p:nvPr/>
        </p:nvGraphicFramePr>
        <p:xfrm>
          <a:off x="762000" y="5410200"/>
          <a:ext cx="2227263" cy="995363"/>
        </p:xfrm>
        <a:graphic>
          <a:graphicData uri="http://schemas.openxmlformats.org/presentationml/2006/ole">
            <p:oleObj spid="_x0000_s97282" name="Equation" r:id="rId4" imgW="965160" imgH="431640" progId="Equation.3">
              <p:embed/>
            </p:oleObj>
          </a:graphicData>
        </a:graphic>
      </p:graphicFrame>
      <p:sp>
        <p:nvSpPr>
          <p:cNvPr id="16" name="Rectangle 9"/>
          <p:cNvSpPr>
            <a:spLocks noChangeArrowheads="1"/>
          </p:cNvSpPr>
          <p:nvPr/>
        </p:nvSpPr>
        <p:spPr bwMode="auto">
          <a:xfrm>
            <a:off x="3657600" y="5334000"/>
            <a:ext cx="5334000" cy="1143000"/>
          </a:xfrm>
          <a:prstGeom prst="rect">
            <a:avLst/>
          </a:prstGeom>
          <a:solidFill>
            <a:srgbClr val="FFFF00"/>
          </a:solidFill>
          <a:ln w="9525">
            <a:solidFill>
              <a:schemeClr val="tx1"/>
            </a:solidFill>
            <a:miter lim="800000"/>
            <a:headEnd/>
            <a:tailEnd/>
          </a:ln>
        </p:spPr>
        <p:txBody>
          <a:bodyPr wrap="none" anchor="ctr"/>
          <a:lstStyle/>
          <a:p>
            <a:endParaRPr lang="en-US"/>
          </a:p>
        </p:txBody>
      </p:sp>
      <p:graphicFrame>
        <p:nvGraphicFramePr>
          <p:cNvPr id="17" name="Object 12"/>
          <p:cNvGraphicFramePr>
            <a:graphicFrameLocks noChangeAspect="1"/>
          </p:cNvGraphicFramePr>
          <p:nvPr/>
        </p:nvGraphicFramePr>
        <p:xfrm>
          <a:off x="3810000" y="5486400"/>
          <a:ext cx="5051425" cy="903288"/>
        </p:xfrm>
        <a:graphic>
          <a:graphicData uri="http://schemas.openxmlformats.org/presentationml/2006/ole">
            <p:oleObj spid="_x0000_s97284" name="Equation" r:id="rId5" imgW="2361960" imgH="431640" progId="Equation.3">
              <p:embed/>
            </p:oleObj>
          </a:graphicData>
        </a:graphic>
      </p:graphicFrame>
      <p:sp>
        <p:nvSpPr>
          <p:cNvPr id="18" name="Text Box 13"/>
          <p:cNvSpPr txBox="1">
            <a:spLocks noChangeArrowheads="1"/>
          </p:cNvSpPr>
          <p:nvPr/>
        </p:nvSpPr>
        <p:spPr bwMode="auto">
          <a:xfrm>
            <a:off x="4862513" y="5334000"/>
            <a:ext cx="2978150" cy="366713"/>
          </a:xfrm>
          <a:prstGeom prst="rect">
            <a:avLst/>
          </a:prstGeom>
          <a:noFill/>
          <a:ln w="9525">
            <a:noFill/>
            <a:miter lim="800000"/>
            <a:headEnd/>
            <a:tailEnd/>
          </a:ln>
        </p:spPr>
        <p:txBody>
          <a:bodyPr wrap="none">
            <a:spAutoFit/>
          </a:bodyPr>
          <a:lstStyle/>
          <a:p>
            <a:r>
              <a:rPr lang="en-US" dirty="0">
                <a:solidFill>
                  <a:srgbClr val="000099"/>
                </a:solidFill>
              </a:rPr>
              <a:t>Grand Canonical Ensemble</a:t>
            </a:r>
          </a:p>
        </p:txBody>
      </p:sp>
      <p:sp>
        <p:nvSpPr>
          <p:cNvPr id="13"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FE8F6A7-8F10-471A-BDFE-C89B0DAC397C}" type="slidenum">
              <a:rPr lang="en-US" smtClean="0"/>
              <a:pPr/>
              <a:t>59</a:t>
            </a:fld>
            <a:endParaRPr lang="en-US" dirty="0"/>
          </a:p>
        </p:txBody>
      </p:sp>
      <p:sp>
        <p:nvSpPr>
          <p:cNvPr id="4" name="Rectangle 2"/>
          <p:cNvSpPr txBox="1">
            <a:spLocks noChangeArrowheads="1"/>
          </p:cNvSpPr>
          <p:nvPr/>
        </p:nvSpPr>
        <p:spPr>
          <a:xfrm>
            <a:off x="0" y="0"/>
            <a:ext cx="9144000" cy="6096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000" spc="-100" dirty="0" smtClean="0">
                <a:solidFill>
                  <a:schemeClr val="tx2"/>
                </a:solidFill>
                <a:effectLst>
                  <a:outerShdw blurRad="38100" dist="38100" dir="2700000" algn="tl">
                    <a:srgbClr val="010199"/>
                  </a:outerShdw>
                </a:effectLst>
                <a:latin typeface="+mj-lt"/>
                <a:ea typeface="+mj-ea"/>
                <a:cs typeface="+mj-cs"/>
              </a:rPr>
              <a:t>Multiplicity Distributions (PHENIX)</a:t>
            </a:r>
            <a:endParaRPr kumimoji="0" lang="en-US" sz="4000" b="0" i="0" u="none" strike="noStrike" kern="1200" cap="none" spc="-100" normalizeH="0" baseline="0" noProof="0" dirty="0">
              <a:ln>
                <a:noFill/>
              </a:ln>
              <a:solidFill>
                <a:schemeClr val="tx2"/>
              </a:solidFill>
              <a:effectLst>
                <a:outerShdw blurRad="38100" dist="38100" dir="2700000" algn="tl">
                  <a:srgbClr val="010199"/>
                </a:outerShdw>
              </a:effectLst>
              <a:uLnTx/>
              <a:uFillTx/>
              <a:latin typeface="+mj-lt"/>
              <a:ea typeface="+mj-ea"/>
              <a:cs typeface="+mj-cs"/>
            </a:endParaRPr>
          </a:p>
        </p:txBody>
      </p:sp>
      <p:pic>
        <p:nvPicPr>
          <p:cNvPr id="5" name="Picture 4" descr="nbdCuCu200"/>
          <p:cNvPicPr>
            <a:picLocks noChangeAspect="1" noChangeArrowheads="1"/>
          </p:cNvPicPr>
          <p:nvPr/>
        </p:nvPicPr>
        <p:blipFill>
          <a:blip r:embed="rId2" cstate="print"/>
          <a:srcRect/>
          <a:stretch>
            <a:fillRect/>
          </a:stretch>
        </p:blipFill>
        <p:spPr bwMode="auto">
          <a:xfrm>
            <a:off x="3124200" y="609600"/>
            <a:ext cx="3124200" cy="2914650"/>
          </a:xfrm>
          <a:prstGeom prst="rect">
            <a:avLst/>
          </a:prstGeom>
          <a:noFill/>
          <a:ln w="9525">
            <a:noFill/>
            <a:miter lim="800000"/>
            <a:headEnd/>
            <a:tailEnd/>
          </a:ln>
        </p:spPr>
      </p:pic>
      <p:pic>
        <p:nvPicPr>
          <p:cNvPr id="6" name="Picture 5" descr="nbdAuAu062"/>
          <p:cNvPicPr>
            <a:picLocks noChangeAspect="1" noChangeArrowheads="1"/>
          </p:cNvPicPr>
          <p:nvPr/>
        </p:nvPicPr>
        <p:blipFill>
          <a:blip r:embed="rId3" cstate="print"/>
          <a:srcRect/>
          <a:stretch>
            <a:fillRect/>
          </a:stretch>
        </p:blipFill>
        <p:spPr bwMode="auto">
          <a:xfrm>
            <a:off x="0" y="3438525"/>
            <a:ext cx="3276600" cy="3057525"/>
          </a:xfrm>
          <a:prstGeom prst="rect">
            <a:avLst/>
          </a:prstGeom>
          <a:noFill/>
          <a:ln w="9525">
            <a:noFill/>
            <a:miter lim="800000"/>
            <a:headEnd/>
            <a:tailEnd/>
          </a:ln>
        </p:spPr>
      </p:pic>
      <p:pic>
        <p:nvPicPr>
          <p:cNvPr id="7" name="Picture 6" descr="nbdAuAu200"/>
          <p:cNvPicPr>
            <a:picLocks noChangeAspect="1" noChangeArrowheads="1"/>
          </p:cNvPicPr>
          <p:nvPr/>
        </p:nvPicPr>
        <p:blipFill>
          <a:blip r:embed="rId4" cstate="print"/>
          <a:srcRect/>
          <a:stretch>
            <a:fillRect/>
          </a:stretch>
        </p:blipFill>
        <p:spPr bwMode="auto">
          <a:xfrm>
            <a:off x="0" y="609600"/>
            <a:ext cx="3276600" cy="3057525"/>
          </a:xfrm>
          <a:prstGeom prst="rect">
            <a:avLst/>
          </a:prstGeom>
          <a:noFill/>
          <a:ln w="9525">
            <a:noFill/>
            <a:miter lim="800000"/>
            <a:headEnd/>
            <a:tailEnd/>
          </a:ln>
        </p:spPr>
      </p:pic>
      <p:pic>
        <p:nvPicPr>
          <p:cNvPr id="8" name="Picture 7" descr="nbdCuCu022"/>
          <p:cNvPicPr>
            <a:picLocks noChangeAspect="1" noChangeArrowheads="1"/>
          </p:cNvPicPr>
          <p:nvPr/>
        </p:nvPicPr>
        <p:blipFill>
          <a:blip r:embed="rId5" cstate="print"/>
          <a:srcRect/>
          <a:stretch>
            <a:fillRect/>
          </a:stretch>
        </p:blipFill>
        <p:spPr bwMode="auto">
          <a:xfrm>
            <a:off x="5791200" y="3352800"/>
            <a:ext cx="3352800" cy="3128065"/>
          </a:xfrm>
          <a:prstGeom prst="rect">
            <a:avLst/>
          </a:prstGeom>
          <a:noFill/>
          <a:ln w="9525">
            <a:noFill/>
            <a:miter lim="800000"/>
            <a:headEnd/>
            <a:tailEnd/>
          </a:ln>
        </p:spPr>
      </p:pic>
      <p:pic>
        <p:nvPicPr>
          <p:cNvPr id="9" name="Picture 8" descr="nbdCuCu062"/>
          <p:cNvPicPr>
            <a:picLocks noChangeAspect="1" noChangeArrowheads="1"/>
          </p:cNvPicPr>
          <p:nvPr/>
        </p:nvPicPr>
        <p:blipFill>
          <a:blip r:embed="rId6" cstate="print"/>
          <a:srcRect/>
          <a:stretch>
            <a:fillRect/>
          </a:stretch>
        </p:blipFill>
        <p:spPr bwMode="auto">
          <a:xfrm>
            <a:off x="6019800" y="619125"/>
            <a:ext cx="3124200" cy="2916238"/>
          </a:xfrm>
          <a:prstGeom prst="rect">
            <a:avLst/>
          </a:prstGeom>
          <a:noFill/>
          <a:ln w="9525">
            <a:noFill/>
            <a:miter lim="800000"/>
            <a:headEnd/>
            <a:tailEnd/>
          </a:ln>
        </p:spPr>
      </p:pic>
      <p:pic>
        <p:nvPicPr>
          <p:cNvPr id="10" name="Picture 9" descr="phenix_30_72dpi"/>
          <p:cNvPicPr>
            <a:picLocks noChangeAspect="1" noChangeArrowheads="1"/>
          </p:cNvPicPr>
          <p:nvPr/>
        </p:nvPicPr>
        <p:blipFill>
          <a:blip r:embed="rId7" cstate="print"/>
          <a:srcRect/>
          <a:stretch>
            <a:fillRect/>
          </a:stretch>
        </p:blipFill>
        <p:spPr bwMode="auto">
          <a:xfrm>
            <a:off x="1981200" y="2743200"/>
            <a:ext cx="762000" cy="244475"/>
          </a:xfrm>
          <a:prstGeom prst="rect">
            <a:avLst/>
          </a:prstGeom>
          <a:noFill/>
          <a:ln w="9525">
            <a:noFill/>
            <a:miter lim="800000"/>
            <a:headEnd/>
            <a:tailEnd/>
          </a:ln>
        </p:spPr>
      </p:pic>
      <p:pic>
        <p:nvPicPr>
          <p:cNvPr id="11" name="Picture 10" descr="phenix_30_72dpi"/>
          <p:cNvPicPr>
            <a:picLocks noChangeAspect="1" noChangeArrowheads="1"/>
          </p:cNvPicPr>
          <p:nvPr/>
        </p:nvPicPr>
        <p:blipFill>
          <a:blip r:embed="rId7" cstate="print"/>
          <a:srcRect/>
          <a:stretch>
            <a:fillRect/>
          </a:stretch>
        </p:blipFill>
        <p:spPr bwMode="auto">
          <a:xfrm>
            <a:off x="2057400" y="5562600"/>
            <a:ext cx="762000" cy="244475"/>
          </a:xfrm>
          <a:prstGeom prst="rect">
            <a:avLst/>
          </a:prstGeom>
          <a:noFill/>
          <a:ln w="9525">
            <a:noFill/>
            <a:miter lim="800000"/>
            <a:headEnd/>
            <a:tailEnd/>
          </a:ln>
        </p:spPr>
      </p:pic>
      <p:pic>
        <p:nvPicPr>
          <p:cNvPr id="12" name="Picture 11" descr="phenix_30_72dpi"/>
          <p:cNvPicPr>
            <a:picLocks noChangeAspect="1" noChangeArrowheads="1"/>
          </p:cNvPicPr>
          <p:nvPr/>
        </p:nvPicPr>
        <p:blipFill>
          <a:blip r:embed="rId7" cstate="print"/>
          <a:srcRect/>
          <a:stretch>
            <a:fillRect/>
          </a:stretch>
        </p:blipFill>
        <p:spPr bwMode="auto">
          <a:xfrm>
            <a:off x="3962400" y="2667000"/>
            <a:ext cx="762000" cy="244475"/>
          </a:xfrm>
          <a:prstGeom prst="rect">
            <a:avLst/>
          </a:prstGeom>
          <a:noFill/>
          <a:ln w="9525">
            <a:noFill/>
            <a:miter lim="800000"/>
            <a:headEnd/>
            <a:tailEnd/>
          </a:ln>
        </p:spPr>
      </p:pic>
      <p:pic>
        <p:nvPicPr>
          <p:cNvPr id="13" name="Picture 12" descr="phenix_30_72dpi"/>
          <p:cNvPicPr>
            <a:picLocks noChangeAspect="1" noChangeArrowheads="1"/>
          </p:cNvPicPr>
          <p:nvPr/>
        </p:nvPicPr>
        <p:blipFill>
          <a:blip r:embed="rId7" cstate="print"/>
          <a:srcRect/>
          <a:stretch>
            <a:fillRect/>
          </a:stretch>
        </p:blipFill>
        <p:spPr bwMode="auto">
          <a:xfrm>
            <a:off x="6858000" y="2438400"/>
            <a:ext cx="762000" cy="244475"/>
          </a:xfrm>
          <a:prstGeom prst="rect">
            <a:avLst/>
          </a:prstGeom>
          <a:noFill/>
          <a:ln w="9525">
            <a:noFill/>
            <a:miter lim="800000"/>
            <a:headEnd/>
            <a:tailEnd/>
          </a:ln>
        </p:spPr>
      </p:pic>
      <p:pic>
        <p:nvPicPr>
          <p:cNvPr id="14" name="Picture 13" descr="phenix_30_72dpi"/>
          <p:cNvPicPr>
            <a:picLocks noChangeAspect="1" noChangeArrowheads="1"/>
          </p:cNvPicPr>
          <p:nvPr/>
        </p:nvPicPr>
        <p:blipFill>
          <a:blip r:embed="rId7" cstate="print"/>
          <a:srcRect/>
          <a:stretch>
            <a:fillRect/>
          </a:stretch>
        </p:blipFill>
        <p:spPr bwMode="auto">
          <a:xfrm>
            <a:off x="7848600" y="4648200"/>
            <a:ext cx="762000" cy="244475"/>
          </a:xfrm>
          <a:prstGeom prst="rect">
            <a:avLst/>
          </a:prstGeom>
          <a:noFill/>
          <a:ln w="9525">
            <a:noFill/>
            <a:miter lim="800000"/>
            <a:headEnd/>
            <a:tailEnd/>
          </a:ln>
        </p:spPr>
      </p:pic>
      <p:sp>
        <p:nvSpPr>
          <p:cNvPr id="15" name="Text Box 14"/>
          <p:cNvSpPr txBox="1">
            <a:spLocks noChangeArrowheads="1"/>
          </p:cNvSpPr>
          <p:nvPr/>
        </p:nvSpPr>
        <p:spPr bwMode="auto">
          <a:xfrm>
            <a:off x="457200" y="609600"/>
            <a:ext cx="2438400" cy="366713"/>
          </a:xfrm>
          <a:prstGeom prst="rect">
            <a:avLst/>
          </a:prstGeom>
          <a:noFill/>
          <a:ln w="9525">
            <a:noFill/>
            <a:miter lim="800000"/>
            <a:headEnd/>
            <a:tailEnd/>
          </a:ln>
        </p:spPr>
        <p:txBody>
          <a:bodyPr>
            <a:spAutoFit/>
          </a:bodyPr>
          <a:lstStyle/>
          <a:p>
            <a:pPr algn="ctr">
              <a:spcBef>
                <a:spcPct val="50000"/>
              </a:spcBef>
            </a:pPr>
            <a:r>
              <a:rPr lang="en-US" b="1">
                <a:solidFill>
                  <a:srgbClr val="800000"/>
                </a:solidFill>
              </a:rPr>
              <a:t>200 GeV Au+Au</a:t>
            </a:r>
          </a:p>
        </p:txBody>
      </p:sp>
      <p:sp>
        <p:nvSpPr>
          <p:cNvPr id="16" name="Text Box 15"/>
          <p:cNvSpPr txBox="1">
            <a:spLocks noChangeArrowheads="1"/>
          </p:cNvSpPr>
          <p:nvPr/>
        </p:nvSpPr>
        <p:spPr bwMode="auto">
          <a:xfrm>
            <a:off x="609600" y="3352800"/>
            <a:ext cx="2438400" cy="366713"/>
          </a:xfrm>
          <a:prstGeom prst="rect">
            <a:avLst/>
          </a:prstGeom>
          <a:noFill/>
          <a:ln w="9525">
            <a:noFill/>
            <a:miter lim="800000"/>
            <a:headEnd/>
            <a:tailEnd/>
          </a:ln>
        </p:spPr>
        <p:txBody>
          <a:bodyPr>
            <a:spAutoFit/>
          </a:bodyPr>
          <a:lstStyle/>
          <a:p>
            <a:pPr algn="ctr">
              <a:spcBef>
                <a:spcPct val="50000"/>
              </a:spcBef>
            </a:pPr>
            <a:r>
              <a:rPr lang="en-US" b="1">
                <a:solidFill>
                  <a:srgbClr val="800000"/>
                </a:solidFill>
              </a:rPr>
              <a:t>62.4 GeV Au+Au</a:t>
            </a:r>
          </a:p>
        </p:txBody>
      </p:sp>
      <p:sp>
        <p:nvSpPr>
          <p:cNvPr id="17" name="Text Box 16"/>
          <p:cNvSpPr txBox="1">
            <a:spLocks noChangeArrowheads="1"/>
          </p:cNvSpPr>
          <p:nvPr/>
        </p:nvSpPr>
        <p:spPr bwMode="auto">
          <a:xfrm>
            <a:off x="3657600" y="609600"/>
            <a:ext cx="2438400" cy="366713"/>
          </a:xfrm>
          <a:prstGeom prst="rect">
            <a:avLst/>
          </a:prstGeom>
          <a:noFill/>
          <a:ln w="9525">
            <a:noFill/>
            <a:miter lim="800000"/>
            <a:headEnd/>
            <a:tailEnd/>
          </a:ln>
        </p:spPr>
        <p:txBody>
          <a:bodyPr>
            <a:spAutoFit/>
          </a:bodyPr>
          <a:lstStyle/>
          <a:p>
            <a:pPr algn="ctr">
              <a:spcBef>
                <a:spcPct val="50000"/>
              </a:spcBef>
            </a:pPr>
            <a:r>
              <a:rPr lang="en-US" b="1">
                <a:solidFill>
                  <a:srgbClr val="800000"/>
                </a:solidFill>
              </a:rPr>
              <a:t>200 GeV Cu+Cu</a:t>
            </a:r>
          </a:p>
        </p:txBody>
      </p:sp>
      <p:sp>
        <p:nvSpPr>
          <p:cNvPr id="18" name="Text Box 17"/>
          <p:cNvSpPr txBox="1">
            <a:spLocks noChangeArrowheads="1"/>
          </p:cNvSpPr>
          <p:nvPr/>
        </p:nvSpPr>
        <p:spPr bwMode="auto">
          <a:xfrm>
            <a:off x="6400800" y="609600"/>
            <a:ext cx="2438400" cy="366713"/>
          </a:xfrm>
          <a:prstGeom prst="rect">
            <a:avLst/>
          </a:prstGeom>
          <a:noFill/>
          <a:ln w="9525">
            <a:noFill/>
            <a:miter lim="800000"/>
            <a:headEnd/>
            <a:tailEnd/>
          </a:ln>
        </p:spPr>
        <p:txBody>
          <a:bodyPr>
            <a:spAutoFit/>
          </a:bodyPr>
          <a:lstStyle/>
          <a:p>
            <a:pPr algn="ctr">
              <a:spcBef>
                <a:spcPct val="50000"/>
              </a:spcBef>
            </a:pPr>
            <a:r>
              <a:rPr lang="en-US" b="1">
                <a:solidFill>
                  <a:srgbClr val="800000"/>
                </a:solidFill>
              </a:rPr>
              <a:t>62.4 GeV Cu+Cu</a:t>
            </a:r>
          </a:p>
        </p:txBody>
      </p:sp>
      <p:sp>
        <p:nvSpPr>
          <p:cNvPr id="19" name="Text Box 18"/>
          <p:cNvSpPr txBox="1">
            <a:spLocks noChangeArrowheads="1"/>
          </p:cNvSpPr>
          <p:nvPr/>
        </p:nvSpPr>
        <p:spPr bwMode="auto">
          <a:xfrm>
            <a:off x="6248400" y="3352800"/>
            <a:ext cx="2438400" cy="366713"/>
          </a:xfrm>
          <a:prstGeom prst="rect">
            <a:avLst/>
          </a:prstGeom>
          <a:noFill/>
          <a:ln w="9525">
            <a:noFill/>
            <a:miter lim="800000"/>
            <a:headEnd/>
            <a:tailEnd/>
          </a:ln>
        </p:spPr>
        <p:txBody>
          <a:bodyPr>
            <a:spAutoFit/>
          </a:bodyPr>
          <a:lstStyle/>
          <a:p>
            <a:pPr algn="ctr">
              <a:spcBef>
                <a:spcPct val="50000"/>
              </a:spcBef>
            </a:pPr>
            <a:r>
              <a:rPr lang="en-US" b="1">
                <a:solidFill>
                  <a:srgbClr val="800000"/>
                </a:solidFill>
              </a:rPr>
              <a:t>22.5 GeV Cu+Cu</a:t>
            </a:r>
          </a:p>
        </p:txBody>
      </p:sp>
      <p:sp>
        <p:nvSpPr>
          <p:cNvPr id="20" name="Text Box 19"/>
          <p:cNvSpPr txBox="1">
            <a:spLocks noChangeArrowheads="1"/>
          </p:cNvSpPr>
          <p:nvPr/>
        </p:nvSpPr>
        <p:spPr bwMode="auto">
          <a:xfrm>
            <a:off x="3352800" y="3505200"/>
            <a:ext cx="2286000" cy="2838450"/>
          </a:xfrm>
          <a:prstGeom prst="rect">
            <a:avLst/>
          </a:prstGeom>
          <a:noFill/>
          <a:ln w="9525">
            <a:noFill/>
            <a:miter lim="800000"/>
            <a:headEnd/>
            <a:tailEnd/>
          </a:ln>
        </p:spPr>
        <p:txBody>
          <a:bodyPr>
            <a:spAutoFit/>
          </a:bodyPr>
          <a:lstStyle/>
          <a:p>
            <a:pPr algn="ctr">
              <a:spcBef>
                <a:spcPct val="50000"/>
              </a:spcBef>
            </a:pPr>
            <a:r>
              <a:rPr lang="en-US"/>
              <a:t>Red lines represent the NBD fits. The distributions have been normalized to the mean and scaled for visualization. Distributions measured for 0.2&lt;p</a:t>
            </a:r>
            <a:r>
              <a:rPr lang="en-US" baseline="-25000"/>
              <a:t>T</a:t>
            </a:r>
            <a:r>
              <a:rPr lang="en-US"/>
              <a:t>&lt;2.0 GeV/c</a:t>
            </a:r>
          </a:p>
        </p:txBody>
      </p:sp>
      <p:sp>
        <p:nvSpPr>
          <p:cNvPr id="21" name="Text Box 20"/>
          <p:cNvSpPr txBox="1">
            <a:spLocks noChangeArrowheads="1"/>
          </p:cNvSpPr>
          <p:nvPr/>
        </p:nvSpPr>
        <p:spPr bwMode="auto">
          <a:xfrm>
            <a:off x="5867400" y="6172200"/>
            <a:ext cx="2438400" cy="366713"/>
          </a:xfrm>
          <a:prstGeom prst="rect">
            <a:avLst/>
          </a:prstGeom>
          <a:noFill/>
          <a:ln w="9525">
            <a:noFill/>
            <a:miter lim="800000"/>
            <a:headEnd/>
            <a:tailEnd/>
          </a:ln>
        </p:spPr>
        <p:txBody>
          <a:bodyPr>
            <a:spAutoFit/>
          </a:bodyPr>
          <a:lstStyle/>
          <a:p>
            <a:pPr algn="ctr">
              <a:spcBef>
                <a:spcPct val="50000"/>
              </a:spcBef>
            </a:pPr>
            <a:r>
              <a:rPr lang="en-US" b="1">
                <a:solidFill>
                  <a:srgbClr val="800000"/>
                </a:solidFill>
              </a:rPr>
              <a:t>200 GeV p+p</a:t>
            </a:r>
          </a:p>
        </p:txBody>
      </p:sp>
      <p:sp>
        <p:nvSpPr>
          <p:cNvPr id="22" name="Line 21"/>
          <p:cNvSpPr>
            <a:spLocks noChangeShapeType="1"/>
          </p:cNvSpPr>
          <p:nvPr/>
        </p:nvSpPr>
        <p:spPr bwMode="auto">
          <a:xfrm flipV="1">
            <a:off x="7010400" y="5029200"/>
            <a:ext cx="609600" cy="1219200"/>
          </a:xfrm>
          <a:prstGeom prst="line">
            <a:avLst/>
          </a:prstGeom>
          <a:noFill/>
          <a:ln w="28575">
            <a:solidFill>
              <a:srgbClr val="800000"/>
            </a:solidFill>
            <a:round/>
            <a:headEnd/>
            <a:tailEnd type="triangle" w="med" len="med"/>
          </a:ln>
        </p:spPr>
        <p:txBody>
          <a:bodyPr/>
          <a:lstStyle/>
          <a:p>
            <a:endParaRPr lang="en-US"/>
          </a:p>
        </p:txBody>
      </p:sp>
      <p:sp>
        <p:nvSpPr>
          <p:cNvPr id="23" name="Line 22"/>
          <p:cNvSpPr>
            <a:spLocks noChangeShapeType="1"/>
          </p:cNvSpPr>
          <p:nvPr/>
        </p:nvSpPr>
        <p:spPr bwMode="auto">
          <a:xfrm flipH="1">
            <a:off x="6629400" y="3657600"/>
            <a:ext cx="1066800" cy="838200"/>
          </a:xfrm>
          <a:prstGeom prst="line">
            <a:avLst/>
          </a:prstGeom>
          <a:noFill/>
          <a:ln w="28575">
            <a:solidFill>
              <a:srgbClr val="800000"/>
            </a:solidFill>
            <a:round/>
            <a:headEnd/>
            <a:tailEnd type="triangle" w="med" len="med"/>
          </a:ln>
        </p:spPr>
        <p:txBody>
          <a:bodyPr/>
          <a:lstStyle/>
          <a:p>
            <a:endParaRPr lang="en-US"/>
          </a:p>
        </p:txBody>
      </p:sp>
      <p:sp>
        <p:nvSpPr>
          <p:cNvPr id="24"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7772400" cy="914400"/>
          </a:xfrm>
        </p:spPr>
        <p:txBody>
          <a:bodyPr/>
          <a:lstStyle/>
          <a:p>
            <a:r>
              <a:rPr lang="en-US" dirty="0" smtClean="0"/>
              <a:t>QCD Phase Transition</a:t>
            </a:r>
            <a:endParaRPr lang="en-US" dirty="0"/>
          </a:p>
        </p:txBody>
      </p:sp>
      <p:sp>
        <p:nvSpPr>
          <p:cNvPr id="5"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pic>
        <p:nvPicPr>
          <p:cNvPr id="6" name="Picture 3"/>
          <p:cNvPicPr>
            <a:picLocks noChangeAspect="1" noChangeArrowheads="1"/>
          </p:cNvPicPr>
          <p:nvPr/>
        </p:nvPicPr>
        <p:blipFill>
          <a:blip r:embed="rId3" cstate="print"/>
          <a:srcRect l="2753" t="5794" r="917" b="7291"/>
          <a:stretch>
            <a:fillRect/>
          </a:stretch>
        </p:blipFill>
        <p:spPr bwMode="auto">
          <a:xfrm>
            <a:off x="3505200" y="1219200"/>
            <a:ext cx="5486400" cy="4343400"/>
          </a:xfrm>
          <a:prstGeom prst="rect">
            <a:avLst/>
          </a:prstGeom>
          <a:noFill/>
          <a:ln w="9525">
            <a:noFill/>
            <a:miter lim="800000"/>
            <a:headEnd/>
            <a:tailEnd/>
          </a:ln>
        </p:spPr>
      </p:pic>
      <p:sp>
        <p:nvSpPr>
          <p:cNvPr id="7" name="TextBox 6"/>
          <p:cNvSpPr txBox="1"/>
          <p:nvPr/>
        </p:nvSpPr>
        <p:spPr>
          <a:xfrm>
            <a:off x="228600" y="1600200"/>
            <a:ext cx="3124200" cy="3693319"/>
          </a:xfrm>
          <a:prstGeom prst="rect">
            <a:avLst/>
          </a:prstGeom>
          <a:noFill/>
        </p:spPr>
        <p:txBody>
          <a:bodyPr wrap="square" rtlCol="0">
            <a:spAutoFit/>
          </a:bodyPr>
          <a:lstStyle/>
          <a:p>
            <a:r>
              <a:rPr lang="en-US" dirty="0" smtClean="0"/>
              <a:t>Quantum </a:t>
            </a:r>
            <a:r>
              <a:rPr lang="en-US" dirty="0" err="1" smtClean="0"/>
              <a:t>Chromodynamics</a:t>
            </a:r>
            <a:r>
              <a:rPr lang="en-US" dirty="0" smtClean="0"/>
              <a:t> (QCD) predicts a strong increase in the energy density </a:t>
            </a:r>
            <a:r>
              <a:rPr lang="en-US" dirty="0" smtClean="0">
                <a:latin typeface="Symbol" pitchFamily="18" charset="2"/>
              </a:rPr>
              <a:t>e</a:t>
            </a:r>
            <a:r>
              <a:rPr lang="en-US" dirty="0" smtClean="0"/>
              <a:t> at a critical temperature of T</a:t>
            </a:r>
            <a:r>
              <a:rPr lang="en-US" baseline="-25000" dirty="0" smtClean="0"/>
              <a:t>c</a:t>
            </a:r>
            <a:r>
              <a:rPr lang="en-US" dirty="0" smtClean="0"/>
              <a:t>~170 </a:t>
            </a:r>
            <a:r>
              <a:rPr lang="en-US" dirty="0" err="1" smtClean="0"/>
              <a:t>MeV</a:t>
            </a:r>
            <a:r>
              <a:rPr lang="en-US" dirty="0" smtClean="0"/>
              <a:t>.</a:t>
            </a:r>
          </a:p>
          <a:p>
            <a:endParaRPr lang="en-US" dirty="0" smtClean="0"/>
          </a:p>
          <a:p>
            <a:r>
              <a:rPr lang="en-US" dirty="0" smtClean="0"/>
              <a:t>There is a phase transition from </a:t>
            </a:r>
            <a:r>
              <a:rPr lang="en-US" dirty="0" err="1" smtClean="0"/>
              <a:t>hadronic</a:t>
            </a:r>
            <a:r>
              <a:rPr lang="en-US" dirty="0" smtClean="0"/>
              <a:t> to </a:t>
            </a:r>
            <a:r>
              <a:rPr lang="en-US" dirty="0" err="1" smtClean="0"/>
              <a:t>partonic</a:t>
            </a:r>
            <a:r>
              <a:rPr lang="en-US" dirty="0" smtClean="0"/>
              <a:t> matter (quarks, gluons) at a critical energy density of </a:t>
            </a:r>
            <a:r>
              <a:rPr lang="en-US" dirty="0" smtClean="0">
                <a:latin typeface="Symbol" pitchFamily="18" charset="2"/>
              </a:rPr>
              <a:t>e</a:t>
            </a:r>
            <a:r>
              <a:rPr lang="en-US" baseline="-25000" dirty="0" smtClean="0"/>
              <a:t>0</a:t>
            </a:r>
            <a:r>
              <a:rPr lang="en-US" dirty="0" smtClean="0"/>
              <a:t>~1 </a:t>
            </a:r>
            <a:r>
              <a:rPr lang="en-US" dirty="0" err="1" smtClean="0"/>
              <a:t>GeV</a:t>
            </a:r>
            <a:r>
              <a:rPr lang="en-US" dirty="0" smtClean="0"/>
              <a:t>/fm</a:t>
            </a:r>
            <a:r>
              <a:rPr lang="en-US" baseline="30000" dirty="0" smtClean="0"/>
              <a:t>3</a:t>
            </a:r>
            <a:r>
              <a:rPr lang="en-US" dirty="0" smtClean="0"/>
              <a:t> </a:t>
            </a:r>
            <a:endParaRPr lang="en-US" dirty="0"/>
          </a:p>
        </p:txBody>
      </p:sp>
      <p:sp>
        <p:nvSpPr>
          <p:cNvPr id="8" name="TextBox 7"/>
          <p:cNvSpPr txBox="1"/>
          <p:nvPr/>
        </p:nvSpPr>
        <p:spPr>
          <a:xfrm>
            <a:off x="3733800" y="5638800"/>
            <a:ext cx="5105400" cy="369332"/>
          </a:xfrm>
          <a:prstGeom prst="rect">
            <a:avLst/>
          </a:prstGeom>
          <a:noFill/>
        </p:spPr>
        <p:txBody>
          <a:bodyPr wrap="square" rtlCol="0">
            <a:spAutoFit/>
          </a:bodyPr>
          <a:lstStyle/>
          <a:p>
            <a:pPr algn="ctr"/>
            <a:r>
              <a:rPr lang="en-US" dirty="0" smtClean="0"/>
              <a:t>Z. Fodor et al., PLB 568 (2002) 73.</a:t>
            </a:r>
            <a:endParaRPr lang="en-US" dirty="0"/>
          </a:p>
        </p:txBody>
      </p:sp>
      <p:sp>
        <p:nvSpPr>
          <p:cNvPr id="9"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FE8F6A7-8F10-471A-BDFE-C89B0DAC397C}" type="slidenum">
              <a:rPr lang="en-US" smtClean="0"/>
              <a:pPr/>
              <a:t>60</a:t>
            </a:fld>
            <a:endParaRPr lang="en-US" dirty="0"/>
          </a:p>
        </p:txBody>
      </p:sp>
      <p:pic>
        <p:nvPicPr>
          <p:cNvPr id="4" name="Picture 9" descr="svarAuAuWNMerratum.gif"/>
          <p:cNvPicPr>
            <a:picLocks noChangeAspect="1"/>
          </p:cNvPicPr>
          <p:nvPr/>
        </p:nvPicPr>
        <p:blipFill>
          <a:blip r:embed="rId2" cstate="print"/>
          <a:srcRect/>
          <a:stretch>
            <a:fillRect/>
          </a:stretch>
        </p:blipFill>
        <p:spPr bwMode="auto">
          <a:xfrm>
            <a:off x="0" y="2057400"/>
            <a:ext cx="4737100" cy="4419600"/>
          </a:xfrm>
          <a:prstGeom prst="rect">
            <a:avLst/>
          </a:prstGeom>
          <a:noFill/>
          <a:ln w="9525">
            <a:noFill/>
            <a:miter lim="800000"/>
            <a:headEnd/>
            <a:tailEnd/>
          </a:ln>
        </p:spPr>
      </p:pic>
      <p:sp>
        <p:nvSpPr>
          <p:cNvPr id="5" name="Rectangle 2"/>
          <p:cNvSpPr txBox="1">
            <a:spLocks noChangeArrowheads="1"/>
          </p:cNvSpPr>
          <p:nvPr/>
        </p:nvSpPr>
        <p:spPr>
          <a:xfrm>
            <a:off x="457200" y="0"/>
            <a:ext cx="8229600" cy="712788"/>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100" normalizeH="0" baseline="0" noProof="0" dirty="0" smtClean="0">
                <a:ln>
                  <a:noFill/>
                </a:ln>
                <a:solidFill>
                  <a:schemeClr val="tx2"/>
                </a:solidFill>
                <a:effectLst>
                  <a:outerShdw blurRad="38100" dist="38100" dir="2700000" algn="tl">
                    <a:srgbClr val="010199"/>
                  </a:outerShdw>
                </a:effectLst>
                <a:uLnTx/>
                <a:uFillTx/>
                <a:latin typeface="+mj-lt"/>
                <a:ea typeface="+mj-ea"/>
                <a:cs typeface="+mj-cs"/>
              </a:rPr>
              <a:t>Multiplicity Fluctuation Results</a:t>
            </a:r>
            <a:endParaRPr kumimoji="0" lang="en-US" sz="4000" b="0" i="0" u="none" strike="noStrike" kern="1200" cap="none" spc="-100" normalizeH="0" baseline="0" noProof="0" dirty="0">
              <a:ln>
                <a:noFill/>
              </a:ln>
              <a:solidFill>
                <a:schemeClr val="tx2"/>
              </a:solidFill>
              <a:effectLst>
                <a:outerShdw blurRad="38100" dist="38100" dir="2700000" algn="tl">
                  <a:srgbClr val="010199"/>
                </a:outerShdw>
              </a:effectLst>
              <a:uLnTx/>
              <a:uFillTx/>
              <a:latin typeface="+mj-lt"/>
              <a:ea typeface="+mj-ea"/>
              <a:cs typeface="+mj-cs"/>
            </a:endParaRPr>
          </a:p>
        </p:txBody>
      </p:sp>
      <p:sp>
        <p:nvSpPr>
          <p:cNvPr id="6" name="Text Box 8"/>
          <p:cNvSpPr txBox="1">
            <a:spLocks noChangeArrowheads="1"/>
          </p:cNvSpPr>
          <p:nvPr/>
        </p:nvSpPr>
        <p:spPr bwMode="auto">
          <a:xfrm>
            <a:off x="457200" y="838200"/>
            <a:ext cx="8153400" cy="915988"/>
          </a:xfrm>
          <a:prstGeom prst="rect">
            <a:avLst/>
          </a:prstGeom>
          <a:noFill/>
          <a:ln w="9525">
            <a:noFill/>
            <a:miter lim="800000"/>
            <a:headEnd/>
            <a:tailEnd/>
          </a:ln>
        </p:spPr>
        <p:txBody>
          <a:bodyPr>
            <a:spAutoFit/>
          </a:bodyPr>
          <a:lstStyle/>
          <a:p>
            <a:pPr>
              <a:spcBef>
                <a:spcPct val="50000"/>
              </a:spcBef>
            </a:pPr>
            <a:r>
              <a:rPr lang="en-US" dirty="0" smtClean="0"/>
              <a:t>Near </a:t>
            </a:r>
            <a:r>
              <a:rPr lang="en-US" dirty="0"/>
              <a:t>the critical point, the multiplicity fluctuations should exceed the superposition model expectation </a:t>
            </a:r>
            <a:r>
              <a:rPr lang="en-US" dirty="0">
                <a:sym typeface="Wingdings" pitchFamily="2" charset="2"/>
              </a:rPr>
              <a:t> </a:t>
            </a:r>
            <a:r>
              <a:rPr lang="en-US" b="1" dirty="0">
                <a:solidFill>
                  <a:srgbClr val="CCECFF"/>
                </a:solidFill>
              </a:rPr>
              <a:t>No significant evidence for critical behavior is observed</a:t>
            </a:r>
            <a:r>
              <a:rPr lang="en-US" b="1" dirty="0" smtClean="0">
                <a:solidFill>
                  <a:srgbClr val="CCECFF"/>
                </a:solidFill>
              </a:rPr>
              <a:t>. </a:t>
            </a:r>
            <a:r>
              <a:rPr lang="en-US" dirty="0" smtClean="0"/>
              <a:t>Low energy results coming soon.</a:t>
            </a:r>
            <a:endParaRPr lang="en-US" dirty="0">
              <a:solidFill>
                <a:srgbClr val="CCECFF"/>
              </a:solidFill>
            </a:endParaRPr>
          </a:p>
        </p:txBody>
      </p:sp>
      <p:pic>
        <p:nvPicPr>
          <p:cNvPr id="7" name="Picture 9" descr="phenix_30_72dpi"/>
          <p:cNvPicPr>
            <a:picLocks noChangeAspect="1" noChangeArrowheads="1"/>
          </p:cNvPicPr>
          <p:nvPr/>
        </p:nvPicPr>
        <p:blipFill>
          <a:blip r:embed="rId3" cstate="print"/>
          <a:srcRect/>
          <a:stretch>
            <a:fillRect/>
          </a:stretch>
        </p:blipFill>
        <p:spPr bwMode="auto">
          <a:xfrm>
            <a:off x="7848600" y="5181600"/>
            <a:ext cx="762000" cy="244475"/>
          </a:xfrm>
          <a:prstGeom prst="rect">
            <a:avLst/>
          </a:prstGeom>
          <a:noFill/>
          <a:ln w="9525">
            <a:noFill/>
            <a:miter lim="800000"/>
            <a:headEnd/>
            <a:tailEnd/>
          </a:ln>
        </p:spPr>
      </p:pic>
      <p:pic>
        <p:nvPicPr>
          <p:cNvPr id="8" name="Picture 10" descr="phenix_30_72dpi"/>
          <p:cNvPicPr>
            <a:picLocks noChangeAspect="1" noChangeArrowheads="1"/>
          </p:cNvPicPr>
          <p:nvPr/>
        </p:nvPicPr>
        <p:blipFill>
          <a:blip r:embed="rId3" cstate="print"/>
          <a:srcRect/>
          <a:stretch>
            <a:fillRect/>
          </a:stretch>
        </p:blipFill>
        <p:spPr bwMode="auto">
          <a:xfrm>
            <a:off x="3276600" y="2590800"/>
            <a:ext cx="762000" cy="244475"/>
          </a:xfrm>
          <a:prstGeom prst="rect">
            <a:avLst/>
          </a:prstGeom>
          <a:noFill/>
          <a:ln w="9525">
            <a:noFill/>
            <a:miter lim="800000"/>
            <a:headEnd/>
            <a:tailEnd/>
          </a:ln>
        </p:spPr>
      </p:pic>
      <p:pic>
        <p:nvPicPr>
          <p:cNvPr id="9" name="Picture 10" descr="svarCuCuWNMerratum.gif"/>
          <p:cNvPicPr>
            <a:picLocks noChangeAspect="1"/>
          </p:cNvPicPr>
          <p:nvPr/>
        </p:nvPicPr>
        <p:blipFill>
          <a:blip r:embed="rId4" cstate="print"/>
          <a:srcRect/>
          <a:stretch>
            <a:fillRect/>
          </a:stretch>
        </p:blipFill>
        <p:spPr bwMode="auto">
          <a:xfrm>
            <a:off x="4406900" y="2057400"/>
            <a:ext cx="4737100" cy="4419600"/>
          </a:xfrm>
          <a:prstGeom prst="rect">
            <a:avLst/>
          </a:prstGeom>
          <a:noFill/>
          <a:ln w="9525">
            <a:noFill/>
            <a:miter lim="800000"/>
            <a:headEnd/>
            <a:tailEnd/>
          </a:ln>
        </p:spPr>
      </p:pic>
      <p:pic>
        <p:nvPicPr>
          <p:cNvPr id="10" name="Picture 10" descr="phenix_30_72dpi"/>
          <p:cNvPicPr>
            <a:picLocks noChangeAspect="1" noChangeArrowheads="1"/>
          </p:cNvPicPr>
          <p:nvPr/>
        </p:nvPicPr>
        <p:blipFill>
          <a:blip r:embed="rId3" cstate="print"/>
          <a:srcRect/>
          <a:stretch>
            <a:fillRect/>
          </a:stretch>
        </p:blipFill>
        <p:spPr bwMode="auto">
          <a:xfrm>
            <a:off x="7696200" y="2590800"/>
            <a:ext cx="762000" cy="244475"/>
          </a:xfrm>
          <a:prstGeom prst="rect">
            <a:avLst/>
          </a:prstGeom>
          <a:noFill/>
          <a:ln w="9525">
            <a:noFill/>
            <a:miter lim="800000"/>
            <a:headEnd/>
            <a:tailEnd/>
          </a:ln>
        </p:spPr>
      </p:pic>
      <p:sp>
        <p:nvSpPr>
          <p:cNvPr id="11"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915400" cy="914400"/>
          </a:xfrm>
        </p:spPr>
        <p:txBody>
          <a:bodyPr/>
          <a:lstStyle/>
          <a:p>
            <a:r>
              <a:rPr lang="en-US" sz="3600" dirty="0" smtClean="0"/>
              <a:t>&lt;</a:t>
            </a:r>
            <a:r>
              <a:rPr lang="en-US" sz="3600" dirty="0" err="1" smtClean="0"/>
              <a:t>p</a:t>
            </a:r>
            <a:r>
              <a:rPr lang="en-US" sz="3600" baseline="-25000" dirty="0" err="1" smtClean="0"/>
              <a:t>T</a:t>
            </a:r>
            <a:r>
              <a:rPr lang="en-US" sz="3600" dirty="0" smtClean="0"/>
              <a:t>&gt; Fluctuations Excitation Function</a:t>
            </a:r>
            <a:endParaRPr lang="en-US" sz="3600" dirty="0"/>
          </a:p>
        </p:txBody>
      </p:sp>
      <p:pic>
        <p:nvPicPr>
          <p:cNvPr id="3" name="Picture 8" descr="CERES-fluct.jpg"/>
          <p:cNvPicPr>
            <a:picLocks noChangeAspect="1" noChangeArrowheads="1"/>
          </p:cNvPicPr>
          <p:nvPr/>
        </p:nvPicPr>
        <p:blipFill>
          <a:blip r:embed="rId3" cstate="print"/>
          <a:srcRect/>
          <a:stretch>
            <a:fillRect/>
          </a:stretch>
        </p:blipFill>
        <p:spPr bwMode="auto">
          <a:xfrm>
            <a:off x="3733800" y="762000"/>
            <a:ext cx="5231026" cy="4968308"/>
          </a:xfrm>
          <a:prstGeom prst="rect">
            <a:avLst/>
          </a:prstGeom>
          <a:noFill/>
          <a:ln w="9525">
            <a:noFill/>
            <a:miter lim="800000"/>
            <a:headEnd/>
            <a:tailEnd/>
          </a:ln>
        </p:spPr>
      </p:pic>
      <p:sp>
        <p:nvSpPr>
          <p:cNvPr id="4" name="Rectangle 8"/>
          <p:cNvSpPr>
            <a:spLocks noChangeArrowheads="1"/>
          </p:cNvSpPr>
          <p:nvPr/>
        </p:nvSpPr>
        <p:spPr bwMode="auto">
          <a:xfrm>
            <a:off x="381000" y="1676400"/>
            <a:ext cx="2586997" cy="870837"/>
          </a:xfrm>
          <a:prstGeom prst="rect">
            <a:avLst/>
          </a:prstGeom>
          <a:solidFill>
            <a:srgbClr val="FFFF99"/>
          </a:solidFill>
          <a:ln w="9525">
            <a:solidFill>
              <a:schemeClr val="tx1"/>
            </a:solidFill>
            <a:miter lim="800000"/>
            <a:headEnd/>
            <a:tailEnd/>
          </a:ln>
        </p:spPr>
        <p:txBody>
          <a:bodyPr wrap="none" anchor="ctr"/>
          <a:lstStyle/>
          <a:p>
            <a:endParaRPr lang="en-US"/>
          </a:p>
        </p:txBody>
      </p:sp>
      <p:graphicFrame>
        <p:nvGraphicFramePr>
          <p:cNvPr id="5" name="Object 9"/>
          <p:cNvGraphicFramePr>
            <a:graphicFrameLocks noChangeAspect="1"/>
          </p:cNvGraphicFramePr>
          <p:nvPr/>
        </p:nvGraphicFramePr>
        <p:xfrm>
          <a:off x="381000" y="1752600"/>
          <a:ext cx="2544764" cy="838199"/>
        </p:xfrm>
        <a:graphic>
          <a:graphicData uri="http://schemas.openxmlformats.org/presentationml/2006/ole">
            <p:oleObj spid="_x0000_s101378" name="Equation" r:id="rId4" imgW="1002960" imgH="431640" progId="Equation.3">
              <p:embed/>
            </p:oleObj>
          </a:graphicData>
        </a:graphic>
      </p:graphicFrame>
      <p:sp>
        <p:nvSpPr>
          <p:cNvPr id="6" name="TextBox 5"/>
          <p:cNvSpPr txBox="1"/>
          <p:nvPr/>
        </p:nvSpPr>
        <p:spPr>
          <a:xfrm>
            <a:off x="0" y="762000"/>
            <a:ext cx="3505200" cy="923330"/>
          </a:xfrm>
          <a:prstGeom prst="rect">
            <a:avLst/>
          </a:prstGeom>
          <a:noFill/>
        </p:spPr>
        <p:txBody>
          <a:bodyPr wrap="square" rtlCol="0">
            <a:spAutoFit/>
          </a:bodyPr>
          <a:lstStyle/>
          <a:p>
            <a:r>
              <a:rPr lang="en-US" dirty="0" smtClean="0"/>
              <a:t>Fluctuations in mean </a:t>
            </a:r>
            <a:r>
              <a:rPr lang="en-US" dirty="0" err="1" smtClean="0"/>
              <a:t>p</a:t>
            </a:r>
            <a:r>
              <a:rPr lang="en-US" baseline="-25000" dirty="0" err="1" smtClean="0"/>
              <a:t>T</a:t>
            </a:r>
            <a:r>
              <a:rPr lang="en-US" dirty="0" smtClean="0"/>
              <a:t> are related to the critical exponent </a:t>
            </a:r>
            <a:r>
              <a:rPr lang="en-US" dirty="0" smtClean="0">
                <a:latin typeface="Symbol" pitchFamily="18" charset="2"/>
              </a:rPr>
              <a:t>a</a:t>
            </a:r>
            <a:r>
              <a:rPr lang="en-US" dirty="0" smtClean="0"/>
              <a:t>:</a:t>
            </a:r>
            <a:endParaRPr lang="en-US" dirty="0"/>
          </a:p>
        </p:txBody>
      </p:sp>
      <p:sp>
        <p:nvSpPr>
          <p:cNvPr id="7" name="TextBox 6"/>
          <p:cNvSpPr txBox="1"/>
          <p:nvPr/>
        </p:nvSpPr>
        <p:spPr>
          <a:xfrm>
            <a:off x="3657600" y="5715000"/>
            <a:ext cx="5334000" cy="923330"/>
          </a:xfrm>
          <a:prstGeom prst="rect">
            <a:avLst/>
          </a:prstGeom>
          <a:noFill/>
        </p:spPr>
        <p:txBody>
          <a:bodyPr wrap="square" rtlCol="0">
            <a:spAutoFit/>
          </a:bodyPr>
          <a:lstStyle/>
          <a:p>
            <a:r>
              <a:rPr lang="en-US" dirty="0" smtClean="0"/>
              <a:t>No increase in &lt;</a:t>
            </a:r>
            <a:r>
              <a:rPr lang="en-US" dirty="0" err="1" smtClean="0"/>
              <a:t>p</a:t>
            </a:r>
            <a:r>
              <a:rPr lang="en-US" baseline="-25000" dirty="0" err="1" smtClean="0"/>
              <a:t>T</a:t>
            </a:r>
            <a:r>
              <a:rPr lang="en-US" dirty="0" smtClean="0"/>
              <a:t>&gt; fluctuations have been observed. Results at 7 and 39 </a:t>
            </a:r>
            <a:r>
              <a:rPr lang="en-US" dirty="0" err="1" smtClean="0"/>
              <a:t>GeV</a:t>
            </a:r>
            <a:r>
              <a:rPr lang="en-US" dirty="0" smtClean="0"/>
              <a:t> are coming soon.</a:t>
            </a:r>
            <a:endParaRPr lang="en-US" dirty="0"/>
          </a:p>
        </p:txBody>
      </p:sp>
      <p:sp>
        <p:nvSpPr>
          <p:cNvPr id="8" name="Rectangle 9"/>
          <p:cNvSpPr>
            <a:spLocks noChangeArrowheads="1"/>
          </p:cNvSpPr>
          <p:nvPr/>
        </p:nvSpPr>
        <p:spPr bwMode="auto">
          <a:xfrm>
            <a:off x="0" y="2590800"/>
            <a:ext cx="3429000" cy="2514600"/>
          </a:xfrm>
          <a:prstGeom prst="rect">
            <a:avLst/>
          </a:prstGeom>
          <a:noFill/>
          <a:ln w="9525">
            <a:noFill/>
            <a:miter lim="800000"/>
            <a:headEnd/>
            <a:tailEnd/>
          </a:ln>
          <a:effectLst/>
        </p:spPr>
        <p:txBody>
          <a:bodyPr/>
          <a:lstStyle/>
          <a:p>
            <a:pPr marL="342900" indent="-342900">
              <a:lnSpc>
                <a:spcPct val="90000"/>
              </a:lnSpc>
              <a:spcBef>
                <a:spcPct val="20000"/>
              </a:spcBef>
              <a:buClr>
                <a:schemeClr val="hlink"/>
              </a:buClr>
              <a:buSzPct val="75000"/>
              <a:buFont typeface="Wingdings" pitchFamily="2" charset="2"/>
              <a:buChar char="l"/>
              <a:defRPr/>
            </a:pPr>
            <a:r>
              <a:rPr lang="en-US" dirty="0" err="1">
                <a:effectLst>
                  <a:outerShdw blurRad="38100" dist="38100" dir="2700000" algn="tl">
                    <a:srgbClr val="010199"/>
                  </a:outerShdw>
                </a:effectLst>
                <a:latin typeface="Symbol" pitchFamily="18" charset="2"/>
                <a:cs typeface="Arial" charset="0"/>
              </a:rPr>
              <a:t>S</a:t>
            </a:r>
            <a:r>
              <a:rPr lang="en-US" baseline="-25000" dirty="0" err="1">
                <a:effectLst>
                  <a:outerShdw blurRad="38100" dist="38100" dir="2700000" algn="tl">
                    <a:srgbClr val="010199"/>
                  </a:outerShdw>
                </a:effectLst>
                <a:cs typeface="Arial" charset="0"/>
              </a:rPr>
              <a:t>pT</a:t>
            </a:r>
            <a:r>
              <a:rPr lang="en-US" dirty="0">
                <a:effectLst>
                  <a:outerShdw blurRad="38100" dist="38100" dir="2700000" algn="tl">
                    <a:srgbClr val="010199"/>
                  </a:outerShdw>
                </a:effectLst>
                <a:cs typeface="Arial" charset="0"/>
              </a:rPr>
              <a:t> = (event-by-event </a:t>
            </a:r>
            <a:r>
              <a:rPr lang="en-US" dirty="0" err="1">
                <a:effectLst>
                  <a:outerShdw blurRad="38100" dist="38100" dir="2700000" algn="tl">
                    <a:srgbClr val="010199"/>
                  </a:outerShdw>
                </a:effectLst>
                <a:cs typeface="Arial" charset="0"/>
              </a:rPr>
              <a:t>p</a:t>
            </a:r>
            <a:r>
              <a:rPr lang="en-US" baseline="-25000" dirty="0" err="1">
                <a:effectLst>
                  <a:outerShdw blurRad="38100" dist="38100" dir="2700000" algn="tl">
                    <a:srgbClr val="010199"/>
                  </a:outerShdw>
                </a:effectLst>
                <a:cs typeface="Arial" charset="0"/>
              </a:rPr>
              <a:t>T</a:t>
            </a:r>
            <a:r>
              <a:rPr lang="en-US" dirty="0">
                <a:effectLst>
                  <a:outerShdw blurRad="38100" dist="38100" dir="2700000" algn="tl">
                    <a:srgbClr val="010199"/>
                  </a:outerShdw>
                </a:effectLst>
                <a:cs typeface="Arial" charset="0"/>
              </a:rPr>
              <a:t> variance) – [(inclusive </a:t>
            </a:r>
            <a:r>
              <a:rPr lang="en-US" dirty="0" err="1">
                <a:effectLst>
                  <a:outerShdw blurRad="38100" dist="38100" dir="2700000" algn="tl">
                    <a:srgbClr val="010199"/>
                  </a:outerShdw>
                </a:effectLst>
                <a:cs typeface="Arial" charset="0"/>
              </a:rPr>
              <a:t>p</a:t>
            </a:r>
            <a:r>
              <a:rPr lang="en-US" baseline="-25000" dirty="0" err="1">
                <a:effectLst>
                  <a:outerShdw blurRad="38100" dist="38100" dir="2700000" algn="tl">
                    <a:srgbClr val="010199"/>
                  </a:outerShdw>
                </a:effectLst>
                <a:cs typeface="Arial" charset="0"/>
              </a:rPr>
              <a:t>T</a:t>
            </a:r>
            <a:r>
              <a:rPr lang="en-US" dirty="0">
                <a:effectLst>
                  <a:outerShdw blurRad="38100" dist="38100" dir="2700000" algn="tl">
                    <a:srgbClr val="010199"/>
                  </a:outerShdw>
                </a:effectLst>
                <a:cs typeface="Arial" charset="0"/>
              </a:rPr>
              <a:t> variance)/(mean multiplicity per event)], normalized by the inclusive mean </a:t>
            </a:r>
            <a:r>
              <a:rPr lang="en-US" dirty="0" err="1">
                <a:effectLst>
                  <a:outerShdw blurRad="38100" dist="38100" dir="2700000" algn="tl">
                    <a:srgbClr val="010199"/>
                  </a:outerShdw>
                </a:effectLst>
                <a:cs typeface="Arial" charset="0"/>
              </a:rPr>
              <a:t>p</a:t>
            </a:r>
            <a:r>
              <a:rPr lang="en-US" baseline="-25000" dirty="0" err="1">
                <a:effectLst>
                  <a:outerShdw blurRad="38100" dist="38100" dir="2700000" algn="tl">
                    <a:srgbClr val="010199"/>
                  </a:outerShdw>
                </a:effectLst>
                <a:cs typeface="Arial" charset="0"/>
              </a:rPr>
              <a:t>T</a:t>
            </a:r>
            <a:r>
              <a:rPr lang="en-US" dirty="0" err="1">
                <a:effectLst>
                  <a:outerShdw blurRad="38100" dist="38100" dir="2700000" algn="tl">
                    <a:srgbClr val="010199"/>
                  </a:outerShdw>
                </a:effectLst>
                <a:cs typeface="Arial" charset="0"/>
              </a:rPr>
              <a:t>.</a:t>
            </a:r>
            <a:r>
              <a:rPr lang="en-US" dirty="0">
                <a:effectLst>
                  <a:outerShdw blurRad="38100" dist="38100" dir="2700000" algn="tl">
                    <a:srgbClr val="010199"/>
                  </a:outerShdw>
                </a:effectLst>
                <a:cs typeface="Arial" charset="0"/>
              </a:rPr>
              <a:t> Random = 0.0.</a:t>
            </a:r>
          </a:p>
          <a:p>
            <a:pPr marL="342900" indent="-342900">
              <a:lnSpc>
                <a:spcPct val="90000"/>
              </a:lnSpc>
              <a:spcBef>
                <a:spcPct val="20000"/>
              </a:spcBef>
              <a:buClr>
                <a:schemeClr val="hlink"/>
              </a:buClr>
              <a:buSzPct val="75000"/>
              <a:buFont typeface="Wingdings" pitchFamily="2" charset="2"/>
              <a:buChar char="l"/>
              <a:defRPr/>
            </a:pPr>
            <a:r>
              <a:rPr lang="en-US" dirty="0" err="1">
                <a:effectLst>
                  <a:outerShdw blurRad="38100" dist="38100" dir="2700000" algn="tl">
                    <a:srgbClr val="010199"/>
                  </a:outerShdw>
                </a:effectLst>
                <a:latin typeface="Symbol" pitchFamily="18" charset="2"/>
                <a:cs typeface="Arial" charset="0"/>
              </a:rPr>
              <a:t>S</a:t>
            </a:r>
            <a:r>
              <a:rPr lang="en-US" baseline="-25000" dirty="0" err="1">
                <a:effectLst>
                  <a:outerShdw blurRad="38100" dist="38100" dir="2700000" algn="tl">
                    <a:srgbClr val="010199"/>
                  </a:outerShdw>
                </a:effectLst>
                <a:cs typeface="Arial" charset="0"/>
              </a:rPr>
              <a:t>pT</a:t>
            </a:r>
            <a:r>
              <a:rPr lang="en-US" dirty="0">
                <a:effectLst>
                  <a:outerShdw blurRad="38100" dist="38100" dir="2700000" algn="tl">
                    <a:srgbClr val="010199"/>
                  </a:outerShdw>
                </a:effectLst>
                <a:cs typeface="Arial" charset="0"/>
              </a:rPr>
              <a:t> is the mean of the covariance of all particle pairs in an event normalized by the inclusive mean </a:t>
            </a:r>
            <a:r>
              <a:rPr lang="en-US" dirty="0" err="1">
                <a:effectLst>
                  <a:outerShdw blurRad="38100" dist="38100" dir="2700000" algn="tl">
                    <a:srgbClr val="010199"/>
                  </a:outerShdw>
                </a:effectLst>
                <a:cs typeface="Arial" charset="0"/>
              </a:rPr>
              <a:t>p</a:t>
            </a:r>
            <a:r>
              <a:rPr lang="en-US" baseline="-25000" dirty="0" err="1">
                <a:effectLst>
                  <a:outerShdw blurRad="38100" dist="38100" dir="2700000" algn="tl">
                    <a:srgbClr val="010199"/>
                  </a:outerShdw>
                </a:effectLst>
                <a:cs typeface="Arial" charset="0"/>
              </a:rPr>
              <a:t>T</a:t>
            </a:r>
            <a:r>
              <a:rPr lang="en-US" dirty="0" err="1">
                <a:effectLst>
                  <a:outerShdw blurRad="38100" dist="38100" dir="2700000" algn="tl">
                    <a:srgbClr val="010199"/>
                  </a:outerShdw>
                </a:effectLst>
                <a:cs typeface="Arial" charset="0"/>
              </a:rPr>
              <a:t>.</a:t>
            </a:r>
            <a:endParaRPr lang="en-US" dirty="0">
              <a:effectLst>
                <a:outerShdw blurRad="38100" dist="38100" dir="2700000" algn="tl">
                  <a:srgbClr val="010199"/>
                </a:outerShdw>
              </a:effectLst>
              <a:cs typeface="Arial" charset="0"/>
            </a:endParaRPr>
          </a:p>
          <a:p>
            <a:pPr marL="342900" indent="-342900">
              <a:lnSpc>
                <a:spcPct val="90000"/>
              </a:lnSpc>
              <a:spcBef>
                <a:spcPct val="20000"/>
              </a:spcBef>
              <a:buClr>
                <a:schemeClr val="hlink"/>
              </a:buClr>
              <a:buSzPct val="75000"/>
              <a:buFont typeface="Wingdings" pitchFamily="2" charset="2"/>
              <a:buChar char="l"/>
              <a:defRPr/>
            </a:pPr>
            <a:r>
              <a:rPr lang="en-US" dirty="0" err="1">
                <a:effectLst>
                  <a:outerShdw blurRad="38100" dist="38100" dir="2700000" algn="tl">
                    <a:srgbClr val="010199"/>
                  </a:outerShdw>
                </a:effectLst>
                <a:latin typeface="Symbol" pitchFamily="18" charset="2"/>
                <a:cs typeface="Arial" charset="0"/>
              </a:rPr>
              <a:t>S</a:t>
            </a:r>
            <a:r>
              <a:rPr lang="en-US" baseline="-25000" dirty="0" err="1">
                <a:effectLst>
                  <a:outerShdw blurRad="38100" dist="38100" dir="2700000" algn="tl">
                    <a:srgbClr val="010199"/>
                  </a:outerShdw>
                </a:effectLst>
                <a:cs typeface="Arial" charset="0"/>
              </a:rPr>
              <a:t>pT</a:t>
            </a:r>
            <a:r>
              <a:rPr lang="en-US" dirty="0">
                <a:effectLst>
                  <a:outerShdw blurRad="38100" dist="38100" dir="2700000" algn="tl">
                    <a:srgbClr val="010199"/>
                  </a:outerShdw>
                </a:effectLst>
                <a:cs typeface="Arial" charset="0"/>
              </a:rPr>
              <a:t> can be related to the inverse of the heat capacity.</a:t>
            </a:r>
          </a:p>
        </p:txBody>
      </p:sp>
      <p:sp>
        <p:nvSpPr>
          <p:cNvPr id="10" name="Slide Number Placeholder 2"/>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11"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FE8F6A7-8F10-471A-BDFE-C89B0DAC397C}" type="slidenum">
              <a:rPr lang="en-US" smtClean="0"/>
              <a:pPr/>
              <a:t>62</a:t>
            </a:fld>
            <a:endParaRPr lang="en-US" dirty="0"/>
          </a:p>
        </p:txBody>
      </p:sp>
      <p:sp>
        <p:nvSpPr>
          <p:cNvPr id="4" name="Rectangle 2"/>
          <p:cNvSpPr txBox="1">
            <a:spLocks noChangeArrowheads="1"/>
          </p:cNvSpPr>
          <p:nvPr/>
        </p:nvSpPr>
        <p:spPr>
          <a:xfrm>
            <a:off x="0" y="0"/>
            <a:ext cx="9144000" cy="6858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100" normalizeH="0" baseline="0" noProof="0" dirty="0" smtClean="0">
                <a:ln>
                  <a:noFill/>
                </a:ln>
                <a:solidFill>
                  <a:schemeClr val="tx2"/>
                </a:solidFill>
                <a:effectLst>
                  <a:outerShdw blurRad="38100" dist="38100" dir="2700000" algn="tl">
                    <a:srgbClr val="010199"/>
                  </a:outerShdw>
                </a:effectLst>
                <a:uLnTx/>
                <a:uFillTx/>
                <a:latin typeface="+mj-lt"/>
                <a:ea typeface="+mj-ea"/>
                <a:cs typeface="+mj-cs"/>
              </a:rPr>
              <a:t>Like-Sign Pair </a:t>
            </a:r>
            <a:r>
              <a:rPr kumimoji="0" lang="en-US" sz="3200" b="0" i="0" u="none" strike="noStrike" kern="1200" cap="none" spc="-100" normalizeH="0" baseline="0" noProof="0" dirty="0" err="1" smtClean="0">
                <a:ln>
                  <a:noFill/>
                </a:ln>
                <a:solidFill>
                  <a:schemeClr val="tx2"/>
                </a:solidFill>
                <a:effectLst>
                  <a:outerShdw blurRad="38100" dist="38100" dir="2700000" algn="tl">
                    <a:srgbClr val="010199"/>
                  </a:outerShdw>
                </a:effectLst>
                <a:uLnTx/>
                <a:uFillTx/>
                <a:latin typeface="+mj-lt"/>
                <a:ea typeface="+mj-ea"/>
                <a:cs typeface="+mj-cs"/>
              </a:rPr>
              <a:t>Azimuthal</a:t>
            </a:r>
            <a:r>
              <a:rPr kumimoji="0" lang="en-US" sz="3200" b="0" i="0" u="none" strike="noStrike" kern="1200" cap="none" spc="-100" normalizeH="0" baseline="0" noProof="0" dirty="0" smtClean="0">
                <a:ln>
                  <a:noFill/>
                </a:ln>
                <a:solidFill>
                  <a:schemeClr val="tx2"/>
                </a:solidFill>
                <a:effectLst>
                  <a:outerShdw blurRad="38100" dist="38100" dir="2700000" algn="tl">
                    <a:srgbClr val="010199"/>
                  </a:outerShdw>
                </a:effectLst>
                <a:uLnTx/>
                <a:uFillTx/>
                <a:latin typeface="+mj-lt"/>
                <a:ea typeface="+mj-ea"/>
                <a:cs typeface="+mj-cs"/>
              </a:rPr>
              <a:t> Correlations</a:t>
            </a:r>
            <a:endParaRPr kumimoji="0" lang="en-US" sz="3200" b="0" i="0" u="none" strike="noStrike" kern="1200" cap="none" spc="-100" normalizeH="0" baseline="0" noProof="0" dirty="0">
              <a:ln>
                <a:noFill/>
              </a:ln>
              <a:solidFill>
                <a:schemeClr val="tx2"/>
              </a:solidFill>
              <a:effectLst>
                <a:outerShdw blurRad="38100" dist="38100" dir="2700000" algn="tl">
                  <a:srgbClr val="010199"/>
                </a:outerShdw>
              </a:effectLst>
              <a:uLnTx/>
              <a:uFillTx/>
              <a:latin typeface="+mj-lt"/>
              <a:ea typeface="+mj-ea"/>
              <a:cs typeface="+mj-cs"/>
            </a:endParaRPr>
          </a:p>
        </p:txBody>
      </p:sp>
      <p:pic>
        <p:nvPicPr>
          <p:cNvPr id="5" name="Picture 8" descr="auau200PowLSE1C0-00"/>
          <p:cNvPicPr>
            <a:picLocks noChangeAspect="1" noChangeArrowheads="1"/>
          </p:cNvPicPr>
          <p:nvPr/>
        </p:nvPicPr>
        <p:blipFill>
          <a:blip r:embed="rId3" cstate="print"/>
          <a:srcRect/>
          <a:stretch>
            <a:fillRect/>
          </a:stretch>
        </p:blipFill>
        <p:spPr bwMode="auto">
          <a:xfrm>
            <a:off x="0" y="533400"/>
            <a:ext cx="4800600" cy="3421063"/>
          </a:xfrm>
          <a:prstGeom prst="rect">
            <a:avLst/>
          </a:prstGeom>
          <a:noFill/>
          <a:ln w="9525">
            <a:noFill/>
            <a:miter lim="800000"/>
            <a:headEnd/>
            <a:tailEnd/>
          </a:ln>
        </p:spPr>
      </p:pic>
      <p:pic>
        <p:nvPicPr>
          <p:cNvPr id="6" name="Picture 9" descr="auau062LSC0E1Pow-00b"/>
          <p:cNvPicPr>
            <a:picLocks noChangeAspect="1" noChangeArrowheads="1"/>
          </p:cNvPicPr>
          <p:nvPr/>
        </p:nvPicPr>
        <p:blipFill>
          <a:blip r:embed="rId4" cstate="print"/>
          <a:srcRect/>
          <a:stretch>
            <a:fillRect/>
          </a:stretch>
        </p:blipFill>
        <p:spPr bwMode="auto">
          <a:xfrm>
            <a:off x="4343400" y="533400"/>
            <a:ext cx="4800600" cy="3414713"/>
          </a:xfrm>
          <a:prstGeom prst="rect">
            <a:avLst/>
          </a:prstGeom>
          <a:noFill/>
          <a:ln w="9525">
            <a:noFill/>
            <a:miter lim="800000"/>
            <a:headEnd/>
            <a:tailEnd/>
          </a:ln>
        </p:spPr>
      </p:pic>
      <p:pic>
        <p:nvPicPr>
          <p:cNvPr id="7" name="Picture 10" descr="phenix_30_72dpi"/>
          <p:cNvPicPr>
            <a:picLocks noChangeAspect="1" noChangeArrowheads="1"/>
          </p:cNvPicPr>
          <p:nvPr/>
        </p:nvPicPr>
        <p:blipFill>
          <a:blip r:embed="rId5" cstate="print"/>
          <a:srcRect/>
          <a:stretch>
            <a:fillRect/>
          </a:stretch>
        </p:blipFill>
        <p:spPr bwMode="auto">
          <a:xfrm>
            <a:off x="2743200" y="1752600"/>
            <a:ext cx="990600" cy="317500"/>
          </a:xfrm>
          <a:prstGeom prst="rect">
            <a:avLst/>
          </a:prstGeom>
          <a:noFill/>
          <a:ln w="9525">
            <a:noFill/>
            <a:miter lim="800000"/>
            <a:headEnd/>
            <a:tailEnd/>
          </a:ln>
        </p:spPr>
      </p:pic>
      <p:pic>
        <p:nvPicPr>
          <p:cNvPr id="8" name="Picture 11" descr="phenix_30_72dpi"/>
          <p:cNvPicPr>
            <a:picLocks noChangeAspect="1" noChangeArrowheads="1"/>
          </p:cNvPicPr>
          <p:nvPr/>
        </p:nvPicPr>
        <p:blipFill>
          <a:blip r:embed="rId5" cstate="print"/>
          <a:srcRect/>
          <a:stretch>
            <a:fillRect/>
          </a:stretch>
        </p:blipFill>
        <p:spPr bwMode="auto">
          <a:xfrm>
            <a:off x="7162800" y="1828800"/>
            <a:ext cx="990600" cy="317500"/>
          </a:xfrm>
          <a:prstGeom prst="rect">
            <a:avLst/>
          </a:prstGeom>
          <a:noFill/>
          <a:ln w="9525">
            <a:noFill/>
            <a:miter lim="800000"/>
            <a:headEnd/>
            <a:tailEnd/>
          </a:ln>
        </p:spPr>
      </p:pic>
      <p:sp>
        <p:nvSpPr>
          <p:cNvPr id="9" name="Text Box 12"/>
          <p:cNvSpPr txBox="1">
            <a:spLocks noChangeArrowheads="1"/>
          </p:cNvSpPr>
          <p:nvPr/>
        </p:nvSpPr>
        <p:spPr bwMode="auto">
          <a:xfrm>
            <a:off x="5410200" y="1295400"/>
            <a:ext cx="1219200" cy="1190625"/>
          </a:xfrm>
          <a:prstGeom prst="rect">
            <a:avLst/>
          </a:prstGeom>
          <a:noFill/>
          <a:ln w="9525">
            <a:noFill/>
            <a:miter lim="800000"/>
            <a:headEnd/>
            <a:tailEnd/>
          </a:ln>
        </p:spPr>
        <p:txBody>
          <a:bodyPr>
            <a:spAutoFit/>
          </a:bodyPr>
          <a:lstStyle/>
          <a:p>
            <a:pPr algn="ctr">
              <a:spcBef>
                <a:spcPct val="50000"/>
              </a:spcBef>
            </a:pPr>
            <a:r>
              <a:rPr lang="en-US" b="1">
                <a:solidFill>
                  <a:schemeClr val="bg2"/>
                </a:solidFill>
              </a:rPr>
              <a:t>62 GeV Au+Au, 0-5% Central</a:t>
            </a:r>
          </a:p>
        </p:txBody>
      </p:sp>
      <p:sp>
        <p:nvSpPr>
          <p:cNvPr id="10" name="Text Box 13"/>
          <p:cNvSpPr txBox="1">
            <a:spLocks noChangeArrowheads="1"/>
          </p:cNvSpPr>
          <p:nvPr/>
        </p:nvSpPr>
        <p:spPr bwMode="auto">
          <a:xfrm>
            <a:off x="990600" y="1219200"/>
            <a:ext cx="1219200" cy="1190625"/>
          </a:xfrm>
          <a:prstGeom prst="rect">
            <a:avLst/>
          </a:prstGeom>
          <a:noFill/>
          <a:ln w="9525">
            <a:noFill/>
            <a:miter lim="800000"/>
            <a:headEnd/>
            <a:tailEnd/>
          </a:ln>
        </p:spPr>
        <p:txBody>
          <a:bodyPr>
            <a:spAutoFit/>
          </a:bodyPr>
          <a:lstStyle/>
          <a:p>
            <a:pPr algn="ctr">
              <a:spcBef>
                <a:spcPct val="50000"/>
              </a:spcBef>
            </a:pPr>
            <a:r>
              <a:rPr lang="en-US" b="1">
                <a:solidFill>
                  <a:schemeClr val="bg2"/>
                </a:solidFill>
              </a:rPr>
              <a:t>200 GeV Au+Au, 0-5% Central</a:t>
            </a:r>
          </a:p>
        </p:txBody>
      </p:sp>
      <p:sp>
        <p:nvSpPr>
          <p:cNvPr id="11" name="Rectangle 14"/>
          <p:cNvSpPr>
            <a:spLocks noChangeArrowheads="1"/>
          </p:cNvSpPr>
          <p:nvPr/>
        </p:nvSpPr>
        <p:spPr bwMode="auto">
          <a:xfrm>
            <a:off x="2971800" y="1219200"/>
            <a:ext cx="1247775" cy="396875"/>
          </a:xfrm>
          <a:prstGeom prst="rect">
            <a:avLst/>
          </a:prstGeom>
          <a:noFill/>
          <a:ln w="9525">
            <a:noFill/>
            <a:miter lim="800000"/>
            <a:headEnd/>
            <a:tailEnd/>
          </a:ln>
        </p:spPr>
        <p:txBody>
          <a:bodyPr>
            <a:spAutoFit/>
          </a:bodyPr>
          <a:lstStyle/>
          <a:p>
            <a:pPr algn="ctr"/>
            <a:r>
              <a:rPr lang="en-US" sz="1000" b="1">
                <a:solidFill>
                  <a:schemeClr val="bg1"/>
                </a:solidFill>
              </a:rPr>
              <a:t>PHENIX Preliminary</a:t>
            </a:r>
          </a:p>
        </p:txBody>
      </p:sp>
      <p:sp>
        <p:nvSpPr>
          <p:cNvPr id="12" name="Rectangle 15"/>
          <p:cNvSpPr>
            <a:spLocks noChangeArrowheads="1"/>
          </p:cNvSpPr>
          <p:nvPr/>
        </p:nvSpPr>
        <p:spPr bwMode="auto">
          <a:xfrm>
            <a:off x="7315200" y="1295400"/>
            <a:ext cx="1247775" cy="396875"/>
          </a:xfrm>
          <a:prstGeom prst="rect">
            <a:avLst/>
          </a:prstGeom>
          <a:noFill/>
          <a:ln w="9525">
            <a:noFill/>
            <a:miter lim="800000"/>
            <a:headEnd/>
            <a:tailEnd/>
          </a:ln>
        </p:spPr>
        <p:txBody>
          <a:bodyPr>
            <a:spAutoFit/>
          </a:bodyPr>
          <a:lstStyle/>
          <a:p>
            <a:pPr algn="ctr"/>
            <a:r>
              <a:rPr lang="en-US" sz="1000" b="1">
                <a:solidFill>
                  <a:schemeClr val="bg1"/>
                </a:solidFill>
              </a:rPr>
              <a:t>PHENIX Preliminary</a:t>
            </a:r>
          </a:p>
        </p:txBody>
      </p:sp>
      <p:sp>
        <p:nvSpPr>
          <p:cNvPr id="13" name="Rectangle 16"/>
          <p:cNvSpPr>
            <a:spLocks noChangeArrowheads="1"/>
          </p:cNvSpPr>
          <p:nvPr/>
        </p:nvSpPr>
        <p:spPr bwMode="auto">
          <a:xfrm>
            <a:off x="0" y="609600"/>
            <a:ext cx="9144000" cy="381000"/>
          </a:xfrm>
          <a:prstGeom prst="rect">
            <a:avLst/>
          </a:prstGeom>
          <a:solidFill>
            <a:schemeClr val="tx1"/>
          </a:solidFill>
          <a:ln w="9525">
            <a:noFill/>
            <a:miter lim="800000"/>
            <a:headEnd/>
            <a:tailEnd/>
          </a:ln>
        </p:spPr>
        <p:txBody>
          <a:bodyPr wrap="none" anchor="ctr"/>
          <a:lstStyle/>
          <a:p>
            <a:endParaRPr lang="en-US"/>
          </a:p>
        </p:txBody>
      </p:sp>
      <p:sp>
        <p:nvSpPr>
          <p:cNvPr id="14" name="Text Box 17"/>
          <p:cNvSpPr txBox="1">
            <a:spLocks noChangeArrowheads="1"/>
          </p:cNvSpPr>
          <p:nvPr/>
        </p:nvSpPr>
        <p:spPr bwMode="auto">
          <a:xfrm>
            <a:off x="533400" y="685800"/>
            <a:ext cx="7391400" cy="366713"/>
          </a:xfrm>
          <a:prstGeom prst="rect">
            <a:avLst/>
          </a:prstGeom>
          <a:noFill/>
          <a:ln w="9525">
            <a:noFill/>
            <a:miter lim="800000"/>
            <a:headEnd/>
            <a:tailEnd/>
          </a:ln>
        </p:spPr>
        <p:txBody>
          <a:bodyPr>
            <a:spAutoFit/>
          </a:bodyPr>
          <a:lstStyle/>
          <a:p>
            <a:pPr algn="ctr">
              <a:spcBef>
                <a:spcPct val="50000"/>
              </a:spcBef>
            </a:pPr>
            <a:r>
              <a:rPr lang="en-US" b="1">
                <a:solidFill>
                  <a:schemeClr val="bg2"/>
                </a:solidFill>
              </a:rPr>
              <a:t>0.2 &lt; p</a:t>
            </a:r>
            <a:r>
              <a:rPr lang="en-US" b="1" baseline="-25000">
                <a:solidFill>
                  <a:schemeClr val="bg2"/>
                </a:solidFill>
              </a:rPr>
              <a:t>T,1</a:t>
            </a:r>
            <a:r>
              <a:rPr lang="en-US" b="1">
                <a:solidFill>
                  <a:schemeClr val="bg2"/>
                </a:solidFill>
              </a:rPr>
              <a:t> &lt; 0.4 GeV/c, 0.2 &lt; p</a:t>
            </a:r>
            <a:r>
              <a:rPr lang="en-US" b="1" baseline="-25000">
                <a:solidFill>
                  <a:schemeClr val="bg2"/>
                </a:solidFill>
              </a:rPr>
              <a:t>T,2</a:t>
            </a:r>
            <a:r>
              <a:rPr lang="en-US" b="1">
                <a:solidFill>
                  <a:schemeClr val="bg2"/>
                </a:solidFill>
              </a:rPr>
              <a:t> &lt; 0.4 GeV/c, |</a:t>
            </a:r>
            <a:r>
              <a:rPr lang="en-US" b="1">
                <a:solidFill>
                  <a:schemeClr val="bg2"/>
                </a:solidFill>
                <a:latin typeface="Symbol" pitchFamily="18" charset="2"/>
              </a:rPr>
              <a:t>Dh</a:t>
            </a:r>
            <a:r>
              <a:rPr lang="en-US" b="1">
                <a:solidFill>
                  <a:schemeClr val="bg2"/>
                </a:solidFill>
              </a:rPr>
              <a:t>|&lt;0.1</a:t>
            </a:r>
          </a:p>
        </p:txBody>
      </p:sp>
      <p:sp>
        <p:nvSpPr>
          <p:cNvPr id="15" name="Text Box 18"/>
          <p:cNvSpPr txBox="1">
            <a:spLocks noChangeArrowheads="1"/>
          </p:cNvSpPr>
          <p:nvPr/>
        </p:nvSpPr>
        <p:spPr bwMode="auto">
          <a:xfrm>
            <a:off x="5181600" y="4648200"/>
            <a:ext cx="3962400" cy="1892826"/>
          </a:xfrm>
          <a:prstGeom prst="rect">
            <a:avLst/>
          </a:prstGeom>
          <a:noFill/>
          <a:ln w="9525">
            <a:noFill/>
            <a:miter lim="800000"/>
            <a:headEnd/>
            <a:tailEnd/>
          </a:ln>
        </p:spPr>
        <p:txBody>
          <a:bodyPr wrap="square">
            <a:spAutoFit/>
          </a:bodyPr>
          <a:lstStyle/>
          <a:p>
            <a:pPr>
              <a:spcBef>
                <a:spcPct val="50000"/>
              </a:spcBef>
              <a:buFontTx/>
              <a:buChar char="•"/>
            </a:pPr>
            <a:r>
              <a:rPr lang="en-US" dirty="0"/>
              <a:t> The power law function fits the data well for all species and centralities.</a:t>
            </a:r>
          </a:p>
          <a:p>
            <a:pPr>
              <a:spcBef>
                <a:spcPct val="50000"/>
              </a:spcBef>
              <a:buFontTx/>
              <a:buChar char="•"/>
            </a:pPr>
            <a:r>
              <a:rPr lang="en-US" dirty="0"/>
              <a:t> A displaced away-side peak is observed in the </a:t>
            </a:r>
            <a:r>
              <a:rPr lang="en-US" dirty="0" err="1"/>
              <a:t>Au+Au</a:t>
            </a:r>
            <a:r>
              <a:rPr lang="en-US" dirty="0"/>
              <a:t> correlation functions.</a:t>
            </a:r>
          </a:p>
        </p:txBody>
      </p:sp>
      <p:sp>
        <p:nvSpPr>
          <p:cNvPr id="16" name="Rectangle 15"/>
          <p:cNvSpPr/>
          <p:nvPr/>
        </p:nvSpPr>
        <p:spPr>
          <a:xfrm>
            <a:off x="0" y="3962400"/>
            <a:ext cx="6477000" cy="369332"/>
          </a:xfrm>
          <a:prstGeom prst="rect">
            <a:avLst/>
          </a:prstGeom>
        </p:spPr>
        <p:txBody>
          <a:bodyPr wrap="square">
            <a:spAutoFit/>
          </a:bodyPr>
          <a:lstStyle/>
          <a:p>
            <a:r>
              <a:rPr lang="en-US" b="1" dirty="0" smtClean="0">
                <a:solidFill>
                  <a:srgbClr val="FFFFCC"/>
                </a:solidFill>
                <a:latin typeface="Tahoma" pitchFamily="34" charset="0"/>
              </a:rPr>
              <a:t>C(</a:t>
            </a:r>
            <a:r>
              <a:rPr lang="en-US" b="1" dirty="0" err="1" smtClean="0">
                <a:solidFill>
                  <a:srgbClr val="FFFFCC"/>
                </a:solidFill>
                <a:latin typeface="Symbol" pitchFamily="18" charset="2"/>
              </a:rPr>
              <a:t>Df</a:t>
            </a:r>
            <a:r>
              <a:rPr lang="en-US" b="1" dirty="0" smtClean="0">
                <a:solidFill>
                  <a:srgbClr val="FFFFCC"/>
                </a:solidFill>
                <a:latin typeface="Tahoma" pitchFamily="34" charset="0"/>
              </a:rPr>
              <a:t>) = (</a:t>
            </a:r>
            <a:r>
              <a:rPr lang="en-US" b="1" dirty="0" err="1" smtClean="0">
                <a:solidFill>
                  <a:srgbClr val="FFFFCC"/>
                </a:solidFill>
                <a:latin typeface="Tahoma" pitchFamily="34" charset="0"/>
              </a:rPr>
              <a:t>dN</a:t>
            </a:r>
            <a:r>
              <a:rPr lang="en-US" b="1" dirty="0" smtClean="0">
                <a:solidFill>
                  <a:srgbClr val="FFFFCC"/>
                </a:solidFill>
                <a:latin typeface="Tahoma" pitchFamily="34" charset="0"/>
              </a:rPr>
              <a:t>/</a:t>
            </a:r>
            <a:r>
              <a:rPr lang="en-US" b="1" dirty="0" err="1" smtClean="0">
                <a:solidFill>
                  <a:srgbClr val="FFFFCC"/>
                </a:solidFill>
                <a:latin typeface="Tahoma" pitchFamily="34" charset="0"/>
              </a:rPr>
              <a:t>d</a:t>
            </a:r>
            <a:r>
              <a:rPr lang="en-US" b="1" dirty="0" err="1" smtClean="0">
                <a:solidFill>
                  <a:srgbClr val="FFFFCC"/>
                </a:solidFill>
                <a:latin typeface="Symbol" pitchFamily="18" charset="2"/>
              </a:rPr>
              <a:t>f</a:t>
            </a:r>
            <a:r>
              <a:rPr lang="en-US" b="1" baseline="-25000" dirty="0" err="1" smtClean="0">
                <a:solidFill>
                  <a:srgbClr val="FFFFCC"/>
                </a:solidFill>
                <a:latin typeface="Tahoma" pitchFamily="34" charset="0"/>
              </a:rPr>
              <a:t>data</a:t>
            </a:r>
            <a:r>
              <a:rPr lang="en-US" b="1" dirty="0" smtClean="0">
                <a:solidFill>
                  <a:srgbClr val="FFFFCC"/>
                </a:solidFill>
                <a:latin typeface="Tahoma" pitchFamily="34" charset="0"/>
              </a:rPr>
              <a:t>/</a:t>
            </a:r>
            <a:r>
              <a:rPr lang="en-US" b="1" dirty="0" err="1" smtClean="0">
                <a:solidFill>
                  <a:srgbClr val="FFFFCC"/>
                </a:solidFill>
                <a:latin typeface="Tahoma" pitchFamily="34" charset="0"/>
              </a:rPr>
              <a:t>dN</a:t>
            </a:r>
            <a:r>
              <a:rPr lang="en-US" b="1" dirty="0" smtClean="0">
                <a:solidFill>
                  <a:srgbClr val="FFFFCC"/>
                </a:solidFill>
                <a:latin typeface="Tahoma" pitchFamily="34" charset="0"/>
              </a:rPr>
              <a:t>/</a:t>
            </a:r>
            <a:r>
              <a:rPr lang="en-US" b="1" dirty="0" err="1" smtClean="0">
                <a:solidFill>
                  <a:srgbClr val="FFFFCC"/>
                </a:solidFill>
                <a:latin typeface="Tahoma" pitchFamily="34" charset="0"/>
              </a:rPr>
              <a:t>d</a:t>
            </a:r>
            <a:r>
              <a:rPr lang="en-US" b="1" dirty="0" err="1" smtClean="0">
                <a:solidFill>
                  <a:srgbClr val="FFFFCC"/>
                </a:solidFill>
                <a:latin typeface="Symbol" pitchFamily="18" charset="2"/>
              </a:rPr>
              <a:t>f</a:t>
            </a:r>
            <a:r>
              <a:rPr lang="en-US" b="1" baseline="-25000" dirty="0" err="1" smtClean="0">
                <a:solidFill>
                  <a:srgbClr val="FFFFCC"/>
                </a:solidFill>
                <a:latin typeface="Tahoma" pitchFamily="34" charset="0"/>
              </a:rPr>
              <a:t>mixed</a:t>
            </a:r>
            <a:r>
              <a:rPr lang="en-US" b="1" dirty="0" smtClean="0">
                <a:solidFill>
                  <a:srgbClr val="FFFFCC"/>
                </a:solidFill>
                <a:latin typeface="Tahoma" pitchFamily="34" charset="0"/>
              </a:rPr>
              <a:t>)*(</a:t>
            </a:r>
            <a:r>
              <a:rPr lang="en-US" b="1" dirty="0" err="1" smtClean="0">
                <a:solidFill>
                  <a:srgbClr val="FFFFCC"/>
                </a:solidFill>
                <a:latin typeface="Tahoma" pitchFamily="34" charset="0"/>
              </a:rPr>
              <a:t>N</a:t>
            </a:r>
            <a:r>
              <a:rPr lang="en-US" b="1" baseline="-25000" dirty="0" err="1" smtClean="0">
                <a:solidFill>
                  <a:srgbClr val="FFFFCC"/>
                </a:solidFill>
                <a:latin typeface="Tahoma" pitchFamily="34" charset="0"/>
              </a:rPr>
              <a:t>events,mixed</a:t>
            </a:r>
            <a:r>
              <a:rPr lang="en-US" b="1" dirty="0" smtClean="0">
                <a:solidFill>
                  <a:srgbClr val="FFFFCC"/>
                </a:solidFill>
                <a:latin typeface="Tahoma" pitchFamily="34" charset="0"/>
              </a:rPr>
              <a:t>/</a:t>
            </a:r>
            <a:r>
              <a:rPr lang="en-US" b="1" dirty="0" err="1" smtClean="0">
                <a:solidFill>
                  <a:srgbClr val="FFFFCC"/>
                </a:solidFill>
                <a:latin typeface="Tahoma" pitchFamily="34" charset="0"/>
              </a:rPr>
              <a:t>N</a:t>
            </a:r>
            <a:r>
              <a:rPr lang="en-US" b="1" baseline="-25000" dirty="0" err="1" smtClean="0">
                <a:solidFill>
                  <a:srgbClr val="FFFFCC"/>
                </a:solidFill>
                <a:latin typeface="Tahoma" pitchFamily="34" charset="0"/>
              </a:rPr>
              <a:t>events,data</a:t>
            </a:r>
            <a:r>
              <a:rPr lang="en-US" b="1" dirty="0" smtClean="0">
                <a:solidFill>
                  <a:srgbClr val="FFFFCC"/>
                </a:solidFill>
                <a:latin typeface="Tahoma" pitchFamily="34" charset="0"/>
              </a:rPr>
              <a:t>)</a:t>
            </a:r>
            <a:endParaRPr lang="en-US" dirty="0"/>
          </a:p>
        </p:txBody>
      </p:sp>
      <p:sp>
        <p:nvSpPr>
          <p:cNvPr id="17" name="Rectangle 10"/>
          <p:cNvSpPr>
            <a:spLocks noChangeArrowheads="1"/>
          </p:cNvSpPr>
          <p:nvPr/>
        </p:nvSpPr>
        <p:spPr bwMode="auto">
          <a:xfrm>
            <a:off x="53975" y="5181600"/>
            <a:ext cx="2438400" cy="838200"/>
          </a:xfrm>
          <a:prstGeom prst="rect">
            <a:avLst/>
          </a:prstGeom>
          <a:solidFill>
            <a:srgbClr val="FFFF99"/>
          </a:solidFill>
          <a:ln w="9525">
            <a:solidFill>
              <a:schemeClr val="tx1"/>
            </a:solidFill>
            <a:miter lim="800000"/>
            <a:headEnd/>
            <a:tailEnd/>
          </a:ln>
        </p:spPr>
        <p:txBody>
          <a:bodyPr wrap="none" anchor="ctr"/>
          <a:lstStyle/>
          <a:p>
            <a:endParaRPr lang="en-US"/>
          </a:p>
        </p:txBody>
      </p:sp>
      <p:sp>
        <p:nvSpPr>
          <p:cNvPr id="18" name="Text Box 12"/>
          <p:cNvSpPr txBox="1">
            <a:spLocks noChangeArrowheads="1"/>
          </p:cNvSpPr>
          <p:nvPr/>
        </p:nvSpPr>
        <p:spPr bwMode="auto">
          <a:xfrm>
            <a:off x="2514600" y="4419600"/>
            <a:ext cx="2303462" cy="2062103"/>
          </a:xfrm>
          <a:prstGeom prst="rect">
            <a:avLst/>
          </a:prstGeom>
          <a:noFill/>
          <a:ln w="9525">
            <a:noFill/>
            <a:miter lim="800000"/>
            <a:headEnd/>
            <a:tailEnd/>
          </a:ln>
        </p:spPr>
        <p:txBody>
          <a:bodyPr wrap="square">
            <a:spAutoFit/>
          </a:bodyPr>
          <a:lstStyle/>
          <a:p>
            <a:pPr>
              <a:spcBef>
                <a:spcPct val="50000"/>
              </a:spcBef>
            </a:pPr>
            <a:r>
              <a:rPr lang="en-US" sz="1600" dirty="0"/>
              <a:t>Assuming that QCD belongs in the same universality class as the (d=3) 3-D </a:t>
            </a:r>
            <a:r>
              <a:rPr lang="en-US" sz="1600" dirty="0" err="1"/>
              <a:t>Ising</a:t>
            </a:r>
            <a:r>
              <a:rPr lang="en-US" sz="1600" dirty="0"/>
              <a:t> model, the expected value of </a:t>
            </a:r>
            <a:r>
              <a:rPr lang="en-US" sz="1600" dirty="0">
                <a:latin typeface="Symbol" pitchFamily="18" charset="2"/>
              </a:rPr>
              <a:t>h</a:t>
            </a:r>
            <a:r>
              <a:rPr lang="en-US" sz="1600" dirty="0"/>
              <a:t> is 0.5 (</a:t>
            </a:r>
            <a:r>
              <a:rPr lang="en-US" sz="1600" dirty="0" err="1"/>
              <a:t>Reiger</a:t>
            </a:r>
            <a:r>
              <a:rPr lang="en-US" sz="1600" dirty="0"/>
              <a:t>, Phys. Rev. B52 (1995) 6659 .</a:t>
            </a:r>
          </a:p>
        </p:txBody>
      </p:sp>
      <p:graphicFrame>
        <p:nvGraphicFramePr>
          <p:cNvPr id="19" name="Object 11"/>
          <p:cNvGraphicFramePr>
            <a:graphicFrameLocks noChangeAspect="1"/>
          </p:cNvGraphicFramePr>
          <p:nvPr/>
        </p:nvGraphicFramePr>
        <p:xfrm>
          <a:off x="0" y="5334000"/>
          <a:ext cx="2492375" cy="527050"/>
        </p:xfrm>
        <a:graphic>
          <a:graphicData uri="http://schemas.openxmlformats.org/presentationml/2006/ole">
            <p:oleObj spid="_x0000_s100354" name="Equation" r:id="rId6" imgW="1079280" imgH="228600" progId="Equation.3">
              <p:embed/>
            </p:oleObj>
          </a:graphicData>
        </a:graphic>
      </p:graphicFrame>
      <p:sp>
        <p:nvSpPr>
          <p:cNvPr id="20"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FE8F6A7-8F10-471A-BDFE-C89B0DAC397C}" type="slidenum">
              <a:rPr lang="en-US" smtClean="0"/>
              <a:pPr/>
              <a:t>63</a:t>
            </a:fld>
            <a:endParaRPr lang="en-US" dirty="0"/>
          </a:p>
        </p:txBody>
      </p:sp>
      <p:sp>
        <p:nvSpPr>
          <p:cNvPr id="4" name="Rectangle 2"/>
          <p:cNvSpPr txBox="1">
            <a:spLocks noChangeArrowheads="1"/>
          </p:cNvSpPr>
          <p:nvPr/>
        </p:nvSpPr>
        <p:spPr>
          <a:xfrm>
            <a:off x="457200" y="0"/>
            <a:ext cx="8229600" cy="6858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100" normalizeH="0" baseline="0" noProof="0" dirty="0" smtClean="0">
                <a:ln>
                  <a:noFill/>
                </a:ln>
                <a:solidFill>
                  <a:schemeClr val="tx2"/>
                </a:solidFill>
                <a:effectLst>
                  <a:outerShdw blurRad="38100" dist="38100" dir="2700000" algn="tl">
                    <a:srgbClr val="010199"/>
                  </a:outerShdw>
                </a:effectLst>
                <a:uLnTx/>
                <a:uFillTx/>
                <a:latin typeface="+mj-lt"/>
                <a:ea typeface="+mj-ea"/>
                <a:cs typeface="+mj-cs"/>
              </a:rPr>
              <a:t>C(</a:t>
            </a:r>
            <a:r>
              <a:rPr kumimoji="0" lang="en-US" sz="4000" b="0" i="0" u="none" strike="noStrike" kern="1200" cap="none" spc="-100" normalizeH="0" baseline="0" noProof="0" dirty="0" err="1" smtClean="0">
                <a:ln>
                  <a:noFill/>
                </a:ln>
                <a:solidFill>
                  <a:schemeClr val="tx2"/>
                </a:solidFill>
                <a:effectLst>
                  <a:outerShdw blurRad="38100" dist="38100" dir="2700000" algn="tl">
                    <a:srgbClr val="010199"/>
                  </a:outerShdw>
                </a:effectLst>
                <a:uLnTx/>
                <a:uFillTx/>
                <a:latin typeface="Symbol" pitchFamily="18" charset="2"/>
                <a:ea typeface="+mj-ea"/>
                <a:cs typeface="+mj-cs"/>
              </a:rPr>
              <a:t>Dp</a:t>
            </a:r>
            <a:r>
              <a:rPr kumimoji="0" lang="en-US" sz="4000" b="0" i="0" u="none" strike="noStrike" kern="1200" cap="none" spc="-100" normalizeH="0" baseline="0" noProof="0" dirty="0" smtClean="0">
                <a:ln>
                  <a:noFill/>
                </a:ln>
                <a:solidFill>
                  <a:schemeClr val="tx2"/>
                </a:solidFill>
                <a:effectLst>
                  <a:outerShdw blurRad="38100" dist="38100" dir="2700000" algn="tl">
                    <a:srgbClr val="010199"/>
                  </a:outerShdw>
                </a:effectLst>
                <a:uLnTx/>
                <a:uFillTx/>
                <a:latin typeface="+mj-lt"/>
                <a:ea typeface="+mj-ea"/>
                <a:cs typeface="+mj-cs"/>
              </a:rPr>
              <a:t>)</a:t>
            </a:r>
            <a:r>
              <a:rPr kumimoji="0" lang="en-US" sz="4000" b="0" i="0" u="none" strike="noStrike" kern="1200" cap="none" spc="-100" normalizeH="0" noProof="0" dirty="0" smtClean="0">
                <a:ln>
                  <a:noFill/>
                </a:ln>
                <a:solidFill>
                  <a:schemeClr val="tx2"/>
                </a:solidFill>
                <a:effectLst>
                  <a:outerShdw blurRad="38100" dist="38100" dir="2700000" algn="tl">
                    <a:srgbClr val="010199"/>
                  </a:outerShdw>
                </a:effectLst>
                <a:uLnTx/>
                <a:uFillTx/>
                <a:latin typeface="+mj-lt"/>
                <a:ea typeface="+mj-ea"/>
                <a:cs typeface="+mj-cs"/>
              </a:rPr>
              <a:t> </a:t>
            </a:r>
            <a:r>
              <a:rPr kumimoji="0" lang="en-US" sz="4000" b="0" i="0" u="none" strike="noStrike" kern="1200" cap="none" spc="-100" normalizeH="0" baseline="0" noProof="0" dirty="0" smtClean="0">
                <a:ln>
                  <a:noFill/>
                </a:ln>
                <a:solidFill>
                  <a:schemeClr val="tx2"/>
                </a:solidFill>
                <a:effectLst>
                  <a:outerShdw blurRad="38100" dist="38100" dir="2700000" algn="tl">
                    <a:srgbClr val="010199"/>
                  </a:outerShdw>
                </a:effectLst>
                <a:uLnTx/>
                <a:uFillTx/>
                <a:latin typeface="+mj-lt"/>
                <a:ea typeface="+mj-ea"/>
                <a:cs typeface="+mj-cs"/>
              </a:rPr>
              <a:t>Exponent </a:t>
            </a:r>
            <a:r>
              <a:rPr kumimoji="0" lang="en-US" sz="4000" b="0" i="0" u="none" strike="noStrike" kern="1200" cap="none" spc="-100" normalizeH="0" baseline="0" noProof="0" dirty="0" smtClean="0">
                <a:ln>
                  <a:noFill/>
                </a:ln>
                <a:solidFill>
                  <a:schemeClr val="tx2"/>
                </a:solidFill>
                <a:effectLst>
                  <a:outerShdw blurRad="38100" dist="38100" dir="2700000" algn="tl">
                    <a:srgbClr val="010199"/>
                  </a:outerShdw>
                </a:effectLst>
                <a:uLnTx/>
                <a:uFillTx/>
                <a:latin typeface="Symbol" pitchFamily="18" charset="2"/>
                <a:ea typeface="+mj-ea"/>
                <a:cs typeface="+mj-cs"/>
              </a:rPr>
              <a:t>h</a:t>
            </a:r>
            <a:r>
              <a:rPr kumimoji="0" lang="en-US" sz="4000" b="0" i="0" u="none" strike="noStrike" kern="1200" cap="none" spc="-100" normalizeH="0" baseline="0" noProof="0" dirty="0" smtClean="0">
                <a:ln>
                  <a:noFill/>
                </a:ln>
                <a:solidFill>
                  <a:schemeClr val="tx2"/>
                </a:solidFill>
                <a:effectLst>
                  <a:outerShdw blurRad="38100" dist="38100" dir="2700000" algn="tl">
                    <a:srgbClr val="010199"/>
                  </a:outerShdw>
                </a:effectLst>
                <a:uLnTx/>
                <a:uFillTx/>
                <a:latin typeface="+mj-lt"/>
                <a:ea typeface="+mj-ea"/>
                <a:cs typeface="+mj-cs"/>
              </a:rPr>
              <a:t> vs. Centrality</a:t>
            </a:r>
            <a:endParaRPr kumimoji="0" lang="en-US" sz="4000" b="0" i="0" u="none" strike="noStrike" kern="1200" cap="none" spc="-100" normalizeH="0" baseline="0" noProof="0" dirty="0">
              <a:ln>
                <a:noFill/>
              </a:ln>
              <a:solidFill>
                <a:schemeClr val="tx2"/>
              </a:solidFill>
              <a:effectLst>
                <a:outerShdw blurRad="38100" dist="38100" dir="2700000" algn="tl">
                  <a:srgbClr val="010199"/>
                </a:outerShdw>
              </a:effectLst>
              <a:uLnTx/>
              <a:uFillTx/>
              <a:latin typeface="+mj-lt"/>
              <a:ea typeface="+mj-ea"/>
              <a:cs typeface="+mj-cs"/>
            </a:endParaRPr>
          </a:p>
        </p:txBody>
      </p:sp>
      <p:pic>
        <p:nvPicPr>
          <p:cNvPr id="5" name="Picture 5" descr="etaVsNpart"/>
          <p:cNvPicPr>
            <a:picLocks noChangeAspect="1" noChangeArrowheads="1"/>
          </p:cNvPicPr>
          <p:nvPr/>
        </p:nvPicPr>
        <p:blipFill>
          <a:blip r:embed="rId2" cstate="print"/>
          <a:srcRect/>
          <a:stretch>
            <a:fillRect/>
          </a:stretch>
        </p:blipFill>
        <p:spPr bwMode="auto">
          <a:xfrm>
            <a:off x="838200" y="609600"/>
            <a:ext cx="7162800" cy="4807996"/>
          </a:xfrm>
          <a:prstGeom prst="rect">
            <a:avLst/>
          </a:prstGeom>
          <a:noFill/>
          <a:ln w="9525">
            <a:noFill/>
            <a:miter lim="800000"/>
            <a:headEnd/>
            <a:tailEnd/>
          </a:ln>
        </p:spPr>
      </p:pic>
      <p:pic>
        <p:nvPicPr>
          <p:cNvPr id="6" name="Picture 6" descr="phenix_30_72dpi"/>
          <p:cNvPicPr>
            <a:picLocks noChangeAspect="1" noChangeArrowheads="1"/>
          </p:cNvPicPr>
          <p:nvPr/>
        </p:nvPicPr>
        <p:blipFill>
          <a:blip r:embed="rId3" cstate="print"/>
          <a:srcRect/>
          <a:stretch>
            <a:fillRect/>
          </a:stretch>
        </p:blipFill>
        <p:spPr bwMode="auto">
          <a:xfrm>
            <a:off x="4724400" y="4038600"/>
            <a:ext cx="990600" cy="317500"/>
          </a:xfrm>
          <a:prstGeom prst="rect">
            <a:avLst/>
          </a:prstGeom>
          <a:noFill/>
          <a:ln w="9525">
            <a:noFill/>
            <a:miter lim="800000"/>
            <a:headEnd/>
            <a:tailEnd/>
          </a:ln>
        </p:spPr>
      </p:pic>
      <p:sp>
        <p:nvSpPr>
          <p:cNvPr id="7" name="Text Box 7"/>
          <p:cNvSpPr txBox="1">
            <a:spLocks noChangeArrowheads="1"/>
          </p:cNvSpPr>
          <p:nvPr/>
        </p:nvSpPr>
        <p:spPr bwMode="auto">
          <a:xfrm>
            <a:off x="228600" y="5562600"/>
            <a:ext cx="8915400" cy="784830"/>
          </a:xfrm>
          <a:prstGeom prst="rect">
            <a:avLst/>
          </a:prstGeom>
          <a:noFill/>
          <a:ln w="9525">
            <a:noFill/>
            <a:miter lim="800000"/>
            <a:headEnd/>
            <a:tailEnd/>
          </a:ln>
        </p:spPr>
        <p:txBody>
          <a:bodyPr wrap="square">
            <a:spAutoFit/>
          </a:bodyPr>
          <a:lstStyle/>
          <a:p>
            <a:pPr>
              <a:spcBef>
                <a:spcPct val="50000"/>
              </a:spcBef>
            </a:pPr>
            <a:r>
              <a:rPr lang="en-US" dirty="0"/>
              <a:t>The exponent </a:t>
            </a:r>
            <a:r>
              <a:rPr lang="en-US" dirty="0">
                <a:latin typeface="Symbol" pitchFamily="18" charset="2"/>
              </a:rPr>
              <a:t>h</a:t>
            </a:r>
            <a:r>
              <a:rPr lang="en-US" dirty="0"/>
              <a:t> is independent of species, centrality, and collision energy.</a:t>
            </a:r>
          </a:p>
          <a:p>
            <a:pPr>
              <a:spcBef>
                <a:spcPct val="50000"/>
              </a:spcBef>
            </a:pPr>
            <a:r>
              <a:rPr lang="en-US" dirty="0"/>
              <a:t>The value of </a:t>
            </a:r>
            <a:r>
              <a:rPr lang="en-US" dirty="0">
                <a:latin typeface="Symbol" pitchFamily="18" charset="2"/>
              </a:rPr>
              <a:t>h</a:t>
            </a:r>
            <a:r>
              <a:rPr lang="en-US" dirty="0"/>
              <a:t> is inconsistent with the d=3 expectation at the critical point.</a:t>
            </a:r>
          </a:p>
        </p:txBody>
      </p:sp>
      <p:sp>
        <p:nvSpPr>
          <p:cNvPr id="8"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FE8F6A7-8F10-471A-BDFE-C89B0DAC397C}" type="slidenum">
              <a:rPr lang="en-US" smtClean="0"/>
              <a:pPr/>
              <a:t>64</a:t>
            </a:fld>
            <a:endParaRPr lang="en-US" dirty="0"/>
          </a:p>
        </p:txBody>
      </p:sp>
      <p:sp>
        <p:nvSpPr>
          <p:cNvPr id="4" name="Title 1"/>
          <p:cNvSpPr txBox="1">
            <a:spLocks/>
          </p:cNvSpPr>
          <p:nvPr/>
        </p:nvSpPr>
        <p:spPr>
          <a:xfrm>
            <a:off x="457200" y="0"/>
            <a:ext cx="8229600" cy="1139825"/>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100" normalizeH="0" baseline="0" noProof="0" dirty="0" smtClean="0">
                <a:ln>
                  <a:noFill/>
                </a:ln>
                <a:solidFill>
                  <a:schemeClr val="tx2"/>
                </a:solidFill>
                <a:effectLst/>
                <a:uLnTx/>
                <a:uFillTx/>
                <a:latin typeface="+mj-lt"/>
                <a:ea typeface="+mj-ea"/>
                <a:cs typeface="+mj-cs"/>
              </a:rPr>
              <a:t>Searching for the Critical Point with HBT </a:t>
            </a:r>
            <a:r>
              <a:rPr kumimoji="0" lang="en-US" sz="3600" b="0" i="0" u="none" strike="noStrike" kern="1200" cap="none" spc="-100" normalizeH="0" baseline="0" noProof="0" dirty="0" err="1" smtClean="0">
                <a:ln>
                  <a:noFill/>
                </a:ln>
                <a:solidFill>
                  <a:schemeClr val="tx2"/>
                </a:solidFill>
                <a:effectLst/>
                <a:uLnTx/>
                <a:uFillTx/>
                <a:latin typeface="+mj-lt"/>
                <a:ea typeface="+mj-ea"/>
                <a:cs typeface="+mj-cs"/>
              </a:rPr>
              <a:t>Q</a:t>
            </a:r>
            <a:r>
              <a:rPr kumimoji="0" lang="en-US" sz="3600" b="0" i="0" u="none" strike="noStrike" kern="1200" cap="none" spc="-100" normalizeH="0" baseline="-25000" noProof="0" dirty="0" err="1" smtClean="0">
                <a:ln>
                  <a:noFill/>
                </a:ln>
                <a:solidFill>
                  <a:schemeClr val="tx2"/>
                </a:solidFill>
                <a:effectLst/>
                <a:uLnTx/>
                <a:uFillTx/>
                <a:latin typeface="+mj-lt"/>
                <a:ea typeface="+mj-ea"/>
                <a:cs typeface="+mj-cs"/>
              </a:rPr>
              <a:t>inv</a:t>
            </a:r>
            <a:r>
              <a:rPr kumimoji="0" lang="en-US" sz="3600" b="0" i="0" u="none" strike="noStrike" kern="1200" cap="none" spc="-100" normalizeH="0" baseline="0" noProof="0" dirty="0" smtClean="0">
                <a:ln>
                  <a:noFill/>
                </a:ln>
                <a:solidFill>
                  <a:schemeClr val="tx2"/>
                </a:solidFill>
                <a:effectLst/>
                <a:uLnTx/>
                <a:uFillTx/>
                <a:latin typeface="+mj-lt"/>
                <a:ea typeface="+mj-ea"/>
                <a:cs typeface="+mj-cs"/>
              </a:rPr>
              <a:t> Correlations</a:t>
            </a:r>
            <a:endParaRPr kumimoji="0" lang="en-US" sz="3600" b="0" i="0" u="none" strike="noStrike" kern="1200" cap="none" spc="-100" normalizeH="0" baseline="0" noProof="0" dirty="0">
              <a:ln>
                <a:noFill/>
              </a:ln>
              <a:solidFill>
                <a:schemeClr val="tx2"/>
              </a:solidFill>
              <a:effectLst/>
              <a:uLnTx/>
              <a:uFillTx/>
              <a:latin typeface="+mj-lt"/>
              <a:ea typeface="+mj-ea"/>
              <a:cs typeface="+mj-cs"/>
            </a:endParaRPr>
          </a:p>
        </p:txBody>
      </p:sp>
      <p:pic>
        <p:nvPicPr>
          <p:cNvPr id="5" name="Picture 5"/>
          <p:cNvPicPr>
            <a:picLocks noChangeAspect="1" noChangeArrowheads="1"/>
          </p:cNvPicPr>
          <p:nvPr/>
        </p:nvPicPr>
        <p:blipFill>
          <a:blip r:embed="rId2" cstate="print"/>
          <a:srcRect/>
          <a:stretch>
            <a:fillRect/>
          </a:stretch>
        </p:blipFill>
        <p:spPr bwMode="auto">
          <a:xfrm>
            <a:off x="4114800" y="2133600"/>
            <a:ext cx="4876800" cy="3402013"/>
          </a:xfrm>
          <a:prstGeom prst="rect">
            <a:avLst/>
          </a:prstGeom>
          <a:solidFill>
            <a:schemeClr val="bg1"/>
          </a:solidFill>
          <a:ln w="9525">
            <a:solidFill>
              <a:schemeClr val="tx1"/>
            </a:solidFill>
            <a:miter lim="800000"/>
            <a:headEnd/>
            <a:tailEnd/>
          </a:ln>
        </p:spPr>
      </p:pic>
      <p:pic>
        <p:nvPicPr>
          <p:cNvPr id="6" name="Picture 8"/>
          <p:cNvPicPr>
            <a:picLocks noChangeAspect="1" noChangeArrowheads="1"/>
          </p:cNvPicPr>
          <p:nvPr/>
        </p:nvPicPr>
        <p:blipFill>
          <a:blip r:embed="rId3" cstate="print"/>
          <a:srcRect/>
          <a:stretch>
            <a:fillRect/>
          </a:stretch>
        </p:blipFill>
        <p:spPr bwMode="auto">
          <a:xfrm>
            <a:off x="4114800" y="5410200"/>
            <a:ext cx="4876800" cy="593725"/>
          </a:xfrm>
          <a:prstGeom prst="rect">
            <a:avLst/>
          </a:prstGeom>
          <a:solidFill>
            <a:schemeClr val="bg1"/>
          </a:solidFill>
          <a:ln w="9525">
            <a:solidFill>
              <a:schemeClr val="tx1"/>
            </a:solidFill>
            <a:miter lim="800000"/>
            <a:headEnd/>
            <a:tailEnd/>
          </a:ln>
        </p:spPr>
      </p:pic>
      <p:sp>
        <p:nvSpPr>
          <p:cNvPr id="7" name="Rectangle 6"/>
          <p:cNvSpPr>
            <a:spLocks noChangeArrowheads="1"/>
          </p:cNvSpPr>
          <p:nvPr/>
        </p:nvSpPr>
        <p:spPr bwMode="auto">
          <a:xfrm>
            <a:off x="2362200" y="1219200"/>
            <a:ext cx="4572000" cy="819150"/>
          </a:xfrm>
          <a:prstGeom prst="rect">
            <a:avLst/>
          </a:prstGeom>
          <a:noFill/>
          <a:ln w="9525">
            <a:solidFill>
              <a:schemeClr val="tx1"/>
            </a:solidFill>
            <a:miter lim="800000"/>
            <a:headEnd/>
            <a:tailEnd/>
          </a:ln>
        </p:spPr>
        <p:txBody>
          <a:bodyPr>
            <a:spAutoFit/>
          </a:bodyPr>
          <a:lstStyle/>
          <a:p>
            <a:pPr marL="268288" indent="-268288" defTabSz="449263">
              <a:lnSpc>
                <a:spcPct val="90000"/>
              </a:lnSpc>
              <a:spcBef>
                <a:spcPts val="675"/>
              </a:spcBef>
              <a:buClr>
                <a:srgbClr val="009900"/>
              </a:buClr>
              <a:buSzPct val="100000"/>
              <a:buFont typeface="Verdana" pitchFamily="34" charset="0"/>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latin typeface="Verdana" pitchFamily="34" charset="0"/>
                <a:ea typeface="Gothic"/>
                <a:cs typeface="Gothic"/>
              </a:rPr>
              <a:t>T. Csorgo,S. Hegyi,T. Novák,W.A.Zajc,</a:t>
            </a:r>
          </a:p>
          <a:p>
            <a:pPr marL="268288" indent="-268288" defTabSz="449263">
              <a:lnSpc>
                <a:spcPct val="90000"/>
              </a:lnSpc>
              <a:spcBef>
                <a:spcPts val="675"/>
              </a:spcBef>
              <a:buClr>
                <a:srgbClr val="009900"/>
              </a:buClr>
              <a:buSzPct val="100000"/>
              <a:buFont typeface="Verdana" pitchFamily="34" charset="0"/>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latin typeface="Verdana" pitchFamily="34" charset="0"/>
                <a:ea typeface="Gothic"/>
                <a:cs typeface="Gothic"/>
              </a:rPr>
              <a:t>Acta Phys. Pol. B36 (2005) 329-337</a:t>
            </a:r>
            <a:r>
              <a:rPr lang="en-GB" sz="2800">
                <a:latin typeface="Verdana" pitchFamily="34" charset="0"/>
                <a:ea typeface="Gothic"/>
                <a:cs typeface="Gothic"/>
              </a:rPr>
              <a:t> </a:t>
            </a:r>
          </a:p>
        </p:txBody>
      </p:sp>
      <p:sp>
        <p:nvSpPr>
          <p:cNvPr id="8" name="TextBox 15"/>
          <p:cNvSpPr txBox="1">
            <a:spLocks noChangeArrowheads="1"/>
          </p:cNvSpPr>
          <p:nvPr/>
        </p:nvSpPr>
        <p:spPr bwMode="auto">
          <a:xfrm>
            <a:off x="609600" y="3886200"/>
            <a:ext cx="3581400" cy="923925"/>
          </a:xfrm>
          <a:prstGeom prst="rect">
            <a:avLst/>
          </a:prstGeom>
          <a:noFill/>
          <a:ln w="9525">
            <a:noFill/>
            <a:miter lim="800000"/>
            <a:headEnd/>
            <a:tailEnd/>
          </a:ln>
        </p:spPr>
        <p:txBody>
          <a:bodyPr>
            <a:spAutoFit/>
          </a:bodyPr>
          <a:lstStyle/>
          <a:p>
            <a:r>
              <a:rPr lang="en-US">
                <a:latin typeface="Symbol" pitchFamily="18" charset="2"/>
              </a:rPr>
              <a:t>a</a:t>
            </a:r>
            <a:r>
              <a:rPr lang="en-US"/>
              <a:t> = Levy index of stability = </a:t>
            </a:r>
            <a:r>
              <a:rPr lang="en-US">
                <a:latin typeface="Symbol" pitchFamily="18" charset="2"/>
              </a:rPr>
              <a:t>h</a:t>
            </a:r>
          </a:p>
          <a:p>
            <a:r>
              <a:rPr lang="en-US">
                <a:latin typeface="Symbol" pitchFamily="18" charset="2"/>
              </a:rPr>
              <a:t>a</a:t>
            </a:r>
            <a:r>
              <a:rPr lang="en-US"/>
              <a:t> = 2 for Gaussian sources</a:t>
            </a:r>
          </a:p>
          <a:p>
            <a:r>
              <a:rPr lang="en-US">
                <a:latin typeface="Symbol" pitchFamily="18" charset="2"/>
              </a:rPr>
              <a:t>a</a:t>
            </a:r>
            <a:r>
              <a:rPr lang="en-US"/>
              <a:t> = 1 for Lorentzian sources</a:t>
            </a:r>
          </a:p>
        </p:txBody>
      </p:sp>
      <p:sp>
        <p:nvSpPr>
          <p:cNvPr id="10" name="TextBox 17"/>
          <p:cNvSpPr txBox="1">
            <a:spLocks noChangeArrowheads="1"/>
          </p:cNvSpPr>
          <p:nvPr/>
        </p:nvSpPr>
        <p:spPr bwMode="auto">
          <a:xfrm>
            <a:off x="228600" y="2133600"/>
            <a:ext cx="4038600" cy="1569660"/>
          </a:xfrm>
          <a:prstGeom prst="rect">
            <a:avLst/>
          </a:prstGeom>
          <a:noFill/>
          <a:ln w="9525">
            <a:noFill/>
            <a:miter lim="800000"/>
            <a:headEnd/>
            <a:tailEnd/>
          </a:ln>
        </p:spPr>
        <p:txBody>
          <a:bodyPr>
            <a:spAutoFit/>
          </a:bodyPr>
          <a:lstStyle/>
          <a:p>
            <a:pPr>
              <a:buFont typeface="Arial" pitchFamily="34" charset="0"/>
              <a:buChar char="•"/>
            </a:pPr>
            <a:r>
              <a:rPr lang="en-US" sz="1600" dirty="0"/>
              <a:t> This technique proposes to search for variations in the exponent  </a:t>
            </a:r>
            <a:r>
              <a:rPr lang="en-US" sz="1600" dirty="0">
                <a:latin typeface="Symbol" pitchFamily="18" charset="2"/>
              </a:rPr>
              <a:t>h</a:t>
            </a:r>
            <a:r>
              <a:rPr lang="en-US" sz="1600" dirty="0"/>
              <a:t>.</a:t>
            </a:r>
          </a:p>
          <a:p>
            <a:pPr>
              <a:buFont typeface="Arial" pitchFamily="34" charset="0"/>
              <a:buChar char="•"/>
            </a:pPr>
            <a:r>
              <a:rPr lang="en-US" sz="1600" dirty="0"/>
              <a:t> The exponent  </a:t>
            </a:r>
            <a:r>
              <a:rPr lang="en-US" sz="1600" dirty="0">
                <a:latin typeface="Symbol" pitchFamily="18" charset="2"/>
              </a:rPr>
              <a:t>h</a:t>
            </a:r>
            <a:r>
              <a:rPr lang="en-US" sz="1600" dirty="0"/>
              <a:t> can be extracted by fitting HBT </a:t>
            </a:r>
            <a:r>
              <a:rPr lang="en-US" sz="1600" dirty="0" err="1"/>
              <a:t>Q</a:t>
            </a:r>
            <a:r>
              <a:rPr lang="en-US" sz="1600" baseline="-25000" dirty="0" err="1"/>
              <a:t>inv</a:t>
            </a:r>
            <a:r>
              <a:rPr lang="en-US" sz="1600" dirty="0"/>
              <a:t> correlations with a Levy function:</a:t>
            </a:r>
          </a:p>
          <a:p>
            <a:pPr lvl="1"/>
            <a:r>
              <a:rPr lang="en-US" sz="1600" dirty="0"/>
              <a:t>	C(</a:t>
            </a:r>
            <a:r>
              <a:rPr lang="en-US" sz="1600" dirty="0" err="1"/>
              <a:t>Q</a:t>
            </a:r>
            <a:r>
              <a:rPr lang="en-US" sz="1600" baseline="-25000" dirty="0" err="1"/>
              <a:t>inv</a:t>
            </a:r>
            <a:r>
              <a:rPr lang="en-US" sz="1600" dirty="0"/>
              <a:t>) = </a:t>
            </a:r>
            <a:r>
              <a:rPr lang="en-US" sz="1600" dirty="0">
                <a:latin typeface="Symbol" pitchFamily="18" charset="2"/>
              </a:rPr>
              <a:t>l</a:t>
            </a:r>
            <a:r>
              <a:rPr lang="en-US" sz="1600" dirty="0"/>
              <a:t> exp( -|</a:t>
            </a:r>
            <a:r>
              <a:rPr lang="en-US" sz="1600" dirty="0" err="1"/>
              <a:t>Rq</a:t>
            </a:r>
            <a:r>
              <a:rPr lang="en-US" sz="1600" dirty="0"/>
              <a:t>/</a:t>
            </a:r>
            <a:r>
              <a:rPr lang="en-US" sz="1600" dirty="0" err="1"/>
              <a:t>hc</a:t>
            </a:r>
            <a:r>
              <a:rPr lang="en-US" sz="1600" dirty="0"/>
              <a:t>|</a:t>
            </a:r>
            <a:r>
              <a:rPr lang="en-US" sz="1600" baseline="30000" dirty="0">
                <a:latin typeface="Symbol" pitchFamily="18" charset="2"/>
              </a:rPr>
              <a:t>-a</a:t>
            </a:r>
            <a:r>
              <a:rPr lang="en-US" sz="1600" dirty="0"/>
              <a:t>)</a:t>
            </a:r>
          </a:p>
        </p:txBody>
      </p:sp>
      <p:sp>
        <p:nvSpPr>
          <p:cNvPr id="11" name="TextBox 18"/>
          <p:cNvSpPr txBox="1">
            <a:spLocks noChangeArrowheads="1"/>
          </p:cNvSpPr>
          <p:nvPr/>
        </p:nvSpPr>
        <p:spPr bwMode="auto">
          <a:xfrm>
            <a:off x="228600" y="4953000"/>
            <a:ext cx="3962400" cy="1323439"/>
          </a:xfrm>
          <a:prstGeom prst="rect">
            <a:avLst/>
          </a:prstGeom>
          <a:noFill/>
          <a:ln w="9525">
            <a:noFill/>
            <a:miter lim="800000"/>
            <a:headEnd/>
            <a:tailEnd/>
          </a:ln>
        </p:spPr>
        <p:txBody>
          <a:bodyPr>
            <a:spAutoFit/>
          </a:bodyPr>
          <a:lstStyle/>
          <a:p>
            <a:pPr>
              <a:buFont typeface="Arial" pitchFamily="34" charset="0"/>
              <a:buChar char="•"/>
            </a:pPr>
            <a:r>
              <a:rPr lang="en-US" sz="1600" dirty="0"/>
              <a:t> Measure a as a function of collision energy and look for a change from Gaussian-like sources to a source corresponding to the expectation from the universality class of QCD.</a:t>
            </a:r>
          </a:p>
        </p:txBody>
      </p:sp>
      <p:sp>
        <p:nvSpPr>
          <p:cNvPr id="12"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772400" cy="914400"/>
          </a:xfrm>
        </p:spPr>
        <p:txBody>
          <a:bodyPr/>
          <a:lstStyle/>
          <a:p>
            <a:r>
              <a:rPr lang="en-US" dirty="0" smtClean="0"/>
              <a:t>Fluctuations of Particle Ratios</a:t>
            </a:r>
            <a:endParaRPr lang="en-US" dirty="0"/>
          </a:p>
        </p:txBody>
      </p:sp>
      <p:pic>
        <p:nvPicPr>
          <p:cNvPr id="64514" name="Picture 2"/>
          <p:cNvPicPr>
            <a:picLocks noChangeAspect="1" noChangeArrowheads="1"/>
          </p:cNvPicPr>
          <p:nvPr/>
        </p:nvPicPr>
        <p:blipFill>
          <a:blip r:embed="rId3" cstate="print"/>
          <a:srcRect/>
          <a:stretch>
            <a:fillRect/>
          </a:stretch>
        </p:blipFill>
        <p:spPr bwMode="auto">
          <a:xfrm>
            <a:off x="0" y="1752600"/>
            <a:ext cx="5334000" cy="4040908"/>
          </a:xfrm>
          <a:prstGeom prst="rect">
            <a:avLst/>
          </a:prstGeom>
          <a:noFill/>
          <a:ln w="9525">
            <a:noFill/>
            <a:miter lim="800000"/>
            <a:headEnd/>
            <a:tailEnd/>
          </a:ln>
        </p:spPr>
      </p:pic>
      <p:sp>
        <p:nvSpPr>
          <p:cNvPr id="5"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6" name="TextBox 5"/>
          <p:cNvSpPr txBox="1"/>
          <p:nvPr/>
        </p:nvSpPr>
        <p:spPr>
          <a:xfrm>
            <a:off x="1676400" y="1905000"/>
            <a:ext cx="1219200" cy="369332"/>
          </a:xfrm>
          <a:prstGeom prst="rect">
            <a:avLst/>
          </a:prstGeom>
          <a:noFill/>
        </p:spPr>
        <p:txBody>
          <a:bodyPr wrap="square" rtlCol="0">
            <a:spAutoFit/>
          </a:bodyPr>
          <a:lstStyle/>
          <a:p>
            <a:r>
              <a:rPr lang="en-US" dirty="0" smtClean="0">
                <a:solidFill>
                  <a:srgbClr val="FF0000"/>
                </a:solidFill>
              </a:rPr>
              <a:t>K/</a:t>
            </a:r>
            <a:r>
              <a:rPr lang="en-US" dirty="0" smtClean="0">
                <a:solidFill>
                  <a:srgbClr val="FF0000"/>
                </a:solidFill>
                <a:latin typeface="Symbol" pitchFamily="18" charset="2"/>
              </a:rPr>
              <a:t>p</a:t>
            </a:r>
            <a:endParaRPr lang="en-US" dirty="0">
              <a:solidFill>
                <a:srgbClr val="FF0000"/>
              </a:solidFill>
              <a:latin typeface="Symbol" pitchFamily="18" charset="2"/>
            </a:endParaRPr>
          </a:p>
        </p:txBody>
      </p:sp>
      <p:pic>
        <p:nvPicPr>
          <p:cNvPr id="7" name="Picture 2"/>
          <p:cNvPicPr>
            <a:picLocks noChangeAspect="1" noChangeArrowheads="1"/>
          </p:cNvPicPr>
          <p:nvPr/>
        </p:nvPicPr>
        <p:blipFill>
          <a:blip r:embed="rId4" cstate="print"/>
          <a:srcRect/>
          <a:stretch>
            <a:fillRect/>
          </a:stretch>
        </p:blipFill>
        <p:spPr bwMode="auto">
          <a:xfrm>
            <a:off x="5334000" y="914401"/>
            <a:ext cx="3810000" cy="2824260"/>
          </a:xfrm>
          <a:prstGeom prst="rect">
            <a:avLst/>
          </a:prstGeom>
          <a:noFill/>
          <a:ln w="9525">
            <a:noFill/>
            <a:miter lim="800000"/>
            <a:headEnd/>
            <a:tailEnd/>
          </a:ln>
        </p:spPr>
      </p:pic>
      <p:sp>
        <p:nvSpPr>
          <p:cNvPr id="8" name="TextBox 7"/>
          <p:cNvSpPr txBox="1"/>
          <p:nvPr/>
        </p:nvSpPr>
        <p:spPr>
          <a:xfrm>
            <a:off x="7696200" y="2438400"/>
            <a:ext cx="1219200" cy="369332"/>
          </a:xfrm>
          <a:prstGeom prst="rect">
            <a:avLst/>
          </a:prstGeom>
          <a:noFill/>
        </p:spPr>
        <p:txBody>
          <a:bodyPr wrap="square" rtlCol="0">
            <a:spAutoFit/>
          </a:bodyPr>
          <a:lstStyle/>
          <a:p>
            <a:pPr algn="ctr"/>
            <a:r>
              <a:rPr lang="en-US" dirty="0" smtClean="0">
                <a:solidFill>
                  <a:srgbClr val="FF0000"/>
                </a:solidFill>
              </a:rPr>
              <a:t>p/</a:t>
            </a:r>
            <a:r>
              <a:rPr lang="en-US" dirty="0" smtClean="0">
                <a:solidFill>
                  <a:srgbClr val="FF0000"/>
                </a:solidFill>
                <a:latin typeface="Symbol" pitchFamily="18" charset="2"/>
              </a:rPr>
              <a:t>p</a:t>
            </a:r>
            <a:endParaRPr lang="en-US" dirty="0">
              <a:solidFill>
                <a:srgbClr val="FF0000"/>
              </a:solidFill>
              <a:latin typeface="Symbol" pitchFamily="18" charset="2"/>
            </a:endParaRPr>
          </a:p>
        </p:txBody>
      </p:sp>
      <p:pic>
        <p:nvPicPr>
          <p:cNvPr id="9" name="Picture 48"/>
          <p:cNvPicPr>
            <a:picLocks noChangeAspect="1" noChangeArrowheads="1"/>
          </p:cNvPicPr>
          <p:nvPr/>
        </p:nvPicPr>
        <p:blipFill>
          <a:blip r:embed="rId5" cstate="print"/>
          <a:srcRect t="51849" r="12114" b="1617"/>
          <a:stretch>
            <a:fillRect/>
          </a:stretch>
        </p:blipFill>
        <p:spPr bwMode="auto">
          <a:xfrm>
            <a:off x="5334000" y="3657600"/>
            <a:ext cx="3810000" cy="2611164"/>
          </a:xfrm>
          <a:prstGeom prst="rect">
            <a:avLst/>
          </a:prstGeom>
          <a:noFill/>
          <a:ln w="9525">
            <a:noFill/>
            <a:miter lim="800000"/>
            <a:headEnd/>
            <a:tailEnd/>
          </a:ln>
          <a:effectLst/>
        </p:spPr>
      </p:pic>
      <p:sp>
        <p:nvSpPr>
          <p:cNvPr id="10" name="Rectangle 9"/>
          <p:cNvSpPr/>
          <p:nvPr/>
        </p:nvSpPr>
        <p:spPr>
          <a:xfrm>
            <a:off x="0" y="5410200"/>
            <a:ext cx="1813317" cy="369332"/>
          </a:xfrm>
          <a:prstGeom prst="rect">
            <a:avLst/>
          </a:prstGeom>
        </p:spPr>
        <p:txBody>
          <a:bodyPr wrap="none">
            <a:spAutoFit/>
          </a:bodyPr>
          <a:lstStyle/>
          <a:p>
            <a:pPr lvl="0" fontAlgn="base">
              <a:spcBef>
                <a:spcPct val="20000"/>
              </a:spcBef>
              <a:spcAft>
                <a:spcPct val="0"/>
              </a:spcAft>
            </a:pPr>
            <a:r>
              <a:rPr lang="en-US" dirty="0" err="1" smtClean="0">
                <a:solidFill>
                  <a:schemeClr val="bg1"/>
                </a:solidFill>
                <a:latin typeface="Times New Roman" pitchFamily="18" charset="0"/>
              </a:rPr>
              <a:t>arXiv</a:t>
            </a:r>
            <a:r>
              <a:rPr lang="en-US" dirty="0" smtClean="0">
                <a:solidFill>
                  <a:schemeClr val="bg1"/>
                </a:solidFill>
                <a:latin typeface="Times New Roman" pitchFamily="18" charset="0"/>
              </a:rPr>
              <a:t>: 0901.1795</a:t>
            </a:r>
          </a:p>
        </p:txBody>
      </p:sp>
      <p:sp>
        <p:nvSpPr>
          <p:cNvPr id="11" name="TextBox 10"/>
          <p:cNvSpPr txBox="1"/>
          <p:nvPr/>
        </p:nvSpPr>
        <p:spPr>
          <a:xfrm>
            <a:off x="0" y="5791200"/>
            <a:ext cx="5257800" cy="646331"/>
          </a:xfrm>
          <a:prstGeom prst="rect">
            <a:avLst/>
          </a:prstGeom>
          <a:noFill/>
        </p:spPr>
        <p:txBody>
          <a:bodyPr wrap="square" rtlCol="0">
            <a:spAutoFit/>
          </a:bodyPr>
          <a:lstStyle/>
          <a:p>
            <a:r>
              <a:rPr lang="en-US" dirty="0" smtClean="0"/>
              <a:t>Results consistent with previous NA49 measurements.</a:t>
            </a:r>
            <a:endParaRPr lang="en-US" dirty="0"/>
          </a:p>
        </p:txBody>
      </p:sp>
      <p:sp>
        <p:nvSpPr>
          <p:cNvPr id="12" name="TextBox 11"/>
          <p:cNvSpPr txBox="1"/>
          <p:nvPr/>
        </p:nvSpPr>
        <p:spPr>
          <a:xfrm>
            <a:off x="381000" y="685800"/>
            <a:ext cx="4648200" cy="923330"/>
          </a:xfrm>
          <a:prstGeom prst="rect">
            <a:avLst/>
          </a:prstGeom>
          <a:noFill/>
        </p:spPr>
        <p:txBody>
          <a:bodyPr wrap="square" rtlCol="0">
            <a:spAutoFit/>
          </a:bodyPr>
          <a:lstStyle/>
          <a:p>
            <a:r>
              <a:rPr lang="en-US" dirty="0" smtClean="0"/>
              <a:t>The event-by-event fluctuations of the </a:t>
            </a:r>
            <a:r>
              <a:rPr lang="en-US" dirty="0" err="1" smtClean="0"/>
              <a:t>kaon</a:t>
            </a:r>
            <a:r>
              <a:rPr lang="en-US" dirty="0" smtClean="0"/>
              <a:t>/</a:t>
            </a:r>
            <a:r>
              <a:rPr lang="en-US" dirty="0" err="1" smtClean="0"/>
              <a:t>pion</a:t>
            </a:r>
            <a:r>
              <a:rPr lang="en-US" dirty="0" smtClean="0"/>
              <a:t> ratio are expected to increase at the critical point.</a:t>
            </a:r>
            <a:endParaRPr lang="en-US" dirty="0"/>
          </a:p>
        </p:txBody>
      </p:sp>
      <p:sp>
        <p:nvSpPr>
          <p:cNvPr id="13"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772400" cy="914400"/>
          </a:xfrm>
        </p:spPr>
        <p:txBody>
          <a:bodyPr/>
          <a:lstStyle/>
          <a:p>
            <a:r>
              <a:rPr lang="en-US" dirty="0" smtClean="0"/>
              <a:t>Measuring </a:t>
            </a:r>
            <a:r>
              <a:rPr lang="en-US" dirty="0" err="1" smtClean="0"/>
              <a:t>skewness</a:t>
            </a:r>
            <a:r>
              <a:rPr lang="en-US" dirty="0" smtClean="0"/>
              <a:t> or kurtosis</a:t>
            </a:r>
            <a:endParaRPr lang="en-US" dirty="0"/>
          </a:p>
        </p:txBody>
      </p:sp>
      <p:pic>
        <p:nvPicPr>
          <p:cNvPr id="191490" name="Picture 2"/>
          <p:cNvPicPr>
            <a:picLocks noChangeAspect="1" noChangeArrowheads="1"/>
          </p:cNvPicPr>
          <p:nvPr/>
        </p:nvPicPr>
        <p:blipFill>
          <a:blip r:embed="rId2" cstate="print"/>
          <a:srcRect/>
          <a:stretch>
            <a:fillRect/>
          </a:stretch>
        </p:blipFill>
        <p:spPr bwMode="auto">
          <a:xfrm>
            <a:off x="0" y="762000"/>
            <a:ext cx="9116499" cy="3657600"/>
          </a:xfrm>
          <a:prstGeom prst="rect">
            <a:avLst/>
          </a:prstGeom>
          <a:noFill/>
          <a:ln w="9525">
            <a:noFill/>
            <a:miter lim="800000"/>
            <a:headEnd/>
            <a:tailEnd/>
          </a:ln>
        </p:spPr>
      </p:pic>
      <p:sp>
        <p:nvSpPr>
          <p:cNvPr id="5" name="TextBox 4"/>
          <p:cNvSpPr txBox="1"/>
          <p:nvPr/>
        </p:nvSpPr>
        <p:spPr>
          <a:xfrm>
            <a:off x="152400" y="4648200"/>
            <a:ext cx="8991600" cy="1323439"/>
          </a:xfrm>
          <a:prstGeom prst="rect">
            <a:avLst/>
          </a:prstGeom>
          <a:noFill/>
        </p:spPr>
        <p:txBody>
          <a:bodyPr wrap="square" rtlCol="0">
            <a:spAutoFit/>
          </a:bodyPr>
          <a:lstStyle/>
          <a:p>
            <a:pPr>
              <a:buFont typeface="Arial" pitchFamily="34" charset="0"/>
              <a:buChar char="•"/>
            </a:pPr>
            <a:r>
              <a:rPr lang="en-US" sz="2000" dirty="0" smtClean="0"/>
              <a:t> </a:t>
            </a:r>
            <a:r>
              <a:rPr lang="en-US" sz="2000" dirty="0" err="1" smtClean="0"/>
              <a:t>Skewness</a:t>
            </a:r>
            <a:r>
              <a:rPr lang="en-US" sz="2000" dirty="0" smtClean="0"/>
              <a:t> describes the asymmetry of the distribution</a:t>
            </a:r>
          </a:p>
          <a:p>
            <a:pPr>
              <a:buFont typeface="Arial" pitchFamily="34" charset="0"/>
              <a:buChar char="•"/>
            </a:pPr>
            <a:r>
              <a:rPr lang="en-US" sz="2000" dirty="0" smtClean="0"/>
              <a:t> Kurtosis describes the </a:t>
            </a:r>
            <a:r>
              <a:rPr lang="en-US" sz="2000" dirty="0" err="1" smtClean="0"/>
              <a:t>peakness</a:t>
            </a:r>
            <a:r>
              <a:rPr lang="en-US" sz="2000" dirty="0" smtClean="0"/>
              <a:t> of the distribution</a:t>
            </a:r>
          </a:p>
          <a:p>
            <a:pPr>
              <a:buFont typeface="Arial" pitchFamily="34" charset="0"/>
              <a:buChar char="•"/>
            </a:pPr>
            <a:r>
              <a:rPr lang="en-US" sz="2000" dirty="0" smtClean="0"/>
              <a:t> For a Gaussian distribution, </a:t>
            </a:r>
            <a:r>
              <a:rPr lang="en-US" sz="2000" dirty="0" err="1" smtClean="0"/>
              <a:t>skewness</a:t>
            </a:r>
            <a:r>
              <a:rPr lang="en-US" sz="2000" dirty="0" smtClean="0"/>
              <a:t> and kurtosis are both zero.</a:t>
            </a:r>
          </a:p>
          <a:p>
            <a:pPr>
              <a:buFont typeface="Arial" pitchFamily="34" charset="0"/>
              <a:buChar char="•"/>
            </a:pPr>
            <a:r>
              <a:rPr lang="en-US" sz="2000" dirty="0" smtClean="0"/>
              <a:t> These measures are ideal for measuring non-Gaussian fluctuations.</a:t>
            </a:r>
            <a:endParaRPr lang="en-US" sz="2000" dirty="0"/>
          </a:p>
        </p:txBody>
      </p:sp>
      <p:sp>
        <p:nvSpPr>
          <p:cNvPr id="7"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8"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15400" cy="914400"/>
          </a:xfrm>
        </p:spPr>
        <p:txBody>
          <a:bodyPr/>
          <a:lstStyle/>
          <a:p>
            <a:r>
              <a:rPr lang="en-US" sz="2800" dirty="0" smtClean="0"/>
              <a:t>Kurtosis of proton/antiproton ratios</a:t>
            </a:r>
            <a:endParaRPr lang="en-US" sz="2800" dirty="0"/>
          </a:p>
        </p:txBody>
      </p:sp>
      <p:sp>
        <p:nvSpPr>
          <p:cNvPr id="5"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pic>
        <p:nvPicPr>
          <p:cNvPr id="6" name="Picture 2"/>
          <p:cNvPicPr>
            <a:picLocks noChangeAspect="1" noChangeArrowheads="1"/>
          </p:cNvPicPr>
          <p:nvPr/>
        </p:nvPicPr>
        <p:blipFill>
          <a:blip r:embed="rId3" cstate="print"/>
          <a:srcRect/>
          <a:stretch>
            <a:fillRect/>
          </a:stretch>
        </p:blipFill>
        <p:spPr bwMode="auto">
          <a:xfrm>
            <a:off x="228600" y="457200"/>
            <a:ext cx="6698150" cy="4724400"/>
          </a:xfrm>
          <a:prstGeom prst="rect">
            <a:avLst/>
          </a:prstGeom>
          <a:noFill/>
          <a:ln w="9525">
            <a:noFill/>
            <a:miter lim="800000"/>
            <a:headEnd/>
            <a:tailEnd/>
          </a:ln>
        </p:spPr>
      </p:pic>
      <p:sp>
        <p:nvSpPr>
          <p:cNvPr id="7" name="Rectangle 6"/>
          <p:cNvSpPr/>
          <p:nvPr/>
        </p:nvSpPr>
        <p:spPr>
          <a:xfrm>
            <a:off x="6934200" y="2743200"/>
            <a:ext cx="2209800" cy="923330"/>
          </a:xfrm>
          <a:prstGeom prst="rect">
            <a:avLst/>
          </a:prstGeom>
        </p:spPr>
        <p:txBody>
          <a:bodyPr wrap="square">
            <a:spAutoFit/>
          </a:bodyPr>
          <a:lstStyle/>
          <a:p>
            <a:r>
              <a:rPr lang="sv-SE" i="1" dirty="0" smtClean="0"/>
              <a:t>STAR: PRL 105 (2010) 022302, aXiv:1004.4959</a:t>
            </a:r>
            <a:endParaRPr lang="en-US" dirty="0"/>
          </a:p>
        </p:txBody>
      </p:sp>
      <p:sp>
        <p:nvSpPr>
          <p:cNvPr id="8" name="TextBox 7"/>
          <p:cNvSpPr txBox="1"/>
          <p:nvPr/>
        </p:nvSpPr>
        <p:spPr>
          <a:xfrm>
            <a:off x="1524000" y="5638800"/>
            <a:ext cx="5486400" cy="646331"/>
          </a:xfrm>
          <a:prstGeom prst="rect">
            <a:avLst/>
          </a:prstGeom>
          <a:noFill/>
        </p:spPr>
        <p:txBody>
          <a:bodyPr wrap="square" rtlCol="0">
            <a:spAutoFit/>
          </a:bodyPr>
          <a:lstStyle/>
          <a:p>
            <a:r>
              <a:rPr lang="en-US" dirty="0" smtClean="0"/>
              <a:t>No large non-Gaussian fluctuations seen. Lower energy results coming soon.</a:t>
            </a:r>
            <a:endParaRPr lang="en-US" dirty="0"/>
          </a:p>
        </p:txBody>
      </p:sp>
      <p:sp>
        <p:nvSpPr>
          <p:cNvPr id="9"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7772400" cy="914400"/>
          </a:xfrm>
        </p:spPr>
        <p:txBody>
          <a:bodyPr/>
          <a:lstStyle/>
          <a:p>
            <a:r>
              <a:rPr lang="en-US" dirty="0" smtClean="0"/>
              <a:t>Summary and Outlook</a:t>
            </a:r>
            <a:endParaRPr lang="en-US" dirty="0"/>
          </a:p>
        </p:txBody>
      </p:sp>
      <p:sp>
        <p:nvSpPr>
          <p:cNvPr id="3" name="TextBox 2"/>
          <p:cNvSpPr txBox="1"/>
          <p:nvPr/>
        </p:nvSpPr>
        <p:spPr>
          <a:xfrm>
            <a:off x="304800" y="838200"/>
            <a:ext cx="8458200" cy="5632311"/>
          </a:xfrm>
          <a:prstGeom prst="rect">
            <a:avLst/>
          </a:prstGeom>
          <a:noFill/>
        </p:spPr>
        <p:txBody>
          <a:bodyPr wrap="square" rtlCol="0">
            <a:spAutoFit/>
          </a:bodyPr>
          <a:lstStyle/>
          <a:p>
            <a:pPr>
              <a:buFont typeface="Arial" pitchFamily="34" charset="0"/>
              <a:buChar char="•"/>
            </a:pPr>
            <a:r>
              <a:rPr lang="en-US" dirty="0" smtClean="0"/>
              <a:t> At the top RHIC energies, the created matter is a hot, opaque, strongly interacting perfect fluid described by quark degrees of freedom.</a:t>
            </a:r>
          </a:p>
          <a:p>
            <a:pPr>
              <a:buFont typeface="Arial" pitchFamily="34" charset="0"/>
              <a:buChar char="•"/>
            </a:pPr>
            <a:endParaRPr lang="en-US" dirty="0" smtClean="0"/>
          </a:p>
          <a:p>
            <a:pPr>
              <a:buFont typeface="Arial" pitchFamily="34" charset="0"/>
              <a:buChar char="•"/>
            </a:pPr>
            <a:r>
              <a:rPr lang="en-US" dirty="0" smtClean="0"/>
              <a:t> The location of the phase transition and QCD critical point remains an open question.</a:t>
            </a:r>
          </a:p>
          <a:p>
            <a:pPr>
              <a:buFont typeface="Arial" pitchFamily="34" charset="0"/>
              <a:buChar char="•"/>
            </a:pPr>
            <a:endParaRPr lang="en-US" dirty="0" smtClean="0"/>
          </a:p>
          <a:p>
            <a:pPr>
              <a:buFont typeface="Arial" pitchFamily="34" charset="0"/>
              <a:buChar char="•"/>
            </a:pPr>
            <a:r>
              <a:rPr lang="en-US" dirty="0" smtClean="0"/>
              <a:t> RHIC has embarked on an beam energy scan program to search for the QCD critical point.</a:t>
            </a:r>
          </a:p>
          <a:p>
            <a:pPr>
              <a:buFont typeface="Arial" pitchFamily="34" charset="0"/>
              <a:buChar char="•"/>
            </a:pPr>
            <a:endParaRPr lang="en-US" dirty="0" smtClean="0"/>
          </a:p>
          <a:p>
            <a:pPr>
              <a:buFont typeface="Arial" pitchFamily="34" charset="0"/>
              <a:buChar char="•"/>
            </a:pPr>
            <a:r>
              <a:rPr lang="en-US" dirty="0" smtClean="0"/>
              <a:t> In 2010, RHIC executed a very successful run covering beam energies of 62.4, 39, 11, and 7.7 </a:t>
            </a:r>
            <a:r>
              <a:rPr lang="en-US" dirty="0" err="1" smtClean="0"/>
              <a:t>GeV</a:t>
            </a:r>
            <a:r>
              <a:rPr lang="en-US" dirty="0" smtClean="0"/>
              <a:t>.</a:t>
            </a:r>
          </a:p>
          <a:p>
            <a:pPr>
              <a:buFont typeface="Arial" pitchFamily="34" charset="0"/>
              <a:buChar char="•"/>
            </a:pPr>
            <a:endParaRPr lang="en-US" dirty="0" smtClean="0"/>
          </a:p>
          <a:p>
            <a:pPr>
              <a:buFont typeface="Arial" pitchFamily="34" charset="0"/>
              <a:buChar char="•"/>
            </a:pPr>
            <a:r>
              <a:rPr lang="en-US" dirty="0" smtClean="0"/>
              <a:t> First RHIC low energy results are consistent with measurements at similar energies from the SPS. So far, no clear signs of the critical point.</a:t>
            </a:r>
          </a:p>
          <a:p>
            <a:pPr>
              <a:buFont typeface="Arial" pitchFamily="34" charset="0"/>
              <a:buChar char="•"/>
            </a:pPr>
            <a:endParaRPr lang="en-US" dirty="0" smtClean="0"/>
          </a:p>
          <a:p>
            <a:pPr>
              <a:buFont typeface="Arial" pitchFamily="34" charset="0"/>
              <a:buChar char="•"/>
            </a:pPr>
            <a:r>
              <a:rPr lang="en-US" dirty="0" smtClean="0"/>
              <a:t> RHIC plans to run at 18 </a:t>
            </a:r>
            <a:r>
              <a:rPr lang="en-US" dirty="0" err="1" smtClean="0"/>
              <a:t>GeV</a:t>
            </a:r>
            <a:r>
              <a:rPr lang="en-US" dirty="0" smtClean="0"/>
              <a:t> in the upcoming run that will start in January 2011.</a:t>
            </a:r>
          </a:p>
          <a:p>
            <a:pPr>
              <a:buFont typeface="Arial" pitchFamily="34" charset="0"/>
              <a:buChar char="•"/>
            </a:pPr>
            <a:endParaRPr lang="en-US" dirty="0" smtClean="0"/>
          </a:p>
          <a:p>
            <a:pPr>
              <a:buFont typeface="Arial" pitchFamily="34" charset="0"/>
              <a:buChar char="•"/>
            </a:pPr>
            <a:r>
              <a:rPr lang="en-US" dirty="0" smtClean="0"/>
              <a:t> Results have only just started to appear. We are looking forward to many new results in the coming months!</a:t>
            </a:r>
            <a:endParaRPr lang="en-US" dirty="0"/>
          </a:p>
        </p:txBody>
      </p:sp>
      <p:sp>
        <p:nvSpPr>
          <p:cNvPr id="5" name="Slide Number Placeholder 2"/>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6"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819400"/>
            <a:ext cx="7772400" cy="914400"/>
          </a:xfrm>
        </p:spPr>
        <p:txBody>
          <a:bodyPr/>
          <a:lstStyle/>
          <a:p>
            <a:pPr algn="ctr"/>
            <a:r>
              <a:rPr lang="en-US" dirty="0" smtClean="0"/>
              <a:t>Auxiliary Slides</a:t>
            </a:r>
            <a:endParaRPr lang="en-US" dirty="0"/>
          </a:p>
        </p:txBody>
      </p:sp>
      <p:sp>
        <p:nvSpPr>
          <p:cNvPr id="4" name="Slide Number Placeholder 2"/>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5"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458200" cy="914400"/>
          </a:xfrm>
        </p:spPr>
        <p:txBody>
          <a:bodyPr/>
          <a:lstStyle/>
          <a:p>
            <a:r>
              <a:rPr lang="en-US" dirty="0" smtClean="0"/>
              <a:t>But, there is much room for experimental input… </a:t>
            </a:r>
            <a:endParaRPr lang="en-US" dirty="0"/>
          </a:p>
        </p:txBody>
      </p:sp>
      <p:pic>
        <p:nvPicPr>
          <p:cNvPr id="68610" name="Picture 2"/>
          <p:cNvPicPr>
            <a:picLocks noChangeAspect="1" noChangeArrowheads="1"/>
          </p:cNvPicPr>
          <p:nvPr/>
        </p:nvPicPr>
        <p:blipFill>
          <a:blip r:embed="rId2" cstate="print"/>
          <a:srcRect/>
          <a:stretch>
            <a:fillRect/>
          </a:stretch>
        </p:blipFill>
        <p:spPr bwMode="auto">
          <a:xfrm>
            <a:off x="2438400" y="1447800"/>
            <a:ext cx="6553200" cy="4213262"/>
          </a:xfrm>
          <a:prstGeom prst="rect">
            <a:avLst/>
          </a:prstGeom>
          <a:noFill/>
          <a:ln w="9525">
            <a:noFill/>
            <a:miter lim="800000"/>
            <a:headEnd/>
            <a:tailEnd/>
          </a:ln>
        </p:spPr>
      </p:pic>
      <p:sp>
        <p:nvSpPr>
          <p:cNvPr id="4" name="Rectangle 3"/>
          <p:cNvSpPr/>
          <p:nvPr/>
        </p:nvSpPr>
        <p:spPr>
          <a:xfrm>
            <a:off x="2362200" y="5715000"/>
            <a:ext cx="3740126" cy="369332"/>
          </a:xfrm>
          <a:prstGeom prst="rect">
            <a:avLst/>
          </a:prstGeom>
        </p:spPr>
        <p:txBody>
          <a:bodyPr wrap="none">
            <a:spAutoFit/>
          </a:bodyPr>
          <a:lstStyle/>
          <a:p>
            <a:r>
              <a:rPr lang="en-US" dirty="0" smtClean="0"/>
              <a:t>M. </a:t>
            </a:r>
            <a:r>
              <a:rPr lang="en-US" dirty="0" err="1" smtClean="0"/>
              <a:t>Stephanov</a:t>
            </a:r>
            <a:r>
              <a:rPr lang="en-US" dirty="0" smtClean="0"/>
              <a:t> </a:t>
            </a:r>
            <a:r>
              <a:rPr lang="en-US" dirty="0" err="1" smtClean="0"/>
              <a:t>hep</a:t>
            </a:r>
            <a:r>
              <a:rPr lang="en-US" dirty="0" smtClean="0"/>
              <a:t>-lat/0701002</a:t>
            </a:r>
            <a:endParaRPr lang="en-US" dirty="0"/>
          </a:p>
        </p:txBody>
      </p:sp>
      <p:sp>
        <p:nvSpPr>
          <p:cNvPr id="5" name="Rectangle 4"/>
          <p:cNvSpPr/>
          <p:nvPr/>
        </p:nvSpPr>
        <p:spPr>
          <a:xfrm>
            <a:off x="152400" y="3962400"/>
            <a:ext cx="2286000" cy="1754326"/>
          </a:xfrm>
          <a:prstGeom prst="rect">
            <a:avLst/>
          </a:prstGeom>
        </p:spPr>
        <p:txBody>
          <a:bodyPr wrap="square">
            <a:spAutoFit/>
          </a:bodyPr>
          <a:lstStyle/>
          <a:p>
            <a:r>
              <a:rPr lang="en-US" dirty="0" smtClean="0"/>
              <a:t>Large sensitivity</a:t>
            </a:r>
          </a:p>
          <a:p>
            <a:r>
              <a:rPr lang="en-US" dirty="0" smtClean="0"/>
              <a:t>to model inputs</a:t>
            </a:r>
          </a:p>
          <a:p>
            <a:r>
              <a:rPr lang="en-US" dirty="0" smtClean="0"/>
              <a:t>(such as quark</a:t>
            </a:r>
          </a:p>
          <a:p>
            <a:r>
              <a:rPr lang="en-US" dirty="0" smtClean="0"/>
              <a:t>masses), lattice</a:t>
            </a:r>
          </a:p>
          <a:p>
            <a:r>
              <a:rPr lang="en-US" dirty="0" smtClean="0"/>
              <a:t>sizes, and other</a:t>
            </a:r>
          </a:p>
          <a:p>
            <a:r>
              <a:rPr lang="en-US" dirty="0" smtClean="0"/>
              <a:t>assumptions</a:t>
            </a:r>
            <a:endParaRPr lang="en-US" dirty="0"/>
          </a:p>
        </p:txBody>
      </p:sp>
      <p:sp>
        <p:nvSpPr>
          <p:cNvPr id="7"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8" name="TextBox 7"/>
          <p:cNvSpPr txBox="1"/>
          <p:nvPr/>
        </p:nvSpPr>
        <p:spPr>
          <a:xfrm>
            <a:off x="152400" y="1676400"/>
            <a:ext cx="1981200" cy="2031325"/>
          </a:xfrm>
          <a:prstGeom prst="rect">
            <a:avLst/>
          </a:prstGeom>
          <a:noFill/>
        </p:spPr>
        <p:txBody>
          <a:bodyPr wrap="square" rtlCol="0">
            <a:spAutoFit/>
          </a:bodyPr>
          <a:lstStyle/>
          <a:p>
            <a:r>
              <a:rPr lang="en-US" dirty="0" smtClean="0"/>
              <a:t>Each black and green point represents the critical point location from different calculations.</a:t>
            </a:r>
            <a:endParaRPr lang="en-US" dirty="0"/>
          </a:p>
        </p:txBody>
      </p:sp>
      <p:sp>
        <p:nvSpPr>
          <p:cNvPr id="9"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z="3200" dirty="0" smtClean="0"/>
              <a:t>Statistical Models: Estimating the Freeze-out Temperature</a:t>
            </a:r>
            <a:endParaRPr lang="en-US" sz="3200" dirty="0"/>
          </a:p>
        </p:txBody>
      </p:sp>
      <p:sp>
        <p:nvSpPr>
          <p:cNvPr id="3" name="Rectangle 3"/>
          <p:cNvSpPr txBox="1">
            <a:spLocks noChangeArrowheads="1"/>
          </p:cNvSpPr>
          <p:nvPr/>
        </p:nvSpPr>
        <p:spPr>
          <a:xfrm>
            <a:off x="0" y="5867400"/>
            <a:ext cx="6858000" cy="750887"/>
          </a:xfrm>
          <a:prstGeom prst="rect">
            <a:avLst/>
          </a:prstGeom>
          <a:ln>
            <a:solidFill>
              <a:schemeClr val="bg2">
                <a:lumMod val="75000"/>
              </a:schemeClr>
            </a:solidFill>
          </a:ln>
        </p:spPr>
        <p:txBody>
          <a:bodyPr lIns="0" tIns="0" rIns="0" bIns="0">
            <a:normAutofit/>
          </a:bodyPr>
          <a:lstStyle/>
          <a:p>
            <a:pPr marL="377825" marR="0" lvl="0" indent="-282575" algn="l" defTabSz="400050" rtl="0" eaLnBrk="1" fontAlgn="auto" latinLnBrk="0" hangingPunct="1">
              <a:lnSpc>
                <a:spcPct val="100000"/>
              </a:lnSpc>
              <a:spcBef>
                <a:spcPct val="15000"/>
              </a:spcBef>
              <a:spcAft>
                <a:spcPct val="15000"/>
              </a:spcAft>
              <a:buClr>
                <a:schemeClr val="tx2"/>
              </a:buClr>
              <a:buSzPct val="95000"/>
              <a:buFont typeface="Wingdings 3"/>
              <a:buChar char=""/>
              <a:tabLst>
                <a:tab pos="635000" algn="l"/>
                <a:tab pos="1268413" algn="l"/>
                <a:tab pos="1903413" algn="l"/>
                <a:tab pos="2538413" algn="l"/>
                <a:tab pos="3173413" algn="l"/>
                <a:tab pos="3806825" algn="l"/>
                <a:tab pos="4441825" algn="l"/>
                <a:tab pos="5076825" algn="l"/>
                <a:tab pos="5711825" algn="l"/>
                <a:tab pos="6345238" algn="l"/>
                <a:tab pos="6980238" algn="l"/>
                <a:tab pos="7615238" algn="l"/>
                <a:tab pos="8248650" algn="l"/>
              </a:tabLst>
              <a:defRPr/>
            </a:pPr>
            <a:r>
              <a:rPr kumimoji="0" lang="it-IT" sz="2000" b="0" i="0" u="none" strike="noStrike" kern="1200" cap="none" spc="0" normalizeH="0" baseline="0" noProof="0" dirty="0" smtClean="0">
                <a:ln>
                  <a:noFill/>
                </a:ln>
                <a:solidFill>
                  <a:schemeClr val="tx1"/>
                </a:solidFill>
                <a:effectLst/>
                <a:uLnTx/>
                <a:uFillTx/>
                <a:latin typeface="+mn-lt"/>
                <a:ea typeface="+mn-ea"/>
                <a:cs typeface="+mn-cs"/>
                <a:sym typeface="Symbol" pitchFamily="18" charset="2"/>
              </a:rPr>
              <a:t>AuAu  -  s=130 GeV</a:t>
            </a:r>
          </a:p>
          <a:p>
            <a:pPr marL="377825" marR="0" lvl="0" indent="-282575" algn="l" defTabSz="400050" rtl="0" eaLnBrk="1" fontAlgn="auto" latinLnBrk="0" hangingPunct="1">
              <a:lnSpc>
                <a:spcPct val="100000"/>
              </a:lnSpc>
              <a:spcBef>
                <a:spcPct val="15000"/>
              </a:spcBef>
              <a:spcAft>
                <a:spcPct val="15000"/>
              </a:spcAft>
              <a:buClr>
                <a:schemeClr val="tx2"/>
              </a:buClr>
              <a:buSzPct val="95000"/>
              <a:buFont typeface="Wingdings 3"/>
              <a:buChar char=""/>
              <a:tabLst>
                <a:tab pos="635000" algn="l"/>
                <a:tab pos="1268413" algn="l"/>
                <a:tab pos="1903413" algn="l"/>
                <a:tab pos="2538413" algn="l"/>
                <a:tab pos="3173413" algn="l"/>
                <a:tab pos="3806825" algn="l"/>
                <a:tab pos="4441825" algn="l"/>
                <a:tab pos="5076825" algn="l"/>
                <a:tab pos="5711825" algn="l"/>
                <a:tab pos="6345238" algn="l"/>
                <a:tab pos="6980238" algn="l"/>
                <a:tab pos="7615238" algn="l"/>
                <a:tab pos="8248650" algn="l"/>
              </a:tabLst>
              <a:defRPr/>
            </a:pPr>
            <a:r>
              <a:rPr kumimoji="0" lang="it-IT" sz="2000" b="0" i="0" u="none" strike="noStrike" kern="1200" cap="none" spc="0" normalizeH="0" baseline="0" noProof="0" dirty="0" smtClean="0">
                <a:ln>
                  <a:noFill/>
                </a:ln>
                <a:solidFill>
                  <a:schemeClr val="tx1"/>
                </a:solidFill>
                <a:effectLst/>
                <a:uLnTx/>
                <a:uFillTx/>
                <a:latin typeface="+mn-lt"/>
                <a:ea typeface="+mn-ea"/>
                <a:cs typeface="+mn-cs"/>
                <a:sym typeface="Symbol" pitchFamily="18" charset="2"/>
              </a:rPr>
              <a:t>Minimum of </a:t>
            </a:r>
            <a:r>
              <a:rPr kumimoji="0" lang="it-IT" sz="2000" b="0" i="0" u="none" strike="noStrike" kern="1200" cap="none" spc="0" normalizeH="0" baseline="0" noProof="0" dirty="0" smtClean="0">
                <a:ln>
                  <a:noFill/>
                </a:ln>
                <a:solidFill>
                  <a:schemeClr val="tx1"/>
                </a:solidFill>
                <a:effectLst/>
                <a:uLnTx/>
                <a:uFillTx/>
                <a:latin typeface="Symbol" pitchFamily="18" charset="2"/>
                <a:ea typeface="+mn-ea"/>
                <a:cs typeface="+mn-cs"/>
                <a:sym typeface="Symbol" pitchFamily="18" charset="2"/>
              </a:rPr>
              <a:t>c</a:t>
            </a:r>
            <a:r>
              <a:rPr kumimoji="0" lang="it-IT" sz="2000" b="0" i="0" u="none" strike="noStrike" kern="1200" cap="none" spc="0" normalizeH="0" baseline="30000" noProof="0" dirty="0" smtClean="0">
                <a:ln>
                  <a:noFill/>
                </a:ln>
                <a:solidFill>
                  <a:schemeClr val="tx1"/>
                </a:solidFill>
                <a:effectLst/>
                <a:uLnTx/>
                <a:uFillTx/>
                <a:latin typeface="+mn-lt"/>
                <a:ea typeface="+mn-ea"/>
                <a:cs typeface="+mn-cs"/>
                <a:sym typeface="Symbol" pitchFamily="18" charset="2"/>
              </a:rPr>
              <a:t>2</a:t>
            </a:r>
            <a:r>
              <a:rPr kumimoji="0" lang="it-IT" sz="2000" b="0" i="0" u="none" strike="noStrike" kern="1200" cap="none" spc="0" normalizeH="0" baseline="0" noProof="0" dirty="0" smtClean="0">
                <a:ln>
                  <a:noFill/>
                </a:ln>
                <a:solidFill>
                  <a:schemeClr val="tx1"/>
                </a:solidFill>
                <a:effectLst/>
                <a:uLnTx/>
                <a:uFillTx/>
                <a:latin typeface="+mn-lt"/>
                <a:ea typeface="+mn-ea"/>
                <a:cs typeface="+mn-cs"/>
                <a:sym typeface="Symbol" pitchFamily="18" charset="2"/>
              </a:rPr>
              <a:t> for: T=166</a:t>
            </a:r>
            <a:r>
              <a:rPr kumimoji="0" lang="en-US" sz="2000" b="0" i="0" u="none" strike="noStrike" kern="1200" cap="none" spc="0" normalizeH="0" baseline="0" noProof="0" dirty="0" smtClean="0">
                <a:ln>
                  <a:noFill/>
                </a:ln>
                <a:solidFill>
                  <a:schemeClr val="tx1"/>
                </a:solidFill>
                <a:effectLst/>
                <a:uLnTx/>
                <a:uFillTx/>
                <a:latin typeface="+mn-lt"/>
                <a:ea typeface="+mn-ea"/>
                <a:cs typeface="Times New Roman" pitchFamily="18" charset="0"/>
                <a:sym typeface="Symbol" pitchFamily="18" charset="2"/>
              </a:rPr>
              <a:t>±</a:t>
            </a:r>
            <a:r>
              <a:rPr kumimoji="0" lang="it-IT" sz="2000" b="0" i="0" u="none" strike="noStrike" kern="1200" cap="none" spc="0" normalizeH="0" baseline="0" noProof="0" dirty="0" smtClean="0">
                <a:ln>
                  <a:noFill/>
                </a:ln>
                <a:solidFill>
                  <a:schemeClr val="tx1"/>
                </a:solidFill>
                <a:effectLst/>
                <a:uLnTx/>
                <a:uFillTx/>
                <a:latin typeface="+mn-lt"/>
                <a:ea typeface="+mn-ea"/>
                <a:cs typeface="+mn-cs"/>
                <a:sym typeface="Symbol" pitchFamily="18" charset="2"/>
              </a:rPr>
              <a:t>5 MeV  </a:t>
            </a:r>
            <a:r>
              <a:rPr kumimoji="0" lang="it-IT" sz="2000" b="0" i="0" u="none" strike="noStrike" kern="1200" cap="none" spc="0" normalizeH="0" baseline="0" noProof="0" dirty="0" smtClean="0">
                <a:ln>
                  <a:noFill/>
                </a:ln>
                <a:solidFill>
                  <a:schemeClr val="tx1"/>
                </a:solidFill>
                <a:effectLst/>
                <a:uLnTx/>
                <a:uFillTx/>
                <a:latin typeface="Symbol" pitchFamily="18" charset="2"/>
                <a:ea typeface="+mn-ea"/>
                <a:cs typeface="+mn-cs"/>
                <a:sym typeface="Symbol" pitchFamily="18" charset="2"/>
              </a:rPr>
              <a:t>m</a:t>
            </a:r>
            <a:r>
              <a:rPr kumimoji="0" lang="it-IT" sz="2000" b="0" i="0" u="none" strike="noStrike" kern="1200" cap="none" spc="0" normalizeH="0" baseline="-25000" noProof="0" dirty="0" smtClean="0">
                <a:ln>
                  <a:noFill/>
                </a:ln>
                <a:solidFill>
                  <a:schemeClr val="tx1"/>
                </a:solidFill>
                <a:effectLst/>
                <a:uLnTx/>
                <a:uFillTx/>
                <a:latin typeface="+mn-lt"/>
                <a:ea typeface="+mn-ea"/>
                <a:cs typeface="+mn-cs"/>
                <a:sym typeface="Symbol" pitchFamily="18" charset="2"/>
              </a:rPr>
              <a:t>B</a:t>
            </a:r>
            <a:r>
              <a:rPr kumimoji="0" lang="it-IT" sz="2000" b="0" i="0" u="none" strike="noStrike" kern="1200" cap="none" spc="0" normalizeH="0" baseline="0" noProof="0" dirty="0" smtClean="0">
                <a:ln>
                  <a:noFill/>
                </a:ln>
                <a:solidFill>
                  <a:schemeClr val="tx1"/>
                </a:solidFill>
                <a:effectLst/>
                <a:uLnTx/>
                <a:uFillTx/>
                <a:latin typeface="+mn-lt"/>
                <a:ea typeface="+mn-ea"/>
                <a:cs typeface="+mn-cs"/>
                <a:sym typeface="Symbol" pitchFamily="18" charset="2"/>
              </a:rPr>
              <a:t>=38</a:t>
            </a:r>
            <a:r>
              <a:rPr kumimoji="0" lang="en-US" sz="2000" b="0" i="0" u="none" strike="noStrike" kern="1200" cap="none" spc="0" normalizeH="0" baseline="0" noProof="0" dirty="0" smtClean="0">
                <a:ln>
                  <a:noFill/>
                </a:ln>
                <a:solidFill>
                  <a:schemeClr val="tx1"/>
                </a:solidFill>
                <a:effectLst/>
                <a:uLnTx/>
                <a:uFillTx/>
                <a:latin typeface="+mn-lt"/>
                <a:ea typeface="+mn-ea"/>
                <a:cs typeface="Times New Roman" pitchFamily="18" charset="0"/>
                <a:sym typeface="Symbol" pitchFamily="18" charset="2"/>
              </a:rPr>
              <a:t>±</a:t>
            </a:r>
            <a:r>
              <a:rPr kumimoji="0" lang="it-IT" sz="2000" b="0" i="0" u="none" strike="noStrike" kern="1200" cap="none" spc="0" normalizeH="0" baseline="0" noProof="0" dirty="0" smtClean="0">
                <a:ln>
                  <a:noFill/>
                </a:ln>
                <a:solidFill>
                  <a:schemeClr val="tx1"/>
                </a:solidFill>
                <a:effectLst/>
                <a:uLnTx/>
                <a:uFillTx/>
                <a:latin typeface="+mn-lt"/>
                <a:ea typeface="+mn-ea"/>
                <a:cs typeface="+mn-cs"/>
                <a:sym typeface="Symbol" pitchFamily="18" charset="2"/>
              </a:rPr>
              <a:t>11 MeV</a:t>
            </a:r>
          </a:p>
          <a:p>
            <a:pPr marL="377825" marR="0" lvl="0" indent="-282575" algn="l" defTabSz="400050" rtl="0" eaLnBrk="1" fontAlgn="auto" latinLnBrk="0" hangingPunct="1">
              <a:lnSpc>
                <a:spcPct val="100000"/>
              </a:lnSpc>
              <a:spcBef>
                <a:spcPct val="15000"/>
              </a:spcBef>
              <a:spcAft>
                <a:spcPct val="15000"/>
              </a:spcAft>
              <a:buClr>
                <a:schemeClr val="tx2"/>
              </a:buClr>
              <a:buSzPct val="95000"/>
              <a:buFont typeface="Wingdings 3"/>
              <a:buChar char=""/>
              <a:tabLst>
                <a:tab pos="635000" algn="l"/>
                <a:tab pos="1268413" algn="l"/>
                <a:tab pos="1903413" algn="l"/>
                <a:tab pos="2538413" algn="l"/>
                <a:tab pos="3173413" algn="l"/>
                <a:tab pos="3806825" algn="l"/>
                <a:tab pos="4441825" algn="l"/>
                <a:tab pos="5076825" algn="l"/>
                <a:tab pos="5711825" algn="l"/>
                <a:tab pos="6345238" algn="l"/>
                <a:tab pos="6980238" algn="l"/>
                <a:tab pos="7615238" algn="l"/>
                <a:tab pos="8248650" algn="l"/>
              </a:tabLst>
              <a:defRPr/>
            </a:pPr>
            <a:endParaRPr kumimoji="0" lang="it-IT" sz="2000" b="0" i="0" u="none" strike="noStrike" kern="1200" cap="none" spc="0" normalizeH="0" baseline="0" noProof="0" dirty="0" smtClean="0">
              <a:ln>
                <a:noFill/>
              </a:ln>
              <a:solidFill>
                <a:schemeClr val="tx1"/>
              </a:solidFill>
              <a:effectLst/>
              <a:uLnTx/>
              <a:uFillTx/>
              <a:latin typeface="+mn-lt"/>
              <a:ea typeface="+mn-ea"/>
              <a:cs typeface="+mn-cs"/>
              <a:sym typeface="Symbol" pitchFamily="18" charset="2"/>
            </a:endParaRPr>
          </a:p>
        </p:txBody>
      </p:sp>
      <p:sp>
        <p:nvSpPr>
          <p:cNvPr id="4" name="Text Box 9"/>
          <p:cNvSpPr txBox="1">
            <a:spLocks noChangeArrowheads="1"/>
          </p:cNvSpPr>
          <p:nvPr/>
        </p:nvSpPr>
        <p:spPr bwMode="auto">
          <a:xfrm>
            <a:off x="3598862" y="1600200"/>
            <a:ext cx="5545138" cy="366712"/>
          </a:xfrm>
          <a:prstGeom prst="rect">
            <a:avLst/>
          </a:prstGeom>
          <a:noFill/>
          <a:ln w="9525">
            <a:noFill/>
            <a:miter lim="800000"/>
            <a:headEnd/>
            <a:tailEnd/>
          </a:ln>
        </p:spPr>
        <p:txBody>
          <a:bodyPr>
            <a:spAutoFit/>
          </a:bodyPr>
          <a:lstStyle/>
          <a:p>
            <a:pPr algn="ctr">
              <a:spcBef>
                <a:spcPct val="50000"/>
              </a:spcBef>
              <a:buFont typeface="Wingdings" pitchFamily="2" charset="2"/>
              <a:buChar char="&amp;"/>
            </a:pPr>
            <a:r>
              <a:rPr lang="en-US" b="1" dirty="0">
                <a:latin typeface="Times New Roman" pitchFamily="18" charset="0"/>
              </a:rPr>
              <a:t> A. </a:t>
            </a:r>
            <a:r>
              <a:rPr lang="en-US" b="1" dirty="0" err="1">
                <a:latin typeface="Times New Roman" pitchFamily="18" charset="0"/>
              </a:rPr>
              <a:t>Andronic</a:t>
            </a:r>
            <a:r>
              <a:rPr lang="en-US" b="1" dirty="0">
                <a:latin typeface="Times New Roman" pitchFamily="18" charset="0"/>
              </a:rPr>
              <a:t> et al., </a:t>
            </a:r>
            <a:r>
              <a:rPr lang="en-US" b="1" dirty="0" err="1">
                <a:latin typeface="Times New Roman" pitchFamily="18" charset="0"/>
              </a:rPr>
              <a:t>Nucl</a:t>
            </a:r>
            <a:r>
              <a:rPr lang="en-US" b="1" dirty="0">
                <a:latin typeface="Times New Roman" pitchFamily="18" charset="0"/>
              </a:rPr>
              <a:t>. Phys. A772 (2006) 167. </a:t>
            </a:r>
            <a:endParaRPr lang="en-US" dirty="0">
              <a:latin typeface="Times New Roman" pitchFamily="18" charset="0"/>
              <a:sym typeface="Wingdings" pitchFamily="2" charset="2"/>
            </a:endParaRPr>
          </a:p>
        </p:txBody>
      </p:sp>
      <p:pic>
        <p:nvPicPr>
          <p:cNvPr id="5" name="Picture 5"/>
          <p:cNvPicPr>
            <a:picLocks noChangeAspect="1" noChangeArrowheads="1"/>
          </p:cNvPicPr>
          <p:nvPr/>
        </p:nvPicPr>
        <p:blipFill>
          <a:blip r:embed="rId2" cstate="print"/>
          <a:srcRect/>
          <a:stretch>
            <a:fillRect/>
          </a:stretch>
        </p:blipFill>
        <p:spPr bwMode="auto">
          <a:xfrm>
            <a:off x="0" y="1981200"/>
            <a:ext cx="9115425" cy="3886200"/>
          </a:xfrm>
          <a:prstGeom prst="rect">
            <a:avLst/>
          </a:prstGeom>
          <a:noFill/>
          <a:ln w="9525">
            <a:noFill/>
            <a:miter lim="800000"/>
            <a:headEnd/>
            <a:tailEnd/>
          </a:ln>
        </p:spPr>
      </p:pic>
      <p:sp>
        <p:nvSpPr>
          <p:cNvPr id="6" name="TextBox 5"/>
          <p:cNvSpPr txBox="1"/>
          <p:nvPr/>
        </p:nvSpPr>
        <p:spPr>
          <a:xfrm>
            <a:off x="228600" y="990600"/>
            <a:ext cx="8458200" cy="646331"/>
          </a:xfrm>
          <a:prstGeom prst="rect">
            <a:avLst/>
          </a:prstGeom>
          <a:noFill/>
        </p:spPr>
        <p:txBody>
          <a:bodyPr wrap="square" rtlCol="0">
            <a:spAutoFit/>
          </a:bodyPr>
          <a:lstStyle/>
          <a:p>
            <a:r>
              <a:rPr lang="en-US" dirty="0" smtClean="0"/>
              <a:t>Basic assumption: System is described by a grand canonical ensemble of non-interacting fermions and bosons in thermal and chemical </a:t>
            </a:r>
            <a:r>
              <a:rPr lang="en-US" dirty="0" err="1" smtClean="0"/>
              <a:t>equilbrium</a:t>
            </a:r>
            <a:endParaRPr lang="en-US" dirty="0"/>
          </a:p>
        </p:txBody>
      </p:sp>
      <p:sp>
        <p:nvSpPr>
          <p:cNvPr id="8" name="Slide Number Placeholder 2"/>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9"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772400" cy="914400"/>
          </a:xfrm>
        </p:spPr>
        <p:txBody>
          <a:bodyPr/>
          <a:lstStyle/>
          <a:p>
            <a:r>
              <a:rPr lang="en-US" dirty="0" smtClean="0"/>
              <a:t>Statistical Model Fits</a:t>
            </a:r>
            <a:endParaRPr lang="en-US" dirty="0"/>
          </a:p>
        </p:txBody>
      </p:sp>
      <p:graphicFrame>
        <p:nvGraphicFramePr>
          <p:cNvPr id="4" name="Object 4"/>
          <p:cNvGraphicFramePr>
            <a:graphicFrameLocks noChangeAspect="1"/>
          </p:cNvGraphicFramePr>
          <p:nvPr/>
        </p:nvGraphicFramePr>
        <p:xfrm>
          <a:off x="4521200" y="3333750"/>
          <a:ext cx="101600" cy="190500"/>
        </p:xfrm>
        <a:graphic>
          <a:graphicData uri="http://schemas.openxmlformats.org/presentationml/2006/ole">
            <p:oleObj spid="_x0000_s51202" name="Equation" r:id="rId4" imgW="101520" imgH="190440" progId="Equation.3">
              <p:embed/>
            </p:oleObj>
          </a:graphicData>
        </a:graphic>
      </p:graphicFrame>
      <p:graphicFrame>
        <p:nvGraphicFramePr>
          <p:cNvPr id="5" name="Object 3"/>
          <p:cNvGraphicFramePr>
            <a:graphicFrameLocks noChangeAspect="1"/>
          </p:cNvGraphicFramePr>
          <p:nvPr/>
        </p:nvGraphicFramePr>
        <p:xfrm>
          <a:off x="4514850" y="2654300"/>
          <a:ext cx="101600" cy="190500"/>
        </p:xfrm>
        <a:graphic>
          <a:graphicData uri="http://schemas.openxmlformats.org/presentationml/2006/ole">
            <p:oleObj spid="_x0000_s51203" name="Equation" r:id="rId5" imgW="101520" imgH="190440" progId="Equation.3">
              <p:embed/>
            </p:oleObj>
          </a:graphicData>
        </a:graphic>
      </p:graphicFrame>
      <p:pic>
        <p:nvPicPr>
          <p:cNvPr id="6" name="Picture 5"/>
          <p:cNvPicPr>
            <a:picLocks noChangeAspect="1" noChangeArrowheads="1"/>
          </p:cNvPicPr>
          <p:nvPr/>
        </p:nvPicPr>
        <p:blipFill>
          <a:blip r:embed="rId6" cstate="print"/>
          <a:srcRect/>
          <a:stretch>
            <a:fillRect/>
          </a:stretch>
        </p:blipFill>
        <p:spPr bwMode="auto">
          <a:xfrm>
            <a:off x="0" y="1143000"/>
            <a:ext cx="3813175" cy="5334000"/>
          </a:xfrm>
          <a:prstGeom prst="rect">
            <a:avLst/>
          </a:prstGeom>
          <a:noFill/>
          <a:ln w="9525">
            <a:noFill/>
            <a:miter lim="800000"/>
            <a:headEnd/>
            <a:tailEnd/>
          </a:ln>
        </p:spPr>
      </p:pic>
      <p:grpSp>
        <p:nvGrpSpPr>
          <p:cNvPr id="7" name="Group 74"/>
          <p:cNvGrpSpPr>
            <a:grpSpLocks/>
          </p:cNvGrpSpPr>
          <p:nvPr/>
        </p:nvGrpSpPr>
        <p:grpSpPr bwMode="auto">
          <a:xfrm>
            <a:off x="3938587" y="1371600"/>
            <a:ext cx="5205413" cy="4235450"/>
            <a:chOff x="49" y="961"/>
            <a:chExt cx="3758" cy="3195"/>
          </a:xfrm>
        </p:grpSpPr>
        <p:sp>
          <p:nvSpPr>
            <p:cNvPr id="8" name="Freeform 10" descr="5%"/>
            <p:cNvSpPr>
              <a:spLocks noChangeAspect="1"/>
            </p:cNvSpPr>
            <p:nvPr/>
          </p:nvSpPr>
          <p:spPr bwMode="auto">
            <a:xfrm>
              <a:off x="531" y="1619"/>
              <a:ext cx="2621" cy="2038"/>
            </a:xfrm>
            <a:custGeom>
              <a:avLst/>
              <a:gdLst>
                <a:gd name="T0" fmla="*/ 0 w 2574"/>
                <a:gd name="T1" fmla="*/ 614 h 1806"/>
                <a:gd name="T2" fmla="*/ 392 w 2574"/>
                <a:gd name="T3" fmla="*/ 631 h 1806"/>
                <a:gd name="T4" fmla="*/ 665 w 2574"/>
                <a:gd name="T5" fmla="*/ 666 h 1806"/>
                <a:gd name="T6" fmla="*/ 931 w 2574"/>
                <a:gd name="T7" fmla="*/ 733 h 1806"/>
                <a:gd name="T8" fmla="*/ 1147 w 2574"/>
                <a:gd name="T9" fmla="*/ 802 h 1806"/>
                <a:gd name="T10" fmla="*/ 1400 w 2574"/>
                <a:gd name="T11" fmla="*/ 913 h 1806"/>
                <a:gd name="T12" fmla="*/ 1581 w 2574"/>
                <a:gd name="T13" fmla="*/ 1014 h 1806"/>
                <a:gd name="T14" fmla="*/ 1770 w 2574"/>
                <a:gd name="T15" fmla="*/ 1134 h 1806"/>
                <a:gd name="T16" fmla="*/ 1966 w 2574"/>
                <a:gd name="T17" fmla="*/ 1306 h 1806"/>
                <a:gd name="T18" fmla="*/ 2113 w 2574"/>
                <a:gd name="T19" fmla="*/ 1485 h 1806"/>
                <a:gd name="T20" fmla="*/ 2315 w 2574"/>
                <a:gd name="T21" fmla="*/ 1765 h 1806"/>
                <a:gd name="T22" fmla="*/ 2395 w 2574"/>
                <a:gd name="T23" fmla="*/ 1994 h 1806"/>
                <a:gd name="T24" fmla="*/ 2414 w 2574"/>
                <a:gd name="T25" fmla="*/ 2154 h 1806"/>
                <a:gd name="T26" fmla="*/ 2433 w 2574"/>
                <a:gd name="T27" fmla="*/ 2292 h 1806"/>
                <a:gd name="T28" fmla="*/ 2669 w 2574"/>
                <a:gd name="T29" fmla="*/ 2300 h 1806"/>
                <a:gd name="T30" fmla="*/ 2651 w 2574"/>
                <a:gd name="T31" fmla="*/ 2085 h 1806"/>
                <a:gd name="T32" fmla="*/ 2603 w 2574"/>
                <a:gd name="T33" fmla="*/ 1820 h 1806"/>
                <a:gd name="T34" fmla="*/ 2525 w 2574"/>
                <a:gd name="T35" fmla="*/ 1597 h 1806"/>
                <a:gd name="T36" fmla="*/ 2418 w 2574"/>
                <a:gd name="T37" fmla="*/ 1346 h 1806"/>
                <a:gd name="T38" fmla="*/ 2274 w 2574"/>
                <a:gd name="T39" fmla="*/ 1091 h 1806"/>
                <a:gd name="T40" fmla="*/ 2085 w 2574"/>
                <a:gd name="T41" fmla="*/ 835 h 1806"/>
                <a:gd name="T42" fmla="*/ 1938 w 2574"/>
                <a:gd name="T43" fmla="*/ 674 h 1806"/>
                <a:gd name="T44" fmla="*/ 1777 w 2574"/>
                <a:gd name="T45" fmla="*/ 537 h 1806"/>
                <a:gd name="T46" fmla="*/ 1637 w 2574"/>
                <a:gd name="T47" fmla="*/ 427 h 1806"/>
                <a:gd name="T48" fmla="*/ 1435 w 2574"/>
                <a:gd name="T49" fmla="*/ 316 h 1806"/>
                <a:gd name="T50" fmla="*/ 1210 w 2574"/>
                <a:gd name="T51" fmla="*/ 221 h 1806"/>
                <a:gd name="T52" fmla="*/ 958 w 2574"/>
                <a:gd name="T53" fmla="*/ 146 h 1806"/>
                <a:gd name="T54" fmla="*/ 651 w 2574"/>
                <a:gd name="T55" fmla="*/ 60 h 1806"/>
                <a:gd name="T56" fmla="*/ 356 w 2574"/>
                <a:gd name="T57" fmla="*/ 9 h 1806"/>
                <a:gd name="T58" fmla="*/ 0 w 2574"/>
                <a:gd name="T59" fmla="*/ 0 h 1806"/>
                <a:gd name="T60" fmla="*/ 0 w 2574"/>
                <a:gd name="T61" fmla="*/ 614 h 180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574"/>
                <a:gd name="T94" fmla="*/ 0 h 1806"/>
                <a:gd name="T95" fmla="*/ 2574 w 2574"/>
                <a:gd name="T96" fmla="*/ 1806 h 180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574" h="1806">
                  <a:moveTo>
                    <a:pt x="0" y="482"/>
                  </a:moveTo>
                  <a:lnTo>
                    <a:pt x="378" y="495"/>
                  </a:lnTo>
                  <a:lnTo>
                    <a:pt x="641" y="523"/>
                  </a:lnTo>
                  <a:lnTo>
                    <a:pt x="898" y="576"/>
                  </a:lnTo>
                  <a:lnTo>
                    <a:pt x="1106" y="630"/>
                  </a:lnTo>
                  <a:lnTo>
                    <a:pt x="1350" y="717"/>
                  </a:lnTo>
                  <a:lnTo>
                    <a:pt x="1525" y="797"/>
                  </a:lnTo>
                  <a:lnTo>
                    <a:pt x="1707" y="891"/>
                  </a:lnTo>
                  <a:lnTo>
                    <a:pt x="1896" y="1025"/>
                  </a:lnTo>
                  <a:lnTo>
                    <a:pt x="2038" y="1166"/>
                  </a:lnTo>
                  <a:lnTo>
                    <a:pt x="2232" y="1386"/>
                  </a:lnTo>
                  <a:lnTo>
                    <a:pt x="2310" y="1566"/>
                  </a:lnTo>
                  <a:lnTo>
                    <a:pt x="2328" y="1692"/>
                  </a:lnTo>
                  <a:lnTo>
                    <a:pt x="2346" y="1800"/>
                  </a:lnTo>
                  <a:lnTo>
                    <a:pt x="2574" y="1806"/>
                  </a:lnTo>
                  <a:lnTo>
                    <a:pt x="2556" y="1638"/>
                  </a:lnTo>
                  <a:lnTo>
                    <a:pt x="2510" y="1429"/>
                  </a:lnTo>
                  <a:lnTo>
                    <a:pt x="2436" y="1254"/>
                  </a:lnTo>
                  <a:lnTo>
                    <a:pt x="2332" y="1057"/>
                  </a:lnTo>
                  <a:lnTo>
                    <a:pt x="2193" y="857"/>
                  </a:lnTo>
                  <a:lnTo>
                    <a:pt x="2011" y="656"/>
                  </a:lnTo>
                  <a:lnTo>
                    <a:pt x="1869" y="529"/>
                  </a:lnTo>
                  <a:lnTo>
                    <a:pt x="1714" y="422"/>
                  </a:lnTo>
                  <a:lnTo>
                    <a:pt x="1579" y="335"/>
                  </a:lnTo>
                  <a:lnTo>
                    <a:pt x="1384" y="248"/>
                  </a:lnTo>
                  <a:lnTo>
                    <a:pt x="1167" y="174"/>
                  </a:lnTo>
                  <a:lnTo>
                    <a:pt x="924" y="114"/>
                  </a:lnTo>
                  <a:lnTo>
                    <a:pt x="628" y="47"/>
                  </a:lnTo>
                  <a:lnTo>
                    <a:pt x="344" y="7"/>
                  </a:lnTo>
                  <a:lnTo>
                    <a:pt x="0" y="0"/>
                  </a:lnTo>
                  <a:lnTo>
                    <a:pt x="0" y="482"/>
                  </a:lnTo>
                  <a:close/>
                </a:path>
              </a:pathLst>
            </a:custGeom>
            <a:pattFill prst="pct5">
              <a:fgClr>
                <a:srgbClr val="FF9933"/>
              </a:fgClr>
              <a:bgClr>
                <a:srgbClr val="FFFFFF"/>
              </a:bgClr>
            </a:pattFill>
            <a:ln w="15875">
              <a:solidFill>
                <a:srgbClr val="FFCC00"/>
              </a:solidFill>
              <a:prstDash val="dash"/>
              <a:round/>
              <a:headEnd type="none" w="sm" len="sm"/>
              <a:tailEnd type="none" w="sm" len="sm"/>
            </a:ln>
          </p:spPr>
          <p:txBody>
            <a:bodyPr/>
            <a:lstStyle/>
            <a:p>
              <a:pPr algn="ctr"/>
              <a:endParaRPr lang="en-US"/>
            </a:p>
          </p:txBody>
        </p:sp>
        <p:graphicFrame>
          <p:nvGraphicFramePr>
            <p:cNvPr id="9" name="Object 5"/>
            <p:cNvGraphicFramePr>
              <a:graphicFrameLocks noChangeAspect="1"/>
            </p:cNvGraphicFramePr>
            <p:nvPr/>
          </p:nvGraphicFramePr>
          <p:xfrm>
            <a:off x="2848" y="2100"/>
            <a:ext cx="64" cy="120"/>
          </p:xfrm>
          <a:graphic>
            <a:graphicData uri="http://schemas.openxmlformats.org/presentationml/2006/ole">
              <p:oleObj spid="_x0000_s51204" name="Equation" r:id="rId7" imgW="101520" imgH="190440" progId="Equation.3">
                <p:embed/>
              </p:oleObj>
            </a:graphicData>
          </a:graphic>
        </p:graphicFrame>
        <p:sp>
          <p:nvSpPr>
            <p:cNvPr id="10" name="Text Box 7"/>
            <p:cNvSpPr txBox="1">
              <a:spLocks noChangeAspect="1" noChangeArrowheads="1"/>
            </p:cNvSpPr>
            <p:nvPr/>
          </p:nvSpPr>
          <p:spPr bwMode="auto">
            <a:xfrm>
              <a:off x="2943" y="3427"/>
              <a:ext cx="864" cy="212"/>
            </a:xfrm>
            <a:prstGeom prst="rect">
              <a:avLst/>
            </a:prstGeom>
            <a:noFill/>
            <a:ln w="12700">
              <a:noFill/>
              <a:miter lim="800000"/>
              <a:headEnd type="none" w="sm" len="sm"/>
              <a:tailEnd type="none" w="sm" len="sm"/>
            </a:ln>
          </p:spPr>
          <p:txBody>
            <a:bodyPr wrap="none">
              <a:spAutoFit/>
            </a:bodyPr>
            <a:lstStyle/>
            <a:p>
              <a:pPr algn="ctr" eaLnBrk="0" hangingPunct="0"/>
              <a:r>
                <a:rPr lang="en-US" sz="1600">
                  <a:solidFill>
                    <a:srgbClr val="008000"/>
                  </a:solidFill>
                </a:rPr>
                <a:t>neutron stars</a:t>
              </a:r>
            </a:p>
          </p:txBody>
        </p:sp>
        <p:sp>
          <p:nvSpPr>
            <p:cNvPr id="11" name="Rectangle 8"/>
            <p:cNvSpPr>
              <a:spLocks noChangeAspect="1" noChangeArrowheads="1"/>
            </p:cNvSpPr>
            <p:nvPr/>
          </p:nvSpPr>
          <p:spPr bwMode="auto">
            <a:xfrm>
              <a:off x="1220" y="3943"/>
              <a:ext cx="1683" cy="213"/>
            </a:xfrm>
            <a:prstGeom prst="rect">
              <a:avLst/>
            </a:prstGeom>
            <a:noFill/>
            <a:ln w="9525">
              <a:noFill/>
              <a:miter lim="800000"/>
              <a:headEnd/>
              <a:tailEnd/>
            </a:ln>
          </p:spPr>
          <p:txBody>
            <a:bodyPr wrap="none" lIns="92075" tIns="46038" rIns="92075" bIns="46038">
              <a:spAutoFit/>
            </a:bodyPr>
            <a:lstStyle/>
            <a:p>
              <a:pPr algn="ctr"/>
              <a:r>
                <a:rPr kumimoji="1" lang="en-US" altLang="ja-JP" sz="1600">
                  <a:latin typeface="BellGothic Black"/>
                </a:rPr>
                <a:t>Baryonic Potential </a:t>
              </a:r>
              <a:r>
                <a:rPr kumimoji="1" lang="en-US" altLang="ja-JP" sz="1600">
                  <a:latin typeface="BellGothic Black"/>
                  <a:sym typeface="Symbol" pitchFamily="18" charset="2"/>
                </a:rPr>
                <a:t></a:t>
              </a:r>
              <a:r>
                <a:rPr kumimoji="1" lang="en-US" altLang="ja-JP" sz="1600" baseline="-25000">
                  <a:latin typeface="BellGothic Black"/>
                </a:rPr>
                <a:t>B</a:t>
              </a:r>
              <a:r>
                <a:rPr kumimoji="1" lang="en-US" altLang="ja-JP" sz="1600">
                  <a:latin typeface="BellGothic Black"/>
                </a:rPr>
                <a:t> [MeV]</a:t>
              </a:r>
            </a:p>
          </p:txBody>
        </p:sp>
        <p:sp>
          <p:nvSpPr>
            <p:cNvPr id="12" name="Text Box 9"/>
            <p:cNvSpPr txBox="1">
              <a:spLocks noChangeAspect="1" noChangeArrowheads="1"/>
            </p:cNvSpPr>
            <p:nvPr/>
          </p:nvSpPr>
          <p:spPr bwMode="auto">
            <a:xfrm>
              <a:off x="530" y="961"/>
              <a:ext cx="1206" cy="213"/>
            </a:xfrm>
            <a:prstGeom prst="rect">
              <a:avLst/>
            </a:prstGeom>
            <a:noFill/>
            <a:ln w="12700">
              <a:noFill/>
              <a:miter lim="800000"/>
              <a:headEnd type="none" w="sm" len="sm"/>
              <a:tailEnd type="none" w="sm" len="sm"/>
            </a:ln>
          </p:spPr>
          <p:txBody>
            <a:bodyPr>
              <a:spAutoFit/>
            </a:bodyPr>
            <a:lstStyle/>
            <a:p>
              <a:pPr algn="ctr" eaLnBrk="0" hangingPunct="0"/>
              <a:r>
                <a:rPr lang="en-US" sz="1600">
                  <a:solidFill>
                    <a:srgbClr val="008000"/>
                  </a:solidFill>
                </a:rPr>
                <a:t>early universe</a:t>
              </a:r>
            </a:p>
          </p:txBody>
        </p:sp>
        <p:sp>
          <p:nvSpPr>
            <p:cNvPr id="13" name="Rectangle 11"/>
            <p:cNvSpPr>
              <a:spLocks noChangeAspect="1" noChangeArrowheads="1"/>
            </p:cNvSpPr>
            <p:nvPr/>
          </p:nvSpPr>
          <p:spPr bwMode="auto">
            <a:xfrm>
              <a:off x="530" y="1842"/>
              <a:ext cx="87" cy="224"/>
            </a:xfrm>
            <a:prstGeom prst="rect">
              <a:avLst/>
            </a:prstGeom>
            <a:solidFill>
              <a:srgbClr val="008000"/>
            </a:solidFill>
            <a:ln w="12700">
              <a:solidFill>
                <a:schemeClr val="tx1"/>
              </a:solidFill>
              <a:miter lim="800000"/>
              <a:headEnd/>
              <a:tailEnd/>
            </a:ln>
          </p:spPr>
          <p:txBody>
            <a:bodyPr wrap="none" anchor="ctr"/>
            <a:lstStyle/>
            <a:p>
              <a:pPr algn="ctr"/>
              <a:endParaRPr lang="en-US"/>
            </a:p>
          </p:txBody>
        </p:sp>
        <p:sp>
          <p:nvSpPr>
            <p:cNvPr id="14" name="Rectangle 12"/>
            <p:cNvSpPr>
              <a:spLocks noChangeAspect="1" noChangeArrowheads="1"/>
            </p:cNvSpPr>
            <p:nvPr/>
          </p:nvSpPr>
          <p:spPr bwMode="auto">
            <a:xfrm rot="-5400000">
              <a:off x="-838" y="2369"/>
              <a:ext cx="1986" cy="212"/>
            </a:xfrm>
            <a:prstGeom prst="rect">
              <a:avLst/>
            </a:prstGeom>
            <a:noFill/>
            <a:ln w="9525">
              <a:noFill/>
              <a:miter lim="800000"/>
              <a:headEnd/>
              <a:tailEnd/>
            </a:ln>
          </p:spPr>
          <p:txBody>
            <a:bodyPr wrap="none" lIns="92075" tIns="46038" rIns="92075" bIns="46038">
              <a:spAutoFit/>
            </a:bodyPr>
            <a:lstStyle/>
            <a:p>
              <a:pPr algn="ctr"/>
              <a:r>
                <a:rPr kumimoji="1" lang="en-US" altLang="ja-JP" sz="1600">
                  <a:latin typeface="BellGothic Black"/>
                </a:rPr>
                <a:t>Chemical Temperature T</a:t>
              </a:r>
              <a:r>
                <a:rPr kumimoji="1" lang="en-US" altLang="ja-JP" sz="1000">
                  <a:latin typeface="BellGothic Black"/>
                </a:rPr>
                <a:t>ch</a:t>
              </a:r>
              <a:r>
                <a:rPr kumimoji="1" lang="en-US" altLang="ja-JP" sz="1600">
                  <a:latin typeface="BellGothic Black"/>
                </a:rPr>
                <a:t> [MeV]</a:t>
              </a:r>
            </a:p>
          </p:txBody>
        </p:sp>
        <p:sp>
          <p:nvSpPr>
            <p:cNvPr id="15" name="Line 13"/>
            <p:cNvSpPr>
              <a:spLocks noChangeAspect="1" noChangeShapeType="1"/>
            </p:cNvSpPr>
            <p:nvPr/>
          </p:nvSpPr>
          <p:spPr bwMode="auto">
            <a:xfrm flipV="1">
              <a:off x="537" y="1208"/>
              <a:ext cx="0" cy="2507"/>
            </a:xfrm>
            <a:prstGeom prst="line">
              <a:avLst/>
            </a:prstGeom>
            <a:noFill/>
            <a:ln w="38100">
              <a:solidFill>
                <a:schemeClr val="tx1"/>
              </a:solidFill>
              <a:round/>
              <a:headEnd type="none" w="sm" len="sm"/>
              <a:tailEnd type="stealth" w="med" len="med"/>
            </a:ln>
          </p:spPr>
          <p:txBody>
            <a:bodyPr wrap="none" anchor="ctr"/>
            <a:lstStyle/>
            <a:p>
              <a:endParaRPr lang="en-US"/>
            </a:p>
          </p:txBody>
        </p:sp>
        <p:sp>
          <p:nvSpPr>
            <p:cNvPr id="16" name="Line 14"/>
            <p:cNvSpPr>
              <a:spLocks noChangeAspect="1" noChangeShapeType="1"/>
            </p:cNvSpPr>
            <p:nvPr/>
          </p:nvSpPr>
          <p:spPr bwMode="auto">
            <a:xfrm flipH="1">
              <a:off x="537" y="3235"/>
              <a:ext cx="35" cy="0"/>
            </a:xfrm>
            <a:prstGeom prst="line">
              <a:avLst/>
            </a:prstGeom>
            <a:noFill/>
            <a:ln w="12699">
              <a:solidFill>
                <a:schemeClr val="tx1"/>
              </a:solidFill>
              <a:round/>
              <a:headEnd type="none" w="sm" len="sm"/>
              <a:tailEnd type="none" w="sm" len="sm"/>
            </a:ln>
          </p:spPr>
          <p:txBody>
            <a:bodyPr wrap="none" anchor="ctr"/>
            <a:lstStyle/>
            <a:p>
              <a:endParaRPr lang="en-US"/>
            </a:p>
          </p:txBody>
        </p:sp>
        <p:sp>
          <p:nvSpPr>
            <p:cNvPr id="17" name="Line 15"/>
            <p:cNvSpPr>
              <a:spLocks noChangeAspect="1" noChangeShapeType="1"/>
            </p:cNvSpPr>
            <p:nvPr/>
          </p:nvSpPr>
          <p:spPr bwMode="auto">
            <a:xfrm flipH="1">
              <a:off x="537" y="2762"/>
              <a:ext cx="35" cy="0"/>
            </a:xfrm>
            <a:prstGeom prst="line">
              <a:avLst/>
            </a:prstGeom>
            <a:noFill/>
            <a:ln w="12699">
              <a:solidFill>
                <a:schemeClr val="tx1"/>
              </a:solidFill>
              <a:round/>
              <a:headEnd type="none" w="sm" len="sm"/>
              <a:tailEnd type="none" w="sm" len="sm"/>
            </a:ln>
          </p:spPr>
          <p:txBody>
            <a:bodyPr wrap="none" anchor="ctr"/>
            <a:lstStyle/>
            <a:p>
              <a:endParaRPr lang="en-US"/>
            </a:p>
          </p:txBody>
        </p:sp>
        <p:sp>
          <p:nvSpPr>
            <p:cNvPr id="18" name="Line 16"/>
            <p:cNvSpPr>
              <a:spLocks noChangeAspect="1" noChangeShapeType="1"/>
            </p:cNvSpPr>
            <p:nvPr/>
          </p:nvSpPr>
          <p:spPr bwMode="auto">
            <a:xfrm flipH="1">
              <a:off x="537" y="2287"/>
              <a:ext cx="35" cy="0"/>
            </a:xfrm>
            <a:prstGeom prst="line">
              <a:avLst/>
            </a:prstGeom>
            <a:noFill/>
            <a:ln w="12699">
              <a:solidFill>
                <a:schemeClr val="tx1"/>
              </a:solidFill>
              <a:round/>
              <a:headEnd type="none" w="sm" len="sm"/>
              <a:tailEnd type="none" w="sm" len="sm"/>
            </a:ln>
          </p:spPr>
          <p:txBody>
            <a:bodyPr wrap="none" anchor="ctr"/>
            <a:lstStyle/>
            <a:p>
              <a:endParaRPr lang="en-US"/>
            </a:p>
          </p:txBody>
        </p:sp>
        <p:sp>
          <p:nvSpPr>
            <p:cNvPr id="19" name="Line 17"/>
            <p:cNvSpPr>
              <a:spLocks noChangeAspect="1" noChangeShapeType="1"/>
            </p:cNvSpPr>
            <p:nvPr/>
          </p:nvSpPr>
          <p:spPr bwMode="auto">
            <a:xfrm flipH="1">
              <a:off x="537" y="1806"/>
              <a:ext cx="35" cy="0"/>
            </a:xfrm>
            <a:prstGeom prst="line">
              <a:avLst/>
            </a:prstGeom>
            <a:noFill/>
            <a:ln w="12699">
              <a:solidFill>
                <a:schemeClr val="tx1"/>
              </a:solidFill>
              <a:round/>
              <a:headEnd type="none" w="sm" len="sm"/>
              <a:tailEnd type="none" w="sm" len="sm"/>
            </a:ln>
          </p:spPr>
          <p:txBody>
            <a:bodyPr wrap="none" anchor="ctr"/>
            <a:lstStyle/>
            <a:p>
              <a:endParaRPr lang="en-US"/>
            </a:p>
          </p:txBody>
        </p:sp>
        <p:sp>
          <p:nvSpPr>
            <p:cNvPr id="20" name="Line 18"/>
            <p:cNvSpPr>
              <a:spLocks noChangeAspect="1" noChangeShapeType="1"/>
            </p:cNvSpPr>
            <p:nvPr/>
          </p:nvSpPr>
          <p:spPr bwMode="auto">
            <a:xfrm flipH="1">
              <a:off x="539" y="1328"/>
              <a:ext cx="36" cy="0"/>
            </a:xfrm>
            <a:prstGeom prst="line">
              <a:avLst/>
            </a:prstGeom>
            <a:noFill/>
            <a:ln w="12699">
              <a:solidFill>
                <a:schemeClr val="tx1"/>
              </a:solidFill>
              <a:round/>
              <a:headEnd type="none" w="sm" len="sm"/>
              <a:tailEnd type="none" w="sm" len="sm"/>
            </a:ln>
          </p:spPr>
          <p:txBody>
            <a:bodyPr wrap="none" anchor="ctr"/>
            <a:lstStyle/>
            <a:p>
              <a:endParaRPr lang="en-US"/>
            </a:p>
          </p:txBody>
        </p:sp>
        <p:sp>
          <p:nvSpPr>
            <p:cNvPr id="21" name="Rectangle 19"/>
            <p:cNvSpPr>
              <a:spLocks noChangeAspect="1" noChangeArrowheads="1"/>
            </p:cNvSpPr>
            <p:nvPr/>
          </p:nvSpPr>
          <p:spPr bwMode="auto">
            <a:xfrm>
              <a:off x="401" y="3632"/>
              <a:ext cx="169" cy="172"/>
            </a:xfrm>
            <a:prstGeom prst="rect">
              <a:avLst/>
            </a:prstGeom>
            <a:noFill/>
            <a:ln w="9525">
              <a:noFill/>
              <a:miter lim="800000"/>
              <a:headEnd/>
              <a:tailEnd/>
            </a:ln>
          </p:spPr>
          <p:txBody>
            <a:bodyPr wrap="none" lIns="92075" tIns="46038" rIns="92075" bIns="46038">
              <a:spAutoFit/>
            </a:bodyPr>
            <a:lstStyle/>
            <a:p>
              <a:pPr algn="ctr"/>
              <a:r>
                <a:rPr kumimoji="1" lang="en-US" altLang="ja-JP" sz="1200"/>
                <a:t>0</a:t>
              </a:r>
            </a:p>
          </p:txBody>
        </p:sp>
        <p:sp>
          <p:nvSpPr>
            <p:cNvPr id="22" name="Rectangle 20"/>
            <p:cNvSpPr>
              <a:spLocks noChangeAspect="1" noChangeArrowheads="1"/>
            </p:cNvSpPr>
            <p:nvPr/>
          </p:nvSpPr>
          <p:spPr bwMode="auto">
            <a:xfrm>
              <a:off x="249" y="1728"/>
              <a:ext cx="275" cy="172"/>
            </a:xfrm>
            <a:prstGeom prst="rect">
              <a:avLst/>
            </a:prstGeom>
            <a:noFill/>
            <a:ln w="9525">
              <a:noFill/>
              <a:miter lim="800000"/>
              <a:headEnd/>
              <a:tailEnd/>
            </a:ln>
          </p:spPr>
          <p:txBody>
            <a:bodyPr wrap="none" lIns="92075" tIns="46038" rIns="92075" bIns="46038">
              <a:spAutoFit/>
            </a:bodyPr>
            <a:lstStyle/>
            <a:p>
              <a:pPr algn="ctr"/>
              <a:r>
                <a:rPr kumimoji="1" lang="en-US" altLang="ja-JP" sz="1200"/>
                <a:t>200</a:t>
              </a:r>
            </a:p>
          </p:txBody>
        </p:sp>
        <p:sp>
          <p:nvSpPr>
            <p:cNvPr id="23" name="Rectangle 21"/>
            <p:cNvSpPr>
              <a:spLocks noChangeAspect="1" noChangeArrowheads="1"/>
            </p:cNvSpPr>
            <p:nvPr/>
          </p:nvSpPr>
          <p:spPr bwMode="auto">
            <a:xfrm>
              <a:off x="249" y="1249"/>
              <a:ext cx="275" cy="173"/>
            </a:xfrm>
            <a:prstGeom prst="rect">
              <a:avLst/>
            </a:prstGeom>
            <a:noFill/>
            <a:ln w="9525">
              <a:noFill/>
              <a:miter lim="800000"/>
              <a:headEnd/>
              <a:tailEnd/>
            </a:ln>
          </p:spPr>
          <p:txBody>
            <a:bodyPr wrap="none" lIns="92075" tIns="46038" rIns="92075" bIns="46038">
              <a:spAutoFit/>
            </a:bodyPr>
            <a:lstStyle/>
            <a:p>
              <a:pPr algn="ctr"/>
              <a:r>
                <a:rPr kumimoji="1" lang="en-US" altLang="ja-JP" sz="1200"/>
                <a:t>250</a:t>
              </a:r>
            </a:p>
          </p:txBody>
        </p:sp>
        <p:sp>
          <p:nvSpPr>
            <p:cNvPr id="24" name="Rectangle 22"/>
            <p:cNvSpPr>
              <a:spLocks noChangeAspect="1" noChangeArrowheads="1"/>
            </p:cNvSpPr>
            <p:nvPr/>
          </p:nvSpPr>
          <p:spPr bwMode="auto">
            <a:xfrm>
              <a:off x="261" y="2207"/>
              <a:ext cx="275" cy="174"/>
            </a:xfrm>
            <a:prstGeom prst="rect">
              <a:avLst/>
            </a:prstGeom>
            <a:noFill/>
            <a:ln w="9525">
              <a:noFill/>
              <a:miter lim="800000"/>
              <a:headEnd/>
              <a:tailEnd/>
            </a:ln>
          </p:spPr>
          <p:txBody>
            <a:bodyPr wrap="none" lIns="92075" tIns="46038" rIns="92075" bIns="46038">
              <a:spAutoFit/>
            </a:bodyPr>
            <a:lstStyle/>
            <a:p>
              <a:pPr algn="ctr"/>
              <a:r>
                <a:rPr kumimoji="1" lang="en-US" altLang="ja-JP" sz="1200"/>
                <a:t>150</a:t>
              </a:r>
            </a:p>
          </p:txBody>
        </p:sp>
        <p:sp>
          <p:nvSpPr>
            <p:cNvPr id="25" name="Rectangle 23"/>
            <p:cNvSpPr>
              <a:spLocks noChangeAspect="1" noChangeArrowheads="1"/>
            </p:cNvSpPr>
            <p:nvPr/>
          </p:nvSpPr>
          <p:spPr bwMode="auto">
            <a:xfrm>
              <a:off x="255" y="2682"/>
              <a:ext cx="275" cy="173"/>
            </a:xfrm>
            <a:prstGeom prst="rect">
              <a:avLst/>
            </a:prstGeom>
            <a:noFill/>
            <a:ln w="9525">
              <a:noFill/>
              <a:miter lim="800000"/>
              <a:headEnd/>
              <a:tailEnd/>
            </a:ln>
          </p:spPr>
          <p:txBody>
            <a:bodyPr wrap="none" lIns="92075" tIns="46038" rIns="92075" bIns="46038">
              <a:spAutoFit/>
            </a:bodyPr>
            <a:lstStyle/>
            <a:p>
              <a:pPr algn="ctr"/>
              <a:r>
                <a:rPr kumimoji="1" lang="en-US" altLang="ja-JP" sz="1200"/>
                <a:t>100</a:t>
              </a:r>
            </a:p>
          </p:txBody>
        </p:sp>
        <p:sp>
          <p:nvSpPr>
            <p:cNvPr id="26" name="Rectangle 24"/>
            <p:cNvSpPr>
              <a:spLocks noChangeAspect="1" noChangeArrowheads="1"/>
            </p:cNvSpPr>
            <p:nvPr/>
          </p:nvSpPr>
          <p:spPr bwMode="auto">
            <a:xfrm>
              <a:off x="318" y="3157"/>
              <a:ext cx="222" cy="173"/>
            </a:xfrm>
            <a:prstGeom prst="rect">
              <a:avLst/>
            </a:prstGeom>
            <a:noFill/>
            <a:ln w="9525">
              <a:noFill/>
              <a:miter lim="800000"/>
              <a:headEnd/>
              <a:tailEnd/>
            </a:ln>
          </p:spPr>
          <p:txBody>
            <a:bodyPr wrap="none" lIns="92075" tIns="46038" rIns="92075" bIns="46038">
              <a:spAutoFit/>
            </a:bodyPr>
            <a:lstStyle/>
            <a:p>
              <a:pPr algn="ctr"/>
              <a:r>
                <a:rPr kumimoji="1" lang="en-US" altLang="ja-JP" sz="1200"/>
                <a:t>50</a:t>
              </a:r>
            </a:p>
          </p:txBody>
        </p:sp>
        <p:sp>
          <p:nvSpPr>
            <p:cNvPr id="27" name="AutoShape 25"/>
            <p:cNvSpPr>
              <a:spLocks noChangeAspect="1" noChangeArrowheads="1"/>
            </p:cNvSpPr>
            <p:nvPr/>
          </p:nvSpPr>
          <p:spPr bwMode="auto">
            <a:xfrm rot="10800000" flipH="1">
              <a:off x="1033" y="2118"/>
              <a:ext cx="73" cy="72"/>
            </a:xfrm>
            <a:prstGeom prst="triangle">
              <a:avLst>
                <a:gd name="adj" fmla="val 49995"/>
              </a:avLst>
            </a:prstGeom>
            <a:solidFill>
              <a:schemeClr val="accent2"/>
            </a:solidFill>
            <a:ln w="9525">
              <a:noFill/>
              <a:miter lim="800000"/>
              <a:headEnd/>
              <a:tailEnd/>
            </a:ln>
          </p:spPr>
          <p:txBody>
            <a:bodyPr wrap="none" anchor="ctr"/>
            <a:lstStyle/>
            <a:p>
              <a:pPr algn="ctr"/>
              <a:endParaRPr lang="en-US"/>
            </a:p>
          </p:txBody>
        </p:sp>
        <p:grpSp>
          <p:nvGrpSpPr>
            <p:cNvPr id="28" name="Group 27"/>
            <p:cNvGrpSpPr>
              <a:grpSpLocks noChangeAspect="1"/>
            </p:cNvGrpSpPr>
            <p:nvPr/>
          </p:nvGrpSpPr>
          <p:grpSpPr bwMode="auto">
            <a:xfrm>
              <a:off x="2255" y="3634"/>
              <a:ext cx="148" cy="147"/>
              <a:chOff x="2780" y="3646"/>
              <a:chExt cx="180" cy="180"/>
            </a:xfrm>
          </p:grpSpPr>
          <p:sp>
            <p:nvSpPr>
              <p:cNvPr id="74" name="Oval 27"/>
              <p:cNvSpPr>
                <a:spLocks noChangeAspect="1" noChangeArrowheads="1"/>
              </p:cNvSpPr>
              <p:nvPr/>
            </p:nvSpPr>
            <p:spPr bwMode="auto">
              <a:xfrm>
                <a:off x="2784" y="3646"/>
                <a:ext cx="173" cy="173"/>
              </a:xfrm>
              <a:prstGeom prst="ellipse">
                <a:avLst/>
              </a:prstGeom>
              <a:solidFill>
                <a:srgbClr val="FFFF00"/>
              </a:solidFill>
              <a:ln w="12699">
                <a:solidFill>
                  <a:schemeClr val="bg1"/>
                </a:solidFill>
                <a:round/>
                <a:headEnd/>
                <a:tailEnd/>
              </a:ln>
            </p:spPr>
            <p:txBody>
              <a:bodyPr wrap="none" anchor="ctr"/>
              <a:lstStyle/>
              <a:p>
                <a:pPr algn="ctr"/>
                <a:endParaRPr lang="en-US"/>
              </a:p>
            </p:txBody>
          </p:sp>
          <p:sp>
            <p:nvSpPr>
              <p:cNvPr id="75" name="Rectangle 28"/>
              <p:cNvSpPr>
                <a:spLocks noChangeAspect="1" noChangeArrowheads="1"/>
              </p:cNvSpPr>
              <p:nvPr/>
            </p:nvSpPr>
            <p:spPr bwMode="auto">
              <a:xfrm>
                <a:off x="2780" y="3741"/>
                <a:ext cx="180" cy="85"/>
              </a:xfrm>
              <a:prstGeom prst="rect">
                <a:avLst/>
              </a:prstGeom>
              <a:solidFill>
                <a:schemeClr val="bg1"/>
              </a:solidFill>
              <a:ln w="12699">
                <a:solidFill>
                  <a:schemeClr val="bg1"/>
                </a:solidFill>
                <a:miter lim="800000"/>
                <a:headEnd/>
                <a:tailEnd/>
              </a:ln>
            </p:spPr>
            <p:txBody>
              <a:bodyPr wrap="none" anchor="ctr"/>
              <a:lstStyle/>
              <a:p>
                <a:pPr algn="ctr"/>
                <a:endParaRPr lang="en-US"/>
              </a:p>
            </p:txBody>
          </p:sp>
        </p:grpSp>
        <p:sp>
          <p:nvSpPr>
            <p:cNvPr id="29" name="Line 29"/>
            <p:cNvSpPr>
              <a:spLocks noChangeAspect="1" noChangeShapeType="1"/>
            </p:cNvSpPr>
            <p:nvPr/>
          </p:nvSpPr>
          <p:spPr bwMode="auto">
            <a:xfrm>
              <a:off x="2749" y="3684"/>
              <a:ext cx="0" cy="32"/>
            </a:xfrm>
            <a:prstGeom prst="line">
              <a:avLst/>
            </a:prstGeom>
            <a:noFill/>
            <a:ln w="12699">
              <a:solidFill>
                <a:schemeClr val="tx1"/>
              </a:solidFill>
              <a:round/>
              <a:headEnd type="none" w="sm" len="sm"/>
              <a:tailEnd type="none" w="sm" len="sm"/>
            </a:ln>
          </p:spPr>
          <p:txBody>
            <a:bodyPr wrap="none" anchor="ctr"/>
            <a:lstStyle/>
            <a:p>
              <a:endParaRPr lang="en-US"/>
            </a:p>
          </p:txBody>
        </p:sp>
        <p:sp>
          <p:nvSpPr>
            <p:cNvPr id="30" name="Line 30"/>
            <p:cNvSpPr>
              <a:spLocks noChangeAspect="1" noChangeShapeType="1"/>
            </p:cNvSpPr>
            <p:nvPr/>
          </p:nvSpPr>
          <p:spPr bwMode="auto">
            <a:xfrm>
              <a:off x="2040" y="3685"/>
              <a:ext cx="0" cy="32"/>
            </a:xfrm>
            <a:prstGeom prst="line">
              <a:avLst/>
            </a:prstGeom>
            <a:noFill/>
            <a:ln w="12699">
              <a:solidFill>
                <a:schemeClr val="tx1"/>
              </a:solidFill>
              <a:round/>
              <a:headEnd type="none" w="sm" len="sm"/>
              <a:tailEnd type="none" w="sm" len="sm"/>
            </a:ln>
          </p:spPr>
          <p:txBody>
            <a:bodyPr wrap="none" anchor="ctr"/>
            <a:lstStyle/>
            <a:p>
              <a:endParaRPr lang="en-US"/>
            </a:p>
          </p:txBody>
        </p:sp>
        <p:sp>
          <p:nvSpPr>
            <p:cNvPr id="31" name="Line 31"/>
            <p:cNvSpPr>
              <a:spLocks noChangeAspect="1" noChangeShapeType="1"/>
            </p:cNvSpPr>
            <p:nvPr/>
          </p:nvSpPr>
          <p:spPr bwMode="auto">
            <a:xfrm>
              <a:off x="2397" y="3685"/>
              <a:ext cx="0" cy="32"/>
            </a:xfrm>
            <a:prstGeom prst="line">
              <a:avLst/>
            </a:prstGeom>
            <a:noFill/>
            <a:ln w="12699">
              <a:solidFill>
                <a:schemeClr val="tx1"/>
              </a:solidFill>
              <a:round/>
              <a:headEnd type="none" w="sm" len="sm"/>
              <a:tailEnd type="none" w="sm" len="sm"/>
            </a:ln>
          </p:spPr>
          <p:txBody>
            <a:bodyPr wrap="none" anchor="ctr"/>
            <a:lstStyle/>
            <a:p>
              <a:endParaRPr lang="en-US"/>
            </a:p>
          </p:txBody>
        </p:sp>
        <p:sp>
          <p:nvSpPr>
            <p:cNvPr id="32" name="Line 32"/>
            <p:cNvSpPr>
              <a:spLocks noChangeAspect="1" noChangeShapeType="1"/>
            </p:cNvSpPr>
            <p:nvPr/>
          </p:nvSpPr>
          <p:spPr bwMode="auto">
            <a:xfrm>
              <a:off x="1686" y="3685"/>
              <a:ext cx="0" cy="32"/>
            </a:xfrm>
            <a:prstGeom prst="line">
              <a:avLst/>
            </a:prstGeom>
            <a:noFill/>
            <a:ln w="12699">
              <a:solidFill>
                <a:schemeClr val="tx1"/>
              </a:solidFill>
              <a:round/>
              <a:headEnd type="none" w="sm" len="sm"/>
              <a:tailEnd type="none" w="sm" len="sm"/>
            </a:ln>
          </p:spPr>
          <p:txBody>
            <a:bodyPr wrap="none" anchor="ctr"/>
            <a:lstStyle/>
            <a:p>
              <a:endParaRPr lang="en-US"/>
            </a:p>
          </p:txBody>
        </p:sp>
        <p:sp>
          <p:nvSpPr>
            <p:cNvPr id="33" name="Line 33"/>
            <p:cNvSpPr>
              <a:spLocks noChangeAspect="1" noChangeShapeType="1"/>
            </p:cNvSpPr>
            <p:nvPr/>
          </p:nvSpPr>
          <p:spPr bwMode="auto">
            <a:xfrm>
              <a:off x="1331" y="3684"/>
              <a:ext cx="0" cy="32"/>
            </a:xfrm>
            <a:prstGeom prst="line">
              <a:avLst/>
            </a:prstGeom>
            <a:noFill/>
            <a:ln w="12699">
              <a:solidFill>
                <a:schemeClr val="tx1"/>
              </a:solidFill>
              <a:round/>
              <a:headEnd type="none" w="sm" len="sm"/>
              <a:tailEnd type="none" w="sm" len="sm"/>
            </a:ln>
          </p:spPr>
          <p:txBody>
            <a:bodyPr wrap="none" anchor="ctr"/>
            <a:lstStyle/>
            <a:p>
              <a:endParaRPr lang="en-US"/>
            </a:p>
          </p:txBody>
        </p:sp>
        <p:sp>
          <p:nvSpPr>
            <p:cNvPr id="34" name="Line 34"/>
            <p:cNvSpPr>
              <a:spLocks noChangeAspect="1" noChangeShapeType="1"/>
            </p:cNvSpPr>
            <p:nvPr/>
          </p:nvSpPr>
          <p:spPr bwMode="auto">
            <a:xfrm>
              <a:off x="919" y="3684"/>
              <a:ext cx="0" cy="32"/>
            </a:xfrm>
            <a:prstGeom prst="line">
              <a:avLst/>
            </a:prstGeom>
            <a:noFill/>
            <a:ln w="12699">
              <a:solidFill>
                <a:schemeClr val="tx1"/>
              </a:solidFill>
              <a:round/>
              <a:headEnd type="none" w="sm" len="sm"/>
              <a:tailEnd type="none" w="sm" len="sm"/>
            </a:ln>
          </p:spPr>
          <p:txBody>
            <a:bodyPr wrap="none" anchor="ctr"/>
            <a:lstStyle/>
            <a:p>
              <a:endParaRPr lang="en-US"/>
            </a:p>
          </p:txBody>
        </p:sp>
        <p:sp>
          <p:nvSpPr>
            <p:cNvPr id="35" name="Line 35"/>
            <p:cNvSpPr>
              <a:spLocks noChangeAspect="1" noChangeShapeType="1"/>
            </p:cNvSpPr>
            <p:nvPr/>
          </p:nvSpPr>
          <p:spPr bwMode="auto">
            <a:xfrm>
              <a:off x="531" y="3684"/>
              <a:ext cx="0" cy="32"/>
            </a:xfrm>
            <a:prstGeom prst="line">
              <a:avLst/>
            </a:prstGeom>
            <a:noFill/>
            <a:ln w="12699">
              <a:solidFill>
                <a:schemeClr val="tx1"/>
              </a:solidFill>
              <a:round/>
              <a:headEnd type="none" w="sm" len="sm"/>
              <a:tailEnd type="none" w="sm" len="sm"/>
            </a:ln>
          </p:spPr>
          <p:txBody>
            <a:bodyPr wrap="none" anchor="ctr"/>
            <a:lstStyle/>
            <a:p>
              <a:endParaRPr lang="en-US"/>
            </a:p>
          </p:txBody>
        </p:sp>
        <p:sp>
          <p:nvSpPr>
            <p:cNvPr id="36" name="Rectangle 36"/>
            <p:cNvSpPr>
              <a:spLocks noChangeAspect="1" noChangeArrowheads="1"/>
            </p:cNvSpPr>
            <p:nvPr/>
          </p:nvSpPr>
          <p:spPr bwMode="auto">
            <a:xfrm>
              <a:off x="488" y="3727"/>
              <a:ext cx="169" cy="174"/>
            </a:xfrm>
            <a:prstGeom prst="rect">
              <a:avLst/>
            </a:prstGeom>
            <a:noFill/>
            <a:ln w="9525">
              <a:noFill/>
              <a:miter lim="800000"/>
              <a:headEnd/>
              <a:tailEnd/>
            </a:ln>
          </p:spPr>
          <p:txBody>
            <a:bodyPr wrap="none" lIns="92075" tIns="46038" rIns="92075" bIns="46038">
              <a:spAutoFit/>
            </a:bodyPr>
            <a:lstStyle/>
            <a:p>
              <a:pPr algn="ctr"/>
              <a:r>
                <a:rPr kumimoji="1" lang="en-US" altLang="ja-JP" sz="1200"/>
                <a:t>0</a:t>
              </a:r>
            </a:p>
          </p:txBody>
        </p:sp>
        <p:sp>
          <p:nvSpPr>
            <p:cNvPr id="37" name="Rectangle 37"/>
            <p:cNvSpPr>
              <a:spLocks noChangeAspect="1" noChangeArrowheads="1"/>
            </p:cNvSpPr>
            <p:nvPr/>
          </p:nvSpPr>
          <p:spPr bwMode="auto">
            <a:xfrm>
              <a:off x="789" y="3727"/>
              <a:ext cx="275" cy="174"/>
            </a:xfrm>
            <a:prstGeom prst="rect">
              <a:avLst/>
            </a:prstGeom>
            <a:noFill/>
            <a:ln w="9525">
              <a:noFill/>
              <a:miter lim="800000"/>
              <a:headEnd/>
              <a:tailEnd/>
            </a:ln>
          </p:spPr>
          <p:txBody>
            <a:bodyPr wrap="none" lIns="92075" tIns="46038" rIns="92075" bIns="46038">
              <a:spAutoFit/>
            </a:bodyPr>
            <a:lstStyle/>
            <a:p>
              <a:pPr algn="ctr"/>
              <a:r>
                <a:rPr kumimoji="1" lang="en-US" altLang="ja-JP" sz="1200"/>
                <a:t>200</a:t>
              </a:r>
            </a:p>
          </p:txBody>
        </p:sp>
        <p:sp>
          <p:nvSpPr>
            <p:cNvPr id="38" name="Rectangle 38"/>
            <p:cNvSpPr>
              <a:spLocks noChangeAspect="1" noChangeArrowheads="1"/>
            </p:cNvSpPr>
            <p:nvPr/>
          </p:nvSpPr>
          <p:spPr bwMode="auto">
            <a:xfrm>
              <a:off x="1178" y="3727"/>
              <a:ext cx="275" cy="174"/>
            </a:xfrm>
            <a:prstGeom prst="rect">
              <a:avLst/>
            </a:prstGeom>
            <a:noFill/>
            <a:ln w="9525">
              <a:noFill/>
              <a:miter lim="800000"/>
              <a:headEnd/>
              <a:tailEnd/>
            </a:ln>
          </p:spPr>
          <p:txBody>
            <a:bodyPr wrap="none" lIns="92075" tIns="46038" rIns="92075" bIns="46038">
              <a:spAutoFit/>
            </a:bodyPr>
            <a:lstStyle/>
            <a:p>
              <a:pPr algn="ctr"/>
              <a:r>
                <a:rPr kumimoji="1" lang="en-US" altLang="ja-JP" sz="1200"/>
                <a:t>400</a:t>
              </a:r>
            </a:p>
          </p:txBody>
        </p:sp>
        <p:sp>
          <p:nvSpPr>
            <p:cNvPr id="39" name="Rectangle 39"/>
            <p:cNvSpPr>
              <a:spLocks noChangeAspect="1" noChangeArrowheads="1"/>
            </p:cNvSpPr>
            <p:nvPr/>
          </p:nvSpPr>
          <p:spPr bwMode="auto">
            <a:xfrm>
              <a:off x="1565" y="3727"/>
              <a:ext cx="275" cy="174"/>
            </a:xfrm>
            <a:prstGeom prst="rect">
              <a:avLst/>
            </a:prstGeom>
            <a:noFill/>
            <a:ln w="9525">
              <a:noFill/>
              <a:miter lim="800000"/>
              <a:headEnd/>
              <a:tailEnd/>
            </a:ln>
          </p:spPr>
          <p:txBody>
            <a:bodyPr wrap="none" lIns="92075" tIns="46038" rIns="92075" bIns="46038">
              <a:spAutoFit/>
            </a:bodyPr>
            <a:lstStyle/>
            <a:p>
              <a:pPr algn="ctr"/>
              <a:r>
                <a:rPr kumimoji="1" lang="en-US" altLang="ja-JP" sz="1200"/>
                <a:t>600</a:t>
              </a:r>
            </a:p>
          </p:txBody>
        </p:sp>
        <p:sp>
          <p:nvSpPr>
            <p:cNvPr id="40" name="Rectangle 40"/>
            <p:cNvSpPr>
              <a:spLocks noChangeAspect="1" noChangeArrowheads="1"/>
            </p:cNvSpPr>
            <p:nvPr/>
          </p:nvSpPr>
          <p:spPr bwMode="auto">
            <a:xfrm>
              <a:off x="1911" y="3727"/>
              <a:ext cx="275" cy="174"/>
            </a:xfrm>
            <a:prstGeom prst="rect">
              <a:avLst/>
            </a:prstGeom>
            <a:noFill/>
            <a:ln w="9525">
              <a:noFill/>
              <a:miter lim="800000"/>
              <a:headEnd/>
              <a:tailEnd/>
            </a:ln>
          </p:spPr>
          <p:txBody>
            <a:bodyPr wrap="none" lIns="92075" tIns="46038" rIns="92075" bIns="46038">
              <a:spAutoFit/>
            </a:bodyPr>
            <a:lstStyle/>
            <a:p>
              <a:pPr algn="ctr"/>
              <a:r>
                <a:rPr kumimoji="1" lang="en-US" altLang="ja-JP" sz="1200"/>
                <a:t>800</a:t>
              </a:r>
            </a:p>
          </p:txBody>
        </p:sp>
        <p:sp>
          <p:nvSpPr>
            <p:cNvPr id="41" name="Rectangle 41"/>
            <p:cNvSpPr>
              <a:spLocks noChangeAspect="1" noChangeArrowheads="1"/>
            </p:cNvSpPr>
            <p:nvPr/>
          </p:nvSpPr>
          <p:spPr bwMode="auto">
            <a:xfrm>
              <a:off x="2212" y="3727"/>
              <a:ext cx="328" cy="174"/>
            </a:xfrm>
            <a:prstGeom prst="rect">
              <a:avLst/>
            </a:prstGeom>
            <a:noFill/>
            <a:ln w="9525">
              <a:noFill/>
              <a:miter lim="800000"/>
              <a:headEnd/>
              <a:tailEnd/>
            </a:ln>
          </p:spPr>
          <p:txBody>
            <a:bodyPr wrap="none" lIns="92075" tIns="46038" rIns="92075" bIns="46038">
              <a:spAutoFit/>
            </a:bodyPr>
            <a:lstStyle/>
            <a:p>
              <a:pPr algn="ctr"/>
              <a:r>
                <a:rPr kumimoji="1" lang="en-US" altLang="ja-JP" sz="1200"/>
                <a:t>1000</a:t>
              </a:r>
            </a:p>
          </p:txBody>
        </p:sp>
        <p:sp>
          <p:nvSpPr>
            <p:cNvPr id="42" name="Rectangle 42"/>
            <p:cNvSpPr>
              <a:spLocks noChangeAspect="1" noChangeArrowheads="1"/>
            </p:cNvSpPr>
            <p:nvPr/>
          </p:nvSpPr>
          <p:spPr bwMode="auto">
            <a:xfrm>
              <a:off x="2599" y="3727"/>
              <a:ext cx="328" cy="174"/>
            </a:xfrm>
            <a:prstGeom prst="rect">
              <a:avLst/>
            </a:prstGeom>
            <a:noFill/>
            <a:ln w="9525">
              <a:noFill/>
              <a:miter lim="800000"/>
              <a:headEnd/>
              <a:tailEnd/>
            </a:ln>
          </p:spPr>
          <p:txBody>
            <a:bodyPr wrap="none" lIns="92075" tIns="46038" rIns="92075" bIns="46038">
              <a:spAutoFit/>
            </a:bodyPr>
            <a:lstStyle/>
            <a:p>
              <a:pPr algn="ctr"/>
              <a:r>
                <a:rPr kumimoji="1" lang="en-US" altLang="ja-JP" sz="1200"/>
                <a:t>1200</a:t>
              </a:r>
            </a:p>
          </p:txBody>
        </p:sp>
        <p:sp>
          <p:nvSpPr>
            <p:cNvPr id="43" name="Rectangle 43"/>
            <p:cNvSpPr>
              <a:spLocks noChangeAspect="1" noChangeArrowheads="1"/>
            </p:cNvSpPr>
            <p:nvPr/>
          </p:nvSpPr>
          <p:spPr bwMode="auto">
            <a:xfrm>
              <a:off x="1652" y="2297"/>
              <a:ext cx="319" cy="173"/>
            </a:xfrm>
            <a:prstGeom prst="rect">
              <a:avLst/>
            </a:prstGeom>
            <a:noFill/>
            <a:ln w="9525">
              <a:noFill/>
              <a:miter lim="800000"/>
              <a:headEnd/>
              <a:tailEnd/>
            </a:ln>
          </p:spPr>
          <p:txBody>
            <a:bodyPr wrap="none" lIns="92075" tIns="46038" rIns="92075" bIns="46038">
              <a:spAutoFit/>
            </a:bodyPr>
            <a:lstStyle/>
            <a:p>
              <a:pPr algn="ctr"/>
              <a:r>
                <a:rPr kumimoji="1" lang="en-US" altLang="ja-JP" sz="1200">
                  <a:solidFill>
                    <a:schemeClr val="accent1"/>
                  </a:solidFill>
                  <a:latin typeface="BellGothic Black"/>
                </a:rPr>
                <a:t>AGS</a:t>
              </a:r>
            </a:p>
          </p:txBody>
        </p:sp>
        <p:sp>
          <p:nvSpPr>
            <p:cNvPr id="44" name="Rectangle 44"/>
            <p:cNvSpPr>
              <a:spLocks noChangeAspect="1" noChangeArrowheads="1"/>
            </p:cNvSpPr>
            <p:nvPr/>
          </p:nvSpPr>
          <p:spPr bwMode="auto">
            <a:xfrm>
              <a:off x="2039" y="2842"/>
              <a:ext cx="271" cy="173"/>
            </a:xfrm>
            <a:prstGeom prst="rect">
              <a:avLst/>
            </a:prstGeom>
            <a:noFill/>
            <a:ln w="9525">
              <a:noFill/>
              <a:miter lim="800000"/>
              <a:headEnd/>
              <a:tailEnd/>
            </a:ln>
          </p:spPr>
          <p:txBody>
            <a:bodyPr wrap="none" lIns="92075" tIns="46038" rIns="92075" bIns="46038">
              <a:spAutoFit/>
            </a:bodyPr>
            <a:lstStyle/>
            <a:p>
              <a:pPr algn="ctr"/>
              <a:r>
                <a:rPr kumimoji="1" lang="en-US" altLang="ja-JP" sz="1200">
                  <a:solidFill>
                    <a:srgbClr val="00FF66"/>
                  </a:solidFill>
                  <a:latin typeface="BellGothic Black"/>
                </a:rPr>
                <a:t>SIS</a:t>
              </a:r>
            </a:p>
          </p:txBody>
        </p:sp>
        <p:sp>
          <p:nvSpPr>
            <p:cNvPr id="45" name="Rectangle 45"/>
            <p:cNvSpPr>
              <a:spLocks noChangeAspect="1" noChangeArrowheads="1"/>
            </p:cNvSpPr>
            <p:nvPr/>
          </p:nvSpPr>
          <p:spPr bwMode="auto">
            <a:xfrm>
              <a:off x="1048" y="2199"/>
              <a:ext cx="308" cy="172"/>
            </a:xfrm>
            <a:prstGeom prst="rect">
              <a:avLst/>
            </a:prstGeom>
            <a:noFill/>
            <a:ln w="9525">
              <a:noFill/>
              <a:miter lim="800000"/>
              <a:headEnd/>
              <a:tailEnd/>
            </a:ln>
          </p:spPr>
          <p:txBody>
            <a:bodyPr wrap="none">
              <a:spAutoFit/>
            </a:bodyPr>
            <a:lstStyle/>
            <a:p>
              <a:pPr algn="ctr"/>
              <a:r>
                <a:rPr kumimoji="1" lang="en-US" altLang="ja-JP" sz="1200">
                  <a:solidFill>
                    <a:schemeClr val="accent2"/>
                  </a:solidFill>
                  <a:latin typeface="BellGothic Black"/>
                </a:rPr>
                <a:t>SPS</a:t>
              </a:r>
              <a:endParaRPr kumimoji="1" lang="en-US" sz="1200">
                <a:solidFill>
                  <a:schemeClr val="accent2"/>
                </a:solidFill>
                <a:latin typeface="BellGothic Black"/>
                <a:ea typeface="ＭＳ Ｐゴシック" pitchFamily="34" charset="-128"/>
              </a:endParaRPr>
            </a:p>
          </p:txBody>
        </p:sp>
        <p:sp>
          <p:nvSpPr>
            <p:cNvPr id="46" name="Rectangle 46"/>
            <p:cNvSpPr>
              <a:spLocks noChangeAspect="1" noChangeArrowheads="1"/>
            </p:cNvSpPr>
            <p:nvPr/>
          </p:nvSpPr>
          <p:spPr bwMode="auto">
            <a:xfrm>
              <a:off x="609" y="1638"/>
              <a:ext cx="430" cy="192"/>
            </a:xfrm>
            <a:prstGeom prst="rect">
              <a:avLst/>
            </a:prstGeom>
            <a:noFill/>
            <a:ln w="9525">
              <a:noFill/>
              <a:miter lim="800000"/>
              <a:headEnd/>
              <a:tailEnd/>
            </a:ln>
          </p:spPr>
          <p:txBody>
            <a:bodyPr>
              <a:spAutoFit/>
            </a:bodyPr>
            <a:lstStyle/>
            <a:p>
              <a:pPr algn="ctr"/>
              <a:r>
                <a:rPr kumimoji="1" lang="en-US" altLang="ja-JP" sz="1400">
                  <a:solidFill>
                    <a:srgbClr val="FF0000"/>
                  </a:solidFill>
                  <a:latin typeface="BellGothic Black"/>
                </a:rPr>
                <a:t>RHIC</a:t>
              </a:r>
              <a:endParaRPr kumimoji="1" lang="en-US" sz="1400">
                <a:solidFill>
                  <a:srgbClr val="FF0000"/>
                </a:solidFill>
                <a:latin typeface="BellGothic Black"/>
                <a:ea typeface="ＭＳ Ｐゴシック" pitchFamily="34" charset="-128"/>
              </a:endParaRPr>
            </a:p>
          </p:txBody>
        </p:sp>
        <p:sp>
          <p:nvSpPr>
            <p:cNvPr id="47" name="Text Box 47"/>
            <p:cNvSpPr txBox="1">
              <a:spLocks noChangeAspect="1" noChangeArrowheads="1"/>
            </p:cNvSpPr>
            <p:nvPr/>
          </p:nvSpPr>
          <p:spPr bwMode="auto">
            <a:xfrm>
              <a:off x="1695" y="1654"/>
              <a:ext cx="1559" cy="250"/>
            </a:xfrm>
            <a:prstGeom prst="rect">
              <a:avLst/>
            </a:prstGeom>
            <a:noFill/>
            <a:ln w="9525">
              <a:noFill/>
              <a:miter lim="800000"/>
              <a:headEnd/>
              <a:tailEnd/>
            </a:ln>
          </p:spPr>
          <p:txBody>
            <a:bodyPr wrap="none">
              <a:spAutoFit/>
            </a:bodyPr>
            <a:lstStyle/>
            <a:p>
              <a:pPr algn="ctr"/>
              <a:r>
                <a:rPr lang="en-US" sz="2000">
                  <a:solidFill>
                    <a:srgbClr val="CC3300"/>
                  </a:solidFill>
                  <a:latin typeface="BellGothic Black"/>
                </a:rPr>
                <a:t>quark-gluon plasma</a:t>
              </a:r>
              <a:r>
                <a:rPr lang="en-US" sz="2000">
                  <a:latin typeface="Times New Roman" pitchFamily="18" charset="0"/>
                </a:rPr>
                <a:t> </a:t>
              </a:r>
            </a:p>
          </p:txBody>
        </p:sp>
        <p:sp>
          <p:nvSpPr>
            <p:cNvPr id="48" name="Rectangle 48"/>
            <p:cNvSpPr>
              <a:spLocks noChangeAspect="1" noChangeArrowheads="1"/>
            </p:cNvSpPr>
            <p:nvPr/>
          </p:nvSpPr>
          <p:spPr bwMode="auto">
            <a:xfrm>
              <a:off x="789" y="3041"/>
              <a:ext cx="965" cy="534"/>
            </a:xfrm>
            <a:prstGeom prst="rect">
              <a:avLst/>
            </a:prstGeom>
            <a:noFill/>
            <a:ln w="9525">
              <a:noFill/>
              <a:miter lim="800000"/>
              <a:headEnd/>
              <a:tailEnd/>
            </a:ln>
          </p:spPr>
          <p:txBody>
            <a:bodyPr>
              <a:spAutoFit/>
            </a:bodyPr>
            <a:lstStyle/>
            <a:p>
              <a:pPr algn="ctr"/>
              <a:r>
                <a:rPr lang="en-US" sz="2000">
                  <a:solidFill>
                    <a:srgbClr val="333399"/>
                  </a:solidFill>
                  <a:latin typeface="BellGothic Black"/>
                </a:rPr>
                <a:t>hadron gas</a:t>
              </a:r>
            </a:p>
          </p:txBody>
        </p:sp>
        <p:sp>
          <p:nvSpPr>
            <p:cNvPr id="49" name="Line 49"/>
            <p:cNvSpPr>
              <a:spLocks noChangeAspect="1" noChangeShapeType="1"/>
            </p:cNvSpPr>
            <p:nvPr/>
          </p:nvSpPr>
          <p:spPr bwMode="auto">
            <a:xfrm>
              <a:off x="2555" y="3689"/>
              <a:ext cx="819" cy="0"/>
            </a:xfrm>
            <a:prstGeom prst="line">
              <a:avLst/>
            </a:prstGeom>
            <a:noFill/>
            <a:ln w="76200">
              <a:solidFill>
                <a:srgbClr val="008000"/>
              </a:solidFill>
              <a:round/>
              <a:headEnd/>
              <a:tailEnd/>
            </a:ln>
          </p:spPr>
          <p:txBody>
            <a:bodyPr wrap="none" anchor="ctr"/>
            <a:lstStyle/>
            <a:p>
              <a:endParaRPr lang="en-US"/>
            </a:p>
          </p:txBody>
        </p:sp>
        <p:sp>
          <p:nvSpPr>
            <p:cNvPr id="50" name="Text Box 50"/>
            <p:cNvSpPr txBox="1">
              <a:spLocks noChangeAspect="1" noChangeArrowheads="1"/>
            </p:cNvSpPr>
            <p:nvPr/>
          </p:nvSpPr>
          <p:spPr bwMode="auto">
            <a:xfrm>
              <a:off x="2168" y="2348"/>
              <a:ext cx="1133" cy="365"/>
            </a:xfrm>
            <a:prstGeom prst="rect">
              <a:avLst/>
            </a:prstGeom>
            <a:noFill/>
            <a:ln w="9525">
              <a:noFill/>
              <a:miter lim="800000"/>
              <a:headEnd/>
              <a:tailEnd/>
            </a:ln>
          </p:spPr>
          <p:txBody>
            <a:bodyPr wrap="none">
              <a:spAutoFit/>
            </a:bodyPr>
            <a:lstStyle/>
            <a:p>
              <a:pPr algn="ctr" eaLnBrk="0" hangingPunct="0"/>
              <a:r>
                <a:rPr lang="en-US" sz="1600">
                  <a:solidFill>
                    <a:srgbClr val="FF6600"/>
                  </a:solidFill>
                </a:rPr>
                <a:t>deconfinement</a:t>
              </a:r>
            </a:p>
            <a:p>
              <a:pPr algn="ctr" eaLnBrk="0" hangingPunct="0"/>
              <a:r>
                <a:rPr lang="en-US" sz="1600">
                  <a:solidFill>
                    <a:srgbClr val="FF6600"/>
                  </a:solidFill>
                </a:rPr>
                <a:t>chiral restauration</a:t>
              </a:r>
            </a:p>
          </p:txBody>
        </p:sp>
        <p:sp>
          <p:nvSpPr>
            <p:cNvPr id="51" name="Text Box 51"/>
            <p:cNvSpPr txBox="1">
              <a:spLocks noChangeAspect="1" noChangeArrowheads="1"/>
            </p:cNvSpPr>
            <p:nvPr/>
          </p:nvSpPr>
          <p:spPr bwMode="auto">
            <a:xfrm>
              <a:off x="514" y="2094"/>
              <a:ext cx="602" cy="287"/>
            </a:xfrm>
            <a:prstGeom prst="rect">
              <a:avLst/>
            </a:prstGeom>
            <a:noFill/>
            <a:ln w="9525">
              <a:noFill/>
              <a:miter lim="800000"/>
              <a:headEnd/>
              <a:tailEnd/>
            </a:ln>
          </p:spPr>
          <p:txBody>
            <a:bodyPr>
              <a:spAutoFit/>
            </a:bodyPr>
            <a:lstStyle/>
            <a:p>
              <a:pPr algn="ctr" eaLnBrk="0" hangingPunct="0"/>
              <a:r>
                <a:rPr lang="en-US" sz="1200" b="1">
                  <a:solidFill>
                    <a:srgbClr val="008000"/>
                  </a:solidFill>
                </a:rPr>
                <a:t>Lattice QCD</a:t>
              </a:r>
            </a:p>
          </p:txBody>
        </p:sp>
        <p:sp>
          <p:nvSpPr>
            <p:cNvPr id="52" name="Freeform 52"/>
            <p:cNvSpPr>
              <a:spLocks noChangeAspect="1"/>
            </p:cNvSpPr>
            <p:nvPr/>
          </p:nvSpPr>
          <p:spPr bwMode="auto">
            <a:xfrm>
              <a:off x="611" y="2047"/>
              <a:ext cx="1710" cy="1567"/>
            </a:xfrm>
            <a:custGeom>
              <a:avLst/>
              <a:gdLst>
                <a:gd name="T0" fmla="*/ 1385 w 2112"/>
                <a:gd name="T1" fmla="*/ 1421 h 1728"/>
                <a:gd name="T2" fmla="*/ 1038 w 2112"/>
                <a:gd name="T3" fmla="*/ 750 h 1728"/>
                <a:gd name="T4" fmla="*/ 818 w 2112"/>
                <a:gd name="T5" fmla="*/ 394 h 1728"/>
                <a:gd name="T6" fmla="*/ 347 w 2112"/>
                <a:gd name="T7" fmla="*/ 79 h 1728"/>
                <a:gd name="T8" fmla="*/ 0 w 2112"/>
                <a:gd name="T9" fmla="*/ 0 h 1728"/>
                <a:gd name="T10" fmla="*/ 0 60000 65536"/>
                <a:gd name="T11" fmla="*/ 0 60000 65536"/>
                <a:gd name="T12" fmla="*/ 0 60000 65536"/>
                <a:gd name="T13" fmla="*/ 0 60000 65536"/>
                <a:gd name="T14" fmla="*/ 0 60000 65536"/>
                <a:gd name="T15" fmla="*/ 0 w 2112"/>
                <a:gd name="T16" fmla="*/ 0 h 1728"/>
                <a:gd name="T17" fmla="*/ 2112 w 2112"/>
                <a:gd name="T18" fmla="*/ 1728 h 1728"/>
              </a:gdLst>
              <a:ahLst/>
              <a:cxnLst>
                <a:cxn ang="T10">
                  <a:pos x="T0" y="T1"/>
                </a:cxn>
                <a:cxn ang="T11">
                  <a:pos x="T2" y="T3"/>
                </a:cxn>
                <a:cxn ang="T12">
                  <a:pos x="T4" y="T5"/>
                </a:cxn>
                <a:cxn ang="T13">
                  <a:pos x="T6" y="T7"/>
                </a:cxn>
                <a:cxn ang="T14">
                  <a:pos x="T8" y="T9"/>
                </a:cxn>
              </a:cxnLst>
              <a:rect l="T15" t="T16" r="T17" b="T18"/>
              <a:pathLst>
                <a:path w="2112" h="1728">
                  <a:moveTo>
                    <a:pt x="2112" y="1728"/>
                  </a:moveTo>
                  <a:cubicBezTo>
                    <a:pt x="1920" y="1424"/>
                    <a:pt x="1728" y="1120"/>
                    <a:pt x="1584" y="912"/>
                  </a:cubicBezTo>
                  <a:cubicBezTo>
                    <a:pt x="1440" y="704"/>
                    <a:pt x="1424" y="616"/>
                    <a:pt x="1248" y="480"/>
                  </a:cubicBezTo>
                  <a:cubicBezTo>
                    <a:pt x="1072" y="344"/>
                    <a:pt x="736" y="176"/>
                    <a:pt x="528" y="96"/>
                  </a:cubicBezTo>
                  <a:cubicBezTo>
                    <a:pt x="320" y="16"/>
                    <a:pt x="88" y="16"/>
                    <a:pt x="0" y="0"/>
                  </a:cubicBezTo>
                </a:path>
              </a:pathLst>
            </a:custGeom>
            <a:noFill/>
            <a:ln w="25400">
              <a:solidFill>
                <a:srgbClr val="969696"/>
              </a:solidFill>
              <a:prstDash val="dash"/>
              <a:round/>
              <a:headEnd/>
              <a:tailEnd/>
            </a:ln>
          </p:spPr>
          <p:txBody>
            <a:bodyPr lIns="92075" tIns="46038" rIns="92075" bIns="46038"/>
            <a:lstStyle/>
            <a:p>
              <a:pPr algn="ctr"/>
              <a:endParaRPr lang="en-US"/>
            </a:p>
          </p:txBody>
        </p:sp>
        <p:sp>
          <p:nvSpPr>
            <p:cNvPr id="53" name="Text Box 53"/>
            <p:cNvSpPr txBox="1">
              <a:spLocks noChangeAspect="1" noChangeArrowheads="1"/>
            </p:cNvSpPr>
            <p:nvPr/>
          </p:nvSpPr>
          <p:spPr bwMode="auto">
            <a:xfrm>
              <a:off x="1866" y="3436"/>
              <a:ext cx="948" cy="193"/>
            </a:xfrm>
            <a:prstGeom prst="rect">
              <a:avLst/>
            </a:prstGeom>
            <a:noFill/>
            <a:ln w="12700">
              <a:noFill/>
              <a:miter lim="800000"/>
              <a:headEnd type="none" w="sm" len="sm"/>
              <a:tailEnd type="none" w="sm" len="sm"/>
            </a:ln>
          </p:spPr>
          <p:txBody>
            <a:bodyPr>
              <a:spAutoFit/>
            </a:bodyPr>
            <a:lstStyle/>
            <a:p>
              <a:pPr algn="ctr" eaLnBrk="0" hangingPunct="0"/>
              <a:r>
                <a:rPr lang="en-US" sz="1400">
                  <a:solidFill>
                    <a:srgbClr val="FF9933"/>
                  </a:solidFill>
                </a:rPr>
                <a:t>atomic nuclei</a:t>
              </a:r>
            </a:p>
          </p:txBody>
        </p:sp>
        <p:grpSp>
          <p:nvGrpSpPr>
            <p:cNvPr id="54" name="Group 54"/>
            <p:cNvGrpSpPr>
              <a:grpSpLocks noChangeAspect="1"/>
            </p:cNvGrpSpPr>
            <p:nvPr/>
          </p:nvGrpSpPr>
          <p:grpSpPr bwMode="auto">
            <a:xfrm>
              <a:off x="1807" y="2770"/>
              <a:ext cx="307" cy="436"/>
              <a:chOff x="2242" y="2607"/>
              <a:chExt cx="369" cy="534"/>
            </a:xfrm>
          </p:grpSpPr>
          <p:sp>
            <p:nvSpPr>
              <p:cNvPr id="63" name="Oval 55"/>
              <p:cNvSpPr>
                <a:spLocks noChangeAspect="1" noChangeArrowheads="1"/>
              </p:cNvSpPr>
              <p:nvPr/>
            </p:nvSpPr>
            <p:spPr bwMode="auto">
              <a:xfrm>
                <a:off x="2276" y="2640"/>
                <a:ext cx="77" cy="77"/>
              </a:xfrm>
              <a:prstGeom prst="ellipse">
                <a:avLst/>
              </a:prstGeom>
              <a:solidFill>
                <a:srgbClr val="00FF66"/>
              </a:solidFill>
              <a:ln w="12699">
                <a:solidFill>
                  <a:srgbClr val="00FF66"/>
                </a:solidFill>
                <a:round/>
                <a:headEnd/>
                <a:tailEnd/>
              </a:ln>
            </p:spPr>
            <p:txBody>
              <a:bodyPr wrap="none" anchor="ctr"/>
              <a:lstStyle/>
              <a:p>
                <a:pPr algn="ctr"/>
                <a:endParaRPr lang="en-US"/>
              </a:p>
            </p:txBody>
          </p:sp>
          <p:sp>
            <p:nvSpPr>
              <p:cNvPr id="64" name="Oval 56"/>
              <p:cNvSpPr>
                <a:spLocks noChangeAspect="1" noChangeArrowheads="1"/>
              </p:cNvSpPr>
              <p:nvPr/>
            </p:nvSpPr>
            <p:spPr bwMode="auto">
              <a:xfrm>
                <a:off x="2378" y="2706"/>
                <a:ext cx="77" cy="77"/>
              </a:xfrm>
              <a:prstGeom prst="ellipse">
                <a:avLst/>
              </a:prstGeom>
              <a:solidFill>
                <a:srgbClr val="00FF66"/>
              </a:solidFill>
              <a:ln w="12699">
                <a:solidFill>
                  <a:srgbClr val="00FF66"/>
                </a:solidFill>
                <a:round/>
                <a:headEnd/>
                <a:tailEnd/>
              </a:ln>
            </p:spPr>
            <p:txBody>
              <a:bodyPr wrap="none" anchor="ctr"/>
              <a:lstStyle/>
              <a:p>
                <a:pPr algn="ctr"/>
                <a:endParaRPr lang="en-US"/>
              </a:p>
            </p:txBody>
          </p:sp>
          <p:sp>
            <p:nvSpPr>
              <p:cNvPr id="65" name="Oval 57"/>
              <p:cNvSpPr>
                <a:spLocks noChangeAspect="1" noChangeArrowheads="1"/>
              </p:cNvSpPr>
              <p:nvPr/>
            </p:nvSpPr>
            <p:spPr bwMode="auto">
              <a:xfrm>
                <a:off x="2456" y="2891"/>
                <a:ext cx="77" cy="77"/>
              </a:xfrm>
              <a:prstGeom prst="ellipse">
                <a:avLst/>
              </a:prstGeom>
              <a:solidFill>
                <a:srgbClr val="00FF66"/>
              </a:solidFill>
              <a:ln w="12699">
                <a:solidFill>
                  <a:srgbClr val="00FF66"/>
                </a:solidFill>
                <a:round/>
                <a:headEnd/>
                <a:tailEnd/>
              </a:ln>
            </p:spPr>
            <p:txBody>
              <a:bodyPr wrap="none" anchor="ctr"/>
              <a:lstStyle/>
              <a:p>
                <a:pPr algn="ctr"/>
                <a:endParaRPr lang="en-US"/>
              </a:p>
            </p:txBody>
          </p:sp>
          <p:sp>
            <p:nvSpPr>
              <p:cNvPr id="66" name="Oval 58"/>
              <p:cNvSpPr>
                <a:spLocks noChangeAspect="1" noChangeArrowheads="1"/>
              </p:cNvSpPr>
              <p:nvPr/>
            </p:nvSpPr>
            <p:spPr bwMode="auto">
              <a:xfrm>
                <a:off x="2502" y="3032"/>
                <a:ext cx="77" cy="77"/>
              </a:xfrm>
              <a:prstGeom prst="ellipse">
                <a:avLst/>
              </a:prstGeom>
              <a:solidFill>
                <a:srgbClr val="00FF66"/>
              </a:solidFill>
              <a:ln w="12699">
                <a:solidFill>
                  <a:srgbClr val="00FF66"/>
                </a:solidFill>
                <a:round/>
                <a:headEnd/>
                <a:tailEnd/>
              </a:ln>
            </p:spPr>
            <p:txBody>
              <a:bodyPr wrap="none" anchor="ctr"/>
              <a:lstStyle/>
              <a:p>
                <a:pPr algn="ctr"/>
                <a:endParaRPr lang="en-US"/>
              </a:p>
            </p:txBody>
          </p:sp>
          <p:sp>
            <p:nvSpPr>
              <p:cNvPr id="67" name="Line 59"/>
              <p:cNvSpPr>
                <a:spLocks noChangeAspect="1" noChangeShapeType="1"/>
              </p:cNvSpPr>
              <p:nvPr/>
            </p:nvSpPr>
            <p:spPr bwMode="auto">
              <a:xfrm>
                <a:off x="2311" y="2607"/>
                <a:ext cx="0" cy="137"/>
              </a:xfrm>
              <a:prstGeom prst="line">
                <a:avLst/>
              </a:prstGeom>
              <a:noFill/>
              <a:ln w="12699">
                <a:solidFill>
                  <a:srgbClr val="00FF66"/>
                </a:solidFill>
                <a:round/>
                <a:headEnd type="none" w="sm" len="sm"/>
                <a:tailEnd type="none" w="sm" len="sm"/>
              </a:ln>
            </p:spPr>
            <p:txBody>
              <a:bodyPr wrap="none" anchor="ctr"/>
              <a:lstStyle/>
              <a:p>
                <a:endParaRPr lang="en-US"/>
              </a:p>
            </p:txBody>
          </p:sp>
          <p:sp>
            <p:nvSpPr>
              <p:cNvPr id="68" name="Line 60"/>
              <p:cNvSpPr>
                <a:spLocks noChangeAspect="1" noChangeShapeType="1"/>
              </p:cNvSpPr>
              <p:nvPr/>
            </p:nvSpPr>
            <p:spPr bwMode="auto">
              <a:xfrm>
                <a:off x="2242" y="2675"/>
                <a:ext cx="135" cy="0"/>
              </a:xfrm>
              <a:prstGeom prst="line">
                <a:avLst/>
              </a:prstGeom>
              <a:noFill/>
              <a:ln w="12699">
                <a:solidFill>
                  <a:srgbClr val="00FF66"/>
                </a:solidFill>
                <a:round/>
                <a:headEnd type="none" w="sm" len="sm"/>
                <a:tailEnd type="none" w="sm" len="sm"/>
              </a:ln>
            </p:spPr>
            <p:txBody>
              <a:bodyPr wrap="none" anchor="ctr"/>
              <a:lstStyle/>
              <a:p>
                <a:endParaRPr lang="en-US"/>
              </a:p>
            </p:txBody>
          </p:sp>
          <p:sp>
            <p:nvSpPr>
              <p:cNvPr id="69" name="Line 61"/>
              <p:cNvSpPr>
                <a:spLocks noChangeAspect="1" noChangeShapeType="1"/>
              </p:cNvSpPr>
              <p:nvPr/>
            </p:nvSpPr>
            <p:spPr bwMode="auto">
              <a:xfrm>
                <a:off x="2341" y="2747"/>
                <a:ext cx="140" cy="0"/>
              </a:xfrm>
              <a:prstGeom prst="line">
                <a:avLst/>
              </a:prstGeom>
              <a:noFill/>
              <a:ln w="12699">
                <a:solidFill>
                  <a:srgbClr val="00FF66"/>
                </a:solidFill>
                <a:round/>
                <a:headEnd type="none" w="sm" len="sm"/>
                <a:tailEnd type="none" w="sm" len="sm"/>
              </a:ln>
            </p:spPr>
            <p:txBody>
              <a:bodyPr wrap="none" anchor="ctr"/>
              <a:lstStyle/>
              <a:p>
                <a:endParaRPr lang="en-US"/>
              </a:p>
            </p:txBody>
          </p:sp>
          <p:sp>
            <p:nvSpPr>
              <p:cNvPr id="70" name="Line 62"/>
              <p:cNvSpPr>
                <a:spLocks noChangeAspect="1" noChangeShapeType="1"/>
              </p:cNvSpPr>
              <p:nvPr/>
            </p:nvSpPr>
            <p:spPr bwMode="auto">
              <a:xfrm>
                <a:off x="2419" y="2933"/>
                <a:ext cx="144" cy="0"/>
              </a:xfrm>
              <a:prstGeom prst="line">
                <a:avLst/>
              </a:prstGeom>
              <a:noFill/>
              <a:ln w="12699">
                <a:solidFill>
                  <a:srgbClr val="00FF66"/>
                </a:solidFill>
                <a:round/>
                <a:headEnd type="none" w="sm" len="sm"/>
                <a:tailEnd type="none" w="sm" len="sm"/>
              </a:ln>
            </p:spPr>
            <p:txBody>
              <a:bodyPr wrap="none" anchor="ctr"/>
              <a:lstStyle/>
              <a:p>
                <a:endParaRPr lang="en-US"/>
              </a:p>
            </p:txBody>
          </p:sp>
          <p:sp>
            <p:nvSpPr>
              <p:cNvPr id="71" name="Line 63"/>
              <p:cNvSpPr>
                <a:spLocks noChangeAspect="1" noChangeShapeType="1"/>
              </p:cNvSpPr>
              <p:nvPr/>
            </p:nvSpPr>
            <p:spPr bwMode="auto">
              <a:xfrm flipV="1">
                <a:off x="2493" y="2862"/>
                <a:ext cx="0" cy="140"/>
              </a:xfrm>
              <a:prstGeom prst="line">
                <a:avLst/>
              </a:prstGeom>
              <a:noFill/>
              <a:ln w="12699">
                <a:solidFill>
                  <a:srgbClr val="00FF66"/>
                </a:solidFill>
                <a:round/>
                <a:headEnd type="none" w="sm" len="sm"/>
                <a:tailEnd type="none" w="sm" len="sm"/>
              </a:ln>
            </p:spPr>
            <p:txBody>
              <a:bodyPr wrap="none" anchor="ctr"/>
              <a:lstStyle/>
              <a:p>
                <a:endParaRPr lang="en-US"/>
              </a:p>
            </p:txBody>
          </p:sp>
          <p:sp>
            <p:nvSpPr>
              <p:cNvPr id="72" name="Line 64"/>
              <p:cNvSpPr>
                <a:spLocks noChangeAspect="1" noChangeShapeType="1"/>
              </p:cNvSpPr>
              <p:nvPr/>
            </p:nvSpPr>
            <p:spPr bwMode="auto">
              <a:xfrm>
                <a:off x="2467" y="3073"/>
                <a:ext cx="144" cy="0"/>
              </a:xfrm>
              <a:prstGeom prst="line">
                <a:avLst/>
              </a:prstGeom>
              <a:noFill/>
              <a:ln w="12699">
                <a:solidFill>
                  <a:srgbClr val="00FF66"/>
                </a:solidFill>
                <a:round/>
                <a:headEnd type="none" w="sm" len="sm"/>
                <a:tailEnd type="none" w="sm" len="sm"/>
              </a:ln>
            </p:spPr>
            <p:txBody>
              <a:bodyPr wrap="none" anchor="ctr"/>
              <a:lstStyle/>
              <a:p>
                <a:endParaRPr lang="en-US"/>
              </a:p>
            </p:txBody>
          </p:sp>
          <p:sp>
            <p:nvSpPr>
              <p:cNvPr id="73" name="Line 65"/>
              <p:cNvSpPr>
                <a:spLocks noChangeAspect="1" noChangeShapeType="1"/>
              </p:cNvSpPr>
              <p:nvPr/>
            </p:nvSpPr>
            <p:spPr bwMode="auto">
              <a:xfrm>
                <a:off x="2536" y="3003"/>
                <a:ext cx="0" cy="138"/>
              </a:xfrm>
              <a:prstGeom prst="line">
                <a:avLst/>
              </a:prstGeom>
              <a:noFill/>
              <a:ln w="12699">
                <a:solidFill>
                  <a:srgbClr val="00FF66"/>
                </a:solidFill>
                <a:round/>
                <a:headEnd type="none" w="sm" len="sm"/>
                <a:tailEnd type="none" w="sm" len="sm"/>
              </a:ln>
            </p:spPr>
            <p:txBody>
              <a:bodyPr wrap="none" anchor="ctr"/>
              <a:lstStyle/>
              <a:p>
                <a:endParaRPr lang="en-US"/>
              </a:p>
            </p:txBody>
          </p:sp>
        </p:grpSp>
        <p:sp>
          <p:nvSpPr>
            <p:cNvPr id="55" name="AutoShape 66"/>
            <p:cNvSpPr>
              <a:spLocks noChangeAspect="1" noChangeArrowheads="1"/>
            </p:cNvSpPr>
            <p:nvPr/>
          </p:nvSpPr>
          <p:spPr bwMode="auto">
            <a:xfrm>
              <a:off x="574" y="1966"/>
              <a:ext cx="131" cy="150"/>
            </a:xfrm>
            <a:prstGeom prst="star5">
              <a:avLst/>
            </a:prstGeom>
            <a:solidFill>
              <a:srgbClr val="FF0000"/>
            </a:solidFill>
            <a:ln w="9525">
              <a:solidFill>
                <a:srgbClr val="FF0000"/>
              </a:solidFill>
              <a:miter lim="800000"/>
              <a:headEnd/>
              <a:tailEnd/>
            </a:ln>
            <a:effectLst/>
          </p:spPr>
          <p:txBody>
            <a:bodyPr wrap="none" anchor="ctr"/>
            <a:lstStyle/>
            <a:p>
              <a:pPr algn="ctr">
                <a:defRPr/>
              </a:pPr>
              <a:endParaRPr lang="en-US"/>
            </a:p>
          </p:txBody>
        </p:sp>
        <p:sp>
          <p:nvSpPr>
            <p:cNvPr id="56" name="Line 67"/>
            <p:cNvSpPr>
              <a:spLocks noChangeAspect="1" noChangeShapeType="1"/>
            </p:cNvSpPr>
            <p:nvPr/>
          </p:nvSpPr>
          <p:spPr bwMode="auto">
            <a:xfrm>
              <a:off x="524" y="3727"/>
              <a:ext cx="3166" cy="0"/>
            </a:xfrm>
            <a:prstGeom prst="line">
              <a:avLst/>
            </a:prstGeom>
            <a:noFill/>
            <a:ln w="38100">
              <a:solidFill>
                <a:schemeClr val="tx1"/>
              </a:solidFill>
              <a:round/>
              <a:headEnd type="none" w="sm" len="sm"/>
              <a:tailEnd type="stealth" w="med" len="med"/>
            </a:ln>
          </p:spPr>
          <p:txBody>
            <a:bodyPr wrap="none" anchor="ctr"/>
            <a:lstStyle/>
            <a:p>
              <a:endParaRPr lang="en-US"/>
            </a:p>
          </p:txBody>
        </p:sp>
        <p:grpSp>
          <p:nvGrpSpPr>
            <p:cNvPr id="57" name="Group 68"/>
            <p:cNvGrpSpPr>
              <a:grpSpLocks noChangeAspect="1"/>
            </p:cNvGrpSpPr>
            <p:nvPr/>
          </p:nvGrpSpPr>
          <p:grpSpPr bwMode="auto">
            <a:xfrm>
              <a:off x="1029" y="1985"/>
              <a:ext cx="60" cy="296"/>
              <a:chOff x="1311" y="1629"/>
              <a:chExt cx="74" cy="359"/>
            </a:xfrm>
          </p:grpSpPr>
          <p:sp>
            <p:nvSpPr>
              <p:cNvPr id="61" name="Oval 69"/>
              <p:cNvSpPr>
                <a:spLocks noChangeAspect="1" noChangeArrowheads="1"/>
              </p:cNvSpPr>
              <p:nvPr/>
            </p:nvSpPr>
            <p:spPr bwMode="auto">
              <a:xfrm>
                <a:off x="1311" y="1774"/>
                <a:ext cx="74" cy="74"/>
              </a:xfrm>
              <a:prstGeom prst="ellipse">
                <a:avLst/>
              </a:prstGeom>
              <a:solidFill>
                <a:schemeClr val="accent2"/>
              </a:solidFill>
              <a:ln w="12699">
                <a:solidFill>
                  <a:schemeClr val="accent2"/>
                </a:solidFill>
                <a:round/>
                <a:headEnd/>
                <a:tailEnd/>
              </a:ln>
            </p:spPr>
            <p:txBody>
              <a:bodyPr wrap="none" anchor="ctr"/>
              <a:lstStyle/>
              <a:p>
                <a:pPr algn="ctr"/>
                <a:endParaRPr lang="en-US"/>
              </a:p>
            </p:txBody>
          </p:sp>
          <p:sp>
            <p:nvSpPr>
              <p:cNvPr id="62" name="Line 70"/>
              <p:cNvSpPr>
                <a:spLocks noChangeAspect="1" noChangeShapeType="1"/>
              </p:cNvSpPr>
              <p:nvPr/>
            </p:nvSpPr>
            <p:spPr bwMode="auto">
              <a:xfrm flipV="1">
                <a:off x="1348" y="1629"/>
                <a:ext cx="0" cy="359"/>
              </a:xfrm>
              <a:prstGeom prst="line">
                <a:avLst/>
              </a:prstGeom>
              <a:noFill/>
              <a:ln w="12699">
                <a:solidFill>
                  <a:schemeClr val="accent2"/>
                </a:solidFill>
                <a:round/>
                <a:headEnd type="none" w="sm" len="sm"/>
                <a:tailEnd type="none" w="sm" len="sm"/>
              </a:ln>
            </p:spPr>
            <p:txBody>
              <a:bodyPr wrap="none" anchor="ctr"/>
              <a:lstStyle/>
              <a:p>
                <a:endParaRPr lang="en-US"/>
              </a:p>
            </p:txBody>
          </p:sp>
        </p:grpSp>
        <p:sp>
          <p:nvSpPr>
            <p:cNvPr id="58" name="AutoShape 71"/>
            <p:cNvSpPr>
              <a:spLocks noChangeAspect="1" noChangeArrowheads="1"/>
            </p:cNvSpPr>
            <p:nvPr/>
          </p:nvSpPr>
          <p:spPr bwMode="auto">
            <a:xfrm>
              <a:off x="964" y="2065"/>
              <a:ext cx="66" cy="62"/>
            </a:xfrm>
            <a:prstGeom prst="triangle">
              <a:avLst>
                <a:gd name="adj" fmla="val 50495"/>
              </a:avLst>
            </a:prstGeom>
            <a:solidFill>
              <a:schemeClr val="accent2"/>
            </a:solidFill>
            <a:ln w="12699">
              <a:solidFill>
                <a:schemeClr val="accent2"/>
              </a:solidFill>
              <a:miter lim="800000"/>
              <a:headEnd/>
              <a:tailEnd/>
            </a:ln>
          </p:spPr>
          <p:txBody>
            <a:bodyPr wrap="none" anchor="ctr"/>
            <a:lstStyle/>
            <a:p>
              <a:pPr algn="ctr"/>
              <a:endParaRPr lang="en-US"/>
            </a:p>
          </p:txBody>
        </p:sp>
        <p:sp>
          <p:nvSpPr>
            <p:cNvPr id="59" name="Oval 72"/>
            <p:cNvSpPr>
              <a:spLocks noChangeAspect="1" noChangeArrowheads="1"/>
            </p:cNvSpPr>
            <p:nvPr/>
          </p:nvSpPr>
          <p:spPr bwMode="auto">
            <a:xfrm>
              <a:off x="1609" y="2458"/>
              <a:ext cx="68" cy="66"/>
            </a:xfrm>
            <a:prstGeom prst="ellipse">
              <a:avLst/>
            </a:prstGeom>
            <a:solidFill>
              <a:schemeClr val="accent1"/>
            </a:solidFill>
            <a:ln w="12699">
              <a:solidFill>
                <a:schemeClr val="accent1"/>
              </a:solidFill>
              <a:round/>
              <a:headEnd/>
              <a:tailEnd/>
            </a:ln>
          </p:spPr>
          <p:txBody>
            <a:bodyPr wrap="none" anchor="ctr"/>
            <a:lstStyle/>
            <a:p>
              <a:pPr algn="ctr"/>
              <a:endParaRPr lang="en-US"/>
            </a:p>
          </p:txBody>
        </p:sp>
        <p:sp>
          <p:nvSpPr>
            <p:cNvPr id="60" name="Oval 73"/>
            <p:cNvSpPr>
              <a:spLocks noChangeAspect="1" noChangeArrowheads="1"/>
            </p:cNvSpPr>
            <p:nvPr/>
          </p:nvSpPr>
          <p:spPr bwMode="auto">
            <a:xfrm>
              <a:off x="1573" y="2429"/>
              <a:ext cx="64" cy="63"/>
            </a:xfrm>
            <a:prstGeom prst="ellipse">
              <a:avLst/>
            </a:prstGeom>
            <a:solidFill>
              <a:schemeClr val="bg1"/>
            </a:solidFill>
            <a:ln w="12699">
              <a:solidFill>
                <a:schemeClr val="accent1"/>
              </a:solidFill>
              <a:round/>
              <a:headEnd/>
              <a:tailEnd/>
            </a:ln>
          </p:spPr>
          <p:txBody>
            <a:bodyPr wrap="none" anchor="ctr"/>
            <a:lstStyle/>
            <a:p>
              <a:pPr algn="ctr"/>
              <a:endParaRPr lang="en-US"/>
            </a:p>
          </p:txBody>
        </p:sp>
      </p:grpSp>
      <p:sp>
        <p:nvSpPr>
          <p:cNvPr id="76" name="Rectangle 75"/>
          <p:cNvSpPr>
            <a:spLocks noChangeArrowheads="1"/>
          </p:cNvSpPr>
          <p:nvPr/>
        </p:nvSpPr>
        <p:spPr bwMode="auto">
          <a:xfrm>
            <a:off x="3886200" y="5867400"/>
            <a:ext cx="4572000" cy="597856"/>
          </a:xfrm>
          <a:prstGeom prst="rect">
            <a:avLst/>
          </a:prstGeom>
          <a:noFill/>
          <a:ln w="9525">
            <a:noFill/>
            <a:miter lim="800000"/>
            <a:headEnd/>
            <a:tailEnd/>
          </a:ln>
        </p:spPr>
        <p:txBody>
          <a:bodyPr>
            <a:spAutoFit/>
          </a:bodyPr>
          <a:lstStyle/>
          <a:p>
            <a:pPr marL="377825" indent="-282575" algn="ctr" defTabSz="400050">
              <a:lnSpc>
                <a:spcPct val="90000"/>
              </a:lnSpc>
              <a:spcBef>
                <a:spcPct val="15000"/>
              </a:spcBef>
              <a:spcAft>
                <a:spcPct val="15000"/>
              </a:spcAft>
              <a:tabLst>
                <a:tab pos="635000" algn="l"/>
                <a:tab pos="1268413" algn="l"/>
                <a:tab pos="1903413" algn="l"/>
                <a:tab pos="2538413" algn="l"/>
                <a:tab pos="3173413" algn="l"/>
                <a:tab pos="3806825" algn="l"/>
                <a:tab pos="4441825" algn="l"/>
                <a:tab pos="5076825" algn="l"/>
                <a:tab pos="5711825" algn="l"/>
                <a:tab pos="6345238" algn="l"/>
                <a:tab pos="6980238" algn="l"/>
                <a:tab pos="7615238" algn="l"/>
                <a:tab pos="8248650" algn="l"/>
              </a:tabLst>
            </a:pPr>
            <a:r>
              <a:rPr lang="en-US" b="1" i="0" dirty="0">
                <a:sym typeface="Symbol" pitchFamily="18" charset="2"/>
              </a:rPr>
              <a:t>For s &gt;≈ 10 </a:t>
            </a:r>
            <a:r>
              <a:rPr lang="en-US" b="1" i="0" dirty="0" err="1">
                <a:sym typeface="Symbol" pitchFamily="18" charset="2"/>
              </a:rPr>
              <a:t>GeV</a:t>
            </a:r>
            <a:r>
              <a:rPr lang="en-US" b="1" i="0" dirty="0">
                <a:sym typeface="Symbol" pitchFamily="18" charset="2"/>
              </a:rPr>
              <a:t> </a:t>
            </a:r>
            <a:r>
              <a:rPr lang="en-US" b="1" i="0" dirty="0" smtClean="0">
                <a:sym typeface="Symbol" pitchFamily="18" charset="2"/>
              </a:rPr>
              <a:t>, </a:t>
            </a:r>
            <a:r>
              <a:rPr lang="en-US" b="1" i="0" dirty="0">
                <a:sym typeface="Symbol" pitchFamily="18" charset="2"/>
              </a:rPr>
              <a:t>chemical freeze-out very close to phase boundary</a:t>
            </a:r>
          </a:p>
        </p:txBody>
      </p:sp>
      <p:sp>
        <p:nvSpPr>
          <p:cNvPr id="77" name="TextBox 93"/>
          <p:cNvSpPr txBox="1">
            <a:spLocks noChangeArrowheads="1"/>
          </p:cNvSpPr>
          <p:nvPr/>
        </p:nvSpPr>
        <p:spPr bwMode="auto">
          <a:xfrm>
            <a:off x="0" y="762000"/>
            <a:ext cx="2635250" cy="369888"/>
          </a:xfrm>
          <a:prstGeom prst="rect">
            <a:avLst/>
          </a:prstGeom>
          <a:noFill/>
          <a:ln w="9525">
            <a:noFill/>
            <a:miter lim="800000"/>
            <a:headEnd/>
            <a:tailEnd/>
          </a:ln>
        </p:spPr>
        <p:txBody>
          <a:bodyPr wrap="none">
            <a:spAutoFit/>
          </a:bodyPr>
          <a:lstStyle/>
          <a:p>
            <a:pPr algn="ctr"/>
            <a:r>
              <a:rPr lang="en-US" dirty="0"/>
              <a:t>Extracted T &amp; µ</a:t>
            </a:r>
            <a:r>
              <a:rPr lang="en-US" baseline="-25000" dirty="0"/>
              <a:t>B  </a:t>
            </a:r>
            <a:r>
              <a:rPr lang="en-US" dirty="0"/>
              <a:t>values</a:t>
            </a:r>
            <a:endParaRPr lang="en-US" baseline="-25000" dirty="0"/>
          </a:p>
        </p:txBody>
      </p:sp>
      <p:sp>
        <p:nvSpPr>
          <p:cNvPr id="79"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80"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circle(in)">
                                      <p:cBhvr>
                                        <p:cTn id="10" dur="20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Statistical Model Results</a:t>
            </a:r>
            <a:endParaRPr lang="en-US" dirty="0"/>
          </a:p>
        </p:txBody>
      </p:sp>
      <p:pic>
        <p:nvPicPr>
          <p:cNvPr id="3075" name="Picture 3"/>
          <p:cNvPicPr>
            <a:picLocks noChangeAspect="1" noChangeArrowheads="1"/>
          </p:cNvPicPr>
          <p:nvPr/>
        </p:nvPicPr>
        <p:blipFill>
          <a:blip r:embed="rId3" cstate="print"/>
          <a:srcRect/>
          <a:stretch>
            <a:fillRect/>
          </a:stretch>
        </p:blipFill>
        <p:spPr bwMode="auto">
          <a:xfrm>
            <a:off x="3505200" y="1447800"/>
            <a:ext cx="4895850" cy="4848225"/>
          </a:xfrm>
          <a:prstGeom prst="rect">
            <a:avLst/>
          </a:prstGeom>
          <a:noFill/>
          <a:ln w="9525">
            <a:noFill/>
            <a:miter lim="800000"/>
            <a:headEnd/>
            <a:tailEnd/>
          </a:ln>
        </p:spPr>
      </p:pic>
      <p:sp>
        <p:nvSpPr>
          <p:cNvPr id="6" name="Rectangle 5"/>
          <p:cNvSpPr/>
          <p:nvPr/>
        </p:nvSpPr>
        <p:spPr>
          <a:xfrm>
            <a:off x="304800" y="1981200"/>
            <a:ext cx="4572000" cy="2031325"/>
          </a:xfrm>
          <a:prstGeom prst="rect">
            <a:avLst/>
          </a:prstGeom>
        </p:spPr>
        <p:txBody>
          <a:bodyPr>
            <a:spAutoFit/>
          </a:bodyPr>
          <a:lstStyle/>
          <a:p>
            <a:r>
              <a:rPr lang="en-US" b="1" dirty="0" smtClean="0"/>
              <a:t>Results from different</a:t>
            </a:r>
          </a:p>
          <a:p>
            <a:r>
              <a:rPr lang="en-US" b="1" dirty="0" smtClean="0"/>
              <a:t>beam energies</a:t>
            </a:r>
          </a:p>
          <a:p>
            <a:r>
              <a:rPr lang="en-US" dirty="0" smtClean="0"/>
              <a:t>Analysis of particle yields</a:t>
            </a:r>
          </a:p>
          <a:p>
            <a:r>
              <a:rPr lang="en-US" dirty="0" smtClean="0"/>
              <a:t>with statistical models</a:t>
            </a:r>
          </a:p>
          <a:p>
            <a:r>
              <a:rPr lang="en-US" dirty="0" smtClean="0"/>
              <a:t>Freeze-out points reach QGP </a:t>
            </a:r>
          </a:p>
          <a:p>
            <a:r>
              <a:rPr lang="en-US" dirty="0" smtClean="0"/>
              <a:t>phase boundary at top SPS </a:t>
            </a:r>
          </a:p>
          <a:p>
            <a:r>
              <a:rPr lang="en-US" dirty="0" smtClean="0"/>
              <a:t>energies</a:t>
            </a:r>
            <a:endParaRPr lang="en-US" dirty="0"/>
          </a:p>
        </p:txBody>
      </p:sp>
      <p:sp>
        <p:nvSpPr>
          <p:cNvPr id="7"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8"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z="3600" dirty="0" smtClean="0"/>
              <a:t>Direct Photons: Comparisons to Theory</a:t>
            </a:r>
            <a:endParaRPr lang="en-US" sz="3600" dirty="0"/>
          </a:p>
        </p:txBody>
      </p:sp>
      <p:sp>
        <p:nvSpPr>
          <p:cNvPr id="4" name="Content Placeholder 2"/>
          <p:cNvSpPr txBox="1">
            <a:spLocks/>
          </p:cNvSpPr>
          <p:nvPr/>
        </p:nvSpPr>
        <p:spPr>
          <a:xfrm>
            <a:off x="5029200" y="457200"/>
            <a:ext cx="3962400" cy="5562600"/>
          </a:xfrm>
          <a:prstGeom prst="rect">
            <a:avLst/>
          </a:prstGeom>
        </p:spPr>
        <p:txBody>
          <a:bodyPr/>
          <a:lstStyle/>
          <a:p>
            <a:pPr marL="411480" marR="0" lvl="0" indent="-342900" algn="l" defTabSz="914400" rtl="0" eaLnBrk="1" fontAlgn="auto" latinLnBrk="0" hangingPunct="1">
              <a:lnSpc>
                <a:spcPct val="100000"/>
              </a:lnSpc>
              <a:spcBef>
                <a:spcPts val="700"/>
              </a:spcBef>
              <a:spcAft>
                <a:spcPts val="0"/>
              </a:spcAft>
              <a:buClr>
                <a:schemeClr val="tx2"/>
              </a:buClr>
              <a:buSzPct val="95000"/>
              <a:buFont typeface="Wingdings"/>
              <a:buChar char=""/>
              <a:tabLst/>
              <a:defRPr/>
            </a:pPr>
            <a:r>
              <a:rPr kumimoji="0" lang="en-US" sz="2000" b="0" i="0" u="none" strike="noStrike" kern="1200" cap="none" spc="0" normalizeH="0" baseline="0" noProof="0" dirty="0" err="1" smtClean="0">
                <a:ln>
                  <a:noFill/>
                </a:ln>
                <a:effectLst/>
                <a:uLnTx/>
                <a:uFillTx/>
                <a:latin typeface="Arial" pitchFamily="34" charset="0"/>
                <a:ea typeface="+mn-ea"/>
                <a:cs typeface="Arial" pitchFamily="34" charset="0"/>
              </a:rPr>
              <a:t>Hydrodynamical</a:t>
            </a:r>
            <a:r>
              <a:rPr kumimoji="0" lang="en-US" sz="2000" b="0" i="0" u="none" strike="noStrike" kern="1200" cap="none" spc="0" normalizeH="0" baseline="0" noProof="0" dirty="0" smtClean="0">
                <a:ln>
                  <a:noFill/>
                </a:ln>
                <a:effectLst/>
                <a:uLnTx/>
                <a:uFillTx/>
                <a:latin typeface="Arial" pitchFamily="34" charset="0"/>
                <a:ea typeface="+mn-ea"/>
                <a:cs typeface="Arial" pitchFamily="34" charset="0"/>
              </a:rPr>
              <a:t> models are compared with the data</a:t>
            </a:r>
          </a:p>
          <a:p>
            <a:pPr marL="411480" marR="0" lvl="0" indent="-342900" algn="l" defTabSz="914400" rtl="0" eaLnBrk="1" fontAlgn="auto" latinLnBrk="0" hangingPunct="1">
              <a:lnSpc>
                <a:spcPct val="100000"/>
              </a:lnSpc>
              <a:spcBef>
                <a:spcPts val="700"/>
              </a:spcBef>
              <a:spcAft>
                <a:spcPts val="0"/>
              </a:spcAft>
              <a:buClr>
                <a:schemeClr val="tx2"/>
              </a:buClr>
              <a:buSzPct val="95000"/>
              <a:buFontTx/>
              <a:buNone/>
              <a:tabLst/>
              <a:defRPr/>
            </a:pPr>
            <a:r>
              <a:rPr kumimoji="0" lang="en-US" sz="2000" b="0" i="0" u="none" strike="noStrike" kern="1200" cap="none" spc="0" normalizeH="0" baseline="0" noProof="0" dirty="0" smtClean="0">
                <a:ln>
                  <a:noFill/>
                </a:ln>
                <a:effectLst/>
                <a:uLnTx/>
                <a:uFillTx/>
                <a:latin typeface="Arial" pitchFamily="34" charset="0"/>
                <a:ea typeface="+mn-ea"/>
                <a:cs typeface="Arial" pitchFamily="34" charset="0"/>
              </a:rPr>
              <a:t>	</a:t>
            </a:r>
            <a:r>
              <a:rPr kumimoji="0" lang="en-US" sz="1800" b="0" i="0" u="none" strike="noStrike" kern="1200" cap="none" spc="0" normalizeH="0" baseline="0" noProof="0" dirty="0" err="1" smtClean="0">
                <a:ln>
                  <a:noFill/>
                </a:ln>
                <a:effectLst/>
                <a:uLnTx/>
                <a:uFillTx/>
                <a:latin typeface="Arial" pitchFamily="34" charset="0"/>
                <a:ea typeface="+mn-ea"/>
                <a:cs typeface="Arial" pitchFamily="34" charset="0"/>
              </a:rPr>
              <a:t>D.d’Enterria</a:t>
            </a:r>
            <a:r>
              <a:rPr kumimoji="0" lang="en-US" sz="1800" b="0" i="0" u="none" strike="noStrike" kern="1200" cap="none" spc="0" normalizeH="0" baseline="0" noProof="0" dirty="0" smtClean="0">
                <a:ln>
                  <a:noFill/>
                </a:ln>
                <a:effectLst/>
                <a:uLnTx/>
                <a:uFillTx/>
                <a:latin typeface="Arial" pitchFamily="34" charset="0"/>
                <a:ea typeface="+mn-ea"/>
                <a:cs typeface="Arial" pitchFamily="34" charset="0"/>
              </a:rPr>
              <a:t> &amp;</a:t>
            </a:r>
            <a:r>
              <a:rPr kumimoji="0" lang="en-US" sz="1800" b="0" i="0" u="none" strike="noStrike" kern="1200" cap="none" spc="0" normalizeH="0" baseline="0" noProof="0" dirty="0" err="1" smtClean="0">
                <a:ln>
                  <a:noFill/>
                </a:ln>
                <a:effectLst/>
                <a:uLnTx/>
                <a:uFillTx/>
                <a:latin typeface="Arial" pitchFamily="34" charset="0"/>
                <a:ea typeface="+mn-ea"/>
                <a:cs typeface="Arial" pitchFamily="34" charset="0"/>
              </a:rPr>
              <a:t>D.Peressounko</a:t>
            </a:r>
            <a:endParaRPr kumimoji="0" lang="en-US" sz="1800" b="0" i="0" u="none" strike="noStrike" kern="1200" cap="none" spc="0" normalizeH="0" baseline="0" noProof="0" dirty="0" smtClean="0">
              <a:ln>
                <a:noFill/>
              </a:ln>
              <a:effectLst/>
              <a:uLnTx/>
              <a:uFillTx/>
              <a:latin typeface="Arial" pitchFamily="34" charset="0"/>
              <a:ea typeface="+mn-ea"/>
              <a:cs typeface="Arial" pitchFamily="34" charset="0"/>
            </a:endParaRPr>
          </a:p>
          <a:p>
            <a:pPr marL="411480" marR="0" lvl="0" indent="-342900" algn="l" defTabSz="914400" rtl="0" eaLnBrk="1" fontAlgn="auto" latinLnBrk="0" hangingPunct="1">
              <a:lnSpc>
                <a:spcPct val="100000"/>
              </a:lnSpc>
              <a:spcBef>
                <a:spcPts val="700"/>
              </a:spcBef>
              <a:spcAft>
                <a:spcPts val="0"/>
              </a:spcAft>
              <a:buClr>
                <a:schemeClr val="tx2"/>
              </a:buClr>
              <a:buSzPct val="95000"/>
              <a:buFontTx/>
              <a:buNone/>
              <a:tabLst/>
              <a:defRPr/>
            </a:pPr>
            <a:r>
              <a:rPr kumimoji="0" lang="en-US" sz="1800" b="0" i="0" u="none" strike="noStrike" kern="1200" cap="none" spc="0" normalizeH="0" baseline="0" noProof="0" dirty="0" smtClean="0">
                <a:ln>
                  <a:noFill/>
                </a:ln>
                <a:effectLst/>
                <a:uLnTx/>
                <a:uFillTx/>
                <a:latin typeface="Arial" pitchFamily="34" charset="0"/>
                <a:ea typeface="+mn-ea"/>
                <a:cs typeface="Arial" pitchFamily="34" charset="0"/>
              </a:rPr>
              <a:t>	   T=590MeV, </a:t>
            </a:r>
            <a:r>
              <a:rPr kumimoji="0" lang="en-US" sz="1800" b="0" i="0" u="none" strike="noStrike" kern="1200" cap="none" spc="0" normalizeH="0" baseline="0" noProof="0" dirty="0" smtClean="0">
                <a:ln>
                  <a:noFill/>
                </a:ln>
                <a:effectLst/>
                <a:uLnTx/>
                <a:uFillTx/>
                <a:latin typeface="Symbol" pitchFamily="18" charset="2"/>
                <a:ea typeface="+mn-ea"/>
                <a:cs typeface="Arial" pitchFamily="34" charset="0"/>
              </a:rPr>
              <a:t>t</a:t>
            </a:r>
            <a:r>
              <a:rPr kumimoji="0" lang="en-US" sz="1800" b="0" i="0" u="none" strike="noStrike" kern="1200" cap="none" spc="0" normalizeH="0" baseline="-25000" noProof="0" dirty="0" smtClean="0">
                <a:ln>
                  <a:noFill/>
                </a:ln>
                <a:effectLst/>
                <a:uLnTx/>
                <a:uFillTx/>
                <a:latin typeface="Arial" pitchFamily="34" charset="0"/>
                <a:ea typeface="+mn-ea"/>
                <a:cs typeface="Arial" pitchFamily="34" charset="0"/>
              </a:rPr>
              <a:t>0</a:t>
            </a:r>
            <a:r>
              <a:rPr kumimoji="0" lang="en-US" sz="1800" b="0" i="0" u="none" strike="noStrike" kern="1200" cap="none" spc="0" normalizeH="0" baseline="0" noProof="0" dirty="0" smtClean="0">
                <a:ln>
                  <a:noFill/>
                </a:ln>
                <a:effectLst/>
                <a:uLnTx/>
                <a:uFillTx/>
                <a:latin typeface="Arial" pitchFamily="34" charset="0"/>
                <a:ea typeface="+mn-ea"/>
                <a:cs typeface="Arial" pitchFamily="34" charset="0"/>
              </a:rPr>
              <a:t>=0.15fm/c</a:t>
            </a:r>
          </a:p>
          <a:p>
            <a:pPr marL="411480" marR="0" lvl="0" indent="-342900" algn="l" defTabSz="914400" rtl="0" eaLnBrk="1" fontAlgn="auto" latinLnBrk="0" hangingPunct="1">
              <a:lnSpc>
                <a:spcPct val="100000"/>
              </a:lnSpc>
              <a:spcBef>
                <a:spcPts val="700"/>
              </a:spcBef>
              <a:spcAft>
                <a:spcPts val="0"/>
              </a:spcAft>
              <a:buClr>
                <a:schemeClr val="tx2"/>
              </a:buClr>
              <a:buSzPct val="95000"/>
              <a:buFontTx/>
              <a:buNone/>
              <a:tabLst/>
              <a:defRPr/>
            </a:pPr>
            <a:r>
              <a:rPr kumimoji="0" lang="en-US" sz="1800" b="0" i="0" u="none" strike="noStrike" kern="1200" cap="none" spc="0" normalizeH="0" baseline="0" noProof="0" dirty="0" smtClean="0">
                <a:ln>
                  <a:noFill/>
                </a:ln>
                <a:effectLst/>
                <a:uLnTx/>
                <a:uFillTx/>
                <a:latin typeface="Arial" pitchFamily="34" charset="0"/>
                <a:ea typeface="+mn-ea"/>
                <a:cs typeface="Arial" pitchFamily="34" charset="0"/>
              </a:rPr>
              <a:t>	S. </a:t>
            </a:r>
            <a:r>
              <a:rPr kumimoji="0" lang="en-US" sz="1800" b="0" i="0" u="none" strike="noStrike" kern="1200" cap="none" spc="0" normalizeH="0" baseline="0" noProof="0" dirty="0" err="1" smtClean="0">
                <a:ln>
                  <a:noFill/>
                </a:ln>
                <a:effectLst/>
                <a:uLnTx/>
                <a:uFillTx/>
                <a:latin typeface="Arial" pitchFamily="34" charset="0"/>
                <a:ea typeface="+mn-ea"/>
                <a:cs typeface="Arial" pitchFamily="34" charset="0"/>
              </a:rPr>
              <a:t>Rasanen</a:t>
            </a:r>
            <a:r>
              <a:rPr kumimoji="0" lang="en-US" sz="1800" b="0" i="0" u="none" strike="noStrike" kern="1200" cap="none" spc="0" normalizeH="0" baseline="0" noProof="0" dirty="0" smtClean="0">
                <a:ln>
                  <a:noFill/>
                </a:ln>
                <a:effectLst/>
                <a:uLnTx/>
                <a:uFillTx/>
                <a:latin typeface="Arial" pitchFamily="34" charset="0"/>
                <a:ea typeface="+mn-ea"/>
                <a:cs typeface="Arial" pitchFamily="34" charset="0"/>
              </a:rPr>
              <a:t> et al. </a:t>
            </a:r>
          </a:p>
          <a:p>
            <a:pPr marL="411480" marR="0" lvl="0" indent="-342900" algn="l" defTabSz="914400" rtl="0" eaLnBrk="1" fontAlgn="auto" latinLnBrk="0" hangingPunct="1">
              <a:lnSpc>
                <a:spcPct val="100000"/>
              </a:lnSpc>
              <a:spcBef>
                <a:spcPts val="700"/>
              </a:spcBef>
              <a:spcAft>
                <a:spcPts val="0"/>
              </a:spcAft>
              <a:buClr>
                <a:schemeClr val="tx2"/>
              </a:buClr>
              <a:buSzPct val="95000"/>
              <a:buFontTx/>
              <a:buNone/>
              <a:tabLst/>
              <a:defRPr/>
            </a:pPr>
            <a:r>
              <a:rPr kumimoji="0" lang="en-US" sz="1800" b="0" i="0" u="none" strike="noStrike" kern="1200" cap="none" spc="0" normalizeH="0" baseline="0" noProof="0" dirty="0" smtClean="0">
                <a:ln>
                  <a:noFill/>
                </a:ln>
                <a:effectLst/>
                <a:uLnTx/>
                <a:uFillTx/>
                <a:latin typeface="Arial" pitchFamily="34" charset="0"/>
                <a:ea typeface="+mn-ea"/>
                <a:cs typeface="Arial" pitchFamily="34" charset="0"/>
              </a:rPr>
              <a:t>	   T=580MeV, </a:t>
            </a:r>
            <a:r>
              <a:rPr kumimoji="0" lang="en-US" sz="1800" b="0" i="0" u="none" strike="noStrike" kern="1200" cap="none" spc="0" normalizeH="0" baseline="0" noProof="0" dirty="0" smtClean="0">
                <a:ln>
                  <a:noFill/>
                </a:ln>
                <a:effectLst/>
                <a:uLnTx/>
                <a:uFillTx/>
                <a:latin typeface="Symbol" pitchFamily="18" charset="2"/>
                <a:ea typeface="+mn-ea"/>
                <a:cs typeface="Arial" pitchFamily="34" charset="0"/>
              </a:rPr>
              <a:t>t</a:t>
            </a:r>
            <a:r>
              <a:rPr kumimoji="0" lang="en-US" sz="1800" b="0" i="0" u="none" strike="noStrike" kern="1200" cap="none" spc="0" normalizeH="0" baseline="-25000" noProof="0" dirty="0" smtClean="0">
                <a:ln>
                  <a:noFill/>
                </a:ln>
                <a:effectLst/>
                <a:uLnTx/>
                <a:uFillTx/>
                <a:latin typeface="Arial" pitchFamily="34" charset="0"/>
                <a:ea typeface="+mn-ea"/>
                <a:cs typeface="Arial" pitchFamily="34" charset="0"/>
              </a:rPr>
              <a:t>0</a:t>
            </a:r>
            <a:r>
              <a:rPr kumimoji="0" lang="en-US" sz="1800" b="0" i="0" u="none" strike="noStrike" kern="1200" cap="none" spc="0" normalizeH="0" baseline="0" noProof="0" dirty="0" smtClean="0">
                <a:ln>
                  <a:noFill/>
                </a:ln>
                <a:effectLst/>
                <a:uLnTx/>
                <a:uFillTx/>
                <a:latin typeface="Arial" pitchFamily="34" charset="0"/>
                <a:ea typeface="+mn-ea"/>
                <a:cs typeface="Arial" pitchFamily="34" charset="0"/>
              </a:rPr>
              <a:t>=0.17fm/c</a:t>
            </a:r>
          </a:p>
          <a:p>
            <a:pPr marL="411480" marR="0" lvl="0" indent="-342900" algn="l" defTabSz="914400" rtl="0" eaLnBrk="1" fontAlgn="auto" latinLnBrk="0" hangingPunct="1">
              <a:lnSpc>
                <a:spcPct val="100000"/>
              </a:lnSpc>
              <a:spcBef>
                <a:spcPts val="700"/>
              </a:spcBef>
              <a:spcAft>
                <a:spcPts val="0"/>
              </a:spcAft>
              <a:buClr>
                <a:schemeClr val="tx2"/>
              </a:buClr>
              <a:buSzPct val="95000"/>
              <a:buFontTx/>
              <a:buNone/>
              <a:tabLst/>
              <a:defRPr/>
            </a:pPr>
            <a:r>
              <a:rPr kumimoji="0" lang="en-US" sz="1800" b="0" i="0" u="none" strike="noStrike" kern="1200" cap="none" spc="0" normalizeH="0" baseline="0" noProof="0" dirty="0" smtClean="0">
                <a:ln>
                  <a:noFill/>
                </a:ln>
                <a:effectLst/>
                <a:uLnTx/>
                <a:uFillTx/>
                <a:latin typeface="Arial" pitchFamily="34" charset="0"/>
                <a:ea typeface="+mn-ea"/>
                <a:cs typeface="Arial" pitchFamily="34" charset="0"/>
              </a:rPr>
              <a:t>	D. K. </a:t>
            </a:r>
            <a:r>
              <a:rPr kumimoji="0" lang="en-US" sz="1800" b="0" i="0" u="none" strike="noStrike" kern="1200" cap="none" spc="0" normalizeH="0" baseline="0" noProof="0" dirty="0" err="1" smtClean="0">
                <a:ln>
                  <a:noFill/>
                </a:ln>
                <a:effectLst/>
                <a:uLnTx/>
                <a:uFillTx/>
                <a:latin typeface="Arial" pitchFamily="34" charset="0"/>
                <a:ea typeface="+mn-ea"/>
                <a:cs typeface="Arial" pitchFamily="34" charset="0"/>
              </a:rPr>
              <a:t>Srivastava</a:t>
            </a:r>
            <a:r>
              <a:rPr kumimoji="0" lang="en-US" sz="1800" b="0" i="0" u="none" strike="noStrike" kern="1200" cap="none" spc="0" normalizeH="0" baseline="0" noProof="0" dirty="0" smtClean="0">
                <a:ln>
                  <a:noFill/>
                </a:ln>
                <a:effectLst/>
                <a:uLnTx/>
                <a:uFillTx/>
                <a:latin typeface="Arial" pitchFamily="34" charset="0"/>
                <a:ea typeface="+mn-ea"/>
                <a:cs typeface="Arial" pitchFamily="34" charset="0"/>
              </a:rPr>
              <a:t> </a:t>
            </a:r>
          </a:p>
          <a:p>
            <a:pPr marL="411480" marR="0" lvl="0" indent="-342900" algn="l" defTabSz="914400" rtl="0" eaLnBrk="1" fontAlgn="auto" latinLnBrk="0" hangingPunct="1">
              <a:lnSpc>
                <a:spcPct val="100000"/>
              </a:lnSpc>
              <a:spcBef>
                <a:spcPts val="700"/>
              </a:spcBef>
              <a:spcAft>
                <a:spcPts val="0"/>
              </a:spcAft>
              <a:buClr>
                <a:schemeClr val="tx2"/>
              </a:buClr>
              <a:buSzPct val="95000"/>
              <a:buFontTx/>
              <a:buNone/>
              <a:tabLst/>
              <a:defRPr/>
            </a:pPr>
            <a:r>
              <a:rPr kumimoji="0" lang="en-US" sz="1800" b="0" i="0" u="none" strike="noStrike" kern="1200" cap="none" spc="0" normalizeH="0" baseline="0" noProof="0" dirty="0" smtClean="0">
                <a:ln>
                  <a:noFill/>
                </a:ln>
                <a:effectLst/>
                <a:uLnTx/>
                <a:uFillTx/>
                <a:latin typeface="Arial" pitchFamily="34" charset="0"/>
                <a:ea typeface="+mn-ea"/>
                <a:cs typeface="Arial" pitchFamily="34" charset="0"/>
              </a:rPr>
              <a:t>	   T=450-600MeV, </a:t>
            </a:r>
            <a:r>
              <a:rPr kumimoji="0" lang="en-US" sz="1800" b="0" i="0" u="none" strike="noStrike" kern="1200" cap="none" spc="0" normalizeH="0" baseline="0" noProof="0" dirty="0" smtClean="0">
                <a:ln>
                  <a:noFill/>
                </a:ln>
                <a:effectLst/>
                <a:uLnTx/>
                <a:uFillTx/>
                <a:latin typeface="Symbol" pitchFamily="18" charset="2"/>
                <a:ea typeface="+mn-ea"/>
                <a:cs typeface="Arial" pitchFamily="34" charset="0"/>
              </a:rPr>
              <a:t>t</a:t>
            </a:r>
            <a:r>
              <a:rPr kumimoji="0" lang="en-US" sz="1800" b="0" i="0" u="none" strike="noStrike" kern="1200" cap="none" spc="0" normalizeH="0" baseline="-25000" noProof="0" dirty="0" smtClean="0">
                <a:ln>
                  <a:noFill/>
                </a:ln>
                <a:effectLst/>
                <a:uLnTx/>
                <a:uFillTx/>
                <a:latin typeface="Arial" pitchFamily="34" charset="0"/>
                <a:ea typeface="+mn-ea"/>
                <a:cs typeface="Arial" pitchFamily="34" charset="0"/>
              </a:rPr>
              <a:t>0</a:t>
            </a:r>
            <a:r>
              <a:rPr kumimoji="0" lang="en-US" sz="1800" b="0" i="0" u="none" strike="noStrike" kern="1200" cap="none" spc="0" normalizeH="0" baseline="0" noProof="0" dirty="0" smtClean="0">
                <a:ln>
                  <a:noFill/>
                </a:ln>
                <a:effectLst/>
                <a:uLnTx/>
                <a:uFillTx/>
                <a:latin typeface="Arial" pitchFamily="34" charset="0"/>
                <a:ea typeface="+mn-ea"/>
                <a:cs typeface="Arial" pitchFamily="34" charset="0"/>
              </a:rPr>
              <a:t>=0.2fm/c</a:t>
            </a:r>
          </a:p>
          <a:p>
            <a:pPr marL="411480" marR="0" lvl="0" indent="-342900" algn="l" defTabSz="914400" rtl="0" eaLnBrk="1" fontAlgn="auto" latinLnBrk="0" hangingPunct="1">
              <a:lnSpc>
                <a:spcPct val="100000"/>
              </a:lnSpc>
              <a:spcBef>
                <a:spcPts val="700"/>
              </a:spcBef>
              <a:spcAft>
                <a:spcPts val="0"/>
              </a:spcAft>
              <a:buClr>
                <a:schemeClr val="tx2"/>
              </a:buClr>
              <a:buSzPct val="95000"/>
              <a:buFontTx/>
              <a:buNone/>
              <a:tabLst/>
              <a:defRPr/>
            </a:pPr>
            <a:r>
              <a:rPr kumimoji="0" lang="en-US" sz="1800" b="0" i="0" u="none" strike="noStrike" kern="1200" cap="none" spc="0" normalizeH="0" baseline="0" noProof="0" dirty="0" smtClean="0">
                <a:ln>
                  <a:noFill/>
                </a:ln>
                <a:effectLst/>
                <a:uLnTx/>
                <a:uFillTx/>
                <a:latin typeface="Arial" pitchFamily="34" charset="0"/>
                <a:ea typeface="+mn-ea"/>
                <a:cs typeface="Arial" pitchFamily="34" charset="0"/>
              </a:rPr>
              <a:t>	S. </a:t>
            </a:r>
            <a:r>
              <a:rPr kumimoji="0" lang="en-US" sz="1800" b="0" i="0" u="none" strike="noStrike" kern="1200" cap="none" spc="0" normalizeH="0" baseline="0" noProof="0" dirty="0" err="1" smtClean="0">
                <a:ln>
                  <a:noFill/>
                </a:ln>
                <a:effectLst/>
                <a:uLnTx/>
                <a:uFillTx/>
                <a:latin typeface="Arial" pitchFamily="34" charset="0"/>
                <a:ea typeface="+mn-ea"/>
                <a:cs typeface="Arial" pitchFamily="34" charset="0"/>
              </a:rPr>
              <a:t>Turbide</a:t>
            </a:r>
            <a:r>
              <a:rPr kumimoji="0" lang="en-US" sz="1800" b="0" i="0" u="none" strike="noStrike" kern="1200" cap="none" spc="0" normalizeH="0" baseline="0" noProof="0" dirty="0" smtClean="0">
                <a:ln>
                  <a:noFill/>
                </a:ln>
                <a:effectLst/>
                <a:uLnTx/>
                <a:uFillTx/>
                <a:latin typeface="Arial" pitchFamily="34" charset="0"/>
                <a:ea typeface="+mn-ea"/>
                <a:cs typeface="Arial" pitchFamily="34" charset="0"/>
              </a:rPr>
              <a:t> et al. </a:t>
            </a:r>
          </a:p>
          <a:p>
            <a:pPr marL="411480" marR="0" lvl="0" indent="-342900" algn="l" defTabSz="914400" rtl="0" eaLnBrk="1" fontAlgn="auto" latinLnBrk="0" hangingPunct="1">
              <a:lnSpc>
                <a:spcPct val="100000"/>
              </a:lnSpc>
              <a:spcBef>
                <a:spcPts val="700"/>
              </a:spcBef>
              <a:spcAft>
                <a:spcPts val="0"/>
              </a:spcAft>
              <a:buClr>
                <a:schemeClr val="tx2"/>
              </a:buClr>
              <a:buSzPct val="95000"/>
              <a:buFontTx/>
              <a:buNone/>
              <a:tabLst/>
              <a:defRPr/>
            </a:pPr>
            <a:r>
              <a:rPr kumimoji="0" lang="en-US" sz="1800" b="0" i="0" u="none" strike="noStrike" kern="1200" cap="none" spc="0" normalizeH="0" baseline="0" noProof="0" dirty="0" smtClean="0">
                <a:ln>
                  <a:noFill/>
                </a:ln>
                <a:effectLst/>
                <a:uLnTx/>
                <a:uFillTx/>
                <a:latin typeface="Arial" pitchFamily="34" charset="0"/>
                <a:ea typeface="+mn-ea"/>
                <a:cs typeface="Arial" pitchFamily="34" charset="0"/>
              </a:rPr>
              <a:t>	   T=370MeV, </a:t>
            </a:r>
            <a:r>
              <a:rPr kumimoji="0" lang="en-US" sz="1800" b="0" i="0" u="none" strike="noStrike" kern="1200" cap="none" spc="0" normalizeH="0" baseline="0" noProof="0" dirty="0" smtClean="0">
                <a:ln>
                  <a:noFill/>
                </a:ln>
                <a:effectLst/>
                <a:uLnTx/>
                <a:uFillTx/>
                <a:latin typeface="Symbol" pitchFamily="18" charset="2"/>
                <a:ea typeface="+mn-ea"/>
                <a:cs typeface="Arial" pitchFamily="34" charset="0"/>
              </a:rPr>
              <a:t>t</a:t>
            </a:r>
            <a:r>
              <a:rPr kumimoji="0" lang="en-US" sz="1800" b="0" i="0" u="none" strike="noStrike" kern="1200" cap="none" spc="0" normalizeH="0" baseline="-25000" noProof="0" dirty="0" smtClean="0">
                <a:ln>
                  <a:noFill/>
                </a:ln>
                <a:effectLst/>
                <a:uLnTx/>
                <a:uFillTx/>
                <a:latin typeface="Arial" pitchFamily="34" charset="0"/>
                <a:ea typeface="+mn-ea"/>
                <a:cs typeface="Arial" pitchFamily="34" charset="0"/>
              </a:rPr>
              <a:t>0</a:t>
            </a:r>
            <a:r>
              <a:rPr kumimoji="0" lang="en-US" sz="1800" b="0" i="0" u="none" strike="noStrike" kern="1200" cap="none" spc="0" normalizeH="0" baseline="0" noProof="0" dirty="0" smtClean="0">
                <a:ln>
                  <a:noFill/>
                </a:ln>
                <a:effectLst/>
                <a:uLnTx/>
                <a:uFillTx/>
                <a:latin typeface="Arial" pitchFamily="34" charset="0"/>
                <a:ea typeface="+mn-ea"/>
                <a:cs typeface="Arial" pitchFamily="34" charset="0"/>
              </a:rPr>
              <a:t>=0.33fm/c</a:t>
            </a:r>
          </a:p>
          <a:p>
            <a:pPr marL="411480" marR="0" lvl="0" indent="-342900" algn="l" defTabSz="914400" rtl="0" eaLnBrk="1" fontAlgn="auto" latinLnBrk="0" hangingPunct="1">
              <a:lnSpc>
                <a:spcPct val="100000"/>
              </a:lnSpc>
              <a:spcBef>
                <a:spcPts val="700"/>
              </a:spcBef>
              <a:spcAft>
                <a:spcPts val="0"/>
              </a:spcAft>
              <a:buClr>
                <a:schemeClr val="tx2"/>
              </a:buClr>
              <a:buSzPct val="95000"/>
              <a:buFontTx/>
              <a:buNone/>
              <a:tabLst/>
              <a:defRPr/>
            </a:pPr>
            <a:r>
              <a:rPr kumimoji="0" lang="en-US" sz="1800" b="0" i="0" u="none" strike="noStrike" kern="1200" cap="none" spc="0" normalizeH="0" baseline="0" noProof="0" dirty="0" smtClean="0">
                <a:ln>
                  <a:noFill/>
                </a:ln>
                <a:effectLst/>
                <a:uLnTx/>
                <a:uFillTx/>
                <a:latin typeface="Arial" pitchFamily="34" charset="0"/>
                <a:ea typeface="+mn-ea"/>
                <a:cs typeface="Arial" pitchFamily="34" charset="0"/>
              </a:rPr>
              <a:t>	J. </a:t>
            </a:r>
            <a:r>
              <a:rPr kumimoji="0" lang="en-US" sz="1800" b="0" i="0" u="none" strike="noStrike" kern="1200" cap="none" spc="0" normalizeH="0" baseline="0" noProof="0" dirty="0" err="1" smtClean="0">
                <a:ln>
                  <a:noFill/>
                </a:ln>
                <a:effectLst/>
                <a:uLnTx/>
                <a:uFillTx/>
                <a:latin typeface="Arial" pitchFamily="34" charset="0"/>
                <a:ea typeface="+mn-ea"/>
                <a:cs typeface="Arial" pitchFamily="34" charset="0"/>
              </a:rPr>
              <a:t>Alam</a:t>
            </a:r>
            <a:r>
              <a:rPr kumimoji="0" lang="en-US" sz="1800" b="0" i="0" u="none" strike="noStrike" kern="1200" cap="none" spc="0" normalizeH="0" baseline="0" noProof="0" dirty="0" smtClean="0">
                <a:ln>
                  <a:noFill/>
                </a:ln>
                <a:effectLst/>
                <a:uLnTx/>
                <a:uFillTx/>
                <a:latin typeface="Arial" pitchFamily="34" charset="0"/>
                <a:ea typeface="+mn-ea"/>
                <a:cs typeface="Arial" pitchFamily="34" charset="0"/>
              </a:rPr>
              <a:t> et al. </a:t>
            </a:r>
          </a:p>
          <a:p>
            <a:pPr marL="411480" marR="0" lvl="0" indent="-342900" algn="l" defTabSz="914400" rtl="0" eaLnBrk="1" fontAlgn="auto" latinLnBrk="0" hangingPunct="1">
              <a:lnSpc>
                <a:spcPct val="100000"/>
              </a:lnSpc>
              <a:spcBef>
                <a:spcPts val="700"/>
              </a:spcBef>
              <a:spcAft>
                <a:spcPts val="0"/>
              </a:spcAft>
              <a:buClr>
                <a:schemeClr val="tx2"/>
              </a:buClr>
              <a:buSzPct val="95000"/>
              <a:buFontTx/>
              <a:buNone/>
              <a:tabLst/>
              <a:defRPr/>
            </a:pPr>
            <a:r>
              <a:rPr kumimoji="0" lang="en-US" sz="1800" b="0" i="0" u="none" strike="noStrike" kern="1200" cap="none" spc="0" normalizeH="0" baseline="0" noProof="0" dirty="0" smtClean="0">
                <a:ln>
                  <a:noFill/>
                </a:ln>
                <a:effectLst/>
                <a:uLnTx/>
                <a:uFillTx/>
                <a:latin typeface="Arial" pitchFamily="34" charset="0"/>
                <a:ea typeface="+mn-ea"/>
                <a:cs typeface="Arial" pitchFamily="34" charset="0"/>
              </a:rPr>
              <a:t>	   T=300MeV, </a:t>
            </a:r>
            <a:r>
              <a:rPr kumimoji="0" lang="en-US" sz="1800" b="0" i="0" u="none" strike="noStrike" kern="1200" cap="none" spc="0" normalizeH="0" baseline="0" noProof="0" dirty="0" smtClean="0">
                <a:ln>
                  <a:noFill/>
                </a:ln>
                <a:effectLst/>
                <a:uLnTx/>
                <a:uFillTx/>
                <a:latin typeface="Symbol" pitchFamily="18" charset="2"/>
                <a:ea typeface="+mn-ea"/>
                <a:cs typeface="Arial" pitchFamily="34" charset="0"/>
              </a:rPr>
              <a:t>t</a:t>
            </a:r>
            <a:r>
              <a:rPr kumimoji="0" lang="en-US" sz="1800" b="0" i="0" u="none" strike="noStrike" kern="1200" cap="none" spc="0" normalizeH="0" baseline="-25000" noProof="0" dirty="0" smtClean="0">
                <a:ln>
                  <a:noFill/>
                </a:ln>
                <a:effectLst/>
                <a:uLnTx/>
                <a:uFillTx/>
                <a:latin typeface="Arial" pitchFamily="34" charset="0"/>
                <a:ea typeface="+mn-ea"/>
                <a:cs typeface="Arial" pitchFamily="34" charset="0"/>
              </a:rPr>
              <a:t>0</a:t>
            </a:r>
            <a:r>
              <a:rPr kumimoji="0" lang="en-US" sz="1800" b="0" i="0" u="none" strike="noStrike" kern="1200" cap="none" spc="0" normalizeH="0" baseline="0" noProof="0" dirty="0" smtClean="0">
                <a:ln>
                  <a:noFill/>
                </a:ln>
                <a:effectLst/>
                <a:uLnTx/>
                <a:uFillTx/>
                <a:latin typeface="Arial" pitchFamily="34" charset="0"/>
                <a:ea typeface="+mn-ea"/>
                <a:cs typeface="Arial" pitchFamily="34" charset="0"/>
              </a:rPr>
              <a:t>=0.5fm/c</a:t>
            </a:r>
          </a:p>
          <a:p>
            <a:pPr marL="411480" marR="0" lvl="0" indent="-342900" algn="l" defTabSz="914400" rtl="0" eaLnBrk="1" fontAlgn="auto" latinLnBrk="0" hangingPunct="1">
              <a:lnSpc>
                <a:spcPct val="100000"/>
              </a:lnSpc>
              <a:spcBef>
                <a:spcPts val="700"/>
              </a:spcBef>
              <a:spcAft>
                <a:spcPts val="0"/>
              </a:spcAft>
              <a:buClr>
                <a:schemeClr val="tx2"/>
              </a:buClr>
              <a:buSzPct val="95000"/>
              <a:buFontTx/>
              <a:buNone/>
              <a:tabLst/>
              <a:defRPr/>
            </a:pPr>
            <a:r>
              <a:rPr kumimoji="0" lang="en-US" sz="1800" b="0" i="0" u="none" strike="noStrike" kern="1200" cap="none" spc="0" normalizeH="0" baseline="0" noProof="0" dirty="0" smtClean="0">
                <a:ln>
                  <a:noFill/>
                </a:ln>
                <a:effectLst/>
                <a:uLnTx/>
                <a:uFillTx/>
                <a:latin typeface="Arial" pitchFamily="34" charset="0"/>
                <a:ea typeface="+mn-ea"/>
                <a:cs typeface="Arial" pitchFamily="34" charset="0"/>
              </a:rPr>
              <a:t>	F.M. Liu et al.</a:t>
            </a:r>
          </a:p>
          <a:p>
            <a:pPr marL="411480" marR="0" lvl="0" indent="-342900" algn="l" defTabSz="914400" rtl="0" eaLnBrk="1" fontAlgn="auto" latinLnBrk="0" hangingPunct="1">
              <a:lnSpc>
                <a:spcPct val="100000"/>
              </a:lnSpc>
              <a:spcBef>
                <a:spcPts val="700"/>
              </a:spcBef>
              <a:spcAft>
                <a:spcPts val="0"/>
              </a:spcAft>
              <a:buClr>
                <a:schemeClr val="tx2"/>
              </a:buClr>
              <a:buSzPct val="95000"/>
              <a:buFontTx/>
              <a:buNone/>
              <a:tabLst/>
              <a:defRPr/>
            </a:pPr>
            <a:r>
              <a:rPr kumimoji="0" lang="en-US" sz="1800" b="0" i="0" u="none" strike="noStrike" kern="1200" cap="none" spc="0" normalizeH="0" baseline="0" noProof="0" dirty="0" smtClean="0">
                <a:ln>
                  <a:noFill/>
                </a:ln>
                <a:effectLst/>
                <a:uLnTx/>
                <a:uFillTx/>
                <a:latin typeface="Arial" pitchFamily="34" charset="0"/>
                <a:ea typeface="+mn-ea"/>
                <a:cs typeface="Arial" pitchFamily="34" charset="0"/>
              </a:rPr>
              <a:t>	   T=370MeV, </a:t>
            </a:r>
            <a:r>
              <a:rPr kumimoji="0" lang="en-US" sz="1800" b="0" i="0" u="none" strike="noStrike" kern="1200" cap="none" spc="0" normalizeH="0" baseline="0" noProof="0" dirty="0" smtClean="0">
                <a:ln>
                  <a:noFill/>
                </a:ln>
                <a:effectLst/>
                <a:uLnTx/>
                <a:uFillTx/>
                <a:latin typeface="Symbol" pitchFamily="18" charset="2"/>
                <a:ea typeface="+mn-ea"/>
                <a:cs typeface="Arial" pitchFamily="34" charset="0"/>
              </a:rPr>
              <a:t>t</a:t>
            </a:r>
            <a:r>
              <a:rPr kumimoji="0" lang="en-US" sz="1800" b="0" i="0" u="none" strike="noStrike" kern="1200" cap="none" spc="0" normalizeH="0" baseline="-25000" noProof="0" dirty="0" smtClean="0">
                <a:ln>
                  <a:noFill/>
                </a:ln>
                <a:effectLst/>
                <a:uLnTx/>
                <a:uFillTx/>
                <a:latin typeface="Arial" pitchFamily="34" charset="0"/>
                <a:ea typeface="+mn-ea"/>
                <a:cs typeface="Arial" pitchFamily="34" charset="0"/>
              </a:rPr>
              <a:t>0</a:t>
            </a:r>
            <a:r>
              <a:rPr kumimoji="0" lang="en-US" sz="1800" b="0" i="0" u="none" strike="noStrike" kern="1200" cap="none" spc="0" normalizeH="0" baseline="0" noProof="0" dirty="0" smtClean="0">
                <a:ln>
                  <a:noFill/>
                </a:ln>
                <a:effectLst/>
                <a:uLnTx/>
                <a:uFillTx/>
                <a:latin typeface="Arial" pitchFamily="34" charset="0"/>
                <a:ea typeface="+mn-ea"/>
                <a:cs typeface="Arial" pitchFamily="34" charset="0"/>
              </a:rPr>
              <a:t>=0.6 fm/c</a:t>
            </a:r>
          </a:p>
          <a:p>
            <a:pPr marL="411480" marR="0" lvl="0" indent="-342900" algn="l" defTabSz="914400" rtl="0" eaLnBrk="1" fontAlgn="auto" latinLnBrk="0" hangingPunct="1">
              <a:lnSpc>
                <a:spcPct val="100000"/>
              </a:lnSpc>
              <a:spcBef>
                <a:spcPts val="700"/>
              </a:spcBef>
              <a:spcAft>
                <a:spcPts val="0"/>
              </a:spcAft>
              <a:buClr>
                <a:schemeClr val="tx2"/>
              </a:buClr>
              <a:buSzPct val="95000"/>
              <a:buFontTx/>
              <a:buNone/>
              <a:tabLst/>
              <a:defRPr/>
            </a:pPr>
            <a:r>
              <a:rPr kumimoji="0" lang="en-US" sz="2000" b="0" i="0" u="none" strike="noStrike" kern="1200" cap="none" spc="0" normalizeH="0" baseline="0" noProof="0" dirty="0" smtClean="0">
                <a:ln>
                  <a:noFill/>
                </a:ln>
                <a:effectLst/>
                <a:uLnTx/>
                <a:uFillTx/>
                <a:latin typeface="Arial" pitchFamily="34" charset="0"/>
                <a:ea typeface="+mn-ea"/>
                <a:cs typeface="Arial" pitchFamily="34" charset="0"/>
              </a:rPr>
              <a:t>	</a:t>
            </a:r>
            <a:r>
              <a:rPr kumimoji="0" lang="en-US" sz="2000" b="0" i="0" u="none" strike="noStrike" kern="1200" cap="none" spc="0" normalizeH="0" baseline="0" noProof="0" dirty="0" err="1" smtClean="0">
                <a:ln>
                  <a:noFill/>
                </a:ln>
                <a:effectLst/>
                <a:uLnTx/>
                <a:uFillTx/>
                <a:latin typeface="Arial" pitchFamily="34" charset="0"/>
                <a:ea typeface="+mn-ea"/>
                <a:cs typeface="Arial" pitchFamily="34" charset="0"/>
              </a:rPr>
              <a:t>Hydrodynamical</a:t>
            </a:r>
            <a:r>
              <a:rPr kumimoji="0" lang="en-US" sz="2000" b="0" i="0" u="none" strike="noStrike" kern="1200" cap="none" spc="0" normalizeH="0" baseline="0" noProof="0" dirty="0" smtClean="0">
                <a:ln>
                  <a:noFill/>
                </a:ln>
                <a:effectLst/>
                <a:uLnTx/>
                <a:uFillTx/>
                <a:latin typeface="Arial" pitchFamily="34" charset="0"/>
                <a:ea typeface="+mn-ea"/>
                <a:cs typeface="Arial" pitchFamily="34" charset="0"/>
              </a:rPr>
              <a:t> models agree with the data within a factor of ~2</a:t>
            </a:r>
          </a:p>
          <a:p>
            <a:pPr marL="411480" marR="0" lvl="0" indent="-342900" algn="l" defTabSz="914400" rtl="0" eaLnBrk="1" fontAlgn="auto" latinLnBrk="0" hangingPunct="1">
              <a:lnSpc>
                <a:spcPct val="100000"/>
              </a:lnSpc>
              <a:spcBef>
                <a:spcPts val="700"/>
              </a:spcBef>
              <a:spcAft>
                <a:spcPts val="0"/>
              </a:spcAft>
              <a:buClr>
                <a:schemeClr val="tx2"/>
              </a:buClr>
              <a:buSzPct val="95000"/>
              <a:buFontTx/>
              <a:buNone/>
              <a:tabLst/>
              <a:defRPr/>
            </a:pPr>
            <a:endParaRPr kumimoji="0" lang="en-US" sz="2000" b="0" i="0" u="none" strike="noStrike" kern="1200" cap="none" spc="0" normalizeH="0" baseline="0" noProof="0" dirty="0" smtClean="0">
              <a:ln>
                <a:noFill/>
              </a:ln>
              <a:effectLst/>
              <a:uLnTx/>
              <a:uFillTx/>
              <a:latin typeface="+mn-lt"/>
              <a:ea typeface="+mn-ea"/>
              <a:cs typeface="+mn-cs"/>
            </a:endParaRPr>
          </a:p>
        </p:txBody>
      </p:sp>
      <p:pic>
        <p:nvPicPr>
          <p:cNvPr id="5" name="Picture 2"/>
          <p:cNvPicPr>
            <a:picLocks noChangeAspect="1" noChangeArrowheads="1"/>
          </p:cNvPicPr>
          <p:nvPr/>
        </p:nvPicPr>
        <p:blipFill>
          <a:blip r:embed="rId2" cstate="print"/>
          <a:srcRect/>
          <a:stretch>
            <a:fillRect/>
          </a:stretch>
        </p:blipFill>
        <p:spPr bwMode="auto">
          <a:xfrm>
            <a:off x="0" y="609600"/>
            <a:ext cx="5235575" cy="5657850"/>
          </a:xfrm>
          <a:prstGeom prst="rect">
            <a:avLst/>
          </a:prstGeom>
          <a:noFill/>
          <a:ln w="9525">
            <a:noFill/>
            <a:miter lim="800000"/>
            <a:headEnd/>
            <a:tailEnd/>
          </a:ln>
        </p:spPr>
      </p:pic>
      <p:sp>
        <p:nvSpPr>
          <p:cNvPr id="6" name="TextBox 4"/>
          <p:cNvSpPr txBox="1">
            <a:spLocks noChangeArrowheads="1"/>
          </p:cNvSpPr>
          <p:nvPr/>
        </p:nvSpPr>
        <p:spPr bwMode="auto">
          <a:xfrm>
            <a:off x="838200" y="4876800"/>
            <a:ext cx="1487488" cy="523875"/>
          </a:xfrm>
          <a:prstGeom prst="rect">
            <a:avLst/>
          </a:prstGeom>
          <a:solidFill>
            <a:srgbClr val="FFFF00"/>
          </a:solidFill>
          <a:ln w="9525">
            <a:noFill/>
            <a:miter lim="800000"/>
            <a:headEnd/>
            <a:tailEnd/>
          </a:ln>
        </p:spPr>
        <p:txBody>
          <a:bodyPr wrap="none">
            <a:spAutoFit/>
          </a:bodyPr>
          <a:lstStyle/>
          <a:p>
            <a:pPr marL="342900" indent="-342900"/>
            <a:r>
              <a:rPr lang="en-US" sz="1400" dirty="0" err="1"/>
              <a:t>A.Adare</a:t>
            </a:r>
            <a:r>
              <a:rPr lang="en-US" sz="1400" dirty="0"/>
              <a:t> et al.</a:t>
            </a:r>
          </a:p>
          <a:p>
            <a:pPr marL="342900" indent="-342900"/>
            <a:r>
              <a:rPr lang="en-US" sz="1400" dirty="0"/>
              <a:t>arXiv:0912.0244</a:t>
            </a:r>
          </a:p>
        </p:txBody>
      </p:sp>
      <p:sp>
        <p:nvSpPr>
          <p:cNvPr id="8"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9"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772400" cy="914400"/>
          </a:xfrm>
        </p:spPr>
        <p:txBody>
          <a:bodyPr/>
          <a:lstStyle/>
          <a:p>
            <a:r>
              <a:rPr lang="en-US" dirty="0" smtClean="0"/>
              <a:t>Temperature fit summary</a:t>
            </a:r>
            <a:endParaRPr lang="en-US" dirty="0"/>
          </a:p>
        </p:txBody>
      </p:sp>
      <p:sp>
        <p:nvSpPr>
          <p:cNvPr id="4" name="Content Placeholder 2"/>
          <p:cNvSpPr txBox="1">
            <a:spLocks/>
          </p:cNvSpPr>
          <p:nvPr/>
        </p:nvSpPr>
        <p:spPr>
          <a:xfrm>
            <a:off x="304800" y="4114800"/>
            <a:ext cx="8839200" cy="2438400"/>
          </a:xfrm>
          <a:prstGeom prst="rect">
            <a:avLst/>
          </a:prstGeom>
        </p:spPr>
        <p:txBody>
          <a:bodyPr/>
          <a:lstStyle/>
          <a:p>
            <a:pPr marL="411480" marR="0" lvl="0" indent="-342900" algn="l" defTabSz="914400" rtl="0" eaLnBrk="1" fontAlgn="auto" latinLnBrk="0" hangingPunct="1">
              <a:lnSpc>
                <a:spcPct val="100000"/>
              </a:lnSpc>
              <a:spcBef>
                <a:spcPts val="700"/>
              </a:spcBef>
              <a:spcAft>
                <a:spcPts val="0"/>
              </a:spcAft>
              <a:buClr>
                <a:schemeClr val="tx2"/>
              </a:buClr>
              <a:buSzPct val="95000"/>
              <a:buFont typeface="Wingdings"/>
              <a:buChar char=""/>
              <a:tabLst/>
              <a:defRPr/>
            </a:pPr>
            <a:r>
              <a:rPr kumimoji="0" lang="en-US" sz="2000" b="0" i="0" u="none" strike="noStrike" kern="1200" cap="none" spc="0" normalizeH="0" baseline="0" noProof="0" dirty="0" smtClean="0">
                <a:ln>
                  <a:noFill/>
                </a:ln>
                <a:effectLst/>
                <a:uLnTx/>
                <a:uFillTx/>
                <a:latin typeface="Arial" pitchFamily="34" charset="0"/>
                <a:ea typeface="+mn-ea"/>
                <a:cs typeface="Arial" pitchFamily="34" charset="0"/>
              </a:rPr>
              <a:t>Significant yield of the exponential component (excess over the scaled </a:t>
            </a:r>
            <a:r>
              <a:rPr kumimoji="0" lang="en-US" sz="2000" b="0" i="0" u="none" strike="noStrike" kern="1200" cap="none" spc="0" normalizeH="0" baseline="0" noProof="0" dirty="0" err="1" smtClean="0">
                <a:ln>
                  <a:noFill/>
                </a:ln>
                <a:effectLst/>
                <a:uLnTx/>
                <a:uFillTx/>
                <a:latin typeface="Arial" pitchFamily="34" charset="0"/>
                <a:ea typeface="+mn-ea"/>
                <a:cs typeface="Arial" pitchFamily="34" charset="0"/>
              </a:rPr>
              <a:t>p+p</a:t>
            </a:r>
            <a:r>
              <a:rPr kumimoji="0" lang="en-US" sz="2000" b="0" i="0" u="none" strike="noStrike" kern="1200" cap="none" spc="0" normalizeH="0" baseline="0" noProof="0" dirty="0" smtClean="0">
                <a:ln>
                  <a:noFill/>
                </a:ln>
                <a:effectLst/>
                <a:uLnTx/>
                <a:uFillTx/>
                <a:latin typeface="Arial" pitchFamily="34" charset="0"/>
                <a:ea typeface="+mn-ea"/>
                <a:cs typeface="Arial" pitchFamily="34" charset="0"/>
              </a:rPr>
              <a:t>)</a:t>
            </a:r>
          </a:p>
          <a:p>
            <a:pPr marL="411480" marR="0" lvl="0" indent="-342900" algn="l" defTabSz="914400" rtl="0" eaLnBrk="1" fontAlgn="auto" latinLnBrk="0" hangingPunct="1">
              <a:lnSpc>
                <a:spcPct val="100000"/>
              </a:lnSpc>
              <a:spcBef>
                <a:spcPts val="700"/>
              </a:spcBef>
              <a:spcAft>
                <a:spcPts val="0"/>
              </a:spcAft>
              <a:buClr>
                <a:schemeClr val="tx2"/>
              </a:buClr>
              <a:buSzPct val="95000"/>
              <a:buFont typeface="Wingdings"/>
              <a:buChar char=""/>
              <a:tabLst/>
              <a:defRPr/>
            </a:pPr>
            <a:r>
              <a:rPr kumimoji="0" lang="en-US" sz="2000" b="0" i="0" u="none" strike="noStrike" kern="1200" cap="none" spc="0" normalizeH="0" baseline="0" noProof="0" dirty="0" smtClean="0">
                <a:ln>
                  <a:noFill/>
                </a:ln>
                <a:effectLst/>
                <a:uLnTx/>
                <a:uFillTx/>
                <a:latin typeface="Arial" pitchFamily="34" charset="0"/>
                <a:ea typeface="+mn-ea"/>
                <a:cs typeface="Arial" pitchFamily="34" charset="0"/>
              </a:rPr>
              <a:t>The inverse slope </a:t>
            </a:r>
            <a:r>
              <a:rPr kumimoji="0" lang="en-US" sz="2000" b="0" i="1" u="none" strike="noStrike" kern="1200" cap="none" spc="0" normalizeH="0" baseline="0" noProof="0" dirty="0" err="1" smtClean="0">
                <a:ln>
                  <a:noFill/>
                </a:ln>
                <a:effectLst/>
                <a:uLnTx/>
                <a:uFillTx/>
                <a:latin typeface="Arial" pitchFamily="34" charset="0"/>
                <a:ea typeface="+mn-ea"/>
                <a:cs typeface="Arial" pitchFamily="34" charset="0"/>
              </a:rPr>
              <a:t>T</a:t>
            </a:r>
            <a:r>
              <a:rPr kumimoji="0" lang="en-US" sz="2000" b="0" i="1" u="none" strike="noStrike" kern="1200" cap="none" spc="0" normalizeH="0" baseline="-25000" noProof="0" dirty="0" err="1" smtClean="0">
                <a:ln>
                  <a:noFill/>
                </a:ln>
                <a:effectLst/>
                <a:uLnTx/>
                <a:uFillTx/>
                <a:latin typeface="Arial" pitchFamily="34" charset="0"/>
                <a:ea typeface="+mn-ea"/>
                <a:cs typeface="Arial" pitchFamily="34" charset="0"/>
              </a:rPr>
              <a:t>AuAu</a:t>
            </a:r>
            <a:r>
              <a:rPr kumimoji="0" lang="en-US" sz="2000" b="0" i="0" u="none" strike="noStrike" kern="1200" cap="none" spc="0" normalizeH="0" baseline="0" noProof="0" dirty="0" smtClean="0">
                <a:ln>
                  <a:noFill/>
                </a:ln>
                <a:effectLst/>
                <a:uLnTx/>
                <a:uFillTx/>
                <a:latin typeface="Arial" pitchFamily="34" charset="0"/>
                <a:ea typeface="+mn-ea"/>
                <a:cs typeface="Arial" pitchFamily="34" charset="0"/>
              </a:rPr>
              <a:t> = 221±19±19 </a:t>
            </a:r>
            <a:r>
              <a:rPr kumimoji="0" lang="en-US" sz="2000" b="0" i="0" u="none" strike="noStrike" kern="1200" cap="none" spc="0" normalizeH="0" baseline="0" noProof="0" dirty="0" err="1" smtClean="0">
                <a:ln>
                  <a:noFill/>
                </a:ln>
                <a:effectLst/>
                <a:uLnTx/>
                <a:uFillTx/>
                <a:latin typeface="Arial" pitchFamily="34" charset="0"/>
                <a:ea typeface="+mn-ea"/>
                <a:cs typeface="Arial" pitchFamily="34" charset="0"/>
              </a:rPr>
              <a:t>MeV</a:t>
            </a:r>
            <a:r>
              <a:rPr kumimoji="0" lang="en-US" sz="2000" b="0" i="0" u="none" strike="noStrike" kern="1200" cap="none" spc="0" normalizeH="0" baseline="0" noProof="0" dirty="0" smtClean="0">
                <a:ln>
                  <a:noFill/>
                </a:ln>
                <a:effectLst/>
                <a:uLnTx/>
                <a:uFillTx/>
                <a:latin typeface="Arial" pitchFamily="34" charset="0"/>
                <a:ea typeface="+mn-ea"/>
                <a:cs typeface="Arial" pitchFamily="34" charset="0"/>
              </a:rPr>
              <a:t>  (&gt;</a:t>
            </a:r>
            <a:r>
              <a:rPr kumimoji="0" lang="en-US" sz="2000" b="0" i="1" u="none" strike="noStrike" kern="1200" cap="none" spc="0" normalizeH="0" baseline="0" noProof="0" dirty="0" err="1" smtClean="0">
                <a:ln>
                  <a:noFill/>
                </a:ln>
                <a:effectLst/>
                <a:uLnTx/>
                <a:uFillTx/>
                <a:latin typeface="Arial" pitchFamily="34" charset="0"/>
                <a:ea typeface="+mn-ea"/>
                <a:cs typeface="Arial" pitchFamily="34" charset="0"/>
              </a:rPr>
              <a:t>T</a:t>
            </a:r>
            <a:r>
              <a:rPr kumimoji="0" lang="en-US" sz="2000" b="0" i="0" u="none" strike="noStrike" kern="1200" cap="none" spc="0" normalizeH="0" baseline="-25000" noProof="0" dirty="0" err="1" smtClean="0">
                <a:ln>
                  <a:noFill/>
                </a:ln>
                <a:effectLst/>
                <a:uLnTx/>
                <a:uFillTx/>
                <a:latin typeface="Arial" pitchFamily="34" charset="0"/>
                <a:ea typeface="+mn-ea"/>
                <a:cs typeface="Arial" pitchFamily="34" charset="0"/>
              </a:rPr>
              <a:t>c</a:t>
            </a:r>
            <a:r>
              <a:rPr kumimoji="0" lang="en-US" sz="2000" b="0" i="0" u="none" strike="noStrike" kern="1200" cap="none" spc="0" normalizeH="0" baseline="0" noProof="0" dirty="0" smtClean="0">
                <a:ln>
                  <a:noFill/>
                </a:ln>
                <a:effectLst/>
                <a:uLnTx/>
                <a:uFillTx/>
                <a:latin typeface="Arial" pitchFamily="34" charset="0"/>
                <a:ea typeface="+mn-ea"/>
                <a:cs typeface="Arial" pitchFamily="34" charset="0"/>
              </a:rPr>
              <a:t> ~ 170 </a:t>
            </a:r>
            <a:r>
              <a:rPr kumimoji="0" lang="en-US" sz="2000" b="0" i="0" u="none" strike="noStrike" kern="1200" cap="none" spc="0" normalizeH="0" baseline="0" noProof="0" dirty="0" err="1" smtClean="0">
                <a:ln>
                  <a:noFill/>
                </a:ln>
                <a:effectLst/>
                <a:uLnTx/>
                <a:uFillTx/>
                <a:latin typeface="Arial" pitchFamily="34" charset="0"/>
                <a:ea typeface="+mn-ea"/>
                <a:cs typeface="Arial" pitchFamily="34" charset="0"/>
              </a:rPr>
              <a:t>MeV</a:t>
            </a:r>
            <a:r>
              <a:rPr kumimoji="0" lang="en-US" sz="2000" b="0" i="0" u="none" strike="noStrike" kern="1200" cap="none" spc="0" normalizeH="0" baseline="0" noProof="0" dirty="0" smtClean="0">
                <a:ln>
                  <a:noFill/>
                </a:ln>
                <a:effectLst/>
                <a:uLnTx/>
                <a:uFillTx/>
                <a:latin typeface="Arial" pitchFamily="34" charset="0"/>
                <a:ea typeface="+mn-ea"/>
                <a:cs typeface="Arial" pitchFamily="34" charset="0"/>
              </a:rPr>
              <a:t>)</a:t>
            </a:r>
          </a:p>
          <a:p>
            <a:pPr marL="740664" marR="0" lvl="1" indent="-285750" algn="l" defTabSz="914400" rtl="0" eaLnBrk="1" fontAlgn="auto" latinLnBrk="0" hangingPunct="1">
              <a:lnSpc>
                <a:spcPct val="100000"/>
              </a:lnSpc>
              <a:spcBef>
                <a:spcPct val="20000"/>
              </a:spcBef>
              <a:spcAft>
                <a:spcPts val="0"/>
              </a:spcAft>
              <a:buClr>
                <a:schemeClr val="accent2"/>
              </a:buClr>
              <a:buSzPct val="90000"/>
              <a:buFont typeface="Wingdings"/>
              <a:buChar char=""/>
              <a:tabLst/>
              <a:defRPr/>
            </a:pPr>
            <a:r>
              <a:rPr kumimoji="0" lang="en-US" sz="1200" b="0" i="0" u="none" strike="noStrike" kern="1200" cap="none" spc="0" normalizeH="0" baseline="0" noProof="0" dirty="0" err="1" smtClean="0">
                <a:ln>
                  <a:noFill/>
                </a:ln>
                <a:effectLst/>
                <a:uLnTx/>
                <a:uFillTx/>
                <a:latin typeface="Arial" pitchFamily="34" charset="0"/>
                <a:ea typeface="+mn-ea"/>
                <a:cs typeface="Arial" pitchFamily="34" charset="0"/>
              </a:rPr>
              <a:t>p+p</a:t>
            </a:r>
            <a:r>
              <a:rPr kumimoji="0" lang="en-US" sz="1200" b="0" i="0" u="none" strike="noStrike" kern="1200" cap="none" spc="0" normalizeH="0" baseline="0" noProof="0" dirty="0" smtClean="0">
                <a:ln>
                  <a:noFill/>
                </a:ln>
                <a:effectLst/>
                <a:uLnTx/>
                <a:uFillTx/>
                <a:latin typeface="Arial" pitchFamily="34" charset="0"/>
                <a:ea typeface="+mn-ea"/>
                <a:cs typeface="Arial" pitchFamily="34" charset="0"/>
              </a:rPr>
              <a:t> fit </a:t>
            </a:r>
            <a:r>
              <a:rPr kumimoji="0" lang="en-US" sz="1200" b="0" i="0" u="none" strike="noStrike" kern="1200" cap="none" spc="0" normalizeH="0" baseline="0" noProof="0" dirty="0" err="1" smtClean="0">
                <a:ln>
                  <a:noFill/>
                </a:ln>
                <a:effectLst/>
                <a:uLnTx/>
                <a:uFillTx/>
                <a:latin typeface="Arial" pitchFamily="34" charset="0"/>
                <a:ea typeface="+mn-ea"/>
                <a:cs typeface="Arial" pitchFamily="34" charset="0"/>
              </a:rPr>
              <a:t>funciton</a:t>
            </a:r>
            <a:r>
              <a:rPr kumimoji="0" lang="en-US" sz="1200" b="0" i="0" u="none" strike="noStrike" kern="1200" cap="none" spc="0" normalizeH="0" baseline="0" noProof="0" dirty="0" smtClean="0">
                <a:ln>
                  <a:noFill/>
                </a:ln>
                <a:effectLst/>
                <a:uLnTx/>
                <a:uFillTx/>
                <a:latin typeface="Arial" pitchFamily="34" charset="0"/>
                <a:ea typeface="+mn-ea"/>
                <a:cs typeface="Arial" pitchFamily="34" charset="0"/>
              </a:rPr>
              <a:t>: A</a:t>
            </a:r>
            <a:r>
              <a:rPr kumimoji="0" lang="en-US" sz="1200" b="0" i="0" u="none" strike="noStrike" kern="1200" cap="none" spc="0" normalizeH="0" baseline="-25000" noProof="0" dirty="0" smtClean="0">
                <a:ln>
                  <a:noFill/>
                </a:ln>
                <a:effectLst/>
                <a:uLnTx/>
                <a:uFillTx/>
                <a:latin typeface="Arial" pitchFamily="34" charset="0"/>
                <a:ea typeface="+mn-ea"/>
                <a:cs typeface="Arial" pitchFamily="34" charset="0"/>
              </a:rPr>
              <a:t>pp</a:t>
            </a:r>
            <a:r>
              <a:rPr kumimoji="0" lang="en-US" sz="1200" b="0" i="0" u="none" strike="noStrike" kern="1200" cap="none" spc="0" normalizeH="0" baseline="0" noProof="0" dirty="0" smtClean="0">
                <a:ln>
                  <a:noFill/>
                </a:ln>
                <a:effectLst/>
                <a:uLnTx/>
                <a:uFillTx/>
                <a:latin typeface="Arial" pitchFamily="34" charset="0"/>
                <a:ea typeface="+mn-ea"/>
                <a:cs typeface="Arial" pitchFamily="34" charset="0"/>
              </a:rPr>
              <a:t>(1+p</a:t>
            </a:r>
            <a:r>
              <a:rPr kumimoji="0" lang="en-US" sz="1200" b="0" i="0" u="none" strike="noStrike" kern="1200" cap="none" spc="0" normalizeH="0" baseline="-25000" noProof="0" dirty="0" smtClean="0">
                <a:ln>
                  <a:noFill/>
                </a:ln>
                <a:effectLst/>
                <a:uLnTx/>
                <a:uFillTx/>
                <a:latin typeface="Arial" pitchFamily="34" charset="0"/>
                <a:ea typeface="+mn-ea"/>
                <a:cs typeface="Arial" pitchFamily="34" charset="0"/>
              </a:rPr>
              <a:t>t</a:t>
            </a:r>
            <a:r>
              <a:rPr kumimoji="0" lang="en-US" sz="1200" b="0" i="0" u="none" strike="noStrike" kern="1200" cap="none" spc="0" normalizeH="0" baseline="30000" noProof="0" dirty="0" smtClean="0">
                <a:ln>
                  <a:noFill/>
                </a:ln>
                <a:effectLst/>
                <a:uLnTx/>
                <a:uFillTx/>
                <a:latin typeface="Arial" pitchFamily="34" charset="0"/>
                <a:ea typeface="+mn-ea"/>
                <a:cs typeface="Arial" pitchFamily="34" charset="0"/>
              </a:rPr>
              <a:t>2</a:t>
            </a:r>
            <a:r>
              <a:rPr kumimoji="0" lang="en-US" sz="1200" b="0" i="0" u="none" strike="noStrike" kern="1200" cap="none" spc="0" normalizeH="0" baseline="0" noProof="0" dirty="0" smtClean="0">
                <a:ln>
                  <a:noFill/>
                </a:ln>
                <a:effectLst/>
                <a:uLnTx/>
                <a:uFillTx/>
                <a:latin typeface="Arial" pitchFamily="34" charset="0"/>
                <a:ea typeface="+mn-ea"/>
                <a:cs typeface="Arial" pitchFamily="34" charset="0"/>
              </a:rPr>
              <a:t>/b)</a:t>
            </a:r>
            <a:r>
              <a:rPr kumimoji="0" lang="en-US" sz="1200" b="0" i="0" u="none" strike="noStrike" kern="1200" cap="none" spc="0" normalizeH="0" baseline="30000" noProof="0" dirty="0" smtClean="0">
                <a:ln>
                  <a:noFill/>
                </a:ln>
                <a:effectLst/>
                <a:uLnTx/>
                <a:uFillTx/>
                <a:latin typeface="Arial" pitchFamily="34" charset="0"/>
                <a:ea typeface="+mn-ea"/>
                <a:cs typeface="Arial" pitchFamily="34" charset="0"/>
              </a:rPr>
              <a:t>-n</a:t>
            </a:r>
            <a:endParaRPr kumimoji="0" lang="en-US" sz="1200" b="0" i="0" u="none" strike="noStrike" kern="1200" cap="none" spc="0" normalizeH="0" baseline="0" noProof="0" dirty="0" smtClean="0">
              <a:ln>
                <a:noFill/>
              </a:ln>
              <a:effectLst/>
              <a:uLnTx/>
              <a:uFillTx/>
              <a:latin typeface="Arial" pitchFamily="34" charset="0"/>
              <a:ea typeface="+mn-ea"/>
              <a:cs typeface="Arial" pitchFamily="34" charset="0"/>
            </a:endParaRPr>
          </a:p>
          <a:p>
            <a:pPr marL="740664" marR="0" lvl="1" indent="-285750" algn="l" defTabSz="914400" rtl="0" eaLnBrk="1" fontAlgn="auto" latinLnBrk="0" hangingPunct="1">
              <a:lnSpc>
                <a:spcPct val="100000"/>
              </a:lnSpc>
              <a:spcBef>
                <a:spcPct val="20000"/>
              </a:spcBef>
              <a:spcAft>
                <a:spcPts val="0"/>
              </a:spcAft>
              <a:buClr>
                <a:schemeClr val="accent2"/>
              </a:buClr>
              <a:buSzPct val="90000"/>
              <a:buFont typeface="Wingdings"/>
              <a:buChar char=""/>
              <a:tabLst/>
              <a:defRPr/>
            </a:pPr>
            <a:r>
              <a:rPr kumimoji="0" lang="en-US" sz="1200" b="0" i="0" u="none" strike="noStrike" kern="1200" cap="none" spc="0" normalizeH="0" baseline="0" noProof="0" dirty="0" smtClean="0">
                <a:ln>
                  <a:noFill/>
                </a:ln>
                <a:effectLst/>
                <a:uLnTx/>
                <a:uFillTx/>
                <a:latin typeface="Arial" pitchFamily="34" charset="0"/>
                <a:ea typeface="+mn-ea"/>
                <a:cs typeface="Arial" pitchFamily="34" charset="0"/>
              </a:rPr>
              <a:t>If power-law fit is used for the </a:t>
            </a:r>
            <a:r>
              <a:rPr kumimoji="0" lang="en-US" sz="1200" b="0" i="0" u="none" strike="noStrike" kern="1200" cap="none" spc="0" normalizeH="0" baseline="0" noProof="0" dirty="0" err="1" smtClean="0">
                <a:ln>
                  <a:noFill/>
                </a:ln>
                <a:effectLst/>
                <a:uLnTx/>
                <a:uFillTx/>
                <a:latin typeface="Arial" pitchFamily="34" charset="0"/>
                <a:ea typeface="+mn-ea"/>
                <a:cs typeface="Arial" pitchFamily="34" charset="0"/>
              </a:rPr>
              <a:t>p+p</a:t>
            </a:r>
            <a:r>
              <a:rPr kumimoji="0" lang="en-US" sz="1200" b="0" i="0" u="none" strike="noStrike" kern="1200" cap="none" spc="0" normalizeH="0" baseline="0" noProof="0" dirty="0" smtClean="0">
                <a:ln>
                  <a:noFill/>
                </a:ln>
                <a:effectLst/>
                <a:uLnTx/>
                <a:uFillTx/>
                <a:latin typeface="Arial" pitchFamily="34" charset="0"/>
                <a:ea typeface="+mn-ea"/>
                <a:cs typeface="Arial" pitchFamily="34" charset="0"/>
              </a:rPr>
              <a:t> spectrum, </a:t>
            </a:r>
            <a:r>
              <a:rPr kumimoji="0" lang="en-US" sz="1200" b="0" i="1" u="none" strike="noStrike" kern="1200" cap="none" spc="0" normalizeH="0" baseline="0" noProof="0" dirty="0" err="1" smtClean="0">
                <a:ln>
                  <a:noFill/>
                </a:ln>
                <a:effectLst/>
                <a:uLnTx/>
                <a:uFillTx/>
                <a:latin typeface="Arial" pitchFamily="34" charset="0"/>
                <a:ea typeface="+mn-ea"/>
                <a:cs typeface="Arial" pitchFamily="34" charset="0"/>
              </a:rPr>
              <a:t>T</a:t>
            </a:r>
            <a:r>
              <a:rPr kumimoji="0" lang="en-US" sz="1200" b="0" i="0" u="none" strike="noStrike" kern="1200" cap="none" spc="0" normalizeH="0" baseline="-25000" noProof="0" dirty="0" err="1" smtClean="0">
                <a:ln>
                  <a:noFill/>
                </a:ln>
                <a:effectLst/>
                <a:uLnTx/>
                <a:uFillTx/>
                <a:latin typeface="Arial" pitchFamily="34" charset="0"/>
                <a:ea typeface="+mn-ea"/>
                <a:cs typeface="Arial" pitchFamily="34" charset="0"/>
              </a:rPr>
              <a:t>AuAu</a:t>
            </a:r>
            <a:r>
              <a:rPr kumimoji="0" lang="en-US" sz="1200" b="0" i="0" u="none" strike="noStrike" kern="1200" cap="none" spc="0" normalizeH="0" baseline="0" noProof="0" dirty="0" smtClean="0">
                <a:ln>
                  <a:noFill/>
                </a:ln>
                <a:effectLst/>
                <a:uLnTx/>
                <a:uFillTx/>
                <a:latin typeface="Arial" pitchFamily="34" charset="0"/>
                <a:ea typeface="+mn-ea"/>
                <a:cs typeface="Arial" pitchFamily="34" charset="0"/>
              </a:rPr>
              <a:t> = 240±21 </a:t>
            </a:r>
            <a:r>
              <a:rPr kumimoji="0" lang="en-US" sz="1200" b="0" i="0" u="none" strike="noStrike" kern="1200" cap="none" spc="0" normalizeH="0" baseline="0" noProof="0" dirty="0" err="1" smtClean="0">
                <a:ln>
                  <a:noFill/>
                </a:ln>
                <a:effectLst/>
                <a:uLnTx/>
                <a:uFillTx/>
                <a:latin typeface="Arial" pitchFamily="34" charset="0"/>
                <a:ea typeface="+mn-ea"/>
                <a:cs typeface="Arial" pitchFamily="34" charset="0"/>
              </a:rPr>
              <a:t>MeV</a:t>
            </a:r>
            <a:endParaRPr kumimoji="0" lang="en-US" sz="2000" b="0" i="0" u="none" strike="noStrike" kern="1200" cap="none" spc="0" normalizeH="0" baseline="0" noProof="0" dirty="0" smtClean="0">
              <a:ln>
                <a:noFill/>
              </a:ln>
              <a:effectLst/>
              <a:uLnTx/>
              <a:uFillTx/>
              <a:latin typeface="Arial" pitchFamily="34" charset="0"/>
              <a:ea typeface="+mn-ea"/>
              <a:cs typeface="Arial" pitchFamily="34" charset="0"/>
            </a:endParaRPr>
          </a:p>
          <a:p>
            <a:pPr marL="411480" indent="-342900">
              <a:spcBef>
                <a:spcPts val="700"/>
              </a:spcBef>
              <a:buClr>
                <a:schemeClr val="tx2"/>
              </a:buClr>
              <a:buSzPct val="95000"/>
              <a:buFont typeface="Wingdings"/>
              <a:buChar char=""/>
              <a:defRPr/>
            </a:pPr>
            <a:r>
              <a:rPr lang="en-US" sz="2000" b="1" dirty="0" smtClean="0"/>
              <a:t>Lattice QCD predicts a phase transition to quark gluon plasma at </a:t>
            </a:r>
            <a:r>
              <a:rPr lang="en-US" sz="2000" b="1" i="1" dirty="0" err="1" smtClean="0"/>
              <a:t>T</a:t>
            </a:r>
            <a:r>
              <a:rPr lang="en-US" sz="2000" b="1" i="1" baseline="-25000" dirty="0" err="1" smtClean="0"/>
              <a:t>c</a:t>
            </a:r>
            <a:r>
              <a:rPr lang="en-US" sz="2000" b="1" dirty="0" smtClean="0"/>
              <a:t> ~ 170 </a:t>
            </a:r>
            <a:r>
              <a:rPr lang="en-US" sz="2000" b="1" dirty="0" err="1" smtClean="0"/>
              <a:t>MeV</a:t>
            </a:r>
            <a:endParaRPr lang="en-US" sz="2000" b="1" dirty="0" smtClean="0"/>
          </a:p>
          <a:p>
            <a:pPr marL="411480" marR="0" lvl="0" indent="-342900" algn="l" defTabSz="914400" rtl="0" eaLnBrk="1" fontAlgn="auto" latinLnBrk="0" hangingPunct="1">
              <a:lnSpc>
                <a:spcPct val="100000"/>
              </a:lnSpc>
              <a:spcBef>
                <a:spcPts val="700"/>
              </a:spcBef>
              <a:spcAft>
                <a:spcPts val="0"/>
              </a:spcAft>
              <a:buClr>
                <a:schemeClr val="tx2"/>
              </a:buClr>
              <a:buSzPct val="95000"/>
              <a:buFont typeface="Wingdings"/>
              <a:buChar char=""/>
              <a:tabLst/>
              <a:defRPr/>
            </a:pPr>
            <a:endParaRPr kumimoji="0" lang="en-US" sz="2000" b="0" i="0" u="none" strike="noStrike" kern="1200" cap="none" spc="0" normalizeH="0" baseline="0" noProof="0" dirty="0" smtClean="0">
              <a:ln>
                <a:noFill/>
              </a:ln>
              <a:effectLst/>
              <a:uLnTx/>
              <a:uFillTx/>
              <a:latin typeface="Arial" pitchFamily="34" charset="0"/>
              <a:ea typeface="+mn-ea"/>
              <a:cs typeface="Arial" pitchFamily="34" charset="0"/>
            </a:endParaRPr>
          </a:p>
        </p:txBody>
      </p:sp>
      <p:pic>
        <p:nvPicPr>
          <p:cNvPr id="5" name="Picture 6"/>
          <p:cNvPicPr>
            <a:picLocks noChangeAspect="1" noChangeArrowheads="1"/>
          </p:cNvPicPr>
          <p:nvPr/>
        </p:nvPicPr>
        <p:blipFill>
          <a:blip r:embed="rId3" cstate="print"/>
          <a:srcRect/>
          <a:stretch>
            <a:fillRect/>
          </a:stretch>
        </p:blipFill>
        <p:spPr bwMode="auto">
          <a:xfrm>
            <a:off x="152400" y="685800"/>
            <a:ext cx="8667750" cy="3240088"/>
          </a:xfrm>
          <a:prstGeom prst="rect">
            <a:avLst/>
          </a:prstGeom>
          <a:noFill/>
          <a:ln w="9525">
            <a:noFill/>
            <a:miter lim="800000"/>
            <a:headEnd/>
            <a:tailEnd/>
          </a:ln>
        </p:spPr>
      </p:pic>
      <p:sp>
        <p:nvSpPr>
          <p:cNvPr id="7"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8"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9144000" cy="762000"/>
          </a:xfrm>
          <a:prstGeom prst="rect">
            <a:avLst/>
          </a:prstGeom>
        </p:spPr>
        <p:txBody>
          <a:bodyPr vert="horz"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100" normalizeH="0" baseline="0" noProof="0" dirty="0" smtClean="0">
                <a:ln>
                  <a:noFill/>
                </a:ln>
                <a:solidFill>
                  <a:schemeClr val="tx2">
                    <a:satMod val="200000"/>
                  </a:schemeClr>
                </a:solidFill>
                <a:effectLst/>
                <a:uLnTx/>
                <a:uFillTx/>
                <a:latin typeface="Arial" pitchFamily="34" charset="0"/>
                <a:ea typeface="+mj-ea"/>
                <a:cs typeface="Arial" pitchFamily="34" charset="0"/>
              </a:rPr>
              <a:t>Direct Photons: Initial temperature</a:t>
            </a:r>
          </a:p>
        </p:txBody>
      </p:sp>
      <p:pic>
        <p:nvPicPr>
          <p:cNvPr id="4" name="Picture 2"/>
          <p:cNvPicPr>
            <a:picLocks noChangeAspect="1" noChangeArrowheads="1"/>
          </p:cNvPicPr>
          <p:nvPr/>
        </p:nvPicPr>
        <p:blipFill>
          <a:blip r:embed="rId3" cstate="print"/>
          <a:srcRect/>
          <a:stretch>
            <a:fillRect/>
          </a:stretch>
        </p:blipFill>
        <p:spPr bwMode="auto">
          <a:xfrm>
            <a:off x="228600" y="685800"/>
            <a:ext cx="6442075" cy="4498975"/>
          </a:xfrm>
          <a:prstGeom prst="rect">
            <a:avLst/>
          </a:prstGeom>
          <a:noFill/>
          <a:ln w="9525">
            <a:noFill/>
            <a:miter lim="800000"/>
            <a:headEnd/>
            <a:tailEnd/>
          </a:ln>
        </p:spPr>
      </p:pic>
      <p:sp>
        <p:nvSpPr>
          <p:cNvPr id="5" name="Text Box 27"/>
          <p:cNvSpPr txBox="1">
            <a:spLocks noChangeArrowheads="1"/>
          </p:cNvSpPr>
          <p:nvPr/>
        </p:nvSpPr>
        <p:spPr bwMode="auto">
          <a:xfrm>
            <a:off x="228600" y="5181600"/>
            <a:ext cx="8001000" cy="1200329"/>
          </a:xfrm>
          <a:prstGeom prst="rect">
            <a:avLst/>
          </a:prstGeom>
          <a:noFill/>
          <a:ln w="9525">
            <a:noFill/>
            <a:miter lim="800000"/>
            <a:headEnd/>
            <a:tailEnd/>
          </a:ln>
          <a:effectLst/>
        </p:spPr>
        <p:txBody>
          <a:bodyPr wrap="square">
            <a:spAutoFit/>
          </a:bodyPr>
          <a:lstStyle/>
          <a:p>
            <a:pPr eaLnBrk="0" hangingPunct="0">
              <a:defRPr/>
            </a:pPr>
            <a:r>
              <a:rPr lang="en-US" b="1" dirty="0">
                <a:latin typeface="+mn-lt"/>
              </a:rPr>
              <a:t>From data:        </a:t>
            </a:r>
            <a:r>
              <a:rPr lang="en-US" b="1" i="1" dirty="0" err="1">
                <a:latin typeface="+mn-lt"/>
              </a:rPr>
              <a:t>T</a:t>
            </a:r>
            <a:r>
              <a:rPr lang="en-US" b="1" i="1" baseline="-25000" dirty="0" err="1">
                <a:latin typeface="+mn-lt"/>
              </a:rPr>
              <a:t>ini</a:t>
            </a:r>
            <a:r>
              <a:rPr lang="en-US" b="1" dirty="0">
                <a:latin typeface="+mn-lt"/>
              </a:rPr>
              <a:t> &gt;  </a:t>
            </a:r>
            <a:r>
              <a:rPr lang="en-US" b="1" i="1" dirty="0" err="1">
                <a:latin typeface="+mn-lt"/>
              </a:rPr>
              <a:t>T</a:t>
            </a:r>
            <a:r>
              <a:rPr lang="en-US" b="1" i="1" baseline="-25000" dirty="0" err="1">
                <a:latin typeface="+mn-lt"/>
              </a:rPr>
              <a:t>AuAu</a:t>
            </a:r>
            <a:r>
              <a:rPr lang="en-US" b="1" dirty="0">
                <a:latin typeface="+mn-lt"/>
              </a:rPr>
              <a:t> ~ 220 </a:t>
            </a:r>
            <a:r>
              <a:rPr lang="en-US" b="1" dirty="0" err="1">
                <a:latin typeface="+mn-lt"/>
              </a:rPr>
              <a:t>MeV</a:t>
            </a:r>
            <a:r>
              <a:rPr lang="en-US" b="1" dirty="0">
                <a:latin typeface="+mn-lt"/>
              </a:rPr>
              <a:t> </a:t>
            </a:r>
          </a:p>
          <a:p>
            <a:pPr eaLnBrk="0" hangingPunct="0">
              <a:defRPr/>
            </a:pPr>
            <a:r>
              <a:rPr lang="en-US" b="1" dirty="0">
                <a:latin typeface="+mn-lt"/>
              </a:rPr>
              <a:t>From models:   </a:t>
            </a:r>
            <a:r>
              <a:rPr lang="en-US" b="1" i="1" dirty="0" err="1">
                <a:latin typeface="+mn-lt"/>
              </a:rPr>
              <a:t>T</a:t>
            </a:r>
            <a:r>
              <a:rPr lang="en-US" b="1" i="1" baseline="-25000" dirty="0" err="1">
                <a:latin typeface="+mn-lt"/>
              </a:rPr>
              <a:t>ini</a:t>
            </a:r>
            <a:r>
              <a:rPr lang="en-US" b="1" dirty="0">
                <a:latin typeface="+mn-lt"/>
              </a:rPr>
              <a:t> = 300 to 600 </a:t>
            </a:r>
            <a:r>
              <a:rPr lang="en-US" b="1" dirty="0" err="1">
                <a:latin typeface="+mn-lt"/>
              </a:rPr>
              <a:t>MeV</a:t>
            </a:r>
            <a:r>
              <a:rPr lang="en-US" b="1" dirty="0">
                <a:latin typeface="+mn-lt"/>
              </a:rPr>
              <a:t> for </a:t>
            </a:r>
            <a:r>
              <a:rPr lang="en-US" b="1" dirty="0">
                <a:latin typeface="Symbol" pitchFamily="18" charset="2"/>
              </a:rPr>
              <a:t>t</a:t>
            </a:r>
            <a:r>
              <a:rPr lang="en-US" b="1" baseline="-25000" dirty="0">
                <a:latin typeface="+mn-lt"/>
              </a:rPr>
              <a:t>0</a:t>
            </a:r>
            <a:r>
              <a:rPr lang="en-US" b="1" dirty="0">
                <a:latin typeface="+mn-lt"/>
              </a:rPr>
              <a:t> = 0.15 to 0.6 fm/c </a:t>
            </a:r>
          </a:p>
          <a:p>
            <a:pPr eaLnBrk="0" hangingPunct="0">
              <a:defRPr/>
            </a:pPr>
            <a:r>
              <a:rPr lang="en-US" b="1" dirty="0">
                <a:latin typeface="+mn-lt"/>
              </a:rPr>
              <a:t>Lattice QCD predicts a phase transition to quark gluon plasma at </a:t>
            </a:r>
            <a:r>
              <a:rPr lang="en-US" b="1" i="1" dirty="0" err="1">
                <a:latin typeface="+mn-lt"/>
              </a:rPr>
              <a:t>T</a:t>
            </a:r>
            <a:r>
              <a:rPr lang="en-US" b="1" i="1" baseline="-25000" dirty="0" err="1">
                <a:latin typeface="+mn-lt"/>
              </a:rPr>
              <a:t>c</a:t>
            </a:r>
            <a:r>
              <a:rPr lang="en-US" b="1" dirty="0">
                <a:latin typeface="+mn-lt"/>
              </a:rPr>
              <a:t> ~ 170 </a:t>
            </a:r>
            <a:r>
              <a:rPr lang="en-US" b="1" dirty="0" err="1">
                <a:latin typeface="+mn-lt"/>
              </a:rPr>
              <a:t>MeV</a:t>
            </a:r>
            <a:endParaRPr lang="en-US" b="1" dirty="0">
              <a:latin typeface="+mn-lt"/>
            </a:endParaRPr>
          </a:p>
        </p:txBody>
      </p:sp>
      <p:grpSp>
        <p:nvGrpSpPr>
          <p:cNvPr id="6" name="Group 19"/>
          <p:cNvGrpSpPr>
            <a:grpSpLocks/>
          </p:cNvGrpSpPr>
          <p:nvPr/>
        </p:nvGrpSpPr>
        <p:grpSpPr bwMode="auto">
          <a:xfrm>
            <a:off x="879475" y="3211513"/>
            <a:ext cx="5257800" cy="930275"/>
            <a:chOff x="1905000" y="3516312"/>
            <a:chExt cx="5257800" cy="929610"/>
          </a:xfrm>
        </p:grpSpPr>
        <p:sp>
          <p:nvSpPr>
            <p:cNvPr id="7" name="TextBox 18"/>
            <p:cNvSpPr txBox="1">
              <a:spLocks noChangeArrowheads="1"/>
            </p:cNvSpPr>
            <p:nvPr/>
          </p:nvSpPr>
          <p:spPr bwMode="auto">
            <a:xfrm>
              <a:off x="2057400" y="4076034"/>
              <a:ext cx="3584575" cy="369888"/>
            </a:xfrm>
            <a:prstGeom prst="rect">
              <a:avLst/>
            </a:prstGeom>
            <a:noFill/>
            <a:ln w="9525">
              <a:noFill/>
              <a:miter lim="800000"/>
              <a:headEnd/>
              <a:tailEnd/>
            </a:ln>
          </p:spPr>
          <p:txBody>
            <a:bodyPr wrap="none">
              <a:spAutoFit/>
            </a:bodyPr>
            <a:lstStyle/>
            <a:p>
              <a:r>
                <a:rPr lang="en-GB" b="1">
                  <a:solidFill>
                    <a:srgbClr val="FF0066"/>
                  </a:solidFill>
                </a:rPr>
                <a:t>T</a:t>
              </a:r>
              <a:r>
                <a:rPr lang="en-GB" b="1" baseline="-25000">
                  <a:solidFill>
                    <a:srgbClr val="FF0066"/>
                  </a:solidFill>
                </a:rPr>
                <a:t>C</a:t>
              </a:r>
              <a:r>
                <a:rPr lang="en-GB" b="1">
                  <a:solidFill>
                    <a:srgbClr val="FF0066"/>
                  </a:solidFill>
                </a:rPr>
                <a:t> from Lattice QCD ~ 170 MeV</a:t>
              </a:r>
            </a:p>
          </p:txBody>
        </p:sp>
        <p:cxnSp>
          <p:nvCxnSpPr>
            <p:cNvPr id="8" name="Straight Connector 7"/>
            <p:cNvCxnSpPr/>
            <p:nvPr/>
          </p:nvCxnSpPr>
          <p:spPr>
            <a:xfrm>
              <a:off x="1905000" y="4079471"/>
              <a:ext cx="5257800" cy="0"/>
            </a:xfrm>
            <a:prstGeom prst="line">
              <a:avLst/>
            </a:prstGeom>
            <a:ln>
              <a:solidFill>
                <a:srgbClr val="FF0066"/>
              </a:solidFill>
              <a:prstDash val="sysDash"/>
            </a:ln>
          </p:spPr>
          <p:style>
            <a:lnRef idx="2">
              <a:schemeClr val="accent2"/>
            </a:lnRef>
            <a:fillRef idx="0">
              <a:schemeClr val="accent2"/>
            </a:fillRef>
            <a:effectRef idx="1">
              <a:schemeClr val="accent2"/>
            </a:effectRef>
            <a:fontRef idx="minor">
              <a:schemeClr val="tx1"/>
            </a:fontRef>
          </p:style>
        </p:cxnSp>
        <p:cxnSp>
          <p:nvCxnSpPr>
            <p:cNvPr id="9" name="Straight Connector 9"/>
            <p:cNvCxnSpPr>
              <a:cxnSpLocks noChangeShapeType="1"/>
            </p:cNvCxnSpPr>
            <p:nvPr/>
          </p:nvCxnSpPr>
          <p:spPr bwMode="auto">
            <a:xfrm>
              <a:off x="1905000" y="3859878"/>
              <a:ext cx="5257800" cy="0"/>
            </a:xfrm>
            <a:prstGeom prst="line">
              <a:avLst/>
            </a:prstGeom>
            <a:noFill/>
            <a:ln w="25400" algn="ctr">
              <a:solidFill>
                <a:srgbClr val="FFC000"/>
              </a:solidFill>
              <a:round/>
              <a:headEnd/>
              <a:tailEnd/>
            </a:ln>
          </p:spPr>
        </p:cxnSp>
        <p:sp>
          <p:nvSpPr>
            <p:cNvPr id="10" name="TextBox 10"/>
            <p:cNvSpPr txBox="1">
              <a:spLocks noChangeArrowheads="1"/>
            </p:cNvSpPr>
            <p:nvPr/>
          </p:nvSpPr>
          <p:spPr bwMode="auto">
            <a:xfrm>
              <a:off x="2057400" y="3516312"/>
              <a:ext cx="2203360" cy="369068"/>
            </a:xfrm>
            <a:prstGeom prst="rect">
              <a:avLst/>
            </a:prstGeom>
            <a:noFill/>
            <a:ln w="9525">
              <a:noFill/>
              <a:miter lim="800000"/>
              <a:headEnd/>
              <a:tailEnd/>
            </a:ln>
          </p:spPr>
          <p:txBody>
            <a:bodyPr wrap="none">
              <a:spAutoFit/>
            </a:bodyPr>
            <a:lstStyle/>
            <a:p>
              <a:r>
                <a:rPr lang="en-US">
                  <a:solidFill>
                    <a:srgbClr val="F6BB00"/>
                  </a:solidFill>
                </a:rPr>
                <a:t>T</a:t>
              </a:r>
              <a:r>
                <a:rPr lang="en-US" baseline="-25000">
                  <a:solidFill>
                    <a:srgbClr val="F6BB00"/>
                  </a:solidFill>
                </a:rPr>
                <a:t>AuAu</a:t>
              </a:r>
              <a:r>
                <a:rPr lang="en-US">
                  <a:solidFill>
                    <a:srgbClr val="F6BB00"/>
                  </a:solidFill>
                </a:rPr>
                <a:t>(fit) ~ 220 MeV</a:t>
              </a:r>
            </a:p>
          </p:txBody>
        </p:sp>
      </p:grpSp>
      <p:sp>
        <p:nvSpPr>
          <p:cNvPr id="11" name="TextBox 10"/>
          <p:cNvSpPr txBox="1">
            <a:spLocks noChangeArrowheads="1"/>
          </p:cNvSpPr>
          <p:nvPr/>
        </p:nvSpPr>
        <p:spPr bwMode="auto">
          <a:xfrm>
            <a:off x="1066800" y="1066800"/>
            <a:ext cx="1487487" cy="523875"/>
          </a:xfrm>
          <a:prstGeom prst="rect">
            <a:avLst/>
          </a:prstGeom>
          <a:solidFill>
            <a:srgbClr val="FFFF00"/>
          </a:solidFill>
          <a:ln w="9525">
            <a:noFill/>
            <a:miter lim="800000"/>
            <a:headEnd/>
            <a:tailEnd/>
          </a:ln>
        </p:spPr>
        <p:txBody>
          <a:bodyPr wrap="none">
            <a:spAutoFit/>
          </a:bodyPr>
          <a:lstStyle/>
          <a:p>
            <a:pPr marL="342900" indent="-342900"/>
            <a:r>
              <a:rPr lang="en-US" sz="1400"/>
              <a:t>A.Adare et al.</a:t>
            </a:r>
          </a:p>
          <a:p>
            <a:pPr marL="342900" indent="-342900"/>
            <a:r>
              <a:rPr lang="en-US" sz="1400"/>
              <a:t>arXiv:0912.0244</a:t>
            </a:r>
          </a:p>
        </p:txBody>
      </p:sp>
      <p:sp>
        <p:nvSpPr>
          <p:cNvPr id="13"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14"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771525" y="111125"/>
            <a:ext cx="7661275" cy="579438"/>
          </a:xfrm>
          <a:prstGeom prst="rect">
            <a:avLst/>
          </a:prstGeom>
          <a:noFill/>
          <a:ln w="9525">
            <a:noFill/>
            <a:miter lim="800000"/>
            <a:headEnd/>
            <a:tailEnd/>
          </a:ln>
          <a:effectLst/>
        </p:spPr>
        <p:txBody>
          <a:bodyPr>
            <a:spAutoFit/>
          </a:bodyPr>
          <a:lstStyle/>
          <a:p>
            <a:pPr algn="ctr">
              <a:spcBef>
                <a:spcPct val="0"/>
              </a:spcBef>
              <a:buClrTx/>
              <a:buSzTx/>
              <a:buFontTx/>
              <a:buNone/>
            </a:pPr>
            <a:r>
              <a:rPr lang="en-US" sz="3200" u="sng">
                <a:solidFill>
                  <a:schemeClr val="accent2"/>
                </a:solidFill>
                <a:latin typeface="Arial Rounded MT Bold" pitchFamily="34" charset="0"/>
              </a:rPr>
              <a:t>PHENIX Detector</a:t>
            </a:r>
          </a:p>
        </p:txBody>
      </p:sp>
      <p:sp>
        <p:nvSpPr>
          <p:cNvPr id="4" name="Text Box 3"/>
          <p:cNvSpPr txBox="1">
            <a:spLocks noChangeArrowheads="1"/>
          </p:cNvSpPr>
          <p:nvPr/>
        </p:nvSpPr>
        <p:spPr bwMode="auto">
          <a:xfrm>
            <a:off x="0" y="485775"/>
            <a:ext cx="4686300" cy="6019800"/>
          </a:xfrm>
          <a:prstGeom prst="rect">
            <a:avLst/>
          </a:prstGeom>
          <a:noFill/>
          <a:ln w="9525">
            <a:noFill/>
            <a:miter lim="800000"/>
            <a:headEnd/>
            <a:tailEnd/>
          </a:ln>
          <a:effectLst/>
        </p:spPr>
        <p:txBody>
          <a:bodyPr>
            <a:spAutoFit/>
          </a:bodyPr>
          <a:lstStyle/>
          <a:p>
            <a:pPr>
              <a:spcBef>
                <a:spcPct val="0"/>
              </a:spcBef>
              <a:buClrTx/>
              <a:buSzTx/>
              <a:buFontTx/>
              <a:buNone/>
            </a:pPr>
            <a:r>
              <a:rPr lang="en-US" sz="1600">
                <a:latin typeface="Arial Rounded MT Bold" pitchFamily="34" charset="0"/>
              </a:rPr>
              <a:t>Central Arm Tracking</a:t>
            </a:r>
          </a:p>
          <a:p>
            <a:pPr>
              <a:spcBef>
                <a:spcPct val="0"/>
              </a:spcBef>
              <a:buClrTx/>
              <a:buSzTx/>
              <a:buFontTx/>
              <a:buNone/>
            </a:pPr>
            <a:r>
              <a:rPr lang="en-US" sz="1600" b="0">
                <a:latin typeface="Arial Rounded MT Bold" pitchFamily="34" charset="0"/>
              </a:rPr>
              <a:t>      Drift Chamber</a:t>
            </a:r>
          </a:p>
          <a:p>
            <a:pPr>
              <a:spcBef>
                <a:spcPct val="0"/>
              </a:spcBef>
              <a:buClrTx/>
              <a:buSzTx/>
              <a:buFontTx/>
              <a:buNone/>
            </a:pPr>
            <a:r>
              <a:rPr lang="en-US" sz="1600" b="0">
                <a:latin typeface="Arial Rounded MT Bold" pitchFamily="34" charset="0"/>
              </a:rPr>
              <a:t>      Pad Chambers </a:t>
            </a:r>
          </a:p>
          <a:p>
            <a:pPr>
              <a:spcBef>
                <a:spcPct val="0"/>
              </a:spcBef>
              <a:buClrTx/>
              <a:buSzTx/>
              <a:buFontTx/>
              <a:buNone/>
            </a:pPr>
            <a:r>
              <a:rPr lang="en-US" sz="1600" b="0">
                <a:latin typeface="Arial Rounded MT Bold" pitchFamily="34" charset="0"/>
              </a:rPr>
              <a:t>      Time Expansion Chamb. </a:t>
            </a:r>
          </a:p>
          <a:p>
            <a:pPr>
              <a:spcBef>
                <a:spcPct val="0"/>
              </a:spcBef>
              <a:buClrTx/>
              <a:buSzTx/>
              <a:buFontTx/>
              <a:buNone/>
            </a:pPr>
            <a:r>
              <a:rPr lang="en-US" sz="1600">
                <a:latin typeface="Arial Rounded MT Bold" pitchFamily="34" charset="0"/>
              </a:rPr>
              <a:t>Muon Arm Tracking</a:t>
            </a:r>
          </a:p>
          <a:p>
            <a:pPr>
              <a:spcBef>
                <a:spcPct val="0"/>
              </a:spcBef>
              <a:buClrTx/>
              <a:buSzTx/>
              <a:buFontTx/>
              <a:buNone/>
            </a:pPr>
            <a:r>
              <a:rPr lang="en-US" sz="1600" b="0">
                <a:latin typeface="Arial Rounded MT Bold" pitchFamily="34" charset="0"/>
              </a:rPr>
              <a:t>      Muon Tracker</a:t>
            </a:r>
            <a:endParaRPr lang="en-US" sz="1600">
              <a:latin typeface="Arial Rounded MT Bold" pitchFamily="34" charset="0"/>
            </a:endParaRPr>
          </a:p>
          <a:p>
            <a:pPr>
              <a:spcBef>
                <a:spcPct val="0"/>
              </a:spcBef>
              <a:buClrTx/>
              <a:buSzTx/>
              <a:buFontTx/>
              <a:buNone/>
            </a:pPr>
            <a:r>
              <a:rPr lang="en-US" sz="1600">
                <a:latin typeface="Arial Rounded MT Bold" pitchFamily="34" charset="0"/>
              </a:rPr>
              <a:t>Calorimetry</a:t>
            </a:r>
          </a:p>
          <a:p>
            <a:pPr>
              <a:spcBef>
                <a:spcPct val="0"/>
              </a:spcBef>
              <a:buClrTx/>
              <a:buSzTx/>
              <a:buFontTx/>
              <a:buNone/>
            </a:pPr>
            <a:r>
              <a:rPr lang="en-US" sz="1600" b="0">
                <a:latin typeface="Arial Rounded MT Bold" pitchFamily="34" charset="0"/>
              </a:rPr>
              <a:t>      PbGl</a:t>
            </a:r>
          </a:p>
          <a:p>
            <a:pPr>
              <a:spcBef>
                <a:spcPct val="0"/>
              </a:spcBef>
              <a:buClrTx/>
              <a:buSzTx/>
              <a:buFontTx/>
              <a:buNone/>
            </a:pPr>
            <a:r>
              <a:rPr lang="en-US" sz="1600" b="0">
                <a:latin typeface="Arial Rounded MT Bold" pitchFamily="34" charset="0"/>
              </a:rPr>
              <a:t>      PbSc</a:t>
            </a:r>
          </a:p>
          <a:p>
            <a:pPr>
              <a:spcBef>
                <a:spcPct val="0"/>
              </a:spcBef>
              <a:buClrTx/>
              <a:buSzTx/>
              <a:buFontTx/>
              <a:buNone/>
            </a:pPr>
            <a:r>
              <a:rPr lang="en-US" sz="1600" b="0">
                <a:latin typeface="Arial Rounded MT Bold" pitchFamily="34" charset="0"/>
              </a:rPr>
              <a:t>      MPC</a:t>
            </a:r>
            <a:endParaRPr lang="en-US" sz="1600">
              <a:latin typeface="Arial Rounded MT Bold" pitchFamily="34" charset="0"/>
            </a:endParaRPr>
          </a:p>
          <a:p>
            <a:pPr>
              <a:spcBef>
                <a:spcPct val="0"/>
              </a:spcBef>
              <a:buClrTx/>
              <a:buSzTx/>
              <a:buFontTx/>
              <a:buNone/>
            </a:pPr>
            <a:r>
              <a:rPr lang="en-US" sz="1600">
                <a:latin typeface="Arial Rounded MT Bold" pitchFamily="34" charset="0"/>
              </a:rPr>
              <a:t>Particle Id</a:t>
            </a:r>
            <a:endParaRPr lang="en-US" sz="1600" b="0">
              <a:latin typeface="Arial Rounded MT Bold" pitchFamily="34" charset="0"/>
            </a:endParaRPr>
          </a:p>
          <a:p>
            <a:pPr>
              <a:spcBef>
                <a:spcPct val="0"/>
              </a:spcBef>
              <a:buClrTx/>
              <a:buSzTx/>
              <a:buFontTx/>
              <a:buNone/>
            </a:pPr>
            <a:r>
              <a:rPr lang="en-US" sz="1600" b="0">
                <a:latin typeface="Arial Rounded MT Bold" pitchFamily="34" charset="0"/>
              </a:rPr>
              <a:t>      Muon Identifier</a:t>
            </a:r>
            <a:endParaRPr lang="en-US" sz="1600">
              <a:latin typeface="Arial Rounded MT Bold" pitchFamily="34" charset="0"/>
            </a:endParaRPr>
          </a:p>
          <a:p>
            <a:pPr>
              <a:spcBef>
                <a:spcPct val="0"/>
              </a:spcBef>
              <a:buClrTx/>
              <a:buSzTx/>
              <a:buFontTx/>
              <a:buNone/>
            </a:pPr>
            <a:r>
              <a:rPr lang="en-US" sz="1600" b="0">
                <a:latin typeface="Arial Rounded MT Bold" pitchFamily="34" charset="0"/>
              </a:rPr>
              <a:t>      RICH, HBD</a:t>
            </a:r>
          </a:p>
          <a:p>
            <a:pPr>
              <a:spcBef>
                <a:spcPct val="0"/>
              </a:spcBef>
              <a:buClrTx/>
              <a:buSzTx/>
              <a:buFontTx/>
              <a:buNone/>
            </a:pPr>
            <a:r>
              <a:rPr lang="en-US" sz="1600" b="0">
                <a:latin typeface="Arial Rounded MT Bold" pitchFamily="34" charset="0"/>
              </a:rPr>
              <a:t>      TOF E &amp; W</a:t>
            </a:r>
          </a:p>
          <a:p>
            <a:pPr>
              <a:spcBef>
                <a:spcPct val="0"/>
              </a:spcBef>
              <a:buClrTx/>
              <a:buSzTx/>
              <a:buFontTx/>
              <a:buNone/>
            </a:pPr>
            <a:r>
              <a:rPr lang="en-US" sz="1600" b="0">
                <a:latin typeface="Arial Rounded MT Bold" pitchFamily="34" charset="0"/>
              </a:rPr>
              <a:t>      Aerogel</a:t>
            </a:r>
          </a:p>
          <a:p>
            <a:pPr>
              <a:spcBef>
                <a:spcPct val="0"/>
              </a:spcBef>
              <a:buClrTx/>
              <a:buSzTx/>
              <a:buFontTx/>
              <a:buNone/>
            </a:pPr>
            <a:r>
              <a:rPr lang="en-US" sz="1600" b="0">
                <a:latin typeface="Arial Rounded MT Bold" pitchFamily="34" charset="0"/>
              </a:rPr>
              <a:t>      TEC</a:t>
            </a:r>
            <a:endParaRPr lang="en-US" sz="1600">
              <a:latin typeface="Arial Rounded MT Bold" pitchFamily="34" charset="0"/>
            </a:endParaRPr>
          </a:p>
          <a:p>
            <a:pPr>
              <a:spcBef>
                <a:spcPct val="0"/>
              </a:spcBef>
              <a:buClrTx/>
              <a:buSzTx/>
              <a:buFontTx/>
              <a:buNone/>
            </a:pPr>
            <a:r>
              <a:rPr lang="en-US" sz="1600">
                <a:latin typeface="Arial Rounded MT Bold" pitchFamily="34" charset="0"/>
              </a:rPr>
              <a:t>Global Detectors</a:t>
            </a:r>
            <a:endParaRPr lang="en-US" sz="1600" b="0">
              <a:latin typeface="Arial Rounded MT Bold" pitchFamily="34" charset="0"/>
            </a:endParaRPr>
          </a:p>
          <a:p>
            <a:pPr>
              <a:spcBef>
                <a:spcPct val="0"/>
              </a:spcBef>
              <a:buClrTx/>
              <a:buSzTx/>
              <a:buFontTx/>
              <a:buNone/>
            </a:pPr>
            <a:r>
              <a:rPr lang="en-US" sz="1600" b="0">
                <a:latin typeface="Arial Rounded MT Bold" pitchFamily="34" charset="0"/>
              </a:rPr>
              <a:t>      BBC</a:t>
            </a:r>
          </a:p>
          <a:p>
            <a:pPr>
              <a:spcBef>
                <a:spcPct val="0"/>
              </a:spcBef>
              <a:buClrTx/>
              <a:buSzTx/>
              <a:buFontTx/>
              <a:buNone/>
            </a:pPr>
            <a:r>
              <a:rPr lang="en-US" sz="1600" b="0">
                <a:latin typeface="Arial Rounded MT Bold" pitchFamily="34" charset="0"/>
              </a:rPr>
              <a:t>      ZDC/SMD  Local Polarim.</a:t>
            </a:r>
          </a:p>
          <a:p>
            <a:pPr>
              <a:spcBef>
                <a:spcPct val="0"/>
              </a:spcBef>
              <a:buClrTx/>
              <a:buSzTx/>
              <a:buFontTx/>
              <a:buNone/>
            </a:pPr>
            <a:r>
              <a:rPr lang="en-US" sz="1600" b="0">
                <a:latin typeface="Arial Rounded MT Bold" pitchFamily="34" charset="0"/>
              </a:rPr>
              <a:t>      Forward Hadron Calo.</a:t>
            </a:r>
          </a:p>
          <a:p>
            <a:pPr>
              <a:spcBef>
                <a:spcPct val="0"/>
              </a:spcBef>
              <a:buClrTx/>
              <a:buSzTx/>
              <a:buFontTx/>
              <a:buNone/>
            </a:pPr>
            <a:r>
              <a:rPr lang="en-US" sz="1600" b="0">
                <a:latin typeface="Arial Rounded MT Bold" pitchFamily="34" charset="0"/>
              </a:rPr>
              <a:t>      RXNP</a:t>
            </a:r>
          </a:p>
          <a:p>
            <a:pPr>
              <a:spcBef>
                <a:spcPct val="0"/>
              </a:spcBef>
              <a:buClrTx/>
              <a:buSzTx/>
              <a:buFontTx/>
              <a:buNone/>
            </a:pPr>
            <a:r>
              <a:rPr lang="en-US" sz="1600">
                <a:latin typeface="Arial Rounded MT Bold" pitchFamily="34" charset="0"/>
              </a:rPr>
              <a:t>DAQ and Trigger System</a:t>
            </a:r>
          </a:p>
          <a:p>
            <a:pPr>
              <a:spcBef>
                <a:spcPct val="0"/>
              </a:spcBef>
              <a:buClrTx/>
              <a:buSzTx/>
              <a:buFontTx/>
              <a:buNone/>
            </a:pPr>
            <a:r>
              <a:rPr lang="en-US" sz="1600">
                <a:latin typeface="Arial Rounded MT Bold" pitchFamily="34" charset="0"/>
              </a:rPr>
              <a:t>Online Calib. &amp; Production</a:t>
            </a:r>
          </a:p>
          <a:p>
            <a:pPr>
              <a:spcBef>
                <a:spcPct val="0"/>
              </a:spcBef>
              <a:buClrTx/>
              <a:buSzTx/>
              <a:buFontTx/>
              <a:buNone/>
            </a:pPr>
            <a:r>
              <a:rPr lang="en-US" sz="2000" b="0"/>
              <a:t>    </a:t>
            </a:r>
          </a:p>
        </p:txBody>
      </p:sp>
      <p:pic>
        <p:nvPicPr>
          <p:cNvPr id="5" name="Picture 32" descr="Phenix_2011"/>
          <p:cNvPicPr>
            <a:picLocks noChangeAspect="1" noChangeArrowheads="1"/>
          </p:cNvPicPr>
          <p:nvPr/>
        </p:nvPicPr>
        <p:blipFill>
          <a:blip r:embed="rId3" cstate="print"/>
          <a:srcRect/>
          <a:stretch>
            <a:fillRect/>
          </a:stretch>
        </p:blipFill>
        <p:spPr bwMode="auto">
          <a:xfrm>
            <a:off x="2911524" y="690563"/>
            <a:ext cx="4670376" cy="5405437"/>
          </a:xfrm>
          <a:prstGeom prst="rect">
            <a:avLst/>
          </a:prstGeom>
          <a:noFill/>
        </p:spPr>
      </p:pic>
      <p:sp>
        <p:nvSpPr>
          <p:cNvPr id="6" name="Text Box 23"/>
          <p:cNvSpPr txBox="1">
            <a:spLocks noChangeArrowheads="1"/>
          </p:cNvSpPr>
          <p:nvPr/>
        </p:nvSpPr>
        <p:spPr bwMode="auto">
          <a:xfrm>
            <a:off x="7256463" y="2368550"/>
            <a:ext cx="1822450" cy="1866900"/>
          </a:xfrm>
          <a:prstGeom prst="rect">
            <a:avLst/>
          </a:prstGeom>
          <a:solidFill>
            <a:srgbClr val="FFCC00"/>
          </a:solidFill>
          <a:ln w="9525" algn="ctr">
            <a:solidFill>
              <a:schemeClr val="accent2"/>
            </a:solidFill>
            <a:miter lim="800000"/>
            <a:headEnd/>
            <a:tailEnd/>
          </a:ln>
          <a:effectLst/>
        </p:spPr>
        <p:txBody>
          <a:bodyPr wrap="none">
            <a:spAutoFit/>
          </a:bodyPr>
          <a:lstStyle/>
          <a:p>
            <a:pPr marL="342900" indent="-342900">
              <a:buFont typeface="Monotype Sorts" charset="2"/>
              <a:buNone/>
            </a:pPr>
            <a:r>
              <a:rPr lang="en-US" sz="2000" u="sng">
                <a:solidFill>
                  <a:schemeClr val="tx1"/>
                </a:solidFill>
              </a:rPr>
              <a:t>VTX</a:t>
            </a:r>
          </a:p>
          <a:p>
            <a:pPr marL="342900" indent="-342900">
              <a:buFont typeface="Monotype Sorts" charset="2"/>
              <a:buNone/>
            </a:pPr>
            <a:r>
              <a:rPr lang="en-US" sz="2000">
                <a:solidFill>
                  <a:schemeClr val="tx1"/>
                </a:solidFill>
              </a:rPr>
              <a:t>Replaces HBD</a:t>
            </a:r>
            <a:endParaRPr lang="en-US" sz="2000" u="sng">
              <a:solidFill>
                <a:schemeClr val="tx1"/>
              </a:solidFill>
            </a:endParaRPr>
          </a:p>
          <a:p>
            <a:pPr marL="342900" indent="-342900">
              <a:buFont typeface="Monotype Sorts" charset="2"/>
              <a:buNone/>
            </a:pPr>
            <a:r>
              <a:rPr lang="en-US" sz="2000" u="sng">
                <a:solidFill>
                  <a:schemeClr val="tx1"/>
                </a:solidFill>
              </a:rPr>
              <a:t>Muon Trigger:</a:t>
            </a:r>
            <a:endParaRPr lang="en-US" sz="2000" u="sng">
              <a:solidFill>
                <a:schemeClr val="tx1"/>
              </a:solidFill>
              <a:latin typeface="Symbol" pitchFamily="18" charset="2"/>
              <a:sym typeface="Symbol" pitchFamily="18" charset="2"/>
            </a:endParaRPr>
          </a:p>
          <a:p>
            <a:pPr marL="342900" indent="-342900">
              <a:buFont typeface="Monotype Sorts" charset="2"/>
              <a:buNone/>
            </a:pPr>
            <a:r>
              <a:rPr lang="en-US" sz="2000">
                <a:solidFill>
                  <a:schemeClr val="tx1"/>
                </a:solidFill>
                <a:latin typeface="Symbol" pitchFamily="18" charset="2"/>
                <a:sym typeface="Symbol" pitchFamily="18" charset="2"/>
              </a:rPr>
              <a:t></a:t>
            </a:r>
            <a:r>
              <a:rPr lang="en-US" sz="2000">
                <a:solidFill>
                  <a:schemeClr val="tx1"/>
                </a:solidFill>
              </a:rPr>
              <a:t>Tr FEE </a:t>
            </a:r>
          </a:p>
          <a:p>
            <a:pPr marL="342900" indent="-342900">
              <a:buFont typeface="Monotype Sorts" charset="2"/>
              <a:buNone/>
            </a:pPr>
            <a:r>
              <a:rPr lang="en-US" sz="2000">
                <a:solidFill>
                  <a:schemeClr val="tx1"/>
                </a:solidFill>
              </a:rPr>
              <a:t>RPC station 3</a:t>
            </a:r>
          </a:p>
        </p:txBody>
      </p:sp>
      <p:sp>
        <p:nvSpPr>
          <p:cNvPr id="8"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9"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772400" cy="914400"/>
          </a:xfrm>
        </p:spPr>
        <p:txBody>
          <a:bodyPr/>
          <a:lstStyle/>
          <a:p>
            <a:r>
              <a:rPr lang="en-US" dirty="0" smtClean="0"/>
              <a:t>Elliptic Flow: Excitation Function</a:t>
            </a:r>
            <a:endParaRPr lang="en-US" dirty="0"/>
          </a:p>
        </p:txBody>
      </p:sp>
      <p:pic>
        <p:nvPicPr>
          <p:cNvPr id="51202" name="Picture 2"/>
          <p:cNvPicPr>
            <a:picLocks noChangeAspect="1" noChangeArrowheads="1"/>
          </p:cNvPicPr>
          <p:nvPr/>
        </p:nvPicPr>
        <p:blipFill>
          <a:blip r:embed="rId2" cstate="print"/>
          <a:srcRect/>
          <a:stretch>
            <a:fillRect/>
          </a:stretch>
        </p:blipFill>
        <p:spPr bwMode="auto">
          <a:xfrm>
            <a:off x="381000" y="685800"/>
            <a:ext cx="6019800" cy="5775611"/>
          </a:xfrm>
          <a:prstGeom prst="rect">
            <a:avLst/>
          </a:prstGeom>
          <a:noFill/>
          <a:ln w="9525">
            <a:noFill/>
            <a:miter lim="800000"/>
            <a:headEnd/>
            <a:tailEnd/>
          </a:ln>
        </p:spPr>
      </p:pic>
      <p:sp>
        <p:nvSpPr>
          <p:cNvPr id="5"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6" name="TextBox 5"/>
          <p:cNvSpPr txBox="1"/>
          <p:nvPr/>
        </p:nvSpPr>
        <p:spPr>
          <a:xfrm>
            <a:off x="6629400" y="838200"/>
            <a:ext cx="1905000" cy="2308324"/>
          </a:xfrm>
          <a:prstGeom prst="rect">
            <a:avLst/>
          </a:prstGeom>
          <a:noFill/>
        </p:spPr>
        <p:txBody>
          <a:bodyPr wrap="square" rtlCol="0">
            <a:spAutoFit/>
          </a:bodyPr>
          <a:lstStyle/>
          <a:p>
            <a:r>
              <a:rPr lang="en-US" dirty="0" smtClean="0"/>
              <a:t>There is a transition from squeeze-out flow to in-plane flow between AGS and SPS energies</a:t>
            </a:r>
            <a:endParaRPr lang="en-US" dirty="0"/>
          </a:p>
        </p:txBody>
      </p:sp>
      <p:sp>
        <p:nvSpPr>
          <p:cNvPr id="7"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2226" name="Picture 2"/>
          <p:cNvPicPr>
            <a:picLocks noChangeAspect="1" noChangeArrowheads="1"/>
          </p:cNvPicPr>
          <p:nvPr/>
        </p:nvPicPr>
        <p:blipFill>
          <a:blip r:embed="rId3" cstate="print"/>
          <a:srcRect/>
          <a:stretch>
            <a:fillRect/>
          </a:stretch>
        </p:blipFill>
        <p:spPr bwMode="auto">
          <a:xfrm>
            <a:off x="252413" y="466725"/>
            <a:ext cx="8639175" cy="5924550"/>
          </a:xfrm>
          <a:prstGeom prst="rect">
            <a:avLst/>
          </a:prstGeom>
          <a:noFill/>
          <a:ln w="9525">
            <a:noFill/>
            <a:miter lim="800000"/>
            <a:headEnd/>
            <a:tailEnd/>
          </a:ln>
        </p:spPr>
      </p:pic>
      <p:sp>
        <p:nvSpPr>
          <p:cNvPr id="5"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6"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FE8F6A7-8F10-471A-BDFE-C89B0DAC397C}" type="slidenum">
              <a:rPr lang="en-US" smtClean="0"/>
              <a:pPr/>
              <a:t>79</a:t>
            </a:fld>
            <a:endParaRPr lang="en-US" dirty="0"/>
          </a:p>
        </p:txBody>
      </p:sp>
      <p:sp>
        <p:nvSpPr>
          <p:cNvPr id="4" name="Title 1"/>
          <p:cNvSpPr txBox="1">
            <a:spLocks/>
          </p:cNvSpPr>
          <p:nvPr/>
        </p:nvSpPr>
        <p:spPr>
          <a:xfrm>
            <a:off x="0" y="0"/>
            <a:ext cx="9144000" cy="712787"/>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100" normalizeH="0" baseline="0" noProof="0" dirty="0" smtClean="0">
                <a:ln>
                  <a:noFill/>
                </a:ln>
                <a:solidFill>
                  <a:schemeClr val="tx1"/>
                </a:solidFill>
                <a:effectLst/>
                <a:uLnTx/>
                <a:uFillTx/>
                <a:latin typeface="+mj-lt"/>
                <a:ea typeface="+mj-ea"/>
                <a:cs typeface="+mj-cs"/>
              </a:rPr>
              <a:t>PHENIX 39 </a:t>
            </a:r>
            <a:r>
              <a:rPr kumimoji="0" lang="en-US" sz="4000" b="0" i="0" u="none" strike="noStrike" kern="1200" cap="none" spc="-100" normalizeH="0" baseline="0" noProof="0" dirty="0" err="1" smtClean="0">
                <a:ln>
                  <a:noFill/>
                </a:ln>
                <a:solidFill>
                  <a:schemeClr val="tx1"/>
                </a:solidFill>
                <a:effectLst/>
                <a:uLnTx/>
                <a:uFillTx/>
                <a:latin typeface="+mj-lt"/>
                <a:ea typeface="+mj-ea"/>
                <a:cs typeface="+mj-cs"/>
              </a:rPr>
              <a:t>GeV</a:t>
            </a:r>
            <a:r>
              <a:rPr kumimoji="0" lang="en-US" sz="4000" b="0" i="0" u="none" strike="noStrike" kern="1200" cap="none" spc="-100" normalizeH="0" baseline="0" noProof="0" dirty="0" smtClean="0">
                <a:ln>
                  <a:noFill/>
                </a:ln>
                <a:solidFill>
                  <a:schemeClr val="tx1"/>
                </a:solidFill>
                <a:effectLst/>
                <a:uLnTx/>
                <a:uFillTx/>
                <a:latin typeface="+mj-lt"/>
                <a:ea typeface="+mj-ea"/>
                <a:cs typeface="+mj-cs"/>
              </a:rPr>
              <a:t> </a:t>
            </a:r>
            <a:r>
              <a:rPr kumimoji="0" lang="en-US" sz="4000" b="0" i="0" u="none" strike="noStrike" kern="1200" cap="none" spc="-100" normalizeH="0" baseline="0" noProof="0" dirty="0" err="1" smtClean="0">
                <a:ln>
                  <a:noFill/>
                </a:ln>
                <a:solidFill>
                  <a:schemeClr val="tx1"/>
                </a:solidFill>
                <a:effectLst/>
                <a:uLnTx/>
                <a:uFillTx/>
                <a:latin typeface="+mj-lt"/>
                <a:ea typeface="+mj-ea"/>
                <a:cs typeface="+mj-cs"/>
              </a:rPr>
              <a:t>Au+Au</a:t>
            </a:r>
            <a:r>
              <a:rPr kumimoji="0" lang="en-US" sz="4000" b="0" i="0" u="none" strike="noStrike" kern="1200" cap="none" spc="-100" normalizeH="0" baseline="0" noProof="0" dirty="0" smtClean="0">
                <a:ln>
                  <a:noFill/>
                </a:ln>
                <a:solidFill>
                  <a:schemeClr val="tx1"/>
                </a:solidFill>
                <a:effectLst/>
                <a:uLnTx/>
                <a:uFillTx/>
                <a:latin typeface="+mj-lt"/>
                <a:ea typeface="+mj-ea"/>
                <a:cs typeface="+mj-cs"/>
              </a:rPr>
              <a:t> Event Displays</a:t>
            </a:r>
            <a:endParaRPr kumimoji="0" lang="en-US" sz="4000" b="0" i="0" u="none" strike="noStrike" kern="1200" cap="none" spc="-100" normalizeH="0" baseline="0" noProof="0" dirty="0">
              <a:ln>
                <a:noFill/>
              </a:ln>
              <a:solidFill>
                <a:schemeClr val="tx1"/>
              </a:solidFill>
              <a:effectLst/>
              <a:uLnTx/>
              <a:uFillTx/>
              <a:latin typeface="+mj-lt"/>
              <a:ea typeface="+mj-ea"/>
              <a:cs typeface="+mj-cs"/>
            </a:endParaRPr>
          </a:p>
        </p:txBody>
      </p:sp>
      <p:pic>
        <p:nvPicPr>
          <p:cNvPr id="5" name="Picture 4" descr="display39a.JPG"/>
          <p:cNvPicPr>
            <a:picLocks noChangeAspect="1"/>
          </p:cNvPicPr>
          <p:nvPr/>
        </p:nvPicPr>
        <p:blipFill>
          <a:blip r:embed="rId2" cstate="print"/>
          <a:stretch>
            <a:fillRect/>
          </a:stretch>
        </p:blipFill>
        <p:spPr>
          <a:xfrm>
            <a:off x="5105400" y="3200400"/>
            <a:ext cx="3924300" cy="3335655"/>
          </a:xfrm>
          <a:prstGeom prst="rect">
            <a:avLst/>
          </a:prstGeom>
        </p:spPr>
      </p:pic>
      <p:pic>
        <p:nvPicPr>
          <p:cNvPr id="6" name="Picture 5" descr="display39b.JPG"/>
          <p:cNvPicPr>
            <a:picLocks noChangeAspect="1"/>
          </p:cNvPicPr>
          <p:nvPr/>
        </p:nvPicPr>
        <p:blipFill>
          <a:blip r:embed="rId3" cstate="print"/>
          <a:stretch>
            <a:fillRect/>
          </a:stretch>
        </p:blipFill>
        <p:spPr>
          <a:xfrm>
            <a:off x="0" y="3505200"/>
            <a:ext cx="3461354" cy="2971800"/>
          </a:xfrm>
          <a:prstGeom prst="rect">
            <a:avLst/>
          </a:prstGeom>
        </p:spPr>
      </p:pic>
      <p:pic>
        <p:nvPicPr>
          <p:cNvPr id="7" name="Picture 6" descr="display39c.JPG"/>
          <p:cNvPicPr>
            <a:picLocks noChangeAspect="1"/>
          </p:cNvPicPr>
          <p:nvPr/>
        </p:nvPicPr>
        <p:blipFill>
          <a:blip r:embed="rId4" cstate="print"/>
          <a:stretch>
            <a:fillRect/>
          </a:stretch>
        </p:blipFill>
        <p:spPr>
          <a:xfrm>
            <a:off x="2209799" y="685800"/>
            <a:ext cx="3645933" cy="3048000"/>
          </a:xfrm>
          <a:prstGeom prst="rect">
            <a:avLst/>
          </a:prstGeom>
        </p:spPr>
      </p:pic>
      <p:sp>
        <p:nvSpPr>
          <p:cNvPr id="8"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10600" cy="914400"/>
          </a:xfrm>
        </p:spPr>
        <p:txBody>
          <a:bodyPr/>
          <a:lstStyle/>
          <a:p>
            <a:pPr algn="ctr"/>
            <a:r>
              <a:rPr lang="en-US" dirty="0" smtClean="0"/>
              <a:t>Search for the QCD Critical Point: Experimental Strategy</a:t>
            </a:r>
            <a:endParaRPr lang="en-US" dirty="0"/>
          </a:p>
        </p:txBody>
      </p:sp>
      <p:pic>
        <p:nvPicPr>
          <p:cNvPr id="87043" name="Picture 3"/>
          <p:cNvPicPr>
            <a:picLocks noChangeAspect="1" noChangeArrowheads="1"/>
          </p:cNvPicPr>
          <p:nvPr/>
        </p:nvPicPr>
        <p:blipFill>
          <a:blip r:embed="rId2" cstate="print"/>
          <a:srcRect/>
          <a:stretch>
            <a:fillRect/>
          </a:stretch>
        </p:blipFill>
        <p:spPr bwMode="auto">
          <a:xfrm>
            <a:off x="3429000" y="1219200"/>
            <a:ext cx="5486400" cy="5236450"/>
          </a:xfrm>
          <a:prstGeom prst="rect">
            <a:avLst/>
          </a:prstGeom>
          <a:noFill/>
          <a:ln w="9525">
            <a:noFill/>
            <a:miter lim="800000"/>
            <a:headEnd/>
            <a:tailEnd/>
          </a:ln>
        </p:spPr>
      </p:pic>
      <p:sp>
        <p:nvSpPr>
          <p:cNvPr id="4" name="TextBox 3"/>
          <p:cNvSpPr txBox="1"/>
          <p:nvPr/>
        </p:nvSpPr>
        <p:spPr>
          <a:xfrm>
            <a:off x="381000" y="2590800"/>
            <a:ext cx="2743200" cy="2031325"/>
          </a:xfrm>
          <a:prstGeom prst="rect">
            <a:avLst/>
          </a:prstGeom>
          <a:noFill/>
        </p:spPr>
        <p:txBody>
          <a:bodyPr wrap="square" rtlCol="0">
            <a:spAutoFit/>
          </a:bodyPr>
          <a:lstStyle/>
          <a:p>
            <a:r>
              <a:rPr lang="en-US" dirty="0" smtClean="0"/>
              <a:t>By systematically varying the RHIC beam energy, heavy ion collisions will be able to probe different regions of the QCD phase diagram.</a:t>
            </a:r>
            <a:endParaRPr lang="en-US" dirty="0"/>
          </a:p>
        </p:txBody>
      </p:sp>
      <p:sp>
        <p:nvSpPr>
          <p:cNvPr id="6"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7"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dirty="0" smtClean="0"/>
              <a:t>STAR 9.2 </a:t>
            </a:r>
            <a:r>
              <a:rPr lang="en-US" dirty="0" err="1" smtClean="0"/>
              <a:t>GeV</a:t>
            </a:r>
            <a:r>
              <a:rPr lang="en-US" dirty="0" smtClean="0"/>
              <a:t> </a:t>
            </a:r>
            <a:r>
              <a:rPr lang="en-US" dirty="0" err="1" smtClean="0"/>
              <a:t>Au+Au</a:t>
            </a:r>
            <a:r>
              <a:rPr lang="en-US" dirty="0" smtClean="0"/>
              <a:t> Event Displays</a:t>
            </a:r>
            <a:endParaRPr lang="en-US" dirty="0"/>
          </a:p>
        </p:txBody>
      </p:sp>
      <p:pic>
        <p:nvPicPr>
          <p:cNvPr id="49154" name="Picture 2"/>
          <p:cNvPicPr>
            <a:picLocks noChangeAspect="1" noChangeArrowheads="1"/>
          </p:cNvPicPr>
          <p:nvPr/>
        </p:nvPicPr>
        <p:blipFill>
          <a:blip r:embed="rId2" cstate="print"/>
          <a:srcRect/>
          <a:stretch>
            <a:fillRect/>
          </a:stretch>
        </p:blipFill>
        <p:spPr bwMode="auto">
          <a:xfrm>
            <a:off x="381000" y="609600"/>
            <a:ext cx="7924800" cy="5704227"/>
          </a:xfrm>
          <a:prstGeom prst="rect">
            <a:avLst/>
          </a:prstGeom>
          <a:noFill/>
          <a:ln w="9525">
            <a:noFill/>
            <a:miter lim="800000"/>
            <a:headEnd/>
            <a:tailEnd/>
          </a:ln>
        </p:spPr>
      </p:pic>
      <p:sp>
        <p:nvSpPr>
          <p:cNvPr id="5"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6"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343400" y="128588"/>
            <a:ext cx="4800600" cy="685800"/>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i="0" dirty="0">
                <a:solidFill>
                  <a:schemeClr val="tx1"/>
                </a:solidFill>
              </a:rPr>
              <a:t>Multiplicity Measurements!</a:t>
            </a:r>
          </a:p>
        </p:txBody>
      </p:sp>
      <p:pic>
        <p:nvPicPr>
          <p:cNvPr id="4" name="Picture 2" descr="Fig_211"/>
          <p:cNvPicPr>
            <a:picLocks noChangeAspect="1" noChangeArrowheads="1"/>
          </p:cNvPicPr>
          <p:nvPr/>
        </p:nvPicPr>
        <p:blipFill>
          <a:blip r:embed="rId3" cstate="print"/>
          <a:srcRect/>
          <a:stretch>
            <a:fillRect/>
          </a:stretch>
        </p:blipFill>
        <p:spPr bwMode="auto">
          <a:xfrm>
            <a:off x="1055688" y="1270000"/>
            <a:ext cx="6534150" cy="4279900"/>
          </a:xfrm>
          <a:prstGeom prst="rect">
            <a:avLst/>
          </a:prstGeom>
          <a:solidFill>
            <a:schemeClr val="bg1"/>
          </a:solidFill>
          <a:ln w="9525">
            <a:noFill/>
            <a:miter lim="800000"/>
            <a:headEnd/>
            <a:tailEnd/>
          </a:ln>
        </p:spPr>
      </p:pic>
      <p:sp>
        <p:nvSpPr>
          <p:cNvPr id="5" name="Text Box 4"/>
          <p:cNvSpPr txBox="1">
            <a:spLocks noChangeArrowheads="1"/>
          </p:cNvSpPr>
          <p:nvPr/>
        </p:nvSpPr>
        <p:spPr bwMode="auto">
          <a:xfrm>
            <a:off x="198438" y="1951038"/>
            <a:ext cx="960437" cy="400050"/>
          </a:xfrm>
          <a:prstGeom prst="rect">
            <a:avLst/>
          </a:prstGeom>
          <a:noFill/>
          <a:ln w="9525">
            <a:noFill/>
            <a:miter lim="800000"/>
            <a:headEnd/>
            <a:tailEnd/>
          </a:ln>
        </p:spPr>
        <p:txBody>
          <a:bodyPr wrap="none" lIns="80156" tIns="40078" rIns="80156" bIns="40078">
            <a:spAutoFit/>
          </a:bodyPr>
          <a:lstStyle/>
          <a:p>
            <a:pPr algn="ctr" defTabSz="801688" eaLnBrk="0" hangingPunct="0"/>
            <a:r>
              <a:rPr lang="en-US" sz="2100" b="1">
                <a:solidFill>
                  <a:srgbClr val="CC0000"/>
                </a:solidFill>
                <a:latin typeface="Times New Roman" pitchFamily="18" charset="0"/>
              </a:rPr>
              <a:t>central</a:t>
            </a:r>
          </a:p>
        </p:txBody>
      </p:sp>
      <p:sp>
        <p:nvSpPr>
          <p:cNvPr id="6" name="Line 5"/>
          <p:cNvSpPr>
            <a:spLocks noChangeShapeType="1"/>
          </p:cNvSpPr>
          <p:nvPr/>
        </p:nvSpPr>
        <p:spPr bwMode="auto">
          <a:xfrm>
            <a:off x="1000125" y="2387600"/>
            <a:ext cx="1477963" cy="1042988"/>
          </a:xfrm>
          <a:prstGeom prst="line">
            <a:avLst/>
          </a:prstGeom>
          <a:noFill/>
          <a:ln w="38100">
            <a:solidFill>
              <a:srgbClr val="CC0000"/>
            </a:solidFill>
            <a:round/>
            <a:headEnd/>
            <a:tailEnd type="triangle" w="med" len="med"/>
          </a:ln>
        </p:spPr>
        <p:txBody>
          <a:bodyPr/>
          <a:lstStyle/>
          <a:p>
            <a:endParaRPr lang="en-US"/>
          </a:p>
        </p:txBody>
      </p:sp>
      <p:sp>
        <p:nvSpPr>
          <p:cNvPr id="7" name="Text Box 6"/>
          <p:cNvSpPr txBox="1">
            <a:spLocks noChangeArrowheads="1"/>
          </p:cNvSpPr>
          <p:nvPr/>
        </p:nvSpPr>
        <p:spPr bwMode="auto">
          <a:xfrm>
            <a:off x="7897813" y="1343025"/>
            <a:ext cx="960437" cy="400050"/>
          </a:xfrm>
          <a:prstGeom prst="rect">
            <a:avLst/>
          </a:prstGeom>
          <a:noFill/>
          <a:ln w="9525">
            <a:noFill/>
            <a:miter lim="800000"/>
            <a:headEnd/>
            <a:tailEnd/>
          </a:ln>
        </p:spPr>
        <p:txBody>
          <a:bodyPr wrap="none" lIns="80156" tIns="40078" rIns="80156" bIns="40078">
            <a:spAutoFit/>
          </a:bodyPr>
          <a:lstStyle/>
          <a:p>
            <a:pPr algn="ctr" defTabSz="801688" eaLnBrk="0" hangingPunct="0"/>
            <a:r>
              <a:rPr lang="en-US" sz="2100" b="1">
                <a:solidFill>
                  <a:srgbClr val="CC0000"/>
                </a:solidFill>
                <a:latin typeface="Times New Roman" pitchFamily="18" charset="0"/>
              </a:rPr>
              <a:t>central</a:t>
            </a:r>
          </a:p>
        </p:txBody>
      </p:sp>
      <p:sp>
        <p:nvSpPr>
          <p:cNvPr id="8" name="Line 7"/>
          <p:cNvSpPr>
            <a:spLocks noChangeShapeType="1"/>
          </p:cNvSpPr>
          <p:nvPr/>
        </p:nvSpPr>
        <p:spPr bwMode="auto">
          <a:xfrm flipH="1">
            <a:off x="6973888" y="1774825"/>
            <a:ext cx="985837" cy="325438"/>
          </a:xfrm>
          <a:prstGeom prst="line">
            <a:avLst/>
          </a:prstGeom>
          <a:noFill/>
          <a:ln w="38100">
            <a:solidFill>
              <a:srgbClr val="CC0000"/>
            </a:solidFill>
            <a:round/>
            <a:headEnd/>
            <a:tailEnd type="triangle" w="med" len="med"/>
          </a:ln>
        </p:spPr>
        <p:txBody>
          <a:bodyPr/>
          <a:lstStyle/>
          <a:p>
            <a:endParaRPr lang="en-US"/>
          </a:p>
        </p:txBody>
      </p:sp>
      <p:sp>
        <p:nvSpPr>
          <p:cNvPr id="9" name="Line 8"/>
          <p:cNvSpPr>
            <a:spLocks noChangeShapeType="1"/>
          </p:cNvSpPr>
          <p:nvPr/>
        </p:nvSpPr>
        <p:spPr bwMode="auto">
          <a:xfrm>
            <a:off x="1368425" y="4510088"/>
            <a:ext cx="1047750" cy="260350"/>
          </a:xfrm>
          <a:prstGeom prst="line">
            <a:avLst/>
          </a:prstGeom>
          <a:noFill/>
          <a:ln w="38100">
            <a:solidFill>
              <a:srgbClr val="339933"/>
            </a:solidFill>
            <a:round/>
            <a:headEnd/>
            <a:tailEnd type="triangle" w="med" len="med"/>
          </a:ln>
        </p:spPr>
        <p:txBody>
          <a:bodyPr/>
          <a:lstStyle/>
          <a:p>
            <a:endParaRPr lang="en-US"/>
          </a:p>
        </p:txBody>
      </p:sp>
      <p:sp>
        <p:nvSpPr>
          <p:cNvPr id="10" name="Text Box 9"/>
          <p:cNvSpPr txBox="1">
            <a:spLocks noChangeArrowheads="1"/>
          </p:cNvSpPr>
          <p:nvPr/>
        </p:nvSpPr>
        <p:spPr bwMode="auto">
          <a:xfrm>
            <a:off x="76200" y="4151313"/>
            <a:ext cx="1360488" cy="400050"/>
          </a:xfrm>
          <a:prstGeom prst="rect">
            <a:avLst/>
          </a:prstGeom>
          <a:noFill/>
          <a:ln w="9525">
            <a:noFill/>
            <a:miter lim="800000"/>
            <a:headEnd/>
            <a:tailEnd/>
          </a:ln>
        </p:spPr>
        <p:txBody>
          <a:bodyPr wrap="none" lIns="80156" tIns="40078" rIns="80156" bIns="40078">
            <a:spAutoFit/>
          </a:bodyPr>
          <a:lstStyle/>
          <a:p>
            <a:pPr algn="ctr" defTabSz="801688" eaLnBrk="0" hangingPunct="0"/>
            <a:r>
              <a:rPr lang="en-US" sz="2100" b="1">
                <a:solidFill>
                  <a:srgbClr val="339933"/>
                </a:solidFill>
                <a:latin typeface="Times New Roman" pitchFamily="18" charset="0"/>
              </a:rPr>
              <a:t>peripheral</a:t>
            </a:r>
          </a:p>
        </p:txBody>
      </p:sp>
      <p:sp>
        <p:nvSpPr>
          <p:cNvPr id="11" name="Line 10"/>
          <p:cNvSpPr>
            <a:spLocks noChangeShapeType="1"/>
          </p:cNvSpPr>
          <p:nvPr/>
        </p:nvSpPr>
        <p:spPr bwMode="auto">
          <a:xfrm flipH="1">
            <a:off x="6850063" y="4367213"/>
            <a:ext cx="925512" cy="392112"/>
          </a:xfrm>
          <a:prstGeom prst="line">
            <a:avLst/>
          </a:prstGeom>
          <a:noFill/>
          <a:ln w="38100">
            <a:solidFill>
              <a:srgbClr val="339933"/>
            </a:solidFill>
            <a:round/>
            <a:headEnd/>
            <a:tailEnd type="triangle" w="med" len="med"/>
          </a:ln>
        </p:spPr>
        <p:txBody>
          <a:bodyPr/>
          <a:lstStyle/>
          <a:p>
            <a:endParaRPr lang="en-US"/>
          </a:p>
        </p:txBody>
      </p:sp>
      <p:sp>
        <p:nvSpPr>
          <p:cNvPr id="12" name="Text Box 11"/>
          <p:cNvSpPr txBox="1">
            <a:spLocks noChangeArrowheads="1"/>
          </p:cNvSpPr>
          <p:nvPr/>
        </p:nvSpPr>
        <p:spPr bwMode="auto">
          <a:xfrm>
            <a:off x="7651750" y="3935413"/>
            <a:ext cx="1360488" cy="400050"/>
          </a:xfrm>
          <a:prstGeom prst="rect">
            <a:avLst/>
          </a:prstGeom>
          <a:noFill/>
          <a:ln w="9525">
            <a:noFill/>
            <a:miter lim="800000"/>
            <a:headEnd/>
            <a:tailEnd/>
          </a:ln>
        </p:spPr>
        <p:txBody>
          <a:bodyPr wrap="none" lIns="80156" tIns="40078" rIns="80156" bIns="40078">
            <a:spAutoFit/>
          </a:bodyPr>
          <a:lstStyle/>
          <a:p>
            <a:pPr algn="ctr" defTabSz="801688" eaLnBrk="0" hangingPunct="0"/>
            <a:r>
              <a:rPr lang="en-US" sz="2100" b="1">
                <a:solidFill>
                  <a:srgbClr val="339933"/>
                </a:solidFill>
                <a:latin typeface="Times New Roman" pitchFamily="18" charset="0"/>
              </a:rPr>
              <a:t>peripheral</a:t>
            </a:r>
          </a:p>
        </p:txBody>
      </p:sp>
      <p:pic>
        <p:nvPicPr>
          <p:cNvPr id="13" name="Picture 12" descr="PhlogoColorA04"/>
          <p:cNvPicPr>
            <a:picLocks noChangeAspect="1" noChangeArrowheads="1"/>
          </p:cNvPicPr>
          <p:nvPr/>
        </p:nvPicPr>
        <p:blipFill>
          <a:blip r:embed="rId4" cstate="print"/>
          <a:srcRect/>
          <a:stretch>
            <a:fillRect/>
          </a:stretch>
        </p:blipFill>
        <p:spPr bwMode="auto">
          <a:xfrm>
            <a:off x="2411413" y="838200"/>
            <a:ext cx="1233487" cy="412750"/>
          </a:xfrm>
          <a:prstGeom prst="rect">
            <a:avLst/>
          </a:prstGeom>
          <a:noFill/>
          <a:ln w="9525">
            <a:noFill/>
            <a:miter lim="800000"/>
            <a:headEnd/>
            <a:tailEnd/>
          </a:ln>
        </p:spPr>
      </p:pic>
      <p:sp>
        <p:nvSpPr>
          <p:cNvPr id="14" name="Line 13"/>
          <p:cNvSpPr>
            <a:spLocks noChangeShapeType="1"/>
          </p:cNvSpPr>
          <p:nvPr/>
        </p:nvSpPr>
        <p:spPr bwMode="auto">
          <a:xfrm>
            <a:off x="2698750" y="5735638"/>
            <a:ext cx="4321175" cy="0"/>
          </a:xfrm>
          <a:prstGeom prst="line">
            <a:avLst/>
          </a:prstGeom>
          <a:noFill/>
          <a:ln w="57150">
            <a:solidFill>
              <a:schemeClr val="accent2"/>
            </a:solidFill>
            <a:round/>
            <a:headEnd/>
            <a:tailEnd type="triangle" w="med" len="med"/>
          </a:ln>
        </p:spPr>
        <p:txBody>
          <a:bodyPr/>
          <a:lstStyle/>
          <a:p>
            <a:endParaRPr lang="en-US"/>
          </a:p>
        </p:txBody>
      </p:sp>
      <p:sp>
        <p:nvSpPr>
          <p:cNvPr id="15" name="Text Box 14"/>
          <p:cNvSpPr txBox="1">
            <a:spLocks noChangeArrowheads="1"/>
          </p:cNvSpPr>
          <p:nvPr/>
        </p:nvSpPr>
        <p:spPr bwMode="auto">
          <a:xfrm>
            <a:off x="3746500" y="5715000"/>
            <a:ext cx="1604963" cy="457200"/>
          </a:xfrm>
          <a:prstGeom prst="rect">
            <a:avLst/>
          </a:prstGeom>
          <a:noFill/>
          <a:ln w="9525">
            <a:noFill/>
            <a:miter lim="800000"/>
            <a:headEnd/>
            <a:tailEnd/>
          </a:ln>
        </p:spPr>
        <p:txBody>
          <a:bodyPr wrap="none">
            <a:spAutoFit/>
          </a:bodyPr>
          <a:lstStyle/>
          <a:p>
            <a:pPr algn="ctr"/>
            <a:r>
              <a:rPr lang="en-US" sz="2400" b="1">
                <a:solidFill>
                  <a:schemeClr val="accent2"/>
                </a:solidFill>
              </a:rPr>
              <a:t>energy </a:t>
            </a:r>
            <a:r>
              <a:rPr lang="en-US" sz="2400" b="1">
                <a:solidFill>
                  <a:schemeClr val="accent2"/>
                </a:solidFill>
                <a:sym typeface="Symbol" pitchFamily="18" charset="2"/>
              </a:rPr>
              <a:t>s</a:t>
            </a:r>
          </a:p>
        </p:txBody>
      </p:sp>
      <p:sp>
        <p:nvSpPr>
          <p:cNvPr id="17"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18"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686800" cy="914400"/>
          </a:xfrm>
        </p:spPr>
        <p:txBody>
          <a:bodyPr/>
          <a:lstStyle/>
          <a:p>
            <a:r>
              <a:rPr lang="en-US" dirty="0" smtClean="0"/>
              <a:t>STAR 39 </a:t>
            </a:r>
            <a:r>
              <a:rPr lang="en-US" dirty="0" err="1" smtClean="0"/>
              <a:t>GeV</a:t>
            </a:r>
            <a:r>
              <a:rPr lang="en-US" dirty="0" smtClean="0"/>
              <a:t> Particle Identification</a:t>
            </a:r>
            <a:endParaRPr lang="en-US" dirty="0"/>
          </a:p>
        </p:txBody>
      </p:sp>
      <p:pic>
        <p:nvPicPr>
          <p:cNvPr id="58370" name="Picture 2"/>
          <p:cNvPicPr>
            <a:picLocks noChangeAspect="1" noChangeArrowheads="1"/>
          </p:cNvPicPr>
          <p:nvPr/>
        </p:nvPicPr>
        <p:blipFill>
          <a:blip r:embed="rId3" cstate="print"/>
          <a:srcRect/>
          <a:stretch>
            <a:fillRect/>
          </a:stretch>
        </p:blipFill>
        <p:spPr bwMode="auto">
          <a:xfrm>
            <a:off x="152400" y="761999"/>
            <a:ext cx="8686800" cy="5700713"/>
          </a:xfrm>
          <a:prstGeom prst="rect">
            <a:avLst/>
          </a:prstGeom>
          <a:noFill/>
          <a:ln w="9525">
            <a:noFill/>
            <a:miter lim="800000"/>
            <a:headEnd/>
            <a:tailEnd/>
          </a:ln>
        </p:spPr>
      </p:pic>
      <p:sp>
        <p:nvSpPr>
          <p:cNvPr id="5"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6"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85800" y="152400"/>
            <a:ext cx="7772400" cy="457200"/>
          </a:xfrm>
          <a:prstGeom prst="rect">
            <a:avLst/>
          </a:prstGeom>
        </p:spPr>
        <p:txBody>
          <a:bodyPr vert="horz"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100" normalizeH="0" baseline="0" noProof="0" dirty="0" smtClean="0">
                <a:ln>
                  <a:noFill/>
                </a:ln>
                <a:solidFill>
                  <a:schemeClr val="tx2">
                    <a:satMod val="200000"/>
                  </a:schemeClr>
                </a:solidFill>
                <a:effectLst/>
                <a:uLnTx/>
                <a:uFillTx/>
                <a:latin typeface="+mj-lt"/>
                <a:ea typeface="+mj-ea"/>
                <a:cs typeface="+mj-cs"/>
              </a:rPr>
              <a:t>J/</a:t>
            </a:r>
            <a:r>
              <a:rPr kumimoji="0" lang="el-GR" sz="4000" b="0" i="0" u="none" strike="noStrike" kern="1200" cap="none" spc="-100" normalizeH="0" baseline="0" noProof="0" dirty="0" smtClean="0">
                <a:ln>
                  <a:noFill/>
                </a:ln>
                <a:solidFill>
                  <a:schemeClr val="tx2">
                    <a:satMod val="200000"/>
                  </a:schemeClr>
                </a:solidFill>
                <a:effectLst/>
                <a:uLnTx/>
                <a:uFillTx/>
                <a:latin typeface="Calibri" pitchFamily="34" charset="0"/>
                <a:ea typeface="+mj-ea"/>
                <a:cs typeface="+mj-cs"/>
              </a:rPr>
              <a:t>ψ:</a:t>
            </a:r>
            <a:r>
              <a:rPr kumimoji="0" lang="en-US" sz="4000" b="0" i="0" u="none" strike="noStrike" kern="1200" cap="none" spc="-100" normalizeH="0" baseline="0" noProof="0" dirty="0" smtClean="0">
                <a:ln>
                  <a:noFill/>
                </a:ln>
                <a:solidFill>
                  <a:schemeClr val="tx2">
                    <a:satMod val="200000"/>
                  </a:schemeClr>
                </a:solidFill>
                <a:effectLst/>
                <a:uLnTx/>
                <a:uFillTx/>
                <a:latin typeface="+mj-lt"/>
                <a:ea typeface="+mj-ea"/>
                <a:cs typeface="+mj-cs"/>
              </a:rPr>
              <a:t> analyzed 25% of 62 </a:t>
            </a:r>
            <a:r>
              <a:rPr kumimoji="0" lang="en-US" sz="4000" b="0" i="0" u="none" strike="noStrike" kern="1200" cap="none" spc="-100" normalizeH="0" baseline="0" noProof="0" dirty="0" err="1" smtClean="0">
                <a:ln>
                  <a:noFill/>
                </a:ln>
                <a:solidFill>
                  <a:schemeClr val="tx2">
                    <a:satMod val="200000"/>
                  </a:schemeClr>
                </a:solidFill>
                <a:effectLst/>
                <a:uLnTx/>
                <a:uFillTx/>
                <a:latin typeface="+mj-lt"/>
                <a:ea typeface="+mj-ea"/>
                <a:cs typeface="+mj-cs"/>
              </a:rPr>
              <a:t>GeV</a:t>
            </a:r>
            <a:r>
              <a:rPr kumimoji="0" lang="en-US" sz="4000" b="0" i="0" u="none" strike="noStrike" kern="1200" cap="none" spc="-100" normalizeH="0" baseline="0" noProof="0" dirty="0" smtClean="0">
                <a:ln>
                  <a:noFill/>
                </a:ln>
                <a:solidFill>
                  <a:schemeClr val="tx2">
                    <a:satMod val="200000"/>
                  </a:schemeClr>
                </a:solidFill>
                <a:effectLst/>
                <a:uLnTx/>
                <a:uFillTx/>
                <a:latin typeface="+mj-lt"/>
                <a:ea typeface="+mj-ea"/>
                <a:cs typeface="+mj-cs"/>
              </a:rPr>
              <a:t> statistics</a:t>
            </a:r>
            <a:endParaRPr kumimoji="0" lang="en-US" sz="4000" b="0" i="0" u="none" strike="noStrike" kern="1200" cap="none" spc="-100" normalizeH="0" baseline="0" noProof="0" dirty="0">
              <a:ln>
                <a:noFill/>
              </a:ln>
              <a:solidFill>
                <a:schemeClr val="tx2">
                  <a:satMod val="200000"/>
                </a:schemeClr>
              </a:solidFill>
              <a:effectLst/>
              <a:uLnTx/>
              <a:uFillTx/>
              <a:latin typeface="+mj-lt"/>
              <a:ea typeface="+mj-ea"/>
              <a:cs typeface="+mj-cs"/>
            </a:endParaRPr>
          </a:p>
        </p:txBody>
      </p:sp>
      <p:pic>
        <p:nvPicPr>
          <p:cNvPr id="4" name="Content Placeholder 6" descr="fig_auau62gev_dimuon_south.png"/>
          <p:cNvPicPr>
            <a:picLocks noChangeAspect="1"/>
          </p:cNvPicPr>
          <p:nvPr/>
        </p:nvPicPr>
        <p:blipFill>
          <a:blip r:embed="rId3" cstate="print"/>
          <a:srcRect/>
          <a:stretch>
            <a:fillRect/>
          </a:stretch>
        </p:blipFill>
        <p:spPr bwMode="auto">
          <a:xfrm>
            <a:off x="0" y="914400"/>
            <a:ext cx="5838825" cy="4525963"/>
          </a:xfrm>
          <a:prstGeom prst="rect">
            <a:avLst/>
          </a:prstGeom>
          <a:noFill/>
          <a:ln w="9525">
            <a:noFill/>
            <a:miter lim="800000"/>
            <a:headEnd/>
            <a:tailEnd/>
          </a:ln>
        </p:spPr>
      </p:pic>
      <p:sp>
        <p:nvSpPr>
          <p:cNvPr id="5" name="TextBox 8"/>
          <p:cNvSpPr txBox="1">
            <a:spLocks noChangeArrowheads="1"/>
          </p:cNvSpPr>
          <p:nvPr/>
        </p:nvSpPr>
        <p:spPr bwMode="auto">
          <a:xfrm>
            <a:off x="1001713" y="2311400"/>
            <a:ext cx="514350" cy="366713"/>
          </a:xfrm>
          <a:prstGeom prst="rect">
            <a:avLst/>
          </a:prstGeom>
          <a:noFill/>
          <a:ln w="9525">
            <a:noFill/>
            <a:miter lim="800000"/>
            <a:headEnd/>
            <a:tailEnd/>
          </a:ln>
        </p:spPr>
        <p:txBody>
          <a:bodyPr wrap="none">
            <a:spAutoFit/>
          </a:bodyPr>
          <a:lstStyle/>
          <a:p>
            <a:pPr eaLnBrk="1" hangingPunct="1">
              <a:spcBef>
                <a:spcPct val="0"/>
              </a:spcBef>
              <a:buClrTx/>
              <a:buSzTx/>
              <a:buFontTx/>
              <a:buNone/>
            </a:pPr>
            <a:r>
              <a:rPr lang="en-US" sz="1800" b="0">
                <a:solidFill>
                  <a:schemeClr val="tx1"/>
                </a:solidFill>
                <a:latin typeface="Tw Cen MT" pitchFamily="34" charset="0"/>
              </a:rPr>
              <a:t>per</a:t>
            </a:r>
          </a:p>
        </p:txBody>
      </p:sp>
      <p:sp>
        <p:nvSpPr>
          <p:cNvPr id="6" name="TextBox 9"/>
          <p:cNvSpPr txBox="1">
            <a:spLocks noChangeArrowheads="1"/>
          </p:cNvSpPr>
          <p:nvPr/>
        </p:nvSpPr>
        <p:spPr bwMode="auto">
          <a:xfrm>
            <a:off x="2881313" y="2271713"/>
            <a:ext cx="666750" cy="366712"/>
          </a:xfrm>
          <a:prstGeom prst="rect">
            <a:avLst/>
          </a:prstGeom>
          <a:noFill/>
          <a:ln w="9525">
            <a:noFill/>
            <a:miter lim="800000"/>
            <a:headEnd/>
            <a:tailEnd/>
          </a:ln>
        </p:spPr>
        <p:txBody>
          <a:bodyPr wrap="none">
            <a:spAutoFit/>
          </a:bodyPr>
          <a:lstStyle/>
          <a:p>
            <a:pPr eaLnBrk="1" hangingPunct="1">
              <a:spcBef>
                <a:spcPct val="0"/>
              </a:spcBef>
              <a:buClrTx/>
              <a:buSzTx/>
              <a:buFontTx/>
              <a:buNone/>
            </a:pPr>
            <a:r>
              <a:rPr lang="en-US" sz="1800" b="0">
                <a:solidFill>
                  <a:schemeClr val="tx1"/>
                </a:solidFill>
                <a:latin typeface="Tw Cen MT" pitchFamily="34" charset="0"/>
              </a:rPr>
              <a:t>semi</a:t>
            </a:r>
          </a:p>
        </p:txBody>
      </p:sp>
      <p:sp>
        <p:nvSpPr>
          <p:cNvPr id="7" name="TextBox 10"/>
          <p:cNvSpPr txBox="1">
            <a:spLocks noChangeArrowheads="1"/>
          </p:cNvSpPr>
          <p:nvPr/>
        </p:nvSpPr>
        <p:spPr bwMode="auto">
          <a:xfrm>
            <a:off x="4835525" y="2217738"/>
            <a:ext cx="552450" cy="366712"/>
          </a:xfrm>
          <a:prstGeom prst="rect">
            <a:avLst/>
          </a:prstGeom>
          <a:noFill/>
          <a:ln w="9525">
            <a:noFill/>
            <a:miter lim="800000"/>
            <a:headEnd/>
            <a:tailEnd/>
          </a:ln>
        </p:spPr>
        <p:txBody>
          <a:bodyPr wrap="none">
            <a:spAutoFit/>
          </a:bodyPr>
          <a:lstStyle/>
          <a:p>
            <a:pPr eaLnBrk="1" hangingPunct="1">
              <a:spcBef>
                <a:spcPct val="0"/>
              </a:spcBef>
              <a:buClrTx/>
              <a:buSzTx/>
              <a:buFontTx/>
              <a:buNone/>
            </a:pPr>
            <a:r>
              <a:rPr lang="en-US" sz="1800" b="0">
                <a:solidFill>
                  <a:schemeClr val="tx1"/>
                </a:solidFill>
                <a:latin typeface="Tw Cen MT" pitchFamily="34" charset="0"/>
              </a:rPr>
              <a:t>cen</a:t>
            </a:r>
          </a:p>
        </p:txBody>
      </p:sp>
      <p:sp>
        <p:nvSpPr>
          <p:cNvPr id="8" name="Slide Number Placeholder 11"/>
          <p:cNvSpPr txBox="1">
            <a:spLocks noGrp="1"/>
          </p:cNvSpPr>
          <p:nvPr/>
        </p:nvSpPr>
        <p:spPr>
          <a:xfrm>
            <a:off x="0" y="1271588"/>
            <a:ext cx="533400" cy="244475"/>
          </a:xfrm>
          <a:prstGeom prst="rect">
            <a:avLst/>
          </a:prstGeom>
          <a:noFill/>
        </p:spPr>
        <p:txBody>
          <a:bodyPr anchor="ctr">
            <a:normAutofit fontScale="85000" lnSpcReduction="20000"/>
          </a:bodyPr>
          <a:lstStyle/>
          <a:p>
            <a:pPr algn="ctr" eaLnBrk="1" fontAlgn="auto" hangingPunct="1">
              <a:spcBef>
                <a:spcPts val="0"/>
              </a:spcBef>
              <a:spcAft>
                <a:spcPts val="0"/>
              </a:spcAft>
              <a:buClrTx/>
              <a:buSzTx/>
              <a:buFontTx/>
              <a:buNone/>
              <a:defRPr/>
            </a:pPr>
            <a:fld id="{8848DEED-8DEE-4FCA-9ED6-9B672BDE19EE}" type="slidenum">
              <a:rPr lang="en-US" sz="1400">
                <a:solidFill>
                  <a:srgbClr val="FFFFFF"/>
                </a:solidFill>
                <a:latin typeface="+mn-lt"/>
              </a:rPr>
              <a:pPr algn="ctr" eaLnBrk="1" fontAlgn="auto" hangingPunct="1">
                <a:spcBef>
                  <a:spcPts val="0"/>
                </a:spcBef>
                <a:spcAft>
                  <a:spcPts val="0"/>
                </a:spcAft>
                <a:buClrTx/>
                <a:buSzTx/>
                <a:buFontTx/>
                <a:buNone/>
                <a:defRPr/>
              </a:pPr>
              <a:t>83</a:t>
            </a:fld>
            <a:endParaRPr lang="en-US" sz="1400">
              <a:solidFill>
                <a:srgbClr val="FFFFFF"/>
              </a:solidFill>
              <a:latin typeface="+mn-lt"/>
            </a:endParaRPr>
          </a:p>
        </p:txBody>
      </p:sp>
      <p:sp>
        <p:nvSpPr>
          <p:cNvPr id="9" name="Content Placeholder 2"/>
          <p:cNvSpPr>
            <a:spLocks/>
          </p:cNvSpPr>
          <p:nvPr/>
        </p:nvSpPr>
        <p:spPr bwMode="auto">
          <a:xfrm>
            <a:off x="5838825" y="1143000"/>
            <a:ext cx="3305175" cy="3141629"/>
          </a:xfrm>
          <a:prstGeom prst="rect">
            <a:avLst/>
          </a:prstGeom>
          <a:noFill/>
          <a:ln w="9525">
            <a:noFill/>
            <a:miter lim="800000"/>
            <a:headEnd/>
            <a:tailEnd/>
          </a:ln>
          <a:effectLst/>
        </p:spPr>
        <p:txBody>
          <a:bodyPr>
            <a:spAutoFit/>
          </a:bodyPr>
          <a:lstStyle/>
          <a:p>
            <a:pPr marL="319088" indent="-319088"/>
            <a:r>
              <a:rPr lang="en-US" sz="2100" dirty="0">
                <a:latin typeface="Arial" pitchFamily="34" charset="0"/>
              </a:rPr>
              <a:t>Recombination </a:t>
            </a:r>
          </a:p>
          <a:p>
            <a:pPr marL="639763" lvl="1" indent="-273050">
              <a:lnSpc>
                <a:spcPct val="85000"/>
              </a:lnSpc>
              <a:buClrTx/>
              <a:buSzPct val="60000"/>
              <a:buFont typeface="Monotype Sorts" charset="2"/>
              <a:buNone/>
            </a:pPr>
            <a:r>
              <a:rPr lang="en-US" sz="2100" dirty="0">
                <a:latin typeface="Arial" pitchFamily="34" charset="0"/>
              </a:rPr>
              <a:t>(e.g. Rapp et al.)</a:t>
            </a:r>
          </a:p>
          <a:p>
            <a:pPr marL="639763" lvl="1" indent="-273050">
              <a:lnSpc>
                <a:spcPct val="85000"/>
              </a:lnSpc>
              <a:buClrTx/>
              <a:buSzPct val="60000"/>
              <a:buFont typeface="Monotype Sorts" charset="2"/>
              <a:buNone/>
            </a:pPr>
            <a:r>
              <a:rPr lang="en-US" sz="2100" dirty="0">
                <a:solidFill>
                  <a:schemeClr val="accent3"/>
                </a:solidFill>
                <a:latin typeface="Arial" pitchFamily="34" charset="0"/>
              </a:rPr>
              <a:t>J/</a:t>
            </a:r>
            <a:r>
              <a:rPr lang="el-GR" sz="2100" dirty="0">
                <a:solidFill>
                  <a:schemeClr val="accent3"/>
                </a:solidFill>
                <a:latin typeface="Calibri" pitchFamily="34" charset="0"/>
              </a:rPr>
              <a:t>ψ</a:t>
            </a:r>
            <a:r>
              <a:rPr lang="en-US" sz="2100" dirty="0">
                <a:solidFill>
                  <a:schemeClr val="accent3"/>
                </a:solidFill>
                <a:latin typeface="Arial" pitchFamily="34" charset="0"/>
              </a:rPr>
              <a:t> yield at 200 </a:t>
            </a:r>
            <a:r>
              <a:rPr lang="en-US" sz="2100" dirty="0" err="1">
                <a:solidFill>
                  <a:schemeClr val="accent3"/>
                </a:solidFill>
                <a:latin typeface="Arial" pitchFamily="34" charset="0"/>
              </a:rPr>
              <a:t>GeV</a:t>
            </a:r>
            <a:r>
              <a:rPr lang="en-US" sz="2100" dirty="0">
                <a:solidFill>
                  <a:schemeClr val="accent3"/>
                </a:solidFill>
                <a:latin typeface="Arial" pitchFamily="34" charset="0"/>
              </a:rPr>
              <a:t> is dominantly from recombination</a:t>
            </a:r>
          </a:p>
          <a:p>
            <a:pPr marL="639763" lvl="1" indent="-273050">
              <a:lnSpc>
                <a:spcPct val="85000"/>
              </a:lnSpc>
              <a:buClrTx/>
              <a:buSzPct val="60000"/>
              <a:buFont typeface="Monotype Sorts" charset="2"/>
              <a:buNone/>
            </a:pPr>
            <a:endParaRPr lang="en-US" sz="2100" dirty="0">
              <a:solidFill>
                <a:srgbClr val="FF0000"/>
              </a:solidFill>
              <a:latin typeface="Arial" pitchFamily="34" charset="0"/>
            </a:endParaRPr>
          </a:p>
          <a:p>
            <a:pPr marL="319088" indent="-319088"/>
            <a:r>
              <a:rPr lang="en-US" sz="2100" dirty="0">
                <a:latin typeface="Arial" pitchFamily="34" charset="0"/>
              </a:rPr>
              <a:t>Predict suppression greater at 62 </a:t>
            </a:r>
            <a:r>
              <a:rPr lang="en-US" sz="2100" dirty="0" err="1">
                <a:latin typeface="Arial" pitchFamily="34" charset="0"/>
              </a:rPr>
              <a:t>GeV</a:t>
            </a:r>
            <a:endParaRPr lang="en-US" sz="2500" dirty="0">
              <a:latin typeface="Arial" pitchFamily="34" charset="0"/>
            </a:endParaRPr>
          </a:p>
          <a:p>
            <a:pPr lvl="2" indent="-228600">
              <a:lnSpc>
                <a:spcPct val="85000"/>
              </a:lnSpc>
              <a:buClrTx/>
              <a:buSzTx/>
              <a:buFontTx/>
              <a:buNone/>
            </a:pPr>
            <a:r>
              <a:rPr lang="en-US" sz="1800" dirty="0">
                <a:solidFill>
                  <a:schemeClr val="tx1"/>
                </a:solidFill>
                <a:latin typeface="Arial" pitchFamily="34" charset="0"/>
              </a:rPr>
              <a:t>J/</a:t>
            </a:r>
            <a:r>
              <a:rPr lang="el-GR" sz="1800" dirty="0">
                <a:solidFill>
                  <a:schemeClr val="tx1"/>
                </a:solidFill>
                <a:latin typeface="Calibri" pitchFamily="34" charset="0"/>
              </a:rPr>
              <a:t>ψ</a:t>
            </a:r>
            <a:r>
              <a:rPr lang="en-US" sz="1800" dirty="0">
                <a:solidFill>
                  <a:schemeClr val="tx1"/>
                </a:solidFill>
                <a:latin typeface="Arial" pitchFamily="34" charset="0"/>
              </a:rPr>
              <a:t> yield down by 1/3</a:t>
            </a:r>
          </a:p>
          <a:p>
            <a:pPr lvl="2" indent="-228600">
              <a:lnSpc>
                <a:spcPct val="85000"/>
              </a:lnSpc>
              <a:buClrTx/>
              <a:buSzTx/>
              <a:buFontTx/>
              <a:buNone/>
            </a:pPr>
            <a:r>
              <a:rPr lang="en-US" sz="1800" dirty="0">
                <a:solidFill>
                  <a:schemeClr val="tx1"/>
                </a:solidFill>
                <a:latin typeface="Arial" pitchFamily="34" charset="0"/>
              </a:rPr>
              <a:t>Recombination down 1/10</a:t>
            </a:r>
            <a:endParaRPr lang="en-US" sz="1800" dirty="0">
              <a:solidFill>
                <a:srgbClr val="00FF00"/>
              </a:solidFill>
              <a:latin typeface="Arial" pitchFamily="34" charset="0"/>
            </a:endParaRPr>
          </a:p>
        </p:txBody>
      </p:sp>
      <p:grpSp>
        <p:nvGrpSpPr>
          <p:cNvPr id="10" name="Group 15"/>
          <p:cNvGrpSpPr>
            <a:grpSpLocks/>
          </p:cNvGrpSpPr>
          <p:nvPr/>
        </p:nvGrpSpPr>
        <p:grpSpPr bwMode="auto">
          <a:xfrm>
            <a:off x="0" y="5410200"/>
            <a:ext cx="8061325" cy="955675"/>
            <a:chOff x="0" y="3300"/>
            <a:chExt cx="5078" cy="602"/>
          </a:xfrm>
        </p:grpSpPr>
        <p:sp>
          <p:nvSpPr>
            <p:cNvPr id="11" name="Text Box 13"/>
            <p:cNvSpPr txBox="1">
              <a:spLocks noChangeArrowheads="1"/>
            </p:cNvSpPr>
            <p:nvPr/>
          </p:nvSpPr>
          <p:spPr bwMode="auto">
            <a:xfrm>
              <a:off x="0" y="3300"/>
              <a:ext cx="5078" cy="260"/>
            </a:xfrm>
            <a:prstGeom prst="rect">
              <a:avLst/>
            </a:prstGeom>
            <a:noFill/>
            <a:ln w="9525">
              <a:noFill/>
              <a:miter lim="800000"/>
              <a:headEnd/>
              <a:tailEnd/>
            </a:ln>
            <a:effectLst/>
          </p:spPr>
          <p:txBody>
            <a:bodyPr wrap="none">
              <a:spAutoFit/>
            </a:bodyPr>
            <a:lstStyle/>
            <a:p>
              <a:pPr>
                <a:buFont typeface="Monotype Sorts" charset="2"/>
                <a:buNone/>
              </a:pPr>
              <a:r>
                <a:rPr lang="en-US" sz="2100" dirty="0">
                  <a:solidFill>
                    <a:schemeClr val="tx1"/>
                  </a:solidFill>
                  <a:latin typeface="Arial" pitchFamily="34" charset="0"/>
                </a:rPr>
                <a:t>600 M min. bias events </a:t>
              </a:r>
              <a:r>
                <a:rPr lang="en-US" sz="2100" dirty="0">
                  <a:solidFill>
                    <a:schemeClr val="tx1"/>
                  </a:solidFill>
                  <a:latin typeface="Arial" pitchFamily="34" charset="0"/>
                  <a:sym typeface="Symbol" pitchFamily="18" charset="2"/>
                </a:rPr>
                <a:t> </a:t>
              </a:r>
              <a:r>
                <a:rPr lang="en-US" sz="2100" dirty="0">
                  <a:solidFill>
                    <a:schemeClr val="tx1"/>
                  </a:solidFill>
                  <a:latin typeface="Arial" pitchFamily="34" charset="0"/>
                </a:rPr>
                <a:t>500 J/</a:t>
              </a:r>
              <a:r>
                <a:rPr lang="el-GR" sz="2100" dirty="0">
                  <a:solidFill>
                    <a:schemeClr val="tx1"/>
                  </a:solidFill>
                  <a:latin typeface="Calibri" pitchFamily="34" charset="0"/>
                </a:rPr>
                <a:t>ψ</a:t>
              </a:r>
              <a:r>
                <a:rPr lang="en-US" sz="2100" dirty="0">
                  <a:solidFill>
                    <a:schemeClr val="tx1"/>
                  </a:solidFill>
                  <a:latin typeface="Arial" pitchFamily="34" charset="0"/>
                </a:rPr>
                <a:t> </a:t>
              </a:r>
              <a:r>
                <a:rPr lang="en-US" sz="2100" dirty="0">
                  <a:solidFill>
                    <a:schemeClr val="tx1"/>
                  </a:solidFill>
                  <a:latin typeface="Arial" pitchFamily="34" charset="0"/>
                  <a:sym typeface="Symbol" pitchFamily="18" charset="2"/>
                </a:rPr>
                <a:t></a:t>
              </a:r>
              <a:r>
                <a:rPr lang="en-US" sz="2100" dirty="0">
                  <a:solidFill>
                    <a:schemeClr val="tx1"/>
                  </a:solidFill>
                  <a:latin typeface="Arial" pitchFamily="34" charset="0"/>
                </a:rPr>
                <a:t> measure J/</a:t>
              </a:r>
              <a:r>
                <a:rPr lang="el-GR" sz="2100" dirty="0">
                  <a:solidFill>
                    <a:schemeClr val="tx1"/>
                  </a:solidFill>
                  <a:latin typeface="Calibri" pitchFamily="34" charset="0"/>
                </a:rPr>
                <a:t>ψ</a:t>
              </a:r>
              <a:r>
                <a:rPr lang="en-US" sz="2100" dirty="0">
                  <a:solidFill>
                    <a:schemeClr val="tx1"/>
                  </a:solidFill>
                  <a:latin typeface="Arial" pitchFamily="34" charset="0"/>
                </a:rPr>
                <a:t> suppression</a:t>
              </a:r>
            </a:p>
          </p:txBody>
        </p:sp>
        <p:sp>
          <p:nvSpPr>
            <p:cNvPr id="12" name="Text Box 14"/>
            <p:cNvSpPr txBox="1">
              <a:spLocks noChangeArrowheads="1"/>
            </p:cNvSpPr>
            <p:nvPr/>
          </p:nvSpPr>
          <p:spPr bwMode="auto">
            <a:xfrm>
              <a:off x="1422" y="3598"/>
              <a:ext cx="2645" cy="304"/>
            </a:xfrm>
            <a:prstGeom prst="rect">
              <a:avLst/>
            </a:prstGeom>
            <a:solidFill>
              <a:srgbClr val="FFCC00"/>
            </a:solidFill>
            <a:ln w="9525">
              <a:solidFill>
                <a:srgbClr val="339933"/>
              </a:solidFill>
              <a:miter lim="800000"/>
              <a:headEnd/>
              <a:tailEnd/>
            </a:ln>
            <a:effectLst/>
          </p:spPr>
          <p:txBody>
            <a:bodyPr wrap="none">
              <a:spAutoFit/>
            </a:bodyPr>
            <a:lstStyle/>
            <a:p>
              <a:pPr>
                <a:buFont typeface="Monotype Sorts" charset="2"/>
                <a:buNone/>
              </a:pPr>
              <a:r>
                <a:rPr lang="en-US" sz="2500">
                  <a:solidFill>
                    <a:srgbClr val="339933"/>
                  </a:solidFill>
                  <a:latin typeface="Arial" pitchFamily="34" charset="0"/>
                </a:rPr>
                <a:t>Key test of recombination!</a:t>
              </a:r>
            </a:p>
          </p:txBody>
        </p:sp>
      </p:grpSp>
      <p:sp>
        <p:nvSpPr>
          <p:cNvPr id="14"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15"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FE8F6A7-8F10-471A-BDFE-C89B0DAC397C}" type="slidenum">
              <a:rPr lang="en-US" smtClean="0"/>
              <a:pPr/>
              <a:t>84</a:t>
            </a:fld>
            <a:endParaRPr lang="en-US" dirty="0"/>
          </a:p>
        </p:txBody>
      </p:sp>
      <p:sp>
        <p:nvSpPr>
          <p:cNvPr id="4" name="Rectangle 4"/>
          <p:cNvSpPr>
            <a:spLocks noChangeArrowheads="1"/>
          </p:cNvSpPr>
          <p:nvPr/>
        </p:nvSpPr>
        <p:spPr bwMode="auto">
          <a:xfrm>
            <a:off x="457200" y="0"/>
            <a:ext cx="8229600" cy="457200"/>
          </a:xfrm>
          <a:prstGeom prst="rect">
            <a:avLst/>
          </a:prstGeom>
          <a:noFill/>
          <a:ln w="9525">
            <a:noFill/>
            <a:miter lim="800000"/>
            <a:headEnd/>
            <a:tailEnd/>
          </a:ln>
          <a:effectLst/>
        </p:spPr>
        <p:txBody>
          <a:bodyPr anchor="ctr" anchorCtr="1"/>
          <a:lstStyle/>
          <a:p>
            <a:pPr algn="ctr">
              <a:defRPr/>
            </a:pPr>
            <a:r>
              <a:rPr lang="en-US" sz="4000" dirty="0">
                <a:solidFill>
                  <a:schemeClr val="tx2"/>
                </a:solidFill>
                <a:effectLst>
                  <a:outerShdw blurRad="38100" dist="38100" dir="2700000" algn="tl">
                    <a:srgbClr val="010199"/>
                  </a:outerShdw>
                </a:effectLst>
                <a:latin typeface="Arial" charset="0"/>
                <a:cs typeface="Arial" charset="0"/>
              </a:rPr>
              <a:t>CLAN Model</a:t>
            </a:r>
          </a:p>
        </p:txBody>
      </p:sp>
      <p:pic>
        <p:nvPicPr>
          <p:cNvPr id="5" name="Picture 5" descr="clanClusAll"/>
          <p:cNvPicPr>
            <a:picLocks noChangeAspect="1" noChangeArrowheads="1"/>
          </p:cNvPicPr>
          <p:nvPr/>
        </p:nvPicPr>
        <p:blipFill>
          <a:blip r:embed="rId2" cstate="print"/>
          <a:srcRect/>
          <a:stretch>
            <a:fillRect/>
          </a:stretch>
        </p:blipFill>
        <p:spPr bwMode="auto">
          <a:xfrm>
            <a:off x="0" y="838200"/>
            <a:ext cx="5486400" cy="5156200"/>
          </a:xfrm>
          <a:prstGeom prst="rect">
            <a:avLst/>
          </a:prstGeom>
          <a:noFill/>
          <a:ln w="9525">
            <a:noFill/>
            <a:miter lim="800000"/>
            <a:headEnd/>
            <a:tailEnd/>
          </a:ln>
        </p:spPr>
      </p:pic>
      <p:sp>
        <p:nvSpPr>
          <p:cNvPr id="6" name="Text Box 6"/>
          <p:cNvSpPr txBox="1">
            <a:spLocks noChangeArrowheads="1"/>
          </p:cNvSpPr>
          <p:nvPr/>
        </p:nvSpPr>
        <p:spPr bwMode="auto">
          <a:xfrm>
            <a:off x="5486400" y="914400"/>
            <a:ext cx="3657600" cy="5186035"/>
          </a:xfrm>
          <a:prstGeom prst="rect">
            <a:avLst/>
          </a:prstGeom>
          <a:noFill/>
          <a:ln w="9525">
            <a:noFill/>
            <a:miter lim="800000"/>
            <a:headEnd/>
            <a:tailEnd/>
          </a:ln>
        </p:spPr>
        <p:txBody>
          <a:bodyPr>
            <a:spAutoFit/>
          </a:bodyPr>
          <a:lstStyle/>
          <a:p>
            <a:pPr>
              <a:spcBef>
                <a:spcPct val="50000"/>
              </a:spcBef>
            </a:pPr>
            <a:r>
              <a:rPr lang="en-US" sz="1600" dirty="0"/>
              <a:t>The CLAN model was developed to attempt to explain the reason that </a:t>
            </a:r>
            <a:r>
              <a:rPr lang="en-US" sz="1600" dirty="0" err="1"/>
              <a:t>p+p</a:t>
            </a:r>
            <a:r>
              <a:rPr lang="en-US" sz="1600" dirty="0"/>
              <a:t> multiplicities are described by NBD rather than Poisson distributions.</a:t>
            </a:r>
          </a:p>
          <a:p>
            <a:pPr>
              <a:spcBef>
                <a:spcPct val="50000"/>
              </a:spcBef>
            </a:pPr>
            <a:r>
              <a:rPr lang="en-US" sz="1600" dirty="0" err="1"/>
              <a:t>Hadron</a:t>
            </a:r>
            <a:r>
              <a:rPr lang="en-US" sz="1600" dirty="0"/>
              <a:t> production is modeled as independent emission of a number of </a:t>
            </a:r>
            <a:r>
              <a:rPr lang="en-US" sz="1600" dirty="0" err="1"/>
              <a:t>hadron</a:t>
            </a:r>
            <a:r>
              <a:rPr lang="en-US" sz="1600" dirty="0"/>
              <a:t> clusters, </a:t>
            </a:r>
            <a:r>
              <a:rPr lang="en-US" sz="1600" dirty="0" err="1"/>
              <a:t>N</a:t>
            </a:r>
            <a:r>
              <a:rPr lang="en-US" sz="1600" baseline="-25000" dirty="0" err="1"/>
              <a:t>c</a:t>
            </a:r>
            <a:r>
              <a:rPr lang="en-US" sz="1600" dirty="0"/>
              <a:t>, each with a mean number of hadrons, </a:t>
            </a:r>
            <a:r>
              <a:rPr lang="en-US" sz="1600" dirty="0" err="1"/>
              <a:t>n</a:t>
            </a:r>
            <a:r>
              <a:rPr lang="en-US" sz="1600" baseline="-25000" dirty="0" err="1"/>
              <a:t>c</a:t>
            </a:r>
            <a:r>
              <a:rPr lang="en-US" sz="1600" dirty="0"/>
              <a:t>. These parameters can be related to the NBD parameters:</a:t>
            </a:r>
          </a:p>
          <a:p>
            <a:pPr>
              <a:spcBef>
                <a:spcPct val="50000"/>
              </a:spcBef>
            </a:pPr>
            <a:r>
              <a:rPr lang="en-US" sz="1600" dirty="0" err="1"/>
              <a:t>N</a:t>
            </a:r>
            <a:r>
              <a:rPr lang="en-US" sz="1600" baseline="-25000" dirty="0" err="1"/>
              <a:t>c</a:t>
            </a:r>
            <a:r>
              <a:rPr lang="en-US" sz="1600" dirty="0"/>
              <a:t> = </a:t>
            </a:r>
            <a:r>
              <a:rPr lang="en-US" sz="1600" dirty="0" err="1"/>
              <a:t>k</a:t>
            </a:r>
            <a:r>
              <a:rPr lang="en-US" sz="1600" baseline="-25000" dirty="0" err="1"/>
              <a:t>NBD</a:t>
            </a:r>
            <a:r>
              <a:rPr lang="en-US" sz="1600" dirty="0"/>
              <a:t> log(1 + µ</a:t>
            </a:r>
            <a:r>
              <a:rPr lang="en-US" sz="1600" baseline="-25000" dirty="0" err="1"/>
              <a:t>ch</a:t>
            </a:r>
            <a:r>
              <a:rPr lang="en-US" sz="1600" dirty="0"/>
              <a:t>/</a:t>
            </a:r>
            <a:r>
              <a:rPr lang="en-US" sz="1600" dirty="0" err="1"/>
              <a:t>k</a:t>
            </a:r>
            <a:r>
              <a:rPr lang="en-US" sz="1600" baseline="-25000" dirty="0" err="1"/>
              <a:t>NBD</a:t>
            </a:r>
            <a:r>
              <a:rPr lang="en-US" sz="1600" dirty="0"/>
              <a:t>) and</a:t>
            </a:r>
          </a:p>
          <a:p>
            <a:r>
              <a:rPr lang="en-US" sz="1600" dirty="0"/>
              <a:t>&lt;</a:t>
            </a:r>
            <a:r>
              <a:rPr lang="en-US" sz="1600" dirty="0" err="1"/>
              <a:t>n</a:t>
            </a:r>
            <a:r>
              <a:rPr lang="en-US" sz="1600" baseline="-25000" dirty="0" err="1"/>
              <a:t>c</a:t>
            </a:r>
            <a:r>
              <a:rPr lang="en-US" sz="1600" dirty="0"/>
              <a:t>&gt; = (µ</a:t>
            </a:r>
            <a:r>
              <a:rPr lang="en-US" sz="1600" baseline="-25000" dirty="0" err="1"/>
              <a:t>ch</a:t>
            </a:r>
            <a:r>
              <a:rPr lang="en-US" sz="1600" dirty="0"/>
              <a:t>/</a:t>
            </a:r>
            <a:r>
              <a:rPr lang="en-US" sz="1600" dirty="0" err="1"/>
              <a:t>k</a:t>
            </a:r>
            <a:r>
              <a:rPr lang="en-US" sz="1600" baseline="-25000" dirty="0" err="1"/>
              <a:t>NBD</a:t>
            </a:r>
            <a:r>
              <a:rPr lang="en-US" sz="1600" dirty="0"/>
              <a:t>)/log(1 + µ</a:t>
            </a:r>
            <a:r>
              <a:rPr lang="en-US" sz="1600" baseline="-25000" dirty="0" err="1"/>
              <a:t>ch</a:t>
            </a:r>
            <a:r>
              <a:rPr lang="en-US" sz="1600" dirty="0"/>
              <a:t>/</a:t>
            </a:r>
            <a:r>
              <a:rPr lang="en-US" sz="1600" dirty="0" err="1"/>
              <a:t>k</a:t>
            </a:r>
            <a:r>
              <a:rPr lang="en-US" sz="1600" baseline="-25000" dirty="0" err="1"/>
              <a:t>NBD</a:t>
            </a:r>
            <a:r>
              <a:rPr lang="en-US" sz="1600" dirty="0"/>
              <a:t>).</a:t>
            </a:r>
          </a:p>
          <a:p>
            <a:endParaRPr lang="en-US" sz="1600" dirty="0"/>
          </a:p>
          <a:p>
            <a:r>
              <a:rPr lang="en-US" sz="1600" dirty="0"/>
              <a:t>A+A </a:t>
            </a:r>
            <a:r>
              <a:rPr lang="en-US" sz="1600" dirty="0" err="1"/>
              <a:t>collsions</a:t>
            </a:r>
            <a:r>
              <a:rPr lang="en-US" sz="1600" dirty="0"/>
              <a:t> exhibit weak clustering characteristics, independent of collision energy.</a:t>
            </a:r>
          </a:p>
          <a:p>
            <a:pPr>
              <a:spcBef>
                <a:spcPct val="50000"/>
              </a:spcBef>
            </a:pPr>
            <a:endParaRPr lang="en-US" sz="1600" dirty="0"/>
          </a:p>
        </p:txBody>
      </p:sp>
      <p:sp>
        <p:nvSpPr>
          <p:cNvPr id="7" name="Text Box 7"/>
          <p:cNvSpPr txBox="1">
            <a:spLocks noChangeArrowheads="1"/>
          </p:cNvSpPr>
          <p:nvPr/>
        </p:nvSpPr>
        <p:spPr bwMode="auto">
          <a:xfrm>
            <a:off x="1752600" y="533400"/>
            <a:ext cx="5715000" cy="366713"/>
          </a:xfrm>
          <a:prstGeom prst="rect">
            <a:avLst/>
          </a:prstGeom>
          <a:noFill/>
          <a:ln w="9525">
            <a:noFill/>
            <a:miter lim="800000"/>
            <a:headEnd/>
            <a:tailEnd/>
          </a:ln>
        </p:spPr>
        <p:txBody>
          <a:bodyPr>
            <a:spAutoFit/>
          </a:bodyPr>
          <a:lstStyle/>
          <a:p>
            <a:pPr algn="ctr">
              <a:spcBef>
                <a:spcPct val="50000"/>
              </a:spcBef>
            </a:pPr>
            <a:r>
              <a:rPr lang="en-US" i="1"/>
              <a:t>A. Giovannini et al., Z. Phys. C30 (1986) 391.</a:t>
            </a:r>
          </a:p>
        </p:txBody>
      </p:sp>
      <p:pic>
        <p:nvPicPr>
          <p:cNvPr id="8" name="Picture 8" descr="phenix_30_72dpi"/>
          <p:cNvPicPr>
            <a:picLocks noChangeAspect="1" noChangeArrowheads="1"/>
          </p:cNvPicPr>
          <p:nvPr/>
        </p:nvPicPr>
        <p:blipFill>
          <a:blip r:embed="rId3" cstate="print"/>
          <a:srcRect/>
          <a:stretch>
            <a:fillRect/>
          </a:stretch>
        </p:blipFill>
        <p:spPr bwMode="auto">
          <a:xfrm>
            <a:off x="3733800" y="5105400"/>
            <a:ext cx="762000" cy="244475"/>
          </a:xfrm>
          <a:prstGeom prst="rect">
            <a:avLst/>
          </a:prstGeom>
          <a:noFill/>
          <a:ln w="9525">
            <a:noFill/>
            <a:miter lim="800000"/>
            <a:headEnd/>
            <a:tailEnd/>
          </a:ln>
        </p:spPr>
      </p:pic>
      <p:sp>
        <p:nvSpPr>
          <p:cNvPr id="9"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914400"/>
          </a:xfrm>
        </p:spPr>
        <p:txBody>
          <a:bodyPr/>
          <a:lstStyle/>
          <a:p>
            <a:r>
              <a:rPr lang="en-US" dirty="0" smtClean="0"/>
              <a:t>Enhancement of low </a:t>
            </a:r>
            <a:r>
              <a:rPr lang="en-US" dirty="0" err="1" smtClean="0"/>
              <a:t>p</a:t>
            </a:r>
            <a:r>
              <a:rPr lang="en-US" baseline="-25000" dirty="0" err="1" smtClean="0"/>
              <a:t>T</a:t>
            </a:r>
            <a:r>
              <a:rPr lang="en-US" dirty="0" smtClean="0"/>
              <a:t> particles?</a:t>
            </a:r>
            <a:endParaRPr lang="en-US" dirty="0"/>
          </a:p>
        </p:txBody>
      </p:sp>
      <p:pic>
        <p:nvPicPr>
          <p:cNvPr id="50178" name="Picture 2"/>
          <p:cNvPicPr>
            <a:picLocks noChangeAspect="1" noChangeArrowheads="1"/>
          </p:cNvPicPr>
          <p:nvPr/>
        </p:nvPicPr>
        <p:blipFill>
          <a:blip r:embed="rId3" cstate="print"/>
          <a:srcRect/>
          <a:stretch>
            <a:fillRect/>
          </a:stretch>
        </p:blipFill>
        <p:spPr bwMode="auto">
          <a:xfrm>
            <a:off x="152400" y="762000"/>
            <a:ext cx="8774684" cy="5257800"/>
          </a:xfrm>
          <a:prstGeom prst="rect">
            <a:avLst/>
          </a:prstGeom>
          <a:noFill/>
          <a:ln w="9525">
            <a:noFill/>
            <a:miter lim="800000"/>
            <a:headEnd/>
            <a:tailEnd/>
          </a:ln>
        </p:spPr>
      </p:pic>
      <p:sp>
        <p:nvSpPr>
          <p:cNvPr id="5"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6"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91600" cy="914400"/>
          </a:xfrm>
        </p:spPr>
        <p:txBody>
          <a:bodyPr/>
          <a:lstStyle/>
          <a:p>
            <a:r>
              <a:rPr lang="en-US" dirty="0" smtClean="0"/>
              <a:t>Velocity of Sound in the Medium</a:t>
            </a:r>
            <a:endParaRPr lang="en-US" dirty="0"/>
          </a:p>
        </p:txBody>
      </p:sp>
      <p:pic>
        <p:nvPicPr>
          <p:cNvPr id="3" name="Picture 2" descr="soundVelocityExcitation.JPG"/>
          <p:cNvPicPr>
            <a:picLocks noChangeAspect="1"/>
          </p:cNvPicPr>
          <p:nvPr/>
        </p:nvPicPr>
        <p:blipFill>
          <a:blip r:embed="rId3" cstate="print"/>
          <a:stretch>
            <a:fillRect/>
          </a:stretch>
        </p:blipFill>
        <p:spPr>
          <a:xfrm>
            <a:off x="381000" y="838200"/>
            <a:ext cx="8251190" cy="5562600"/>
          </a:xfrm>
          <a:prstGeom prst="rect">
            <a:avLst/>
          </a:prstGeom>
        </p:spPr>
      </p:pic>
      <p:sp>
        <p:nvSpPr>
          <p:cNvPr id="5"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6"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cstate="print"/>
          <a:srcRect/>
          <a:stretch>
            <a:fillRect/>
          </a:stretch>
        </p:blipFill>
        <p:spPr bwMode="auto">
          <a:xfrm>
            <a:off x="304800" y="152400"/>
            <a:ext cx="8553718" cy="6096000"/>
          </a:xfrm>
          <a:prstGeom prst="rect">
            <a:avLst/>
          </a:prstGeom>
          <a:noFill/>
          <a:ln w="9525">
            <a:noFill/>
            <a:miter lim="800000"/>
            <a:headEnd/>
            <a:tailEnd/>
          </a:ln>
        </p:spPr>
      </p:pic>
      <p:sp>
        <p:nvSpPr>
          <p:cNvPr id="5"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6"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772400" cy="914400"/>
          </a:xfrm>
        </p:spPr>
        <p:txBody>
          <a:bodyPr/>
          <a:lstStyle/>
          <a:p>
            <a:r>
              <a:rPr lang="en-US" dirty="0" smtClean="0"/>
              <a:t>Quark Number Susceptibilities</a:t>
            </a:r>
            <a:endParaRPr lang="en-US" dirty="0"/>
          </a:p>
        </p:txBody>
      </p:sp>
      <p:pic>
        <p:nvPicPr>
          <p:cNvPr id="6146" name="Picture 2"/>
          <p:cNvPicPr>
            <a:picLocks noChangeAspect="1" noChangeArrowheads="1"/>
          </p:cNvPicPr>
          <p:nvPr/>
        </p:nvPicPr>
        <p:blipFill>
          <a:blip r:embed="rId3" cstate="print"/>
          <a:srcRect/>
          <a:stretch>
            <a:fillRect/>
          </a:stretch>
        </p:blipFill>
        <p:spPr bwMode="auto">
          <a:xfrm>
            <a:off x="381000" y="990600"/>
            <a:ext cx="8229600" cy="5406307"/>
          </a:xfrm>
          <a:prstGeom prst="rect">
            <a:avLst/>
          </a:prstGeom>
          <a:noFill/>
          <a:ln w="9525">
            <a:noFill/>
            <a:miter lim="800000"/>
            <a:headEnd/>
            <a:tailEnd/>
          </a:ln>
        </p:spPr>
      </p:pic>
      <p:sp>
        <p:nvSpPr>
          <p:cNvPr id="5"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6"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7772400" cy="914400"/>
          </a:xfrm>
        </p:spPr>
        <p:txBody>
          <a:bodyPr/>
          <a:lstStyle/>
          <a:p>
            <a:r>
              <a:rPr lang="en-US" dirty="0" smtClean="0"/>
              <a:t>STAR &lt;P</a:t>
            </a:r>
            <a:r>
              <a:rPr lang="en-US" baseline="-25000" dirty="0" smtClean="0"/>
              <a:t>T</a:t>
            </a:r>
            <a:r>
              <a:rPr lang="en-US" dirty="0" smtClean="0"/>
              <a:t>&gt; fluctuations</a:t>
            </a:r>
            <a:endParaRPr lang="en-US" dirty="0"/>
          </a:p>
        </p:txBody>
      </p:sp>
      <p:pic>
        <p:nvPicPr>
          <p:cNvPr id="70658" name="Picture 2"/>
          <p:cNvPicPr>
            <a:picLocks noChangeAspect="1" noChangeArrowheads="1"/>
          </p:cNvPicPr>
          <p:nvPr/>
        </p:nvPicPr>
        <p:blipFill>
          <a:blip r:embed="rId2" cstate="print"/>
          <a:srcRect/>
          <a:stretch>
            <a:fillRect/>
          </a:stretch>
        </p:blipFill>
        <p:spPr bwMode="auto">
          <a:xfrm>
            <a:off x="1676400" y="762000"/>
            <a:ext cx="5915025" cy="5677155"/>
          </a:xfrm>
          <a:prstGeom prst="rect">
            <a:avLst/>
          </a:prstGeom>
          <a:noFill/>
          <a:ln w="9525">
            <a:noFill/>
            <a:miter lim="800000"/>
            <a:headEnd/>
            <a:tailEnd/>
          </a:ln>
        </p:spPr>
      </p:pic>
      <p:sp>
        <p:nvSpPr>
          <p:cNvPr id="4" name="Footer Placeholder 2"/>
          <p:cNvSpPr>
            <a:spLocks noGrp="1"/>
          </p:cNvSpPr>
          <p:nvPr>
            <p:ph type="ftr" sz="quarter" idx="11"/>
          </p:nvPr>
        </p:nvSpPr>
        <p:spPr>
          <a:xfrm>
            <a:off x="914400" y="6416675"/>
            <a:ext cx="5562600" cy="365125"/>
          </a:xfrm>
        </p:spPr>
        <p:txBody>
          <a:bodyPr/>
          <a:lstStyle/>
          <a:p>
            <a:r>
              <a:rPr lang="en-US" dirty="0" smtClean="0"/>
              <a:t>Jeffery T. Mitchell - </a:t>
            </a:r>
            <a:r>
              <a:rPr lang="en-US" dirty="0" err="1" smtClean="0"/>
              <a:t>Zimányi</a:t>
            </a:r>
            <a:r>
              <a:rPr lang="en-US" dirty="0" smtClean="0"/>
              <a:t> 2010 </a:t>
            </a:r>
            <a:r>
              <a:rPr lang="en-US" dirty="0" smtClean="0"/>
              <a:t>Winter School  - 12/2/10</a:t>
            </a:r>
            <a:endParaRPr lang="en-US" dirty="0"/>
          </a:p>
        </p:txBody>
      </p:sp>
      <p:sp>
        <p:nvSpPr>
          <p:cNvPr id="5"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839200" cy="914400"/>
          </a:xfrm>
        </p:spPr>
        <p:txBody>
          <a:bodyPr/>
          <a:lstStyle/>
          <a:p>
            <a:r>
              <a:rPr lang="en-US" dirty="0" smtClean="0"/>
              <a:t>Simulated Collision Trajectories </a:t>
            </a:r>
            <a:endParaRPr lang="en-US" dirty="0"/>
          </a:p>
        </p:txBody>
      </p:sp>
      <p:sp>
        <p:nvSpPr>
          <p:cNvPr id="5"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pic>
        <p:nvPicPr>
          <p:cNvPr id="70657" name="Picture 1"/>
          <p:cNvPicPr>
            <a:picLocks noChangeAspect="1" noChangeArrowheads="1"/>
          </p:cNvPicPr>
          <p:nvPr/>
        </p:nvPicPr>
        <p:blipFill>
          <a:blip r:embed="rId3" cstate="print"/>
          <a:srcRect/>
          <a:stretch>
            <a:fillRect/>
          </a:stretch>
        </p:blipFill>
        <p:spPr bwMode="auto">
          <a:xfrm>
            <a:off x="2819400" y="838200"/>
            <a:ext cx="6172200" cy="5293848"/>
          </a:xfrm>
          <a:prstGeom prst="rect">
            <a:avLst/>
          </a:prstGeom>
          <a:noFill/>
          <a:ln w="9525">
            <a:noFill/>
            <a:miter lim="800000"/>
            <a:headEnd/>
            <a:tailEnd/>
          </a:ln>
        </p:spPr>
      </p:pic>
      <p:sp>
        <p:nvSpPr>
          <p:cNvPr id="7" name="TextBox 6"/>
          <p:cNvSpPr txBox="1"/>
          <p:nvPr/>
        </p:nvSpPr>
        <p:spPr>
          <a:xfrm>
            <a:off x="152400" y="1219200"/>
            <a:ext cx="2514600" cy="3970318"/>
          </a:xfrm>
          <a:prstGeom prst="rect">
            <a:avLst/>
          </a:prstGeom>
          <a:noFill/>
        </p:spPr>
        <p:txBody>
          <a:bodyPr wrap="square" rtlCol="0">
            <a:spAutoFit/>
          </a:bodyPr>
          <a:lstStyle/>
          <a:p>
            <a:r>
              <a:rPr lang="en-US" dirty="0" smtClean="0"/>
              <a:t>Shown are locations on the phase diagram for collisions at different energies taken at various times after the collision occurs.</a:t>
            </a:r>
          </a:p>
          <a:p>
            <a:endParaRPr lang="en-US" dirty="0" smtClean="0"/>
          </a:p>
          <a:p>
            <a:r>
              <a:rPr lang="en-US" dirty="0" smtClean="0"/>
              <a:t>The simulation is from Ultra-Relativistic Quantum Molecular Dynamics (</a:t>
            </a:r>
            <a:r>
              <a:rPr lang="en-US" dirty="0" err="1" smtClean="0"/>
              <a:t>UrQMD</a:t>
            </a:r>
            <a:r>
              <a:rPr lang="en-US" dirty="0" smtClean="0"/>
              <a:t>).</a:t>
            </a:r>
            <a:endParaRPr lang="en-US" dirty="0"/>
          </a:p>
        </p:txBody>
      </p:sp>
      <p:sp>
        <p:nvSpPr>
          <p:cNvPr id="8"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cstate="print"/>
          <a:srcRect/>
          <a:stretch>
            <a:fillRect/>
          </a:stretch>
        </p:blipFill>
        <p:spPr bwMode="auto">
          <a:xfrm>
            <a:off x="228600" y="533400"/>
            <a:ext cx="8682853" cy="5638800"/>
          </a:xfrm>
          <a:prstGeom prst="rect">
            <a:avLst/>
          </a:prstGeom>
          <a:noFill/>
          <a:ln w="9525">
            <a:noFill/>
            <a:miter lim="800000"/>
            <a:headEnd/>
            <a:tailEnd/>
          </a:ln>
        </p:spPr>
      </p:pic>
      <p:sp>
        <p:nvSpPr>
          <p:cNvPr id="4" name="Footer Placeholder 2"/>
          <p:cNvSpPr>
            <a:spLocks noGrp="1"/>
          </p:cNvSpPr>
          <p:nvPr>
            <p:ph type="ftr" sz="quarter" idx="11"/>
          </p:nvPr>
        </p:nvSpPr>
        <p:spPr>
          <a:xfrm>
            <a:off x="914400" y="6416675"/>
            <a:ext cx="5562600" cy="365125"/>
          </a:xfrm>
        </p:spPr>
        <p:txBody>
          <a:bodyPr/>
          <a:lstStyle/>
          <a:p>
            <a:r>
              <a:rPr lang="en-US" dirty="0" smtClean="0"/>
              <a:t>Jeffery T. Mitchell - </a:t>
            </a:r>
            <a:r>
              <a:rPr lang="en-US" dirty="0" err="1" smtClean="0"/>
              <a:t>Zimányi</a:t>
            </a:r>
            <a:r>
              <a:rPr lang="en-US" dirty="0" smtClean="0"/>
              <a:t> 2010 </a:t>
            </a:r>
            <a:r>
              <a:rPr lang="en-US" dirty="0" smtClean="0"/>
              <a:t>Winter School  - 12/2/10</a:t>
            </a:r>
            <a:endParaRPr lang="en-US" dirty="0"/>
          </a:p>
        </p:txBody>
      </p:sp>
      <p:sp>
        <p:nvSpPr>
          <p:cNvPr id="5"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Jeffery T. Mitchell </a:t>
            </a:r>
            <a:r>
              <a:rPr lang="en-US" dirty="0" smtClean="0"/>
              <a:t>- </a:t>
            </a:r>
            <a:r>
              <a:rPr lang="en-US" dirty="0" err="1" smtClean="0"/>
              <a:t>Zimányi</a:t>
            </a:r>
            <a:r>
              <a:rPr lang="en-US" dirty="0" smtClean="0"/>
              <a:t> 2010 </a:t>
            </a:r>
            <a:r>
              <a:rPr lang="en-US" dirty="0" smtClean="0"/>
              <a:t>Winter School  - 12/2/10</a:t>
            </a:r>
            <a:endParaRPr lang="en-US" dirty="0"/>
          </a:p>
        </p:txBody>
      </p:sp>
      <p:sp>
        <p:nvSpPr>
          <p:cNvPr id="3" name="Slide Number Placeholder 2"/>
          <p:cNvSpPr>
            <a:spLocks noGrp="1"/>
          </p:cNvSpPr>
          <p:nvPr>
            <p:ph type="sldNum" sz="quarter" idx="12"/>
          </p:nvPr>
        </p:nvSpPr>
        <p:spPr/>
        <p:txBody>
          <a:bodyPr/>
          <a:lstStyle/>
          <a:p>
            <a:fld id="{DFE8F6A7-8F10-471A-BDFE-C89B0DAC397C}" type="slidenum">
              <a:rPr lang="en-US" smtClean="0"/>
              <a:pPr/>
              <a:t>91</a:t>
            </a:fld>
            <a:endParaRPr lang="en-US" dirty="0"/>
          </a:p>
        </p:txBody>
      </p:sp>
      <p:pic>
        <p:nvPicPr>
          <p:cNvPr id="4" name="Picture 13" descr="ptfSigmaAllPt7Clip2.gif"/>
          <p:cNvPicPr>
            <a:picLocks noChangeAspect="1"/>
          </p:cNvPicPr>
          <p:nvPr/>
        </p:nvPicPr>
        <p:blipFill>
          <a:blip r:embed="rId3" cstate="print"/>
          <a:srcRect/>
          <a:stretch>
            <a:fillRect/>
          </a:stretch>
        </p:blipFill>
        <p:spPr bwMode="auto">
          <a:xfrm>
            <a:off x="0" y="2286000"/>
            <a:ext cx="4573588" cy="4267200"/>
          </a:xfrm>
          <a:prstGeom prst="rect">
            <a:avLst/>
          </a:prstGeom>
          <a:noFill/>
          <a:ln w="9525">
            <a:noFill/>
            <a:miter lim="800000"/>
            <a:headEnd/>
            <a:tailEnd/>
          </a:ln>
        </p:spPr>
      </p:pic>
      <p:pic>
        <p:nvPicPr>
          <p:cNvPr id="5" name="Picture 12" descr="ptfSigmaAllPt2Clip2.gif"/>
          <p:cNvPicPr>
            <a:picLocks noChangeAspect="1"/>
          </p:cNvPicPr>
          <p:nvPr/>
        </p:nvPicPr>
        <p:blipFill>
          <a:blip r:embed="rId4" cstate="print"/>
          <a:srcRect/>
          <a:stretch>
            <a:fillRect/>
          </a:stretch>
        </p:blipFill>
        <p:spPr bwMode="auto">
          <a:xfrm>
            <a:off x="4570413" y="2286000"/>
            <a:ext cx="4573587" cy="4267200"/>
          </a:xfrm>
          <a:prstGeom prst="rect">
            <a:avLst/>
          </a:prstGeom>
          <a:noFill/>
          <a:ln w="9525">
            <a:noFill/>
            <a:miter lim="800000"/>
            <a:headEnd/>
            <a:tailEnd/>
          </a:ln>
        </p:spPr>
      </p:pic>
      <p:sp>
        <p:nvSpPr>
          <p:cNvPr id="6" name="Rectangle 10"/>
          <p:cNvSpPr>
            <a:spLocks noChangeArrowheads="1"/>
          </p:cNvSpPr>
          <p:nvPr/>
        </p:nvSpPr>
        <p:spPr bwMode="auto">
          <a:xfrm>
            <a:off x="2590800" y="1524000"/>
            <a:ext cx="3962400" cy="685800"/>
          </a:xfrm>
          <a:prstGeom prst="rect">
            <a:avLst/>
          </a:prstGeom>
          <a:solidFill>
            <a:srgbClr val="FFFF00"/>
          </a:solidFill>
          <a:ln w="9525">
            <a:noFill/>
            <a:miter lim="800000"/>
            <a:headEnd/>
            <a:tailEnd/>
          </a:ln>
        </p:spPr>
        <p:txBody>
          <a:bodyPr wrap="none" anchor="ctr"/>
          <a:lstStyle/>
          <a:p>
            <a:endParaRPr lang="en-US"/>
          </a:p>
        </p:txBody>
      </p:sp>
      <p:sp>
        <p:nvSpPr>
          <p:cNvPr id="7" name="Rectangle 2"/>
          <p:cNvSpPr txBox="1">
            <a:spLocks noChangeArrowheads="1"/>
          </p:cNvSpPr>
          <p:nvPr/>
        </p:nvSpPr>
        <p:spPr>
          <a:xfrm>
            <a:off x="457200" y="0"/>
            <a:ext cx="8229600" cy="788988"/>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100" normalizeH="0" baseline="0" noProof="0" dirty="0" smtClean="0">
                <a:ln>
                  <a:noFill/>
                </a:ln>
                <a:solidFill>
                  <a:schemeClr val="tx1"/>
                </a:solidFill>
                <a:effectLst>
                  <a:outerShdw blurRad="38100" dist="38100" dir="2700000" algn="tl">
                    <a:srgbClr val="010199"/>
                  </a:outerShdw>
                </a:effectLst>
                <a:uLnTx/>
                <a:uFillTx/>
                <a:latin typeface="+mj-lt"/>
                <a:ea typeface="+mj-ea"/>
                <a:cs typeface="+mj-cs"/>
              </a:rPr>
              <a:t>&lt;</a:t>
            </a:r>
            <a:r>
              <a:rPr kumimoji="0" lang="en-US" sz="4000" b="0" i="0" u="none" strike="noStrike" kern="1200" cap="none" spc="-100" normalizeH="0" baseline="0" noProof="0" dirty="0" err="1" smtClean="0">
                <a:ln>
                  <a:noFill/>
                </a:ln>
                <a:solidFill>
                  <a:schemeClr val="tx1"/>
                </a:solidFill>
                <a:effectLst>
                  <a:outerShdw blurRad="38100" dist="38100" dir="2700000" algn="tl">
                    <a:srgbClr val="010199"/>
                  </a:outerShdw>
                </a:effectLst>
                <a:uLnTx/>
                <a:uFillTx/>
                <a:latin typeface="+mj-lt"/>
                <a:ea typeface="+mj-ea"/>
                <a:cs typeface="+mj-cs"/>
              </a:rPr>
              <a:t>p</a:t>
            </a:r>
            <a:r>
              <a:rPr kumimoji="0" lang="en-US" sz="4000" b="0" i="0" u="none" strike="noStrike" kern="1200" cap="none" spc="-100" normalizeH="0" baseline="-25000" noProof="0" dirty="0" err="1" smtClean="0">
                <a:ln>
                  <a:noFill/>
                </a:ln>
                <a:solidFill>
                  <a:schemeClr val="tx1"/>
                </a:solidFill>
                <a:effectLst>
                  <a:outerShdw blurRad="38100" dist="38100" dir="2700000" algn="tl">
                    <a:srgbClr val="010199"/>
                  </a:outerShdw>
                </a:effectLst>
                <a:uLnTx/>
                <a:uFillTx/>
                <a:latin typeface="+mj-lt"/>
                <a:ea typeface="+mj-ea"/>
                <a:cs typeface="+mj-cs"/>
              </a:rPr>
              <a:t>T</a:t>
            </a:r>
            <a:r>
              <a:rPr kumimoji="0" lang="en-US" sz="4000" b="0" i="0" u="none" strike="noStrike" kern="1200" cap="none" spc="-100" normalizeH="0" baseline="0" noProof="0" dirty="0" smtClean="0">
                <a:ln>
                  <a:noFill/>
                </a:ln>
                <a:solidFill>
                  <a:schemeClr val="tx1"/>
                </a:solidFill>
                <a:effectLst>
                  <a:outerShdw blurRad="38100" dist="38100" dir="2700000" algn="tl">
                    <a:srgbClr val="010199"/>
                  </a:outerShdw>
                </a:effectLst>
                <a:uLnTx/>
                <a:uFillTx/>
                <a:latin typeface="+mj-lt"/>
                <a:ea typeface="+mj-ea"/>
                <a:cs typeface="+mj-cs"/>
              </a:rPr>
              <a:t>&gt; Fluctuations</a:t>
            </a:r>
            <a:endParaRPr kumimoji="0" lang="en-US" sz="4000" b="0" i="0" u="none" strike="noStrike" kern="1200" cap="none" spc="-100" normalizeH="0" baseline="0" noProof="0" dirty="0">
              <a:ln>
                <a:noFill/>
              </a:ln>
              <a:solidFill>
                <a:schemeClr val="tx1"/>
              </a:solidFill>
              <a:effectLst>
                <a:outerShdw blurRad="38100" dist="38100" dir="2700000" algn="tl">
                  <a:srgbClr val="010199"/>
                </a:outerShdw>
              </a:effectLst>
              <a:uLnTx/>
              <a:uFillTx/>
              <a:latin typeface="+mj-lt"/>
              <a:ea typeface="+mj-ea"/>
              <a:cs typeface="+mj-cs"/>
            </a:endParaRPr>
          </a:p>
        </p:txBody>
      </p:sp>
      <p:pic>
        <p:nvPicPr>
          <p:cNvPr id="8" name="Picture 6" descr="phenix_30_72dpi"/>
          <p:cNvPicPr>
            <a:picLocks noChangeAspect="1" noChangeArrowheads="1"/>
          </p:cNvPicPr>
          <p:nvPr/>
        </p:nvPicPr>
        <p:blipFill>
          <a:blip r:embed="rId5" cstate="print"/>
          <a:srcRect/>
          <a:stretch>
            <a:fillRect/>
          </a:stretch>
        </p:blipFill>
        <p:spPr bwMode="auto">
          <a:xfrm>
            <a:off x="2971800" y="3200400"/>
            <a:ext cx="990600" cy="317500"/>
          </a:xfrm>
          <a:prstGeom prst="rect">
            <a:avLst/>
          </a:prstGeom>
          <a:noFill/>
          <a:ln w="9525">
            <a:noFill/>
            <a:miter lim="800000"/>
            <a:headEnd/>
            <a:tailEnd/>
          </a:ln>
        </p:spPr>
      </p:pic>
      <p:pic>
        <p:nvPicPr>
          <p:cNvPr id="9" name="Picture 7" descr="phenix_30_72dpi"/>
          <p:cNvPicPr>
            <a:picLocks noChangeAspect="1" noChangeArrowheads="1"/>
          </p:cNvPicPr>
          <p:nvPr/>
        </p:nvPicPr>
        <p:blipFill>
          <a:blip r:embed="rId5" cstate="print"/>
          <a:srcRect/>
          <a:stretch>
            <a:fillRect/>
          </a:stretch>
        </p:blipFill>
        <p:spPr bwMode="auto">
          <a:xfrm>
            <a:off x="7315200" y="3276600"/>
            <a:ext cx="990600" cy="317500"/>
          </a:xfrm>
          <a:prstGeom prst="rect">
            <a:avLst/>
          </a:prstGeom>
          <a:noFill/>
          <a:ln w="9525">
            <a:noFill/>
            <a:miter lim="800000"/>
            <a:headEnd/>
            <a:tailEnd/>
          </a:ln>
        </p:spPr>
      </p:pic>
      <p:sp>
        <p:nvSpPr>
          <p:cNvPr id="10" name="Text Box 8"/>
          <p:cNvSpPr txBox="1">
            <a:spLocks noChangeArrowheads="1"/>
          </p:cNvSpPr>
          <p:nvPr/>
        </p:nvSpPr>
        <p:spPr bwMode="auto">
          <a:xfrm>
            <a:off x="304800" y="838200"/>
            <a:ext cx="8839200" cy="701675"/>
          </a:xfrm>
          <a:prstGeom prst="rect">
            <a:avLst/>
          </a:prstGeom>
          <a:noFill/>
          <a:ln w="9525">
            <a:noFill/>
            <a:miter lim="800000"/>
            <a:headEnd/>
            <a:tailEnd/>
          </a:ln>
        </p:spPr>
        <p:txBody>
          <a:bodyPr>
            <a:spAutoFit/>
          </a:bodyPr>
          <a:lstStyle/>
          <a:p>
            <a:pPr algn="ctr">
              <a:spcBef>
                <a:spcPct val="50000"/>
              </a:spcBef>
            </a:pPr>
            <a:r>
              <a:rPr lang="en-US" sz="2000" dirty="0"/>
              <a:t>Above N</a:t>
            </a:r>
            <a:r>
              <a:rPr lang="en-US" sz="2000" baseline="-25000" dirty="0"/>
              <a:t>part</a:t>
            </a:r>
            <a:r>
              <a:rPr lang="en-US" sz="2000" dirty="0"/>
              <a:t>~30, the data can be described by a power law in </a:t>
            </a:r>
            <a:r>
              <a:rPr lang="en-US" sz="2000" dirty="0" err="1"/>
              <a:t>N</a:t>
            </a:r>
            <a:r>
              <a:rPr lang="en-US" sz="2000" baseline="-25000" dirty="0" err="1"/>
              <a:t>part</a:t>
            </a:r>
            <a:r>
              <a:rPr lang="en-US" sz="2000" dirty="0"/>
              <a:t>, independent of the </a:t>
            </a:r>
            <a:r>
              <a:rPr lang="en-US" sz="2000" dirty="0" err="1"/>
              <a:t>p</a:t>
            </a:r>
            <a:r>
              <a:rPr lang="en-US" sz="2000" baseline="-25000" dirty="0" err="1"/>
              <a:t>T</a:t>
            </a:r>
            <a:r>
              <a:rPr lang="en-US" sz="2000" dirty="0"/>
              <a:t> range down to 0.2&lt;</a:t>
            </a:r>
            <a:r>
              <a:rPr lang="en-US" sz="2000" dirty="0" err="1"/>
              <a:t>p</a:t>
            </a:r>
            <a:r>
              <a:rPr lang="en-US" sz="2000" baseline="-25000" dirty="0" err="1"/>
              <a:t>T</a:t>
            </a:r>
            <a:r>
              <a:rPr lang="en-US" sz="2000" dirty="0"/>
              <a:t>&lt;0.5 </a:t>
            </a:r>
            <a:r>
              <a:rPr lang="en-US" sz="2000" dirty="0" err="1"/>
              <a:t>GeV</a:t>
            </a:r>
            <a:r>
              <a:rPr lang="en-US" sz="2000" dirty="0"/>
              <a:t>/c: </a:t>
            </a:r>
            <a:endParaRPr lang="en-US" sz="2800" baseline="30000" dirty="0">
              <a:solidFill>
                <a:schemeClr val="hlink"/>
              </a:solidFill>
            </a:endParaRPr>
          </a:p>
        </p:txBody>
      </p:sp>
      <p:graphicFrame>
        <p:nvGraphicFramePr>
          <p:cNvPr id="11" name="Object 9"/>
          <p:cNvGraphicFramePr>
            <a:graphicFrameLocks noChangeAspect="1"/>
          </p:cNvGraphicFramePr>
          <p:nvPr/>
        </p:nvGraphicFramePr>
        <p:xfrm>
          <a:off x="3276600" y="1524000"/>
          <a:ext cx="2705100" cy="693738"/>
        </p:xfrm>
        <a:graphic>
          <a:graphicData uri="http://schemas.openxmlformats.org/presentationml/2006/ole">
            <p:oleObj spid="_x0000_s98306" name="Equation" r:id="rId6" imgW="990360" imgH="253800" progId="Equation.3">
              <p:embed/>
            </p:oleObj>
          </a:graphicData>
        </a:graphic>
      </p:graphicFrame>
      <p:sp>
        <p:nvSpPr>
          <p:cNvPr id="12" name="Rectangle 8"/>
          <p:cNvSpPr>
            <a:spLocks noChangeArrowheads="1"/>
          </p:cNvSpPr>
          <p:nvPr/>
        </p:nvSpPr>
        <p:spPr bwMode="auto">
          <a:xfrm>
            <a:off x="5733090" y="0"/>
            <a:ext cx="2586997" cy="870837"/>
          </a:xfrm>
          <a:prstGeom prst="rect">
            <a:avLst/>
          </a:prstGeom>
          <a:solidFill>
            <a:srgbClr val="FFFF99"/>
          </a:solidFill>
          <a:ln w="9525">
            <a:solidFill>
              <a:schemeClr val="tx1"/>
            </a:solidFill>
            <a:miter lim="800000"/>
            <a:headEnd/>
            <a:tailEnd/>
          </a:ln>
        </p:spPr>
        <p:txBody>
          <a:bodyPr wrap="none" anchor="ctr"/>
          <a:lstStyle/>
          <a:p>
            <a:endParaRPr lang="en-US"/>
          </a:p>
        </p:txBody>
      </p:sp>
      <p:graphicFrame>
        <p:nvGraphicFramePr>
          <p:cNvPr id="13" name="Object 9"/>
          <p:cNvGraphicFramePr>
            <a:graphicFrameLocks noChangeAspect="1"/>
          </p:cNvGraphicFramePr>
          <p:nvPr/>
        </p:nvGraphicFramePr>
        <p:xfrm>
          <a:off x="5715000" y="1"/>
          <a:ext cx="2544764" cy="838199"/>
        </p:xfrm>
        <a:graphic>
          <a:graphicData uri="http://schemas.openxmlformats.org/presentationml/2006/ole">
            <p:oleObj spid="_x0000_s98307" name="Equation" r:id="rId7" imgW="1002960" imgH="431640" progId="Equation.3">
              <p:embed/>
            </p:oleObj>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FE8F6A7-8F10-471A-BDFE-C89B0DAC397C}" type="slidenum">
              <a:rPr lang="en-US" smtClean="0"/>
              <a:pPr/>
              <a:t>92</a:t>
            </a:fld>
            <a:endParaRPr lang="en-US" dirty="0"/>
          </a:p>
        </p:txBody>
      </p:sp>
      <p:grpSp>
        <p:nvGrpSpPr>
          <p:cNvPr id="4" name="Group 9"/>
          <p:cNvGrpSpPr>
            <a:grpSpLocks/>
          </p:cNvGrpSpPr>
          <p:nvPr/>
        </p:nvGrpSpPr>
        <p:grpSpPr bwMode="auto">
          <a:xfrm>
            <a:off x="1295400" y="762000"/>
            <a:ext cx="6324600" cy="5791200"/>
            <a:chOff x="2832" y="0"/>
            <a:chExt cx="2505" cy="4320"/>
          </a:xfrm>
        </p:grpSpPr>
        <p:pic>
          <p:nvPicPr>
            <p:cNvPr id="5" name="Picture 10" descr="Rlak"/>
            <p:cNvPicPr>
              <a:picLocks noChangeAspect="1" noChangeArrowheads="1"/>
            </p:cNvPicPr>
            <p:nvPr/>
          </p:nvPicPr>
          <p:blipFill>
            <a:blip r:embed="rId2" cstate="print"/>
            <a:srcRect/>
            <a:stretch>
              <a:fillRect/>
            </a:stretch>
          </p:blipFill>
          <p:spPr bwMode="auto">
            <a:xfrm>
              <a:off x="2832" y="0"/>
              <a:ext cx="2505" cy="4320"/>
            </a:xfrm>
            <a:prstGeom prst="rect">
              <a:avLst/>
            </a:prstGeom>
            <a:noFill/>
            <a:ln w="9525">
              <a:noFill/>
              <a:miter lim="800000"/>
              <a:headEnd/>
              <a:tailEnd/>
            </a:ln>
          </p:spPr>
        </p:pic>
        <p:sp>
          <p:nvSpPr>
            <p:cNvPr id="6" name="Rectangle 11"/>
            <p:cNvSpPr>
              <a:spLocks noChangeArrowheads="1"/>
            </p:cNvSpPr>
            <p:nvPr/>
          </p:nvSpPr>
          <p:spPr bwMode="auto">
            <a:xfrm>
              <a:off x="3360" y="3744"/>
              <a:ext cx="1920" cy="240"/>
            </a:xfrm>
            <a:prstGeom prst="rect">
              <a:avLst/>
            </a:prstGeom>
            <a:noFill/>
            <a:ln w="9525">
              <a:noFill/>
              <a:miter lim="800000"/>
              <a:headEnd/>
              <a:tailEnd/>
            </a:ln>
          </p:spPr>
          <p:txBody>
            <a:bodyPr/>
            <a:lstStyle/>
            <a:p>
              <a:pPr marL="342900" indent="-342900" algn="ctr" eaLnBrk="0" hangingPunct="0">
                <a:buClr>
                  <a:srgbClr val="99FF33"/>
                </a:buClr>
              </a:pPr>
              <a:r>
                <a:rPr lang="hu-HU" b="1">
                  <a:solidFill>
                    <a:srgbClr val="CC0000"/>
                  </a:solidFill>
                  <a:latin typeface="Book Antiqua" pitchFamily="18" charset="0"/>
                </a:rPr>
                <a:t>PHENIX PRELIMINARY</a:t>
              </a:r>
            </a:p>
          </p:txBody>
        </p:sp>
      </p:grpSp>
      <p:sp>
        <p:nvSpPr>
          <p:cNvPr id="7" name="Rectangle 13"/>
          <p:cNvSpPr>
            <a:spLocks noChangeArrowheads="1"/>
          </p:cNvSpPr>
          <p:nvPr/>
        </p:nvSpPr>
        <p:spPr bwMode="auto">
          <a:xfrm>
            <a:off x="152400" y="152400"/>
            <a:ext cx="8991600" cy="534988"/>
          </a:xfrm>
          <a:prstGeom prst="rect">
            <a:avLst/>
          </a:prstGeom>
          <a:noFill/>
          <a:ln w="9525">
            <a:noFill/>
            <a:miter lim="800000"/>
            <a:headEnd/>
            <a:tailEnd/>
          </a:ln>
          <a:effectLst/>
        </p:spPr>
        <p:txBody>
          <a:bodyPr lIns="91080" rIns="91080" anchor="ctr"/>
          <a:lstStyle/>
          <a:p>
            <a:pPr algn="ctr">
              <a:defRPr/>
            </a:pPr>
            <a:r>
              <a:rPr lang="en-US" sz="3600" dirty="0">
                <a:solidFill>
                  <a:schemeClr val="tx2"/>
                </a:solidFill>
                <a:effectLst>
                  <a:outerShdw blurRad="38100" dist="38100" dir="2700000" algn="tl">
                    <a:srgbClr val="010199"/>
                  </a:outerShdw>
                </a:effectLst>
                <a:latin typeface="Arial" charset="0"/>
                <a:cs typeface="Arial" charset="0"/>
              </a:rPr>
              <a:t> </a:t>
            </a:r>
            <a:r>
              <a:rPr lang="en-US" sz="3600" dirty="0" err="1">
                <a:solidFill>
                  <a:schemeClr val="tx2"/>
                </a:solidFill>
                <a:effectLst>
                  <a:outerShdw blurRad="38100" dist="38100" dir="2700000" algn="tl">
                    <a:srgbClr val="010199"/>
                  </a:outerShdw>
                </a:effectLst>
                <a:latin typeface="Arial" charset="0"/>
                <a:cs typeface="Arial" charset="0"/>
              </a:rPr>
              <a:t>Lévy</a:t>
            </a:r>
            <a:r>
              <a:rPr lang="en-US" sz="3600" dirty="0">
                <a:solidFill>
                  <a:schemeClr val="tx2"/>
                </a:solidFill>
                <a:effectLst>
                  <a:outerShdw blurRad="38100" dist="38100" dir="2700000" algn="tl">
                    <a:srgbClr val="010199"/>
                  </a:outerShdw>
                </a:effectLst>
                <a:latin typeface="Arial" charset="0"/>
                <a:cs typeface="Arial" charset="0"/>
              </a:rPr>
              <a:t> fits to </a:t>
            </a:r>
            <a:r>
              <a:rPr lang="en-US" sz="3600" dirty="0" err="1">
                <a:solidFill>
                  <a:schemeClr val="tx2"/>
                </a:solidFill>
                <a:effectLst>
                  <a:outerShdw blurRad="38100" dist="38100" dir="2700000" algn="tl">
                    <a:srgbClr val="010199"/>
                  </a:outerShdw>
                </a:effectLst>
                <a:latin typeface="Arial" charset="0"/>
                <a:cs typeface="Arial" charset="0"/>
              </a:rPr>
              <a:t>q</a:t>
            </a:r>
            <a:r>
              <a:rPr lang="en-US" sz="3600" baseline="-25000" dirty="0" err="1">
                <a:solidFill>
                  <a:schemeClr val="tx2"/>
                </a:solidFill>
                <a:effectLst>
                  <a:outerShdw blurRad="38100" dist="38100" dir="2700000" algn="tl">
                    <a:srgbClr val="010199"/>
                  </a:outerShdw>
                </a:effectLst>
                <a:latin typeface="Arial" charset="0"/>
                <a:cs typeface="Arial" charset="0"/>
              </a:rPr>
              <a:t>inv</a:t>
            </a:r>
            <a:r>
              <a:rPr lang="en-US" sz="3600" baseline="-25000" dirty="0">
                <a:solidFill>
                  <a:schemeClr val="tx2"/>
                </a:solidFill>
                <a:effectLst>
                  <a:outerShdw blurRad="38100" dist="38100" dir="2700000" algn="tl">
                    <a:srgbClr val="010199"/>
                  </a:outerShdw>
                </a:effectLst>
                <a:latin typeface="Arial" charset="0"/>
                <a:cs typeface="Arial" charset="0"/>
              </a:rPr>
              <a:t> </a:t>
            </a:r>
            <a:r>
              <a:rPr lang="en-US" sz="3600" dirty="0">
                <a:solidFill>
                  <a:schemeClr val="tx2"/>
                </a:solidFill>
                <a:effectLst>
                  <a:outerShdw blurRad="38100" dist="38100" dir="2700000" algn="tl">
                    <a:srgbClr val="010199"/>
                  </a:outerShdw>
                </a:effectLst>
                <a:latin typeface="Arial" charset="0"/>
                <a:cs typeface="Arial" charset="0"/>
              </a:rPr>
              <a:t>in Central 200 </a:t>
            </a:r>
            <a:r>
              <a:rPr lang="en-US" sz="3600" dirty="0" err="1">
                <a:solidFill>
                  <a:schemeClr val="tx2"/>
                </a:solidFill>
                <a:effectLst>
                  <a:outerShdw blurRad="38100" dist="38100" dir="2700000" algn="tl">
                    <a:srgbClr val="010199"/>
                  </a:outerShdw>
                </a:effectLst>
                <a:latin typeface="Arial" charset="0"/>
                <a:cs typeface="Arial" charset="0"/>
              </a:rPr>
              <a:t>GeV</a:t>
            </a:r>
            <a:r>
              <a:rPr lang="en-US" sz="3600" dirty="0">
                <a:solidFill>
                  <a:schemeClr val="tx2"/>
                </a:solidFill>
                <a:effectLst>
                  <a:outerShdw blurRad="38100" dist="38100" dir="2700000" algn="tl">
                    <a:srgbClr val="010199"/>
                  </a:outerShdw>
                </a:effectLst>
                <a:latin typeface="Arial" charset="0"/>
                <a:cs typeface="Arial" charset="0"/>
              </a:rPr>
              <a:t> </a:t>
            </a:r>
            <a:r>
              <a:rPr lang="en-US" sz="3600" dirty="0" err="1">
                <a:solidFill>
                  <a:schemeClr val="tx2"/>
                </a:solidFill>
                <a:effectLst>
                  <a:outerShdw blurRad="38100" dist="38100" dir="2700000" algn="tl">
                    <a:srgbClr val="010199"/>
                  </a:outerShdw>
                </a:effectLst>
                <a:latin typeface="Arial" charset="0"/>
                <a:cs typeface="Arial" charset="0"/>
              </a:rPr>
              <a:t>Au+Au</a:t>
            </a:r>
            <a:endParaRPr lang="en-US" sz="3600" dirty="0">
              <a:solidFill>
                <a:schemeClr val="tx2"/>
              </a:solidFill>
              <a:effectLst>
                <a:outerShdw blurRad="38100" dist="38100" dir="2700000" algn="tl">
                  <a:srgbClr val="010199"/>
                </a:outerShdw>
              </a:effectLst>
              <a:latin typeface="Arial" charset="0"/>
              <a:cs typeface="Arial" charset="0"/>
            </a:endParaRPr>
          </a:p>
        </p:txBody>
      </p:sp>
      <p:pic>
        <p:nvPicPr>
          <p:cNvPr id="8" name="Picture 9" descr="phenix_30_72dpi"/>
          <p:cNvPicPr>
            <a:picLocks noChangeAspect="1" noChangeArrowheads="1"/>
          </p:cNvPicPr>
          <p:nvPr/>
        </p:nvPicPr>
        <p:blipFill>
          <a:blip r:embed="rId3" cstate="print"/>
          <a:srcRect/>
          <a:stretch>
            <a:fillRect/>
          </a:stretch>
        </p:blipFill>
        <p:spPr bwMode="auto">
          <a:xfrm>
            <a:off x="5562600" y="5562600"/>
            <a:ext cx="762000" cy="244475"/>
          </a:xfrm>
          <a:prstGeom prst="rect">
            <a:avLst/>
          </a:prstGeom>
          <a:noFill/>
          <a:ln w="9525">
            <a:noFill/>
            <a:miter lim="800000"/>
            <a:headEnd/>
            <a:tailEnd/>
          </a:ln>
        </p:spPr>
      </p:pic>
      <p:sp>
        <p:nvSpPr>
          <p:cNvPr id="9"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dirty="0" smtClean="0"/>
              <a:t>Kurtosis: Comparison to Lattice QCD</a:t>
            </a:r>
            <a:endParaRPr lang="en-US" dirty="0"/>
          </a:p>
        </p:txBody>
      </p:sp>
      <p:pic>
        <p:nvPicPr>
          <p:cNvPr id="61442" name="Picture 2"/>
          <p:cNvPicPr>
            <a:picLocks noChangeAspect="1" noChangeArrowheads="1"/>
          </p:cNvPicPr>
          <p:nvPr/>
        </p:nvPicPr>
        <p:blipFill>
          <a:blip r:embed="rId3" cstate="print"/>
          <a:srcRect/>
          <a:stretch>
            <a:fillRect/>
          </a:stretch>
        </p:blipFill>
        <p:spPr bwMode="auto">
          <a:xfrm>
            <a:off x="304800" y="609600"/>
            <a:ext cx="6681968" cy="5181600"/>
          </a:xfrm>
          <a:prstGeom prst="rect">
            <a:avLst/>
          </a:prstGeom>
          <a:noFill/>
          <a:ln w="9525">
            <a:noFill/>
            <a:miter lim="800000"/>
            <a:headEnd/>
            <a:tailEnd/>
          </a:ln>
        </p:spPr>
      </p:pic>
      <p:sp>
        <p:nvSpPr>
          <p:cNvPr id="4" name="Rectangle 3"/>
          <p:cNvSpPr/>
          <p:nvPr/>
        </p:nvSpPr>
        <p:spPr>
          <a:xfrm>
            <a:off x="1143000" y="5791200"/>
            <a:ext cx="5562600" cy="646331"/>
          </a:xfrm>
          <a:prstGeom prst="rect">
            <a:avLst/>
          </a:prstGeom>
        </p:spPr>
        <p:txBody>
          <a:bodyPr wrap="square">
            <a:spAutoFit/>
          </a:bodyPr>
          <a:lstStyle/>
          <a:p>
            <a:r>
              <a:rPr lang="en-US" dirty="0" smtClean="0"/>
              <a:t>R. V. </a:t>
            </a:r>
            <a:r>
              <a:rPr lang="en-US" dirty="0" err="1" smtClean="0"/>
              <a:t>Gavai</a:t>
            </a:r>
            <a:r>
              <a:rPr lang="en-US" dirty="0" smtClean="0"/>
              <a:t>, S. Gupta, </a:t>
            </a:r>
            <a:r>
              <a:rPr lang="en-US" dirty="0" err="1" smtClean="0"/>
              <a:t>arXiv</a:t>
            </a:r>
            <a:r>
              <a:rPr lang="en-US" dirty="0" smtClean="0"/>
              <a:t>: 1001. 3796</a:t>
            </a:r>
          </a:p>
          <a:p>
            <a:r>
              <a:rPr lang="de-DE" dirty="0" smtClean="0"/>
              <a:t>F. Karsch, K. Redlich, arXiv: 1007.2581</a:t>
            </a:r>
            <a:endParaRPr lang="en-US" dirty="0"/>
          </a:p>
        </p:txBody>
      </p:sp>
      <p:sp>
        <p:nvSpPr>
          <p:cNvPr id="6" name="Slide Number Placeholder 3"/>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7" name="TextBox 6"/>
          <p:cNvSpPr txBox="1"/>
          <p:nvPr/>
        </p:nvSpPr>
        <p:spPr>
          <a:xfrm>
            <a:off x="7162800" y="2133600"/>
            <a:ext cx="1600200" cy="1754326"/>
          </a:xfrm>
          <a:prstGeom prst="rect">
            <a:avLst/>
          </a:prstGeom>
          <a:noFill/>
        </p:spPr>
        <p:txBody>
          <a:bodyPr wrap="square" rtlCol="0">
            <a:spAutoFit/>
          </a:bodyPr>
          <a:lstStyle/>
          <a:p>
            <a:r>
              <a:rPr lang="en-US" dirty="0" smtClean="0"/>
              <a:t>Lattice QCD calculations are so far consistent with the data.</a:t>
            </a:r>
            <a:endParaRPr lang="en-US" dirty="0"/>
          </a:p>
        </p:txBody>
      </p:sp>
      <p:sp>
        <p:nvSpPr>
          <p:cNvPr id="8"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FE8F6A7-8F10-471A-BDFE-C89B0DAC397C}" type="slidenum">
              <a:rPr lang="en-US" smtClean="0"/>
              <a:pPr/>
              <a:t>94</a:t>
            </a:fld>
            <a:endParaRPr lang="en-US" dirty="0"/>
          </a:p>
        </p:txBody>
      </p:sp>
      <p:pic>
        <p:nvPicPr>
          <p:cNvPr id="288770" name="Picture 2"/>
          <p:cNvPicPr>
            <a:picLocks noChangeAspect="1" noChangeArrowheads="1"/>
          </p:cNvPicPr>
          <p:nvPr/>
        </p:nvPicPr>
        <p:blipFill>
          <a:blip r:embed="rId2" cstate="print"/>
          <a:srcRect/>
          <a:stretch>
            <a:fillRect/>
          </a:stretch>
        </p:blipFill>
        <p:spPr bwMode="auto">
          <a:xfrm>
            <a:off x="447675" y="585788"/>
            <a:ext cx="8248650" cy="5686425"/>
          </a:xfrm>
          <a:prstGeom prst="rect">
            <a:avLst/>
          </a:prstGeom>
          <a:noFill/>
          <a:ln w="9525">
            <a:noFill/>
            <a:miter lim="800000"/>
            <a:headEnd/>
            <a:tailEnd/>
          </a:ln>
        </p:spPr>
      </p:pic>
      <p:sp>
        <p:nvSpPr>
          <p:cNvPr id="5"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 Cone at the SPS</a:t>
            </a:r>
            <a:endParaRPr lang="en-US" dirty="0"/>
          </a:p>
        </p:txBody>
      </p:sp>
      <p:sp>
        <p:nvSpPr>
          <p:cNvPr id="3" name="Rectangle 4"/>
          <p:cNvSpPr>
            <a:spLocks noChangeArrowheads="1"/>
          </p:cNvSpPr>
          <p:nvPr/>
        </p:nvSpPr>
        <p:spPr bwMode="auto">
          <a:xfrm>
            <a:off x="2286000" y="1463675"/>
            <a:ext cx="3962400" cy="4724400"/>
          </a:xfrm>
          <a:prstGeom prst="rect">
            <a:avLst/>
          </a:prstGeom>
          <a:solidFill>
            <a:schemeClr val="bg1"/>
          </a:solidFill>
          <a:ln w="9525" algn="ctr">
            <a:noFill/>
            <a:miter lim="800000"/>
            <a:headEnd/>
            <a:tailEnd/>
          </a:ln>
        </p:spPr>
        <p:txBody>
          <a:bodyPr anchor="ctr">
            <a:spAutoFit/>
          </a:bodyPr>
          <a:lstStyle/>
          <a:p>
            <a:endParaRPr lang="en-US"/>
          </a:p>
        </p:txBody>
      </p:sp>
      <p:pic>
        <p:nvPicPr>
          <p:cNvPr id="4" name="Picture 5" descr="animation_test1"/>
          <p:cNvPicPr>
            <a:picLocks noChangeAspect="1" noChangeArrowheads="1" noCrop="1"/>
          </p:cNvPicPr>
          <p:nvPr/>
        </p:nvPicPr>
        <p:blipFill>
          <a:blip r:embed="rId2" cstate="print"/>
          <a:srcRect/>
          <a:stretch>
            <a:fillRect/>
          </a:stretch>
        </p:blipFill>
        <p:spPr bwMode="auto">
          <a:xfrm>
            <a:off x="2332038" y="1844675"/>
            <a:ext cx="3916362" cy="4289425"/>
          </a:xfrm>
          <a:prstGeom prst="rect">
            <a:avLst/>
          </a:prstGeom>
          <a:noFill/>
          <a:ln w="9525">
            <a:noFill/>
            <a:miter lim="800000"/>
            <a:headEnd/>
            <a:tailEnd/>
          </a:ln>
        </p:spPr>
      </p:pic>
      <p:pic>
        <p:nvPicPr>
          <p:cNvPr id="5" name="Picture 6"/>
          <p:cNvPicPr>
            <a:picLocks noChangeAspect="1" noChangeArrowheads="1"/>
          </p:cNvPicPr>
          <p:nvPr/>
        </p:nvPicPr>
        <p:blipFill>
          <a:blip r:embed="rId3" cstate="print"/>
          <a:srcRect/>
          <a:stretch>
            <a:fillRect/>
          </a:stretch>
        </p:blipFill>
        <p:spPr bwMode="auto">
          <a:xfrm>
            <a:off x="2333625" y="1844675"/>
            <a:ext cx="3914775" cy="4289425"/>
          </a:xfrm>
          <a:prstGeom prst="rect">
            <a:avLst/>
          </a:prstGeom>
          <a:noFill/>
          <a:ln w="9525" algn="ctr">
            <a:noFill/>
            <a:miter lim="800000"/>
            <a:headEnd/>
            <a:tailEnd/>
          </a:ln>
        </p:spPr>
      </p:pic>
      <p:sp>
        <p:nvSpPr>
          <p:cNvPr id="6" name="Text Box 8"/>
          <p:cNvSpPr txBox="1">
            <a:spLocks noChangeArrowheads="1"/>
          </p:cNvSpPr>
          <p:nvPr/>
        </p:nvSpPr>
        <p:spPr bwMode="auto">
          <a:xfrm>
            <a:off x="2333625" y="2606675"/>
            <a:ext cx="1062038" cy="396875"/>
          </a:xfrm>
          <a:prstGeom prst="rect">
            <a:avLst/>
          </a:prstGeom>
          <a:noFill/>
          <a:ln w="9525" algn="ctr">
            <a:noFill/>
            <a:miter lim="800000"/>
            <a:headEnd/>
            <a:tailEnd/>
          </a:ln>
        </p:spPr>
        <p:txBody>
          <a:bodyPr wrap="none">
            <a:spAutoFit/>
          </a:bodyPr>
          <a:lstStyle/>
          <a:p>
            <a:r>
              <a:rPr lang="en-US" sz="2000">
                <a:solidFill>
                  <a:schemeClr val="tx1"/>
                </a:solidFill>
                <a:latin typeface="Symbol" pitchFamily="18" charset="2"/>
              </a:rPr>
              <a:t>f</a:t>
            </a:r>
            <a:r>
              <a:rPr lang="en-US" sz="2000">
                <a:solidFill>
                  <a:schemeClr val="tx1"/>
                </a:solidFill>
              </a:rPr>
              <a:t> = -90</a:t>
            </a:r>
            <a:r>
              <a:rPr lang="en-US" sz="2000" baseline="30000">
                <a:solidFill>
                  <a:schemeClr val="tx1"/>
                </a:solidFill>
              </a:rPr>
              <a:t>0</a:t>
            </a:r>
          </a:p>
        </p:txBody>
      </p:sp>
      <p:sp>
        <p:nvSpPr>
          <p:cNvPr id="7" name="Text Box 9"/>
          <p:cNvSpPr txBox="1">
            <a:spLocks noChangeArrowheads="1"/>
          </p:cNvSpPr>
          <p:nvPr/>
        </p:nvSpPr>
        <p:spPr bwMode="auto">
          <a:xfrm>
            <a:off x="2520950" y="1539875"/>
            <a:ext cx="3498850" cy="366713"/>
          </a:xfrm>
          <a:prstGeom prst="rect">
            <a:avLst/>
          </a:prstGeom>
          <a:solidFill>
            <a:schemeClr val="bg1"/>
          </a:solidFill>
          <a:ln w="9525" algn="ctr">
            <a:noFill/>
            <a:miter lim="800000"/>
            <a:headEnd/>
            <a:tailEnd/>
          </a:ln>
        </p:spPr>
        <p:txBody>
          <a:bodyPr wrap="none">
            <a:spAutoFit/>
          </a:bodyPr>
          <a:lstStyle/>
          <a:p>
            <a:r>
              <a:rPr lang="en-US">
                <a:solidFill>
                  <a:schemeClr val="tx1"/>
                </a:solidFill>
              </a:rPr>
              <a:t>Wave Energy at Circle Boundary</a:t>
            </a:r>
          </a:p>
        </p:txBody>
      </p:sp>
      <p:grpSp>
        <p:nvGrpSpPr>
          <p:cNvPr id="8" name="Group 24"/>
          <p:cNvGrpSpPr>
            <a:grpSpLocks/>
          </p:cNvGrpSpPr>
          <p:nvPr/>
        </p:nvGrpSpPr>
        <p:grpSpPr bwMode="auto">
          <a:xfrm>
            <a:off x="2286000" y="1469453"/>
            <a:ext cx="3886200" cy="4261421"/>
            <a:chOff x="3168" y="672"/>
            <a:chExt cx="1968" cy="1968"/>
          </a:xfrm>
        </p:grpSpPr>
        <p:sp>
          <p:nvSpPr>
            <p:cNvPr id="9" name="Rectangle 22"/>
            <p:cNvSpPr>
              <a:spLocks noChangeArrowheads="1"/>
            </p:cNvSpPr>
            <p:nvPr/>
          </p:nvSpPr>
          <p:spPr bwMode="auto">
            <a:xfrm>
              <a:off x="3168" y="672"/>
              <a:ext cx="1968" cy="1968"/>
            </a:xfrm>
            <a:prstGeom prst="rect">
              <a:avLst/>
            </a:prstGeom>
            <a:solidFill>
              <a:schemeClr val="bg1"/>
            </a:solidFill>
            <a:ln w="9525" algn="ctr">
              <a:noFill/>
              <a:miter lim="800000"/>
              <a:headEnd/>
              <a:tailEnd/>
            </a:ln>
          </p:spPr>
          <p:txBody>
            <a:bodyPr wrap="none" anchor="ctr">
              <a:spAutoFit/>
            </a:bodyPr>
            <a:lstStyle/>
            <a:p>
              <a:endParaRPr lang="en-US"/>
            </a:p>
          </p:txBody>
        </p:sp>
        <p:pic>
          <p:nvPicPr>
            <p:cNvPr id="10" name="Picture 13" descr="YieldCentr0"/>
            <p:cNvPicPr>
              <a:picLocks noChangeAspect="1" noChangeArrowheads="1"/>
            </p:cNvPicPr>
            <p:nvPr/>
          </p:nvPicPr>
          <p:blipFill>
            <a:blip r:embed="rId4" cstate="print"/>
            <a:srcRect/>
            <a:stretch>
              <a:fillRect/>
            </a:stretch>
          </p:blipFill>
          <p:spPr bwMode="auto">
            <a:xfrm>
              <a:off x="3216" y="806"/>
              <a:ext cx="1906" cy="1813"/>
            </a:xfrm>
            <a:prstGeom prst="rect">
              <a:avLst/>
            </a:prstGeom>
            <a:solidFill>
              <a:schemeClr val="bg1"/>
            </a:solidFill>
            <a:ln w="9525">
              <a:noFill/>
              <a:miter lim="800000"/>
              <a:headEnd/>
              <a:tailEnd/>
            </a:ln>
          </p:spPr>
        </p:pic>
        <p:sp>
          <p:nvSpPr>
            <p:cNvPr id="11" name="Text Box 15"/>
            <p:cNvSpPr txBox="1">
              <a:spLocks noChangeArrowheads="1"/>
            </p:cNvSpPr>
            <p:nvPr/>
          </p:nvSpPr>
          <p:spPr bwMode="auto">
            <a:xfrm>
              <a:off x="3702" y="919"/>
              <a:ext cx="982" cy="141"/>
            </a:xfrm>
            <a:prstGeom prst="rect">
              <a:avLst/>
            </a:prstGeom>
            <a:solidFill>
              <a:schemeClr val="bg1"/>
            </a:solidFill>
            <a:ln w="9525">
              <a:noFill/>
              <a:miter lim="800000"/>
              <a:headEnd/>
              <a:tailEnd/>
            </a:ln>
          </p:spPr>
          <p:txBody>
            <a:bodyPr wrap="none">
              <a:spAutoFit/>
            </a:bodyPr>
            <a:lstStyle/>
            <a:p>
              <a:r>
                <a:rPr lang="de-DE" sz="1400">
                  <a:solidFill>
                    <a:schemeClr val="tx1"/>
                  </a:solidFill>
                </a:rPr>
                <a:t>Pb-Au 17.3 GeV 0-5%</a:t>
              </a:r>
            </a:p>
          </p:txBody>
        </p:sp>
        <p:sp>
          <p:nvSpPr>
            <p:cNvPr id="12" name="Text Box 16"/>
            <p:cNvSpPr txBox="1">
              <a:spLocks noChangeArrowheads="1"/>
            </p:cNvSpPr>
            <p:nvPr/>
          </p:nvSpPr>
          <p:spPr bwMode="auto">
            <a:xfrm>
              <a:off x="4350" y="1727"/>
              <a:ext cx="542" cy="239"/>
            </a:xfrm>
            <a:prstGeom prst="rect">
              <a:avLst/>
            </a:prstGeom>
            <a:solidFill>
              <a:schemeClr val="bg1"/>
            </a:solidFill>
            <a:ln w="9525">
              <a:noFill/>
              <a:miter lim="800000"/>
              <a:headEnd/>
              <a:tailEnd/>
            </a:ln>
          </p:spPr>
          <p:txBody>
            <a:bodyPr wrap="none">
              <a:spAutoFit/>
            </a:bodyPr>
            <a:lstStyle/>
            <a:p>
              <a:r>
                <a:rPr lang="de-DE" sz="1400" dirty="0">
                  <a:solidFill>
                    <a:schemeClr val="tx1"/>
                  </a:solidFill>
                </a:rPr>
                <a:t>CERES</a:t>
              </a:r>
            </a:p>
            <a:p>
              <a:r>
                <a:rPr lang="de-DE" sz="1400" dirty="0">
                  <a:solidFill>
                    <a:schemeClr val="tx1"/>
                  </a:solidFill>
                </a:rPr>
                <a:t>Preliminary</a:t>
              </a:r>
            </a:p>
          </p:txBody>
        </p:sp>
      </p:grpSp>
      <p:sp>
        <p:nvSpPr>
          <p:cNvPr id="14" name="Rectangle 51"/>
          <p:cNvSpPr>
            <a:spLocks noChangeArrowheads="1"/>
          </p:cNvSpPr>
          <p:nvPr/>
        </p:nvSpPr>
        <p:spPr bwMode="auto">
          <a:xfrm>
            <a:off x="2286000" y="5654675"/>
            <a:ext cx="3962400" cy="533400"/>
          </a:xfrm>
          <a:prstGeom prst="rect">
            <a:avLst/>
          </a:prstGeom>
          <a:solidFill>
            <a:schemeClr val="bg1"/>
          </a:solidFill>
          <a:ln w="9525" algn="ctr">
            <a:noFill/>
            <a:miter lim="800000"/>
            <a:headEnd/>
            <a:tailEnd/>
          </a:ln>
        </p:spPr>
        <p:txBody>
          <a:bodyPr wrap="none" anchor="ctr">
            <a:spAutoFit/>
          </a:bodyPr>
          <a:lstStyle/>
          <a:p>
            <a:endParaRPr lang="en-US"/>
          </a:p>
        </p:txBody>
      </p:sp>
      <p:sp>
        <p:nvSpPr>
          <p:cNvPr id="16" name="Slide Number Placeholder 2"/>
          <p:cNvSpPr txBox="1">
            <a:spLocks/>
          </p:cNvSpPr>
          <p:nvPr/>
        </p:nvSpPr>
        <p:spPr>
          <a:xfrm>
            <a:off x="8610600" y="6416675"/>
            <a:ext cx="457200"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FE8F6A7-8F10-471A-BDFE-C89B0DAC397C}" type="slidenum">
              <a:rPr kumimoji="0" lang="en-US" sz="11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17" name="Footer Placeholder 2"/>
          <p:cNvSpPr>
            <a:spLocks noGrp="1"/>
          </p:cNvSpPr>
          <p:nvPr>
            <p:ph type="ftr" sz="quarter" idx="11"/>
          </p:nvPr>
        </p:nvSpPr>
        <p:spPr>
          <a:xfrm>
            <a:off x="914400" y="6416675"/>
            <a:ext cx="5867400" cy="365125"/>
          </a:xfrm>
        </p:spPr>
        <p:txBody>
          <a:bodyPr/>
          <a:lstStyle/>
          <a:p>
            <a:r>
              <a:rPr lang="en-US" dirty="0" smtClean="0"/>
              <a:t>Jeffery T. Mitchell - </a:t>
            </a:r>
            <a:r>
              <a:rPr lang="en-US" dirty="0" err="1" smtClean="0"/>
              <a:t>Zimányi</a:t>
            </a:r>
            <a:r>
              <a:rPr lang="en-US" dirty="0" smtClean="0"/>
              <a:t> </a:t>
            </a:r>
            <a:r>
              <a:rPr lang="en-US" dirty="0" smtClean="0"/>
              <a:t>Winter School / </a:t>
            </a:r>
            <a:r>
              <a:rPr lang="en-US" dirty="0" err="1" smtClean="0"/>
              <a:t>Ortvay</a:t>
            </a:r>
            <a:r>
              <a:rPr lang="en-US" dirty="0" smtClean="0"/>
              <a:t> Colloquium  </a:t>
            </a:r>
            <a:r>
              <a:rPr lang="en-US" dirty="0" smtClean="0"/>
              <a:t>- 12/2/10</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4"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3708</TotalTime>
  <Words>5109</Words>
  <Application>Microsoft Office PowerPoint</Application>
  <PresentationFormat>On-screen Show (4:3)</PresentationFormat>
  <Paragraphs>833</Paragraphs>
  <Slides>95</Slides>
  <Notes>46</Notes>
  <HiddenSlides>0</HiddenSlides>
  <MMClips>0</MMClips>
  <ScaleCrop>false</ScaleCrop>
  <HeadingPairs>
    <vt:vector size="6" baseType="variant">
      <vt:variant>
        <vt:lpstr>Theme</vt:lpstr>
      </vt:variant>
      <vt:variant>
        <vt:i4>2</vt:i4>
      </vt:variant>
      <vt:variant>
        <vt:lpstr>Embedded OLE Servers</vt:lpstr>
      </vt:variant>
      <vt:variant>
        <vt:i4>3</vt:i4>
      </vt:variant>
      <vt:variant>
        <vt:lpstr>Slide Titles</vt:lpstr>
      </vt:variant>
      <vt:variant>
        <vt:i4>95</vt:i4>
      </vt:variant>
    </vt:vector>
  </HeadingPairs>
  <TitlesOfParts>
    <vt:vector size="100" baseType="lpstr">
      <vt:lpstr>Metro</vt:lpstr>
      <vt:lpstr>Custom Design</vt:lpstr>
      <vt:lpstr>Equation</vt:lpstr>
      <vt:lpstr>Image</vt:lpstr>
      <vt:lpstr>Bitmap Image</vt:lpstr>
      <vt:lpstr>First Results from the RHIC Beam Energy Scan Program</vt:lpstr>
      <vt:lpstr>Outline</vt:lpstr>
      <vt:lpstr>Phases of Nuclear Matter</vt:lpstr>
      <vt:lpstr>The Phase Diagram of H2O</vt:lpstr>
      <vt:lpstr>A Schematic Phase Diagram of QCD</vt:lpstr>
      <vt:lpstr>QCD Phase Transition</vt:lpstr>
      <vt:lpstr>But, there is much room for experimental input… </vt:lpstr>
      <vt:lpstr>Search for the QCD Critical Point: Experimental Strategy</vt:lpstr>
      <vt:lpstr>Simulated Collision Trajectories </vt:lpstr>
      <vt:lpstr>How big is the target?</vt:lpstr>
      <vt:lpstr>Energy Scan Results from the SPS</vt:lpstr>
      <vt:lpstr>Enter the Beam Energy Scan Program at the Relativistic Heavy Ion Collider</vt:lpstr>
      <vt:lpstr>The Relativistic Heavy Ion Collider (RHIC)</vt:lpstr>
      <vt:lpstr>RHIC Specifications</vt:lpstr>
      <vt:lpstr>A collider is an excellent for a beam energy scan</vt:lpstr>
      <vt:lpstr>The RHIC Beam Energy Scan Program: Overview</vt:lpstr>
      <vt:lpstr>200 GeV Au+Au Event Displays</vt:lpstr>
      <vt:lpstr>What is the initial temperature?</vt:lpstr>
      <vt:lpstr>Photons as Probes of Nuclear Collisions</vt:lpstr>
      <vt:lpstr>Sources of Photons</vt:lpstr>
      <vt:lpstr>Direct Photon Spectra (PHENIX)</vt:lpstr>
      <vt:lpstr>Elliptic Flow</vt:lpstr>
      <vt:lpstr>Elliptic Flow: Excitation Function</vt:lpstr>
      <vt:lpstr>Elliptic Flow Indicates that the matter behaves like a perfect fluid!</vt:lpstr>
      <vt:lpstr>Scaling of Elliptic Flow</vt:lpstr>
      <vt:lpstr>Slide 26</vt:lpstr>
      <vt:lpstr>Summary of RHIC 200 GeV Au+Au Collision Results</vt:lpstr>
      <vt:lpstr>Slide 28</vt:lpstr>
      <vt:lpstr>Beam Quality at Low Energy</vt:lpstr>
      <vt:lpstr>Slide 30</vt:lpstr>
      <vt:lpstr>STAR 7.7 GeV Au+Au Event Displays</vt:lpstr>
      <vt:lpstr>Slide 32</vt:lpstr>
      <vt:lpstr>STAR Particle Identification:  7.7 GeV Au+Au</vt:lpstr>
      <vt:lpstr>STAR 7.7 GeV Particle Identification</vt:lpstr>
      <vt:lpstr>Slide 35</vt:lpstr>
      <vt:lpstr>Slide 36</vt:lpstr>
      <vt:lpstr>Experimental Approaches to the Beam Energy Scan</vt:lpstr>
      <vt:lpstr>Searching for the Onset of Deconfinement</vt:lpstr>
      <vt:lpstr>Charged Particle Multiplicity</vt:lpstr>
      <vt:lpstr>Multiplicity at 7.7 and 39 GeV (Raw)</vt:lpstr>
      <vt:lpstr>Identified Particle Yields</vt:lpstr>
      <vt:lpstr>Identified Particle Ratios</vt:lpstr>
      <vt:lpstr>Exploring “the Horn”</vt:lpstr>
      <vt:lpstr>Directed Flow (v1)</vt:lpstr>
      <vt:lpstr>Elliptic Flow vs. Beam Energy and System Size</vt:lpstr>
      <vt:lpstr>Elliptic Flow at 39 GeV</vt:lpstr>
      <vt:lpstr>Elliptic Flow at 9.2 GeV</vt:lpstr>
      <vt:lpstr>Pion Interferometry</vt:lpstr>
      <vt:lpstr>Freeze-out Volume from Pion Interferometry</vt:lpstr>
      <vt:lpstr>Hadron (Neutral Pion) Suppression</vt:lpstr>
      <vt:lpstr>Local Parity Violation</vt:lpstr>
      <vt:lpstr>Local Parity Violation Results</vt:lpstr>
      <vt:lpstr>The “Mach cone” feature</vt:lpstr>
      <vt:lpstr>The Ridge Feature</vt:lpstr>
      <vt:lpstr>Searching for Signals of the Critical Point and Phase Transition</vt:lpstr>
      <vt:lpstr>Antiproton/Proton Ratio vs. pT</vt:lpstr>
      <vt:lpstr>Slide 57</vt:lpstr>
      <vt:lpstr>Slide 58</vt:lpstr>
      <vt:lpstr>Slide 59</vt:lpstr>
      <vt:lpstr>Slide 60</vt:lpstr>
      <vt:lpstr>&lt;pT&gt; Fluctuations Excitation Function</vt:lpstr>
      <vt:lpstr>Slide 62</vt:lpstr>
      <vt:lpstr>Slide 63</vt:lpstr>
      <vt:lpstr>Slide 64</vt:lpstr>
      <vt:lpstr>Fluctuations of Particle Ratios</vt:lpstr>
      <vt:lpstr>Measuring skewness or kurtosis</vt:lpstr>
      <vt:lpstr>Kurtosis of proton/antiproton ratios</vt:lpstr>
      <vt:lpstr>Summary and Outlook</vt:lpstr>
      <vt:lpstr>Auxiliary Slides</vt:lpstr>
      <vt:lpstr>Statistical Models: Estimating the Freeze-out Temperature</vt:lpstr>
      <vt:lpstr>Statistical Model Fits</vt:lpstr>
      <vt:lpstr>Statistical Model Results</vt:lpstr>
      <vt:lpstr>Direct Photons: Comparisons to Theory</vt:lpstr>
      <vt:lpstr>Temperature fit summary</vt:lpstr>
      <vt:lpstr>Slide 75</vt:lpstr>
      <vt:lpstr>Slide 76</vt:lpstr>
      <vt:lpstr>Elliptic Flow: Excitation Function</vt:lpstr>
      <vt:lpstr>Slide 78</vt:lpstr>
      <vt:lpstr>Slide 79</vt:lpstr>
      <vt:lpstr>STAR 9.2 GeV Au+Au Event Displays</vt:lpstr>
      <vt:lpstr>Slide 81</vt:lpstr>
      <vt:lpstr>STAR 39 GeV Particle Identification</vt:lpstr>
      <vt:lpstr>Slide 83</vt:lpstr>
      <vt:lpstr>Slide 84</vt:lpstr>
      <vt:lpstr>Enhancement of low pT particles?</vt:lpstr>
      <vt:lpstr>Velocity of Sound in the Medium</vt:lpstr>
      <vt:lpstr>Slide 87</vt:lpstr>
      <vt:lpstr>Quark Number Susceptibilities</vt:lpstr>
      <vt:lpstr>STAR &lt;PT&gt; fluctuations</vt:lpstr>
      <vt:lpstr>Slide 90</vt:lpstr>
      <vt:lpstr>Slide 91</vt:lpstr>
      <vt:lpstr>Slide 92</vt:lpstr>
      <vt:lpstr>Kurtosis: Comparison to Lattice QCD</vt:lpstr>
      <vt:lpstr>Slide 94</vt:lpstr>
      <vt:lpstr>Mach Cone at the SPS</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Jeffery</dc:creator>
  <cp:lastModifiedBy>Jeffery</cp:lastModifiedBy>
  <cp:revision>845</cp:revision>
  <dcterms:created xsi:type="dcterms:W3CDTF">2009-01-21T17:11:11Z</dcterms:created>
  <dcterms:modified xsi:type="dcterms:W3CDTF">2010-12-02T11:24:58Z</dcterms:modified>
</cp:coreProperties>
</file>