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52"/>
  </p:notesMasterIdLst>
  <p:sldIdLst>
    <p:sldId id="256" r:id="rId2"/>
    <p:sldId id="313" r:id="rId3"/>
    <p:sldId id="342" r:id="rId4"/>
    <p:sldId id="304" r:id="rId5"/>
    <p:sldId id="305" r:id="rId6"/>
    <p:sldId id="328" r:id="rId7"/>
    <p:sldId id="329" r:id="rId8"/>
    <p:sldId id="334" r:id="rId9"/>
    <p:sldId id="333" r:id="rId10"/>
    <p:sldId id="308" r:id="rId11"/>
    <p:sldId id="311" r:id="rId12"/>
    <p:sldId id="272" r:id="rId13"/>
    <p:sldId id="324" r:id="rId14"/>
    <p:sldId id="309" r:id="rId15"/>
    <p:sldId id="337" r:id="rId16"/>
    <p:sldId id="338" r:id="rId17"/>
    <p:sldId id="352" r:id="rId18"/>
    <p:sldId id="344" r:id="rId19"/>
    <p:sldId id="357" r:id="rId20"/>
    <p:sldId id="348" r:id="rId21"/>
    <p:sldId id="345" r:id="rId22"/>
    <p:sldId id="346" r:id="rId23"/>
    <p:sldId id="347" r:id="rId24"/>
    <p:sldId id="339" r:id="rId25"/>
    <p:sldId id="340" r:id="rId26"/>
    <p:sldId id="341" r:id="rId27"/>
    <p:sldId id="354" r:id="rId28"/>
    <p:sldId id="358" r:id="rId29"/>
    <p:sldId id="349" r:id="rId30"/>
    <p:sldId id="355" r:id="rId31"/>
    <p:sldId id="312" r:id="rId32"/>
    <p:sldId id="314" r:id="rId33"/>
    <p:sldId id="315" r:id="rId34"/>
    <p:sldId id="316" r:id="rId35"/>
    <p:sldId id="317" r:id="rId36"/>
    <p:sldId id="325" r:id="rId37"/>
    <p:sldId id="326" r:id="rId38"/>
    <p:sldId id="319" r:id="rId39"/>
    <p:sldId id="351" r:id="rId40"/>
    <p:sldId id="278" r:id="rId41"/>
    <p:sldId id="330" r:id="rId42"/>
    <p:sldId id="322" r:id="rId43"/>
    <p:sldId id="331" r:id="rId44"/>
    <p:sldId id="332" r:id="rId45"/>
    <p:sldId id="343" r:id="rId46"/>
    <p:sldId id="335" r:id="rId47"/>
    <p:sldId id="327" r:id="rId48"/>
    <p:sldId id="353" r:id="rId49"/>
    <p:sldId id="356" r:id="rId50"/>
    <p:sldId id="323" r:id="rId5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6600"/>
    <a:srgbClr val="0099CC"/>
    <a:srgbClr val="000000"/>
    <a:srgbClr val="660066"/>
    <a:srgbClr val="800000"/>
    <a:srgbClr val="333399"/>
    <a:srgbClr val="CC0000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CE9E03B-4B6B-403F-B2E7-41F9ABA216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0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30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0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0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30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30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3052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43053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343054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32F6BF-A36C-43E4-B928-CD1E149BC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287533-DB14-40B9-BA54-C2BF43831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EAEAC8-8FF4-48A5-B46B-131FB759C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47F34F-365B-42EB-833F-FBDA9C3FB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7A61DD-2422-41A2-B1F2-A14F023A8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EB9948-A23A-4648-89A1-345F533C7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B93ED2-2302-43FC-AE3A-6457BA9C5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9FBEB-6ED1-4867-A59C-EE89EA7E0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18AB52-A287-4895-ACF6-FF00D5396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4303F2-4DFC-47DF-AD27-718264121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4848B3-67E8-4066-9B3C-F2C445F71C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01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20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20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20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2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2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20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532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3420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55CE21D7-2A68-4891-8A82-4BD60B01D04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png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png"/><Relationship Id="rId5" Type="http://schemas.openxmlformats.org/officeDocument/2006/relationships/image" Target="../media/image45.png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hyperlink" Target="http://link.aps.org/abstract/PRC/v76/e034903" TargetMode="External"/><Relationship Id="rId5" Type="http://schemas.openxmlformats.org/officeDocument/2006/relationships/image" Target="../media/image58.png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png"/><Relationship Id="rId5" Type="http://schemas.openxmlformats.org/officeDocument/2006/relationships/hyperlink" Target="http://link.aps.org/abstract/PRC/v76/e034903" TargetMode="Externa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aps.org/abstract/PRC/v76/e034903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4.png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2C475-B035-4146-8A52-D5E47A5FA985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Phase Transition Signature Results from 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PHENIX</a:t>
            </a:r>
            <a:endParaRPr lang="en-US" sz="3600" baseline="-25000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2057400"/>
            <a:ext cx="7620000" cy="1524000"/>
          </a:xfrm>
          <a:noFill/>
          <a:ln>
            <a:solidFill>
              <a:srgbClr val="FFFF99"/>
            </a:solidFill>
          </a:ln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International Workshop </a:t>
            </a:r>
            <a:r>
              <a:rPr lang="en-US" sz="2000" dirty="0"/>
              <a:t>on </a:t>
            </a:r>
            <a:r>
              <a:rPr lang="en-US" sz="2000" dirty="0" smtClean="0"/>
              <a:t>the Critical Point and Onset of </a:t>
            </a:r>
            <a:r>
              <a:rPr lang="en-US" sz="2000" dirty="0" err="1" smtClean="0"/>
              <a:t>Deconfinement</a:t>
            </a:r>
            <a:r>
              <a:rPr lang="en-US" sz="2000" dirty="0" smtClean="0"/>
              <a:t> </a:t>
            </a:r>
            <a:r>
              <a:rPr lang="en-US" sz="2000" dirty="0"/>
              <a:t>– 6</a:t>
            </a:r>
            <a:r>
              <a:rPr lang="en-US" sz="2000" dirty="0" smtClean="0"/>
              <a:t>/8/09</a:t>
            </a:r>
            <a:endParaRPr lang="en-US" sz="2000" dirty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Jeffery T. Mitchell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dirty="0"/>
              <a:t>(Brookhaven National Laboratory)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000" i="1" dirty="0"/>
              <a:t>for the PHENIX Collaboration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09600" y="34290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>
              <a:latin typeface="Tahoma" pitchFamily="34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57200" y="4191000"/>
            <a:ext cx="84582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 dirty="0">
                <a:latin typeface="Tahoma" pitchFamily="34" charset="0"/>
              </a:rPr>
              <a:t>Outline</a:t>
            </a:r>
            <a:endParaRPr lang="en-US" sz="3200" b="1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</a:rPr>
              <a:t>Fluctuations: &lt;N&gt;, &lt;</a:t>
            </a:r>
            <a:r>
              <a:rPr lang="en-US" sz="2000" b="1" dirty="0" err="1">
                <a:latin typeface="Tahoma" pitchFamily="34" charset="0"/>
              </a:rPr>
              <a:t>p</a:t>
            </a:r>
            <a:r>
              <a:rPr lang="en-US" sz="2000" b="1" baseline="-25000" dirty="0" err="1">
                <a:latin typeface="Tahoma" pitchFamily="34" charset="0"/>
              </a:rPr>
              <a:t>T</a:t>
            </a:r>
            <a:r>
              <a:rPr lang="en-US" sz="2000" b="1" dirty="0" smtClean="0">
                <a:latin typeface="Tahoma" pitchFamily="34" charset="0"/>
              </a:rPr>
              <a:t>&gt;, &lt;K/</a:t>
            </a:r>
            <a:r>
              <a:rPr lang="en-US" sz="2000" b="1" dirty="0" smtClean="0">
                <a:latin typeface="Symbol" pitchFamily="18" charset="2"/>
              </a:rPr>
              <a:t>p</a:t>
            </a:r>
            <a:r>
              <a:rPr lang="en-US" sz="2000" b="1" dirty="0" smtClean="0">
                <a:latin typeface="Tahoma" pitchFamily="34" charset="0"/>
              </a:rPr>
              <a:t>&gt;, &lt;p/</a:t>
            </a:r>
            <a:r>
              <a:rPr lang="en-US" sz="2000" b="1" dirty="0" smtClean="0">
                <a:latin typeface="Symbol" pitchFamily="18" charset="2"/>
              </a:rPr>
              <a:t>p</a:t>
            </a:r>
            <a:r>
              <a:rPr lang="en-US" sz="2000" b="1" dirty="0" smtClean="0">
                <a:latin typeface="Tahoma" pitchFamily="34" charset="0"/>
              </a:rPr>
              <a:t>&gt;</a:t>
            </a:r>
            <a:endParaRPr lang="en-US" sz="2000" b="1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</a:rPr>
              <a:t>Identified Particle Spectra and v</a:t>
            </a:r>
            <a:r>
              <a:rPr lang="en-US" sz="2000" b="1" baseline="-25000" dirty="0" smtClean="0">
                <a:latin typeface="Tahoma" pitchFamily="34" charset="0"/>
              </a:rPr>
              <a:t>2</a:t>
            </a:r>
            <a:endParaRPr lang="en-US" sz="2000" b="1" baseline="-25000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>
                <a:latin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</a:rPr>
              <a:t>HBT and </a:t>
            </a:r>
            <a:r>
              <a:rPr lang="en-US" sz="2000" b="1" dirty="0" err="1" smtClean="0">
                <a:latin typeface="Tahoma" pitchFamily="34" charset="0"/>
              </a:rPr>
              <a:t>Azimuthal</a:t>
            </a:r>
            <a:r>
              <a:rPr lang="en-US" sz="2000" b="1" dirty="0" smtClean="0">
                <a:latin typeface="Tahoma" pitchFamily="34" charset="0"/>
              </a:rPr>
              <a:t> </a:t>
            </a:r>
            <a:r>
              <a:rPr lang="en-US" sz="2000" b="1" dirty="0">
                <a:latin typeface="Tahoma" pitchFamily="34" charset="0"/>
              </a:rPr>
              <a:t>Correlations at Low </a:t>
            </a:r>
            <a:r>
              <a:rPr lang="en-US" sz="2000" b="1" dirty="0" err="1">
                <a:latin typeface="Tahoma" pitchFamily="34" charset="0"/>
              </a:rPr>
              <a:t>p</a:t>
            </a:r>
            <a:r>
              <a:rPr lang="en-US" sz="2000" b="1" baseline="-25000" dirty="0" err="1">
                <a:latin typeface="Tahoma" pitchFamily="34" charset="0"/>
              </a:rPr>
              <a:t>T</a:t>
            </a:r>
            <a:endParaRPr lang="en-US" sz="2000" b="1" baseline="-250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75042-1C6E-4F88-A412-1FCCF4005138}" type="slidenum">
              <a:rPr lang="en-US"/>
              <a:pPr/>
              <a:t>10</a:t>
            </a:fld>
            <a:endParaRPr lang="en-US"/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Event-by-Event Mean p</a:t>
            </a:r>
            <a:r>
              <a:rPr lang="en-US" sz="4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Fluctuations</a:t>
            </a:r>
          </a:p>
        </p:txBody>
      </p:sp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914400" y="2057400"/>
            <a:ext cx="7391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&lt;p</a:t>
            </a:r>
            <a:r>
              <a:rPr lang="en-US" sz="2400" baseline="-25000"/>
              <a:t>T</a:t>
            </a:r>
            <a:r>
              <a:rPr lang="en-US" sz="2400"/>
              <a:t>&gt; fluctuations have been measured in the following systems: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 200 GeV Au+Au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 62.4 GeV Au+Au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 200 GeV Cu+Cu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 62.4 GeV Cu+Cu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/>
              <a:t> 22.5 GeV Cu+Cu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Survey completed as a function of centrality and p</a:t>
            </a:r>
            <a:r>
              <a:rPr lang="en-US" sz="2400" baseline="-25000"/>
              <a:t>T</a:t>
            </a:r>
          </a:p>
        </p:txBody>
      </p:sp>
      <p:sp>
        <p:nvSpPr>
          <p:cNvPr id="424967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&lt;p</a:t>
            </a:r>
            <a:r>
              <a:rPr lang="en-US" sz="2000" baseline="-25000"/>
              <a:t>T</a:t>
            </a:r>
            <a:r>
              <a:rPr lang="en-US" sz="2000"/>
              <a:t>&gt; fluctuations may be sensitive to divergences in the heat capacity of the system near the critical point.</a:t>
            </a:r>
            <a:endParaRPr lang="en-US" sz="2000" baseline="-25000"/>
          </a:p>
        </p:txBody>
      </p:sp>
      <p:sp>
        <p:nvSpPr>
          <p:cNvPr id="424968" name="Rectangle 8"/>
          <p:cNvSpPr>
            <a:spLocks noChangeArrowheads="1"/>
          </p:cNvSpPr>
          <p:nvPr/>
        </p:nvSpPr>
        <p:spPr bwMode="auto">
          <a:xfrm>
            <a:off x="5500688" y="3657600"/>
            <a:ext cx="24384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4969" name="Object 9"/>
          <p:cNvGraphicFramePr>
            <a:graphicFrameLocks noChangeAspect="1"/>
          </p:cNvGraphicFramePr>
          <p:nvPr/>
        </p:nvGraphicFramePr>
        <p:xfrm>
          <a:off x="5562600" y="3657600"/>
          <a:ext cx="2316163" cy="995363"/>
        </p:xfrm>
        <a:graphic>
          <a:graphicData uri="http://schemas.openxmlformats.org/presentationml/2006/ole">
            <p:oleObj spid="_x0000_s424969" name="Equation" r:id="rId3" imgW="10029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B4C220-C21D-4A0E-9C68-7548DCD3106F}" type="slidenum">
              <a:rPr lang="en-US"/>
              <a:pPr/>
              <a:t>11</a:t>
            </a:fld>
            <a:endParaRPr lang="en-US"/>
          </a:p>
        </p:txBody>
      </p:sp>
      <p:pic>
        <p:nvPicPr>
          <p:cNvPr id="431109" name="Picture 5" descr="mptde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65425"/>
            <a:ext cx="5867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>
                <a:effectLst>
                  <a:outerShdw blurRad="38100" dist="38100" dir="2700000" algn="tl">
                    <a:srgbClr val="010199"/>
                  </a:outerShdw>
                </a:effectLst>
              </a:rPr>
              <a:t>Measuring &lt;p</a:t>
            </a:r>
            <a:r>
              <a:rPr lang="en-US" sz="3600" baseline="-25000"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  <a:r>
              <a:rPr lang="en-US" sz="3600">
                <a:effectLst>
                  <a:outerShdw blurRad="38100" dist="38100" dir="2700000" algn="tl">
                    <a:srgbClr val="010199"/>
                  </a:outerShdw>
                </a:effectLst>
              </a:rPr>
              <a:t>&gt; Fluctuations</a:t>
            </a:r>
          </a:p>
        </p:txBody>
      </p:sp>
      <p:sp>
        <p:nvSpPr>
          <p:cNvPr id="431110" name="Text Box 6"/>
          <p:cNvSpPr txBox="1">
            <a:spLocks noChangeArrowheads="1"/>
          </p:cNvSpPr>
          <p:nvPr/>
        </p:nvSpPr>
        <p:spPr bwMode="auto">
          <a:xfrm>
            <a:off x="6324600" y="4038600"/>
            <a:ext cx="2819400" cy="2479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Red: Random Expectation          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 (</a:t>
            </a:r>
            <a:r>
              <a:rPr lang="en-US" sz="1400" b="1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 distribution)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Tahoma" pitchFamily="34" charset="0"/>
              </a:rPr>
              <a:t>Blue: STAR acceptance fluctuation of: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sz="1400" b="1" baseline="-25000">
                <a:solidFill>
                  <a:schemeClr val="accent2"/>
                </a:solidFill>
                <a:latin typeface="Tahoma" pitchFamily="34" charset="0"/>
              </a:rPr>
              <a:t>pT</a:t>
            </a:r>
            <a:r>
              <a:rPr lang="en-US" sz="1400" b="1">
                <a:solidFill>
                  <a:schemeClr val="accent2"/>
                </a:solidFill>
                <a:latin typeface="Tahoma" pitchFamily="34" charset="0"/>
              </a:rPr>
              <a:t>=52.6 MeV,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Tahoma" pitchFamily="34" charset="0"/>
              </a:rPr>
              <a:t> F</a:t>
            </a:r>
            <a:r>
              <a:rPr lang="en-US" sz="1400" b="1" baseline="-25000">
                <a:solidFill>
                  <a:schemeClr val="accent2"/>
                </a:solidFill>
                <a:latin typeface="Tahoma" pitchFamily="34" charset="0"/>
              </a:rPr>
              <a:t>pT</a:t>
            </a:r>
            <a:r>
              <a:rPr lang="en-US" sz="1400" b="1">
                <a:solidFill>
                  <a:schemeClr val="accent2"/>
                </a:solidFill>
                <a:latin typeface="Tahoma" pitchFamily="34" charset="0"/>
              </a:rPr>
              <a:t>=14%, 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sz="1400" b="1" baseline="30000">
                <a:solidFill>
                  <a:schemeClr val="accent2"/>
                </a:solidFill>
                <a:latin typeface="Tahoma" pitchFamily="34" charset="0"/>
              </a:rPr>
              <a:t>2</a:t>
            </a:r>
            <a:r>
              <a:rPr lang="en-US" sz="1400" b="1" baseline="-25000">
                <a:solidFill>
                  <a:schemeClr val="accent2"/>
                </a:solidFill>
                <a:latin typeface="Tahoma" pitchFamily="34" charset="0"/>
              </a:rPr>
              <a:t>pT,dyn</a:t>
            </a:r>
            <a:r>
              <a:rPr lang="en-US" sz="1400" b="1">
                <a:solidFill>
                  <a:schemeClr val="accent2"/>
                </a:solidFill>
                <a:latin typeface="Tahoma" pitchFamily="34" charset="0"/>
              </a:rPr>
              <a:t>=52.3 (MeV/c</a:t>
            </a:r>
            <a:r>
              <a:rPr lang="en-US" sz="1400" b="1" baseline="30000">
                <a:solidFill>
                  <a:schemeClr val="accent2"/>
                </a:solidFill>
                <a:latin typeface="Tahoma" pitchFamily="34" charset="0"/>
              </a:rPr>
              <a:t>2</a:t>
            </a:r>
            <a:r>
              <a:rPr lang="en-US" sz="1400" b="1">
                <a:solidFill>
                  <a:schemeClr val="accent2"/>
                </a:solidFill>
                <a:latin typeface="Tahoma" pitchFamily="34" charset="0"/>
              </a:rPr>
              <a:t>),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Symbol" pitchFamily="18" charset="2"/>
              </a:rPr>
              <a:t>S</a:t>
            </a:r>
            <a:r>
              <a:rPr lang="en-US" sz="1600" b="1" baseline="-25000">
                <a:solidFill>
                  <a:srgbClr val="000099"/>
                </a:solidFill>
                <a:latin typeface="Tahoma" pitchFamily="34" charset="0"/>
              </a:rPr>
              <a:t>pT</a:t>
            </a:r>
            <a:r>
              <a:rPr lang="en-US" sz="1600" b="1">
                <a:solidFill>
                  <a:srgbClr val="000099"/>
                </a:solidFill>
                <a:latin typeface="Tahoma" pitchFamily="34" charset="0"/>
              </a:rPr>
              <a:t>=9.8%</a:t>
            </a:r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152400" y="6248400"/>
            <a:ext cx="502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Tahoma" pitchFamily="34" charset="0"/>
              </a:rPr>
              <a:t>M</a:t>
            </a:r>
            <a:r>
              <a:rPr lang="en-US" sz="1600" b="1" baseline="-25000">
                <a:solidFill>
                  <a:schemeClr val="accent2"/>
                </a:solidFill>
                <a:latin typeface="Tahoma" pitchFamily="34" charset="0"/>
              </a:rPr>
              <a:t>pT</a:t>
            </a:r>
            <a:r>
              <a:rPr lang="en-US" sz="1600" b="1">
                <a:solidFill>
                  <a:schemeClr val="accent2"/>
                </a:solidFill>
                <a:latin typeface="Tahoma" pitchFamily="34" charset="0"/>
              </a:rPr>
              <a:t> = Event-by-Event Average p</a:t>
            </a:r>
            <a:r>
              <a:rPr lang="en-US" sz="1600" b="1" baseline="-25000">
                <a:solidFill>
                  <a:schemeClr val="accent2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431112" name="Rectangle 8"/>
          <p:cNvSpPr>
            <a:spLocks noChangeArrowheads="1"/>
          </p:cNvSpPr>
          <p:nvPr/>
        </p:nvSpPr>
        <p:spPr bwMode="auto">
          <a:xfrm>
            <a:off x="2209800" y="3505200"/>
            <a:ext cx="16002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  <a:latin typeface="Tahoma" pitchFamily="34" charset="0"/>
              </a:rPr>
              <a:t>Gamma distribution calculation for statistically independent particle emission with input parameters taken from the inclusive spectra. </a:t>
            </a:r>
            <a:r>
              <a:rPr lang="en-US" sz="1200" b="1" i="1">
                <a:solidFill>
                  <a:srgbClr val="000099"/>
                </a:solidFill>
                <a:latin typeface="Tahoma" pitchFamily="34" charset="0"/>
              </a:rPr>
              <a:t>See M. Tannenbaum, Phys. Lett. B498 (2001) 29.</a:t>
            </a:r>
          </a:p>
        </p:txBody>
      </p:sp>
      <p:sp>
        <p:nvSpPr>
          <p:cNvPr id="431113" name="Rectangle 9"/>
          <p:cNvSpPr>
            <a:spLocks noChangeArrowheads="1"/>
          </p:cNvSpPr>
          <p:nvPr/>
        </p:nvSpPr>
        <p:spPr bwMode="auto">
          <a:xfrm>
            <a:off x="152400" y="533400"/>
            <a:ext cx="899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</a:rPr>
              <a:t>S</a:t>
            </a:r>
            <a:r>
              <a:rPr lang="en-US" sz="2400" baseline="-25000">
                <a:effectLst>
                  <a:outerShdw blurRad="38100" dist="38100" dir="2700000" algn="tl">
                    <a:srgbClr val="010199"/>
                  </a:outerShdw>
                </a:effectLst>
              </a:rPr>
              <a:t>pT</a:t>
            </a: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 = (event-by-event p</a:t>
            </a:r>
            <a:r>
              <a:rPr lang="en-US" sz="2400" baseline="-25000"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 variance) – [(inclusive p</a:t>
            </a:r>
            <a:r>
              <a:rPr lang="en-US" sz="2400" baseline="-25000"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 variance)/(mean multiplicity per event)], normalized by the inclusive mean p</a:t>
            </a:r>
            <a:r>
              <a:rPr lang="en-US" sz="2400" baseline="-25000"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. Random = 0.0.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</a:rPr>
              <a:t>S</a:t>
            </a:r>
            <a:r>
              <a:rPr lang="en-US" sz="2400" baseline="-25000">
                <a:effectLst>
                  <a:outerShdw blurRad="38100" dist="38100" dir="2700000" algn="tl">
                    <a:srgbClr val="010199"/>
                  </a:outerShdw>
                </a:effectLst>
              </a:rPr>
              <a:t>pT</a:t>
            </a: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 is the mean of the covariance of all particle pairs in an event normalized by the inclusive mean p</a:t>
            </a:r>
            <a:r>
              <a:rPr lang="en-US" sz="2400" baseline="-25000"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</a:pP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</a:rPr>
              <a:t>S</a:t>
            </a:r>
            <a:r>
              <a:rPr lang="en-US" sz="2400" baseline="-25000">
                <a:effectLst>
                  <a:outerShdw blurRad="38100" dist="38100" dir="2700000" algn="tl">
                    <a:srgbClr val="010199"/>
                  </a:outerShdw>
                </a:effectLst>
              </a:rPr>
              <a:t>pT</a:t>
            </a:r>
            <a:r>
              <a:rPr lang="en-US" sz="2400">
                <a:effectLst>
                  <a:outerShdw blurRad="38100" dist="38100" dir="2700000" algn="tl">
                    <a:srgbClr val="010199"/>
                  </a:outerShdw>
                </a:effectLst>
              </a:rPr>
              <a:t> can be related to the inverse of the heat capacity.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C34C4-9FA0-42DD-A01A-AF2B84805DED}" type="slidenum">
              <a:rPr lang="en-US"/>
              <a:pPr/>
              <a:t>12</a:t>
            </a:fld>
            <a:endParaRPr lang="en-US"/>
          </a:p>
        </p:txBody>
      </p:sp>
      <p:pic>
        <p:nvPicPr>
          <p:cNvPr id="370714" name="Picture 26" descr="cucu062PtfGr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581400"/>
            <a:ext cx="2971800" cy="2803525"/>
          </a:xfrm>
          <a:prstGeom prst="rect">
            <a:avLst/>
          </a:prstGeom>
          <a:noFill/>
        </p:spPr>
      </p:pic>
      <p:pic>
        <p:nvPicPr>
          <p:cNvPr id="370715" name="Picture 27" descr="cucu200PtfGr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81400"/>
            <a:ext cx="2971800" cy="2800350"/>
          </a:xfrm>
          <a:prstGeom prst="rect">
            <a:avLst/>
          </a:prstGeom>
          <a:noFill/>
        </p:spPr>
      </p:pic>
      <p:pic>
        <p:nvPicPr>
          <p:cNvPr id="370716" name="Picture 28" descr="auau062PtfGr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914400"/>
            <a:ext cx="2895600" cy="2728913"/>
          </a:xfrm>
          <a:prstGeom prst="rect">
            <a:avLst/>
          </a:prstGeom>
          <a:noFill/>
        </p:spPr>
      </p:pic>
      <p:pic>
        <p:nvPicPr>
          <p:cNvPr id="370717" name="Picture 29" descr="auau200PtfGri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914400"/>
            <a:ext cx="2895600" cy="2730500"/>
          </a:xfrm>
          <a:prstGeom prst="rect">
            <a:avLst/>
          </a:prstGeom>
          <a:noFill/>
        </p:spPr>
      </p:pic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12788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&lt;p</a:t>
            </a:r>
            <a:r>
              <a:rPr lang="en-US" sz="4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&gt; Fluctuations Survey</a:t>
            </a:r>
            <a:endParaRPr lang="en-US" sz="4000" baseline="-2500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6248400" y="3581400"/>
            <a:ext cx="27432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/>
              <a:t>Features:</a:t>
            </a:r>
            <a:r>
              <a:rPr lang="en-US" sz="1600" b="1"/>
              <a:t> </a:t>
            </a:r>
            <a:r>
              <a:rPr lang="en-US" sz="1600" b="1">
                <a:latin typeface="Symbol" pitchFamily="18" charset="2"/>
              </a:rPr>
              <a:t>S</a:t>
            </a:r>
            <a:r>
              <a:rPr lang="en-US" sz="1600" b="1" baseline="-25000"/>
              <a:t>pT</a:t>
            </a:r>
            <a:r>
              <a:rPr lang="en-US" sz="1600" b="1"/>
              <a:t> increases with decreasing centrality. Similar trend to multiplicity fluctuations (</a:t>
            </a:r>
            <a:r>
              <a:rPr lang="en-US" sz="1600" b="1">
                <a:latin typeface="Symbol" pitchFamily="18" charset="2"/>
              </a:rPr>
              <a:t>s</a:t>
            </a:r>
            <a:r>
              <a:rPr lang="en-US" sz="1600" b="1" baseline="30000"/>
              <a:t>2</a:t>
            </a:r>
            <a:r>
              <a:rPr lang="en-US" sz="1600" b="1"/>
              <a:t>/</a:t>
            </a:r>
            <a:r>
              <a:rPr lang="en-US" sz="1600" b="1">
                <a:latin typeface="Symbol" pitchFamily="18" charset="2"/>
              </a:rPr>
              <a:t>m</a:t>
            </a:r>
            <a:r>
              <a:rPr lang="en-US" sz="1600" b="1" baseline="30000"/>
              <a:t>2</a:t>
            </a:r>
            <a:r>
              <a:rPr lang="en-US" sz="1600" b="1"/>
              <a:t>). Increases with increasing p</a:t>
            </a:r>
            <a:r>
              <a:rPr lang="en-US" sz="1600" b="1" baseline="-25000"/>
              <a:t>T</a:t>
            </a:r>
            <a:r>
              <a:rPr lang="en-US" sz="1600" b="1"/>
              <a:t>. Same behavior for all species, including 22 GeV Cu+Cu.</a:t>
            </a:r>
          </a:p>
          <a:p>
            <a:pPr>
              <a:spcBef>
                <a:spcPct val="50000"/>
              </a:spcBef>
            </a:pPr>
            <a:endParaRPr lang="en-US" sz="1600" b="1"/>
          </a:p>
          <a:p>
            <a:pPr>
              <a:spcBef>
                <a:spcPct val="50000"/>
              </a:spcBef>
            </a:pPr>
            <a:r>
              <a:rPr lang="en-US" sz="1600" b="1" i="1"/>
              <a:t>NOTE: Random fluctuations, </a:t>
            </a:r>
            <a:r>
              <a:rPr lang="en-US" sz="1600" b="1" i="1">
                <a:latin typeface="Symbol" pitchFamily="18" charset="2"/>
              </a:rPr>
              <a:t>S</a:t>
            </a:r>
            <a:r>
              <a:rPr lang="en-US" sz="1600" b="1" i="1" baseline="-25000"/>
              <a:t>pT</a:t>
            </a:r>
            <a:r>
              <a:rPr lang="en-US" sz="1600" b="1" i="1"/>
              <a:t>=0.0.</a:t>
            </a:r>
            <a:endParaRPr lang="en-US" sz="1600" b="1" i="1">
              <a:latin typeface="Symbol" pitchFamily="18" charset="2"/>
            </a:endParaRPr>
          </a:p>
        </p:txBody>
      </p:sp>
      <p:pic>
        <p:nvPicPr>
          <p:cNvPr id="370713" name="Picture 25" descr="cucu022PtfGri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838200"/>
            <a:ext cx="2819400" cy="2657475"/>
          </a:xfrm>
          <a:prstGeom prst="rect">
            <a:avLst/>
          </a:prstGeom>
          <a:noFill/>
        </p:spPr>
      </p:pic>
      <p:pic>
        <p:nvPicPr>
          <p:cNvPr id="370718" name="Picture 30" descr="phenix_30_72d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3962400"/>
            <a:ext cx="990600" cy="317500"/>
          </a:xfrm>
          <a:prstGeom prst="rect">
            <a:avLst/>
          </a:prstGeom>
          <a:noFill/>
        </p:spPr>
      </p:pic>
      <p:pic>
        <p:nvPicPr>
          <p:cNvPr id="370719" name="Picture 31" descr="phenix_30_72d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1219200"/>
            <a:ext cx="990600" cy="317500"/>
          </a:xfrm>
          <a:prstGeom prst="rect">
            <a:avLst/>
          </a:prstGeom>
          <a:noFill/>
        </p:spPr>
      </p:pic>
      <p:pic>
        <p:nvPicPr>
          <p:cNvPr id="370720" name="Picture 32" descr="phenix_30_72d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1066800"/>
            <a:ext cx="838200" cy="26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tfSigmaAllPt2Clip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650" y="2286001"/>
            <a:ext cx="4574351" cy="4267200"/>
          </a:xfrm>
          <a:prstGeom prst="rect">
            <a:avLst/>
          </a:prstGeom>
        </p:spPr>
      </p:pic>
      <p:pic>
        <p:nvPicPr>
          <p:cNvPr id="10" name="Picture 9" descr="ptfSigmaAllPt7Clip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4574351" cy="42672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77C613-6D73-46E9-B653-71F6369246CE}" type="slidenum">
              <a:rPr lang="en-US"/>
              <a:pPr/>
              <a:t>13</a:t>
            </a:fld>
            <a:endParaRPr lang="en-US"/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4400">
                <a:effectLst>
                  <a:outerShdw blurRad="38100" dist="38100" dir="2700000" algn="tl">
                    <a:srgbClr val="010199"/>
                  </a:outerShdw>
                </a:effectLst>
              </a:rPr>
              <a:t>&lt;p</a:t>
            </a:r>
            <a:r>
              <a:rPr lang="en-US" sz="4400" baseline="-25000"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  <a:r>
              <a:rPr lang="en-US" sz="4400">
                <a:effectLst>
                  <a:outerShdw blurRad="38100" dist="38100" dir="2700000" algn="tl">
                    <a:srgbClr val="010199"/>
                  </a:outerShdw>
                </a:effectLst>
              </a:rPr>
              <a:t>&gt; Fluctuations vs. Centrality</a:t>
            </a:r>
          </a:p>
        </p:txBody>
      </p:sp>
      <p:sp>
        <p:nvSpPr>
          <p:cNvPr id="447497" name="Text Box 9"/>
          <p:cNvSpPr txBox="1">
            <a:spLocks noChangeArrowheads="1"/>
          </p:cNvSpPr>
          <p:nvPr/>
        </p:nvSpPr>
        <p:spPr bwMode="auto">
          <a:xfrm>
            <a:off x="304800" y="838200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The magnitude of </a:t>
            </a:r>
            <a:r>
              <a:rPr lang="en-US" sz="2000">
                <a:latin typeface="Symbol" pitchFamily="18" charset="2"/>
              </a:rPr>
              <a:t>S</a:t>
            </a:r>
            <a:r>
              <a:rPr lang="en-US" sz="2000" baseline="-25000"/>
              <a:t>pT</a:t>
            </a:r>
            <a:r>
              <a:rPr lang="en-US" sz="2000"/>
              <a:t> varies little as a function of sqrt(s</a:t>
            </a:r>
            <a:r>
              <a:rPr lang="en-US" sz="2000" baseline="-25000"/>
              <a:t>NN</a:t>
            </a:r>
            <a:r>
              <a:rPr lang="en-US" sz="2000"/>
              <a:t>) and species. In a simple model that embeds PYTHIA hard scattering events into inclusively parametrized events, the jet fraction necessary to reproduce the fluctuations does not scale with the jet cross section.</a:t>
            </a:r>
            <a:endParaRPr lang="en-US" sz="2800" baseline="30000">
              <a:solidFill>
                <a:schemeClr val="hlink"/>
              </a:solidFill>
            </a:endParaRPr>
          </a:p>
        </p:txBody>
      </p:sp>
      <p:pic>
        <p:nvPicPr>
          <p:cNvPr id="12" name="Picture 6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200400"/>
            <a:ext cx="990600" cy="317500"/>
          </a:xfrm>
          <a:prstGeom prst="rect">
            <a:avLst/>
          </a:prstGeom>
          <a:noFill/>
        </p:spPr>
      </p:pic>
      <p:pic>
        <p:nvPicPr>
          <p:cNvPr id="13" name="Picture 7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276600"/>
            <a:ext cx="990600" cy="31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tfSigmaAllPt7Clip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4574351" cy="4267200"/>
          </a:xfrm>
          <a:prstGeom prst="rect">
            <a:avLst/>
          </a:prstGeom>
        </p:spPr>
      </p:pic>
      <p:pic>
        <p:nvPicPr>
          <p:cNvPr id="13" name="Picture 12" descr="ptfSigmaAllPt2Clip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650" y="2286001"/>
            <a:ext cx="4574351" cy="426720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E5600A-212B-4EA9-A62C-C1E7891E2411}" type="slidenum">
              <a:rPr lang="en-US"/>
              <a:pPr/>
              <a:t>14</a:t>
            </a:fld>
            <a:endParaRPr lang="en-US"/>
          </a:p>
        </p:txBody>
      </p:sp>
      <p:sp>
        <p:nvSpPr>
          <p:cNvPr id="428042" name="Rectangle 10"/>
          <p:cNvSpPr>
            <a:spLocks noChangeArrowheads="1"/>
          </p:cNvSpPr>
          <p:nvPr/>
        </p:nvSpPr>
        <p:spPr bwMode="auto">
          <a:xfrm>
            <a:off x="2590800" y="1524000"/>
            <a:ext cx="3962400" cy="685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8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&lt;p</a:t>
            </a:r>
            <a:r>
              <a:rPr 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&gt; Fluctuations vs. Centrality</a:t>
            </a:r>
          </a:p>
        </p:txBody>
      </p:sp>
      <p:pic>
        <p:nvPicPr>
          <p:cNvPr id="428038" name="Picture 6" descr="phenix_30_72dp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200400"/>
            <a:ext cx="990600" cy="317500"/>
          </a:xfrm>
          <a:prstGeom prst="rect">
            <a:avLst/>
          </a:prstGeom>
          <a:noFill/>
        </p:spPr>
      </p:pic>
      <p:pic>
        <p:nvPicPr>
          <p:cNvPr id="428039" name="Picture 7" descr="phenix_30_72dp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276600"/>
            <a:ext cx="990600" cy="317500"/>
          </a:xfrm>
          <a:prstGeom prst="rect">
            <a:avLst/>
          </a:prstGeom>
          <a:noFill/>
        </p:spPr>
      </p:pic>
      <p:sp>
        <p:nvSpPr>
          <p:cNvPr id="428040" name="Text Box 8"/>
          <p:cNvSpPr txBox="1">
            <a:spLocks noChangeArrowheads="1"/>
          </p:cNvSpPr>
          <p:nvPr/>
        </p:nvSpPr>
        <p:spPr bwMode="auto">
          <a:xfrm>
            <a:off x="304800" y="838200"/>
            <a:ext cx="883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Above N</a:t>
            </a:r>
            <a:r>
              <a:rPr lang="en-US" sz="2000" baseline="-25000"/>
              <a:t>part</a:t>
            </a:r>
            <a:r>
              <a:rPr lang="en-US" sz="2000"/>
              <a:t>~30, the data can be described by a power law in N</a:t>
            </a:r>
            <a:r>
              <a:rPr lang="en-US" sz="2000" baseline="-25000"/>
              <a:t>part</a:t>
            </a:r>
            <a:r>
              <a:rPr lang="en-US" sz="2000"/>
              <a:t>, independent of the p</a:t>
            </a:r>
            <a:r>
              <a:rPr lang="en-US" sz="2000" baseline="-25000"/>
              <a:t>T</a:t>
            </a:r>
            <a:r>
              <a:rPr lang="en-US" sz="2000"/>
              <a:t> range down to 0.2&lt;p</a:t>
            </a:r>
            <a:r>
              <a:rPr lang="en-US" sz="2000" baseline="-25000"/>
              <a:t>T</a:t>
            </a:r>
            <a:r>
              <a:rPr lang="en-US" sz="2000"/>
              <a:t>&lt;0.5 GeV/c: </a:t>
            </a:r>
            <a:endParaRPr lang="en-US" sz="2800" baseline="30000">
              <a:solidFill>
                <a:schemeClr val="hlink"/>
              </a:solidFill>
            </a:endParaRPr>
          </a:p>
        </p:txBody>
      </p:sp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3276600" y="1524000"/>
          <a:ext cx="2705100" cy="693738"/>
        </p:xfrm>
        <a:graphic>
          <a:graphicData uri="http://schemas.openxmlformats.org/presentationml/2006/ole">
            <p:oleObj spid="_x0000_s428041" name="Equation" r:id="rId6" imgW="9903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6A448-1EB6-4127-A426-3D3ECECF4449}" type="slidenum">
              <a:rPr lang="en-US"/>
              <a:pPr/>
              <a:t>15</a:t>
            </a:fld>
            <a:endParaRPr lang="en-US"/>
          </a:p>
        </p:txBody>
      </p:sp>
      <p:sp>
        <p:nvSpPr>
          <p:cNvPr id="461837" name="Rectangle 13"/>
          <p:cNvSpPr>
            <a:spLocks noChangeArrowheads="1"/>
          </p:cNvSpPr>
          <p:nvPr/>
        </p:nvSpPr>
        <p:spPr bwMode="auto">
          <a:xfrm>
            <a:off x="0" y="838200"/>
            <a:ext cx="4724400" cy="5638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v-SE"/>
              <a:t>K to p fluctuations display</a:t>
            </a:r>
          </a:p>
          <a:p>
            <a:pPr algn="ctr"/>
            <a:r>
              <a:rPr lang="sv-SE"/>
              <a:t> a clear 1/Npart dependence</a:t>
            </a:r>
          </a:p>
          <a:p>
            <a:pPr algn="ctr"/>
            <a:r>
              <a:rPr lang="sv-SE"/>
              <a:t>with the addition</a:t>
            </a:r>
          </a:p>
          <a:p>
            <a:pPr algn="ctr"/>
            <a:r>
              <a:rPr lang="sv-SE"/>
              <a:t> of a constant term, </a:t>
            </a:r>
          </a:p>
          <a:p>
            <a:pPr algn="ctr"/>
            <a:r>
              <a:rPr lang="sv-SE"/>
              <a:t>while p to p fluctuations</a:t>
            </a:r>
          </a:p>
          <a:p>
            <a:pPr algn="ctr"/>
            <a:r>
              <a:rPr lang="sv-SE"/>
              <a:t>appear flat and has</a:t>
            </a:r>
          </a:p>
          <a:p>
            <a:pPr algn="ctr"/>
            <a:r>
              <a:rPr lang="sv-SE"/>
              <a:t>lower absolute values</a:t>
            </a:r>
            <a:endParaRPr lang="en-US"/>
          </a:p>
        </p:txBody>
      </p:sp>
      <p:pic>
        <p:nvPicPr>
          <p:cNvPr id="461828" name="Picture 4" descr="npart_nyK_label1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8200"/>
            <a:ext cx="4572000" cy="2627313"/>
          </a:xfrm>
          <a:prstGeom prst="rect">
            <a:avLst/>
          </a:prstGeom>
          <a:noFill/>
        </p:spPr>
      </p:pic>
      <p:pic>
        <p:nvPicPr>
          <p:cNvPr id="461829" name="Picture 5" descr="npart_nyP_label1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7075" y="3810000"/>
            <a:ext cx="4606925" cy="2647950"/>
          </a:xfrm>
          <a:prstGeom prst="rect">
            <a:avLst/>
          </a:prstGeom>
          <a:noFill/>
        </p:spPr>
      </p:pic>
      <p:sp>
        <p:nvSpPr>
          <p:cNvPr id="461830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2400" dirty="0">
                <a:effectLst>
                  <a:outerShdw blurRad="38100" dist="38100" dir="2700000" algn="tl">
                    <a:srgbClr val="010199"/>
                  </a:outerShdw>
                </a:effectLst>
                <a:ea typeface="ＭＳ Ｐゴシック" pitchFamily="50" charset="-128"/>
              </a:rPr>
              <a:t>Meson-meson (strangeness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10199"/>
                  </a:outerShdw>
                </a:effectLst>
                <a:ea typeface="ＭＳ Ｐゴシック" pitchFamily="50" charset="-128"/>
              </a:rPr>
              <a:t>) &lt;K/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10199"/>
                  </a:outerShdw>
                </a:effectLst>
                <a:ea typeface="ＭＳ Ｐゴシック" pitchFamily="50" charset="-128"/>
              </a:rPr>
              <a:t>&gt;</a:t>
            </a:r>
          </a:p>
          <a:p>
            <a:pPr algn="ctr"/>
            <a:r>
              <a:rPr lang="en-US" altLang="ja-JP" sz="2400" dirty="0" smtClean="0">
                <a:effectLst>
                  <a:outerShdw blurRad="38100" dist="38100" dir="2700000" algn="tl">
                    <a:srgbClr val="010199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2400" dirty="0">
                <a:effectLst>
                  <a:outerShdw blurRad="38100" dist="38100" dir="2700000" algn="tl">
                    <a:srgbClr val="010199"/>
                  </a:outerShdw>
                </a:effectLst>
                <a:ea typeface="ＭＳ Ｐゴシック" pitchFamily="50" charset="-128"/>
              </a:rPr>
              <a:t>and baryon-meson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10199"/>
                  </a:outerShdw>
                </a:effectLst>
                <a:ea typeface="ＭＳ Ｐゴシック" pitchFamily="50" charset="-128"/>
              </a:rPr>
              <a:t>&lt;p/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10199"/>
                  </a:outerShdw>
                </a:effectLst>
                <a:ea typeface="ＭＳ Ｐゴシック" pitchFamily="50" charset="-128"/>
              </a:rPr>
              <a:t>&gt; fluctuations</a:t>
            </a:r>
            <a:endParaRPr lang="en-US" altLang="ja-JP" sz="2400" dirty="0">
              <a:effectLst>
                <a:outerShdw blurRad="38100" dist="38100" dir="2700000" algn="tl">
                  <a:srgbClr val="010199"/>
                </a:outerShdw>
              </a:effectLst>
              <a:ea typeface="ＭＳ Ｐゴシック" pitchFamily="50" charset="-128"/>
            </a:endParaRPr>
          </a:p>
        </p:txBody>
      </p:sp>
      <p:graphicFrame>
        <p:nvGraphicFramePr>
          <p:cNvPr id="461831" name="Object 7"/>
          <p:cNvGraphicFramePr>
            <a:graphicFrameLocks noChangeAspect="1"/>
          </p:cNvGraphicFramePr>
          <p:nvPr/>
        </p:nvGraphicFramePr>
        <p:xfrm>
          <a:off x="0" y="1219200"/>
          <a:ext cx="4537075" cy="774700"/>
        </p:xfrm>
        <a:graphic>
          <a:graphicData uri="http://schemas.openxmlformats.org/presentationml/2006/ole">
            <p:oleObj spid="_x0000_s461831" name="数式" r:id="rId5" imgW="2895480" imgH="495000" progId="Equation.3">
              <p:embed/>
            </p:oleObj>
          </a:graphicData>
        </a:graphic>
      </p:graphicFrame>
      <p:graphicFrame>
        <p:nvGraphicFramePr>
          <p:cNvPr id="461832" name="Object 8"/>
          <p:cNvGraphicFramePr>
            <a:graphicFrameLocks noChangeAspect="1"/>
          </p:cNvGraphicFramePr>
          <p:nvPr/>
        </p:nvGraphicFramePr>
        <p:xfrm>
          <a:off x="0" y="4724400"/>
          <a:ext cx="4537075" cy="800100"/>
        </p:xfrm>
        <a:graphic>
          <a:graphicData uri="http://schemas.openxmlformats.org/presentationml/2006/ole">
            <p:oleObj spid="_x0000_s461832" name="数式" r:id="rId6" imgW="2806560" imgH="495000" progId="Equation.3">
              <p:embed/>
            </p:oleObj>
          </a:graphicData>
        </a:graphic>
      </p:graphicFrame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6335713" y="830263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b="1">
                <a:ea typeface="ＭＳ Ｐゴシック" pitchFamily="50" charset="-128"/>
              </a:rPr>
              <a:t>Au+Au@200GeV</a:t>
            </a:r>
          </a:p>
        </p:txBody>
      </p:sp>
      <p:sp>
        <p:nvSpPr>
          <p:cNvPr id="461836" name="Text Box 12"/>
          <p:cNvSpPr txBox="1">
            <a:spLocks noChangeArrowheads="1"/>
          </p:cNvSpPr>
          <p:nvPr/>
        </p:nvSpPr>
        <p:spPr bwMode="auto">
          <a:xfrm>
            <a:off x="6335713" y="3933825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b="1">
                <a:ea typeface="ＭＳ Ｐゴシック" pitchFamily="50" charset="-128"/>
              </a:rPr>
              <a:t>Au+Au@200GeV</a:t>
            </a:r>
          </a:p>
        </p:txBody>
      </p:sp>
      <p:sp>
        <p:nvSpPr>
          <p:cNvPr id="461839" name="Text Box 15"/>
          <p:cNvSpPr txBox="1">
            <a:spLocks noChangeArrowheads="1"/>
          </p:cNvSpPr>
          <p:nvPr/>
        </p:nvSpPr>
        <p:spPr bwMode="auto">
          <a:xfrm>
            <a:off x="304800" y="2286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1841" name="Rectangle 17"/>
          <p:cNvSpPr>
            <a:spLocks noChangeArrowheads="1"/>
          </p:cNvSpPr>
          <p:nvPr/>
        </p:nvSpPr>
        <p:spPr bwMode="auto">
          <a:xfrm>
            <a:off x="228600" y="2667000"/>
            <a:ext cx="4114800" cy="20240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v-SE">
                <a:solidFill>
                  <a:srgbClr val="800000"/>
                </a:solidFill>
              </a:rPr>
              <a:t>K to </a:t>
            </a:r>
            <a:r>
              <a:rPr lang="sv-SE">
                <a:solidFill>
                  <a:srgbClr val="800000"/>
                </a:solidFill>
                <a:latin typeface="Symbol" pitchFamily="18" charset="2"/>
              </a:rPr>
              <a:t>p</a:t>
            </a:r>
            <a:r>
              <a:rPr lang="sv-SE">
                <a:solidFill>
                  <a:srgbClr val="800000"/>
                </a:solidFill>
              </a:rPr>
              <a:t> fluctuations display</a:t>
            </a:r>
          </a:p>
          <a:p>
            <a:pPr algn="ctr"/>
            <a:r>
              <a:rPr lang="sv-SE">
                <a:solidFill>
                  <a:srgbClr val="800000"/>
                </a:solidFill>
              </a:rPr>
              <a:t> a clear 1/N</a:t>
            </a:r>
            <a:r>
              <a:rPr lang="sv-SE" baseline="-25000">
                <a:solidFill>
                  <a:srgbClr val="800000"/>
                </a:solidFill>
              </a:rPr>
              <a:t>part</a:t>
            </a:r>
            <a:r>
              <a:rPr lang="sv-SE">
                <a:solidFill>
                  <a:srgbClr val="800000"/>
                </a:solidFill>
              </a:rPr>
              <a:t> dependence</a:t>
            </a:r>
          </a:p>
          <a:p>
            <a:pPr algn="ctr"/>
            <a:r>
              <a:rPr lang="sv-SE">
                <a:solidFill>
                  <a:srgbClr val="800000"/>
                </a:solidFill>
              </a:rPr>
              <a:t>with the addition</a:t>
            </a:r>
          </a:p>
          <a:p>
            <a:pPr algn="ctr"/>
            <a:r>
              <a:rPr lang="sv-SE">
                <a:solidFill>
                  <a:srgbClr val="800000"/>
                </a:solidFill>
              </a:rPr>
              <a:t> of a constant term, </a:t>
            </a:r>
          </a:p>
          <a:p>
            <a:pPr algn="ctr"/>
            <a:r>
              <a:rPr lang="sv-SE">
                <a:solidFill>
                  <a:srgbClr val="800000"/>
                </a:solidFill>
              </a:rPr>
              <a:t>while p to </a:t>
            </a:r>
            <a:r>
              <a:rPr lang="sv-SE">
                <a:solidFill>
                  <a:srgbClr val="800000"/>
                </a:solidFill>
                <a:latin typeface="Symbol" pitchFamily="18" charset="2"/>
              </a:rPr>
              <a:t>p</a:t>
            </a:r>
            <a:r>
              <a:rPr lang="sv-SE">
                <a:solidFill>
                  <a:srgbClr val="800000"/>
                </a:solidFill>
              </a:rPr>
              <a:t> fluctuations</a:t>
            </a:r>
          </a:p>
          <a:p>
            <a:pPr algn="ctr"/>
            <a:r>
              <a:rPr lang="sv-SE">
                <a:solidFill>
                  <a:srgbClr val="800000"/>
                </a:solidFill>
              </a:rPr>
              <a:t>appear flat and has</a:t>
            </a:r>
          </a:p>
          <a:p>
            <a:pPr algn="ctr"/>
            <a:r>
              <a:rPr lang="sv-SE">
                <a:solidFill>
                  <a:srgbClr val="800000"/>
                </a:solidFill>
              </a:rPr>
              <a:t>lower absolute values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461842" name="Text Box 18"/>
          <p:cNvSpPr txBox="1">
            <a:spLocks noChangeArrowheads="1"/>
          </p:cNvSpPr>
          <p:nvPr/>
        </p:nvSpPr>
        <p:spPr bwMode="auto">
          <a:xfrm>
            <a:off x="0" y="5638800"/>
            <a:ext cx="441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800000"/>
                </a:solidFill>
              </a:rPr>
              <a:t>Measuring particle ratio fluctuations should cancel the contributions due to volume fluctuations.</a:t>
            </a:r>
          </a:p>
        </p:txBody>
      </p:sp>
      <p:sp>
        <p:nvSpPr>
          <p:cNvPr id="461843" name="Text Box 19"/>
          <p:cNvSpPr txBox="1">
            <a:spLocks noChangeArrowheads="1"/>
          </p:cNvSpPr>
          <p:nvPr/>
        </p:nvSpPr>
        <p:spPr bwMode="auto">
          <a:xfrm>
            <a:off x="152400" y="2057400"/>
            <a:ext cx="4343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800000"/>
                </a:solidFill>
                <a:latin typeface="Symbol" pitchFamily="18" charset="2"/>
              </a:rPr>
              <a:t>n</a:t>
            </a:r>
            <a:r>
              <a:rPr lang="en-US" sz="1600" baseline="-25000">
                <a:solidFill>
                  <a:srgbClr val="800000"/>
                </a:solidFill>
              </a:rPr>
              <a:t>dyn</a:t>
            </a:r>
            <a:r>
              <a:rPr lang="en-US" sz="1600">
                <a:solidFill>
                  <a:srgbClr val="800000"/>
                </a:solidFill>
              </a:rPr>
              <a:t> = 0 </a:t>
            </a:r>
            <a:r>
              <a:rPr lang="en-US" sz="1600">
                <a:solidFill>
                  <a:srgbClr val="800000"/>
                </a:solidFill>
                <a:sym typeface="Wingdings" pitchFamily="2" charset="2"/>
              </a:rPr>
              <a:t> No dynamical fluctuations. Independent of acceptance.</a:t>
            </a:r>
            <a:endParaRPr lang="en-US" sz="160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1B3682-2DBF-497E-949F-7220E6552EAE}" type="slidenum">
              <a:rPr lang="en-US"/>
              <a:pPr/>
              <a:t>16</a:t>
            </a:fld>
            <a:endParaRPr lang="en-US"/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560388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</a:t>
            </a:r>
            <a:r>
              <a:rPr lang="en-US" sz="4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-Dependence</a:t>
            </a:r>
          </a:p>
        </p:txBody>
      </p:sp>
      <p:pic>
        <p:nvPicPr>
          <p:cNvPr id="4679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50292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79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559175"/>
            <a:ext cx="4876800" cy="297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67975" name="Rectangle 7"/>
          <p:cNvSpPr>
            <a:spLocks noChangeArrowheads="1"/>
          </p:cNvSpPr>
          <p:nvPr/>
        </p:nvSpPr>
        <p:spPr bwMode="auto">
          <a:xfrm>
            <a:off x="5181600" y="1066800"/>
            <a:ext cx="3962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v-SE"/>
              <a:t>The dependence on transverse momentum</a:t>
            </a:r>
          </a:p>
          <a:p>
            <a:pPr algn="ctr"/>
            <a:r>
              <a:rPr lang="sv-SE"/>
              <a:t>is similar for K to </a:t>
            </a:r>
            <a:r>
              <a:rPr lang="sv-SE">
                <a:latin typeface="Symbol" pitchFamily="18" charset="2"/>
              </a:rPr>
              <a:t>p</a:t>
            </a:r>
            <a:r>
              <a:rPr lang="sv-SE"/>
              <a:t> (top) and p to </a:t>
            </a:r>
            <a:r>
              <a:rPr lang="sv-SE">
                <a:latin typeface="Symbol" pitchFamily="18" charset="2"/>
              </a:rPr>
              <a:t>p</a:t>
            </a:r>
            <a:r>
              <a:rPr lang="sv-SE"/>
              <a:t> (bottom),</a:t>
            </a:r>
          </a:p>
          <a:p>
            <a:pPr algn="ctr"/>
            <a:r>
              <a:rPr lang="sv-SE"/>
              <a:t>weakly increasing with decreasing momentum,</a:t>
            </a:r>
          </a:p>
          <a:p>
            <a:pPr algn="ctr"/>
            <a:r>
              <a:rPr lang="sv-SE"/>
              <a:t>but there is a large difference in absolute value.</a:t>
            </a:r>
          </a:p>
        </p:txBody>
      </p:sp>
      <p:pic>
        <p:nvPicPr>
          <p:cNvPr id="467977" name="Picture 9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962400"/>
            <a:ext cx="762000" cy="244475"/>
          </a:xfrm>
          <a:prstGeom prst="rect">
            <a:avLst/>
          </a:prstGeom>
          <a:noFill/>
        </p:spPr>
      </p:pic>
      <p:pic>
        <p:nvPicPr>
          <p:cNvPr id="467978" name="Picture 10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066800"/>
            <a:ext cx="762000" cy="244475"/>
          </a:xfrm>
          <a:prstGeom prst="rect">
            <a:avLst/>
          </a:prstGeom>
          <a:noFill/>
        </p:spPr>
      </p:pic>
      <p:sp>
        <p:nvSpPr>
          <p:cNvPr id="467979" name="Text Box 11"/>
          <p:cNvSpPr txBox="1">
            <a:spLocks noChangeArrowheads="1"/>
          </p:cNvSpPr>
          <p:nvPr/>
        </p:nvSpPr>
        <p:spPr bwMode="auto">
          <a:xfrm>
            <a:off x="914400" y="1447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Preliminary</a:t>
            </a:r>
          </a:p>
        </p:txBody>
      </p:sp>
      <p:sp>
        <p:nvSpPr>
          <p:cNvPr id="467980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rgbClr val="CC0000"/>
                </a:solidFill>
              </a:rPr>
              <a:t>Preliminary</a:t>
            </a:r>
          </a:p>
        </p:txBody>
      </p:sp>
      <p:sp>
        <p:nvSpPr>
          <p:cNvPr id="467981" name="Text Box 13"/>
          <p:cNvSpPr txBox="1">
            <a:spLocks noChangeArrowheads="1"/>
          </p:cNvSpPr>
          <p:nvPr/>
        </p:nvSpPr>
        <p:spPr bwMode="auto">
          <a:xfrm>
            <a:off x="5029200" y="41910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rgbClr val="CC0000"/>
                </a:solidFill>
              </a:rPr>
              <a:t>Preliminary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4495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Next step: Analysis of 62 </a:t>
            </a:r>
            <a:r>
              <a:rPr lang="en-US" sz="2400" dirty="0" err="1" smtClean="0"/>
              <a:t>GeV</a:t>
            </a:r>
            <a:r>
              <a:rPr lang="en-US" sz="2400" dirty="0" smtClean="0"/>
              <a:t> </a:t>
            </a:r>
            <a:r>
              <a:rPr lang="en-US" sz="2400" dirty="0" err="1" smtClean="0"/>
              <a:t>Au+Au</a:t>
            </a:r>
            <a:r>
              <a:rPr lang="en-US" sz="2400" dirty="0" smtClean="0"/>
              <a:t> data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8991600" cy="762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Symbol" pitchFamily="18" charset="2"/>
              </a:rPr>
              <a:t>h</a:t>
            </a:r>
            <a:r>
              <a:rPr lang="en-US" sz="4000" dirty="0" smtClean="0">
                <a:solidFill>
                  <a:schemeClr val="tx1"/>
                </a:solidFill>
              </a:rPr>
              <a:t>/s as a Phase Transition Signature?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9FBEB-6ED1-4867-A59C-EE89EA7E0E0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079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5111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v2ExciteLac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478" y="838200"/>
            <a:ext cx="4042522" cy="3429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10200" y="47244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Look for minima in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/>
              <a:t>/s as a function of the reduced temperature.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4724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</a:t>
            </a:r>
            <a:r>
              <a:rPr lang="en-US" sz="32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O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105400" y="3048000"/>
            <a:ext cx="2895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8AB52-A287-4895-ACF6-FF00D53967C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14" descr="v2KET_ov_epsNpart_Npart1ov3_nq_system3_kind3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06500"/>
            <a:ext cx="38290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990600" y="1143000"/>
            <a:ext cx="648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dirty="0">
                <a:solidFill>
                  <a:schemeClr val="bg1"/>
                </a:solidFill>
              </a:rPr>
              <a:t>v2(KET/</a:t>
            </a:r>
            <a:r>
              <a:rPr lang="en-US" altLang="ja-JP" sz="1800" dirty="0" err="1">
                <a:solidFill>
                  <a:schemeClr val="bg1"/>
                </a:solidFill>
              </a:rPr>
              <a:t>nq</a:t>
            </a:r>
            <a:r>
              <a:rPr lang="en-US" altLang="ja-JP" sz="1800" dirty="0">
                <a:solidFill>
                  <a:schemeClr val="bg1"/>
                </a:solidFill>
              </a:rPr>
              <a:t>)/</a:t>
            </a:r>
            <a:r>
              <a:rPr lang="en-US" altLang="ja-JP" sz="1800" dirty="0" err="1">
                <a:solidFill>
                  <a:schemeClr val="bg1"/>
                </a:solidFill>
              </a:rPr>
              <a:t>nq</a:t>
            </a:r>
            <a:r>
              <a:rPr lang="en-US" altLang="ja-JP" sz="1800" dirty="0">
                <a:solidFill>
                  <a:schemeClr val="bg1"/>
                </a:solidFill>
              </a:rPr>
              <a:t>/</a:t>
            </a:r>
            <a:r>
              <a:rPr lang="en-US" altLang="ja-JP" sz="1800" dirty="0" err="1">
                <a:solidFill>
                  <a:schemeClr val="bg1"/>
                </a:solidFill>
              </a:rPr>
              <a:t>epar</a:t>
            </a:r>
            <a:r>
              <a:rPr lang="en-US" altLang="ja-JP" sz="1800" dirty="0">
                <a:solidFill>
                  <a:schemeClr val="bg1"/>
                </a:solidFill>
              </a:rPr>
              <a:t>/Npart1/3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152400"/>
            <a:ext cx="7772400" cy="5619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Scaling of Elliptic </a:t>
            </a:r>
            <a:r>
              <a:rPr lang="en-US" altLang="ja-JP" sz="3600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Flow, </a:t>
            </a:r>
            <a:r>
              <a:rPr lang="en-US" altLang="ja-JP" sz="3600" kern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p</a:t>
            </a:r>
            <a:r>
              <a:rPr lang="en-US" altLang="ja-JP" sz="3600" kern="0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lang="en-US" altLang="ja-JP" sz="3600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&lt;1.5 </a:t>
            </a:r>
            <a:r>
              <a:rPr lang="en-US" altLang="ja-JP" sz="3600" kern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GeV</a:t>
            </a:r>
            <a:endParaRPr kumimoji="0" lang="en-US" altLang="ja-JP" sz="3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021388" y="2420938"/>
            <a:ext cx="1131887" cy="717550"/>
          </a:xfrm>
          <a:prstGeom prst="downArrow">
            <a:avLst>
              <a:gd name="adj1" fmla="val 54250"/>
              <a:gd name="adj2" fmla="val 48343"/>
            </a:avLst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888038" y="4652963"/>
            <a:ext cx="1196975" cy="649287"/>
          </a:xfrm>
          <a:prstGeom prst="downArrow">
            <a:avLst>
              <a:gd name="adj1" fmla="val 54250"/>
              <a:gd name="adj2" fmla="val 48343"/>
            </a:avLst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17525" y="6165850"/>
            <a:ext cx="31892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l-GR" b="1">
              <a:cs typeface="Arial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4140200" y="981075"/>
            <a:ext cx="4895850" cy="13700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0" lang="en-US" altLang="ja-JP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Different Energy and System 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cs typeface="+mn-cs"/>
              </a:rPr>
              <a:t>(AuAu200, CuCu200, AuAu62)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0" lang="en-US" altLang="ja-JP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Different Centrality (0-50%)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tabLst/>
              <a:defRPr/>
            </a:pPr>
            <a:r>
              <a:rPr kumimoji="0" lang="en-US" altLang="ja-JP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Different particles (</a:t>
            </a:r>
            <a:r>
              <a:rPr kumimoji="0" lang="en-US" altLang="ja-JP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</a:t>
            </a:r>
            <a:r>
              <a:rPr kumimoji="0" lang="en-US" altLang="ja-JP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/ K /p)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2000" y="5445125"/>
            <a:ext cx="3816350" cy="5762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/>
              <a:t>Almost scale to one curve.</a:t>
            </a:r>
          </a:p>
        </p:txBody>
      </p:sp>
      <p:pic>
        <p:nvPicPr>
          <p:cNvPr id="15" name="Picture 15" descr="v2KET_ov_epsNpart_Npart1ov3_nq_system3_kind3_ma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492375"/>
            <a:ext cx="107791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3571" name="Object 3"/>
          <p:cNvGraphicFramePr>
            <a:graphicFrameLocks noChangeAspect="1"/>
          </p:cNvGraphicFramePr>
          <p:nvPr/>
        </p:nvGraphicFramePr>
        <p:xfrm>
          <a:off x="5214551" y="3200400"/>
          <a:ext cx="2718487" cy="1524000"/>
        </p:xfrm>
        <a:graphic>
          <a:graphicData uri="http://schemas.openxmlformats.org/presentationml/2006/ole">
            <p:oleObj spid="_x0000_s493571" name="Equation" r:id="rId5" imgW="838080" imgH="469800" progId="Equation.3">
              <p:embed/>
            </p:oleObj>
          </a:graphicData>
        </a:graphic>
      </p:graphicFrame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295400" y="48768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rgbClr val="CC0000"/>
                </a:solidFill>
              </a:rPr>
              <a:t>Preliminary</a:t>
            </a:r>
          </a:p>
        </p:txBody>
      </p:sp>
      <p:pic>
        <p:nvPicPr>
          <p:cNvPr id="17" name="Picture 9" descr="phenix_30_72dp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876800"/>
            <a:ext cx="762000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88987"/>
          </a:xfrm>
        </p:spPr>
        <p:txBody>
          <a:bodyPr/>
          <a:lstStyle/>
          <a:p>
            <a:pPr lvl="0"/>
            <a:r>
              <a:rPr lang="en-US" altLang="ja-JP" dirty="0" smtClean="0">
                <a:solidFill>
                  <a:schemeClr val="tx1"/>
                </a:solidFill>
              </a:rPr>
              <a:t>Scaling of Elliptic Flow, </a:t>
            </a:r>
            <a:r>
              <a:rPr lang="en-US" altLang="ja-JP" dirty="0" err="1" smtClean="0">
                <a:solidFill>
                  <a:schemeClr val="tx1"/>
                </a:solidFill>
              </a:rPr>
              <a:t>p</a:t>
            </a:r>
            <a:r>
              <a:rPr lang="en-US" altLang="ja-JP" baseline="-25000" dirty="0" err="1" smtClean="0">
                <a:solidFill>
                  <a:schemeClr val="tx1"/>
                </a:solidFill>
              </a:rPr>
              <a:t>T</a:t>
            </a:r>
            <a:r>
              <a:rPr lang="en-US" altLang="ja-JP" dirty="0" smtClean="0">
                <a:solidFill>
                  <a:schemeClr val="tx1"/>
                </a:solidFill>
              </a:rPr>
              <a:t>&gt;1.5 </a:t>
            </a:r>
            <a:r>
              <a:rPr lang="en-US" altLang="ja-JP" dirty="0" err="1" smtClean="0">
                <a:solidFill>
                  <a:schemeClr val="tx1"/>
                </a:solidFill>
              </a:rPr>
              <a:t>GeV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9FBEB-6ED1-4867-A59C-EE89EA7E0E0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8" descr="pidscaling_0_6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447800"/>
            <a:ext cx="469582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7391400" y="990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6019800" y="1524000"/>
          <a:ext cx="1704975" cy="330200"/>
        </p:xfrm>
        <a:graphic>
          <a:graphicData uri="http://schemas.openxmlformats.org/presentationml/2006/ole">
            <p:oleObj spid="_x0000_s532482" name="Bitmap Image" r:id="rId4" imgW="3000000" imgH="581106" progId="">
              <p:embed/>
            </p:oleObj>
          </a:graphicData>
        </a:graphic>
      </p:graphicFrame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28600" y="5867400"/>
            <a:ext cx="8610600" cy="6508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2000" b="1">
                <a:ea typeface="宋体" pitchFamily="2" charset="-122"/>
              </a:rPr>
              <a:t>The NCQ scaling is broken at KE</a:t>
            </a:r>
            <a:r>
              <a:rPr lang="en-US" altLang="zh-CN" sz="2000" b="1" baseline="-25000">
                <a:ea typeface="宋体" pitchFamily="2" charset="-122"/>
              </a:rPr>
              <a:t>T</a:t>
            </a:r>
            <a:r>
              <a:rPr lang="en-US" altLang="zh-CN" sz="2000" b="1">
                <a:ea typeface="宋体" pitchFamily="2" charset="-122"/>
              </a:rPr>
              <a:t>/n</a:t>
            </a:r>
            <a:r>
              <a:rPr lang="en-US" altLang="zh-CN" sz="2000" b="1" baseline="-25000">
                <a:ea typeface="宋体" pitchFamily="2" charset="-122"/>
              </a:rPr>
              <a:t>q </a:t>
            </a:r>
            <a:r>
              <a:rPr lang="en-US" altLang="zh-CN" sz="2000" b="1">
                <a:ea typeface="宋体" pitchFamily="2" charset="-122"/>
              </a:rPr>
              <a:t>~1GeV. Different mechanism of recombination for pions and protons at intermediate p</a:t>
            </a:r>
            <a:r>
              <a:rPr lang="en-US" altLang="zh-CN" sz="2000" b="1" baseline="-25000">
                <a:ea typeface="宋体" pitchFamily="2" charset="-122"/>
              </a:rPr>
              <a:t>T  </a:t>
            </a:r>
            <a:r>
              <a:rPr lang="en-US" altLang="zh-CN" sz="2000" b="1">
                <a:ea typeface="宋体" pitchFamily="2" charset="-122"/>
              </a:rPr>
              <a:t>?</a:t>
            </a:r>
            <a:endParaRPr lang="en-US" sz="2000" b="1"/>
          </a:p>
        </p:txBody>
      </p:sp>
      <p:pic>
        <p:nvPicPr>
          <p:cNvPr id="9" name="Picture 12" descr="pidv2_pt_0_6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447800"/>
            <a:ext cx="423153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0" y="9906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Au + Au at 200 </a:t>
            </a:r>
            <a:r>
              <a:rPr lang="en-US" dirty="0" err="1"/>
              <a:t>GeV</a:t>
            </a:r>
            <a:r>
              <a:rPr lang="en-US" dirty="0"/>
              <a:t>, Run 2007 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400800" y="990600"/>
            <a:ext cx="2590800" cy="37623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S. Huang, DNP 2008</a:t>
            </a:r>
          </a:p>
        </p:txBody>
      </p:sp>
      <p:pic>
        <p:nvPicPr>
          <p:cNvPr id="12" name="Picture 9" descr="phenix_30_72dp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4800600"/>
            <a:ext cx="762000" cy="244475"/>
          </a:xfrm>
          <a:prstGeom prst="rect">
            <a:avLst/>
          </a:prstGeom>
          <a:noFill/>
        </p:spPr>
      </p:pic>
      <p:pic>
        <p:nvPicPr>
          <p:cNvPr id="13" name="Picture 9" descr="phenix_30_72dp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876800"/>
            <a:ext cx="762000" cy="24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B3DB8-62D0-4A9A-B8AC-F676B08775AE}" type="slidenum">
              <a:rPr lang="en-US"/>
              <a:pPr/>
              <a:t>2</a:t>
            </a:fld>
            <a:endParaRPr lang="en-US"/>
          </a:p>
        </p:txBody>
      </p:sp>
      <p:sp>
        <p:nvSpPr>
          <p:cNvPr id="433160" name="Rectangle 8"/>
          <p:cNvSpPr>
            <a:spLocks noChangeArrowheads="1"/>
          </p:cNvSpPr>
          <p:nvPr/>
        </p:nvSpPr>
        <p:spPr bwMode="auto">
          <a:xfrm>
            <a:off x="4953000" y="1981200"/>
            <a:ext cx="24384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Divergent Quantities at the Critical Point</a:t>
            </a:r>
          </a:p>
        </p:txBody>
      </p:sp>
      <p:sp>
        <p:nvSpPr>
          <p:cNvPr id="433157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822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Near the critical point, several properties of a system diverge. The rate of the divergence can be described by a set of critical exponents. For systems in the same universality class, all critical exponent values should be identical.</a:t>
            </a:r>
          </a:p>
        </p:txBody>
      </p:sp>
      <p:sp>
        <p:nvSpPr>
          <p:cNvPr id="433158" name="Text Box 6"/>
          <p:cNvSpPr txBox="1">
            <a:spLocks noChangeArrowheads="1"/>
          </p:cNvSpPr>
          <p:nvPr/>
        </p:nvSpPr>
        <p:spPr bwMode="auto">
          <a:xfrm>
            <a:off x="304800" y="22860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critical exponent for compressibility, 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: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5057775" y="1981200"/>
          <a:ext cx="2227263" cy="995363"/>
        </p:xfrm>
        <a:graphic>
          <a:graphicData uri="http://schemas.openxmlformats.org/presentationml/2006/ole">
            <p:oleObj spid="_x0000_s433159" name="Equation" r:id="rId3" imgW="965160" imgH="431640" progId="Equation.3">
              <p:embed/>
            </p:oleObj>
          </a:graphicData>
        </a:graphic>
      </p:graphicFrame>
      <p:sp>
        <p:nvSpPr>
          <p:cNvPr id="433161" name="Text Box 9"/>
          <p:cNvSpPr txBox="1">
            <a:spLocks noChangeArrowheads="1"/>
          </p:cNvSpPr>
          <p:nvPr/>
        </p:nvSpPr>
        <p:spPr bwMode="auto">
          <a:xfrm>
            <a:off x="304800" y="33528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critical exponent for heat capacity, </a:t>
            </a:r>
            <a:r>
              <a:rPr lang="en-US">
                <a:latin typeface="Symbol" pitchFamily="18" charset="2"/>
              </a:rPr>
              <a:t>a</a:t>
            </a:r>
            <a:r>
              <a:rPr lang="en-US"/>
              <a:t>:</a:t>
            </a:r>
          </a:p>
        </p:txBody>
      </p:sp>
      <p:graphicFrame>
        <p:nvGraphicFramePr>
          <p:cNvPr id="433162" name="Object 10"/>
          <p:cNvGraphicFramePr>
            <a:graphicFrameLocks noChangeAspect="1"/>
          </p:cNvGraphicFramePr>
          <p:nvPr/>
        </p:nvGraphicFramePr>
        <p:xfrm>
          <a:off x="5029200" y="3048000"/>
          <a:ext cx="2286000" cy="995363"/>
        </p:xfrm>
        <a:graphic>
          <a:graphicData uri="http://schemas.openxmlformats.org/presentationml/2006/ole">
            <p:oleObj spid="_x0000_s433162" name="Equation" r:id="rId4" imgW="990360" imgH="431640" progId="Equation.3">
              <p:embed/>
            </p:oleObj>
          </a:graphicData>
        </a:graphic>
      </p:graphicFrame>
      <p:sp>
        <p:nvSpPr>
          <p:cNvPr id="433163" name="Rectangle 11"/>
          <p:cNvSpPr>
            <a:spLocks noChangeArrowheads="1"/>
          </p:cNvSpPr>
          <p:nvPr/>
        </p:nvSpPr>
        <p:spPr bwMode="auto">
          <a:xfrm>
            <a:off x="5029200" y="3048000"/>
            <a:ext cx="24384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3164" name="Object 12"/>
          <p:cNvGraphicFramePr>
            <a:graphicFrameLocks noChangeAspect="1"/>
          </p:cNvGraphicFramePr>
          <p:nvPr/>
        </p:nvGraphicFramePr>
        <p:xfrm>
          <a:off x="5091113" y="3048000"/>
          <a:ext cx="2316162" cy="995363"/>
        </p:xfrm>
        <a:graphic>
          <a:graphicData uri="http://schemas.openxmlformats.org/presentationml/2006/ole">
            <p:oleObj spid="_x0000_s433164" name="Equation" r:id="rId5" imgW="1002960" imgH="431640" progId="Equation.3">
              <p:embed/>
            </p:oleObj>
          </a:graphicData>
        </a:graphic>
      </p:graphicFrame>
      <p:sp>
        <p:nvSpPr>
          <p:cNvPr id="433165" name="Text Box 13"/>
          <p:cNvSpPr txBox="1">
            <a:spLocks noChangeArrowheads="1"/>
          </p:cNvSpPr>
          <p:nvPr/>
        </p:nvSpPr>
        <p:spPr bwMode="auto">
          <a:xfrm>
            <a:off x="381000" y="58674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critical exponent for correlation functions, </a:t>
            </a:r>
            <a:r>
              <a:rPr lang="en-US">
                <a:latin typeface="Symbol" pitchFamily="18" charset="2"/>
              </a:rPr>
              <a:t>h</a:t>
            </a:r>
            <a:r>
              <a:rPr lang="en-US"/>
              <a:t>:</a:t>
            </a:r>
          </a:p>
        </p:txBody>
      </p:sp>
      <p:sp>
        <p:nvSpPr>
          <p:cNvPr id="433166" name="Rectangle 14"/>
          <p:cNvSpPr>
            <a:spLocks noChangeArrowheads="1"/>
          </p:cNvSpPr>
          <p:nvPr/>
        </p:nvSpPr>
        <p:spPr bwMode="auto">
          <a:xfrm>
            <a:off x="5562600" y="5562600"/>
            <a:ext cx="24384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3167" name="Object 15"/>
          <p:cNvGraphicFramePr>
            <a:graphicFrameLocks noChangeAspect="1"/>
          </p:cNvGraphicFramePr>
          <p:nvPr/>
        </p:nvGraphicFramePr>
        <p:xfrm>
          <a:off x="5580063" y="5795963"/>
          <a:ext cx="2405062" cy="527050"/>
        </p:xfrm>
        <a:graphic>
          <a:graphicData uri="http://schemas.openxmlformats.org/presentationml/2006/ole">
            <p:oleObj spid="_x0000_s433167" name="Equation" r:id="rId6" imgW="1041120" imgH="228600" progId="Equation.3">
              <p:embed/>
            </p:oleObj>
          </a:graphicData>
        </a:graphic>
      </p:graphicFrame>
      <p:sp>
        <p:nvSpPr>
          <p:cNvPr id="433169" name="Text Box 17"/>
          <p:cNvSpPr txBox="1">
            <a:spLocks noChangeArrowheads="1"/>
          </p:cNvSpPr>
          <p:nvPr/>
        </p:nvSpPr>
        <p:spPr bwMode="auto">
          <a:xfrm>
            <a:off x="7772400" y="6096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(d=3)</a:t>
            </a:r>
          </a:p>
        </p:txBody>
      </p:sp>
      <p:graphicFrame>
        <p:nvGraphicFramePr>
          <p:cNvPr id="433171" name="Object 19"/>
          <p:cNvGraphicFramePr>
            <a:graphicFrameLocks noChangeAspect="1"/>
          </p:cNvGraphicFramePr>
          <p:nvPr/>
        </p:nvGraphicFramePr>
        <p:xfrm>
          <a:off x="5500688" y="4343400"/>
          <a:ext cx="2286000" cy="995363"/>
        </p:xfrm>
        <a:graphic>
          <a:graphicData uri="http://schemas.openxmlformats.org/presentationml/2006/ole">
            <p:oleObj spid="_x0000_s433171" name="Equation" r:id="rId7" imgW="990360" imgH="431640" progId="Equation.3">
              <p:embed/>
            </p:oleObj>
          </a:graphicData>
        </a:graphic>
      </p:graphicFrame>
      <p:sp>
        <p:nvSpPr>
          <p:cNvPr id="433172" name="Rectangle 20"/>
          <p:cNvSpPr>
            <a:spLocks noChangeArrowheads="1"/>
          </p:cNvSpPr>
          <p:nvPr/>
        </p:nvSpPr>
        <p:spPr bwMode="auto">
          <a:xfrm>
            <a:off x="5500688" y="4343400"/>
            <a:ext cx="24384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3173" name="Object 21"/>
          <p:cNvGraphicFramePr>
            <a:graphicFrameLocks noChangeAspect="1"/>
          </p:cNvGraphicFramePr>
          <p:nvPr/>
        </p:nvGraphicFramePr>
        <p:xfrm>
          <a:off x="5680075" y="4343400"/>
          <a:ext cx="2081213" cy="995363"/>
        </p:xfrm>
        <a:graphic>
          <a:graphicData uri="http://schemas.openxmlformats.org/presentationml/2006/ole">
            <p:oleObj spid="_x0000_s433173" name="Equation" r:id="rId8" imgW="901440" imgH="431640" progId="Equation.3">
              <p:embed/>
            </p:oleObj>
          </a:graphicData>
        </a:graphic>
      </p:graphicFrame>
      <p:sp>
        <p:nvSpPr>
          <p:cNvPr id="433174" name="Text Box 22"/>
          <p:cNvSpPr txBox="1">
            <a:spLocks noChangeArrowheads="1"/>
          </p:cNvSpPr>
          <p:nvPr/>
        </p:nvSpPr>
        <p:spPr bwMode="auto">
          <a:xfrm>
            <a:off x="304800" y="45720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The critical exponent for correlation length,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Antiproton-to-proton ratios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8AB52-A287-4895-ACF6-FF00D53967C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From </a:t>
            </a:r>
            <a:r>
              <a:rPr lang="en-US" sz="2000" dirty="0" err="1" smtClean="0"/>
              <a:t>Asakawa</a:t>
            </a:r>
            <a:r>
              <a:rPr lang="en-US" sz="2000" dirty="0" smtClean="0"/>
              <a:t> et al. (arXiv:0803.2449): The critical point may serve as an attractor for isentropic trajectories </a:t>
            </a:r>
            <a:r>
              <a:rPr lang="en-US" sz="2000" dirty="0" smtClean="0">
                <a:sym typeface="Wingdings" pitchFamily="2" charset="2"/>
              </a:rPr>
              <a:t> The </a:t>
            </a:r>
            <a:r>
              <a:rPr lang="en-US" sz="2000" dirty="0" err="1" smtClean="0">
                <a:sym typeface="Wingdings" pitchFamily="2" charset="2"/>
              </a:rPr>
              <a:t>y</a:t>
            </a:r>
            <a:r>
              <a:rPr lang="en-US" sz="2000" baseline="-25000" dirty="0" err="1" smtClean="0">
                <a:sym typeface="Wingdings" pitchFamily="2" charset="2"/>
              </a:rPr>
              <a:t>T</a:t>
            </a:r>
            <a:r>
              <a:rPr lang="en-US" sz="2000" dirty="0" smtClean="0">
                <a:sym typeface="Wingdings" pitchFamily="2" charset="2"/>
              </a:rPr>
              <a:t>-dependence of the </a:t>
            </a:r>
            <a:r>
              <a:rPr lang="en-US" sz="2000" dirty="0" err="1" smtClean="0">
                <a:sym typeface="Wingdings" pitchFamily="2" charset="2"/>
              </a:rPr>
              <a:t>pbar</a:t>
            </a:r>
            <a:r>
              <a:rPr lang="en-US" sz="2000" dirty="0" smtClean="0">
                <a:sym typeface="Wingdings" pitchFamily="2" charset="2"/>
              </a:rPr>
              <a:t>-to-p ratio may serve as an indicator in the vicinity of the critical point. Look for a drop in the ratio as </a:t>
            </a:r>
            <a:r>
              <a:rPr lang="en-US" sz="2000" dirty="0" err="1" smtClean="0">
                <a:sym typeface="Wingdings" pitchFamily="2" charset="2"/>
              </a:rPr>
              <a:t>p</a:t>
            </a:r>
            <a:r>
              <a:rPr lang="en-US" sz="2000" baseline="-25000" dirty="0" err="1" smtClean="0">
                <a:sym typeface="Wingdings" pitchFamily="2" charset="2"/>
              </a:rPr>
              <a:t>T</a:t>
            </a:r>
            <a:r>
              <a:rPr lang="en-US" sz="2000" dirty="0" smtClean="0">
                <a:sym typeface="Wingdings" pitchFamily="2" charset="2"/>
              </a:rPr>
              <a:t> increases.</a:t>
            </a:r>
            <a:endParaRPr lang="en-US" sz="2000" dirty="0"/>
          </a:p>
        </p:txBody>
      </p:sp>
      <p:pic>
        <p:nvPicPr>
          <p:cNvPr id="6" name="Picture 5" descr="ppbarPhase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4676775" cy="3743325"/>
          </a:xfrm>
          <a:prstGeom prst="rect">
            <a:avLst/>
          </a:prstGeom>
        </p:spPr>
      </p:pic>
      <p:pic>
        <p:nvPicPr>
          <p:cNvPr id="7" name="Picture 6" descr="ppbarPhaseDiagra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2362200"/>
            <a:ext cx="4667250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8AB52-A287-4895-ACF6-FF00D53967C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365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lang="en-US" sz="4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Sp</a:t>
            </a:r>
            <a:r>
              <a:rPr kumimoji="0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ＭＳ Ｐゴシック" pitchFamily="50" charset="-128"/>
                <a:cs typeface="+mj-cs"/>
              </a:rPr>
              <a:t>ectra for protons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j-lt"/>
              <a:ea typeface="ＭＳ Ｐゴシック" pitchFamily="50" charset="-128"/>
              <a:cs typeface="+mj-cs"/>
            </a:endParaRPr>
          </a:p>
        </p:txBody>
      </p:sp>
      <p:pic>
        <p:nvPicPr>
          <p:cNvPr id="7" name="Picture 4" descr="pt_spectra_pr_22G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77900"/>
            <a:ext cx="4419600" cy="4900613"/>
          </a:xfrm>
          <a:prstGeom prst="rect">
            <a:avLst/>
          </a:prstGeom>
          <a:noFill/>
        </p:spPr>
      </p:pic>
      <p:pic>
        <p:nvPicPr>
          <p:cNvPr id="8" name="Picture 5" descr="pt_spectra_pr_62G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77900"/>
            <a:ext cx="4419600" cy="4902200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525713" y="6172200"/>
            <a:ext cx="409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ja-JP" sz="1400" b="1">
                <a:ea typeface="ＭＳ Ｐゴシック" pitchFamily="50" charset="-128"/>
              </a:rPr>
              <a:t>* No weak decay feed-down correction applied</a:t>
            </a:r>
          </a:p>
        </p:txBody>
      </p:sp>
      <p:pic>
        <p:nvPicPr>
          <p:cNvPr id="10" name="Picture 9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667000"/>
            <a:ext cx="762000" cy="244475"/>
          </a:xfrm>
          <a:prstGeom prst="rect">
            <a:avLst/>
          </a:prstGeom>
          <a:noFill/>
        </p:spPr>
      </p:pic>
      <p:pic>
        <p:nvPicPr>
          <p:cNvPr id="11" name="Picture 9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590800"/>
            <a:ext cx="762000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8AB52-A287-4895-ACF6-FF00D53967C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7127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ＭＳ Ｐゴシック" pitchFamily="50" charset="-128"/>
                <a:cs typeface="+mj-cs"/>
              </a:rPr>
              <a:t>p</a:t>
            </a:r>
            <a:r>
              <a:rPr kumimoji="0" lang="en-US" altLang="ja-JP" sz="3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ＭＳ Ｐゴシック" pitchFamily="50" charset="-128"/>
                <a:cs typeface="+mj-cs"/>
              </a:rPr>
              <a:t>T</a:t>
            </a:r>
            <a:r>
              <a:rPr kumimoji="0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ＭＳ Ｐゴシック" pitchFamily="50" charset="-128"/>
                <a:cs typeface="+mj-cs"/>
              </a:rPr>
              <a:t> spectra for antiprotons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j-lt"/>
              <a:ea typeface="ＭＳ Ｐゴシック" pitchFamily="50" charset="-128"/>
              <a:cs typeface="+mj-cs"/>
            </a:endParaRPr>
          </a:p>
        </p:txBody>
      </p:sp>
      <p:pic>
        <p:nvPicPr>
          <p:cNvPr id="7" name="Picture 4" descr="pt_spectra_pb_22G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77900"/>
            <a:ext cx="4419600" cy="4900613"/>
          </a:xfrm>
          <a:prstGeom prst="rect">
            <a:avLst/>
          </a:prstGeom>
          <a:noFill/>
        </p:spPr>
      </p:pic>
      <p:pic>
        <p:nvPicPr>
          <p:cNvPr id="8" name="Picture 5" descr="pt_spectra_pb_62G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76313"/>
            <a:ext cx="4419600" cy="4903787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525713" y="6172200"/>
            <a:ext cx="4090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ja-JP" sz="1400" b="1">
                <a:ea typeface="ＭＳ Ｐゴシック" pitchFamily="50" charset="-128"/>
              </a:rPr>
              <a:t>* No weak decay feed-down correction applied</a:t>
            </a:r>
          </a:p>
        </p:txBody>
      </p:sp>
      <p:pic>
        <p:nvPicPr>
          <p:cNvPr id="10" name="Picture 9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667000"/>
            <a:ext cx="762000" cy="244475"/>
          </a:xfrm>
          <a:prstGeom prst="rect">
            <a:avLst/>
          </a:prstGeom>
          <a:noFill/>
        </p:spPr>
      </p:pic>
      <p:pic>
        <p:nvPicPr>
          <p:cNvPr id="11" name="Picture 9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667000"/>
            <a:ext cx="762000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ucu200ppbarVs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"/>
            <a:ext cx="6288133" cy="2133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8AB52-A287-4895-ACF6-FF00D53967C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6365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ＭＳ Ｐゴシック" pitchFamily="50" charset="-128"/>
                <a:cs typeface="+mj-cs"/>
                <a:sym typeface="Symbol" pitchFamily="18" charset="2"/>
              </a:rPr>
              <a:t>PHENIX </a:t>
            </a:r>
            <a:r>
              <a:rPr lang="en-US" altLang="ja-JP" sz="4000" kern="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+mj-lt"/>
                <a:ea typeface="ＭＳ Ｐゴシック" pitchFamily="50" charset="-128"/>
                <a:cs typeface="+mj-cs"/>
                <a:sym typeface="Symbol" pitchFamily="18" charset="2"/>
              </a:rPr>
              <a:t>antiproton</a:t>
            </a:r>
            <a:r>
              <a:rPr kumimoji="0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ＭＳ Ｐゴシック" pitchFamily="50" charset="-128"/>
                <a:cs typeface="+mj-cs"/>
              </a:rPr>
              <a:t>/proton ratio vs. </a:t>
            </a:r>
            <a:r>
              <a:rPr kumimoji="0" lang="en-US" altLang="ja-JP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ＭＳ Ｐゴシック" pitchFamily="50" charset="-128"/>
                <a:cs typeface="+mj-cs"/>
              </a:rPr>
              <a:t>p</a:t>
            </a:r>
            <a:r>
              <a:rPr kumimoji="0" lang="en-US" altLang="ja-JP" sz="4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ＭＳ Ｐゴシック" pitchFamily="50" charset="-128"/>
                <a:cs typeface="+mj-cs"/>
              </a:rPr>
              <a:t>T</a:t>
            </a:r>
            <a:endParaRPr kumimoji="0" lang="en-US" sz="40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j-lt"/>
              <a:ea typeface="ＭＳ Ｐゴシック" pitchFamily="50" charset="-128"/>
              <a:cs typeface="+mj-cs"/>
            </a:endParaRPr>
          </a:p>
        </p:txBody>
      </p:sp>
      <p:pic>
        <p:nvPicPr>
          <p:cNvPr id="7" name="Picture 7" descr="ratio_pbarp_cent-peri_22G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6248400" cy="1828801"/>
          </a:xfrm>
          <a:prstGeom prst="rect">
            <a:avLst/>
          </a:prstGeom>
          <a:noFill/>
        </p:spPr>
      </p:pic>
      <p:pic>
        <p:nvPicPr>
          <p:cNvPr id="8" name="Picture 8" descr="ratio_pbarp_cent-peri_62G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67000"/>
            <a:ext cx="6324601" cy="2057400"/>
          </a:xfrm>
          <a:prstGeom prst="rect">
            <a:avLst/>
          </a:prstGeom>
          <a:noFill/>
        </p:spPr>
      </p:pic>
      <p:pic>
        <p:nvPicPr>
          <p:cNvPr id="9" name="Picture 11" descr="pbarPRat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838200"/>
            <a:ext cx="2895600" cy="2729442"/>
          </a:xfrm>
          <a:prstGeom prst="rect">
            <a:avLst/>
          </a:prstGeom>
          <a:noFill/>
        </p:spPr>
      </p:pic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808495" y="143125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9" descr="phenix_30_72dp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981200"/>
            <a:ext cx="762000" cy="244475"/>
          </a:xfrm>
          <a:prstGeom prst="rect">
            <a:avLst/>
          </a:prstGeom>
          <a:noFill/>
        </p:spPr>
      </p:pic>
      <p:pic>
        <p:nvPicPr>
          <p:cNvPr id="12" name="Picture 9" descr="phenix_30_72dp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3352800"/>
            <a:ext cx="762000" cy="244475"/>
          </a:xfrm>
          <a:prstGeom prst="rect">
            <a:avLst/>
          </a:prstGeom>
          <a:noFill/>
        </p:spPr>
      </p:pic>
      <p:pic>
        <p:nvPicPr>
          <p:cNvPr id="14" name="Picture 9" descr="phenix_30_72dp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5334000"/>
            <a:ext cx="762000" cy="2444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77000" y="39624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significant changes in slope are observed at these energies. This is also true in 200 vs. 62.4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collisions.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10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CF584-1A52-4AE6-8046-5811E8BB4618}" type="slidenum">
              <a:rPr lang="en-US"/>
              <a:pPr/>
              <a:t>24</a:t>
            </a:fld>
            <a:endParaRPr lang="en-US"/>
          </a:p>
        </p:txBody>
      </p:sp>
      <p:sp>
        <p:nvSpPr>
          <p:cNvPr id="470116" name="Rectangle 100"/>
          <p:cNvSpPr>
            <a:spLocks noChangeArrowheads="1"/>
          </p:cNvSpPr>
          <p:nvPr/>
        </p:nvSpPr>
        <p:spPr bwMode="auto">
          <a:xfrm>
            <a:off x="0" y="6172200"/>
            <a:ext cx="54102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115" name="Rectangle 99"/>
          <p:cNvSpPr>
            <a:spLocks noChangeArrowheads="1"/>
          </p:cNvSpPr>
          <p:nvPr/>
        </p:nvSpPr>
        <p:spPr bwMode="auto">
          <a:xfrm>
            <a:off x="5334000" y="838200"/>
            <a:ext cx="3810000" cy="5791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0021" name="Rectangle 5"/>
          <p:cNvSpPr>
            <a:spLocks noChangeArrowheads="1"/>
          </p:cNvSpPr>
          <p:nvPr/>
        </p:nvSpPr>
        <p:spPr bwMode="auto">
          <a:xfrm>
            <a:off x="0" y="80963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600">
                <a:effectLst>
                  <a:outerShdw blurRad="38100" dist="38100" dir="2700000" algn="tl">
                    <a:srgbClr val="010199"/>
                  </a:outerShdw>
                </a:effectLst>
                <a:ea typeface="ＭＳ Ｐゴシック" pitchFamily="50" charset="-128"/>
              </a:rPr>
              <a:t>Extraction of </a:t>
            </a:r>
            <a:r>
              <a:rPr lang="en-US" altLang="ja-JP" sz="3600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  <a:ea typeface="ＭＳ Ｐゴシック" pitchFamily="50" charset="-128"/>
              </a:rPr>
              <a:t>ax</a:t>
            </a:r>
            <a:r>
              <a:rPr lang="en-US" altLang="ja-JP" sz="3600">
                <a:effectLst>
                  <a:outerShdw blurRad="38100" dist="38100" dir="2700000" algn="tl">
                    <a:srgbClr val="010199"/>
                  </a:outerShdw>
                </a:effectLst>
                <a:ea typeface="ＭＳ Ｐゴシック" pitchFamily="50" charset="-128"/>
              </a:rPr>
              <a:t> with multiplicity fluctuations</a:t>
            </a:r>
          </a:p>
        </p:txBody>
      </p:sp>
      <p:graphicFrame>
        <p:nvGraphicFramePr>
          <p:cNvPr id="470022" name="Object 6"/>
          <p:cNvGraphicFramePr>
            <a:graphicFrameLocks noChangeAspect="1"/>
          </p:cNvGraphicFramePr>
          <p:nvPr/>
        </p:nvGraphicFramePr>
        <p:xfrm>
          <a:off x="1339850" y="3205163"/>
          <a:ext cx="2273300" cy="457200"/>
        </p:xfrm>
        <a:graphic>
          <a:graphicData uri="http://schemas.openxmlformats.org/presentationml/2006/ole">
            <p:oleObj spid="_x0000_s470022" name="数式" r:id="rId3" imgW="2273040" imgH="457200" progId="Equation.3">
              <p:embed/>
            </p:oleObj>
          </a:graphicData>
        </a:graphic>
      </p:graphicFrame>
      <p:graphicFrame>
        <p:nvGraphicFramePr>
          <p:cNvPr id="470023" name="Object 7"/>
          <p:cNvGraphicFramePr>
            <a:graphicFrameLocks noChangeAspect="1"/>
          </p:cNvGraphicFramePr>
          <p:nvPr/>
        </p:nvGraphicFramePr>
        <p:xfrm>
          <a:off x="5821363" y="3752850"/>
          <a:ext cx="3209925" cy="2620963"/>
        </p:xfrm>
        <a:graphic>
          <a:graphicData uri="http://schemas.openxmlformats.org/presentationml/2006/ole">
            <p:oleObj spid="_x0000_s470023" name="数式" r:id="rId4" imgW="1866600" imgH="1523880" progId="Equation.3">
              <p:embed/>
            </p:oleObj>
          </a:graphicData>
        </a:graphic>
      </p:graphicFrame>
      <p:pic>
        <p:nvPicPr>
          <p:cNvPr id="470024" name="Picture 8" descr="KvsDeltaEta_ch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5663"/>
            <a:ext cx="5310188" cy="5310187"/>
          </a:xfrm>
          <a:prstGeom prst="rect">
            <a:avLst/>
          </a:prstGeom>
          <a:noFill/>
        </p:spPr>
      </p:pic>
      <p:sp>
        <p:nvSpPr>
          <p:cNvPr id="470025" name="AutoShape 9"/>
          <p:cNvSpPr>
            <a:spLocks/>
          </p:cNvSpPr>
          <p:nvPr/>
        </p:nvSpPr>
        <p:spPr bwMode="auto">
          <a:xfrm flipH="1">
            <a:off x="1865313" y="3824288"/>
            <a:ext cx="185737" cy="523875"/>
          </a:xfrm>
          <a:prstGeom prst="leftBrace">
            <a:avLst>
              <a:gd name="adj1" fmla="val 2350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0026" name="AutoShape 10"/>
          <p:cNvSpPr>
            <a:spLocks/>
          </p:cNvSpPr>
          <p:nvPr/>
        </p:nvSpPr>
        <p:spPr bwMode="auto">
          <a:xfrm flipH="1">
            <a:off x="4602163" y="3841750"/>
            <a:ext cx="185737" cy="523875"/>
          </a:xfrm>
          <a:prstGeom prst="leftBrace">
            <a:avLst>
              <a:gd name="adj1" fmla="val 23504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70027" name="Group 11"/>
          <p:cNvGrpSpPr>
            <a:grpSpLocks noChangeAspect="1"/>
          </p:cNvGrpSpPr>
          <p:nvPr/>
        </p:nvGrpSpPr>
        <p:grpSpPr bwMode="auto">
          <a:xfrm>
            <a:off x="1981200" y="5943600"/>
            <a:ext cx="3432175" cy="709613"/>
            <a:chOff x="408" y="3804"/>
            <a:chExt cx="2107" cy="436"/>
          </a:xfrm>
        </p:grpSpPr>
        <p:sp>
          <p:nvSpPr>
            <p:cNvPr id="470028" name="AutoShape 12"/>
            <p:cNvSpPr>
              <a:spLocks noChangeAspect="1" noChangeArrowheads="1" noTextEdit="1"/>
            </p:cNvSpPr>
            <p:nvPr/>
          </p:nvSpPr>
          <p:spPr bwMode="auto">
            <a:xfrm>
              <a:off x="408" y="3804"/>
              <a:ext cx="2105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29" name="Line 13"/>
            <p:cNvSpPr>
              <a:spLocks noChangeShapeType="1"/>
            </p:cNvSpPr>
            <p:nvPr/>
          </p:nvSpPr>
          <p:spPr bwMode="auto">
            <a:xfrm>
              <a:off x="949" y="4015"/>
              <a:ext cx="7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30" name="Rectangle 14"/>
            <p:cNvSpPr>
              <a:spLocks noChangeArrowheads="1"/>
            </p:cNvSpPr>
            <p:nvPr/>
          </p:nvSpPr>
          <p:spPr bwMode="auto">
            <a:xfrm>
              <a:off x="2463" y="3914"/>
              <a:ext cx="5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0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)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31" name="Rectangle 15"/>
            <p:cNvSpPr>
              <a:spLocks noChangeArrowheads="1"/>
            </p:cNvSpPr>
            <p:nvPr/>
          </p:nvSpPr>
          <p:spPr bwMode="auto">
            <a:xfrm>
              <a:off x="1915" y="3914"/>
              <a:ext cx="51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0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(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32" name="Rectangle 16"/>
            <p:cNvSpPr>
              <a:spLocks noChangeArrowheads="1"/>
            </p:cNvSpPr>
            <p:nvPr/>
          </p:nvSpPr>
          <p:spPr bwMode="auto">
            <a:xfrm>
              <a:off x="1274" y="4038"/>
              <a:ext cx="4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0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/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33" name="Rectangle 17"/>
            <p:cNvSpPr>
              <a:spLocks noChangeArrowheads="1"/>
            </p:cNvSpPr>
            <p:nvPr/>
          </p:nvSpPr>
          <p:spPr bwMode="auto">
            <a:xfrm>
              <a:off x="990" y="4038"/>
              <a:ext cx="78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0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2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34" name="Rectangle 18"/>
            <p:cNvSpPr>
              <a:spLocks noChangeArrowheads="1"/>
            </p:cNvSpPr>
            <p:nvPr/>
          </p:nvSpPr>
          <p:spPr bwMode="auto">
            <a:xfrm>
              <a:off x="1334" y="3814"/>
              <a:ext cx="78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0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1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35" name="Rectangle 19"/>
            <p:cNvSpPr>
              <a:spLocks noChangeArrowheads="1"/>
            </p:cNvSpPr>
            <p:nvPr/>
          </p:nvSpPr>
          <p:spPr bwMode="auto">
            <a:xfrm>
              <a:off x="770" y="3914"/>
              <a:ext cx="51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0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)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36" name="Rectangle 20"/>
            <p:cNvSpPr>
              <a:spLocks noChangeArrowheads="1"/>
            </p:cNvSpPr>
            <p:nvPr/>
          </p:nvSpPr>
          <p:spPr bwMode="auto">
            <a:xfrm>
              <a:off x="543" y="3914"/>
              <a:ext cx="5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0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(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37" name="Rectangle 21"/>
            <p:cNvSpPr>
              <a:spLocks noChangeArrowheads="1"/>
            </p:cNvSpPr>
            <p:nvPr/>
          </p:nvSpPr>
          <p:spPr bwMode="auto">
            <a:xfrm>
              <a:off x="2296" y="3896"/>
              <a:ext cx="17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kumimoji="1" lang="en-US" altLang="ja-JP" sz="2000" i="1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dh</a:t>
              </a:r>
              <a:endParaRPr kumimoji="1" lang="en-US" altLang="ja-JP" sz="2000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470038" name="Rectangle 22"/>
            <p:cNvSpPr>
              <a:spLocks noChangeArrowheads="1"/>
            </p:cNvSpPr>
            <p:nvPr/>
          </p:nvSpPr>
          <p:spPr bwMode="auto">
            <a:xfrm>
              <a:off x="1976" y="3896"/>
              <a:ext cx="77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000" b="1" i="1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x</a:t>
              </a:r>
              <a:endParaRPr kumimoji="1" lang="en-US" altLang="ja-JP" sz="2000" b="1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470039" name="Rectangle 23"/>
            <p:cNvSpPr>
              <a:spLocks noChangeArrowheads="1"/>
            </p:cNvSpPr>
            <p:nvPr/>
          </p:nvSpPr>
          <p:spPr bwMode="auto">
            <a:xfrm>
              <a:off x="1669" y="4020"/>
              <a:ext cx="8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0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b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40" name="Rectangle 24"/>
            <p:cNvSpPr>
              <a:spLocks noChangeArrowheads="1"/>
            </p:cNvSpPr>
            <p:nvPr/>
          </p:nvSpPr>
          <p:spPr bwMode="auto">
            <a:xfrm>
              <a:off x="1347" y="4020"/>
              <a:ext cx="17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kumimoji="1" lang="en-US" altLang="ja-JP" sz="20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dh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41" name="Rectangle 25"/>
            <p:cNvSpPr>
              <a:spLocks noChangeArrowheads="1"/>
            </p:cNvSpPr>
            <p:nvPr/>
          </p:nvSpPr>
          <p:spPr bwMode="auto">
            <a:xfrm>
              <a:off x="1073" y="4020"/>
              <a:ext cx="17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000" b="1" i="1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ax</a:t>
              </a:r>
              <a:endParaRPr kumimoji="1" lang="en-US" altLang="ja-JP" sz="2000" b="1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470042" name="Rectangle 26"/>
            <p:cNvSpPr>
              <a:spLocks noChangeArrowheads="1"/>
            </p:cNvSpPr>
            <p:nvPr/>
          </p:nvSpPr>
          <p:spPr bwMode="auto">
            <a:xfrm>
              <a:off x="605" y="3896"/>
              <a:ext cx="17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0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dh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43" name="Rectangle 27"/>
            <p:cNvSpPr>
              <a:spLocks noChangeArrowheads="1"/>
            </p:cNvSpPr>
            <p:nvPr/>
          </p:nvSpPr>
          <p:spPr bwMode="auto">
            <a:xfrm>
              <a:off x="2103" y="3896"/>
              <a:ext cx="171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000" b="1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&lt;&lt;</a:t>
              </a:r>
              <a:endParaRPr kumimoji="1" lang="en-US" altLang="ja-JP" sz="2000" b="1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470044" name="Rectangle 28"/>
            <p:cNvSpPr>
              <a:spLocks noChangeArrowheads="1"/>
            </p:cNvSpPr>
            <p:nvPr/>
          </p:nvSpPr>
          <p:spPr bwMode="auto">
            <a:xfrm>
              <a:off x="1554" y="4020"/>
              <a:ext cx="8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000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+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45" name="Rectangle 29"/>
            <p:cNvSpPr>
              <a:spLocks noChangeArrowheads="1"/>
            </p:cNvSpPr>
            <p:nvPr/>
          </p:nvSpPr>
          <p:spPr bwMode="auto">
            <a:xfrm>
              <a:off x="872" y="3896"/>
              <a:ext cx="8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000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=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46" name="Rectangle 30"/>
            <p:cNvSpPr>
              <a:spLocks noChangeArrowheads="1"/>
            </p:cNvSpPr>
            <p:nvPr/>
          </p:nvSpPr>
          <p:spPr bwMode="auto">
            <a:xfrm>
              <a:off x="462" y="3914"/>
              <a:ext cx="69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000" i="1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k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</p:grpSp>
      <p:sp>
        <p:nvSpPr>
          <p:cNvPr id="470047" name="Text Box 31"/>
          <p:cNvSpPr txBox="1">
            <a:spLocks noChangeArrowheads="1"/>
          </p:cNvSpPr>
          <p:nvPr/>
        </p:nvSpPr>
        <p:spPr bwMode="auto">
          <a:xfrm>
            <a:off x="5562600" y="914400"/>
            <a:ext cx="29733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sz="2000" b="1">
                <a:solidFill>
                  <a:srgbClr val="0000FF"/>
                </a:solidFill>
                <a:ea typeface="ＭＳ Ｐゴシック" pitchFamily="50" charset="-128"/>
              </a:rPr>
              <a:t>Parametrization of </a:t>
            </a:r>
          </a:p>
          <a:p>
            <a:r>
              <a:rPr kumimoji="1" lang="en-US" altLang="ja-JP" sz="2000" b="1">
                <a:solidFill>
                  <a:srgbClr val="0000FF"/>
                </a:solidFill>
                <a:ea typeface="ＭＳ Ｐゴシック" pitchFamily="50" charset="-128"/>
              </a:rPr>
              <a:t>two particle correlation</a:t>
            </a:r>
          </a:p>
        </p:txBody>
      </p:sp>
      <p:sp>
        <p:nvSpPr>
          <p:cNvPr id="470048" name="Text Box 32"/>
          <p:cNvSpPr txBox="1">
            <a:spLocks noChangeArrowheads="1"/>
          </p:cNvSpPr>
          <p:nvPr/>
        </p:nvSpPr>
        <p:spPr bwMode="auto">
          <a:xfrm>
            <a:off x="5400675" y="3500438"/>
            <a:ext cx="3257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ja-JP" sz="2000" b="1">
                <a:solidFill>
                  <a:srgbClr val="0000FF"/>
                </a:solidFill>
                <a:ea typeface="ＭＳ Ｐゴシック" pitchFamily="50" charset="-128"/>
              </a:rPr>
              <a:t>Exact relation with NBD </a:t>
            </a:r>
            <a:r>
              <a:rPr kumimoji="1" lang="en-US" altLang="ja-JP" sz="2000" b="1" i="1">
                <a:solidFill>
                  <a:srgbClr val="0000FF"/>
                </a:solidFill>
                <a:ea typeface="ＭＳ Ｐゴシック" pitchFamily="50" charset="-128"/>
              </a:rPr>
              <a:t>k</a:t>
            </a:r>
          </a:p>
        </p:txBody>
      </p:sp>
      <p:sp>
        <p:nvSpPr>
          <p:cNvPr id="470049" name="Text Box 33"/>
          <p:cNvSpPr txBox="1">
            <a:spLocks noChangeArrowheads="1"/>
          </p:cNvSpPr>
          <p:nvPr/>
        </p:nvSpPr>
        <p:spPr bwMode="auto">
          <a:xfrm>
            <a:off x="1219200" y="838200"/>
            <a:ext cx="3352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ja-JP" sz="1400" b="1">
                <a:solidFill>
                  <a:srgbClr val="0000FF"/>
                </a:solidFill>
                <a:ea typeface="ＭＳ Ｐゴシック" pitchFamily="50" charset="-128"/>
              </a:rPr>
              <a:t>Fit with approximated functional form</a:t>
            </a:r>
          </a:p>
        </p:txBody>
      </p:sp>
      <p:grpSp>
        <p:nvGrpSpPr>
          <p:cNvPr id="470050" name="Group 34"/>
          <p:cNvGrpSpPr>
            <a:grpSpLocks noChangeAspect="1"/>
          </p:cNvGrpSpPr>
          <p:nvPr/>
        </p:nvGrpSpPr>
        <p:grpSpPr bwMode="auto">
          <a:xfrm>
            <a:off x="5219700" y="1546225"/>
            <a:ext cx="3900488" cy="1139825"/>
            <a:chOff x="3345" y="974"/>
            <a:chExt cx="2457" cy="718"/>
          </a:xfrm>
        </p:grpSpPr>
        <p:sp>
          <p:nvSpPr>
            <p:cNvPr id="47005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3345" y="981"/>
              <a:ext cx="245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52" name="Line 36"/>
            <p:cNvSpPr>
              <a:spLocks noChangeShapeType="1"/>
            </p:cNvSpPr>
            <p:nvPr/>
          </p:nvSpPr>
          <p:spPr bwMode="auto">
            <a:xfrm>
              <a:off x="3626" y="1515"/>
              <a:ext cx="9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53" name="Line 37"/>
            <p:cNvSpPr>
              <a:spLocks noChangeShapeType="1"/>
            </p:cNvSpPr>
            <p:nvPr/>
          </p:nvSpPr>
          <p:spPr bwMode="auto">
            <a:xfrm>
              <a:off x="3372" y="1450"/>
              <a:ext cx="65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54" name="Rectangle 38"/>
            <p:cNvSpPr>
              <a:spLocks noChangeArrowheads="1"/>
            </p:cNvSpPr>
            <p:nvPr/>
          </p:nvSpPr>
          <p:spPr bwMode="auto">
            <a:xfrm>
              <a:off x="4857" y="1326"/>
              <a:ext cx="9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b="1" i="1">
                  <a:solidFill>
                    <a:srgbClr val="FF3399"/>
                  </a:solidFill>
                  <a:latin typeface="Symbol" pitchFamily="18" charset="2"/>
                  <a:ea typeface="ＭＳ Ｐゴシック" pitchFamily="50" charset="-128"/>
                </a:rPr>
                <a:t>b</a:t>
              </a:r>
              <a:endParaRPr kumimoji="1" lang="en-US" altLang="ja-JP" sz="2000" b="1">
                <a:solidFill>
                  <a:srgbClr val="FF3399"/>
                </a:solidFill>
                <a:ea typeface="ＭＳ Ｐゴシック" pitchFamily="50" charset="-128"/>
              </a:endParaRPr>
            </a:p>
          </p:txBody>
        </p:sp>
        <p:sp>
          <p:nvSpPr>
            <p:cNvPr id="470055" name="Rectangle 39"/>
            <p:cNvSpPr>
              <a:spLocks noChangeArrowheads="1"/>
            </p:cNvSpPr>
            <p:nvPr/>
          </p:nvSpPr>
          <p:spPr bwMode="auto">
            <a:xfrm>
              <a:off x="4234" y="1326"/>
              <a:ext cx="10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b="1" i="1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a</a:t>
              </a:r>
              <a:endParaRPr kumimoji="1" lang="en-US" altLang="ja-JP" sz="2000" b="1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470056" name="Rectangle 40"/>
            <p:cNvSpPr>
              <a:spLocks noChangeArrowheads="1"/>
            </p:cNvSpPr>
            <p:nvPr/>
          </p:nvSpPr>
          <p:spPr bwMode="auto">
            <a:xfrm>
              <a:off x="3661" y="1454"/>
              <a:ext cx="9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r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57" name="Rectangle 41"/>
            <p:cNvSpPr>
              <a:spLocks noChangeArrowheads="1"/>
            </p:cNvSpPr>
            <p:nvPr/>
          </p:nvSpPr>
          <p:spPr bwMode="auto">
            <a:xfrm>
              <a:off x="3839" y="1222"/>
              <a:ext cx="10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h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58" name="Rectangle 42"/>
            <p:cNvSpPr>
              <a:spLocks noChangeArrowheads="1"/>
            </p:cNvSpPr>
            <p:nvPr/>
          </p:nvSpPr>
          <p:spPr bwMode="auto">
            <a:xfrm>
              <a:off x="3646" y="1222"/>
              <a:ext cx="10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h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59" name="Rectangle 43"/>
            <p:cNvSpPr>
              <a:spLocks noChangeArrowheads="1"/>
            </p:cNvSpPr>
            <p:nvPr/>
          </p:nvSpPr>
          <p:spPr bwMode="auto">
            <a:xfrm>
              <a:off x="5590" y="974"/>
              <a:ext cx="10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h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60" name="Rectangle 44"/>
            <p:cNvSpPr>
              <a:spLocks noChangeArrowheads="1"/>
            </p:cNvSpPr>
            <p:nvPr/>
          </p:nvSpPr>
          <p:spPr bwMode="auto">
            <a:xfrm>
              <a:off x="5404" y="974"/>
              <a:ext cx="9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r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61" name="Rectangle 45"/>
            <p:cNvSpPr>
              <a:spLocks noChangeArrowheads="1"/>
            </p:cNvSpPr>
            <p:nvPr/>
          </p:nvSpPr>
          <p:spPr bwMode="auto">
            <a:xfrm>
              <a:off x="5185" y="974"/>
              <a:ext cx="10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h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62" name="Rectangle 46"/>
            <p:cNvSpPr>
              <a:spLocks noChangeArrowheads="1"/>
            </p:cNvSpPr>
            <p:nvPr/>
          </p:nvSpPr>
          <p:spPr bwMode="auto">
            <a:xfrm>
              <a:off x="4999" y="974"/>
              <a:ext cx="9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r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63" name="Rectangle 47"/>
            <p:cNvSpPr>
              <a:spLocks noChangeArrowheads="1"/>
            </p:cNvSpPr>
            <p:nvPr/>
          </p:nvSpPr>
          <p:spPr bwMode="auto">
            <a:xfrm>
              <a:off x="4621" y="974"/>
              <a:ext cx="10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h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64" name="Rectangle 48"/>
            <p:cNvSpPr>
              <a:spLocks noChangeArrowheads="1"/>
            </p:cNvSpPr>
            <p:nvPr/>
          </p:nvSpPr>
          <p:spPr bwMode="auto">
            <a:xfrm>
              <a:off x="4428" y="974"/>
              <a:ext cx="10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h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65" name="Rectangle 49"/>
            <p:cNvSpPr>
              <a:spLocks noChangeArrowheads="1"/>
            </p:cNvSpPr>
            <p:nvPr/>
          </p:nvSpPr>
          <p:spPr bwMode="auto">
            <a:xfrm>
              <a:off x="4224" y="974"/>
              <a:ext cx="9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r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66" name="Rectangle 50"/>
            <p:cNvSpPr>
              <a:spLocks noChangeArrowheads="1"/>
            </p:cNvSpPr>
            <p:nvPr/>
          </p:nvSpPr>
          <p:spPr bwMode="auto">
            <a:xfrm>
              <a:off x="3826" y="974"/>
              <a:ext cx="10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h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67" name="Rectangle 51"/>
            <p:cNvSpPr>
              <a:spLocks noChangeArrowheads="1"/>
            </p:cNvSpPr>
            <p:nvPr/>
          </p:nvSpPr>
          <p:spPr bwMode="auto">
            <a:xfrm>
              <a:off x="3632" y="974"/>
              <a:ext cx="10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h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68" name="Rectangle 52"/>
            <p:cNvSpPr>
              <a:spLocks noChangeArrowheads="1"/>
            </p:cNvSpPr>
            <p:nvPr/>
          </p:nvSpPr>
          <p:spPr bwMode="auto">
            <a:xfrm>
              <a:off x="4609" y="1321"/>
              <a:ext cx="4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 b="1" i="1">
                  <a:solidFill>
                    <a:srgbClr val="FF0000"/>
                  </a:solidFill>
                  <a:latin typeface="Symbol" pitchFamily="18" charset="2"/>
                  <a:ea typeface="ＭＳ Ｐゴシック" pitchFamily="50" charset="-128"/>
                </a:rPr>
                <a:t>x</a:t>
              </a:r>
              <a:endParaRPr kumimoji="1" lang="en-US" altLang="ja-JP" sz="2000" b="1">
                <a:solidFill>
                  <a:srgbClr val="FF0000"/>
                </a:solidFill>
                <a:ea typeface="ＭＳ Ｐゴシック" pitchFamily="50" charset="-128"/>
              </a:endParaRPr>
            </a:p>
          </p:txBody>
        </p:sp>
        <p:sp>
          <p:nvSpPr>
            <p:cNvPr id="470069" name="Rectangle 53"/>
            <p:cNvSpPr>
              <a:spLocks noChangeArrowheads="1"/>
            </p:cNvSpPr>
            <p:nvPr/>
          </p:nvSpPr>
          <p:spPr bwMode="auto">
            <a:xfrm>
              <a:off x="4451" y="1321"/>
              <a:ext cx="10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 i="1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dh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70" name="Rectangle 54"/>
            <p:cNvSpPr>
              <a:spLocks noChangeArrowheads="1"/>
            </p:cNvSpPr>
            <p:nvPr/>
          </p:nvSpPr>
          <p:spPr bwMode="auto">
            <a:xfrm>
              <a:off x="4734" y="1326"/>
              <a:ext cx="9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+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71" name="Rectangle 55"/>
            <p:cNvSpPr>
              <a:spLocks noChangeArrowheads="1"/>
            </p:cNvSpPr>
            <p:nvPr/>
          </p:nvSpPr>
          <p:spPr bwMode="auto">
            <a:xfrm>
              <a:off x="4118" y="1326"/>
              <a:ext cx="9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=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72" name="Rectangle 56"/>
            <p:cNvSpPr>
              <a:spLocks noChangeArrowheads="1"/>
            </p:cNvSpPr>
            <p:nvPr/>
          </p:nvSpPr>
          <p:spPr bwMode="auto">
            <a:xfrm>
              <a:off x="4876" y="974"/>
              <a:ext cx="9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-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73" name="Rectangle 57"/>
            <p:cNvSpPr>
              <a:spLocks noChangeArrowheads="1"/>
            </p:cNvSpPr>
            <p:nvPr/>
          </p:nvSpPr>
          <p:spPr bwMode="auto">
            <a:xfrm>
              <a:off x="4091" y="974"/>
              <a:ext cx="9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º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74" name="Rectangle 58"/>
            <p:cNvSpPr>
              <a:spLocks noChangeArrowheads="1"/>
            </p:cNvSpPr>
            <p:nvPr/>
          </p:nvSpPr>
          <p:spPr bwMode="auto">
            <a:xfrm>
              <a:off x="4398" y="1321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Symbol" pitchFamily="18" charset="2"/>
                  <a:ea typeface="ＭＳ Ｐゴシック" pitchFamily="50" charset="-128"/>
                </a:rPr>
                <a:t>-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75" name="Rectangle 59"/>
            <p:cNvSpPr>
              <a:spLocks noChangeArrowheads="1"/>
            </p:cNvSpPr>
            <p:nvPr/>
          </p:nvSpPr>
          <p:spPr bwMode="auto">
            <a:xfrm>
              <a:off x="4564" y="1331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/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76" name="Rectangle 60"/>
            <p:cNvSpPr>
              <a:spLocks noChangeArrowheads="1"/>
            </p:cNvSpPr>
            <p:nvPr/>
          </p:nvSpPr>
          <p:spPr bwMode="auto">
            <a:xfrm>
              <a:off x="3737" y="1459"/>
              <a:ext cx="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 2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77" name="Rectangle 61"/>
            <p:cNvSpPr>
              <a:spLocks noChangeArrowheads="1"/>
            </p:cNvSpPr>
            <p:nvPr/>
          </p:nvSpPr>
          <p:spPr bwMode="auto">
            <a:xfrm>
              <a:off x="3694" y="157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  1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78" name="Rectangle 62"/>
            <p:cNvSpPr>
              <a:spLocks noChangeArrowheads="1"/>
            </p:cNvSpPr>
            <p:nvPr/>
          </p:nvSpPr>
          <p:spPr bwMode="auto">
            <a:xfrm>
              <a:off x="3903" y="1342"/>
              <a:ext cx="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 2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79" name="Rectangle 63"/>
            <p:cNvSpPr>
              <a:spLocks noChangeArrowheads="1"/>
            </p:cNvSpPr>
            <p:nvPr/>
          </p:nvSpPr>
          <p:spPr bwMode="auto">
            <a:xfrm>
              <a:off x="3687" y="134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  1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80" name="Rectangle 64"/>
            <p:cNvSpPr>
              <a:spLocks noChangeArrowheads="1"/>
            </p:cNvSpPr>
            <p:nvPr/>
          </p:nvSpPr>
          <p:spPr bwMode="auto">
            <a:xfrm>
              <a:off x="3510" y="1342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2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81" name="Rectangle 65"/>
            <p:cNvSpPr>
              <a:spLocks noChangeArrowheads="1"/>
            </p:cNvSpPr>
            <p:nvPr/>
          </p:nvSpPr>
          <p:spPr bwMode="auto">
            <a:xfrm>
              <a:off x="5653" y="1094"/>
              <a:ext cx="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 2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82" name="Rectangle 66"/>
            <p:cNvSpPr>
              <a:spLocks noChangeArrowheads="1"/>
            </p:cNvSpPr>
            <p:nvPr/>
          </p:nvSpPr>
          <p:spPr bwMode="auto">
            <a:xfrm>
              <a:off x="5449" y="1094"/>
              <a:ext cx="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 1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83" name="Rectangle 67"/>
            <p:cNvSpPr>
              <a:spLocks noChangeArrowheads="1"/>
            </p:cNvSpPr>
            <p:nvPr/>
          </p:nvSpPr>
          <p:spPr bwMode="auto">
            <a:xfrm>
              <a:off x="5226" y="109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  1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84" name="Rectangle 68"/>
            <p:cNvSpPr>
              <a:spLocks noChangeArrowheads="1"/>
            </p:cNvSpPr>
            <p:nvPr/>
          </p:nvSpPr>
          <p:spPr bwMode="auto">
            <a:xfrm>
              <a:off x="5045" y="1094"/>
              <a:ext cx="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 1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85" name="Rectangle 69"/>
            <p:cNvSpPr>
              <a:spLocks noChangeArrowheads="1"/>
            </p:cNvSpPr>
            <p:nvPr/>
          </p:nvSpPr>
          <p:spPr bwMode="auto">
            <a:xfrm>
              <a:off x="4685" y="1094"/>
              <a:ext cx="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 2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86" name="Rectangle 70"/>
            <p:cNvSpPr>
              <a:spLocks noChangeArrowheads="1"/>
            </p:cNvSpPr>
            <p:nvPr/>
          </p:nvSpPr>
          <p:spPr bwMode="auto">
            <a:xfrm>
              <a:off x="4469" y="109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  1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87" name="Rectangle 71"/>
            <p:cNvSpPr>
              <a:spLocks noChangeArrowheads="1"/>
            </p:cNvSpPr>
            <p:nvPr/>
          </p:nvSpPr>
          <p:spPr bwMode="auto">
            <a:xfrm>
              <a:off x="4292" y="1094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2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88" name="Rectangle 72"/>
            <p:cNvSpPr>
              <a:spLocks noChangeArrowheads="1"/>
            </p:cNvSpPr>
            <p:nvPr/>
          </p:nvSpPr>
          <p:spPr bwMode="auto">
            <a:xfrm>
              <a:off x="3889" y="1094"/>
              <a:ext cx="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 2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89" name="Rectangle 73"/>
            <p:cNvSpPr>
              <a:spLocks noChangeArrowheads="1"/>
            </p:cNvSpPr>
            <p:nvPr/>
          </p:nvSpPr>
          <p:spPr bwMode="auto">
            <a:xfrm>
              <a:off x="3673" y="1094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  1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90" name="Rectangle 74"/>
            <p:cNvSpPr>
              <a:spLocks noChangeArrowheads="1"/>
            </p:cNvSpPr>
            <p:nvPr/>
          </p:nvSpPr>
          <p:spPr bwMode="auto">
            <a:xfrm>
              <a:off x="3497" y="1094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2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91" name="Rectangle 75"/>
            <p:cNvSpPr>
              <a:spLocks noChangeArrowheads="1"/>
            </p:cNvSpPr>
            <p:nvPr/>
          </p:nvSpPr>
          <p:spPr bwMode="auto">
            <a:xfrm>
              <a:off x="3996" y="1241"/>
              <a:ext cx="5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)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92" name="Rectangle 76"/>
            <p:cNvSpPr>
              <a:spLocks noChangeArrowheads="1"/>
            </p:cNvSpPr>
            <p:nvPr/>
          </p:nvSpPr>
          <p:spPr bwMode="auto">
            <a:xfrm>
              <a:off x="3781" y="1241"/>
              <a:ext cx="4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,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93" name="Rectangle 77"/>
            <p:cNvSpPr>
              <a:spLocks noChangeArrowheads="1"/>
            </p:cNvSpPr>
            <p:nvPr/>
          </p:nvSpPr>
          <p:spPr bwMode="auto">
            <a:xfrm>
              <a:off x="3592" y="1241"/>
              <a:ext cx="5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(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94" name="Rectangle 78"/>
            <p:cNvSpPr>
              <a:spLocks noChangeArrowheads="1"/>
            </p:cNvSpPr>
            <p:nvPr/>
          </p:nvSpPr>
          <p:spPr bwMode="auto">
            <a:xfrm>
              <a:off x="5746" y="993"/>
              <a:ext cx="5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)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95" name="Rectangle 79"/>
            <p:cNvSpPr>
              <a:spLocks noChangeArrowheads="1"/>
            </p:cNvSpPr>
            <p:nvPr/>
          </p:nvSpPr>
          <p:spPr bwMode="auto">
            <a:xfrm>
              <a:off x="5535" y="993"/>
              <a:ext cx="5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(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96" name="Rectangle 80"/>
            <p:cNvSpPr>
              <a:spLocks noChangeArrowheads="1"/>
            </p:cNvSpPr>
            <p:nvPr/>
          </p:nvSpPr>
          <p:spPr bwMode="auto">
            <a:xfrm>
              <a:off x="5324" y="993"/>
              <a:ext cx="5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)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97" name="Rectangle 81"/>
            <p:cNvSpPr>
              <a:spLocks noChangeArrowheads="1"/>
            </p:cNvSpPr>
            <p:nvPr/>
          </p:nvSpPr>
          <p:spPr bwMode="auto">
            <a:xfrm>
              <a:off x="5131" y="993"/>
              <a:ext cx="5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(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98" name="Rectangle 82"/>
            <p:cNvSpPr>
              <a:spLocks noChangeArrowheads="1"/>
            </p:cNvSpPr>
            <p:nvPr/>
          </p:nvSpPr>
          <p:spPr bwMode="auto">
            <a:xfrm>
              <a:off x="4778" y="993"/>
              <a:ext cx="5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)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099" name="Rectangle 83"/>
            <p:cNvSpPr>
              <a:spLocks noChangeArrowheads="1"/>
            </p:cNvSpPr>
            <p:nvPr/>
          </p:nvSpPr>
          <p:spPr bwMode="auto">
            <a:xfrm>
              <a:off x="4563" y="993"/>
              <a:ext cx="4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,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100" name="Rectangle 84"/>
            <p:cNvSpPr>
              <a:spLocks noChangeArrowheads="1"/>
            </p:cNvSpPr>
            <p:nvPr/>
          </p:nvSpPr>
          <p:spPr bwMode="auto">
            <a:xfrm>
              <a:off x="4373" y="993"/>
              <a:ext cx="5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(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101" name="Rectangle 85"/>
            <p:cNvSpPr>
              <a:spLocks noChangeArrowheads="1"/>
            </p:cNvSpPr>
            <p:nvPr/>
          </p:nvSpPr>
          <p:spPr bwMode="auto">
            <a:xfrm>
              <a:off x="3983" y="993"/>
              <a:ext cx="5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)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102" name="Rectangle 86"/>
            <p:cNvSpPr>
              <a:spLocks noChangeArrowheads="1"/>
            </p:cNvSpPr>
            <p:nvPr/>
          </p:nvSpPr>
          <p:spPr bwMode="auto">
            <a:xfrm>
              <a:off x="3768" y="993"/>
              <a:ext cx="4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,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103" name="Rectangle 87"/>
            <p:cNvSpPr>
              <a:spLocks noChangeArrowheads="1"/>
            </p:cNvSpPr>
            <p:nvPr/>
          </p:nvSpPr>
          <p:spPr bwMode="auto">
            <a:xfrm>
              <a:off x="3578" y="993"/>
              <a:ext cx="5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(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104" name="Rectangle 88"/>
            <p:cNvSpPr>
              <a:spLocks noChangeArrowheads="1"/>
            </p:cNvSpPr>
            <p:nvPr/>
          </p:nvSpPr>
          <p:spPr bwMode="auto">
            <a:xfrm>
              <a:off x="4280" y="1345"/>
              <a:ext cx="15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i="1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  e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105" name="Rectangle 89"/>
            <p:cNvSpPr>
              <a:spLocks noChangeArrowheads="1"/>
            </p:cNvSpPr>
            <p:nvPr/>
          </p:nvSpPr>
          <p:spPr bwMode="auto">
            <a:xfrm>
              <a:off x="3412" y="1241"/>
              <a:ext cx="11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i="1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C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  <p:sp>
          <p:nvSpPr>
            <p:cNvPr id="470106" name="Rectangle 90"/>
            <p:cNvSpPr>
              <a:spLocks noChangeArrowheads="1"/>
            </p:cNvSpPr>
            <p:nvPr/>
          </p:nvSpPr>
          <p:spPr bwMode="auto">
            <a:xfrm>
              <a:off x="3399" y="993"/>
              <a:ext cx="11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kumimoji="1" lang="en-US" altLang="ja-JP" sz="2100" i="1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</a:rPr>
                <a:t>C</a:t>
              </a:r>
              <a:endParaRPr kumimoji="1" lang="en-US" altLang="ja-JP" sz="2000">
                <a:ea typeface="ＭＳ Ｐゴシック" pitchFamily="50" charset="-128"/>
              </a:endParaRPr>
            </a:p>
          </p:txBody>
        </p:sp>
      </p:grpSp>
      <p:sp>
        <p:nvSpPr>
          <p:cNvPr id="470107" name="Text Box 91"/>
          <p:cNvSpPr txBox="1">
            <a:spLocks noChangeArrowheads="1"/>
          </p:cNvSpPr>
          <p:nvPr/>
        </p:nvSpPr>
        <p:spPr bwMode="auto">
          <a:xfrm>
            <a:off x="5364163" y="2684463"/>
            <a:ext cx="37020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b"/>
            </a:pPr>
            <a:r>
              <a:rPr kumimoji="1" lang="en-US" altLang="ja-JP" b="1" i="1">
                <a:solidFill>
                  <a:srgbClr val="FF3399"/>
                </a:solidFill>
                <a:ea typeface="ＭＳ Ｐゴシック" pitchFamily="50" charset="-128"/>
              </a:rPr>
              <a:t> </a:t>
            </a:r>
            <a:r>
              <a:rPr kumimoji="1" lang="en-US" altLang="ja-JP" b="1">
                <a:solidFill>
                  <a:srgbClr val="FF3399"/>
                </a:solidFill>
                <a:ea typeface="ＭＳ Ｐゴシック" pitchFamily="50" charset="-128"/>
              </a:rPr>
              <a:t>absorbs rapidity independent</a:t>
            </a:r>
          </a:p>
          <a:p>
            <a:pPr>
              <a:buFont typeface="Symbol" pitchFamily="18" charset="2"/>
              <a:buNone/>
            </a:pPr>
            <a:r>
              <a:rPr kumimoji="1" lang="en-US" altLang="ja-JP" b="1">
                <a:solidFill>
                  <a:srgbClr val="FF3399"/>
                </a:solidFill>
                <a:ea typeface="ＭＳ Ｐゴシック" pitchFamily="50" charset="-128"/>
              </a:rPr>
              <a:t>bias such as centrality bin width</a:t>
            </a:r>
          </a:p>
        </p:txBody>
      </p:sp>
      <p:sp>
        <p:nvSpPr>
          <p:cNvPr id="470108" name="Text Box 92"/>
          <p:cNvSpPr txBox="1">
            <a:spLocks noChangeArrowheads="1"/>
          </p:cNvSpPr>
          <p:nvPr/>
        </p:nvSpPr>
        <p:spPr bwMode="auto">
          <a:xfrm>
            <a:off x="2087563" y="3724275"/>
            <a:ext cx="996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ja-JP" b="1">
                <a:solidFill>
                  <a:srgbClr val="FF0000"/>
                </a:solidFill>
                <a:ea typeface="ＭＳ Ｐゴシック" pitchFamily="50" charset="-128"/>
              </a:rPr>
              <a:t>Look at</a:t>
            </a:r>
          </a:p>
          <a:p>
            <a:pPr algn="ctr"/>
            <a:r>
              <a:rPr kumimoji="1" lang="en-US" altLang="ja-JP" b="1">
                <a:solidFill>
                  <a:srgbClr val="FF0000"/>
                </a:solidFill>
                <a:ea typeface="ＭＳ Ｐゴシック" pitchFamily="50" charset="-128"/>
              </a:rPr>
              <a:t>slopes</a:t>
            </a:r>
          </a:p>
        </p:txBody>
      </p:sp>
      <p:sp>
        <p:nvSpPr>
          <p:cNvPr id="470109" name="Text Box 93"/>
          <p:cNvSpPr txBox="1">
            <a:spLocks noChangeArrowheads="1"/>
          </p:cNvSpPr>
          <p:nvPr/>
        </p:nvSpPr>
        <p:spPr bwMode="auto">
          <a:xfrm>
            <a:off x="519113" y="1136650"/>
            <a:ext cx="692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ja-JP" sz="2000">
                <a:ea typeface="ＭＳ Ｐゴシック" pitchFamily="50" charset="-128"/>
              </a:rPr>
              <a:t>10%</a:t>
            </a:r>
          </a:p>
        </p:txBody>
      </p:sp>
      <p:sp>
        <p:nvSpPr>
          <p:cNvPr id="470110" name="Text Box 94"/>
          <p:cNvSpPr txBox="1">
            <a:spLocks noChangeArrowheads="1"/>
          </p:cNvSpPr>
          <p:nvPr/>
        </p:nvSpPr>
        <p:spPr bwMode="auto">
          <a:xfrm>
            <a:off x="3265488" y="1136650"/>
            <a:ext cx="5508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ja-JP" sz="2000">
                <a:ea typeface="ＭＳ Ｐゴシック" pitchFamily="50" charset="-128"/>
              </a:rPr>
              <a:t>5%</a:t>
            </a:r>
          </a:p>
        </p:txBody>
      </p:sp>
      <p:sp>
        <p:nvSpPr>
          <p:cNvPr id="470112" name="Text Box 96"/>
          <p:cNvSpPr txBox="1">
            <a:spLocks noChangeArrowheads="1"/>
          </p:cNvSpPr>
          <p:nvPr/>
        </p:nvSpPr>
        <p:spPr bwMode="auto">
          <a:xfrm>
            <a:off x="2339975" y="5768975"/>
            <a:ext cx="4619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ja-JP" sz="2000" b="1" i="1">
                <a:solidFill>
                  <a:schemeClr val="bg1"/>
                </a:solidFill>
                <a:latin typeface="Symbol" pitchFamily="18" charset="2"/>
                <a:ea typeface="ＭＳ Ｐゴシック" pitchFamily="50" charset="-128"/>
              </a:rPr>
              <a:t>dh</a:t>
            </a:r>
          </a:p>
        </p:txBody>
      </p:sp>
      <p:sp>
        <p:nvSpPr>
          <p:cNvPr id="470113" name="Text Box 97"/>
          <p:cNvSpPr txBox="1">
            <a:spLocks noChangeArrowheads="1"/>
          </p:cNvSpPr>
          <p:nvPr/>
        </p:nvSpPr>
        <p:spPr bwMode="auto">
          <a:xfrm rot="-5400000">
            <a:off x="-187325" y="2778125"/>
            <a:ext cx="771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ja-JP" sz="2000" b="1" i="1">
                <a:solidFill>
                  <a:schemeClr val="bg1"/>
                </a:solidFill>
                <a:ea typeface="ＭＳ Ｐゴシック" pitchFamily="50" charset="-128"/>
              </a:rPr>
              <a:t>k</a:t>
            </a:r>
            <a:r>
              <a:rPr kumimoji="1" lang="en-US" altLang="ja-JP" sz="2000" b="1" i="1">
                <a:solidFill>
                  <a:schemeClr val="bg1"/>
                </a:solidFill>
                <a:latin typeface="Symbol" pitchFamily="18" charset="2"/>
                <a:ea typeface="ＭＳ Ｐゴシック" pitchFamily="50" charset="-128"/>
              </a:rPr>
              <a:t>(dh)</a:t>
            </a:r>
          </a:p>
        </p:txBody>
      </p:sp>
      <p:sp>
        <p:nvSpPr>
          <p:cNvPr id="470114" name="Text Box 98"/>
          <p:cNvSpPr txBox="1">
            <a:spLocks noChangeArrowheads="1"/>
          </p:cNvSpPr>
          <p:nvPr/>
        </p:nvSpPr>
        <p:spPr bwMode="auto">
          <a:xfrm>
            <a:off x="287338" y="5630863"/>
            <a:ext cx="24320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ja-JP" sz="1200" b="1">
                <a:ea typeface="ＭＳ Ｐゴシック" pitchFamily="50" charset="-128"/>
                <a:hlinkClick r:id="rId6"/>
              </a:rPr>
              <a:t>Phys. Rev. C 76, 034903 (2007)</a:t>
            </a:r>
            <a:r>
              <a:rPr kumimoji="1" lang="en-US" altLang="ja-JP" sz="1200" b="1">
                <a:ea typeface="ＭＳ Ｐゴシック" pitchFamily="50" charset="-128"/>
              </a:rPr>
              <a:t> </a:t>
            </a:r>
          </a:p>
        </p:txBody>
      </p:sp>
      <p:sp>
        <p:nvSpPr>
          <p:cNvPr id="470117" name="Text Box 101"/>
          <p:cNvSpPr txBox="1">
            <a:spLocks noChangeArrowheads="1"/>
          </p:cNvSpPr>
          <p:nvPr/>
        </p:nvSpPr>
        <p:spPr bwMode="auto">
          <a:xfrm>
            <a:off x="381000" y="6019800"/>
            <a:ext cx="166528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sz="1600" b="1">
                <a:solidFill>
                  <a:srgbClr val="0000FF"/>
                </a:solidFill>
                <a:ea typeface="ＭＳ Ｐゴシック" pitchFamily="50" charset="-128"/>
              </a:rPr>
              <a:t>Approximated</a:t>
            </a:r>
          </a:p>
          <a:p>
            <a:r>
              <a:rPr kumimoji="1" lang="en-US" altLang="ja-JP" sz="1600" b="1">
                <a:solidFill>
                  <a:srgbClr val="0000FF"/>
                </a:solidFill>
                <a:ea typeface="ＭＳ Ｐゴシック" pitchFamily="50" charset="-128"/>
              </a:rPr>
              <a:t>functional form</a:t>
            </a:r>
          </a:p>
        </p:txBody>
      </p:sp>
      <p:pic>
        <p:nvPicPr>
          <p:cNvPr id="470118" name="Picture 102" descr="phenix_30_72d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5486400"/>
            <a:ext cx="762000" cy="244475"/>
          </a:xfrm>
          <a:prstGeom prst="rect">
            <a:avLst/>
          </a:prstGeom>
          <a:noFill/>
        </p:spPr>
      </p:pic>
      <p:pic>
        <p:nvPicPr>
          <p:cNvPr id="470119" name="Picture 103" descr="phenix_30_72d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5486400"/>
            <a:ext cx="762000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FD6FBE-B1F5-418C-9027-BDD7B015E9AD}" type="slidenum">
              <a:rPr lang="en-US"/>
              <a:pPr/>
              <a:t>25</a:t>
            </a:fld>
            <a:endParaRPr lang="en-US"/>
          </a:p>
        </p:txBody>
      </p:sp>
      <p:sp>
        <p:nvSpPr>
          <p:cNvPr id="472080" name="Rectangle 16"/>
          <p:cNvSpPr>
            <a:spLocks noChangeArrowheads="1"/>
          </p:cNvSpPr>
          <p:nvPr/>
        </p:nvSpPr>
        <p:spPr bwMode="auto">
          <a:xfrm>
            <a:off x="4267200" y="914400"/>
            <a:ext cx="4876800" cy="5410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2068" name="Rectangle 4"/>
          <p:cNvSpPr>
            <a:spLocks noChangeArrowheads="1"/>
          </p:cNvSpPr>
          <p:nvPr/>
        </p:nvSpPr>
        <p:spPr bwMode="auto">
          <a:xfrm>
            <a:off x="4267200" y="228600"/>
            <a:ext cx="43561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altLang="ja-JP" sz="36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αξ</a:t>
            </a:r>
            <a:r>
              <a:rPr lang="en-US" altLang="ja-JP" sz="3600">
                <a:effectLst>
                  <a:outerShdw blurRad="38100" dist="38100" dir="2700000" algn="tl">
                    <a:srgbClr val="010199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, </a:t>
            </a:r>
            <a:r>
              <a:rPr lang="el-GR" altLang="ja-JP" sz="3600">
                <a:effectLst>
                  <a:outerShdw blurRad="38100" dist="38100" dir="2700000" algn="tl">
                    <a:srgbClr val="010199"/>
                  </a:outerShdw>
                </a:effectLst>
                <a:cs typeface="Times New Roman" pitchFamily="18" charset="0"/>
              </a:rPr>
              <a:t>β</a:t>
            </a:r>
            <a:r>
              <a:rPr lang="en-US" altLang="ja-JP" sz="3600">
                <a:effectLst>
                  <a:outerShdw blurRad="38100" dist="38100" dir="2700000" algn="tl">
                    <a:srgbClr val="010199"/>
                  </a:outerShdw>
                </a:effectLst>
                <a:ea typeface="ＭＳ Ｐゴシック" pitchFamily="50" charset="-128"/>
              </a:rPr>
              <a:t> vs. N</a:t>
            </a:r>
            <a:r>
              <a:rPr lang="en-US" altLang="ja-JP" sz="3600" baseline="-25000">
                <a:effectLst>
                  <a:outerShdw blurRad="38100" dist="38100" dir="2700000" algn="tl">
                    <a:srgbClr val="010199"/>
                  </a:outerShdw>
                </a:effectLst>
                <a:ea typeface="ＭＳ Ｐゴシック" pitchFamily="50" charset="-128"/>
              </a:rPr>
              <a:t>part</a:t>
            </a:r>
            <a:endParaRPr lang="el-GR" altLang="ja-JP" sz="3600" baseline="-25000">
              <a:effectLst>
                <a:outerShdw blurRad="38100" dist="38100" dir="2700000" algn="tl">
                  <a:srgbClr val="010199"/>
                </a:outerShdw>
              </a:effectLst>
              <a:cs typeface="Times New Roman" pitchFamily="18" charset="0"/>
            </a:endParaRP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500563" y="1054100"/>
            <a:ext cx="4608512" cy="51831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1" lang="el-GR" altLang="ja-JP" sz="2000" b="1">
                <a:solidFill>
                  <a:srgbClr val="0000FF"/>
                </a:solidFill>
                <a:ea typeface="ＭＳ Ｐゴシック" pitchFamily="50" charset="-128"/>
                <a:cs typeface="Times New Roman" pitchFamily="18" charset="0"/>
              </a:rPr>
              <a:t>β</a:t>
            </a:r>
            <a:r>
              <a:rPr kumimoji="1" lang="en-US" altLang="ja-JP" sz="2000" b="1">
                <a:solidFill>
                  <a:srgbClr val="0000FF"/>
                </a:solidFill>
                <a:ea typeface="ＭＳ Ｐゴシック" pitchFamily="50" charset="-128"/>
                <a:cs typeface="Times New Roman" pitchFamily="18" charset="0"/>
              </a:rPr>
              <a:t> is systematically shift to lower values as the centrality bin width becomes smaller from 10% to 5%. This is understood as fluctuations of Npart for given bin widths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kumimoji="1" lang="en-US" altLang="ja-JP" sz="2000" b="1">
              <a:solidFill>
                <a:srgbClr val="0000FF"/>
              </a:solidFill>
              <a:ea typeface="ＭＳ Ｐゴシック" pitchFamily="50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1" lang="el-GR" altLang="ja-JP" sz="2000" b="1">
                <a:solidFill>
                  <a:srgbClr val="FF0000"/>
                </a:solidFill>
                <a:ea typeface="ＭＳ Ｐゴシック" pitchFamily="50" charset="-128"/>
                <a:cs typeface="Times New Roman" pitchFamily="18" charset="0"/>
              </a:rPr>
              <a:t>αξ</a:t>
            </a:r>
            <a:r>
              <a:rPr kumimoji="1" lang="en-US" altLang="ja-JP" sz="2000" b="1">
                <a:solidFill>
                  <a:srgbClr val="FF0000"/>
                </a:solidFill>
                <a:ea typeface="ＭＳ Ｐゴシック" pitchFamily="50" charset="-128"/>
                <a:cs typeface="Times New Roman" pitchFamily="18" charset="0"/>
              </a:rPr>
              <a:t> product, which is monotonically related with </a:t>
            </a:r>
            <a:r>
              <a:rPr kumimoji="1" lang="el-GR" altLang="ja-JP" sz="2000" b="1">
                <a:solidFill>
                  <a:srgbClr val="FF0000"/>
                </a:solidFill>
                <a:ea typeface="ＭＳ Ｐゴシック" pitchFamily="50" charset="-128"/>
                <a:cs typeface="Times New Roman" pitchFamily="18" charset="0"/>
              </a:rPr>
              <a:t>χ</a:t>
            </a:r>
            <a:r>
              <a:rPr kumimoji="1" lang="en-US" altLang="ja-JP" sz="2000" b="1" i="1" baseline="-25000">
                <a:solidFill>
                  <a:srgbClr val="FF0000"/>
                </a:solidFill>
                <a:ea typeface="ＭＳ Ｐゴシック" pitchFamily="50" charset="-128"/>
                <a:cs typeface="Times New Roman" pitchFamily="18" charset="0"/>
              </a:rPr>
              <a:t>k=0</a:t>
            </a:r>
            <a:r>
              <a:rPr kumimoji="1" lang="en-US" altLang="ja-JP" sz="2000" b="1">
                <a:solidFill>
                  <a:srgbClr val="FF0000"/>
                </a:solidFill>
                <a:ea typeface="ＭＳ Ｐゴシック" pitchFamily="50" charset="-128"/>
                <a:cs typeface="Times New Roman" pitchFamily="18" charset="0"/>
              </a:rPr>
              <a:t> indicates the non-monotonic behavior around Npart ~ 90.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kumimoji="1" lang="en-US" altLang="ja-JP" sz="2000" b="1">
              <a:solidFill>
                <a:srgbClr val="FF0000"/>
              </a:solidFill>
              <a:ea typeface="ＭＳ Ｐゴシック" pitchFamily="50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kumimoji="1" lang="en-US" altLang="ja-JP" sz="2000" b="1">
              <a:solidFill>
                <a:srgbClr val="0000FF"/>
              </a:solidFill>
              <a:ea typeface="ＭＳ Ｐゴシック" pitchFamily="50" charset="-128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kumimoji="1" lang="en-US" altLang="ja-JP" sz="2000" b="1">
              <a:solidFill>
                <a:srgbClr val="0000FF"/>
              </a:solidFill>
              <a:ea typeface="ＭＳ Ｐゴシック" pitchFamily="50" charset="-128"/>
              <a:cs typeface="Times New Roman" pitchFamily="18" charset="0"/>
            </a:endParaRPr>
          </a:p>
          <a:p>
            <a:r>
              <a:rPr kumimoji="1" lang="en-US" altLang="ja-JP" sz="2000" b="1">
                <a:solidFill>
                  <a:srgbClr val="0000FF"/>
                </a:solidFill>
                <a:ea typeface="ＭＳ Ｐゴシック" pitchFamily="50" charset="-128"/>
                <a:cs typeface="Times New Roman" pitchFamily="18" charset="0"/>
              </a:rPr>
              <a:t>Significance with Power + Gaussian:</a:t>
            </a:r>
          </a:p>
          <a:p>
            <a:r>
              <a:rPr kumimoji="1" lang="en-US" altLang="ja-JP" sz="2000" b="1">
                <a:solidFill>
                  <a:srgbClr val="FF0000"/>
                </a:solidFill>
                <a:ea typeface="ＭＳ Ｐゴシック" pitchFamily="50" charset="-128"/>
                <a:cs typeface="Times New Roman" pitchFamily="18" charset="0"/>
              </a:rPr>
              <a:t>3.98 </a:t>
            </a:r>
            <a:r>
              <a:rPr kumimoji="1" lang="el-GR" altLang="ja-JP" sz="2000" b="1">
                <a:solidFill>
                  <a:srgbClr val="FF0000"/>
                </a:solidFill>
                <a:ea typeface="ＭＳ Ｐゴシック" pitchFamily="50" charset="-128"/>
                <a:cs typeface="Times New Roman" pitchFamily="18" charset="0"/>
              </a:rPr>
              <a:t>σ</a:t>
            </a:r>
            <a:r>
              <a:rPr kumimoji="1" lang="en-US" altLang="ja-JP" sz="2000" b="1">
                <a:solidFill>
                  <a:srgbClr val="FF0000"/>
                </a:solidFill>
                <a:ea typeface="ＭＳ Ｐゴシック" pitchFamily="50" charset="-128"/>
                <a:cs typeface="Times New Roman" pitchFamily="18" charset="0"/>
              </a:rPr>
              <a:t> (5%), 3.21 </a:t>
            </a:r>
            <a:r>
              <a:rPr kumimoji="1" lang="el-GR" altLang="ja-JP" sz="2000" b="1">
                <a:solidFill>
                  <a:srgbClr val="FF0000"/>
                </a:solidFill>
                <a:ea typeface="ＭＳ Ｐゴシック" pitchFamily="50" charset="-128"/>
                <a:cs typeface="Times New Roman" pitchFamily="18" charset="0"/>
              </a:rPr>
              <a:t>σ</a:t>
            </a:r>
            <a:r>
              <a:rPr kumimoji="1" lang="en-US" altLang="ja-JP" sz="2000" b="1">
                <a:solidFill>
                  <a:srgbClr val="FF0000"/>
                </a:solidFill>
                <a:ea typeface="ＭＳ Ｐゴシック" pitchFamily="50" charset="-128"/>
                <a:cs typeface="Times New Roman" pitchFamily="18" charset="0"/>
              </a:rPr>
              <a:t> (10%)</a:t>
            </a:r>
            <a:endParaRPr kumimoji="1" lang="el-GR" altLang="ja-JP" sz="2000" b="1">
              <a:solidFill>
                <a:srgbClr val="FF0000"/>
              </a:solidFill>
              <a:ea typeface="ＭＳ Ｐゴシック" pitchFamily="50" charset="-128"/>
              <a:cs typeface="Times New Roman" pitchFamily="18" charset="0"/>
            </a:endParaRPr>
          </a:p>
          <a:p>
            <a:r>
              <a:rPr kumimoji="1" lang="en-US" altLang="ja-JP" sz="2000" b="1">
                <a:solidFill>
                  <a:srgbClr val="0000FF"/>
                </a:solidFill>
                <a:ea typeface="ＭＳ Ｐゴシック" pitchFamily="50" charset="-128"/>
                <a:cs typeface="Times New Roman" pitchFamily="18" charset="0"/>
              </a:rPr>
              <a:t>Significance with Line + Gaussian:</a:t>
            </a:r>
          </a:p>
          <a:p>
            <a:r>
              <a:rPr kumimoji="1" lang="en-US" altLang="ja-JP" sz="2000" b="1">
                <a:solidFill>
                  <a:srgbClr val="FF0000"/>
                </a:solidFill>
                <a:ea typeface="ＭＳ Ｐゴシック" pitchFamily="50" charset="-128"/>
                <a:cs typeface="Times New Roman" pitchFamily="18" charset="0"/>
              </a:rPr>
              <a:t>1.24 </a:t>
            </a:r>
            <a:r>
              <a:rPr kumimoji="1" lang="el-GR" altLang="ja-JP" sz="2000" b="1">
                <a:solidFill>
                  <a:srgbClr val="FF0000"/>
                </a:solidFill>
                <a:ea typeface="ＭＳ Ｐゴシック" pitchFamily="50" charset="-128"/>
                <a:cs typeface="Times New Roman" pitchFamily="18" charset="0"/>
              </a:rPr>
              <a:t>σ</a:t>
            </a:r>
            <a:r>
              <a:rPr kumimoji="1" lang="en-US" altLang="ja-JP" sz="2000" b="1">
                <a:solidFill>
                  <a:srgbClr val="FF0000"/>
                </a:solidFill>
                <a:ea typeface="ＭＳ Ｐゴシック" pitchFamily="50" charset="-128"/>
                <a:cs typeface="Times New Roman" pitchFamily="18" charset="0"/>
              </a:rPr>
              <a:t> (5%), 1.69 </a:t>
            </a:r>
            <a:r>
              <a:rPr kumimoji="1" lang="el-GR" altLang="ja-JP" sz="2000" b="1">
                <a:solidFill>
                  <a:srgbClr val="FF0000"/>
                </a:solidFill>
                <a:ea typeface="ＭＳ Ｐゴシック" pitchFamily="50" charset="-128"/>
                <a:cs typeface="Times New Roman" pitchFamily="18" charset="0"/>
              </a:rPr>
              <a:t>σ</a:t>
            </a:r>
            <a:r>
              <a:rPr kumimoji="1" lang="en-US" altLang="ja-JP" sz="2000" b="1">
                <a:solidFill>
                  <a:srgbClr val="FF0000"/>
                </a:solidFill>
                <a:ea typeface="ＭＳ Ｐゴシック" pitchFamily="50" charset="-128"/>
                <a:cs typeface="Times New Roman" pitchFamily="18" charset="0"/>
              </a:rPr>
              <a:t> (10%)</a:t>
            </a:r>
            <a:endParaRPr kumimoji="1" lang="en-US" altLang="ja-JP" sz="2000" b="1">
              <a:solidFill>
                <a:srgbClr val="0000FF"/>
              </a:solidFill>
              <a:ea typeface="ＭＳ Ｐゴシック" pitchFamily="50" charset="-128"/>
              <a:cs typeface="Times New Roman" pitchFamily="18" charset="0"/>
            </a:endParaRPr>
          </a:p>
        </p:txBody>
      </p:sp>
      <p:graphicFrame>
        <p:nvGraphicFramePr>
          <p:cNvPr id="472070" name="Object 6"/>
          <p:cNvGraphicFramePr>
            <a:graphicFrameLocks noChangeAspect="1"/>
          </p:cNvGraphicFramePr>
          <p:nvPr/>
        </p:nvGraphicFramePr>
        <p:xfrm>
          <a:off x="4500563" y="3968750"/>
          <a:ext cx="4233862" cy="946150"/>
        </p:xfrm>
        <a:graphic>
          <a:graphicData uri="http://schemas.openxmlformats.org/presentationml/2006/ole">
            <p:oleObj spid="_x0000_s472070" name="数式" r:id="rId3" imgW="1930320" imgH="431640" progId="Equation.3">
              <p:embed/>
            </p:oleObj>
          </a:graphicData>
        </a:graphic>
      </p:graphicFrame>
      <p:pic>
        <p:nvPicPr>
          <p:cNvPr id="472071" name="Picture 7" descr="BetaC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88" y="955675"/>
            <a:ext cx="3879850" cy="5172075"/>
          </a:xfrm>
          <a:prstGeom prst="rect">
            <a:avLst/>
          </a:prstGeom>
          <a:noFill/>
        </p:spPr>
      </p:pic>
      <p:sp>
        <p:nvSpPr>
          <p:cNvPr id="472072" name="Text Box 8"/>
          <p:cNvSpPr txBox="1">
            <a:spLocks noChangeArrowheads="1"/>
          </p:cNvSpPr>
          <p:nvPr/>
        </p:nvSpPr>
        <p:spPr bwMode="auto">
          <a:xfrm rot="-5400000">
            <a:off x="-34131" y="1880394"/>
            <a:ext cx="488950" cy="420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kumimoji="1" lang="el-GR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β</a:t>
            </a:r>
          </a:p>
        </p:txBody>
      </p:sp>
      <p:sp>
        <p:nvSpPr>
          <p:cNvPr id="472073" name="Text Box 9"/>
          <p:cNvSpPr txBox="1">
            <a:spLocks noChangeArrowheads="1"/>
          </p:cNvSpPr>
          <p:nvPr/>
        </p:nvSpPr>
        <p:spPr bwMode="auto">
          <a:xfrm rot="-5400000">
            <a:off x="-186531" y="4471194"/>
            <a:ext cx="793750" cy="420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kumimoji="1" lang="el-GR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αξ</a:t>
            </a:r>
          </a:p>
        </p:txBody>
      </p:sp>
      <p:sp>
        <p:nvSpPr>
          <p:cNvPr id="472074" name="Text Box 10"/>
          <p:cNvSpPr txBox="1">
            <a:spLocks noChangeArrowheads="1"/>
          </p:cNvSpPr>
          <p:nvPr/>
        </p:nvSpPr>
        <p:spPr bwMode="auto">
          <a:xfrm>
            <a:off x="2590800" y="1905000"/>
            <a:ext cx="1268413" cy="5826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●5%</a:t>
            </a:r>
            <a:r>
              <a:rPr kumimoji="1" lang="ja-JP" altLang="en-US" sz="160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　　　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○10%</a:t>
            </a:r>
          </a:p>
        </p:txBody>
      </p:sp>
      <p:sp>
        <p:nvSpPr>
          <p:cNvPr id="472075" name="Text Box 11"/>
          <p:cNvSpPr txBox="1">
            <a:spLocks noChangeArrowheads="1"/>
          </p:cNvSpPr>
          <p:nvPr/>
        </p:nvSpPr>
        <p:spPr bwMode="auto">
          <a:xfrm>
            <a:off x="2667000" y="4419600"/>
            <a:ext cx="1268413" cy="5826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●5%</a:t>
            </a:r>
            <a:r>
              <a:rPr kumimoji="1" lang="ja-JP" altLang="en-US" sz="160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　　　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○10%</a:t>
            </a:r>
          </a:p>
        </p:txBody>
      </p:sp>
      <p:sp>
        <p:nvSpPr>
          <p:cNvPr id="472076" name="Text Box 12"/>
          <p:cNvSpPr txBox="1">
            <a:spLocks noChangeArrowheads="1"/>
          </p:cNvSpPr>
          <p:nvPr/>
        </p:nvSpPr>
        <p:spPr bwMode="auto">
          <a:xfrm>
            <a:off x="3228975" y="5840413"/>
            <a:ext cx="593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ja-JP" sz="1600" b="1">
                <a:solidFill>
                  <a:schemeClr val="bg1"/>
                </a:solidFill>
                <a:ea typeface="ＭＳ Ｐゴシック" pitchFamily="50" charset="-128"/>
              </a:rPr>
              <a:t>N</a:t>
            </a:r>
            <a:r>
              <a:rPr kumimoji="1" lang="en-US" altLang="ja-JP" sz="1600" b="1" baseline="-25000">
                <a:solidFill>
                  <a:schemeClr val="bg1"/>
                </a:solidFill>
                <a:ea typeface="ＭＳ Ｐゴシック" pitchFamily="50" charset="-128"/>
              </a:rPr>
              <a:t>part</a:t>
            </a:r>
          </a:p>
        </p:txBody>
      </p:sp>
      <p:sp>
        <p:nvSpPr>
          <p:cNvPr id="472077" name="Text Box 13"/>
          <p:cNvSpPr txBox="1">
            <a:spLocks noChangeArrowheads="1"/>
          </p:cNvSpPr>
          <p:nvPr/>
        </p:nvSpPr>
        <p:spPr bwMode="auto">
          <a:xfrm>
            <a:off x="801688" y="3282950"/>
            <a:ext cx="21907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ja-JP" sz="2000" b="1">
                <a:solidFill>
                  <a:srgbClr val="0000FF"/>
                </a:solidFill>
                <a:ea typeface="ＭＳ Ｐゴシック" pitchFamily="50" charset="-128"/>
              </a:rPr>
              <a:t>Au+Au@200GeV</a:t>
            </a:r>
          </a:p>
        </p:txBody>
      </p:sp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838200" y="6172200"/>
            <a:ext cx="24320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ja-JP" sz="1200" b="1">
                <a:ea typeface="ＭＳ Ｐゴシック" pitchFamily="50" charset="-128"/>
                <a:hlinkClick r:id="rId5"/>
              </a:rPr>
              <a:t>Phys. Rev. C 76, 034903 (2007)</a:t>
            </a:r>
            <a:r>
              <a:rPr kumimoji="1" lang="en-US" altLang="ja-JP" sz="1200" b="1">
                <a:ea typeface="ＭＳ Ｐゴシック" pitchFamily="50" charset="-128"/>
              </a:rPr>
              <a:t> </a:t>
            </a:r>
          </a:p>
        </p:txBody>
      </p:sp>
      <p:pic>
        <p:nvPicPr>
          <p:cNvPr id="472081" name="Picture 17" descr="phenix_30_72dp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2895600"/>
            <a:ext cx="762000" cy="244475"/>
          </a:xfrm>
          <a:prstGeom prst="rect">
            <a:avLst/>
          </a:prstGeom>
          <a:noFill/>
        </p:spPr>
      </p:pic>
      <p:pic>
        <p:nvPicPr>
          <p:cNvPr id="472082" name="Picture 18" descr="phenix_30_72dp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5410200"/>
            <a:ext cx="762000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8B65F-C518-4A76-8B24-76083535341C}" type="slidenum">
              <a:rPr lang="en-US"/>
              <a:pPr/>
              <a:t>26</a:t>
            </a:fld>
            <a:endParaRPr lang="en-US"/>
          </a:p>
        </p:txBody>
      </p:sp>
      <p:pic>
        <p:nvPicPr>
          <p:cNvPr id="473092" name="Picture 4" descr="AXAllTw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5813" y="325438"/>
            <a:ext cx="5037137" cy="6524625"/>
          </a:xfrm>
          <a:prstGeom prst="rect">
            <a:avLst/>
          </a:prstGeom>
          <a:noFill/>
        </p:spPr>
      </p:pic>
      <p:sp>
        <p:nvSpPr>
          <p:cNvPr id="473093" name="Text Box 5"/>
          <p:cNvSpPr txBox="1">
            <a:spLocks noChangeArrowheads="1"/>
          </p:cNvSpPr>
          <p:nvPr/>
        </p:nvSpPr>
        <p:spPr bwMode="auto">
          <a:xfrm>
            <a:off x="2692400" y="287813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b="1">
                <a:solidFill>
                  <a:srgbClr val="FF3300"/>
                </a:solidFill>
                <a:ea typeface="ＭＳ Ｐゴシック" pitchFamily="50" charset="-128"/>
              </a:rPr>
              <a:t>Cu+Cu@200GeV</a:t>
            </a:r>
          </a:p>
        </p:txBody>
      </p:sp>
      <p:sp>
        <p:nvSpPr>
          <p:cNvPr id="473094" name="Text Box 6"/>
          <p:cNvSpPr txBox="1">
            <a:spLocks noChangeArrowheads="1"/>
          </p:cNvSpPr>
          <p:nvPr/>
        </p:nvSpPr>
        <p:spPr bwMode="auto">
          <a:xfrm>
            <a:off x="2708275" y="6129338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b="1">
                <a:solidFill>
                  <a:srgbClr val="FF3300"/>
                </a:solidFill>
                <a:ea typeface="ＭＳ Ｐゴシック" pitchFamily="50" charset="-128"/>
              </a:rPr>
              <a:t>Au+Au@62.4GeV</a:t>
            </a:r>
          </a:p>
        </p:txBody>
      </p:sp>
      <p:sp>
        <p:nvSpPr>
          <p:cNvPr id="473095" name="Rectangle 7"/>
          <p:cNvSpPr>
            <a:spLocks noChangeArrowheads="1"/>
          </p:cNvSpPr>
          <p:nvPr/>
        </p:nvSpPr>
        <p:spPr bwMode="auto">
          <a:xfrm>
            <a:off x="0" y="-12700"/>
            <a:ext cx="9144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200">
                <a:effectLst>
                  <a:outerShdw blurRad="38100" dist="38100" dir="2700000" algn="tl">
                    <a:srgbClr val="010199"/>
                  </a:outerShdw>
                </a:effectLst>
                <a:ea typeface="ＭＳ Ｐゴシック" pitchFamily="50" charset="-128"/>
              </a:rPr>
              <a:t>Comparison of three collision systems</a:t>
            </a:r>
          </a:p>
        </p:txBody>
      </p:sp>
      <p:sp>
        <p:nvSpPr>
          <p:cNvPr id="473096" name="Text Box 8"/>
          <p:cNvSpPr txBox="1">
            <a:spLocks noChangeArrowheads="1"/>
          </p:cNvSpPr>
          <p:nvPr/>
        </p:nvSpPr>
        <p:spPr bwMode="auto">
          <a:xfrm>
            <a:off x="3578225" y="1412875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b="1">
                <a:ea typeface="ＭＳ Ｐゴシック" pitchFamily="50" charset="-128"/>
              </a:rPr>
              <a:t>Au+Au@200GeV</a:t>
            </a:r>
          </a:p>
        </p:txBody>
      </p:sp>
      <p:sp>
        <p:nvSpPr>
          <p:cNvPr id="473097" name="Text Box 9"/>
          <p:cNvSpPr txBox="1">
            <a:spLocks noChangeArrowheads="1"/>
          </p:cNvSpPr>
          <p:nvPr/>
        </p:nvSpPr>
        <p:spPr bwMode="auto">
          <a:xfrm>
            <a:off x="3578225" y="4400550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b="1">
                <a:ea typeface="ＭＳ Ｐゴシック" pitchFamily="50" charset="-128"/>
              </a:rPr>
              <a:t>Au+Au@200GeV</a:t>
            </a:r>
          </a:p>
        </p:txBody>
      </p:sp>
      <p:sp>
        <p:nvSpPr>
          <p:cNvPr id="473098" name="Text Box 10"/>
          <p:cNvSpPr txBox="1">
            <a:spLocks noChangeArrowheads="1"/>
          </p:cNvSpPr>
          <p:nvPr/>
        </p:nvSpPr>
        <p:spPr bwMode="auto">
          <a:xfrm rot="-5400000">
            <a:off x="1397794" y="3218656"/>
            <a:ext cx="793750" cy="4206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kumimoji="1" lang="el-GR" altLang="ja-JP" sz="2400" b="1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αξ</a:t>
            </a:r>
          </a:p>
        </p:txBody>
      </p:sp>
      <p:sp>
        <p:nvSpPr>
          <p:cNvPr id="473099" name="Text Box 11"/>
          <p:cNvSpPr txBox="1">
            <a:spLocks noChangeArrowheads="1"/>
          </p:cNvSpPr>
          <p:nvPr/>
        </p:nvSpPr>
        <p:spPr bwMode="auto">
          <a:xfrm>
            <a:off x="5105400" y="3352800"/>
            <a:ext cx="2020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b="1">
                <a:solidFill>
                  <a:schemeClr val="bg1"/>
                </a:solidFill>
                <a:ea typeface="ＭＳ Ｐゴシック" pitchFamily="50" charset="-128"/>
              </a:rPr>
              <a:t>&lt;</a:t>
            </a:r>
            <a:r>
              <a:rPr kumimoji="1" lang="en-US" altLang="ja-JP" b="1">
                <a:solidFill>
                  <a:schemeClr val="bg1"/>
                </a:solidFill>
                <a:latin typeface="Symbol" pitchFamily="18" charset="2"/>
                <a:ea typeface="ＭＳ Ｐゴシック" pitchFamily="50" charset="-128"/>
              </a:rPr>
              <a:t>m</a:t>
            </a:r>
            <a:r>
              <a:rPr kumimoji="1" lang="en-US" altLang="ja-JP" b="1" baseline="-25000">
                <a:solidFill>
                  <a:schemeClr val="bg1"/>
                </a:solidFill>
                <a:ea typeface="ＭＳ Ｐゴシック" pitchFamily="50" charset="-128"/>
              </a:rPr>
              <a:t>c</a:t>
            </a:r>
            <a:r>
              <a:rPr kumimoji="1" lang="en-US" altLang="ja-JP" b="1">
                <a:solidFill>
                  <a:schemeClr val="bg1"/>
                </a:solidFill>
                <a:ea typeface="ＭＳ Ｐゴシック" pitchFamily="50" charset="-128"/>
              </a:rPr>
              <a:t>&gt;/&lt;</a:t>
            </a:r>
            <a:r>
              <a:rPr kumimoji="1" lang="en-US" altLang="ja-JP" b="1">
                <a:solidFill>
                  <a:schemeClr val="bg1"/>
                </a:solidFill>
                <a:latin typeface="Symbol" pitchFamily="18" charset="2"/>
                <a:ea typeface="ＭＳ Ｐゴシック" pitchFamily="50" charset="-128"/>
              </a:rPr>
              <a:t>m</a:t>
            </a:r>
            <a:r>
              <a:rPr kumimoji="1" lang="en-US" altLang="ja-JP" b="1" baseline="-25000">
                <a:solidFill>
                  <a:schemeClr val="bg1"/>
                </a:solidFill>
                <a:ea typeface="ＭＳ Ｐゴシック" pitchFamily="50" charset="-128"/>
              </a:rPr>
              <a:t>c</a:t>
            </a:r>
            <a:r>
              <a:rPr kumimoji="1" lang="en-US" altLang="ja-JP" b="1">
                <a:solidFill>
                  <a:schemeClr val="bg1"/>
                </a:solidFill>
                <a:ea typeface="ＭＳ Ｐゴシック" pitchFamily="50" charset="-128"/>
              </a:rPr>
              <a:t>&gt;</a:t>
            </a:r>
            <a:r>
              <a:rPr kumimoji="1" lang="en-US" altLang="ja-JP" b="1" baseline="-25000">
                <a:solidFill>
                  <a:schemeClr val="bg1"/>
                </a:solidFill>
                <a:ea typeface="ＭＳ Ｐゴシック" pitchFamily="50" charset="-128"/>
              </a:rPr>
              <a:t>@AuAu200</a:t>
            </a:r>
          </a:p>
        </p:txBody>
      </p:sp>
      <p:sp>
        <p:nvSpPr>
          <p:cNvPr id="473100" name="Text Box 12"/>
          <p:cNvSpPr txBox="1">
            <a:spLocks noChangeArrowheads="1"/>
          </p:cNvSpPr>
          <p:nvPr/>
        </p:nvSpPr>
        <p:spPr bwMode="auto">
          <a:xfrm>
            <a:off x="7162800" y="2819400"/>
            <a:ext cx="16779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US" altLang="ja-JP" sz="2000" b="1">
                <a:ea typeface="ＭＳ Ｐゴシック" pitchFamily="50" charset="-128"/>
              </a:rPr>
              <a:t>Normalized mean</a:t>
            </a:r>
          </a:p>
          <a:p>
            <a:pPr algn="ctr"/>
            <a:r>
              <a:rPr kumimoji="1" lang="en-US" altLang="ja-JP" sz="2000" b="1">
                <a:ea typeface="ＭＳ Ｐゴシック" pitchFamily="50" charset="-128"/>
              </a:rPr>
              <a:t>multiplicity to that</a:t>
            </a:r>
          </a:p>
          <a:p>
            <a:pPr algn="ctr"/>
            <a:r>
              <a:rPr kumimoji="1" lang="en-US" altLang="ja-JP" sz="2000" b="1">
                <a:ea typeface="ＭＳ Ｐゴシック" pitchFamily="50" charset="-128"/>
              </a:rPr>
              <a:t>of top 5% in</a:t>
            </a:r>
          </a:p>
          <a:p>
            <a:pPr algn="ctr"/>
            <a:r>
              <a:rPr kumimoji="1" lang="en-US" altLang="ja-JP" sz="2000" b="1">
                <a:ea typeface="ＭＳ Ｐゴシック" pitchFamily="50" charset="-128"/>
              </a:rPr>
              <a:t>Au+Au at 200 GeV</a:t>
            </a:r>
          </a:p>
        </p:txBody>
      </p:sp>
      <p:sp>
        <p:nvSpPr>
          <p:cNvPr id="473101" name="Text Box 13"/>
          <p:cNvSpPr txBox="1">
            <a:spLocks noChangeArrowheads="1"/>
          </p:cNvSpPr>
          <p:nvPr/>
        </p:nvSpPr>
        <p:spPr bwMode="auto">
          <a:xfrm>
            <a:off x="31750" y="938213"/>
            <a:ext cx="21034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b="1">
                <a:solidFill>
                  <a:srgbClr val="00FF00"/>
                </a:solidFill>
                <a:ea typeface="ＭＳ Ｐゴシック" pitchFamily="50" charset="-128"/>
              </a:rPr>
              <a:t>Npart~90 in </a:t>
            </a:r>
          </a:p>
          <a:p>
            <a:r>
              <a:rPr kumimoji="1" lang="en-US" altLang="ja-JP" b="1">
                <a:solidFill>
                  <a:srgbClr val="00FF00"/>
                </a:solidFill>
                <a:ea typeface="ＭＳ Ｐゴシック" pitchFamily="50" charset="-128"/>
              </a:rPr>
              <a:t>AuAu@200GeV</a:t>
            </a:r>
          </a:p>
          <a:p>
            <a:r>
              <a:rPr kumimoji="1" lang="en-US" altLang="ja-JP" b="1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e</a:t>
            </a:r>
            <a:r>
              <a:rPr kumimoji="1" lang="en-US" altLang="ja-JP" b="1" baseline="-25000">
                <a:solidFill>
                  <a:srgbClr val="FF0000"/>
                </a:solidFill>
                <a:ea typeface="ＭＳ Ｐゴシック" pitchFamily="50" charset="-128"/>
              </a:rPr>
              <a:t>BJ</a:t>
            </a:r>
            <a:r>
              <a:rPr kumimoji="1" lang="en-US" altLang="ja-JP" b="1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kumimoji="1" lang="en-US" altLang="ja-JP" b="1">
                <a:solidFill>
                  <a:srgbClr val="FF0000"/>
                </a:solidFill>
                <a:ea typeface="ＭＳ Ｐゴシック" pitchFamily="50" charset="-128"/>
              </a:rPr>
              <a:t>~2.4GeV/fm</a:t>
            </a:r>
            <a:r>
              <a:rPr kumimoji="1" lang="en-US" altLang="ja-JP" b="1" baseline="30000">
                <a:solidFill>
                  <a:srgbClr val="FF0000"/>
                </a:solidFill>
                <a:ea typeface="ＭＳ Ｐゴシック" pitchFamily="50" charset="-128"/>
              </a:rPr>
              <a:t>2</a:t>
            </a:r>
            <a:r>
              <a:rPr kumimoji="1" lang="en-US" altLang="ja-JP" b="1">
                <a:solidFill>
                  <a:srgbClr val="FF0000"/>
                </a:solidFill>
                <a:ea typeface="ＭＳ Ｐゴシック" pitchFamily="50" charset="-128"/>
              </a:rPr>
              <a:t>/c</a:t>
            </a:r>
          </a:p>
        </p:txBody>
      </p:sp>
      <p:sp>
        <p:nvSpPr>
          <p:cNvPr id="473103" name="Text Box 15"/>
          <p:cNvSpPr txBox="1">
            <a:spLocks noChangeArrowheads="1"/>
          </p:cNvSpPr>
          <p:nvPr/>
        </p:nvSpPr>
        <p:spPr bwMode="auto">
          <a:xfrm>
            <a:off x="3722688" y="1700213"/>
            <a:ext cx="16986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ja-JP" sz="800" b="1">
                <a:ea typeface="ＭＳ Ｐゴシック" pitchFamily="50" charset="-128"/>
                <a:hlinkClick r:id="rId3"/>
              </a:rPr>
              <a:t>Phys. Rev. C 76, 034903 (2007)</a:t>
            </a:r>
            <a:r>
              <a:rPr kumimoji="1" lang="en-US" altLang="ja-JP" sz="800" b="1">
                <a:ea typeface="ＭＳ Ｐゴシック" pitchFamily="50" charset="-128"/>
              </a:rPr>
              <a:t> </a:t>
            </a:r>
          </a:p>
        </p:txBody>
      </p:sp>
      <p:sp>
        <p:nvSpPr>
          <p:cNvPr id="473104" name="Text Box 16"/>
          <p:cNvSpPr txBox="1">
            <a:spLocks noChangeArrowheads="1"/>
          </p:cNvSpPr>
          <p:nvPr/>
        </p:nvSpPr>
        <p:spPr bwMode="auto">
          <a:xfrm>
            <a:off x="3736975" y="4691063"/>
            <a:ext cx="16986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1" lang="en-US" altLang="ja-JP" sz="800" b="1">
                <a:ea typeface="ＭＳ Ｐゴシック" pitchFamily="50" charset="-128"/>
                <a:hlinkClick r:id="rId3"/>
              </a:rPr>
              <a:t>Phys. Rev. C 76, 034903 (2007)</a:t>
            </a:r>
            <a:r>
              <a:rPr kumimoji="1" lang="en-US" altLang="ja-JP" sz="800" b="1">
                <a:ea typeface="ＭＳ Ｐゴシック" pitchFamily="50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Searching for the Critical Point with HBT </a:t>
            </a:r>
            <a:r>
              <a:rPr lang="en-US" sz="3600" dirty="0" err="1" smtClean="0">
                <a:solidFill>
                  <a:schemeClr val="tx1"/>
                </a:solidFill>
              </a:rPr>
              <a:t>Q</a:t>
            </a:r>
            <a:r>
              <a:rPr lang="en-US" sz="3600" baseline="-25000" dirty="0" err="1" smtClean="0">
                <a:solidFill>
                  <a:schemeClr val="tx1"/>
                </a:solidFill>
              </a:rPr>
              <a:t>inv</a:t>
            </a:r>
            <a:r>
              <a:rPr lang="en-US" sz="3600" dirty="0" smtClean="0">
                <a:solidFill>
                  <a:schemeClr val="tx1"/>
                </a:solidFill>
              </a:rPr>
              <a:t> Correlations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9FBEB-6ED1-4867-A59C-EE89EA7E0E0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133600"/>
            <a:ext cx="4876800" cy="34027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410200"/>
            <a:ext cx="4876800" cy="59367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362200" y="1219200"/>
            <a:ext cx="4572000" cy="8191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68288" indent="-268288" defTabSz="449263">
              <a:lnSpc>
                <a:spcPct val="90000"/>
              </a:lnSpc>
              <a:spcBef>
                <a:spcPts val="675"/>
              </a:spcBef>
              <a:buClr>
                <a:srgbClr val="009900"/>
              </a:buClr>
              <a:buSzPct val="100000"/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Verdana" pitchFamily="34" charset="0"/>
                <a:ea typeface="Gothic" charset="0"/>
                <a:cs typeface="Gothic" charset="0"/>
              </a:rPr>
              <a:t>T. </a:t>
            </a:r>
            <a:r>
              <a:rPr lang="en-GB" dirty="0" err="1" smtClean="0">
                <a:latin typeface="Verdana" pitchFamily="34" charset="0"/>
                <a:ea typeface="Gothic" charset="0"/>
                <a:cs typeface="Gothic" charset="0"/>
              </a:rPr>
              <a:t>Csorgo,S</a:t>
            </a:r>
            <a:r>
              <a:rPr lang="en-GB" dirty="0" smtClean="0">
                <a:latin typeface="Verdana" pitchFamily="34" charset="0"/>
                <a:ea typeface="Gothic" charset="0"/>
                <a:cs typeface="Gothic" charset="0"/>
              </a:rPr>
              <a:t>. </a:t>
            </a:r>
            <a:r>
              <a:rPr lang="en-GB" dirty="0" err="1" smtClean="0">
                <a:latin typeface="Verdana" pitchFamily="34" charset="0"/>
                <a:ea typeface="Gothic" charset="0"/>
                <a:cs typeface="Gothic" charset="0"/>
              </a:rPr>
              <a:t>Hegyi,T</a:t>
            </a:r>
            <a:r>
              <a:rPr lang="en-GB" dirty="0" smtClean="0">
                <a:latin typeface="Verdana" pitchFamily="34" charset="0"/>
                <a:ea typeface="Gothic" charset="0"/>
                <a:cs typeface="Gothic" charset="0"/>
              </a:rPr>
              <a:t>. </a:t>
            </a:r>
            <a:r>
              <a:rPr lang="en-GB" dirty="0" err="1" smtClean="0">
                <a:latin typeface="Verdana" pitchFamily="34" charset="0"/>
                <a:ea typeface="Gothic" charset="0"/>
                <a:cs typeface="Gothic" charset="0"/>
              </a:rPr>
              <a:t>Novák,W.A.Zajc</a:t>
            </a:r>
            <a:r>
              <a:rPr lang="en-GB" dirty="0" smtClean="0">
                <a:latin typeface="Verdana" pitchFamily="34" charset="0"/>
                <a:ea typeface="Gothic" charset="0"/>
                <a:cs typeface="Gothic" charset="0"/>
              </a:rPr>
              <a:t>,</a:t>
            </a:r>
          </a:p>
          <a:p>
            <a:pPr marL="268288" indent="-268288" defTabSz="449263">
              <a:lnSpc>
                <a:spcPct val="90000"/>
              </a:lnSpc>
              <a:spcBef>
                <a:spcPts val="675"/>
              </a:spcBef>
              <a:buClr>
                <a:srgbClr val="009900"/>
              </a:buClr>
              <a:buSzPct val="100000"/>
              <a:buFont typeface="Verdana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>
                <a:latin typeface="Verdana" pitchFamily="34" charset="0"/>
                <a:ea typeface="Gothic" charset="0"/>
                <a:cs typeface="Gothic" charset="0"/>
              </a:rPr>
              <a:t>Acta</a:t>
            </a:r>
            <a:r>
              <a:rPr lang="en-GB" dirty="0" smtClean="0">
                <a:latin typeface="Verdana" pitchFamily="34" charset="0"/>
                <a:ea typeface="Gothic" charset="0"/>
                <a:cs typeface="Gothic" charset="0"/>
              </a:rPr>
              <a:t> Phys. Pol. B36 (2005) 329-337</a:t>
            </a:r>
            <a:r>
              <a:rPr lang="en-GB" sz="2800" dirty="0" smtClean="0">
                <a:latin typeface="Verdana" pitchFamily="34" charset="0"/>
                <a:ea typeface="Gothic" charset="0"/>
                <a:cs typeface="Gothic" charset="0"/>
              </a:rPr>
              <a:t> </a:t>
            </a:r>
            <a:endParaRPr lang="en-GB" sz="2800" dirty="0">
              <a:latin typeface="Verdana" pitchFamily="34" charset="0"/>
              <a:ea typeface="Gothic" charset="0"/>
              <a:cs typeface="Gothic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886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Levy index of </a:t>
            </a:r>
            <a:r>
              <a:rPr lang="en-US" dirty="0" smtClean="0"/>
              <a:t>stability = </a:t>
            </a:r>
            <a:r>
              <a:rPr lang="en-US" dirty="0" smtClean="0">
                <a:latin typeface="Symbol" pitchFamily="18" charset="2"/>
              </a:rPr>
              <a:t>h</a:t>
            </a:r>
            <a:endParaRPr lang="en-US" dirty="0" smtClean="0">
              <a:latin typeface="Symbol" pitchFamily="18" charset="2"/>
            </a:endParaRPr>
          </a:p>
          <a:p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2 for Gaussian sources</a:t>
            </a:r>
          </a:p>
          <a:p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1 for </a:t>
            </a:r>
            <a:r>
              <a:rPr lang="en-US" dirty="0" err="1" smtClean="0"/>
              <a:t>Lorentzian</a:t>
            </a:r>
            <a:r>
              <a:rPr lang="en-US" dirty="0" smtClean="0"/>
              <a:t> sources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6019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 T. </a:t>
            </a:r>
            <a:r>
              <a:rPr lang="en-US" dirty="0" err="1" smtClean="0"/>
              <a:t>Csorgo’s</a:t>
            </a:r>
            <a:r>
              <a:rPr lang="en-US" dirty="0" smtClean="0"/>
              <a:t> </a:t>
            </a:r>
            <a:r>
              <a:rPr lang="en-US" dirty="0" smtClean="0"/>
              <a:t>talk for more details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21336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This technique proposes to search for variations in the exponent 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The exponent 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can be extracted by fitting HBT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inv</a:t>
            </a:r>
            <a:r>
              <a:rPr lang="en-US" dirty="0" smtClean="0"/>
              <a:t> correlations with a Levy function:</a:t>
            </a:r>
          </a:p>
          <a:p>
            <a:pPr lvl="1"/>
            <a:r>
              <a:rPr lang="en-US" dirty="0" smtClean="0"/>
              <a:t>	</a:t>
            </a:r>
            <a:r>
              <a:rPr lang="en-US" dirty="0" smtClean="0"/>
              <a:t>C(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inv</a:t>
            </a:r>
            <a:r>
              <a:rPr lang="en-US" dirty="0" smtClean="0"/>
              <a:t>) =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exp( -|</a:t>
            </a:r>
            <a:r>
              <a:rPr lang="en-US" dirty="0" err="1" smtClean="0"/>
              <a:t>Rq</a:t>
            </a:r>
            <a:r>
              <a:rPr lang="en-US" dirty="0" smtClean="0"/>
              <a:t>/</a:t>
            </a:r>
            <a:r>
              <a:rPr lang="en-US" dirty="0" err="1" smtClean="0"/>
              <a:t>hc</a:t>
            </a:r>
            <a:r>
              <a:rPr lang="en-US" dirty="0" smtClean="0"/>
              <a:t>|</a:t>
            </a:r>
            <a:r>
              <a:rPr lang="en-US" baseline="30000" dirty="0" smtClean="0">
                <a:latin typeface="Symbol" pitchFamily="18" charset="2"/>
              </a:rPr>
              <a:t>-a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49530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Measure a as a function of collision energy and look for a change from Gaussian-like sources to a source corresponding to the expectation from the universality class of QCD.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corr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5057356" cy="31242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8AB52-A287-4895-ACF6-FF00D53967C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1295400" y="65532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Jeffery T. Mitchell – CPOD 09 – 6/8/09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8AB52-A287-4895-ACF6-FF00D5396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295400" y="65532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Jeffery T. Mitchell – WPCF 08 – 9/12/08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5240AE-5506-49F2-B3BE-38A67E09F40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114800" y="3429000"/>
            <a:ext cx="5029200" cy="3124200"/>
            <a:chOff x="0" y="2304"/>
            <a:chExt cx="3024" cy="2016"/>
          </a:xfrm>
        </p:grpSpPr>
        <p:pic>
          <p:nvPicPr>
            <p:cNvPr id="9" name="Picture 5" descr="c2corrp_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337"/>
              <a:ext cx="2928" cy="1983"/>
            </a:xfrm>
            <a:prstGeom prst="rect">
              <a:avLst/>
            </a:prstGeom>
            <a:noFill/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864" y="2688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9FF33"/>
                </a:buClr>
              </a:pPr>
              <a:r>
                <a:rPr lang="hu-HU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itchFamily="18" charset="0"/>
                </a:rPr>
                <a:t>Lévy</a:t>
              </a:r>
              <a:endParaRPr lang="hu-HU" sz="2400" b="1">
                <a:solidFill>
                  <a:srgbClr val="CC0000"/>
                </a:solidFill>
                <a:latin typeface="Book Antiqua" pitchFamily="18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536" y="2304"/>
              <a:ext cx="14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 eaLnBrk="0" hangingPunct="0">
                <a:buClr>
                  <a:srgbClr val="99FF33"/>
                </a:buClr>
              </a:pPr>
              <a:r>
                <a:rPr lang="hu-HU" sz="1400" b="1">
                  <a:solidFill>
                    <a:schemeClr val="hlink"/>
                  </a:solidFill>
                  <a:latin typeface="Book Antiqua" pitchFamily="18" charset="0"/>
                </a:rPr>
                <a:t>PHENIX PRELIMINARY</a:t>
              </a: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" y="3024"/>
              <a:ext cx="1008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52400" y="152400"/>
            <a:ext cx="8991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80" rIns="91080" anchor="ctr"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Lévy</a:t>
            </a:r>
            <a:r>
              <a:rPr lang="en-US" sz="36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fits to </a:t>
            </a:r>
            <a:r>
              <a:rPr lang="en-US" sz="3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q</a:t>
            </a:r>
            <a:r>
              <a:rPr lang="en-US" sz="3600" baseline="-250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inv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Central </a:t>
            </a:r>
            <a:r>
              <a:rPr lang="en-US" sz="36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200 </a:t>
            </a:r>
            <a:r>
              <a:rPr lang="en-US" sz="36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GeV</a:t>
            </a:r>
            <a:r>
              <a:rPr lang="en-US" sz="36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Au+Au</a:t>
            </a:r>
            <a:endParaRPr lang="en-US" sz="36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914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 Levy distributions</a:t>
            </a:r>
            <a:endParaRPr lang="en-US" dirty="0"/>
          </a:p>
        </p:txBody>
      </p:sp>
      <p:cxnSp>
        <p:nvCxnSpPr>
          <p:cNvPr id="21" name="Straight Arrow Connector 20"/>
          <p:cNvCxnSpPr>
            <a:cxnSpLocks noChangeAspect="1"/>
          </p:cNvCxnSpPr>
          <p:nvPr/>
        </p:nvCxnSpPr>
        <p:spPr>
          <a:xfrm rot="10800000" flipV="1">
            <a:off x="5105400" y="1219200"/>
            <a:ext cx="685800" cy="274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57800" y="1676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Levy index of </a:t>
            </a:r>
            <a:r>
              <a:rPr lang="en-US" dirty="0" smtClean="0"/>
              <a:t>stability = </a:t>
            </a:r>
            <a:r>
              <a:rPr lang="en-US" dirty="0" smtClean="0">
                <a:latin typeface="Symbol" pitchFamily="18" charset="2"/>
              </a:rPr>
              <a:t>h</a:t>
            </a:r>
            <a:endParaRPr lang="en-US" dirty="0" smtClean="0">
              <a:latin typeface="Symbol" pitchFamily="18" charset="2"/>
            </a:endParaRPr>
          </a:p>
          <a:p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2 for Gaussian sources</a:t>
            </a:r>
          </a:p>
          <a:p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1 for </a:t>
            </a:r>
            <a:r>
              <a:rPr lang="en-US" dirty="0" err="1" smtClean="0"/>
              <a:t>Lorentzian</a:t>
            </a:r>
            <a:r>
              <a:rPr lang="en-US" dirty="0" smtClean="0"/>
              <a:t> sources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5715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Levy function fits to PHENIX data.</a:t>
            </a:r>
            <a:endParaRPr lang="en-US" dirty="0"/>
          </a:p>
        </p:txBody>
      </p:sp>
      <p:cxnSp>
        <p:nvCxnSpPr>
          <p:cNvPr id="29" name="Straight Arrow Connector 28"/>
          <p:cNvCxnSpPr>
            <a:cxnSpLocks noChangeAspect="1"/>
          </p:cNvCxnSpPr>
          <p:nvPr/>
        </p:nvCxnSpPr>
        <p:spPr>
          <a:xfrm flipV="1">
            <a:off x="3124200" y="5334000"/>
            <a:ext cx="9525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8AB52-A287-4895-ACF6-FF00D53967C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1295400" y="65532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Jeffery T. Mitchell – WPCF 08 – 9/12/08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5240AE-5506-49F2-B3BE-38A67E09F40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143000" y="685800"/>
            <a:ext cx="6324600" cy="5791200"/>
            <a:chOff x="2832" y="0"/>
            <a:chExt cx="2505" cy="4320"/>
          </a:xfrm>
        </p:grpSpPr>
        <p:pic>
          <p:nvPicPr>
            <p:cNvPr id="12" name="Picture 10" descr="Rla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2" y="0"/>
              <a:ext cx="2505" cy="4320"/>
            </a:xfrm>
            <a:prstGeom prst="rect">
              <a:avLst/>
            </a:prstGeom>
            <a:noFill/>
          </p:spPr>
        </p:pic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360" y="3744"/>
              <a:ext cx="19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 eaLnBrk="0" hangingPunct="0">
                <a:buClr>
                  <a:srgbClr val="99FF33"/>
                </a:buClr>
              </a:pPr>
              <a:r>
                <a:rPr lang="hu-HU" b="1" dirty="0">
                  <a:solidFill>
                    <a:srgbClr val="CC0000"/>
                  </a:solidFill>
                  <a:latin typeface="Book Antiqua" pitchFamily="18" charset="0"/>
                </a:rPr>
                <a:t>PHENIX PRELIMINARY</a:t>
              </a:r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52400" y="152400"/>
            <a:ext cx="8991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80" rIns="91080" anchor="ctr"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Lévy</a:t>
            </a:r>
            <a:r>
              <a:rPr lang="en-US" sz="36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fits to </a:t>
            </a:r>
            <a:r>
              <a:rPr lang="en-US" sz="3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q</a:t>
            </a:r>
            <a:r>
              <a:rPr lang="en-US" sz="3600" baseline="-250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inv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in Central </a:t>
            </a:r>
            <a:r>
              <a:rPr lang="en-US" sz="36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200 </a:t>
            </a:r>
            <a:r>
              <a:rPr lang="en-US" sz="36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GeV</a:t>
            </a:r>
            <a:r>
              <a:rPr lang="en-US" sz="36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Au+Au</a:t>
            </a:r>
            <a:endParaRPr lang="en-US" sz="36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17" name="Picture 9" descr="phenix_30_72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486400"/>
            <a:ext cx="762000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44146-6CA8-4432-8CFF-2B38E23CA8E3}" type="slidenum">
              <a:rPr lang="en-US"/>
              <a:pPr/>
              <a:t>3</a:t>
            </a:fld>
            <a:endParaRPr lang="en-US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Susceptibilities at the Critical Point</a:t>
            </a:r>
          </a:p>
        </p:txBody>
      </p:sp>
      <p:pic>
        <p:nvPicPr>
          <p:cNvPr id="474116" name="Picture 4" descr="qsus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143000"/>
            <a:ext cx="5165725" cy="3736975"/>
          </a:xfrm>
          <a:prstGeom prst="rect">
            <a:avLst/>
          </a:prstGeom>
          <a:noFill/>
        </p:spPr>
      </p:pic>
      <p:sp>
        <p:nvSpPr>
          <p:cNvPr id="474117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32766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Consider quark susceptibility, </a:t>
            </a:r>
            <a:r>
              <a:rPr lang="en-US" sz="2000">
                <a:latin typeface="Symbol" pitchFamily="18" charset="2"/>
              </a:rPr>
              <a:t>c</a:t>
            </a:r>
            <a:r>
              <a:rPr lang="en-US" sz="2000" baseline="-25000"/>
              <a:t>q</a:t>
            </a:r>
            <a:r>
              <a:rPr lang="en-US" sz="2000"/>
              <a:t> at the critical point.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Symbol" pitchFamily="18" charset="2"/>
              </a:rPr>
              <a:t>c</a:t>
            </a:r>
            <a:r>
              <a:rPr lang="en-US" sz="2000" baseline="-25000"/>
              <a:t>q</a:t>
            </a:r>
            <a:r>
              <a:rPr lang="en-US" sz="2000"/>
              <a:t> = &lt;q</a:t>
            </a:r>
            <a:r>
              <a:rPr lang="en-US" sz="2000" baseline="30000"/>
              <a:t>†</a:t>
            </a:r>
            <a:r>
              <a:rPr lang="en-US" sz="2000"/>
              <a:t>q&gt; = ∂n(T,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/>
              <a:t>)/∂</a:t>
            </a:r>
            <a:r>
              <a:rPr lang="en-US" sz="2000">
                <a:latin typeface="Symbol" pitchFamily="18" charset="2"/>
              </a:rPr>
              <a:t>m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This is related to the isothermal compressibility:</a:t>
            </a:r>
          </a:p>
          <a:p>
            <a:pPr>
              <a:spcBef>
                <a:spcPct val="50000"/>
              </a:spcBef>
            </a:pPr>
            <a:r>
              <a:rPr lang="en-US" sz="2000"/>
              <a:t>k</a:t>
            </a:r>
            <a:r>
              <a:rPr lang="en-US" sz="2000" baseline="-25000"/>
              <a:t>T</a:t>
            </a:r>
            <a:r>
              <a:rPr lang="en-US" sz="2000"/>
              <a:t> = </a:t>
            </a:r>
            <a:r>
              <a:rPr lang="en-US" sz="2000">
                <a:latin typeface="Symbol" pitchFamily="18" charset="2"/>
              </a:rPr>
              <a:t>c</a:t>
            </a:r>
            <a:r>
              <a:rPr lang="en-US" sz="2000" baseline="-25000"/>
              <a:t>q</a:t>
            </a:r>
            <a:r>
              <a:rPr lang="en-US" sz="2000"/>
              <a:t>(T,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/>
              <a:t>)/n</a:t>
            </a:r>
            <a:r>
              <a:rPr lang="en-US" sz="2000" baseline="30000"/>
              <a:t>2</a:t>
            </a:r>
            <a:r>
              <a:rPr lang="en-US" sz="2000"/>
              <a:t>(T,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/>
              <a:t>)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In a continuous phase transition, k</a:t>
            </a:r>
            <a:r>
              <a:rPr lang="en-US" sz="2000" baseline="-25000"/>
              <a:t>T</a:t>
            </a:r>
            <a:r>
              <a:rPr lang="en-US" sz="2000"/>
              <a:t> diverges at the critical point…</a:t>
            </a:r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474118" name="Text Box 6"/>
          <p:cNvSpPr txBox="1">
            <a:spLocks noChangeArrowheads="1"/>
          </p:cNvSpPr>
          <p:nvPr/>
        </p:nvSpPr>
        <p:spPr bwMode="auto">
          <a:xfrm>
            <a:off x="3886200" y="4876800"/>
            <a:ext cx="510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/>
              <a:t>B.-J. Schaefer and J. Wambach, Phys. Rev. D75 (2007) 085015.</a:t>
            </a:r>
          </a:p>
        </p:txBody>
      </p:sp>
      <p:sp>
        <p:nvSpPr>
          <p:cNvPr id="474119" name="Rectangle 7"/>
          <p:cNvSpPr>
            <a:spLocks noChangeArrowheads="1"/>
          </p:cNvSpPr>
          <p:nvPr/>
        </p:nvSpPr>
        <p:spPr bwMode="auto">
          <a:xfrm>
            <a:off x="657225" y="5410200"/>
            <a:ext cx="24384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4120" name="Object 8"/>
          <p:cNvGraphicFramePr>
            <a:graphicFrameLocks noChangeAspect="1"/>
          </p:cNvGraphicFramePr>
          <p:nvPr/>
        </p:nvGraphicFramePr>
        <p:xfrm>
          <a:off x="762000" y="5410200"/>
          <a:ext cx="2227263" cy="995363"/>
        </p:xfrm>
        <a:graphic>
          <a:graphicData uri="http://schemas.openxmlformats.org/presentationml/2006/ole">
            <p:oleObj spid="_x0000_s474120" name="Equation" r:id="rId4" imgW="96516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8AB52-A287-4895-ACF6-FF00D53967C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1295400" y="65532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Jeffery T. Mitchell – CPOD 09 – 6/8/09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8AB52-A287-4895-ACF6-FF00D5396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1295400" y="6553200"/>
            <a:ext cx="548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Jeffery T. Mitchell – WPCF 08 – 9/12/08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5240AE-5506-49F2-B3BE-38A67E09F40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52400" y="1447800"/>
            <a:ext cx="4503821" cy="2590800"/>
            <a:chOff x="0" y="2304"/>
            <a:chExt cx="3024" cy="2016"/>
          </a:xfrm>
        </p:grpSpPr>
        <p:pic>
          <p:nvPicPr>
            <p:cNvPr id="9" name="Picture 5" descr="c2corrp_al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337"/>
              <a:ext cx="2928" cy="1983"/>
            </a:xfrm>
            <a:prstGeom prst="rect">
              <a:avLst/>
            </a:prstGeom>
            <a:noFill/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864" y="2688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99FF33"/>
                </a:buClr>
              </a:pPr>
              <a:r>
                <a:rPr lang="hu-HU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Book Antiqua" pitchFamily="18" charset="0"/>
                </a:rPr>
                <a:t>Lévy</a:t>
              </a:r>
              <a:endParaRPr lang="hu-HU" sz="2400" b="1">
                <a:solidFill>
                  <a:srgbClr val="CC0000"/>
                </a:solidFill>
                <a:latin typeface="Book Antiqua" pitchFamily="18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536" y="2304"/>
              <a:ext cx="14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 eaLnBrk="0" hangingPunct="0">
                <a:buClr>
                  <a:srgbClr val="99FF33"/>
                </a:buClr>
              </a:pPr>
              <a:r>
                <a:rPr lang="hu-HU" sz="1400" b="1">
                  <a:solidFill>
                    <a:schemeClr val="hlink"/>
                  </a:solidFill>
                  <a:latin typeface="Book Antiqua" pitchFamily="18" charset="0"/>
                </a:rPr>
                <a:t>PHENIX PRELIMINARY</a:t>
              </a: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3024"/>
              <a:ext cx="1008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4495800" y="685800"/>
            <a:ext cx="4495800" cy="5943600"/>
            <a:chOff x="2832" y="0"/>
            <a:chExt cx="2505" cy="4320"/>
          </a:xfrm>
        </p:grpSpPr>
        <p:pic>
          <p:nvPicPr>
            <p:cNvPr id="14" name="Picture 10" descr="Rla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2" y="0"/>
              <a:ext cx="2505" cy="4320"/>
            </a:xfrm>
            <a:prstGeom prst="rect">
              <a:avLst/>
            </a:prstGeom>
            <a:noFill/>
          </p:spPr>
        </p:pic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360" y="3744"/>
              <a:ext cx="19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 eaLnBrk="0" hangingPunct="0">
                <a:buClr>
                  <a:srgbClr val="99FF33"/>
                </a:buClr>
              </a:pPr>
              <a:r>
                <a:rPr lang="hu-HU" b="1">
                  <a:solidFill>
                    <a:srgbClr val="CC0000"/>
                  </a:solidFill>
                  <a:latin typeface="Book Antiqua" pitchFamily="18" charset="0"/>
                </a:rPr>
                <a:t>PHENIX PRELIMINARY</a:t>
              </a:r>
            </a:p>
          </p:txBody>
        </p:sp>
      </p:grpSp>
      <p:pic>
        <p:nvPicPr>
          <p:cNvPr id="16" name="Picture 12" descr="corr_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962400"/>
            <a:ext cx="4368651" cy="2698750"/>
          </a:xfrm>
          <a:prstGeom prst="rect">
            <a:avLst/>
          </a:prstGeom>
          <a:noFill/>
        </p:spPr>
      </p:pic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52400" y="152400"/>
            <a:ext cx="8991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80" rIns="91080" anchor="ctr"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Lévy</a:t>
            </a:r>
            <a:r>
              <a:rPr lang="en-US" sz="36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fits to </a:t>
            </a:r>
            <a:r>
              <a:rPr lang="en-US" sz="36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q</a:t>
            </a:r>
            <a:r>
              <a:rPr lang="en-US" sz="3600" baseline="-25000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inv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Central </a:t>
            </a:r>
            <a:r>
              <a:rPr lang="en-US" sz="36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200 </a:t>
            </a:r>
            <a:r>
              <a:rPr lang="en-US" sz="36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GeV</a:t>
            </a:r>
            <a:r>
              <a:rPr lang="en-US" sz="36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10199"/>
                  </a:outerShdw>
                </a:effectLst>
              </a:rPr>
              <a:t>Au+Au</a:t>
            </a:r>
            <a:endParaRPr lang="en-US" sz="3600" dirty="0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18" name="Picture 9" descr="F:\Mate\Munka\C3analysis\alph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219200"/>
            <a:ext cx="7239000" cy="394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4"/>
          <p:cNvSpPr>
            <a:spLocks noChangeArrowheads="1"/>
          </p:cNvSpPr>
          <p:nvPr/>
        </p:nvSpPr>
        <p:spPr bwMode="auto">
          <a:xfrm rot="14014769">
            <a:off x="5038351" y="4305919"/>
            <a:ext cx="1667250" cy="485775"/>
          </a:xfrm>
          <a:prstGeom prst="rightArrow">
            <a:avLst>
              <a:gd name="adj1" fmla="val 50000"/>
              <a:gd name="adj2" fmla="val 77696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9" descr="phenix_30_72d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3810000"/>
            <a:ext cx="762000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9C2EB-6BB5-4B9D-AFE3-E7CE90D61C08}" type="slidenum">
              <a:rPr lang="en-US"/>
              <a:pPr/>
              <a:t>31</a:t>
            </a:fld>
            <a:endParaRPr lang="en-US"/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010199"/>
                  </a:outerShdw>
                </a:effectLst>
              </a:rPr>
              <a:t>Azimuthal Correlations at Low p</a:t>
            </a:r>
            <a:r>
              <a:rPr lang="en-US" sz="4000" baseline="-25000"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381000" y="838200"/>
            <a:ext cx="80772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Tahoma" pitchFamily="34" charset="0"/>
              </a:rPr>
              <a:t> This study will quote correlation amplitudes in a given centrality, </a:t>
            </a:r>
            <a:r>
              <a:rPr lang="en-US" b="1" dirty="0" err="1">
                <a:latin typeface="Tahoma" pitchFamily="34" charset="0"/>
              </a:rPr>
              <a:t>p</a:t>
            </a:r>
            <a:r>
              <a:rPr lang="en-US" b="1" baseline="-25000" dirty="0" err="1">
                <a:latin typeface="Tahoma" pitchFamily="34" charset="0"/>
              </a:rPr>
              <a:t>T</a:t>
            </a:r>
            <a:r>
              <a:rPr lang="en-US" b="1" dirty="0">
                <a:latin typeface="Tahoma" pitchFamily="34" charset="0"/>
              </a:rPr>
              <a:t>, and </a:t>
            </a:r>
            <a:r>
              <a:rPr lang="en-US" b="1" dirty="0" err="1">
                <a:latin typeface="Symbol" pitchFamily="18" charset="2"/>
              </a:rPr>
              <a:t>Df</a:t>
            </a:r>
            <a:r>
              <a:rPr lang="en-US" b="1" dirty="0">
                <a:latin typeface="Tahoma" pitchFamily="34" charset="0"/>
              </a:rPr>
              <a:t> bin with no trigger particle determined using the mixed event method via: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  </a:t>
            </a:r>
            <a:r>
              <a:rPr lang="en-US" sz="1600" b="1" dirty="0">
                <a:solidFill>
                  <a:srgbClr val="FFFFCC"/>
                </a:solidFill>
                <a:latin typeface="Tahoma" pitchFamily="34" charset="0"/>
              </a:rPr>
              <a:t>C(</a:t>
            </a:r>
            <a:r>
              <a:rPr lang="en-US" sz="1600" b="1" dirty="0" err="1">
                <a:solidFill>
                  <a:srgbClr val="FFFFCC"/>
                </a:solidFill>
                <a:latin typeface="Symbol" pitchFamily="18" charset="2"/>
              </a:rPr>
              <a:t>Df</a:t>
            </a:r>
            <a:r>
              <a:rPr lang="en-US" sz="1600" b="1" dirty="0">
                <a:solidFill>
                  <a:srgbClr val="FFFFCC"/>
                </a:solidFill>
                <a:latin typeface="Tahoma" pitchFamily="34" charset="0"/>
              </a:rPr>
              <a:t>) = (</a:t>
            </a:r>
            <a:r>
              <a:rPr lang="en-US" sz="1600" b="1" dirty="0" err="1">
                <a:solidFill>
                  <a:srgbClr val="FFFFCC"/>
                </a:solidFill>
                <a:latin typeface="Tahoma" pitchFamily="34" charset="0"/>
              </a:rPr>
              <a:t>dN</a:t>
            </a:r>
            <a:r>
              <a:rPr lang="en-US" sz="1600" b="1" dirty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sz="1600" b="1" dirty="0" err="1">
                <a:solidFill>
                  <a:srgbClr val="FFFFCC"/>
                </a:solidFill>
                <a:latin typeface="Tahoma" pitchFamily="34" charset="0"/>
              </a:rPr>
              <a:t>d</a:t>
            </a:r>
            <a:r>
              <a:rPr lang="en-US" sz="1600" b="1" dirty="0" err="1">
                <a:solidFill>
                  <a:srgbClr val="FFFFCC"/>
                </a:solidFill>
                <a:latin typeface="Symbol" pitchFamily="18" charset="2"/>
              </a:rPr>
              <a:t>f</a:t>
            </a:r>
            <a:r>
              <a:rPr lang="en-US" sz="1600" b="1" baseline="-25000" dirty="0" err="1">
                <a:solidFill>
                  <a:srgbClr val="FFFFCC"/>
                </a:solidFill>
                <a:latin typeface="Tahoma" pitchFamily="34" charset="0"/>
              </a:rPr>
              <a:t>data</a:t>
            </a:r>
            <a:r>
              <a:rPr lang="en-US" sz="1600" b="1" dirty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sz="1600" b="1" dirty="0" err="1">
                <a:solidFill>
                  <a:srgbClr val="FFFFCC"/>
                </a:solidFill>
                <a:latin typeface="Tahoma" pitchFamily="34" charset="0"/>
              </a:rPr>
              <a:t>dN</a:t>
            </a:r>
            <a:r>
              <a:rPr lang="en-US" sz="1600" b="1" dirty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sz="1600" b="1" dirty="0" err="1">
                <a:solidFill>
                  <a:srgbClr val="FFFFCC"/>
                </a:solidFill>
                <a:latin typeface="Tahoma" pitchFamily="34" charset="0"/>
              </a:rPr>
              <a:t>d</a:t>
            </a:r>
            <a:r>
              <a:rPr lang="en-US" sz="1600" b="1" dirty="0" err="1">
                <a:solidFill>
                  <a:srgbClr val="FFFFCC"/>
                </a:solidFill>
                <a:latin typeface="Symbol" pitchFamily="18" charset="2"/>
              </a:rPr>
              <a:t>f</a:t>
            </a:r>
            <a:r>
              <a:rPr lang="en-US" sz="1600" b="1" baseline="-25000" dirty="0" err="1">
                <a:solidFill>
                  <a:srgbClr val="FFFFCC"/>
                </a:solidFill>
                <a:latin typeface="Tahoma" pitchFamily="34" charset="0"/>
              </a:rPr>
              <a:t>mixed</a:t>
            </a:r>
            <a:r>
              <a:rPr lang="en-US" sz="1600" b="1" dirty="0">
                <a:solidFill>
                  <a:srgbClr val="FFFFCC"/>
                </a:solidFill>
                <a:latin typeface="Tahoma" pitchFamily="34" charset="0"/>
              </a:rPr>
              <a:t>)*(</a:t>
            </a:r>
            <a:r>
              <a:rPr lang="en-US" sz="1600" b="1" dirty="0" err="1">
                <a:solidFill>
                  <a:srgbClr val="FFFFCC"/>
                </a:solidFill>
                <a:latin typeface="Tahoma" pitchFamily="34" charset="0"/>
              </a:rPr>
              <a:t>N</a:t>
            </a:r>
            <a:r>
              <a:rPr lang="en-US" sz="1600" b="1" baseline="-25000" dirty="0" err="1">
                <a:solidFill>
                  <a:srgbClr val="FFFFCC"/>
                </a:solidFill>
                <a:latin typeface="Tahoma" pitchFamily="34" charset="0"/>
              </a:rPr>
              <a:t>events,mixed</a:t>
            </a:r>
            <a:r>
              <a:rPr lang="en-US" sz="1600" b="1" dirty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sz="1600" b="1" dirty="0" err="1">
                <a:solidFill>
                  <a:srgbClr val="FFFFCC"/>
                </a:solidFill>
                <a:latin typeface="Tahoma" pitchFamily="34" charset="0"/>
              </a:rPr>
              <a:t>N</a:t>
            </a:r>
            <a:r>
              <a:rPr lang="en-US" sz="1600" b="1" baseline="-25000" dirty="0" err="1">
                <a:solidFill>
                  <a:srgbClr val="FFFFCC"/>
                </a:solidFill>
                <a:latin typeface="Tahoma" pitchFamily="34" charset="0"/>
              </a:rPr>
              <a:t>events,data</a:t>
            </a:r>
            <a:r>
              <a:rPr lang="en-US" sz="1600" b="1" dirty="0">
                <a:solidFill>
                  <a:srgbClr val="FFFFCC"/>
                </a:solidFill>
                <a:latin typeface="Tahoma" pitchFamily="34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Tahoma" pitchFamily="34" charset="0"/>
              </a:rPr>
              <a:t> There is no trigger particle. All particle pairs are included in the correlation function calculation.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Tahoma" pitchFamily="34" charset="0"/>
              </a:rPr>
              <a:t> Red dashed lines are fits to the following equation: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Tahoma" pitchFamily="34" charset="0"/>
              </a:rPr>
              <a:t>Shown are results for the following systems: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Tahoma" pitchFamily="34" charset="0"/>
              </a:rPr>
              <a:t> 200 </a:t>
            </a:r>
            <a:r>
              <a:rPr lang="en-US" b="1" dirty="0" err="1">
                <a:latin typeface="Tahoma" pitchFamily="34" charset="0"/>
              </a:rPr>
              <a:t>GeV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Au+Au</a:t>
            </a:r>
            <a:endParaRPr lang="en-US" b="1" dirty="0">
              <a:latin typeface="Tahoma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Tahoma" pitchFamily="34" charset="0"/>
              </a:rPr>
              <a:t> 62.4 </a:t>
            </a:r>
            <a:r>
              <a:rPr lang="en-US" b="1" dirty="0" err="1">
                <a:latin typeface="Tahoma" pitchFamily="34" charset="0"/>
              </a:rPr>
              <a:t>GeV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Au+Au</a:t>
            </a:r>
            <a:endParaRPr lang="en-US" b="1" dirty="0">
              <a:latin typeface="Tahoma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Tahoma" pitchFamily="34" charset="0"/>
              </a:rPr>
              <a:t> 200 </a:t>
            </a:r>
            <a:r>
              <a:rPr lang="en-US" b="1" dirty="0" err="1">
                <a:latin typeface="Tahoma" pitchFamily="34" charset="0"/>
              </a:rPr>
              <a:t>GeV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Cu+Cu</a:t>
            </a:r>
            <a:endParaRPr lang="en-US" b="1" dirty="0">
              <a:latin typeface="Tahoma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Tahoma" pitchFamily="34" charset="0"/>
              </a:rPr>
              <a:t> 62.4 </a:t>
            </a:r>
            <a:r>
              <a:rPr lang="en-US" b="1" dirty="0" err="1">
                <a:latin typeface="Tahoma" pitchFamily="34" charset="0"/>
              </a:rPr>
              <a:t>GeV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Cu+Cu</a:t>
            </a:r>
            <a:endParaRPr lang="en-US" b="1" dirty="0">
              <a:latin typeface="Tahoma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Tahoma" pitchFamily="34" charset="0"/>
              </a:rPr>
              <a:t> 22.5 </a:t>
            </a:r>
            <a:r>
              <a:rPr lang="en-US" b="1" dirty="0" err="1">
                <a:latin typeface="Tahoma" pitchFamily="34" charset="0"/>
              </a:rPr>
              <a:t>GeV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</a:rPr>
              <a:t>Cu+Cu</a:t>
            </a:r>
            <a:endParaRPr lang="en-US" b="1" dirty="0">
              <a:latin typeface="Tahoma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Tahoma" pitchFamily="34" charset="0"/>
              </a:rPr>
              <a:t> 200 </a:t>
            </a:r>
            <a:r>
              <a:rPr lang="en-US" b="1" dirty="0" err="1">
                <a:latin typeface="Tahoma" pitchFamily="34" charset="0"/>
              </a:rPr>
              <a:t>GeV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</a:rPr>
              <a:t>d+Au</a:t>
            </a:r>
            <a:endParaRPr lang="en-US" b="1" dirty="0" smtClean="0">
              <a:latin typeface="Tahoma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latin typeface="Tahoma" pitchFamily="34" charset="0"/>
              </a:rPr>
              <a:t> 200 </a:t>
            </a:r>
            <a:r>
              <a:rPr lang="en-US" b="1" dirty="0" err="1" smtClean="0">
                <a:latin typeface="Tahoma" pitchFamily="34" charset="0"/>
              </a:rPr>
              <a:t>GeV</a:t>
            </a:r>
            <a:r>
              <a:rPr lang="en-US" b="1" dirty="0" smtClean="0">
                <a:latin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</a:rPr>
              <a:t>p+p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432138" name="Rectangle 10"/>
          <p:cNvSpPr>
            <a:spLocks noChangeArrowheads="1"/>
          </p:cNvSpPr>
          <p:nvPr/>
        </p:nvSpPr>
        <p:spPr bwMode="auto">
          <a:xfrm>
            <a:off x="6383338" y="3271838"/>
            <a:ext cx="24384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2139" name="Object 11"/>
          <p:cNvGraphicFramePr>
            <a:graphicFrameLocks noChangeAspect="1"/>
          </p:cNvGraphicFramePr>
          <p:nvPr/>
        </p:nvGraphicFramePr>
        <p:xfrm>
          <a:off x="6357938" y="3505200"/>
          <a:ext cx="2492375" cy="527050"/>
        </p:xfrm>
        <a:graphic>
          <a:graphicData uri="http://schemas.openxmlformats.org/presentationml/2006/ole">
            <p:oleObj spid="_x0000_s432139" name="Equation" r:id="rId3" imgW="1079280" imgH="228600" progId="Equation.3">
              <p:embed/>
            </p:oleObj>
          </a:graphicData>
        </a:graphic>
      </p:graphicFrame>
      <p:sp>
        <p:nvSpPr>
          <p:cNvPr id="432140" name="Text Box 12"/>
          <p:cNvSpPr txBox="1">
            <a:spLocks noChangeArrowheads="1"/>
          </p:cNvSpPr>
          <p:nvPr/>
        </p:nvSpPr>
        <p:spPr bwMode="auto">
          <a:xfrm>
            <a:off x="6096000" y="4419600"/>
            <a:ext cx="2667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Assuming that QCD belongs in the same universality class as the (d=3) 3-D Ising model, the expected value of </a:t>
            </a:r>
            <a:r>
              <a:rPr lang="en-US">
                <a:latin typeface="Symbol" pitchFamily="18" charset="2"/>
              </a:rPr>
              <a:t>h</a:t>
            </a:r>
            <a:r>
              <a:rPr lang="en-US"/>
              <a:t> is 0.5 (Reiger, Phys. Rev. B52 (1995) 6659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B5094-8AE4-42A1-8531-6C1429D25A7F}" type="slidenum">
              <a:rPr lang="en-US"/>
              <a:pPr/>
              <a:t>32</a:t>
            </a:fld>
            <a:endParaRPr lang="en-US"/>
          </a:p>
        </p:txBody>
      </p:sp>
      <p:pic>
        <p:nvPicPr>
          <p:cNvPr id="435211" name="Picture 11" descr="cucu062LSC0E1Pow-0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40113"/>
            <a:ext cx="4419600" cy="3143250"/>
          </a:xfrm>
          <a:prstGeom prst="rect">
            <a:avLst/>
          </a:prstGeom>
          <a:noFill/>
        </p:spPr>
      </p:pic>
      <p:sp>
        <p:nvSpPr>
          <p:cNvPr id="4352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Like-Sign Pair Azimuthal Correlations: d+Au, Cu+Cu</a:t>
            </a:r>
          </a:p>
        </p:txBody>
      </p:sp>
      <p:pic>
        <p:nvPicPr>
          <p:cNvPr id="435212" name="Picture 12" descr="cucu200LSC0E1Pow-0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419600" cy="3143250"/>
          </a:xfrm>
          <a:prstGeom prst="rect">
            <a:avLst/>
          </a:prstGeom>
          <a:noFill/>
        </p:spPr>
      </p:pic>
      <p:pic>
        <p:nvPicPr>
          <p:cNvPr id="435217" name="Picture 17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724400"/>
            <a:ext cx="990600" cy="317500"/>
          </a:xfrm>
          <a:prstGeom prst="rect">
            <a:avLst/>
          </a:prstGeom>
          <a:noFill/>
        </p:spPr>
      </p:pic>
      <p:pic>
        <p:nvPicPr>
          <p:cNvPr id="435218" name="Picture 18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800600"/>
            <a:ext cx="990600" cy="317500"/>
          </a:xfrm>
          <a:prstGeom prst="rect">
            <a:avLst/>
          </a:prstGeom>
          <a:noFill/>
        </p:spPr>
      </p:pic>
      <p:sp>
        <p:nvSpPr>
          <p:cNvPr id="435219" name="Rectangle 19"/>
          <p:cNvSpPr>
            <a:spLocks noChangeArrowheads="1"/>
          </p:cNvSpPr>
          <p:nvPr/>
        </p:nvSpPr>
        <p:spPr bwMode="auto">
          <a:xfrm>
            <a:off x="2819400" y="41910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PHENIX Preliminary</a:t>
            </a:r>
          </a:p>
        </p:txBody>
      </p:sp>
      <p:sp>
        <p:nvSpPr>
          <p:cNvPr id="435220" name="Rectangle 20"/>
          <p:cNvSpPr>
            <a:spLocks noChangeArrowheads="1"/>
          </p:cNvSpPr>
          <p:nvPr/>
        </p:nvSpPr>
        <p:spPr bwMode="auto">
          <a:xfrm>
            <a:off x="7239000" y="41148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PHENIX Preliminary</a:t>
            </a:r>
          </a:p>
        </p:txBody>
      </p:sp>
      <p:sp>
        <p:nvSpPr>
          <p:cNvPr id="435227" name="Text Box 27"/>
          <p:cNvSpPr txBox="1">
            <a:spLocks noChangeArrowheads="1"/>
          </p:cNvSpPr>
          <p:nvPr/>
        </p:nvSpPr>
        <p:spPr bwMode="auto">
          <a:xfrm>
            <a:off x="1066800" y="4114800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62 GeV Cu+Cu, 0-5% Central</a:t>
            </a:r>
          </a:p>
        </p:txBody>
      </p:sp>
      <p:sp>
        <p:nvSpPr>
          <p:cNvPr id="435228" name="Text Box 28"/>
          <p:cNvSpPr txBox="1">
            <a:spLocks noChangeArrowheads="1"/>
          </p:cNvSpPr>
          <p:nvPr/>
        </p:nvSpPr>
        <p:spPr bwMode="auto">
          <a:xfrm>
            <a:off x="5638800" y="4114800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200 GeV Cu+Cu, 0-5% Central</a:t>
            </a:r>
          </a:p>
        </p:txBody>
      </p:sp>
      <p:sp>
        <p:nvSpPr>
          <p:cNvPr id="435229" name="Rectangle 29"/>
          <p:cNvSpPr>
            <a:spLocks noChangeArrowheads="1"/>
          </p:cNvSpPr>
          <p:nvPr/>
        </p:nvSpPr>
        <p:spPr bwMode="auto">
          <a:xfrm>
            <a:off x="152400" y="3505200"/>
            <a:ext cx="84582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35210" name="Picture 10" descr="dau200LSC0E1Pow-00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57200"/>
            <a:ext cx="4419600" cy="3144838"/>
          </a:xfrm>
          <a:prstGeom prst="rect">
            <a:avLst/>
          </a:prstGeom>
          <a:noFill/>
        </p:spPr>
      </p:pic>
      <p:pic>
        <p:nvPicPr>
          <p:cNvPr id="435214" name="Picture 14" descr="cucu022LSC0E1Pow-00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57200"/>
            <a:ext cx="4495800" cy="3198813"/>
          </a:xfrm>
          <a:prstGeom prst="rect">
            <a:avLst/>
          </a:prstGeom>
          <a:noFill/>
        </p:spPr>
      </p:pic>
      <p:pic>
        <p:nvPicPr>
          <p:cNvPr id="435230" name="Picture 30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828800"/>
            <a:ext cx="990600" cy="317500"/>
          </a:xfrm>
          <a:prstGeom prst="rect">
            <a:avLst/>
          </a:prstGeom>
          <a:noFill/>
        </p:spPr>
      </p:pic>
      <p:pic>
        <p:nvPicPr>
          <p:cNvPr id="435231" name="Picture 31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752600"/>
            <a:ext cx="990600" cy="317500"/>
          </a:xfrm>
          <a:prstGeom prst="rect">
            <a:avLst/>
          </a:prstGeom>
          <a:noFill/>
        </p:spPr>
      </p:pic>
      <p:sp>
        <p:nvSpPr>
          <p:cNvPr id="435232" name="Rectangle 32"/>
          <p:cNvSpPr>
            <a:spLocks noChangeArrowheads="1"/>
          </p:cNvSpPr>
          <p:nvPr/>
        </p:nvSpPr>
        <p:spPr bwMode="auto">
          <a:xfrm>
            <a:off x="7162800" y="11430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PHENIX Preliminary</a:t>
            </a:r>
          </a:p>
        </p:txBody>
      </p:sp>
      <p:sp>
        <p:nvSpPr>
          <p:cNvPr id="435233" name="Rectangle 33"/>
          <p:cNvSpPr>
            <a:spLocks noChangeArrowheads="1"/>
          </p:cNvSpPr>
          <p:nvPr/>
        </p:nvSpPr>
        <p:spPr bwMode="auto">
          <a:xfrm>
            <a:off x="2819400" y="10668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PHENIX Preliminary</a:t>
            </a:r>
          </a:p>
        </p:txBody>
      </p:sp>
      <p:sp>
        <p:nvSpPr>
          <p:cNvPr id="435234" name="Rectangle 34"/>
          <p:cNvSpPr>
            <a:spLocks noChangeArrowheads="1"/>
          </p:cNvSpPr>
          <p:nvPr/>
        </p:nvSpPr>
        <p:spPr bwMode="auto">
          <a:xfrm>
            <a:off x="152400" y="457200"/>
            <a:ext cx="84582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5235" name="Text Box 35"/>
          <p:cNvSpPr txBox="1">
            <a:spLocks noChangeArrowheads="1"/>
          </p:cNvSpPr>
          <p:nvPr/>
        </p:nvSpPr>
        <p:spPr bwMode="auto">
          <a:xfrm>
            <a:off x="685800" y="6096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0.2 &lt; p</a:t>
            </a:r>
            <a:r>
              <a:rPr lang="en-US" b="1" baseline="-25000">
                <a:solidFill>
                  <a:schemeClr val="bg2"/>
                </a:solidFill>
              </a:rPr>
              <a:t>T,1</a:t>
            </a:r>
            <a:r>
              <a:rPr lang="en-US" b="1">
                <a:solidFill>
                  <a:schemeClr val="bg2"/>
                </a:solidFill>
              </a:rPr>
              <a:t> &lt; 0.4 GeV/c, 0.2 &lt; p</a:t>
            </a:r>
            <a:r>
              <a:rPr lang="en-US" b="1" baseline="-25000">
                <a:solidFill>
                  <a:schemeClr val="bg2"/>
                </a:solidFill>
              </a:rPr>
              <a:t>T,2</a:t>
            </a:r>
            <a:r>
              <a:rPr lang="en-US" b="1">
                <a:solidFill>
                  <a:schemeClr val="bg2"/>
                </a:solidFill>
              </a:rPr>
              <a:t> &lt; 0.4 GeV/c, |</a:t>
            </a:r>
            <a:r>
              <a:rPr lang="en-US" b="1">
                <a:solidFill>
                  <a:schemeClr val="bg2"/>
                </a:solidFill>
                <a:latin typeface="Symbol" pitchFamily="18" charset="2"/>
              </a:rPr>
              <a:t>Dh</a:t>
            </a:r>
            <a:r>
              <a:rPr lang="en-US" b="1">
                <a:solidFill>
                  <a:schemeClr val="bg2"/>
                </a:solidFill>
              </a:rPr>
              <a:t>|&lt;0.1</a:t>
            </a:r>
          </a:p>
        </p:txBody>
      </p:sp>
      <p:sp>
        <p:nvSpPr>
          <p:cNvPr id="435236" name="Text Box 36"/>
          <p:cNvSpPr txBox="1">
            <a:spLocks noChangeArrowheads="1"/>
          </p:cNvSpPr>
          <p:nvPr/>
        </p:nvSpPr>
        <p:spPr bwMode="auto">
          <a:xfrm>
            <a:off x="1143000" y="1295400"/>
            <a:ext cx="121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200 GeV d+Au, Min. Bias</a:t>
            </a:r>
          </a:p>
        </p:txBody>
      </p:sp>
      <p:sp>
        <p:nvSpPr>
          <p:cNvPr id="435237" name="Text Box 37"/>
          <p:cNvSpPr txBox="1">
            <a:spLocks noChangeArrowheads="1"/>
          </p:cNvSpPr>
          <p:nvPr/>
        </p:nvSpPr>
        <p:spPr bwMode="auto">
          <a:xfrm>
            <a:off x="5638800" y="1066800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22 GeV Cu+Cu, 0-10% Central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3355E1-E19E-44FC-94F7-40F51F806793}" type="slidenum">
              <a:rPr lang="en-US"/>
              <a:pPr/>
              <a:t>33</a:t>
            </a:fld>
            <a:endParaRPr lang="en-US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Like-Sign Pair Azimuthal Correlations: Au+Au</a:t>
            </a:r>
          </a:p>
        </p:txBody>
      </p:sp>
      <p:pic>
        <p:nvPicPr>
          <p:cNvPr id="437256" name="Picture 8" descr="auau200PowLSE1C0-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800600" cy="3421063"/>
          </a:xfrm>
          <a:prstGeom prst="rect">
            <a:avLst/>
          </a:prstGeom>
          <a:noFill/>
        </p:spPr>
      </p:pic>
      <p:pic>
        <p:nvPicPr>
          <p:cNvPr id="437257" name="Picture 9" descr="auau062LSC0E1Pow-0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762000"/>
            <a:ext cx="4800600" cy="3414713"/>
          </a:xfrm>
          <a:prstGeom prst="rect">
            <a:avLst/>
          </a:prstGeom>
          <a:noFill/>
        </p:spPr>
      </p:pic>
      <p:pic>
        <p:nvPicPr>
          <p:cNvPr id="437258" name="Picture 10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981200"/>
            <a:ext cx="990600" cy="317500"/>
          </a:xfrm>
          <a:prstGeom prst="rect">
            <a:avLst/>
          </a:prstGeom>
          <a:noFill/>
        </p:spPr>
      </p:pic>
      <p:pic>
        <p:nvPicPr>
          <p:cNvPr id="437259" name="Picture 11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057400"/>
            <a:ext cx="990600" cy="317500"/>
          </a:xfrm>
          <a:prstGeom prst="rect">
            <a:avLst/>
          </a:prstGeom>
          <a:noFill/>
        </p:spPr>
      </p:pic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5410200" y="1524000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62 GeV Au+Au, 0-5% Central</a:t>
            </a:r>
          </a:p>
        </p:txBody>
      </p:sp>
      <p:sp>
        <p:nvSpPr>
          <p:cNvPr id="437261" name="Text Box 13"/>
          <p:cNvSpPr txBox="1">
            <a:spLocks noChangeArrowheads="1"/>
          </p:cNvSpPr>
          <p:nvPr/>
        </p:nvSpPr>
        <p:spPr bwMode="auto">
          <a:xfrm>
            <a:off x="990600" y="1447800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200 GeV Au+Au, 0-5% Central</a:t>
            </a:r>
          </a:p>
        </p:txBody>
      </p:sp>
      <p:sp>
        <p:nvSpPr>
          <p:cNvPr id="437262" name="Rectangle 14"/>
          <p:cNvSpPr>
            <a:spLocks noChangeArrowheads="1"/>
          </p:cNvSpPr>
          <p:nvPr/>
        </p:nvSpPr>
        <p:spPr bwMode="auto">
          <a:xfrm>
            <a:off x="2971800" y="14478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PHENIX Preliminary</a:t>
            </a:r>
          </a:p>
        </p:txBody>
      </p:sp>
      <p:sp>
        <p:nvSpPr>
          <p:cNvPr id="437263" name="Rectangle 15"/>
          <p:cNvSpPr>
            <a:spLocks noChangeArrowheads="1"/>
          </p:cNvSpPr>
          <p:nvPr/>
        </p:nvSpPr>
        <p:spPr bwMode="auto">
          <a:xfrm>
            <a:off x="7315200" y="15240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PHENIX Preliminary</a:t>
            </a:r>
          </a:p>
        </p:txBody>
      </p:sp>
      <p:sp>
        <p:nvSpPr>
          <p:cNvPr id="437264" name="Rectangle 16"/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65" name="Text Box 17"/>
          <p:cNvSpPr txBox="1">
            <a:spLocks noChangeArrowheads="1"/>
          </p:cNvSpPr>
          <p:nvPr/>
        </p:nvSpPr>
        <p:spPr bwMode="auto">
          <a:xfrm>
            <a:off x="533400" y="9144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0.2 &lt; p</a:t>
            </a:r>
            <a:r>
              <a:rPr lang="en-US" b="1" baseline="-25000">
                <a:solidFill>
                  <a:schemeClr val="bg2"/>
                </a:solidFill>
              </a:rPr>
              <a:t>T,1</a:t>
            </a:r>
            <a:r>
              <a:rPr lang="en-US" b="1">
                <a:solidFill>
                  <a:schemeClr val="bg2"/>
                </a:solidFill>
              </a:rPr>
              <a:t> &lt; 0.4 GeV/c, 0.2 &lt; p</a:t>
            </a:r>
            <a:r>
              <a:rPr lang="en-US" b="1" baseline="-25000">
                <a:solidFill>
                  <a:schemeClr val="bg2"/>
                </a:solidFill>
              </a:rPr>
              <a:t>T,2</a:t>
            </a:r>
            <a:r>
              <a:rPr lang="en-US" b="1">
                <a:solidFill>
                  <a:schemeClr val="bg2"/>
                </a:solidFill>
              </a:rPr>
              <a:t> &lt; 0.4 GeV/c, |</a:t>
            </a:r>
            <a:r>
              <a:rPr lang="en-US" b="1">
                <a:solidFill>
                  <a:schemeClr val="bg2"/>
                </a:solidFill>
                <a:latin typeface="Symbol" pitchFamily="18" charset="2"/>
              </a:rPr>
              <a:t>Dh</a:t>
            </a:r>
            <a:r>
              <a:rPr lang="en-US" b="1">
                <a:solidFill>
                  <a:schemeClr val="bg2"/>
                </a:solidFill>
              </a:rPr>
              <a:t>|&lt;0.1</a:t>
            </a:r>
          </a:p>
        </p:txBody>
      </p:sp>
      <p:sp>
        <p:nvSpPr>
          <p:cNvPr id="437266" name="Text Box 18"/>
          <p:cNvSpPr txBox="1">
            <a:spLocks noChangeArrowheads="1"/>
          </p:cNvSpPr>
          <p:nvPr/>
        </p:nvSpPr>
        <p:spPr bwMode="auto">
          <a:xfrm>
            <a:off x="2438400" y="4419600"/>
            <a:ext cx="6324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power law function fits the data well for all species and centralities.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 displaced away-side peak is observed in the Au+Au correlation functions.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8A5C5-5259-4C45-BDFC-31756FDE65FC}" type="slidenum">
              <a:rPr lang="en-US"/>
              <a:pPr/>
              <a:t>34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Exponent </a:t>
            </a: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</a:rPr>
              <a:t>h</a:t>
            </a: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vs. Centrality</a:t>
            </a:r>
          </a:p>
        </p:txBody>
      </p:sp>
      <p:pic>
        <p:nvPicPr>
          <p:cNvPr id="438277" name="Picture 5" descr="etaVsN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6934200" cy="4654550"/>
          </a:xfrm>
          <a:prstGeom prst="rect">
            <a:avLst/>
          </a:prstGeom>
          <a:noFill/>
        </p:spPr>
      </p:pic>
      <p:pic>
        <p:nvPicPr>
          <p:cNvPr id="438278" name="Picture 6" descr="phenix_30_72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267200"/>
            <a:ext cx="990600" cy="317500"/>
          </a:xfrm>
          <a:prstGeom prst="rect">
            <a:avLst/>
          </a:prstGeom>
          <a:noFill/>
        </p:spPr>
      </p:pic>
      <p:sp>
        <p:nvSpPr>
          <p:cNvPr id="438279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8001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exponent </a:t>
            </a:r>
            <a:r>
              <a:rPr lang="en-US">
                <a:latin typeface="Symbol" pitchFamily="18" charset="2"/>
              </a:rPr>
              <a:t>h</a:t>
            </a:r>
            <a:r>
              <a:rPr lang="en-US"/>
              <a:t> is independent of species, centrality, and collision energy.</a:t>
            </a:r>
          </a:p>
          <a:p>
            <a:pPr>
              <a:spcBef>
                <a:spcPct val="50000"/>
              </a:spcBef>
            </a:pPr>
            <a:r>
              <a:rPr lang="en-US"/>
              <a:t>The value of </a:t>
            </a:r>
            <a:r>
              <a:rPr lang="en-US">
                <a:latin typeface="Symbol" pitchFamily="18" charset="2"/>
              </a:rPr>
              <a:t>h</a:t>
            </a:r>
            <a:r>
              <a:rPr lang="en-US"/>
              <a:t> is inconsistent with the d=3 expectation at the critical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B0F128-C16F-4E52-9944-8E5D3299F427}" type="slidenum">
              <a:rPr lang="en-US"/>
              <a:pPr/>
              <a:t>35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6588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Controlling HBT: LS vs. US Pairs</a:t>
            </a:r>
          </a:p>
        </p:txBody>
      </p:sp>
      <p:pic>
        <p:nvPicPr>
          <p:cNvPr id="439304" name="Picture 8" descr="auau200NoFitLSE1C0-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724400" cy="3365500"/>
          </a:xfrm>
          <a:prstGeom prst="rect">
            <a:avLst/>
          </a:prstGeom>
          <a:noFill/>
        </p:spPr>
      </p:pic>
      <p:pic>
        <p:nvPicPr>
          <p:cNvPr id="439305" name="Picture 9" descr="auau200NoFitUSE1C0-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14400"/>
            <a:ext cx="4724400" cy="3365500"/>
          </a:xfrm>
          <a:prstGeom prst="rect">
            <a:avLst/>
          </a:prstGeom>
          <a:noFill/>
        </p:spPr>
      </p:pic>
      <p:pic>
        <p:nvPicPr>
          <p:cNvPr id="439306" name="Picture 10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0"/>
            <a:ext cx="990600" cy="317500"/>
          </a:xfrm>
          <a:prstGeom prst="rect">
            <a:avLst/>
          </a:prstGeom>
          <a:noFill/>
        </p:spPr>
      </p:pic>
      <p:pic>
        <p:nvPicPr>
          <p:cNvPr id="439307" name="Picture 11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057400"/>
            <a:ext cx="990600" cy="317500"/>
          </a:xfrm>
          <a:prstGeom prst="rect">
            <a:avLst/>
          </a:prstGeom>
          <a:noFill/>
        </p:spPr>
      </p:pic>
      <p:sp>
        <p:nvSpPr>
          <p:cNvPr id="439310" name="Text Box 14"/>
          <p:cNvSpPr txBox="1">
            <a:spLocks noChangeArrowheads="1"/>
          </p:cNvSpPr>
          <p:nvPr/>
        </p:nvSpPr>
        <p:spPr bwMode="auto">
          <a:xfrm>
            <a:off x="1981200" y="12192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200 GeV Au+Au, 0-5% Central</a:t>
            </a:r>
          </a:p>
        </p:txBody>
      </p:sp>
      <p:sp>
        <p:nvSpPr>
          <p:cNvPr id="439311" name="Rectangle 15"/>
          <p:cNvSpPr>
            <a:spLocks noChangeArrowheads="1"/>
          </p:cNvSpPr>
          <p:nvPr/>
        </p:nvSpPr>
        <p:spPr bwMode="auto">
          <a:xfrm>
            <a:off x="2971800" y="16764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PHENIX Preliminary</a:t>
            </a:r>
          </a:p>
        </p:txBody>
      </p:sp>
      <p:sp>
        <p:nvSpPr>
          <p:cNvPr id="439312" name="Rectangle 16"/>
          <p:cNvSpPr>
            <a:spLocks noChangeArrowheads="1"/>
          </p:cNvSpPr>
          <p:nvPr/>
        </p:nvSpPr>
        <p:spPr bwMode="auto">
          <a:xfrm>
            <a:off x="7391400" y="16002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PHENIX Preliminary</a:t>
            </a:r>
          </a:p>
        </p:txBody>
      </p:sp>
      <p:sp>
        <p:nvSpPr>
          <p:cNvPr id="439313" name="Rectangle 17"/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9314" name="Text Box 18"/>
          <p:cNvSpPr txBox="1">
            <a:spLocks noChangeArrowheads="1"/>
          </p:cNvSpPr>
          <p:nvPr/>
        </p:nvSpPr>
        <p:spPr bwMode="auto">
          <a:xfrm>
            <a:off x="533400" y="9144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0.2 &lt; p</a:t>
            </a:r>
            <a:r>
              <a:rPr lang="en-US" b="1" baseline="-25000">
                <a:solidFill>
                  <a:schemeClr val="bg2"/>
                </a:solidFill>
              </a:rPr>
              <a:t>T,1</a:t>
            </a:r>
            <a:r>
              <a:rPr lang="en-US" b="1">
                <a:solidFill>
                  <a:schemeClr val="bg2"/>
                </a:solidFill>
              </a:rPr>
              <a:t> &lt; 0.4 GeV/c, 0.2 &lt; p</a:t>
            </a:r>
            <a:r>
              <a:rPr lang="en-US" b="1" baseline="-25000">
                <a:solidFill>
                  <a:schemeClr val="bg2"/>
                </a:solidFill>
              </a:rPr>
              <a:t>T,2</a:t>
            </a:r>
            <a:r>
              <a:rPr lang="en-US" b="1">
                <a:solidFill>
                  <a:schemeClr val="bg2"/>
                </a:solidFill>
              </a:rPr>
              <a:t> &lt; 0.4 GeV/c, |</a:t>
            </a:r>
            <a:r>
              <a:rPr lang="en-US" b="1">
                <a:solidFill>
                  <a:schemeClr val="bg2"/>
                </a:solidFill>
                <a:latin typeface="Symbol" pitchFamily="18" charset="2"/>
              </a:rPr>
              <a:t>Dh</a:t>
            </a:r>
            <a:r>
              <a:rPr lang="en-US" b="1">
                <a:solidFill>
                  <a:schemeClr val="bg2"/>
                </a:solidFill>
              </a:rPr>
              <a:t>|&lt;0.1</a:t>
            </a:r>
          </a:p>
        </p:txBody>
      </p:sp>
      <p:sp>
        <p:nvSpPr>
          <p:cNvPr id="439315" name="Text Box 19"/>
          <p:cNvSpPr txBox="1">
            <a:spLocks noChangeArrowheads="1"/>
          </p:cNvSpPr>
          <p:nvPr/>
        </p:nvSpPr>
        <p:spPr bwMode="auto">
          <a:xfrm>
            <a:off x="1143000" y="18288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660066"/>
                </a:solidFill>
              </a:rPr>
              <a:t>Like-Sign Pairs</a:t>
            </a:r>
          </a:p>
        </p:txBody>
      </p:sp>
      <p:sp>
        <p:nvSpPr>
          <p:cNvPr id="439316" name="Text Box 20"/>
          <p:cNvSpPr txBox="1">
            <a:spLocks noChangeArrowheads="1"/>
          </p:cNvSpPr>
          <p:nvPr/>
        </p:nvSpPr>
        <p:spPr bwMode="auto">
          <a:xfrm>
            <a:off x="5105400" y="16764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660066"/>
                </a:solidFill>
              </a:rPr>
              <a:t>Unlike-Sign Pairs</a:t>
            </a:r>
          </a:p>
        </p:txBody>
      </p:sp>
      <p:sp>
        <p:nvSpPr>
          <p:cNvPr id="439317" name="Text Box 21"/>
          <p:cNvSpPr txBox="1">
            <a:spLocks noChangeArrowheads="1"/>
          </p:cNvSpPr>
          <p:nvPr/>
        </p:nvSpPr>
        <p:spPr bwMode="auto">
          <a:xfrm>
            <a:off x="2743200" y="4419600"/>
            <a:ext cx="6096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HBT peak apparent in like-sign pair correlations disappears in unlike-sign pair correlations.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displaced away-side peak persists both like-sign and unlike-sign pair correlations.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displaced away-side peak extends across the PHENIX acceptance in </a:t>
            </a:r>
            <a:r>
              <a:rPr lang="en-US">
                <a:latin typeface="Symbol" pitchFamily="18" charset="2"/>
              </a:rPr>
              <a:t>Dh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81DB9A-CCF9-4E40-A693-7F1735B862A3}" type="slidenum">
              <a:rPr lang="en-US"/>
              <a:pPr/>
              <a:t>36</a:t>
            </a:fld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Near-Side Peak Amplitude vs. p</a:t>
            </a:r>
            <a:r>
              <a:rPr lang="en-US" sz="4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</a:p>
        </p:txBody>
      </p:sp>
      <p:pic>
        <p:nvPicPr>
          <p:cNvPr id="448516" name="Picture 4" descr="sigmaVsPtLS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6781800" cy="4551363"/>
          </a:xfrm>
          <a:prstGeom prst="rect">
            <a:avLst/>
          </a:prstGeom>
          <a:noFill/>
        </p:spPr>
      </p:pic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3962400" y="6096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Tahoma" pitchFamily="34" charset="0"/>
              </a:rPr>
              <a:t>|</a:t>
            </a:r>
            <a:r>
              <a:rPr lang="en-US" sz="1600" b="1">
                <a:solidFill>
                  <a:schemeClr val="bg1"/>
                </a:solidFill>
                <a:latin typeface="Symbol" pitchFamily="18" charset="2"/>
              </a:rPr>
              <a:t>Dh</a:t>
            </a:r>
            <a:r>
              <a:rPr lang="en-US" sz="1600" b="1">
                <a:solidFill>
                  <a:schemeClr val="bg1"/>
                </a:solidFill>
                <a:latin typeface="Tahoma" pitchFamily="34" charset="0"/>
              </a:rPr>
              <a:t>|&lt;0.1</a:t>
            </a:r>
          </a:p>
        </p:txBody>
      </p:sp>
      <p:sp>
        <p:nvSpPr>
          <p:cNvPr id="448518" name="Text Box 6"/>
          <p:cNvSpPr txBox="1">
            <a:spLocks noChangeArrowheads="1"/>
          </p:cNvSpPr>
          <p:nvPr/>
        </p:nvSpPr>
        <p:spPr bwMode="auto">
          <a:xfrm>
            <a:off x="5562600" y="2514600"/>
            <a:ext cx="11588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1"/>
                </a:solidFill>
                <a:latin typeface="Tahoma" pitchFamily="34" charset="0"/>
              </a:rPr>
              <a:t>Points plotted in the center of each p</a:t>
            </a:r>
            <a:r>
              <a:rPr lang="en-US" sz="1200" b="1" baseline="-25000">
                <a:solidFill>
                  <a:schemeClr val="accent1"/>
                </a:solidFill>
                <a:latin typeface="Tahoma" pitchFamily="34" charset="0"/>
              </a:rPr>
              <a:t>T</a:t>
            </a:r>
            <a:r>
              <a:rPr lang="en-US" sz="1200" b="1">
                <a:solidFill>
                  <a:schemeClr val="accent1"/>
                </a:solidFill>
                <a:latin typeface="Tahoma" pitchFamily="34" charset="0"/>
              </a:rPr>
              <a:t> bin.</a:t>
            </a:r>
          </a:p>
        </p:txBody>
      </p:sp>
      <p:sp>
        <p:nvSpPr>
          <p:cNvPr id="448519" name="Rectangle 7"/>
          <p:cNvSpPr>
            <a:spLocks noChangeArrowheads="1"/>
          </p:cNvSpPr>
          <p:nvPr/>
        </p:nvSpPr>
        <p:spPr bwMode="auto">
          <a:xfrm>
            <a:off x="5867400" y="533400"/>
            <a:ext cx="142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|</a:t>
            </a: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Df</a:t>
            </a:r>
            <a:r>
              <a:rPr lang="en-US" sz="24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|&lt;60</a:t>
            </a:r>
            <a:r>
              <a:rPr lang="en-US" sz="2400" baseline="300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</a:t>
            </a:r>
          </a:p>
        </p:txBody>
      </p:sp>
      <p:pic>
        <p:nvPicPr>
          <p:cNvPr id="448520" name="Picture 8" descr="phenix_30_72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114800"/>
            <a:ext cx="990600" cy="317500"/>
          </a:xfrm>
          <a:prstGeom prst="rect">
            <a:avLst/>
          </a:prstGeom>
          <a:noFill/>
        </p:spPr>
      </p:pic>
      <p:sp>
        <p:nvSpPr>
          <p:cNvPr id="448521" name="Text Box 9"/>
          <p:cNvSpPr txBox="1">
            <a:spLocks noChangeArrowheads="1"/>
          </p:cNvSpPr>
          <p:nvPr/>
        </p:nvSpPr>
        <p:spPr bwMode="auto">
          <a:xfrm>
            <a:off x="0" y="5029200"/>
            <a:ext cx="9144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The p</a:t>
            </a:r>
            <a:r>
              <a:rPr lang="en-US" sz="1600" baseline="-25000"/>
              <a:t>T </a:t>
            </a:r>
            <a:r>
              <a:rPr lang="en-US" sz="1600"/>
              <a:t>bins have been chosen so that there are equal numbers of particles per event in each bin to offset the effects of statistical dilution of the correlation amplitudes.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The Au+Au amplitudes for p</a:t>
            </a:r>
            <a:r>
              <a:rPr lang="en-US" sz="1600" baseline="-25000"/>
              <a:t>T</a:t>
            </a:r>
            <a:r>
              <a:rPr lang="en-US" sz="1600"/>
              <a:t>&lt;1 GeV/c show a power law decrease with p</a:t>
            </a:r>
            <a:r>
              <a:rPr lang="en-US" sz="1600" baseline="-25000"/>
              <a:t>T</a:t>
            </a:r>
            <a:r>
              <a:rPr lang="en-US" sz="1600"/>
              <a:t> not seen in p+p or d+Au.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The increase in amplitudes for p</a:t>
            </a:r>
            <a:r>
              <a:rPr lang="en-US" sz="1600" baseline="-25000"/>
              <a:t>T</a:t>
            </a:r>
            <a:r>
              <a:rPr lang="en-US" sz="1600"/>
              <a:t>&gt;1 GeV/c are due to the onset of the jet peak.</a:t>
            </a:r>
          </a:p>
        </p:txBody>
      </p:sp>
      <p:sp>
        <p:nvSpPr>
          <p:cNvPr id="448522" name="Text Box 10"/>
          <p:cNvSpPr txBox="1">
            <a:spLocks noChangeArrowheads="1"/>
          </p:cNvSpPr>
          <p:nvPr/>
        </p:nvSpPr>
        <p:spPr bwMode="auto">
          <a:xfrm>
            <a:off x="2514600" y="13716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36699"/>
                </a:solidFill>
              </a:rPr>
              <a:t>Min. Bias 200 GeV p+p</a:t>
            </a:r>
          </a:p>
        </p:txBody>
      </p:sp>
      <p:sp>
        <p:nvSpPr>
          <p:cNvPr id="448523" name="Text Box 11"/>
          <p:cNvSpPr txBox="1">
            <a:spLocks noChangeArrowheads="1"/>
          </p:cNvSpPr>
          <p:nvPr/>
        </p:nvSpPr>
        <p:spPr bwMode="auto">
          <a:xfrm>
            <a:off x="3200400" y="25146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</a:rPr>
              <a:t>Min. Bias 200 GeV d+Au</a:t>
            </a:r>
          </a:p>
        </p:txBody>
      </p:sp>
      <p:sp>
        <p:nvSpPr>
          <p:cNvPr id="448524" name="Rectangle 12"/>
          <p:cNvSpPr>
            <a:spLocks noChangeArrowheads="1"/>
          </p:cNvSpPr>
          <p:nvPr/>
        </p:nvSpPr>
        <p:spPr bwMode="auto">
          <a:xfrm>
            <a:off x="1905000" y="3810000"/>
            <a:ext cx="2438400" cy="749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1828800" y="3505200"/>
            <a:ext cx="2362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CC0000"/>
                </a:solidFill>
              </a:rPr>
              <a:t>0-5% Central 200 GeV Au+Au</a:t>
            </a:r>
          </a:p>
        </p:txBody>
      </p:sp>
      <p:sp>
        <p:nvSpPr>
          <p:cNvPr id="448527" name="Text Box 15"/>
          <p:cNvSpPr txBox="1">
            <a:spLocks noChangeArrowheads="1"/>
          </p:cNvSpPr>
          <p:nvPr/>
        </p:nvSpPr>
        <p:spPr bwMode="auto">
          <a:xfrm>
            <a:off x="2286000" y="3962400"/>
            <a:ext cx="2362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33399"/>
                </a:solidFill>
              </a:rPr>
              <a:t>0-5% Central 62 GeV Au+Au</a:t>
            </a:r>
          </a:p>
        </p:txBody>
      </p:sp>
      <p:sp>
        <p:nvSpPr>
          <p:cNvPr id="448528" name="Line 16"/>
          <p:cNvSpPr>
            <a:spLocks noChangeShapeType="1"/>
          </p:cNvSpPr>
          <p:nvPr/>
        </p:nvSpPr>
        <p:spPr bwMode="auto">
          <a:xfrm flipH="1">
            <a:off x="3276600" y="1676400"/>
            <a:ext cx="1524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8529" name="Line 17"/>
          <p:cNvSpPr>
            <a:spLocks noChangeShapeType="1"/>
          </p:cNvSpPr>
          <p:nvPr/>
        </p:nvSpPr>
        <p:spPr bwMode="auto">
          <a:xfrm flipH="1" flipV="1">
            <a:off x="3581400" y="2362200"/>
            <a:ext cx="1524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8530" name="Line 18"/>
          <p:cNvSpPr>
            <a:spLocks noChangeShapeType="1"/>
          </p:cNvSpPr>
          <p:nvPr/>
        </p:nvSpPr>
        <p:spPr bwMode="auto">
          <a:xfrm flipV="1">
            <a:off x="2438400" y="2971800"/>
            <a:ext cx="68580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8531" name="Line 19"/>
          <p:cNvSpPr>
            <a:spLocks noChangeShapeType="1"/>
          </p:cNvSpPr>
          <p:nvPr/>
        </p:nvSpPr>
        <p:spPr bwMode="auto">
          <a:xfrm flipV="1">
            <a:off x="3962400" y="3733800"/>
            <a:ext cx="304800" cy="22860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ECA48-3D65-4C7A-BED7-3A1229C9EFDC}" type="slidenum">
              <a:rPr lang="en-US"/>
              <a:pPr/>
              <a:t>37</a:t>
            </a:fld>
            <a:endParaRPr lang="en-US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8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Near-Side Peak Width vs. N</a:t>
            </a:r>
            <a:r>
              <a:rPr lang="en-US" sz="4000" baseline="-25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part</a:t>
            </a:r>
          </a:p>
        </p:txBody>
      </p:sp>
      <p:pic>
        <p:nvPicPr>
          <p:cNvPr id="449540" name="Picture 4" descr="sigmaVsCentLS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6400800" cy="4297363"/>
          </a:xfrm>
          <a:prstGeom prst="rect">
            <a:avLst/>
          </a:prstGeom>
          <a:noFill/>
        </p:spPr>
      </p:pic>
      <p:pic>
        <p:nvPicPr>
          <p:cNvPr id="449542" name="Picture 6" descr="phenix_30_72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200400"/>
            <a:ext cx="990600" cy="317500"/>
          </a:xfrm>
          <a:prstGeom prst="rect">
            <a:avLst/>
          </a:prstGeom>
          <a:noFill/>
        </p:spPr>
      </p:pic>
      <p:sp>
        <p:nvSpPr>
          <p:cNvPr id="449543" name="Text Box 7"/>
          <p:cNvSpPr txBox="1">
            <a:spLocks noChangeArrowheads="1"/>
          </p:cNvSpPr>
          <p:nvPr/>
        </p:nvSpPr>
        <p:spPr bwMode="auto">
          <a:xfrm>
            <a:off x="1371600" y="685800"/>
            <a:ext cx="684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latin typeface="Tahoma" pitchFamily="34" charset="0"/>
              </a:rPr>
              <a:t>200&lt;p</a:t>
            </a:r>
            <a:r>
              <a:rPr lang="en-US" sz="1600" b="1" baseline="-25000">
                <a:solidFill>
                  <a:schemeClr val="bg2"/>
                </a:solidFill>
                <a:latin typeface="Tahoma" pitchFamily="34" charset="0"/>
              </a:rPr>
              <a:t>T,1</a:t>
            </a:r>
            <a:r>
              <a:rPr lang="en-US" sz="1600" b="1">
                <a:solidFill>
                  <a:schemeClr val="bg2"/>
                </a:solidFill>
                <a:latin typeface="Tahoma" pitchFamily="34" charset="0"/>
              </a:rPr>
              <a:t>&lt;500 MeV/c, 200&lt;p</a:t>
            </a:r>
            <a:r>
              <a:rPr lang="en-US" sz="1600" b="1" baseline="-25000">
                <a:solidFill>
                  <a:schemeClr val="bg2"/>
                </a:solidFill>
                <a:latin typeface="Tahoma" pitchFamily="34" charset="0"/>
              </a:rPr>
              <a:t>T,2</a:t>
            </a:r>
            <a:r>
              <a:rPr lang="en-US" sz="1600" b="1">
                <a:solidFill>
                  <a:schemeClr val="bg2"/>
                </a:solidFill>
                <a:latin typeface="Tahoma" pitchFamily="34" charset="0"/>
              </a:rPr>
              <a:t>&lt;500 MeV/c</a:t>
            </a:r>
          </a:p>
        </p:txBody>
      </p:sp>
      <p:sp>
        <p:nvSpPr>
          <p:cNvPr id="449544" name="Text Box 8"/>
          <p:cNvSpPr txBox="1">
            <a:spLocks noChangeArrowheads="1"/>
          </p:cNvSpPr>
          <p:nvPr/>
        </p:nvSpPr>
        <p:spPr bwMode="auto">
          <a:xfrm>
            <a:off x="2895600" y="15240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|</a:t>
            </a:r>
            <a:r>
              <a:rPr lang="en-US" sz="2000" b="1">
                <a:solidFill>
                  <a:schemeClr val="bg1"/>
                </a:solidFill>
                <a:latin typeface="Symbol" pitchFamily="18" charset="2"/>
              </a:rPr>
              <a:t>Dh</a:t>
            </a: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|&lt;0.1</a:t>
            </a:r>
          </a:p>
        </p:txBody>
      </p:sp>
      <p:sp>
        <p:nvSpPr>
          <p:cNvPr id="449545" name="Text Box 9"/>
          <p:cNvSpPr txBox="1">
            <a:spLocks noChangeArrowheads="1"/>
          </p:cNvSpPr>
          <p:nvPr/>
        </p:nvSpPr>
        <p:spPr bwMode="auto">
          <a:xfrm>
            <a:off x="2971800" y="5029200"/>
            <a:ext cx="5486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Weak centrality dependence on the near-side peak widths.</a:t>
            </a:r>
          </a:p>
          <a:p>
            <a:pPr>
              <a:spcBef>
                <a:spcPct val="50000"/>
              </a:spcBef>
            </a:pPr>
            <a:r>
              <a:rPr lang="en-US"/>
              <a:t>d+Au and Au+Au widths are narrower than p+p.</a:t>
            </a:r>
          </a:p>
        </p:txBody>
      </p:sp>
      <p:sp>
        <p:nvSpPr>
          <p:cNvPr id="449546" name="Oval 10"/>
          <p:cNvSpPr>
            <a:spLocks noChangeArrowheads="1"/>
          </p:cNvSpPr>
          <p:nvPr/>
        </p:nvSpPr>
        <p:spPr bwMode="auto">
          <a:xfrm>
            <a:off x="1905000" y="1371600"/>
            <a:ext cx="5334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9547" name="Rectangle 11"/>
          <p:cNvSpPr>
            <a:spLocks noChangeArrowheads="1"/>
          </p:cNvSpPr>
          <p:nvPr/>
        </p:nvSpPr>
        <p:spPr bwMode="auto">
          <a:xfrm>
            <a:off x="4419600" y="3657600"/>
            <a:ext cx="990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F9A8C-ECB3-46AA-991D-26F837023D21}" type="slidenum">
              <a:rPr lang="en-US"/>
              <a:pPr/>
              <a:t>38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Summary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/>
              <a:t>Multiplicity fluctuations</a:t>
            </a:r>
            <a:r>
              <a:rPr lang="en-US" sz="2000" dirty="0"/>
              <a:t>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Consistent with or below the expectation of a participant superposition model based upon </a:t>
            </a:r>
            <a:r>
              <a:rPr lang="en-US" sz="1800" dirty="0" err="1"/>
              <a:t>p+p</a:t>
            </a:r>
            <a:r>
              <a:rPr lang="en-US" sz="1800" dirty="0"/>
              <a:t> data. </a:t>
            </a:r>
            <a:r>
              <a:rPr lang="en-US" sz="1800" b="1" dirty="0">
                <a:solidFill>
                  <a:srgbClr val="CCECFF"/>
                </a:solidFill>
              </a:rPr>
              <a:t>No evidence for critical behavior seen</a:t>
            </a:r>
            <a:r>
              <a:rPr lang="en-US" sz="1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000" b="1" dirty="0"/>
              <a:t>&lt;</a:t>
            </a:r>
            <a:r>
              <a:rPr lang="en-US" sz="2000" b="1" dirty="0" err="1"/>
              <a:t>p</a:t>
            </a:r>
            <a:r>
              <a:rPr lang="en-US" sz="2000" b="1" baseline="-25000" dirty="0" err="1"/>
              <a:t>T</a:t>
            </a:r>
            <a:r>
              <a:rPr lang="en-US" sz="2000" b="1" dirty="0"/>
              <a:t>&gt; fluctuations: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Exhibit a </a:t>
            </a:r>
            <a:r>
              <a:rPr lang="en-US" sz="1800" dirty="0" smtClean="0"/>
              <a:t>universal 1/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part</a:t>
            </a:r>
            <a:r>
              <a:rPr lang="en-US" sz="1800" dirty="0" smtClean="0"/>
              <a:t> scaling.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The magnitude of &lt;</a:t>
            </a:r>
            <a:r>
              <a:rPr lang="en-US" sz="1800" dirty="0" err="1"/>
              <a:t>p</a:t>
            </a:r>
            <a:r>
              <a:rPr lang="en-US" sz="1800" baseline="-25000" dirty="0" err="1"/>
              <a:t>T</a:t>
            </a:r>
            <a:r>
              <a:rPr lang="en-US" sz="1800" dirty="0"/>
              <a:t>&gt; fluctuations as a function of </a:t>
            </a:r>
            <a:r>
              <a:rPr lang="en-US" sz="1800" dirty="0" err="1"/>
              <a:t>sqrt</a:t>
            </a:r>
            <a:r>
              <a:rPr lang="en-US" sz="1800" dirty="0"/>
              <a:t>(</a:t>
            </a:r>
            <a:r>
              <a:rPr lang="en-US" sz="1800" dirty="0" err="1"/>
              <a:t>s</a:t>
            </a:r>
            <a:r>
              <a:rPr lang="en-US" sz="1800" baseline="-25000" dirty="0" err="1"/>
              <a:t>NN</a:t>
            </a:r>
            <a:r>
              <a:rPr lang="en-US" sz="1800" dirty="0"/>
              <a:t>) do not scale with the jet production cross section</a:t>
            </a:r>
            <a:r>
              <a:rPr lang="en-US" sz="18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Looking forward to measuring fluctuations at very low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in an energy scan.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b="1" dirty="0"/>
              <a:t>Baryon-baryon and Meson-meson Fluctuations</a:t>
            </a:r>
          </a:p>
          <a:p>
            <a:pPr lvl="1">
              <a:lnSpc>
                <a:spcPct val="80000"/>
              </a:lnSpc>
            </a:pPr>
            <a:r>
              <a:rPr lang="en-US" sz="1800" b="1" dirty="0"/>
              <a:t>&lt;K/</a:t>
            </a:r>
            <a:r>
              <a:rPr lang="en-US" sz="1800" b="1" dirty="0">
                <a:latin typeface="Symbol" pitchFamily="18" charset="2"/>
              </a:rPr>
              <a:t>p</a:t>
            </a:r>
            <a:r>
              <a:rPr lang="en-US" sz="1800" b="1" dirty="0"/>
              <a:t>&gt; fluctuations ~1/</a:t>
            </a:r>
            <a:r>
              <a:rPr lang="en-US" sz="1800" b="1" dirty="0" err="1"/>
              <a:t>N</a:t>
            </a:r>
            <a:r>
              <a:rPr lang="en-US" sz="1800" b="1" baseline="-25000" dirty="0" err="1"/>
              <a:t>part</a:t>
            </a:r>
            <a:r>
              <a:rPr lang="en-US" sz="1800" b="1" dirty="0"/>
              <a:t>, &lt;p/</a:t>
            </a:r>
            <a:r>
              <a:rPr lang="en-US" sz="1800" b="1" dirty="0">
                <a:latin typeface="Symbol" pitchFamily="18" charset="2"/>
              </a:rPr>
              <a:t>p</a:t>
            </a:r>
            <a:r>
              <a:rPr lang="en-US" sz="1800" b="1" dirty="0"/>
              <a:t>&gt; fluctuations relatively flat with </a:t>
            </a:r>
            <a:r>
              <a:rPr lang="en-US" sz="1800" b="1" dirty="0" err="1" smtClean="0"/>
              <a:t>N</a:t>
            </a:r>
            <a:r>
              <a:rPr lang="en-US" sz="1800" b="1" baseline="-25000" dirty="0" err="1" smtClean="0"/>
              <a:t>part</a:t>
            </a:r>
            <a:endParaRPr lang="en-US" sz="1800" b="1" baseline="-25000" dirty="0"/>
          </a:p>
          <a:p>
            <a:pPr lvl="1">
              <a:lnSpc>
                <a:spcPct val="80000"/>
              </a:lnSpc>
            </a:pPr>
            <a:r>
              <a:rPr lang="en-US" sz="1600" b="1" dirty="0" smtClean="0"/>
              <a:t>Working on measurements for 62.4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Au+Au</a:t>
            </a:r>
            <a:r>
              <a:rPr lang="en-US" sz="16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Extraction </a:t>
            </a:r>
            <a:r>
              <a:rPr lang="en-US" sz="2000" b="1" dirty="0"/>
              <a:t>of </a:t>
            </a:r>
            <a:r>
              <a:rPr lang="el-GR" altLang="ja-JP" sz="2000" b="1" dirty="0">
                <a:cs typeface="Times New Roman" pitchFamily="18" charset="0"/>
              </a:rPr>
              <a:t>αξ</a:t>
            </a:r>
            <a:r>
              <a:rPr lang="en-US" altLang="ja-JP" sz="2000" b="1" dirty="0">
                <a:ea typeface="ＭＳ Ｐゴシック" pitchFamily="50" charset="-128"/>
                <a:cs typeface="Times New Roman" pitchFamily="18" charset="0"/>
              </a:rPr>
              <a:t> with Multiplicity Fluctuations at low </a:t>
            </a:r>
            <a:r>
              <a:rPr lang="en-US" altLang="ja-JP" sz="2000" b="1" dirty="0" err="1">
                <a:ea typeface="ＭＳ Ｐゴシック" pitchFamily="50" charset="-128"/>
                <a:cs typeface="Times New Roman" pitchFamily="18" charset="0"/>
              </a:rPr>
              <a:t>p</a:t>
            </a:r>
            <a:r>
              <a:rPr lang="en-US" altLang="ja-JP" sz="2000" b="1" baseline="-25000" dirty="0" err="1">
                <a:ea typeface="ＭＳ Ｐゴシック" pitchFamily="50" charset="-128"/>
                <a:cs typeface="Times New Roman" pitchFamily="18" charset="0"/>
              </a:rPr>
              <a:t>T</a:t>
            </a:r>
            <a:endParaRPr lang="en-US" altLang="ja-JP" sz="2000" b="1" baseline="-25000" dirty="0">
              <a:ea typeface="ＭＳ Ｐゴシック" pitchFamily="50" charset="-128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/>
              <a:t>Possible non-monotonic behavior at </a:t>
            </a:r>
            <a:r>
              <a:rPr lang="en-US" sz="1800" dirty="0" smtClean="0"/>
              <a:t>Npart~90, but only for 200 </a:t>
            </a:r>
            <a:r>
              <a:rPr lang="en-US" sz="1800" dirty="0" err="1" smtClean="0"/>
              <a:t>GeV</a:t>
            </a:r>
            <a:r>
              <a:rPr lang="en-US" sz="1800" dirty="0" smtClean="0"/>
              <a:t> </a:t>
            </a:r>
            <a:r>
              <a:rPr lang="en-US" sz="1800" dirty="0" err="1" smtClean="0"/>
              <a:t>Au+Au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b="1" dirty="0"/>
              <a:t>Low-</a:t>
            </a:r>
            <a:r>
              <a:rPr lang="en-US" sz="2000" b="1" dirty="0" err="1"/>
              <a:t>p</a:t>
            </a:r>
            <a:r>
              <a:rPr lang="en-US" sz="2000" b="1" baseline="-25000" dirty="0" err="1"/>
              <a:t>T</a:t>
            </a:r>
            <a:r>
              <a:rPr lang="en-US" sz="2000" b="1" dirty="0"/>
              <a:t> </a:t>
            </a:r>
            <a:r>
              <a:rPr lang="en-US" sz="2000" b="1" dirty="0" err="1" smtClean="0"/>
              <a:t>Azimuthal</a:t>
            </a:r>
            <a:r>
              <a:rPr lang="en-US" sz="2000" b="1" dirty="0" smtClean="0"/>
              <a:t> Correlations</a:t>
            </a:r>
            <a:r>
              <a:rPr lang="en-US" sz="20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exponent </a:t>
            </a:r>
            <a:r>
              <a:rPr lang="en-US" sz="1800" dirty="0">
                <a:latin typeface="Symbol" pitchFamily="18" charset="2"/>
              </a:rPr>
              <a:t>h</a:t>
            </a:r>
            <a:r>
              <a:rPr lang="en-US" sz="1800" dirty="0"/>
              <a:t> extracted from the HBT peak is identical for all collision species. </a:t>
            </a:r>
            <a:r>
              <a:rPr lang="en-US" sz="1800" b="1" dirty="0">
                <a:solidFill>
                  <a:srgbClr val="CCECFF"/>
                </a:solidFill>
              </a:rPr>
              <a:t>No evidence of critical behavior is seen.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The width of the HBT peak does not change in 200 vs. 62 </a:t>
            </a:r>
            <a:r>
              <a:rPr lang="en-US" sz="1800" dirty="0" err="1" smtClean="0"/>
              <a:t>GeV</a:t>
            </a:r>
            <a:r>
              <a:rPr lang="en-US" sz="1800" dirty="0" smtClean="0"/>
              <a:t> </a:t>
            </a:r>
            <a:r>
              <a:rPr lang="en-US" sz="1800" dirty="0" err="1" smtClean="0"/>
              <a:t>Au+Au</a:t>
            </a:r>
            <a:r>
              <a:rPr lang="en-US" sz="1800" dirty="0" smtClean="0"/>
              <a:t>. </a:t>
            </a:r>
            <a:r>
              <a:rPr lang="en-US" sz="1800" b="1" dirty="0" smtClean="0">
                <a:solidFill>
                  <a:srgbClr val="CCECFF"/>
                </a:solidFill>
              </a:rPr>
              <a:t>No evidence of critical behavior is seen.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 </a:t>
            </a:r>
            <a:r>
              <a:rPr lang="en-US" sz="1800" dirty="0"/>
              <a:t>displaced away-side peak is observed in </a:t>
            </a:r>
            <a:r>
              <a:rPr lang="en-US" sz="1800" dirty="0" err="1"/>
              <a:t>azimuthal</a:t>
            </a:r>
            <a:r>
              <a:rPr lang="en-US" sz="1800" dirty="0"/>
              <a:t> correlations at low </a:t>
            </a:r>
            <a:r>
              <a:rPr lang="en-US" sz="1800" dirty="0" err="1"/>
              <a:t>p</a:t>
            </a:r>
            <a:r>
              <a:rPr lang="en-US" sz="1800" baseline="-25000" dirty="0" err="1"/>
              <a:t>T</a:t>
            </a:r>
            <a:r>
              <a:rPr lang="en-US" sz="1800" dirty="0"/>
              <a:t> in </a:t>
            </a:r>
            <a:r>
              <a:rPr lang="en-US" sz="1800" dirty="0" err="1"/>
              <a:t>Au+Au</a:t>
            </a:r>
            <a:r>
              <a:rPr lang="en-US" sz="1800" dirty="0"/>
              <a:t> collisions.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51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Outlook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9FBEB-6ED1-4867-A59C-EE89EA7E0E0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762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PHENIX has already initiated a program to probe the QCD phase diagram in search of evidence of critical behavior. PHENIX looks forward to participating in a RHIC low energy scan.</a:t>
            </a:r>
            <a:endParaRPr lang="en-US" dirty="0"/>
          </a:p>
        </p:txBody>
      </p:sp>
      <p:pic>
        <p:nvPicPr>
          <p:cNvPr id="6" name="Picture 5" descr="PHENIX0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3429000" cy="2571750"/>
          </a:xfrm>
          <a:prstGeom prst="rect">
            <a:avLst/>
          </a:prstGeom>
        </p:spPr>
      </p:pic>
      <p:pic>
        <p:nvPicPr>
          <p:cNvPr id="7" name="Picture 6" descr="PHENIX0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8600"/>
            <a:ext cx="3327400" cy="2495550"/>
          </a:xfrm>
          <a:prstGeom prst="rect">
            <a:avLst/>
          </a:prstGeom>
        </p:spPr>
      </p:pic>
      <p:pic>
        <p:nvPicPr>
          <p:cNvPr id="9" name="Picture 8" descr="PHENIX07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209800"/>
            <a:ext cx="3505200" cy="2628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600" y="1905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 displays from 9.2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724400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addition of the Silicon Vertex Upgrade </a:t>
            </a:r>
            <a:r>
              <a:rPr lang="en-US" dirty="0" smtClean="0"/>
              <a:t> </a:t>
            </a:r>
            <a:r>
              <a:rPr lang="en-US" dirty="0" smtClean="0"/>
              <a:t>will greatly improve PHENIX capabilities at low energies </a:t>
            </a:r>
            <a:r>
              <a:rPr lang="en-US" dirty="0" smtClean="0">
                <a:sym typeface="Wingdings" pitchFamily="2" charset="2"/>
              </a:rPr>
              <a:t> larger acceptance = greater sensitivity in fluctuation measurements, also lower </a:t>
            </a:r>
            <a:r>
              <a:rPr lang="en-US" dirty="0" err="1" smtClean="0">
                <a:sym typeface="Wingdings" pitchFamily="2" charset="2"/>
              </a:rPr>
              <a:t>p</a:t>
            </a:r>
            <a:r>
              <a:rPr lang="en-US" baseline="-25000" dirty="0" err="1" smtClean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 acceptance.</a:t>
            </a:r>
            <a:r>
              <a:rPr lang="en-US" dirty="0" smtClean="0"/>
              <a:t>  The addition of a new T0/trigger barrel will also greatly improve performance.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6364FC-D0A3-4CC2-9D04-E7B2977F3F0D}" type="slidenum">
              <a:rPr lang="en-US"/>
              <a:pPr/>
              <a:t>4</a:t>
            </a:fld>
            <a:endParaRPr lang="en-US"/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Multiplicity Fluctuations</a:t>
            </a:r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1066800" y="2895600"/>
            <a:ext cx="76200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Multiplicity fluctuations have been measured in the following systems: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/>
              <a:t> 200 GeV Au+Au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/>
              <a:t> 62.4 GeV Au+Au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/>
              <a:t> 200 GeV Cu+Cu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/>
              <a:t> 62.4 GeV Cu+Cu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/>
              <a:t> 22.5 GeV Cu+Cu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/>
              <a:t> 200 GeV p+p (baseline)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Survey completed as a function of centrality and p</a:t>
            </a:r>
            <a:r>
              <a:rPr lang="en-US" baseline="-25000"/>
              <a:t>T</a:t>
            </a:r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 Multiplicity fluctuations may be sensitive to divergences in the compressibility of the system near the critical point.</a:t>
            </a:r>
            <a:endParaRPr lang="en-US" sz="2000" baseline="-25000"/>
          </a:p>
        </p:txBody>
      </p:sp>
      <p:sp>
        <p:nvSpPr>
          <p:cNvPr id="419849" name="Rectangle 9"/>
          <p:cNvSpPr>
            <a:spLocks noChangeArrowheads="1"/>
          </p:cNvSpPr>
          <p:nvPr/>
        </p:nvSpPr>
        <p:spPr bwMode="auto">
          <a:xfrm>
            <a:off x="381000" y="1600200"/>
            <a:ext cx="5334000" cy="1143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547688" y="1828800"/>
          <a:ext cx="5051425" cy="903288"/>
        </p:xfrm>
        <a:graphic>
          <a:graphicData uri="http://schemas.openxmlformats.org/presentationml/2006/ole">
            <p:oleObj spid="_x0000_s419850" name="Equation" r:id="rId3" imgW="2361960" imgH="431640" progId="Equation.3">
              <p:embed/>
            </p:oleObj>
          </a:graphicData>
        </a:graphic>
      </p:graphicFrame>
      <p:sp>
        <p:nvSpPr>
          <p:cNvPr id="419851" name="Text Box 11"/>
          <p:cNvSpPr txBox="1">
            <a:spLocks noChangeArrowheads="1"/>
          </p:cNvSpPr>
          <p:nvPr/>
        </p:nvSpPr>
        <p:spPr bwMode="auto">
          <a:xfrm>
            <a:off x="1600200" y="1600200"/>
            <a:ext cx="297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Grand Canonical Ensemble</a:t>
            </a:r>
          </a:p>
        </p:txBody>
      </p:sp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533400" y="1828800"/>
          <a:ext cx="5051425" cy="903288"/>
        </p:xfrm>
        <a:graphic>
          <a:graphicData uri="http://schemas.openxmlformats.org/presentationml/2006/ole">
            <p:oleObj spid="_x0000_s419852" name="Equation" r:id="rId4" imgW="2361960" imgH="431640" progId="Equation.3">
              <p:embed/>
            </p:oleObj>
          </a:graphicData>
        </a:graphic>
      </p:graphicFrame>
      <p:sp>
        <p:nvSpPr>
          <p:cNvPr id="419853" name="Text Box 13"/>
          <p:cNvSpPr txBox="1">
            <a:spLocks noChangeArrowheads="1"/>
          </p:cNvSpPr>
          <p:nvPr/>
        </p:nvSpPr>
        <p:spPr bwMode="auto">
          <a:xfrm>
            <a:off x="1585913" y="1600200"/>
            <a:ext cx="297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Grand Canonical Ensemble</a:t>
            </a:r>
          </a:p>
        </p:txBody>
      </p:sp>
      <p:sp>
        <p:nvSpPr>
          <p:cNvPr id="419854" name="Text Box 14"/>
          <p:cNvSpPr txBox="1">
            <a:spLocks noChangeArrowheads="1"/>
          </p:cNvSpPr>
          <p:nvPr/>
        </p:nvSpPr>
        <p:spPr bwMode="auto">
          <a:xfrm>
            <a:off x="6172200" y="1905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w</a:t>
            </a:r>
            <a:r>
              <a:rPr lang="en-US" baseline="-25000"/>
              <a:t>N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“Scaled Variance”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74374-0054-4390-9E3E-6638FE6A3C2B}" type="slidenum">
              <a:rPr lang="en-US"/>
              <a:pPr/>
              <a:t>40</a:t>
            </a:fld>
            <a:endParaRPr lang="en-US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57400"/>
            <a:ext cx="8229600" cy="11398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Auxiliary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E2080A-9DCB-49CD-8FD0-3930A279EC5D}" type="slidenum">
              <a:rPr lang="en-US"/>
              <a:pPr/>
              <a:t>41</a:t>
            </a:fld>
            <a:endParaRPr lang="en-US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05800" cy="3810000"/>
          </a:xfrm>
          <a:noFill/>
          <a:ln/>
        </p:spPr>
        <p:txBody>
          <a:bodyPr/>
          <a:lstStyle/>
          <a:p>
            <a:r>
              <a:rPr lang="en-US" sz="2000"/>
              <a:t>In a Participant Superposition Model, multiplicity fluctuations are given by: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		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N</a:t>
            </a:r>
            <a:r>
              <a:rPr lang="en-US" sz="2000"/>
              <a:t> = 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n</a:t>
            </a:r>
            <a:r>
              <a:rPr lang="en-US" sz="2000"/>
              <a:t> + &lt;N&gt;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Np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where </a:t>
            </a:r>
            <a:r>
              <a:rPr lang="en-US" sz="2000" i="1">
                <a:latin typeface="Symbol" pitchFamily="18" charset="2"/>
              </a:rPr>
              <a:t>w</a:t>
            </a:r>
            <a:r>
              <a:rPr lang="en-US" sz="2000" i="1"/>
              <a:t> = </a:t>
            </a:r>
            <a:r>
              <a:rPr lang="en-US" sz="2000" i="1">
                <a:latin typeface="Symbol" pitchFamily="18" charset="2"/>
              </a:rPr>
              <a:t>s</a:t>
            </a:r>
            <a:r>
              <a:rPr lang="en-US" sz="2000" i="1" baseline="30000"/>
              <a:t>2</a:t>
            </a:r>
            <a:r>
              <a:rPr lang="en-US" sz="2000" i="1"/>
              <a:t>/</a:t>
            </a:r>
            <a:r>
              <a:rPr lang="en-US" sz="2000" i="1">
                <a:latin typeface="Symbol" pitchFamily="18" charset="2"/>
              </a:rPr>
              <a:t>m</a:t>
            </a:r>
            <a:r>
              <a:rPr lang="en-US" sz="2000"/>
              <a:t>. </a:t>
            </a:r>
            <a:r>
              <a:rPr lang="en-US" sz="2000" i="1">
                <a:latin typeface="Symbol" pitchFamily="18" charset="2"/>
              </a:rPr>
              <a:t>w</a:t>
            </a:r>
            <a:r>
              <a:rPr lang="en-US" sz="2000" i="1" baseline="-25000"/>
              <a:t>N</a:t>
            </a:r>
            <a:r>
              <a:rPr lang="en-US" sz="2000" i="1"/>
              <a:t> = total fluctuation, </a:t>
            </a:r>
            <a:r>
              <a:rPr lang="en-US" sz="2000" i="1">
                <a:latin typeface="Symbol" pitchFamily="18" charset="2"/>
              </a:rPr>
              <a:t>w</a:t>
            </a:r>
            <a:r>
              <a:rPr lang="en-US" sz="2000" i="1" baseline="-25000"/>
              <a:t>n</a:t>
            </a:r>
            <a:r>
              <a:rPr lang="en-US" sz="2000" i="1"/>
              <a:t> = fluctuation of each source (e.g. hadron-hadron collision), </a:t>
            </a:r>
            <a:r>
              <a:rPr lang="en-US" sz="2000" i="1">
                <a:latin typeface="Symbol" pitchFamily="18" charset="2"/>
              </a:rPr>
              <a:t>w</a:t>
            </a:r>
            <a:r>
              <a:rPr lang="en-US" sz="2000" i="1" baseline="-25000"/>
              <a:t>Np</a:t>
            </a:r>
            <a:r>
              <a:rPr lang="en-US" sz="2000" i="1"/>
              <a:t> = fluctuation in number of sources (participants).</a:t>
            </a:r>
          </a:p>
          <a:p>
            <a:r>
              <a:rPr lang="en-US" sz="2000" i="1"/>
              <a:t> </a:t>
            </a:r>
            <a:r>
              <a:rPr lang="en-US" sz="2000"/>
              <a:t>After correcting for fluctuations due to impact parameter, 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N</a:t>
            </a:r>
            <a:r>
              <a:rPr lang="en-US" sz="2000"/>
              <a:t> = 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n</a:t>
            </a:r>
            <a:r>
              <a:rPr lang="en-US" sz="2000"/>
              <a:t> independent of centrality.</a:t>
            </a:r>
          </a:p>
          <a:p>
            <a:r>
              <a:rPr lang="en-US" sz="2000"/>
              <a:t>Multiplicity fluctuations are also dependent on acceptance: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			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n</a:t>
            </a:r>
            <a:r>
              <a:rPr lang="en-US" sz="2000"/>
              <a:t> = 1 – f + f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n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	where f = N</a:t>
            </a:r>
            <a:r>
              <a:rPr lang="en-US" sz="2000" baseline="-25000"/>
              <a:t>accepted</a:t>
            </a:r>
            <a:r>
              <a:rPr lang="en-US" sz="2000"/>
              <a:t>/N</a:t>
            </a:r>
            <a:r>
              <a:rPr lang="en-US" sz="2000" baseline="-25000"/>
              <a:t>total</a:t>
            </a:r>
            <a:r>
              <a:rPr lang="en-US" sz="2000"/>
              <a:t>. 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n</a:t>
            </a:r>
            <a:r>
              <a:rPr lang="en-US" sz="2000"/>
              <a:t> = fluctuations from each source in 4</a:t>
            </a:r>
            <a:r>
              <a:rPr lang="en-US" sz="2000">
                <a:latin typeface="Symbol" pitchFamily="18" charset="2"/>
              </a:rPr>
              <a:t>p</a:t>
            </a:r>
          </a:p>
        </p:txBody>
      </p:sp>
      <p:sp>
        <p:nvSpPr>
          <p:cNvPr id="454661" name="Text Box 5"/>
          <p:cNvSpPr txBox="1">
            <a:spLocks noChangeArrowheads="1"/>
          </p:cNvSpPr>
          <p:nvPr/>
        </p:nvSpPr>
        <p:spPr bwMode="auto">
          <a:xfrm>
            <a:off x="0" y="5181600"/>
            <a:ext cx="8915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Superposition model at 200 GeV taken from PHENIX measurements of 200 GeV p+p. The results agree with UA5 measurements in PHENIX’s pseudorapidity window.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Superposition model at 22 GeV taken from NA22 measurements in PHENIX’s pseudorapidity window.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Superposition model at 62 GeV taken from interpolation of UA5 results in PHENIX’s pseudorapidity window.</a:t>
            </a:r>
          </a:p>
        </p:txBody>
      </p:sp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Multiplicity Fluctuations: Participant Superposition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29A808-E827-4CB3-A93F-620D9813C1D4}" type="slidenum">
              <a:rPr lang="en-US"/>
              <a:pPr/>
              <a:t>42</a:t>
            </a:fld>
            <a:endParaRPr lang="en-US"/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010199"/>
                  </a:outerShdw>
                </a:effectLst>
              </a:rPr>
              <a:t>The PHENIX Detector</a:t>
            </a:r>
          </a:p>
        </p:txBody>
      </p:sp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533400" y="5486400"/>
            <a:ext cx="8001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Although the PHENIX acceptance is traditionally considered small for event-by-event measurements, the acceptance is large enough to provide a competitive sensitivity to most observables.</a:t>
            </a:r>
          </a:p>
        </p:txBody>
      </p:sp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5410200" y="3581400"/>
            <a:ext cx="3276600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ahoma" pitchFamily="34" charset="0"/>
              </a:rPr>
              <a:t>Acceptance: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|</a:t>
            </a:r>
            <a:r>
              <a:rPr lang="en-US" b="1">
                <a:latin typeface="Symbol" pitchFamily="18" charset="2"/>
              </a:rPr>
              <a:t>h</a:t>
            </a:r>
            <a:r>
              <a:rPr lang="en-US" b="1">
                <a:latin typeface="Tahoma" pitchFamily="34" charset="0"/>
              </a:rPr>
              <a:t>| ~ 0.35, |</a:t>
            </a:r>
            <a:r>
              <a:rPr lang="en-US" b="1">
                <a:latin typeface="Symbol" pitchFamily="18" charset="2"/>
              </a:rPr>
              <a:t>Df</a:t>
            </a:r>
            <a:r>
              <a:rPr lang="en-US" b="1">
                <a:latin typeface="Tahoma" pitchFamily="34" charset="0"/>
              </a:rPr>
              <a:t>|~ </a:t>
            </a:r>
            <a:r>
              <a:rPr lang="en-US" b="1">
                <a:latin typeface="Symbol" pitchFamily="18" charset="2"/>
              </a:rPr>
              <a:t>p</a:t>
            </a:r>
          </a:p>
        </p:txBody>
      </p:sp>
      <p:sp>
        <p:nvSpPr>
          <p:cNvPr id="444423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Two “central arm” spectrometers anchored by drift chambers and pad chambers for 3-D track reconstruction within a focusing magnetic field.</a:t>
            </a:r>
          </a:p>
        </p:txBody>
      </p:sp>
      <p:pic>
        <p:nvPicPr>
          <p:cNvPr id="4444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4876800" cy="3357563"/>
          </a:xfrm>
          <a:prstGeom prst="rect">
            <a:avLst/>
          </a:prstGeom>
          <a:noFill/>
        </p:spPr>
      </p:pic>
      <p:pic>
        <p:nvPicPr>
          <p:cNvPr id="444425" name="Picture 9" descr="Phenix_Nch_Et_2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609600"/>
            <a:ext cx="3810000" cy="309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FE816-9494-4723-BC5A-43B8017419A4}" type="slidenum">
              <a:rPr lang="en-US"/>
              <a:pPr/>
              <a:t>43</a:t>
            </a:fld>
            <a:endParaRPr lang="en-US"/>
          </a:p>
        </p:txBody>
      </p:sp>
      <p:sp>
        <p:nvSpPr>
          <p:cNvPr id="455684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010199"/>
                  </a:outerShdw>
                </a:effectLst>
              </a:rPr>
              <a:t>String Percolation Model</a:t>
            </a:r>
          </a:p>
        </p:txBody>
      </p:sp>
      <p:pic>
        <p:nvPicPr>
          <p:cNvPr id="455685" name="Picture 5" descr="percoEx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764463" cy="6024563"/>
          </a:xfrm>
          <a:prstGeom prst="rect">
            <a:avLst/>
          </a:prstGeom>
          <a:noFill/>
        </p:spPr>
      </p:pic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5867400" y="3124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800000"/>
                </a:solidFill>
              </a:rPr>
              <a:t>Slide by C. Pajares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50ADF0-6315-4CD7-A09A-9C7CA052965E}" type="slidenum">
              <a:rPr lang="en-US"/>
              <a:pPr/>
              <a:t>44</a:t>
            </a:fld>
            <a:endParaRPr lang="en-US"/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0" y="0"/>
            <a:ext cx="91440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3600">
                <a:effectLst>
                  <a:outerShdw blurRad="38100" dist="38100" dir="2700000" algn="tl">
                    <a:srgbClr val="010199"/>
                  </a:outerShdw>
                </a:effectLst>
              </a:rPr>
              <a:t>Scaled Variance: String Percolation Model</a:t>
            </a:r>
          </a:p>
        </p:txBody>
      </p:sp>
      <p:pic>
        <p:nvPicPr>
          <p:cNvPr id="456709" name="Picture 5" descr="auauSvarHi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5715000" cy="5332413"/>
          </a:xfrm>
          <a:prstGeom prst="rect">
            <a:avLst/>
          </a:prstGeom>
          <a:noFill/>
        </p:spPr>
      </p:pic>
      <p:sp>
        <p:nvSpPr>
          <p:cNvPr id="456710" name="Text Box 6"/>
          <p:cNvSpPr txBox="1">
            <a:spLocks noChangeArrowheads="1"/>
          </p:cNvSpPr>
          <p:nvPr/>
        </p:nvSpPr>
        <p:spPr bwMode="auto">
          <a:xfrm>
            <a:off x="5791200" y="1752600"/>
            <a:ext cx="335280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String percolation provides a possible explanation for the decrease in the scaled variance with increasing centrality.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Shown in green are the direct predictions of the string percolation model for 200 GeV Au+Au, scaled down to the PHENIX acceptance.</a:t>
            </a:r>
          </a:p>
          <a:p>
            <a:pPr>
              <a:spcBef>
                <a:spcPct val="50000"/>
              </a:spcBef>
            </a:pPr>
            <a:r>
              <a:rPr lang="en-US"/>
              <a:t>Percolation still does not explain the plateau in the most peripheral Au+Au collisions.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56711" name="Picture 7" descr="phenix_30_72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038600"/>
            <a:ext cx="762000" cy="244475"/>
          </a:xfrm>
          <a:prstGeom prst="rect">
            <a:avLst/>
          </a:prstGeom>
          <a:noFill/>
        </p:spPr>
      </p:pic>
      <p:sp>
        <p:nvSpPr>
          <p:cNvPr id="456712" name="Rectangle 8"/>
          <p:cNvSpPr>
            <a:spLocks noChangeArrowheads="1"/>
          </p:cNvSpPr>
          <p:nvPr/>
        </p:nvSpPr>
        <p:spPr bwMode="auto">
          <a:xfrm>
            <a:off x="1981200" y="685800"/>
            <a:ext cx="555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L. Cunqueiro et al., Phys. Rev. C72 (2005) 024907.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varAuAuWNMerrat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219200"/>
            <a:ext cx="5391199" cy="502920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A17E7-411C-463A-8F8A-4DB1AE0738BB}" type="slidenum">
              <a:rPr lang="en-US"/>
              <a:pPr/>
              <a:t>45</a:t>
            </a:fld>
            <a:endParaRPr lang="en-US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685800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Multiplicity Fluctuations: Elliptic Flow</a:t>
            </a:r>
          </a:p>
        </p:txBody>
      </p:sp>
      <p:sp>
        <p:nvSpPr>
          <p:cNvPr id="477189" name="Text Box 5"/>
          <p:cNvSpPr txBox="1">
            <a:spLocks noChangeArrowheads="1"/>
          </p:cNvSpPr>
          <p:nvPr/>
        </p:nvSpPr>
        <p:spPr bwMode="auto">
          <a:xfrm>
            <a:off x="5715000" y="762000"/>
            <a:ext cx="3429000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elliptic flow contribution estimated using a simple model as follows: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For each event, a random reaction plane angle is generated.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 particle azimuthal distribution is sampled using the PHENIX measured values of v</a:t>
            </a:r>
            <a:r>
              <a:rPr lang="en-US" baseline="-25000"/>
              <a:t>2</a:t>
            </a:r>
            <a:r>
              <a:rPr lang="en-US"/>
              <a:t> at the mean p</a:t>
            </a:r>
            <a:r>
              <a:rPr lang="en-US" baseline="-25000"/>
              <a:t>T</a:t>
            </a:r>
            <a:r>
              <a:rPr lang="en-US"/>
              <a:t> of each bin.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multiplicity within the PHENIX acceptance is recorded for each event and the fluctuations are determined.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resulting contributions can be as large as 20% and can explain the centrality-dependence of the fluctuations.</a:t>
            </a:r>
          </a:p>
        </p:txBody>
      </p:sp>
      <p:pic>
        <p:nvPicPr>
          <p:cNvPr id="8" name="Picture 10" descr="phenix_30_72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828800"/>
            <a:ext cx="762000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998DBE-7189-467D-97B7-99E85EEF729A}" type="slidenum">
              <a:rPr lang="en-US"/>
              <a:pPr/>
              <a:t>46</a:t>
            </a:fld>
            <a:endParaRPr lang="en-US"/>
          </a:p>
        </p:txBody>
      </p:sp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010199"/>
                  </a:outerShdw>
                </a:effectLst>
              </a:rPr>
              <a:t>Scaled Variance vs. URQMD</a:t>
            </a:r>
          </a:p>
        </p:txBody>
      </p:sp>
      <p:pic>
        <p:nvPicPr>
          <p:cNvPr id="459781" name="Picture 5" descr="auauSvarUrqm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724400" cy="4408488"/>
          </a:xfrm>
          <a:prstGeom prst="rect">
            <a:avLst/>
          </a:prstGeom>
          <a:noFill/>
        </p:spPr>
      </p:pic>
      <p:pic>
        <p:nvPicPr>
          <p:cNvPr id="459782" name="Picture 6" descr="cucuSvarUrqm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838200"/>
            <a:ext cx="4724400" cy="4408488"/>
          </a:xfrm>
          <a:prstGeom prst="rect">
            <a:avLst/>
          </a:prstGeom>
          <a:noFill/>
        </p:spPr>
      </p:pic>
      <p:sp>
        <p:nvSpPr>
          <p:cNvPr id="459783" name="Text Box 7"/>
          <p:cNvSpPr txBox="1">
            <a:spLocks noChangeArrowheads="1"/>
          </p:cNvSpPr>
          <p:nvPr/>
        </p:nvSpPr>
        <p:spPr bwMode="auto">
          <a:xfrm>
            <a:off x="228600" y="5334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URQMD gives similar results to HIJING </a:t>
            </a:r>
            <a:r>
              <a:rPr lang="en-US">
                <a:sym typeface="Wingdings" pitchFamily="2" charset="2"/>
              </a:rPr>
              <a:t> Scaled variance decreases with centrality. Correction factors differ from HIJING by at most 10%. URQMD does not reproduce multiplicity as a function of centrality.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20B06E-E748-406A-97E0-48187820E608}" type="slidenum">
              <a:rPr lang="en-US"/>
              <a:pPr/>
              <a:t>47</a:t>
            </a:fld>
            <a:endParaRPr lang="en-US"/>
          </a:p>
        </p:txBody>
      </p:sp>
      <p:pic>
        <p:nvPicPr>
          <p:cNvPr id="450567" name="Picture 7" descr="dVsC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696200" cy="4940300"/>
          </a:xfrm>
          <a:prstGeom prst="rect">
            <a:avLst/>
          </a:prstGeom>
          <a:noFill/>
        </p:spPr>
      </p:pic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6588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Location of the Displaced Away-Side Peak</a:t>
            </a:r>
          </a:p>
        </p:txBody>
      </p:sp>
      <p:sp>
        <p:nvSpPr>
          <p:cNvPr id="450565" name="Text Box 5"/>
          <p:cNvSpPr txBox="1">
            <a:spLocks noChangeArrowheads="1"/>
          </p:cNvSpPr>
          <p:nvPr/>
        </p:nvSpPr>
        <p:spPr bwMode="auto">
          <a:xfrm>
            <a:off x="2743200" y="5638800"/>
            <a:ext cx="571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location of the displaced peak at low p</a:t>
            </a:r>
            <a:r>
              <a:rPr lang="en-US" baseline="-25000"/>
              <a:t>T</a:t>
            </a:r>
            <a:r>
              <a:rPr lang="en-US"/>
              <a:t> shows little centrality dependence. The location deviates from that at high p</a:t>
            </a:r>
            <a:r>
              <a:rPr lang="en-US" baseline="-25000"/>
              <a:t>T</a:t>
            </a:r>
            <a:r>
              <a:rPr lang="en-US"/>
              <a:t> in more peripheral collisions.</a:t>
            </a:r>
          </a:p>
        </p:txBody>
      </p:sp>
      <p:pic>
        <p:nvPicPr>
          <p:cNvPr id="450566" name="Picture 6" descr="phenix_30_72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039813"/>
            <a:ext cx="838200" cy="268287"/>
          </a:xfrm>
          <a:prstGeom prst="rect">
            <a:avLst/>
          </a:prstGeom>
          <a:noFill/>
        </p:spPr>
      </p:pic>
      <p:sp>
        <p:nvSpPr>
          <p:cNvPr id="450568" name="Text Box 8"/>
          <p:cNvSpPr txBox="1">
            <a:spLocks noChangeArrowheads="1"/>
          </p:cNvSpPr>
          <p:nvPr/>
        </p:nvSpPr>
        <p:spPr bwMode="auto">
          <a:xfrm>
            <a:off x="2057400" y="1371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Like-Sign Pairs</a:t>
            </a:r>
          </a:p>
        </p:txBody>
      </p:sp>
      <p:sp>
        <p:nvSpPr>
          <p:cNvPr id="450569" name="Line 9"/>
          <p:cNvSpPr>
            <a:spLocks noChangeShapeType="1"/>
          </p:cNvSpPr>
          <p:nvPr/>
        </p:nvSpPr>
        <p:spPr bwMode="auto">
          <a:xfrm>
            <a:off x="2667000" y="1676400"/>
            <a:ext cx="3048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570" name="Rectangle 10"/>
          <p:cNvSpPr>
            <a:spLocks noChangeArrowheads="1"/>
          </p:cNvSpPr>
          <p:nvPr/>
        </p:nvSpPr>
        <p:spPr bwMode="auto">
          <a:xfrm>
            <a:off x="4114800" y="1066800"/>
            <a:ext cx="124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PHENIX Preliminary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Fit Results to PHENIX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9FBEB-6ED1-4867-A59C-EE89EA7E0E09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679700" y="838200"/>
            <a:ext cx="6184900" cy="4981575"/>
            <a:chOff x="1676400" y="977900"/>
            <a:chExt cx="6184900" cy="4981575"/>
          </a:xfrm>
        </p:grpSpPr>
        <p:pic>
          <p:nvPicPr>
            <p:cNvPr id="10" name="Picture 5" descr="Fig4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6400" y="1066800"/>
              <a:ext cx="6184900" cy="489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3238500" y="977900"/>
              <a:ext cx="31877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Font typeface="Monotype Sorts"/>
                <a:buNone/>
              </a:pPr>
              <a:endParaRPr lang="en-US" sz="2400"/>
            </a:p>
          </p:txBody>
        </p:sp>
      </p:grp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352800" y="5791200"/>
            <a:ext cx="4386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Monotype Sorts"/>
              <a:buNone/>
            </a:pPr>
            <a:r>
              <a:rPr lang="en-US" dirty="0"/>
              <a:t> </a:t>
            </a:r>
            <a:r>
              <a:rPr lang="en-US" sz="2000" b="1" i="0" dirty="0"/>
              <a:t>Fits </a:t>
            </a:r>
            <a:r>
              <a:rPr lang="en-US" sz="2000" b="1" i="0" dirty="0" smtClean="0"/>
              <a:t>allow for an </a:t>
            </a:r>
            <a:r>
              <a:rPr lang="el-GR" sz="2000" b="1" i="0" dirty="0"/>
              <a:t>η</a:t>
            </a:r>
            <a:r>
              <a:rPr lang="en-US" sz="2000" b="1" i="0" dirty="0"/>
              <a:t>/s </a:t>
            </a:r>
            <a:r>
              <a:rPr lang="en-US" sz="2000" b="1" i="0" dirty="0" smtClean="0"/>
              <a:t>estimate as a </a:t>
            </a:r>
            <a:endParaRPr lang="en-US" sz="2000" b="1" i="0" dirty="0"/>
          </a:p>
          <a:p>
            <a:pPr algn="ctr">
              <a:buFont typeface="Monotype Sorts"/>
              <a:buNone/>
            </a:pPr>
            <a:r>
              <a:rPr lang="en-US" sz="2000" b="1" i="0" dirty="0"/>
              <a:t>function of centrality etc.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2209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Plot by Roy Lacey (QM2009)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990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200 </a:t>
            </a:r>
            <a:r>
              <a:rPr lang="en-US" dirty="0" err="1" smtClean="0">
                <a:solidFill>
                  <a:srgbClr val="C00000"/>
                </a:solidFill>
              </a:rPr>
              <a:t>GeV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Au+Au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9" descr="phenix_30_72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057400"/>
            <a:ext cx="762000" cy="244475"/>
          </a:xfrm>
          <a:prstGeom prst="rect">
            <a:avLst/>
          </a:prstGeom>
          <a:noFill/>
        </p:spPr>
      </p:pic>
      <p:pic>
        <p:nvPicPr>
          <p:cNvPr id="17" name="Picture 9" descr="phenix_30_72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733800"/>
            <a:ext cx="762000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788987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Au+Au</a:t>
            </a:r>
            <a:r>
              <a:rPr lang="en-US" dirty="0" smtClean="0">
                <a:solidFill>
                  <a:schemeClr val="tx1"/>
                </a:solidFill>
              </a:rPr>
              <a:t> p/</a:t>
            </a:r>
            <a:r>
              <a:rPr lang="en-US" dirty="0" err="1" smtClean="0">
                <a:solidFill>
                  <a:schemeClr val="tx1"/>
                </a:solidFill>
              </a:rPr>
              <a:t>pbar</a:t>
            </a:r>
            <a:r>
              <a:rPr lang="en-US" dirty="0" smtClean="0">
                <a:solidFill>
                  <a:schemeClr val="tx1"/>
                </a:solidFill>
              </a:rPr>
              <a:t> Ratios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9FBEB-6ED1-4867-A59C-EE89EA7E0E09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14" descr="ratio_pbarp_m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613994"/>
            <a:ext cx="3124200" cy="2936031"/>
          </a:xfrm>
          <a:prstGeom prst="rect">
            <a:avLst/>
          </a:prstGeom>
          <a:noFill/>
        </p:spPr>
      </p:pic>
      <p:pic>
        <p:nvPicPr>
          <p:cNvPr id="6" name="Picture 5" descr="auau200ppbarVsP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914400"/>
            <a:ext cx="5400675" cy="2524125"/>
          </a:xfrm>
          <a:prstGeom prst="rect">
            <a:avLst/>
          </a:prstGeom>
        </p:spPr>
      </p:pic>
      <p:pic>
        <p:nvPicPr>
          <p:cNvPr id="8" name="Picture 9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962400"/>
            <a:ext cx="762000" cy="24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36DE7-1FFC-4C14-B4D0-A753A38BA8FF}" type="slidenum">
              <a:rPr lang="en-US"/>
              <a:pPr/>
              <a:t>5</a:t>
            </a:fld>
            <a:endParaRPr lang="en-US"/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0" y="4419600"/>
            <a:ext cx="3657600" cy="198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</a:rPr>
              <a:t>Measuring Multiplicity Fluctuations with Negative Binomial Distributions</a:t>
            </a:r>
          </a:p>
        </p:txBody>
      </p:sp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304800" y="4419600"/>
          <a:ext cx="2933700" cy="1219200"/>
        </p:xfrm>
        <a:graphic>
          <a:graphicData uri="http://schemas.openxmlformats.org/presentationml/2006/ole">
            <p:oleObj spid="_x0000_s421894" name="Equation" r:id="rId3" imgW="1955520" imgH="812520" progId="Equation.3">
              <p:embed/>
            </p:oleObj>
          </a:graphicData>
        </a:graphic>
      </p:graphicFrame>
      <p:graphicFrame>
        <p:nvGraphicFramePr>
          <p:cNvPr id="421895" name="Object 7"/>
          <p:cNvGraphicFramePr>
            <a:graphicFrameLocks noChangeAspect="1"/>
          </p:cNvGraphicFramePr>
          <p:nvPr/>
        </p:nvGraphicFramePr>
        <p:xfrm>
          <a:off x="1143000" y="5715000"/>
          <a:ext cx="1143000" cy="666750"/>
        </p:xfrm>
        <a:graphic>
          <a:graphicData uri="http://schemas.openxmlformats.org/presentationml/2006/ole">
            <p:oleObj spid="_x0000_s421895" name="Equation" r:id="rId4" imgW="761760" imgH="444240" progId="Equation.3">
              <p:embed/>
            </p:oleObj>
          </a:graphicData>
        </a:graphic>
      </p:graphicFrame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0" y="1295400"/>
            <a:ext cx="3276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FF99"/>
                </a:solidFill>
                <a:latin typeface="Tahoma" pitchFamily="34" charset="0"/>
              </a:rPr>
              <a:t>Multiplicity distributions in hadronic and nuclear collisions can be well described by the Negative Binomial Distribution. </a:t>
            </a:r>
          </a:p>
        </p:txBody>
      </p:sp>
      <p:pic>
        <p:nvPicPr>
          <p:cNvPr id="421898" name="Picture 10" descr="e802nb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2988" y="3276600"/>
            <a:ext cx="3021012" cy="3276600"/>
          </a:xfrm>
          <a:prstGeom prst="rect">
            <a:avLst/>
          </a:prstGeom>
          <a:noFill/>
        </p:spPr>
      </p:pic>
      <p:pic>
        <p:nvPicPr>
          <p:cNvPr id="421899" name="Picture 11" descr="ua5nb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762000"/>
            <a:ext cx="2986088" cy="3505200"/>
          </a:xfrm>
          <a:prstGeom prst="rect">
            <a:avLst/>
          </a:prstGeom>
          <a:noFill/>
        </p:spPr>
      </p:pic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0" y="3200400"/>
            <a:ext cx="33528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i="1">
                <a:latin typeface="Tahoma" pitchFamily="34" charset="0"/>
              </a:rPr>
              <a:t>UA5: sqrt(s)=546 GeV p-pbar, Phys. Rep. 154 (1987) 247.</a:t>
            </a:r>
          </a:p>
          <a:p>
            <a:pPr algn="ctr">
              <a:spcBef>
                <a:spcPct val="50000"/>
              </a:spcBef>
            </a:pPr>
            <a:r>
              <a:rPr lang="en-US" sz="1400" b="1" i="1">
                <a:latin typeface="Tahoma" pitchFamily="34" charset="0"/>
              </a:rPr>
              <a:t>E802: 14.6A GeV/c O+Cu, Phys. Rev. C52 (1995) 2663. 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4572000" y="990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ahoma" pitchFamily="34" charset="0"/>
              </a:rPr>
              <a:t>UA5</a:t>
            </a:r>
          </a:p>
        </p:txBody>
      </p:sp>
      <p:sp>
        <p:nvSpPr>
          <p:cNvPr id="421902" name="Text Box 14"/>
          <p:cNvSpPr txBox="1">
            <a:spLocks noChangeArrowheads="1"/>
          </p:cNvSpPr>
          <p:nvPr/>
        </p:nvSpPr>
        <p:spPr bwMode="auto">
          <a:xfrm>
            <a:off x="6553200" y="6096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ahoma" pitchFamily="34" charset="0"/>
              </a:rPr>
              <a:t>E802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8CD2B7-7458-4C13-BF58-D1BAAE7E631B}" type="slidenum">
              <a:rPr lang="en-US"/>
              <a:pPr/>
              <a:t>50</a:t>
            </a:fld>
            <a:endParaRPr lang="en-US"/>
          </a:p>
        </p:txBody>
      </p:sp>
      <p:sp>
        <p:nvSpPr>
          <p:cNvPr id="445466" name="Rectangle 26"/>
          <p:cNvSpPr>
            <a:spLocks noChangeArrowheads="1"/>
          </p:cNvSpPr>
          <p:nvPr/>
        </p:nvSpPr>
        <p:spPr bwMode="auto">
          <a:xfrm>
            <a:off x="0" y="4724400"/>
            <a:ext cx="9144000" cy="1447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Extracting the properties of the correlations</a:t>
            </a:r>
          </a:p>
        </p:txBody>
      </p:sp>
      <p:pic>
        <p:nvPicPr>
          <p:cNvPr id="445445" name="Picture 5" descr="auau200LSC0E0Fit-0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5029200" cy="3578225"/>
          </a:xfrm>
          <a:prstGeom prst="rect">
            <a:avLst/>
          </a:prstGeom>
          <a:noFill/>
        </p:spPr>
      </p:pic>
      <p:pic>
        <p:nvPicPr>
          <p:cNvPr id="445447" name="Picture 7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752600"/>
            <a:ext cx="990600" cy="317500"/>
          </a:xfrm>
          <a:prstGeom prst="rect">
            <a:avLst/>
          </a:prstGeom>
          <a:noFill/>
        </p:spPr>
      </p:pic>
      <p:sp>
        <p:nvSpPr>
          <p:cNvPr id="445448" name="Text Box 8"/>
          <p:cNvSpPr txBox="1">
            <a:spLocks noChangeArrowheads="1"/>
          </p:cNvSpPr>
          <p:nvPr/>
        </p:nvSpPr>
        <p:spPr bwMode="auto">
          <a:xfrm>
            <a:off x="381000" y="990600"/>
            <a:ext cx="495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</a:rPr>
              <a:t>200 GeV Au+Au, 0-5% Central, Like-Sign Pairs</a:t>
            </a:r>
          </a:p>
        </p:txBody>
      </p:sp>
      <p:sp>
        <p:nvSpPr>
          <p:cNvPr id="445449" name="Rectangle 9"/>
          <p:cNvSpPr>
            <a:spLocks noChangeArrowheads="1"/>
          </p:cNvSpPr>
          <p:nvPr/>
        </p:nvSpPr>
        <p:spPr bwMode="auto">
          <a:xfrm>
            <a:off x="2590800" y="14478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PHENIX Preliminary</a:t>
            </a:r>
          </a:p>
        </p:txBody>
      </p:sp>
      <p:sp>
        <p:nvSpPr>
          <p:cNvPr id="445450" name="Rectangle 10"/>
          <p:cNvSpPr>
            <a:spLocks noChangeArrowheads="1"/>
          </p:cNvSpPr>
          <p:nvPr/>
        </p:nvSpPr>
        <p:spPr bwMode="auto">
          <a:xfrm>
            <a:off x="381000" y="685800"/>
            <a:ext cx="50292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304800" y="685800"/>
            <a:ext cx="518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</a:rPr>
              <a:t>0.2 &lt; p</a:t>
            </a:r>
            <a:r>
              <a:rPr lang="en-US" sz="1600" b="1" baseline="-25000">
                <a:solidFill>
                  <a:schemeClr val="bg2"/>
                </a:solidFill>
              </a:rPr>
              <a:t>T,1</a:t>
            </a:r>
            <a:r>
              <a:rPr lang="en-US" sz="1600" b="1">
                <a:solidFill>
                  <a:schemeClr val="bg2"/>
                </a:solidFill>
              </a:rPr>
              <a:t> &lt; 0.4 GeV/c, 0.2 &lt; p</a:t>
            </a:r>
            <a:r>
              <a:rPr lang="en-US" sz="1600" b="1" baseline="-25000">
                <a:solidFill>
                  <a:schemeClr val="bg2"/>
                </a:solidFill>
              </a:rPr>
              <a:t>T,2</a:t>
            </a:r>
            <a:r>
              <a:rPr lang="en-US" sz="1600" b="1">
                <a:solidFill>
                  <a:schemeClr val="bg2"/>
                </a:solidFill>
              </a:rPr>
              <a:t> &lt; 0.4 GeV/c, |</a:t>
            </a:r>
            <a:r>
              <a:rPr lang="en-US" sz="1600" b="1">
                <a:solidFill>
                  <a:schemeClr val="bg2"/>
                </a:solidFill>
                <a:latin typeface="Symbol" pitchFamily="18" charset="2"/>
              </a:rPr>
              <a:t>Dh</a:t>
            </a:r>
            <a:r>
              <a:rPr lang="en-US" sz="1600" b="1">
                <a:solidFill>
                  <a:schemeClr val="bg2"/>
                </a:solidFill>
              </a:rPr>
              <a:t>|&lt;0.7</a:t>
            </a:r>
          </a:p>
        </p:txBody>
      </p:sp>
      <p:grpSp>
        <p:nvGrpSpPr>
          <p:cNvPr id="445452" name="Group 12"/>
          <p:cNvGrpSpPr>
            <a:grpSpLocks/>
          </p:cNvGrpSpPr>
          <p:nvPr/>
        </p:nvGrpSpPr>
        <p:grpSpPr bwMode="auto">
          <a:xfrm>
            <a:off x="685800" y="4319588"/>
            <a:ext cx="7696200" cy="1339850"/>
            <a:chOff x="161" y="576"/>
            <a:chExt cx="5581" cy="1172"/>
          </a:xfrm>
        </p:grpSpPr>
        <p:sp>
          <p:nvSpPr>
            <p:cNvPr id="445453" name="Text Box 13"/>
            <p:cNvSpPr txBox="1">
              <a:spLocks noChangeArrowheads="1"/>
            </p:cNvSpPr>
            <p:nvPr/>
          </p:nvSpPr>
          <p:spPr bwMode="auto">
            <a:xfrm>
              <a:off x="175" y="576"/>
              <a:ext cx="133" cy="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/>
            </a:p>
          </p:txBody>
        </p:sp>
        <p:grpSp>
          <p:nvGrpSpPr>
            <p:cNvPr id="445454" name="Group 14"/>
            <p:cNvGrpSpPr>
              <a:grpSpLocks/>
            </p:cNvGrpSpPr>
            <p:nvPr/>
          </p:nvGrpSpPr>
          <p:grpSpPr bwMode="auto">
            <a:xfrm>
              <a:off x="161" y="672"/>
              <a:ext cx="5581" cy="1076"/>
              <a:chOff x="17" y="2448"/>
              <a:chExt cx="5581" cy="1076"/>
            </a:xfrm>
          </p:grpSpPr>
          <p:graphicFrame>
            <p:nvGraphicFramePr>
              <p:cNvPr id="445455" name="Object 15"/>
              <p:cNvGraphicFramePr>
                <a:graphicFrameLocks noChangeAspect="1"/>
              </p:cNvGraphicFramePr>
              <p:nvPr/>
            </p:nvGraphicFramePr>
            <p:xfrm>
              <a:off x="17" y="2776"/>
              <a:ext cx="5581" cy="331"/>
            </p:xfrm>
            <a:graphic>
              <a:graphicData uri="http://schemas.openxmlformats.org/presentationml/2006/ole">
                <p:oleObj spid="_x0000_s445455" name="Equation" r:id="rId5" imgW="4038480" imgH="241200" progId="Equation.3">
                  <p:embed/>
                </p:oleObj>
              </a:graphicData>
            </a:graphic>
          </p:graphicFrame>
          <p:sp>
            <p:nvSpPr>
              <p:cNvPr id="445456" name="AutoShape 16"/>
              <p:cNvSpPr>
                <a:spLocks/>
              </p:cNvSpPr>
              <p:nvPr/>
            </p:nvSpPr>
            <p:spPr bwMode="auto">
              <a:xfrm rot="5400000">
                <a:off x="1608" y="2257"/>
                <a:ext cx="192" cy="1680"/>
              </a:xfrm>
              <a:prstGeom prst="rightBrace">
                <a:avLst>
                  <a:gd name="adj1" fmla="val 72917"/>
                  <a:gd name="adj2" fmla="val 5000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457" name="AutoShape 17"/>
              <p:cNvSpPr>
                <a:spLocks/>
              </p:cNvSpPr>
              <p:nvPr/>
            </p:nvSpPr>
            <p:spPr bwMode="auto">
              <a:xfrm rot="5400000">
                <a:off x="4008" y="1681"/>
                <a:ext cx="192" cy="2832"/>
              </a:xfrm>
              <a:prstGeom prst="rightBrace">
                <a:avLst>
                  <a:gd name="adj1" fmla="val 122917"/>
                  <a:gd name="adj2" fmla="val 50000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458" name="Text Box 18"/>
              <p:cNvSpPr txBox="1">
                <a:spLocks noChangeArrowheads="1"/>
              </p:cNvSpPr>
              <p:nvPr/>
            </p:nvSpPr>
            <p:spPr bwMode="auto">
              <a:xfrm>
                <a:off x="1152" y="3203"/>
                <a:ext cx="134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45459" name="Text Box 19"/>
              <p:cNvSpPr txBox="1">
                <a:spLocks noChangeArrowheads="1"/>
              </p:cNvSpPr>
              <p:nvPr/>
            </p:nvSpPr>
            <p:spPr bwMode="auto">
              <a:xfrm>
                <a:off x="3505" y="3202"/>
                <a:ext cx="134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45460" name="Rectangle 20"/>
              <p:cNvSpPr>
                <a:spLocks noChangeArrowheads="1"/>
              </p:cNvSpPr>
              <p:nvPr/>
            </p:nvSpPr>
            <p:spPr bwMode="auto">
              <a:xfrm>
                <a:off x="1440" y="2713"/>
                <a:ext cx="19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445461" name="Line 21"/>
              <p:cNvSpPr>
                <a:spLocks noChangeShapeType="1"/>
              </p:cNvSpPr>
              <p:nvPr/>
            </p:nvSpPr>
            <p:spPr bwMode="auto">
              <a:xfrm flipV="1">
                <a:off x="1632" y="2617"/>
                <a:ext cx="768" cy="192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62" name="Text Box 22"/>
              <p:cNvSpPr txBox="1">
                <a:spLocks noChangeArrowheads="1"/>
              </p:cNvSpPr>
              <p:nvPr/>
            </p:nvSpPr>
            <p:spPr bwMode="auto">
              <a:xfrm>
                <a:off x="2370" y="2448"/>
                <a:ext cx="134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445463" name="Group 23"/>
          <p:cNvGrpSpPr>
            <a:grpSpLocks/>
          </p:cNvGrpSpPr>
          <p:nvPr/>
        </p:nvGrpSpPr>
        <p:grpSpPr bwMode="auto">
          <a:xfrm>
            <a:off x="685800" y="5257800"/>
            <a:ext cx="7696200" cy="1347788"/>
            <a:chOff x="528" y="3120"/>
            <a:chExt cx="4848" cy="989"/>
          </a:xfrm>
        </p:grpSpPr>
        <p:graphicFrame>
          <p:nvGraphicFramePr>
            <p:cNvPr id="445464" name="Object 24"/>
            <p:cNvGraphicFramePr>
              <a:graphicFrameLocks noChangeAspect="1"/>
            </p:cNvGraphicFramePr>
            <p:nvPr/>
          </p:nvGraphicFramePr>
          <p:xfrm>
            <a:off x="528" y="3120"/>
            <a:ext cx="4848" cy="592"/>
          </p:xfrm>
          <a:graphic>
            <a:graphicData uri="http://schemas.openxmlformats.org/presentationml/2006/ole">
              <p:oleObj spid="_x0000_s445464" name="Equation" r:id="rId6" imgW="4381200" imgH="533160" progId="Equation.3">
                <p:embed/>
              </p:oleObj>
            </a:graphicData>
          </a:graphic>
        </p:graphicFrame>
        <p:sp>
          <p:nvSpPr>
            <p:cNvPr id="445465" name="Text Box 25"/>
            <p:cNvSpPr txBox="1">
              <a:spLocks noChangeArrowheads="1"/>
            </p:cNvSpPr>
            <p:nvPr/>
          </p:nvSpPr>
          <p:spPr bwMode="auto">
            <a:xfrm>
              <a:off x="1104" y="3840"/>
              <a:ext cx="156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 </a:t>
              </a:r>
            </a:p>
          </p:txBody>
        </p:sp>
      </p:grpSp>
      <p:sp>
        <p:nvSpPr>
          <p:cNvPr id="445467" name="Text Box 27"/>
          <p:cNvSpPr txBox="1">
            <a:spLocks noChangeArrowheads="1"/>
          </p:cNvSpPr>
          <p:nvPr/>
        </p:nvSpPr>
        <p:spPr bwMode="auto">
          <a:xfrm>
            <a:off x="5715000" y="1371600"/>
            <a:ext cx="3200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blue line is a fit to a function with a v</a:t>
            </a:r>
            <a:r>
              <a:rPr lang="en-US" baseline="-25000"/>
              <a:t>2</a:t>
            </a:r>
            <a:r>
              <a:rPr lang="en-US"/>
              <a:t> component, a near-side Gaussian at </a:t>
            </a:r>
            <a:r>
              <a:rPr lang="en-US">
                <a:latin typeface="Symbol" pitchFamily="18" charset="2"/>
              </a:rPr>
              <a:t>Df</a:t>
            </a:r>
            <a:r>
              <a:rPr lang="en-US"/>
              <a:t>=0 and an away-side Gaussian at </a:t>
            </a:r>
            <a:r>
              <a:rPr lang="en-US">
                <a:latin typeface="Symbol" pitchFamily="18" charset="2"/>
              </a:rPr>
              <a:t>Df=p</a:t>
            </a:r>
            <a:r>
              <a:rPr lang="en-US"/>
              <a:t>-D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dashed red line is the v</a:t>
            </a:r>
            <a:r>
              <a:rPr lang="en-US" baseline="-25000"/>
              <a:t>2</a:t>
            </a:r>
            <a:r>
              <a:rPr lang="en-US"/>
              <a:t> component.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4C0D51-43FC-4AA8-972A-F21F545DC883}" type="slidenum">
              <a:rPr lang="en-US"/>
              <a:pPr/>
              <a:t>6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Au+Au, Cu+Cu, p+p NBD Distributions</a:t>
            </a:r>
          </a:p>
        </p:txBody>
      </p:sp>
      <p:pic>
        <p:nvPicPr>
          <p:cNvPr id="452612" name="Picture 4" descr="nbdCuCu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09600"/>
            <a:ext cx="3124200" cy="2914650"/>
          </a:xfrm>
          <a:prstGeom prst="rect">
            <a:avLst/>
          </a:prstGeom>
          <a:noFill/>
        </p:spPr>
      </p:pic>
      <p:pic>
        <p:nvPicPr>
          <p:cNvPr id="452613" name="Picture 5" descr="nbdAuAu0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38525"/>
            <a:ext cx="3276600" cy="3057525"/>
          </a:xfrm>
          <a:prstGeom prst="rect">
            <a:avLst/>
          </a:prstGeom>
          <a:noFill/>
        </p:spPr>
      </p:pic>
      <p:pic>
        <p:nvPicPr>
          <p:cNvPr id="452614" name="Picture 6" descr="nbdAuAu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3276600" cy="3057525"/>
          </a:xfrm>
          <a:prstGeom prst="rect">
            <a:avLst/>
          </a:prstGeom>
          <a:noFill/>
        </p:spPr>
      </p:pic>
      <p:pic>
        <p:nvPicPr>
          <p:cNvPr id="452615" name="Picture 7" descr="nbdCuCu0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352800"/>
            <a:ext cx="3505200" cy="3270250"/>
          </a:xfrm>
          <a:prstGeom prst="rect">
            <a:avLst/>
          </a:prstGeom>
          <a:noFill/>
        </p:spPr>
      </p:pic>
      <p:pic>
        <p:nvPicPr>
          <p:cNvPr id="452616" name="Picture 8" descr="nbdCuCu06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619125"/>
            <a:ext cx="3124200" cy="2916238"/>
          </a:xfrm>
          <a:prstGeom prst="rect">
            <a:avLst/>
          </a:prstGeom>
          <a:noFill/>
        </p:spPr>
      </p:pic>
      <p:pic>
        <p:nvPicPr>
          <p:cNvPr id="452617" name="Picture 9" descr="phenix_30_72d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2743200"/>
            <a:ext cx="762000" cy="244475"/>
          </a:xfrm>
          <a:prstGeom prst="rect">
            <a:avLst/>
          </a:prstGeom>
          <a:noFill/>
        </p:spPr>
      </p:pic>
      <p:pic>
        <p:nvPicPr>
          <p:cNvPr id="452618" name="Picture 10" descr="phenix_30_72d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5562600"/>
            <a:ext cx="762000" cy="244475"/>
          </a:xfrm>
          <a:prstGeom prst="rect">
            <a:avLst/>
          </a:prstGeom>
          <a:noFill/>
        </p:spPr>
      </p:pic>
      <p:pic>
        <p:nvPicPr>
          <p:cNvPr id="452619" name="Picture 11" descr="phenix_30_72d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2667000"/>
            <a:ext cx="762000" cy="244475"/>
          </a:xfrm>
          <a:prstGeom prst="rect">
            <a:avLst/>
          </a:prstGeom>
          <a:noFill/>
        </p:spPr>
      </p:pic>
      <p:pic>
        <p:nvPicPr>
          <p:cNvPr id="452620" name="Picture 12" descr="phenix_30_72d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2438400"/>
            <a:ext cx="762000" cy="244475"/>
          </a:xfrm>
          <a:prstGeom prst="rect">
            <a:avLst/>
          </a:prstGeom>
          <a:noFill/>
        </p:spPr>
      </p:pic>
      <p:pic>
        <p:nvPicPr>
          <p:cNvPr id="452621" name="Picture 13" descr="phenix_30_72dp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4648200"/>
            <a:ext cx="762000" cy="244475"/>
          </a:xfrm>
          <a:prstGeom prst="rect">
            <a:avLst/>
          </a:prstGeom>
          <a:noFill/>
        </p:spPr>
      </p:pic>
      <p:sp>
        <p:nvSpPr>
          <p:cNvPr id="452622" name="Text Box 14"/>
          <p:cNvSpPr txBox="1">
            <a:spLocks noChangeArrowheads="1"/>
          </p:cNvSpPr>
          <p:nvPr/>
        </p:nvSpPr>
        <p:spPr bwMode="auto">
          <a:xfrm>
            <a:off x="457200" y="609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200 GeV Au+Au</a:t>
            </a:r>
          </a:p>
        </p:txBody>
      </p:sp>
      <p:sp>
        <p:nvSpPr>
          <p:cNvPr id="452623" name="Text Box 15"/>
          <p:cNvSpPr txBox="1">
            <a:spLocks noChangeArrowheads="1"/>
          </p:cNvSpPr>
          <p:nvPr/>
        </p:nvSpPr>
        <p:spPr bwMode="auto">
          <a:xfrm>
            <a:off x="609600" y="3352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62.4 GeV Au+Au</a:t>
            </a:r>
          </a:p>
        </p:txBody>
      </p:sp>
      <p:sp>
        <p:nvSpPr>
          <p:cNvPr id="452624" name="Text Box 16"/>
          <p:cNvSpPr txBox="1">
            <a:spLocks noChangeArrowheads="1"/>
          </p:cNvSpPr>
          <p:nvPr/>
        </p:nvSpPr>
        <p:spPr bwMode="auto">
          <a:xfrm>
            <a:off x="3657600" y="609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200 GeV Cu+Cu</a:t>
            </a:r>
          </a:p>
        </p:txBody>
      </p:sp>
      <p:sp>
        <p:nvSpPr>
          <p:cNvPr id="452625" name="Text Box 17"/>
          <p:cNvSpPr txBox="1">
            <a:spLocks noChangeArrowheads="1"/>
          </p:cNvSpPr>
          <p:nvPr/>
        </p:nvSpPr>
        <p:spPr bwMode="auto">
          <a:xfrm>
            <a:off x="6400800" y="609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62.4 GeV Cu+Cu</a:t>
            </a:r>
          </a:p>
        </p:txBody>
      </p:sp>
      <p:sp>
        <p:nvSpPr>
          <p:cNvPr id="452626" name="Text Box 18"/>
          <p:cNvSpPr txBox="1">
            <a:spLocks noChangeArrowheads="1"/>
          </p:cNvSpPr>
          <p:nvPr/>
        </p:nvSpPr>
        <p:spPr bwMode="auto">
          <a:xfrm>
            <a:off x="6248400" y="3352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22.5 GeV Cu+Cu</a:t>
            </a:r>
          </a:p>
        </p:txBody>
      </p:sp>
      <p:sp>
        <p:nvSpPr>
          <p:cNvPr id="452627" name="Text Box 19"/>
          <p:cNvSpPr txBox="1">
            <a:spLocks noChangeArrowheads="1"/>
          </p:cNvSpPr>
          <p:nvPr/>
        </p:nvSpPr>
        <p:spPr bwMode="auto">
          <a:xfrm>
            <a:off x="3352800" y="3505200"/>
            <a:ext cx="2286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Red lines represent the NBD fits. The distributions have been normalized to the mean and scaled for </a:t>
            </a:r>
            <a:r>
              <a:rPr lang="en-US" dirty="0" smtClean="0"/>
              <a:t>visualization</a:t>
            </a:r>
            <a:r>
              <a:rPr lang="en-US" dirty="0"/>
              <a:t>. Distributions measured for 0.2&lt;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&lt;2.0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</p:txBody>
      </p:sp>
      <p:sp>
        <p:nvSpPr>
          <p:cNvPr id="452628" name="Text Box 20"/>
          <p:cNvSpPr txBox="1">
            <a:spLocks noChangeArrowheads="1"/>
          </p:cNvSpPr>
          <p:nvPr/>
        </p:nvSpPr>
        <p:spPr bwMode="auto">
          <a:xfrm>
            <a:off x="5867400" y="6172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200 GeV p+p</a:t>
            </a:r>
          </a:p>
        </p:txBody>
      </p:sp>
      <p:sp>
        <p:nvSpPr>
          <p:cNvPr id="452629" name="Line 21"/>
          <p:cNvSpPr>
            <a:spLocks noChangeShapeType="1"/>
          </p:cNvSpPr>
          <p:nvPr/>
        </p:nvSpPr>
        <p:spPr bwMode="auto">
          <a:xfrm flipV="1">
            <a:off x="7010400" y="5029200"/>
            <a:ext cx="609600" cy="12192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2630" name="Line 22"/>
          <p:cNvSpPr>
            <a:spLocks noChangeShapeType="1"/>
          </p:cNvSpPr>
          <p:nvPr/>
        </p:nvSpPr>
        <p:spPr bwMode="auto">
          <a:xfrm flipH="1">
            <a:off x="6629400" y="3657600"/>
            <a:ext cx="1066800" cy="8382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varAuAuWNMerrat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4737720" cy="44196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AAAC0D-D7FF-4504-B8AF-E8C66790F470}" type="slidenum">
              <a:rPr lang="en-US"/>
              <a:pPr/>
              <a:t>7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8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Multiplicity Fluctuation Results</a:t>
            </a:r>
          </a:p>
        </p:txBody>
      </p:sp>
      <p:sp>
        <p:nvSpPr>
          <p:cNvPr id="453640" name="Text Box 8"/>
          <p:cNvSpPr txBox="1">
            <a:spLocks noChangeArrowheads="1"/>
          </p:cNvSpPr>
          <p:nvPr/>
        </p:nvSpPr>
        <p:spPr bwMode="auto">
          <a:xfrm>
            <a:off x="457200" y="838200"/>
            <a:ext cx="8153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Bottom line: Near the critical point, the multiplicity fluctuations should exceed the superposition model expectation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CCECFF"/>
                </a:solidFill>
              </a:rPr>
              <a:t>No significant evidence for critical behavior is observed.</a:t>
            </a:r>
          </a:p>
        </p:txBody>
      </p:sp>
      <p:pic>
        <p:nvPicPr>
          <p:cNvPr id="453641" name="Picture 9" descr="phenix_30_72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181600"/>
            <a:ext cx="762000" cy="244475"/>
          </a:xfrm>
          <a:prstGeom prst="rect">
            <a:avLst/>
          </a:prstGeom>
          <a:noFill/>
        </p:spPr>
      </p:pic>
      <p:pic>
        <p:nvPicPr>
          <p:cNvPr id="453642" name="Picture 10" descr="phenix_30_72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590800"/>
            <a:ext cx="762000" cy="244475"/>
          </a:xfrm>
          <a:prstGeom prst="rect">
            <a:avLst/>
          </a:prstGeom>
          <a:noFill/>
        </p:spPr>
      </p:pic>
      <p:pic>
        <p:nvPicPr>
          <p:cNvPr id="11" name="Picture 10" descr="svarCuCuWNMerratu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281" y="2057400"/>
            <a:ext cx="4737720" cy="4419600"/>
          </a:xfrm>
          <a:prstGeom prst="rect">
            <a:avLst/>
          </a:prstGeom>
        </p:spPr>
      </p:pic>
      <p:pic>
        <p:nvPicPr>
          <p:cNvPr id="12" name="Picture 10" descr="phenix_30_72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590800"/>
            <a:ext cx="762000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D63105-7CEF-495B-A240-DB278969A5B2}" type="slidenum">
              <a:rPr lang="en-US"/>
              <a:pPr/>
              <a:t>8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0388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</a:t>
            </a:r>
            <a:r>
              <a:rPr lang="en-US" sz="4000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T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and Charge Dependence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458756" name="Picture 4" descr="auau200Svar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572000" cy="4267200"/>
          </a:xfrm>
          <a:prstGeom prst="rect">
            <a:avLst/>
          </a:prstGeom>
          <a:noFill/>
        </p:spPr>
      </p:pic>
      <p:sp>
        <p:nvSpPr>
          <p:cNvPr id="458757" name="Text Box 5"/>
          <p:cNvSpPr txBox="1">
            <a:spLocks noChangeArrowheads="1"/>
          </p:cNvSpPr>
          <p:nvPr/>
        </p:nvSpPr>
        <p:spPr bwMode="auto">
          <a:xfrm>
            <a:off x="152400" y="4876800"/>
            <a:ext cx="54864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the p</a:t>
            </a:r>
            <a:r>
              <a:rPr lang="en-US" baseline="-25000"/>
              <a:t>T</a:t>
            </a:r>
            <a:r>
              <a:rPr lang="en-US"/>
              <a:t>-dependence is random, the scaled variance should scale with &lt;N&gt; in the same manner as acceptance:</a:t>
            </a:r>
          </a:p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</a:rPr>
              <a:t>w</a:t>
            </a:r>
            <a:r>
              <a:rPr lang="en-US" baseline="-25000">
                <a:effectLst>
                  <a:outerShdw blurRad="38100" dist="38100" dir="2700000" algn="tl">
                    <a:srgbClr val="010199"/>
                  </a:outerShdw>
                </a:effectLst>
              </a:rPr>
              <a:t>pT</a:t>
            </a:r>
            <a:r>
              <a:rPr lang="en-US">
                <a:effectLst>
                  <a:outerShdw blurRad="38100" dist="38100" dir="2700000" algn="tl">
                    <a:srgbClr val="010199"/>
                  </a:outerShdw>
                </a:effectLst>
              </a:rPr>
              <a:t> = 1 – f + f</a:t>
            </a:r>
            <a:r>
              <a:rPr lang="en-US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</a:rPr>
              <a:t>w</a:t>
            </a:r>
            <a:r>
              <a:rPr lang="en-US" baseline="-25000">
                <a:effectLst>
                  <a:outerShdw blurRad="38100" dist="38100" dir="2700000" algn="tl">
                    <a:srgbClr val="010199"/>
                  </a:outerShdw>
                </a:effectLst>
              </a:rPr>
              <a:t>pT,max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58758" name="Picture 6" descr="auau200Svar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09600"/>
            <a:ext cx="4038600" cy="3768725"/>
          </a:xfrm>
          <a:prstGeom prst="rect">
            <a:avLst/>
          </a:prstGeom>
          <a:noFill/>
        </p:spPr>
      </p:pic>
      <p:sp>
        <p:nvSpPr>
          <p:cNvPr id="458759" name="Text Box 7"/>
          <p:cNvSpPr txBox="1">
            <a:spLocks noChangeArrowheads="1"/>
          </p:cNvSpPr>
          <p:nvPr/>
        </p:nvSpPr>
        <p:spPr bwMode="auto">
          <a:xfrm>
            <a:off x="5638800" y="4495800"/>
            <a:ext cx="33528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As with acceptance, with no charge-dependent correlation, the scaled variance will scale:</a:t>
            </a:r>
          </a:p>
          <a:p>
            <a:pPr>
              <a:spcBef>
                <a:spcPct val="50000"/>
              </a:spcBef>
            </a:pPr>
            <a:r>
              <a:rPr lang="en-US" sz="1400" b="1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</a:rPr>
              <a:t>w</a:t>
            </a:r>
            <a:r>
              <a:rPr lang="en-US" sz="1400" b="1" baseline="-25000">
                <a:effectLst>
                  <a:outerShdw blurRad="38100" dist="38100" dir="2700000" algn="tl">
                    <a:srgbClr val="010199"/>
                  </a:outerShdw>
                </a:effectLst>
              </a:rPr>
              <a:t>+-</a:t>
            </a:r>
            <a:r>
              <a:rPr lang="en-US" sz="1400" b="1">
                <a:effectLst>
                  <a:outerShdw blurRad="38100" dist="38100" dir="2700000" algn="tl">
                    <a:srgbClr val="010199"/>
                  </a:outerShdw>
                </a:effectLst>
              </a:rPr>
              <a:t> = 1 – f + f</a:t>
            </a:r>
            <a:r>
              <a:rPr lang="en-US" sz="1400" b="1">
                <a:effectLst>
                  <a:outerShdw blurRad="38100" dist="38100" dir="2700000" algn="tl">
                    <a:srgbClr val="010199"/>
                  </a:outerShdw>
                </a:effectLst>
                <a:latin typeface="Symbol" pitchFamily="18" charset="2"/>
              </a:rPr>
              <a:t>w</a:t>
            </a:r>
            <a:r>
              <a:rPr lang="en-US" sz="1400" b="1" baseline="-25000">
                <a:effectLst>
                  <a:outerShdw blurRad="38100" dist="38100" dir="2700000" algn="tl">
                    <a:srgbClr val="010199"/>
                  </a:outerShdw>
                </a:effectLst>
              </a:rPr>
              <a:t>inclusive</a:t>
            </a:r>
          </a:p>
          <a:p>
            <a:pPr>
              <a:spcBef>
                <a:spcPct val="50000"/>
              </a:spcBef>
            </a:pPr>
            <a:r>
              <a:rPr lang="en-US" sz="1400" b="1" baseline="-2500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en-US" sz="1400" b="1"/>
              <a:t>where f=0.5.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Within errors, no charge dependence of the fluctuations is seen for 200 GeV Au+Au.</a:t>
            </a:r>
            <a:endParaRPr lang="en-US" sz="1400" b="1" baseline="-25000">
              <a:effectLst>
                <a:outerShdw blurRad="38100" dist="38100" dir="2700000" algn="tl">
                  <a:srgbClr val="010199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sz="1400" b="1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458760" name="Picture 8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143000"/>
            <a:ext cx="762000" cy="244475"/>
          </a:xfrm>
          <a:prstGeom prst="rect">
            <a:avLst/>
          </a:prstGeom>
          <a:noFill/>
        </p:spPr>
      </p:pic>
      <p:pic>
        <p:nvPicPr>
          <p:cNvPr id="458761" name="Picture 9" descr="phenix_30_72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066800"/>
            <a:ext cx="762000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Jeffery T. Mitchell – CPOD 09 – 6/8/09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A33C0-3EF9-4410-A7C5-CF85AB074A02}" type="slidenum">
              <a:rPr lang="en-US"/>
              <a:pPr/>
              <a:t>9</a:t>
            </a:fld>
            <a:endParaRPr lang="en-US"/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010199"/>
                  </a:outerShdw>
                </a:effectLst>
              </a:rPr>
              <a:t>CLAN Model</a:t>
            </a:r>
          </a:p>
        </p:txBody>
      </p:sp>
      <p:pic>
        <p:nvPicPr>
          <p:cNvPr id="457733" name="Picture 5" descr="clanClus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5486400" cy="5156200"/>
          </a:xfrm>
          <a:prstGeom prst="rect">
            <a:avLst/>
          </a:prstGeom>
          <a:noFill/>
        </p:spPr>
      </p:pic>
      <p:sp>
        <p:nvSpPr>
          <p:cNvPr id="457734" name="Text Box 6"/>
          <p:cNvSpPr txBox="1">
            <a:spLocks noChangeArrowheads="1"/>
          </p:cNvSpPr>
          <p:nvPr/>
        </p:nvSpPr>
        <p:spPr bwMode="auto">
          <a:xfrm>
            <a:off x="5486400" y="914400"/>
            <a:ext cx="36576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CLAN model was developed to attempt to explain the reason that p+p multiplicities are described by NBD rather than Poisson distributions.</a:t>
            </a:r>
          </a:p>
          <a:p>
            <a:pPr>
              <a:spcBef>
                <a:spcPct val="50000"/>
              </a:spcBef>
            </a:pPr>
            <a:r>
              <a:rPr lang="en-US"/>
              <a:t>Hadron production is modeled as independent emission of a number of hadron clusters, N</a:t>
            </a:r>
            <a:r>
              <a:rPr lang="en-US" baseline="-25000"/>
              <a:t>c</a:t>
            </a:r>
            <a:r>
              <a:rPr lang="en-US"/>
              <a:t>, each with a mean number of hadrons, n</a:t>
            </a:r>
            <a:r>
              <a:rPr lang="en-US" baseline="-25000"/>
              <a:t>c</a:t>
            </a:r>
            <a:r>
              <a:rPr lang="en-US"/>
              <a:t>. These parameters can be related to the NBD parameters:</a:t>
            </a:r>
          </a:p>
          <a:p>
            <a:pPr>
              <a:spcBef>
                <a:spcPct val="50000"/>
              </a:spcBef>
            </a:pPr>
            <a:r>
              <a:rPr lang="en-US"/>
              <a:t>N</a:t>
            </a:r>
            <a:r>
              <a:rPr lang="en-US" baseline="-25000"/>
              <a:t>c</a:t>
            </a:r>
            <a:r>
              <a:rPr lang="en-US"/>
              <a:t> = k</a:t>
            </a:r>
            <a:r>
              <a:rPr lang="en-US" baseline="-25000"/>
              <a:t>NBD</a:t>
            </a:r>
            <a:r>
              <a:rPr lang="en-US"/>
              <a:t> log(1 + µ</a:t>
            </a:r>
            <a:r>
              <a:rPr lang="en-US" baseline="-25000"/>
              <a:t>ch</a:t>
            </a:r>
            <a:r>
              <a:rPr lang="en-US"/>
              <a:t>/k</a:t>
            </a:r>
            <a:r>
              <a:rPr lang="en-US" baseline="-25000"/>
              <a:t>NBD</a:t>
            </a:r>
            <a:r>
              <a:rPr lang="en-US"/>
              <a:t>) and</a:t>
            </a:r>
          </a:p>
          <a:p>
            <a:r>
              <a:rPr lang="en-US"/>
              <a:t>&lt;n</a:t>
            </a:r>
            <a:r>
              <a:rPr lang="en-US" baseline="-25000"/>
              <a:t>c</a:t>
            </a:r>
            <a:r>
              <a:rPr lang="en-US"/>
              <a:t>&gt; = (µ</a:t>
            </a:r>
            <a:r>
              <a:rPr lang="en-US" baseline="-25000"/>
              <a:t>ch</a:t>
            </a:r>
            <a:r>
              <a:rPr lang="en-US"/>
              <a:t>/k</a:t>
            </a:r>
            <a:r>
              <a:rPr lang="en-US" baseline="-25000"/>
              <a:t>NBD</a:t>
            </a:r>
            <a:r>
              <a:rPr lang="en-US"/>
              <a:t>)/log(1 + µ</a:t>
            </a:r>
            <a:r>
              <a:rPr lang="en-US" baseline="-25000"/>
              <a:t>ch</a:t>
            </a:r>
            <a:r>
              <a:rPr lang="en-US"/>
              <a:t>/k</a:t>
            </a:r>
            <a:r>
              <a:rPr lang="en-US" baseline="-25000"/>
              <a:t>NBD</a:t>
            </a:r>
            <a:r>
              <a:rPr lang="en-US"/>
              <a:t>).</a:t>
            </a:r>
          </a:p>
          <a:p>
            <a:endParaRPr lang="en-US"/>
          </a:p>
          <a:p>
            <a:r>
              <a:rPr lang="en-US"/>
              <a:t>A+A collsions exhibit weak clustering characteristics, independent of collision energy.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57735" name="Text Box 7"/>
          <p:cNvSpPr txBox="1">
            <a:spLocks noChangeArrowheads="1"/>
          </p:cNvSpPr>
          <p:nvPr/>
        </p:nvSpPr>
        <p:spPr bwMode="auto">
          <a:xfrm>
            <a:off x="1752600" y="533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A. Giovannini et al., Z. Phys. C30 (1986) 391.</a:t>
            </a:r>
          </a:p>
        </p:txBody>
      </p:sp>
      <p:pic>
        <p:nvPicPr>
          <p:cNvPr id="457736" name="Picture 8" descr="phenix_30_72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5105400"/>
            <a:ext cx="762000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9628</TotalTime>
  <Words>3681</Words>
  <Application>Microsoft Office PowerPoint</Application>
  <PresentationFormat>On-screen Show (4:3)</PresentationFormat>
  <Paragraphs>539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Orbit</vt:lpstr>
      <vt:lpstr>Equation</vt:lpstr>
      <vt:lpstr>数式</vt:lpstr>
      <vt:lpstr>Bitmap Image</vt:lpstr>
      <vt:lpstr>Phase Transition Signature Results from  PHENIX</vt:lpstr>
      <vt:lpstr>Divergent Quantities at the Critical Point</vt:lpstr>
      <vt:lpstr>Susceptibilities at the Critical Point</vt:lpstr>
      <vt:lpstr>Multiplicity Fluctuations</vt:lpstr>
      <vt:lpstr>Slide 5</vt:lpstr>
      <vt:lpstr>Au+Au, Cu+Cu, p+p NBD Distributions</vt:lpstr>
      <vt:lpstr>Multiplicity Fluctuation Results</vt:lpstr>
      <vt:lpstr>pT and Charge Dependence</vt:lpstr>
      <vt:lpstr>Slide 9</vt:lpstr>
      <vt:lpstr>Event-by-Event Mean pT Fluctuations</vt:lpstr>
      <vt:lpstr>Slide 11</vt:lpstr>
      <vt:lpstr>&lt;pT&gt; Fluctuations Survey</vt:lpstr>
      <vt:lpstr>Slide 13</vt:lpstr>
      <vt:lpstr>&lt;pT&gt; Fluctuations vs. Centrality</vt:lpstr>
      <vt:lpstr>Slide 15</vt:lpstr>
      <vt:lpstr>pT-Dependence</vt:lpstr>
      <vt:lpstr>h/s as a Phase Transition Signature?</vt:lpstr>
      <vt:lpstr>Slide 18</vt:lpstr>
      <vt:lpstr>Scaling of Elliptic Flow, pT&gt;1.5 GeV </vt:lpstr>
      <vt:lpstr>Antiproton-to-proton ratios</vt:lpstr>
      <vt:lpstr>Slide 21</vt:lpstr>
      <vt:lpstr>Slide 22</vt:lpstr>
      <vt:lpstr>Slide 23</vt:lpstr>
      <vt:lpstr>Slide 24</vt:lpstr>
      <vt:lpstr>Slide 25</vt:lpstr>
      <vt:lpstr>Slide 26</vt:lpstr>
      <vt:lpstr>Searching for the Critical Point with HBT Qinv Correlations</vt:lpstr>
      <vt:lpstr>Slide 28</vt:lpstr>
      <vt:lpstr>Slide 29</vt:lpstr>
      <vt:lpstr>Slide 30</vt:lpstr>
      <vt:lpstr>Slide 31</vt:lpstr>
      <vt:lpstr>Like-Sign Pair Azimuthal Correlations: d+Au, Cu+Cu</vt:lpstr>
      <vt:lpstr>Like-Sign Pair Azimuthal Correlations: Au+Au</vt:lpstr>
      <vt:lpstr>Exponent h vs. Centrality</vt:lpstr>
      <vt:lpstr>Controlling HBT: LS vs. US Pairs</vt:lpstr>
      <vt:lpstr>Near-Side Peak Amplitude vs. pT</vt:lpstr>
      <vt:lpstr>Near-Side Peak Width vs. Npart</vt:lpstr>
      <vt:lpstr>Summary</vt:lpstr>
      <vt:lpstr>Outlook</vt:lpstr>
      <vt:lpstr>Auxiliary Slides</vt:lpstr>
      <vt:lpstr>Slide 41</vt:lpstr>
      <vt:lpstr>Slide 42</vt:lpstr>
      <vt:lpstr>Slide 43</vt:lpstr>
      <vt:lpstr>Slide 44</vt:lpstr>
      <vt:lpstr>Multiplicity Fluctuations: Elliptic Flow</vt:lpstr>
      <vt:lpstr>Slide 46</vt:lpstr>
      <vt:lpstr>Location of the Displaced Away-Side Peak</vt:lpstr>
      <vt:lpstr>Fit Results to PHENIX Data</vt:lpstr>
      <vt:lpstr>Au+Au p/pbar Ratios</vt:lpstr>
      <vt:lpstr>Extracting the properties of the correlations</vt:lpstr>
    </vt:vector>
  </TitlesOfParts>
  <Company>Brookhaven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Event-by-Event Average pt Fluctuations at 62 GeV</dc:title>
  <dc:creator>Jeffery T. Mitchell</dc:creator>
  <cp:lastModifiedBy>Jeffery</cp:lastModifiedBy>
  <cp:revision>1676</cp:revision>
  <dcterms:created xsi:type="dcterms:W3CDTF">2003-10-21T22:12:16Z</dcterms:created>
  <dcterms:modified xsi:type="dcterms:W3CDTF">2009-06-08T14:24:37Z</dcterms:modified>
</cp:coreProperties>
</file>