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52"/>
  </p:notesMasterIdLst>
  <p:handoutMasterIdLst>
    <p:handoutMasterId r:id="rId53"/>
  </p:handoutMasterIdLst>
  <p:sldIdLst>
    <p:sldId id="563" r:id="rId2"/>
    <p:sldId id="480" r:id="rId3"/>
    <p:sldId id="482" r:id="rId4"/>
    <p:sldId id="483" r:id="rId5"/>
    <p:sldId id="486" r:id="rId6"/>
    <p:sldId id="484" r:id="rId7"/>
    <p:sldId id="554" r:id="rId8"/>
    <p:sldId id="555" r:id="rId9"/>
    <p:sldId id="556" r:id="rId10"/>
    <p:sldId id="491" r:id="rId11"/>
    <p:sldId id="475" r:id="rId12"/>
    <p:sldId id="557" r:id="rId13"/>
    <p:sldId id="495" r:id="rId14"/>
    <p:sldId id="476" r:id="rId15"/>
    <p:sldId id="412" r:id="rId16"/>
    <p:sldId id="522" r:id="rId17"/>
    <p:sldId id="535" r:id="rId18"/>
    <p:sldId id="536" r:id="rId19"/>
    <p:sldId id="538" r:id="rId20"/>
    <p:sldId id="539" r:id="rId21"/>
    <p:sldId id="540" r:id="rId22"/>
    <p:sldId id="558" r:id="rId23"/>
    <p:sldId id="427" r:id="rId24"/>
    <p:sldId id="561" r:id="rId25"/>
    <p:sldId id="423" r:id="rId26"/>
    <p:sldId id="508" r:id="rId27"/>
    <p:sldId id="541" r:id="rId28"/>
    <p:sldId id="542" r:id="rId29"/>
    <p:sldId id="509" r:id="rId30"/>
    <p:sldId id="510" r:id="rId31"/>
    <p:sldId id="511" r:id="rId32"/>
    <p:sldId id="551" r:id="rId33"/>
    <p:sldId id="552" r:id="rId34"/>
    <p:sldId id="487" r:id="rId35"/>
    <p:sldId id="528" r:id="rId36"/>
    <p:sldId id="530" r:id="rId37"/>
    <p:sldId id="525" r:id="rId38"/>
    <p:sldId id="526" r:id="rId39"/>
    <p:sldId id="529" r:id="rId40"/>
    <p:sldId id="533" r:id="rId41"/>
    <p:sldId id="534" r:id="rId42"/>
    <p:sldId id="520" r:id="rId43"/>
    <p:sldId id="527" r:id="rId44"/>
    <p:sldId id="531" r:id="rId45"/>
    <p:sldId id="532" r:id="rId46"/>
    <p:sldId id="564" r:id="rId47"/>
    <p:sldId id="355" r:id="rId48"/>
    <p:sldId id="553" r:id="rId49"/>
    <p:sldId id="559" r:id="rId50"/>
    <p:sldId id="560" r:id="rId51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Comic Sans MS" pitchFamily="66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Comic Sans MS" pitchFamily="66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Comic Sans MS" pitchFamily="66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Comic Sans MS" pitchFamily="66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Comic Sans MS" pitchFamily="66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umimoji="1" b="1" kern="1200">
        <a:solidFill>
          <a:schemeClr val="tx1"/>
        </a:solidFill>
        <a:latin typeface="Comic Sans MS" pitchFamily="66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umimoji="1" b="1" kern="1200">
        <a:solidFill>
          <a:schemeClr val="tx1"/>
        </a:solidFill>
        <a:latin typeface="Comic Sans MS" pitchFamily="66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umimoji="1" b="1" kern="1200">
        <a:solidFill>
          <a:schemeClr val="tx1"/>
        </a:solidFill>
        <a:latin typeface="Comic Sans MS" pitchFamily="66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umimoji="1" b="1" kern="1200">
        <a:solidFill>
          <a:schemeClr val="tx1"/>
        </a:solidFill>
        <a:latin typeface="Comic Sans MS" pitchFamily="66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008040"/>
    <a:srgbClr val="0000FF"/>
    <a:srgbClr val="66CCFF"/>
    <a:srgbClr val="FF00FF"/>
    <a:srgbClr val="FF66FF"/>
    <a:srgbClr val="00FF00"/>
    <a:srgbClr val="FFFF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975" autoAdjust="0"/>
    <p:restoredTop sz="98178" autoAdjust="0"/>
  </p:normalViewPr>
  <p:slideViewPr>
    <p:cSldViewPr snapToGrid="0">
      <p:cViewPr>
        <p:scale>
          <a:sx n="100" d="100"/>
          <a:sy n="100" d="100"/>
        </p:scale>
        <p:origin x="-72" y="-72"/>
      </p:cViewPr>
      <p:guideLst>
        <p:guide orient="horz" pos="216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-2544" y="-11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wmf"/><Relationship Id="rId1" Type="http://schemas.openxmlformats.org/officeDocument/2006/relationships/image" Target="../media/image106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0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wmf"/><Relationship Id="rId1" Type="http://schemas.openxmlformats.org/officeDocument/2006/relationships/image" Target="../media/image129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wmf"/><Relationship Id="rId3" Type="http://schemas.openxmlformats.org/officeDocument/2006/relationships/image" Target="../media/image143.wmf"/><Relationship Id="rId7" Type="http://schemas.openxmlformats.org/officeDocument/2006/relationships/image" Target="../media/image147.wmf"/><Relationship Id="rId2" Type="http://schemas.openxmlformats.org/officeDocument/2006/relationships/image" Target="../media/image142.wmf"/><Relationship Id="rId1" Type="http://schemas.openxmlformats.org/officeDocument/2006/relationships/image" Target="../media/image141.wmf"/><Relationship Id="rId6" Type="http://schemas.openxmlformats.org/officeDocument/2006/relationships/image" Target="../media/image146.wmf"/><Relationship Id="rId5" Type="http://schemas.openxmlformats.org/officeDocument/2006/relationships/image" Target="../media/image145.wmf"/><Relationship Id="rId4" Type="http://schemas.openxmlformats.org/officeDocument/2006/relationships/image" Target="../media/image144.wmf"/><Relationship Id="rId9" Type="http://schemas.openxmlformats.org/officeDocument/2006/relationships/image" Target="../media/image149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2.wmf"/></Relationships>
</file>

<file path=ppt/drawings/_rels/vmlDrawing1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wmf"/><Relationship Id="rId3" Type="http://schemas.openxmlformats.org/officeDocument/2006/relationships/image" Target="../media/image163.wmf"/><Relationship Id="rId7" Type="http://schemas.openxmlformats.org/officeDocument/2006/relationships/image" Target="../media/image167.wmf"/><Relationship Id="rId2" Type="http://schemas.openxmlformats.org/officeDocument/2006/relationships/image" Target="../media/image162.wmf"/><Relationship Id="rId1" Type="http://schemas.openxmlformats.org/officeDocument/2006/relationships/image" Target="../media/image161.wmf"/><Relationship Id="rId6" Type="http://schemas.openxmlformats.org/officeDocument/2006/relationships/image" Target="../media/image166.wmf"/><Relationship Id="rId5" Type="http://schemas.openxmlformats.org/officeDocument/2006/relationships/image" Target="../media/image165.wmf"/><Relationship Id="rId4" Type="http://schemas.openxmlformats.org/officeDocument/2006/relationships/image" Target="../media/image164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1.wmf"/><Relationship Id="rId1" Type="http://schemas.openxmlformats.org/officeDocument/2006/relationships/image" Target="../media/image170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wmf"/><Relationship Id="rId2" Type="http://schemas.openxmlformats.org/officeDocument/2006/relationships/image" Target="../media/image175.wmf"/><Relationship Id="rId1" Type="http://schemas.openxmlformats.org/officeDocument/2006/relationships/image" Target="../media/image17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1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3" Type="http://schemas.openxmlformats.org/officeDocument/2006/relationships/image" Target="../media/image59.wmf"/><Relationship Id="rId7" Type="http://schemas.openxmlformats.org/officeDocument/2006/relationships/image" Target="../media/image63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Relationship Id="rId6" Type="http://schemas.openxmlformats.org/officeDocument/2006/relationships/image" Target="../media/image62.wmf"/><Relationship Id="rId5" Type="http://schemas.openxmlformats.org/officeDocument/2006/relationships/image" Target="../media/image61.wmf"/><Relationship Id="rId4" Type="http://schemas.openxmlformats.org/officeDocument/2006/relationships/image" Target="../media/image60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3" Type="http://schemas.openxmlformats.org/officeDocument/2006/relationships/image" Target="../media/image77.wmf"/><Relationship Id="rId7" Type="http://schemas.openxmlformats.org/officeDocument/2006/relationships/image" Target="../media/image64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Relationship Id="rId6" Type="http://schemas.openxmlformats.org/officeDocument/2006/relationships/image" Target="../media/image80.wmf"/><Relationship Id="rId5" Type="http://schemas.openxmlformats.org/officeDocument/2006/relationships/image" Target="../media/image79.wmf"/><Relationship Id="rId4" Type="http://schemas.openxmlformats.org/officeDocument/2006/relationships/image" Target="../media/image78.wmf"/><Relationship Id="rId9" Type="http://schemas.openxmlformats.org/officeDocument/2006/relationships/image" Target="../media/image6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90.wmf"/><Relationship Id="rId2" Type="http://schemas.openxmlformats.org/officeDocument/2006/relationships/image" Target="../media/image89.wmf"/><Relationship Id="rId1" Type="http://schemas.openxmlformats.org/officeDocument/2006/relationships/image" Target="../media/image88.wmf"/><Relationship Id="rId4" Type="http://schemas.openxmlformats.org/officeDocument/2006/relationships/image" Target="../media/image9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3B856DF7-474A-4ADD-AE31-EAEEEA6191FC}" type="datetimeFigureOut">
              <a:rPr lang="en-US"/>
              <a:pPr>
                <a:defRPr/>
              </a:pPr>
              <a:t>6/17/2010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2A422E48-B57B-457A-A8FF-65D04A1A90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effectLst/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effectLst/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effectLst/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effectLst/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381AA372-471A-487F-A5BB-132A4533FA5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ＭＳ Ｐ明朝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ＭＳ Ｐ明朝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ＭＳ Ｐ明朝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ＭＳ Ｐ明朝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ＭＳ Ｐ明朝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E0774C-878E-4C92-8823-F30A9595EA0A}" type="slidenum">
              <a:rPr lang="it-IT" smtClean="0">
                <a:ea typeface="ＭＳ Ｐゴシック" pitchFamily="34" charset="-128"/>
              </a:rPr>
              <a:pPr/>
              <a:t>7</a:t>
            </a:fld>
            <a:endParaRPr lang="it-IT" smtClean="0">
              <a:ea typeface="ＭＳ Ｐゴシック" pitchFamily="34" charset="-128"/>
            </a:endParaRPr>
          </a:p>
        </p:txBody>
      </p:sp>
      <p:sp>
        <p:nvSpPr>
          <p:cNvPr id="432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明朝" pitchFamily="18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5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379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明朝" pitchFamily="18" charset="-128"/>
            </a:endParaRPr>
          </a:p>
        </p:txBody>
      </p:sp>
      <p:sp>
        <p:nvSpPr>
          <p:cNvPr id="6379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0189BC-B0DE-4D13-8EE2-E5514E37222C}" type="slidenum">
              <a:rPr lang="en-GB" smtClean="0">
                <a:ea typeface="ＭＳ Ｐゴシック" pitchFamily="34" charset="-128"/>
              </a:rPr>
              <a:pPr/>
              <a:t>32</a:t>
            </a:fld>
            <a:endParaRPr lang="en-GB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0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ED229D-C5EB-4CF0-A5CA-131E9889EDC5}" type="slidenum">
              <a:rPr lang="en-US" smtClean="0">
                <a:latin typeface="Times" pitchFamily="18" charset="0"/>
                <a:ea typeface="ＭＳ Ｐゴシック" pitchFamily="34" charset="-128"/>
              </a:rPr>
              <a:pPr/>
              <a:t>34</a:t>
            </a:fld>
            <a:endParaRPr lang="en-US" smtClean="0">
              <a:latin typeface="Times" pitchFamily="18" charset="0"/>
              <a:ea typeface="ＭＳ Ｐゴシック" pitchFamily="34" charset="-128"/>
            </a:endParaRPr>
          </a:p>
        </p:txBody>
      </p:sp>
      <p:sp>
        <p:nvSpPr>
          <p:cNvPr id="642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solidFill>
            <a:srgbClr val="FFFFFF"/>
          </a:solidFill>
          <a:ln/>
        </p:spPr>
      </p:sp>
      <p:sp>
        <p:nvSpPr>
          <p:cNvPr id="64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6493" tIns="43247" rIns="86493" bIns="43247"/>
          <a:lstStyle/>
          <a:p>
            <a:pPr eaLnBrk="1" hangingPunct="1"/>
            <a:endParaRPr lang="en-US" smtClean="0">
              <a:latin typeface="Times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14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4614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明朝" pitchFamily="18" charset="-128"/>
            </a:endParaRPr>
          </a:p>
        </p:txBody>
      </p:sp>
      <p:sp>
        <p:nvSpPr>
          <p:cNvPr id="6461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1062DB-744C-4DF3-A612-477DBC133ACF}" type="slidenum">
              <a:rPr lang="en-US" smtClean="0">
                <a:ea typeface="ＭＳ Ｐゴシック" pitchFamily="34" charset="-128"/>
              </a:rPr>
              <a:pPr/>
              <a:t>37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4819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明朝" pitchFamily="18" charset="-128"/>
            </a:endParaRPr>
          </a:p>
        </p:txBody>
      </p:sp>
      <p:sp>
        <p:nvSpPr>
          <p:cNvPr id="6481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29E44D-C276-4641-8E01-90F498C2786F}" type="slidenum">
              <a:rPr lang="en-US" smtClean="0">
                <a:ea typeface="ＭＳ Ｐゴシック" pitchFamily="34" charset="-128"/>
              </a:rPr>
              <a:pPr/>
              <a:t>38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D48997-08F5-4B26-A9FC-F211E86C984E}" type="slidenum">
              <a:rPr lang="it-IT" smtClean="0">
                <a:latin typeface="Times New Roman" pitchFamily="18" charset="0"/>
                <a:ea typeface="ＭＳ Ｐゴシック" pitchFamily="34" charset="-128"/>
              </a:rPr>
              <a:pPr/>
              <a:t>8</a:t>
            </a:fld>
            <a:endParaRPr lang="it-IT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434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4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96AEB8-8E4A-4C80-BB29-B93BF34128B9}" type="slidenum">
              <a:rPr lang="it-IT" smtClean="0">
                <a:ea typeface="ＭＳ Ｐゴシック" pitchFamily="34" charset="-128"/>
              </a:rPr>
              <a:pPr/>
              <a:t>9</a:t>
            </a:fld>
            <a:endParaRPr lang="it-IT" smtClean="0">
              <a:ea typeface="ＭＳ Ｐゴシック" pitchFamily="34" charset="-128"/>
            </a:endParaRPr>
          </a:p>
        </p:txBody>
      </p:sp>
      <p:sp>
        <p:nvSpPr>
          <p:cNvPr id="436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6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明朝" pitchFamily="18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89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24290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tabLst>
                <a:tab pos="254000" algn="l"/>
                <a:tab pos="495300" algn="l"/>
                <a:tab pos="749300" algn="l"/>
                <a:tab pos="1003300" algn="l"/>
                <a:tab pos="1244600" algn="l"/>
                <a:tab pos="1498600" algn="l"/>
                <a:tab pos="1752600" algn="l"/>
                <a:tab pos="2006600" algn="l"/>
                <a:tab pos="2247900" algn="l"/>
                <a:tab pos="2501900" algn="l"/>
                <a:tab pos="2755900" algn="l"/>
                <a:tab pos="2997200" algn="l"/>
              </a:tabLst>
            </a:pPr>
            <a:r>
              <a:rPr lang="en-US" sz="1400" smtClean="0">
                <a:ea typeface="ＭＳ Ｐ明朝" pitchFamily="18" charset="-128"/>
                <a:cs typeface="Arial" charset="0"/>
                <a:sym typeface="Arial" charset="0"/>
              </a:rPr>
              <a:t>Counter-intuitively the best way is through an EM process: DIS</a:t>
            </a:r>
          </a:p>
          <a:p>
            <a:pPr eaLnBrk="1" hangingPunct="1">
              <a:tabLst>
                <a:tab pos="254000" algn="l"/>
                <a:tab pos="495300" algn="l"/>
                <a:tab pos="749300" algn="l"/>
                <a:tab pos="1003300" algn="l"/>
                <a:tab pos="1244600" algn="l"/>
                <a:tab pos="1498600" algn="l"/>
                <a:tab pos="1752600" algn="l"/>
                <a:tab pos="2006600" algn="l"/>
                <a:tab pos="2247900" algn="l"/>
                <a:tab pos="2501900" algn="l"/>
                <a:tab pos="2755900" algn="l"/>
                <a:tab pos="2997200" algn="l"/>
              </a:tabLst>
            </a:pPr>
            <a:r>
              <a:rPr lang="en-US" smtClean="0">
                <a:latin typeface="Helvetica" pitchFamily="34" charset="0"/>
                <a:ea typeface="ＭＳ Ｐ明朝" pitchFamily="18" charset="-128"/>
                <a:cs typeface="Helvetica" pitchFamily="34" charset="0"/>
                <a:sym typeface="Helvetica" pitchFamily="34" charset="0"/>
              </a:rPr>
              <a:t>y = inelasticity = fraction of the incoming electron energy carried by photon in the rest frame of the nucleon </a:t>
            </a:r>
          </a:p>
          <a:p>
            <a:pPr eaLnBrk="1" hangingPunct="1">
              <a:tabLst>
                <a:tab pos="254000" algn="l"/>
                <a:tab pos="495300" algn="l"/>
                <a:tab pos="749300" algn="l"/>
                <a:tab pos="1003300" algn="l"/>
                <a:tab pos="1244600" algn="l"/>
                <a:tab pos="1498600" algn="l"/>
                <a:tab pos="1752600" algn="l"/>
                <a:tab pos="2006600" algn="l"/>
                <a:tab pos="2247900" algn="l"/>
                <a:tab pos="2501900" algn="l"/>
                <a:tab pos="2755900" algn="l"/>
                <a:tab pos="2997200" algn="l"/>
              </a:tabLst>
            </a:pPr>
            <a:r>
              <a:rPr lang="en-US" sz="1400" smtClean="0">
                <a:ea typeface="ＭＳ Ｐ明朝" pitchFamily="18" charset="-128"/>
                <a:cs typeface="Arial" charset="0"/>
                <a:sym typeface="Arial" charset="0"/>
              </a:rPr>
              <a:t>The structure function F2 is sensitive to the sum of quark and anti-quark momentum distribution in the nucleon.</a:t>
            </a:r>
          </a:p>
          <a:p>
            <a:pPr eaLnBrk="1" hangingPunct="1">
              <a:tabLst>
                <a:tab pos="254000" algn="l"/>
                <a:tab pos="495300" algn="l"/>
                <a:tab pos="749300" algn="l"/>
                <a:tab pos="1003300" algn="l"/>
                <a:tab pos="1244600" algn="l"/>
                <a:tab pos="1498600" algn="l"/>
                <a:tab pos="1752600" algn="l"/>
                <a:tab pos="2006600" algn="l"/>
                <a:tab pos="2247900" algn="l"/>
                <a:tab pos="2501900" algn="l"/>
                <a:tab pos="2755900" algn="l"/>
                <a:tab pos="2997200" algn="l"/>
              </a:tabLst>
            </a:pPr>
            <a:r>
              <a:rPr lang="en-US" sz="1400" smtClean="0">
                <a:ea typeface="ＭＳ Ｐ明朝" pitchFamily="18" charset="-128"/>
                <a:cs typeface="Arial" charset="0"/>
                <a:sym typeface="Arial" charset="0"/>
              </a:rPr>
              <a:t>The apparent scaling of the data with Q2 at large x in early DIS data from SLAC was termed “Bjorken scaling” and motivated the parton model.</a:t>
            </a:r>
          </a:p>
          <a:p>
            <a:pPr eaLnBrk="1" hangingPunct="1">
              <a:tabLst>
                <a:tab pos="254000" algn="l"/>
                <a:tab pos="495300" algn="l"/>
                <a:tab pos="749300" algn="l"/>
                <a:tab pos="1003300" algn="l"/>
                <a:tab pos="1244600" algn="l"/>
                <a:tab pos="1498600" algn="l"/>
                <a:tab pos="1752600" algn="l"/>
                <a:tab pos="2006600" algn="l"/>
                <a:tab pos="2247900" algn="l"/>
                <a:tab pos="2501900" algn="l"/>
                <a:tab pos="2755900" algn="l"/>
                <a:tab pos="2997200" algn="l"/>
              </a:tabLst>
            </a:pPr>
            <a:r>
              <a:rPr lang="en-US" sz="1400" smtClean="0">
                <a:ea typeface="ＭＳ Ｐ明朝" pitchFamily="18" charset="-128"/>
                <a:cs typeface="Arial" charset="0"/>
                <a:sym typeface="Arial" charset="0"/>
              </a:rPr>
              <a:t>In the parton model, FL = 0, while in QCD, it is directly proportional to the gluon structure function, FL(x,Q2) ~ aS xG(x,Q2), at low x.</a:t>
            </a:r>
          </a:p>
          <a:p>
            <a:pPr eaLnBrk="1" hangingPunct="1">
              <a:spcBef>
                <a:spcPts val="413"/>
              </a:spcBef>
              <a:tabLst>
                <a:tab pos="254000" algn="l"/>
                <a:tab pos="495300" algn="l"/>
                <a:tab pos="749300" algn="l"/>
                <a:tab pos="1003300" algn="l"/>
                <a:tab pos="1244600" algn="l"/>
                <a:tab pos="1498600" algn="l"/>
                <a:tab pos="1752600" algn="l"/>
                <a:tab pos="2006600" algn="l"/>
                <a:tab pos="2247900" algn="l"/>
                <a:tab pos="2501900" algn="l"/>
                <a:tab pos="2755900" algn="l"/>
                <a:tab pos="2997200" algn="l"/>
              </a:tabLst>
            </a:pPr>
            <a:r>
              <a:rPr lang="en-US" sz="1400" smtClean="0">
                <a:solidFill>
                  <a:srgbClr val="000000"/>
                </a:solidFill>
                <a:ea typeface="ＭＳ Ｐ明朝" pitchFamily="18" charset="-128"/>
                <a:cs typeface="Arial" charset="0"/>
                <a:sym typeface="Arial" charset="0"/>
              </a:rPr>
              <a:t>DGLAP: fixed x -&gt; evolution along Q2</a:t>
            </a:r>
          </a:p>
          <a:p>
            <a:pPr eaLnBrk="1" hangingPunct="1">
              <a:spcBef>
                <a:spcPts val="413"/>
              </a:spcBef>
              <a:tabLst>
                <a:tab pos="254000" algn="l"/>
                <a:tab pos="495300" algn="l"/>
                <a:tab pos="749300" algn="l"/>
                <a:tab pos="1003300" algn="l"/>
                <a:tab pos="1244600" algn="l"/>
                <a:tab pos="1498600" algn="l"/>
                <a:tab pos="1752600" algn="l"/>
                <a:tab pos="2006600" algn="l"/>
                <a:tab pos="2247900" algn="l"/>
                <a:tab pos="2501900" algn="l"/>
                <a:tab pos="2755900" algn="l"/>
                <a:tab pos="2997200" algn="l"/>
              </a:tabLst>
            </a:pPr>
            <a:r>
              <a:rPr lang="en-US" sz="800" smtClean="0">
                <a:latin typeface="Monaco"/>
                <a:ea typeface="Monaco"/>
                <a:cs typeface="Monaco"/>
                <a:sym typeface="Monaco"/>
              </a:rPr>
              <a:t>sigma (gamma N) = sig_T + sig_L</a:t>
            </a:r>
          </a:p>
          <a:p>
            <a:pPr eaLnBrk="1" hangingPunct="1">
              <a:tabLst>
                <a:tab pos="254000" algn="l"/>
                <a:tab pos="495300" algn="l"/>
                <a:tab pos="749300" algn="l"/>
                <a:tab pos="1003300" algn="l"/>
                <a:tab pos="1244600" algn="l"/>
                <a:tab pos="1498600" algn="l"/>
                <a:tab pos="1752600" algn="l"/>
                <a:tab pos="2006600" algn="l"/>
                <a:tab pos="2247900" algn="l"/>
                <a:tab pos="2501900" algn="l"/>
                <a:tab pos="2755900" algn="l"/>
                <a:tab pos="2997200" algn="l"/>
              </a:tabLst>
            </a:pPr>
            <a:r>
              <a:rPr lang="en-US" sz="800" smtClean="0">
                <a:latin typeface="Monaco"/>
                <a:ea typeface="Monaco"/>
                <a:cs typeface="Monaco"/>
                <a:sym typeface="Monaco"/>
              </a:rPr>
              <a:t>sig_L ~ FL</a:t>
            </a:r>
          </a:p>
          <a:p>
            <a:pPr eaLnBrk="1" hangingPunct="1">
              <a:tabLst>
                <a:tab pos="254000" algn="l"/>
                <a:tab pos="495300" algn="l"/>
                <a:tab pos="749300" algn="l"/>
                <a:tab pos="1003300" algn="l"/>
                <a:tab pos="1244600" algn="l"/>
                <a:tab pos="1498600" algn="l"/>
                <a:tab pos="1752600" algn="l"/>
                <a:tab pos="2006600" algn="l"/>
                <a:tab pos="2247900" algn="l"/>
                <a:tab pos="2501900" algn="l"/>
                <a:tab pos="2755900" algn="l"/>
                <a:tab pos="2997200" algn="l"/>
              </a:tabLst>
            </a:pPr>
            <a:r>
              <a:rPr lang="en-US" sz="800" smtClean="0">
                <a:latin typeface="Monaco"/>
                <a:ea typeface="Monaco"/>
                <a:cs typeface="Monaco"/>
                <a:sym typeface="Monaco"/>
              </a:rPr>
              <a:t>sig_tot ~ F2/Q^2</a:t>
            </a:r>
          </a:p>
          <a:p>
            <a:pPr eaLnBrk="1" hangingPunct="1">
              <a:tabLst>
                <a:tab pos="254000" algn="l"/>
                <a:tab pos="495300" algn="l"/>
                <a:tab pos="749300" algn="l"/>
                <a:tab pos="1003300" algn="l"/>
                <a:tab pos="1244600" algn="l"/>
                <a:tab pos="1498600" algn="l"/>
                <a:tab pos="1752600" algn="l"/>
                <a:tab pos="2006600" algn="l"/>
                <a:tab pos="2247900" algn="l"/>
                <a:tab pos="2501900" algn="l"/>
                <a:tab pos="2755900" algn="l"/>
                <a:tab pos="2997200" algn="l"/>
              </a:tabLst>
            </a:pPr>
            <a:r>
              <a:rPr lang="en-US" sz="800" smtClean="0">
                <a:latin typeface="Monaco"/>
                <a:ea typeface="Monaco"/>
                <a:cs typeface="Monaco"/>
                <a:sym typeface="Monaco"/>
              </a:rPr>
              <a:t>\frac{d^2 \sigma^{ep \rightarrow eX}}{dx dQ^2} = \frac{4 \pi \alpha^2_{e.m.}}{xQ^4} \left[ \left(1-y+\frac{y^2}{2} \right ) F_2(x,Q^2) - \frac{y^2}{2} F_L(x,Q^2) \right]</a:t>
            </a:r>
            <a:endParaRPr lang="en-US" sz="1100" smtClean="0">
              <a:latin typeface="Helvetica" pitchFamily="34" charset="0"/>
              <a:ea typeface="ＭＳ Ｐ明朝" pitchFamily="18" charset="-128"/>
              <a:cs typeface="Helvetica" pitchFamily="34" charset="0"/>
              <a:sym typeface="Helvetica" pitchFamily="34" charset="0"/>
            </a:endParaRPr>
          </a:p>
          <a:p>
            <a:pPr eaLnBrk="1" hangingPunct="1">
              <a:spcBef>
                <a:spcPts val="413"/>
              </a:spcBef>
              <a:tabLst>
                <a:tab pos="254000" algn="l"/>
                <a:tab pos="495300" algn="l"/>
                <a:tab pos="749300" algn="l"/>
                <a:tab pos="1003300" algn="l"/>
                <a:tab pos="1244600" algn="l"/>
                <a:tab pos="1498600" algn="l"/>
                <a:tab pos="1752600" algn="l"/>
                <a:tab pos="2006600" algn="l"/>
                <a:tab pos="2247900" algn="l"/>
                <a:tab pos="2501900" algn="l"/>
                <a:tab pos="2755900" algn="l"/>
                <a:tab pos="2997200" algn="l"/>
              </a:tabLst>
            </a:pPr>
            <a:endParaRPr lang="en-US" sz="1100" smtClean="0">
              <a:solidFill>
                <a:srgbClr val="000000"/>
              </a:solidFill>
              <a:ea typeface="ＭＳ Ｐ明朝" pitchFamily="18" charset="-128"/>
              <a:cs typeface="Arial" charset="0"/>
              <a:sym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5AEEBC-CBFE-4B90-981C-5F0B49078A87}" type="slidenum">
              <a:rPr lang="it-IT" smtClean="0">
                <a:ea typeface="ＭＳ Ｐゴシック" pitchFamily="34" charset="-128"/>
              </a:rPr>
              <a:pPr/>
              <a:t>24</a:t>
            </a:fld>
            <a:endParaRPr lang="it-IT" smtClean="0">
              <a:ea typeface="ＭＳ Ｐゴシック" pitchFamily="34" charset="-128"/>
            </a:endParaRPr>
          </a:p>
        </p:txBody>
      </p:sp>
      <p:sp>
        <p:nvSpPr>
          <p:cNvPr id="623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3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明朝" pitchFamily="18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6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D3429F-D18F-47BE-B97C-87E64F6A5D7D}" type="slidenum">
              <a:rPr lang="it-IT" smtClean="0">
                <a:latin typeface="Times New Roman" pitchFamily="18" charset="0"/>
                <a:ea typeface="ＭＳ Ｐゴシック" pitchFamily="34" charset="-128"/>
              </a:rPr>
              <a:pPr/>
              <a:t>26</a:t>
            </a:fld>
            <a:endParaRPr lang="it-IT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626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6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8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17C1E6-6E79-410F-BA45-92452D9BD3A0}" type="slidenum">
              <a:rPr lang="it-IT" smtClean="0">
                <a:latin typeface="Times New Roman" pitchFamily="18" charset="0"/>
                <a:ea typeface="ＭＳ Ｐゴシック" pitchFamily="34" charset="-128"/>
              </a:rPr>
              <a:pPr/>
              <a:t>29</a:t>
            </a:fld>
            <a:endParaRPr lang="it-IT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631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1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8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4CA8E9-2A3C-407C-87E4-201EE213F64A}" type="slidenum">
              <a:rPr lang="it-IT" smtClean="0">
                <a:latin typeface="Times New Roman" pitchFamily="18" charset="0"/>
                <a:ea typeface="ＭＳ Ｐゴシック" pitchFamily="34" charset="-128"/>
              </a:rPr>
              <a:pPr/>
              <a:t>30</a:t>
            </a:fld>
            <a:endParaRPr lang="it-IT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633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38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9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921961-DB48-4A2E-ABD4-C4D61F5A6A7C}" type="slidenum">
              <a:rPr lang="it-IT" smtClean="0">
                <a:latin typeface="Times New Roman" pitchFamily="18" charset="0"/>
                <a:ea typeface="ＭＳ Ｐゴシック" pitchFamily="34" charset="-128"/>
              </a:rPr>
              <a:pPr/>
              <a:t>31</a:t>
            </a:fld>
            <a:endParaRPr lang="it-IT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635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59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eg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Freeform 2"/>
          <p:cNvGrpSpPr>
            <a:grpSpLocks/>
          </p:cNvGrpSpPr>
          <p:nvPr/>
        </p:nvGrpSpPr>
        <p:grpSpPr bwMode="auto">
          <a:xfrm>
            <a:off x="12700" y="6350"/>
            <a:ext cx="8912225" cy="6791325"/>
            <a:chOff x="8" y="4"/>
            <a:chExt cx="5614" cy="4278"/>
          </a:xfrm>
        </p:grpSpPr>
        <p:pic>
          <p:nvPicPr>
            <p:cNvPr id="5" name="Freeform 2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blackWhite">
            <a:xfrm>
              <a:off x="8" y="4"/>
              <a:ext cx="5614" cy="4278"/>
            </a:xfrm>
            <a:prstGeom prst="rect">
              <a:avLst/>
            </a:prstGeom>
            <a:noFill/>
          </p:spPr>
        </p:pic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13" y="8"/>
              <a:ext cx="5604" cy="4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grpSp>
        <p:nvGrpSpPr>
          <p:cNvPr id="7" name="Group 30"/>
          <p:cNvGrpSpPr>
            <a:grpSpLocks/>
          </p:cNvGrpSpPr>
          <p:nvPr userDrawn="1"/>
        </p:nvGrpSpPr>
        <p:grpSpPr bwMode="auto">
          <a:xfrm>
            <a:off x="195263" y="228600"/>
            <a:ext cx="3787775" cy="1722438"/>
            <a:chOff x="195263" y="228600"/>
            <a:chExt cx="3787775" cy="1722438"/>
          </a:xfrm>
        </p:grpSpPr>
        <p:sp>
          <p:nvSpPr>
            <p:cNvPr id="8" name="Freeform 9"/>
            <p:cNvSpPr>
              <a:spLocks/>
            </p:cNvSpPr>
            <p:nvPr userDrawn="1"/>
          </p:nvSpPr>
          <p:spPr bwMode="auto">
            <a:xfrm>
              <a:off x="280988" y="280988"/>
              <a:ext cx="3571875" cy="161448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9" name="Freeform 10"/>
            <p:cNvSpPr>
              <a:spLocks/>
            </p:cNvSpPr>
            <p:nvPr userDrawn="1"/>
          </p:nvSpPr>
          <p:spPr bwMode="auto">
            <a:xfrm>
              <a:off x="304800" y="228600"/>
              <a:ext cx="3562350" cy="1598613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00FF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10" name="Freeform 11"/>
            <p:cNvSpPr>
              <a:spLocks/>
            </p:cNvSpPr>
            <p:nvPr userDrawn="1"/>
          </p:nvSpPr>
          <p:spPr bwMode="auto">
            <a:xfrm>
              <a:off x="752475" y="457200"/>
              <a:ext cx="2362200" cy="1458913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  <p:grpSp>
          <p:nvGrpSpPr>
            <p:cNvPr id="11" name="Group 12"/>
            <p:cNvGrpSpPr>
              <a:grpSpLocks/>
            </p:cNvGrpSpPr>
            <p:nvPr userDrawn="1"/>
          </p:nvGrpSpPr>
          <p:grpSpPr bwMode="auto">
            <a:xfrm>
              <a:off x="195263" y="234950"/>
              <a:ext cx="3787775" cy="1716088"/>
              <a:chOff x="123" y="148"/>
              <a:chExt cx="2386" cy="1081"/>
            </a:xfrm>
          </p:grpSpPr>
          <p:sp>
            <p:nvSpPr>
              <p:cNvPr id="12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  <a:ea typeface="ＭＳ Ｐゴシック" charset="-128"/>
                </a:endParaRPr>
              </a:p>
            </p:txBody>
          </p:sp>
          <p:sp>
            <p:nvSpPr>
              <p:cNvPr id="13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  <a:ea typeface="ＭＳ Ｐゴシック" charset="-128"/>
                </a:endParaRPr>
              </a:p>
            </p:txBody>
          </p:sp>
          <p:sp>
            <p:nvSpPr>
              <p:cNvPr id="14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  <a:ea typeface="ＭＳ Ｐゴシック" charset="-128"/>
                </a:endParaRPr>
              </a:p>
            </p:txBody>
          </p:sp>
          <p:sp>
            <p:nvSpPr>
              <p:cNvPr id="15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  <a:ea typeface="ＭＳ Ｐゴシック" charset="-128"/>
                </a:endParaRPr>
              </a:p>
            </p:txBody>
          </p:sp>
          <p:sp>
            <p:nvSpPr>
              <p:cNvPr id="16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  <a:ea typeface="ＭＳ Ｐゴシック" charset="-128"/>
                </a:endParaRPr>
              </a:p>
            </p:txBody>
          </p:sp>
        </p:grpSp>
      </p:grpSp>
      <p:grpSp>
        <p:nvGrpSpPr>
          <p:cNvPr id="17" name="Group 32"/>
          <p:cNvGrpSpPr>
            <a:grpSpLocks/>
          </p:cNvGrpSpPr>
          <p:nvPr userDrawn="1"/>
        </p:nvGrpSpPr>
        <p:grpSpPr bwMode="auto">
          <a:xfrm>
            <a:off x="7848600" y="4343400"/>
            <a:ext cx="742950" cy="1058863"/>
            <a:chOff x="7848600" y="4343400"/>
            <a:chExt cx="742950" cy="1058863"/>
          </a:xfrm>
        </p:grpSpPr>
        <p:sp>
          <p:nvSpPr>
            <p:cNvPr id="18" name="Freeform 19"/>
            <p:cNvSpPr>
              <a:spLocks/>
            </p:cNvSpPr>
            <p:nvPr userDrawn="1"/>
          </p:nvSpPr>
          <p:spPr bwMode="auto">
            <a:xfrm rot="7320404">
              <a:off x="7793038" y="4660900"/>
              <a:ext cx="998538" cy="46513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19" name="Freeform 20"/>
            <p:cNvSpPr>
              <a:spLocks/>
            </p:cNvSpPr>
            <p:nvPr userDrawn="1"/>
          </p:nvSpPr>
          <p:spPr bwMode="auto">
            <a:xfrm rot="7320404">
              <a:off x="7766845" y="4641056"/>
              <a:ext cx="995362" cy="460375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20" name="Freeform 21"/>
            <p:cNvSpPr>
              <a:spLocks/>
            </p:cNvSpPr>
            <p:nvPr userDrawn="1"/>
          </p:nvSpPr>
          <p:spPr bwMode="auto">
            <a:xfrm rot="7320404">
              <a:off x="7938295" y="4622006"/>
              <a:ext cx="658812" cy="42227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  <p:grpSp>
          <p:nvGrpSpPr>
            <p:cNvPr id="21" name="Group 22"/>
            <p:cNvGrpSpPr>
              <a:grpSpLocks/>
            </p:cNvGrpSpPr>
            <p:nvPr userDrawn="1"/>
          </p:nvGrpSpPr>
          <p:grpSpPr bwMode="auto">
            <a:xfrm>
              <a:off x="7848641" y="4343420"/>
              <a:ext cx="742954" cy="1058868"/>
              <a:chOff x="4986" y="2752"/>
              <a:chExt cx="468" cy="667"/>
            </a:xfrm>
          </p:grpSpPr>
          <p:sp>
            <p:nvSpPr>
              <p:cNvPr id="22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  <a:ea typeface="ＭＳ Ｐゴシック" charset="-128"/>
                </a:endParaRPr>
              </a:p>
            </p:txBody>
          </p:sp>
          <p:sp>
            <p:nvSpPr>
              <p:cNvPr id="23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  <a:ea typeface="ＭＳ Ｐゴシック" charset="-128"/>
                </a:endParaRPr>
              </a:p>
            </p:txBody>
          </p:sp>
          <p:sp>
            <p:nvSpPr>
              <p:cNvPr id="24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  <a:ea typeface="ＭＳ Ｐゴシック" charset="-128"/>
                </a:endParaRPr>
              </a:p>
            </p:txBody>
          </p:sp>
          <p:sp>
            <p:nvSpPr>
              <p:cNvPr id="25" name="Freeform 26"/>
              <p:cNvSpPr>
                <a:spLocks/>
              </p:cNvSpPr>
              <p:nvPr userDrawn="1"/>
            </p:nvSpPr>
            <p:spPr bwMode="auto">
              <a:xfrm rot="7320404">
                <a:off x="5363" y="2873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  <a:ea typeface="ＭＳ Ｐゴシック" charset="-128"/>
                </a:endParaRPr>
              </a:p>
            </p:txBody>
          </p:sp>
          <p:sp>
            <p:nvSpPr>
              <p:cNvPr id="26" name="Freeform 27"/>
              <p:cNvSpPr>
                <a:spLocks/>
              </p:cNvSpPr>
              <p:nvPr userDrawn="1"/>
            </p:nvSpPr>
            <p:spPr bwMode="auto">
              <a:xfrm rot="7320404">
                <a:off x="5136" y="2999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  <a:ea typeface="ＭＳ Ｐゴシック" charset="-128"/>
                </a:endParaRPr>
              </a:p>
            </p:txBody>
          </p:sp>
        </p:grpSp>
      </p:grpSp>
      <p:grpSp>
        <p:nvGrpSpPr>
          <p:cNvPr id="27" name="Freeform 28"/>
          <p:cNvGrpSpPr>
            <a:grpSpLocks/>
          </p:cNvGrpSpPr>
          <p:nvPr/>
        </p:nvGrpSpPr>
        <p:grpSpPr bwMode="auto">
          <a:xfrm>
            <a:off x="890588" y="5010150"/>
            <a:ext cx="6845300" cy="817563"/>
            <a:chOff x="561" y="3156"/>
            <a:chExt cx="4312" cy="515"/>
          </a:xfrm>
        </p:grpSpPr>
        <p:pic>
          <p:nvPicPr>
            <p:cNvPr id="28" name="Freeform 28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61" y="3156"/>
              <a:ext cx="4312" cy="515"/>
            </a:xfrm>
            <a:prstGeom prst="rect">
              <a:avLst/>
            </a:prstGeom>
            <a:noFill/>
          </p:spPr>
        </p:pic>
        <p:sp>
          <p:nvSpPr>
            <p:cNvPr id="29" name="Text Box 8"/>
            <p:cNvSpPr txBox="1">
              <a:spLocks noChangeArrowheads="1"/>
            </p:cNvSpPr>
            <p:nvPr/>
          </p:nvSpPr>
          <p:spPr bwMode="auto">
            <a:xfrm>
              <a:off x="568" y="3184"/>
              <a:ext cx="4288" cy="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grpSp>
        <p:nvGrpSpPr>
          <p:cNvPr id="30" name="Freeform 29"/>
          <p:cNvGrpSpPr>
            <a:grpSpLocks/>
          </p:cNvGrpSpPr>
          <p:nvPr/>
        </p:nvGrpSpPr>
        <p:grpSpPr bwMode="auto">
          <a:xfrm>
            <a:off x="3859213" y="1871663"/>
            <a:ext cx="974725" cy="450850"/>
            <a:chOff x="2431" y="1179"/>
            <a:chExt cx="614" cy="284"/>
          </a:xfrm>
        </p:grpSpPr>
        <p:pic>
          <p:nvPicPr>
            <p:cNvPr id="31" name="Freeform 29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431" y="1179"/>
              <a:ext cx="614" cy="284"/>
            </a:xfrm>
            <a:prstGeom prst="rect">
              <a:avLst/>
            </a:prstGeom>
            <a:noFill/>
          </p:spPr>
        </p:pic>
        <p:sp>
          <p:nvSpPr>
            <p:cNvPr id="32" name="Text Box 11"/>
            <p:cNvSpPr txBox="1">
              <a:spLocks noChangeArrowheads="1"/>
            </p:cNvSpPr>
            <p:nvPr/>
          </p:nvSpPr>
          <p:spPr bwMode="auto">
            <a:xfrm>
              <a:off x="2448" y="1200"/>
              <a:ext cx="56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pic>
        <p:nvPicPr>
          <p:cNvPr id="33" name="Picture 31" descr="bnl-logo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6248400"/>
            <a:ext cx="10064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blurRad="63500" dist="46662" dir="2115817" algn="ctr" rotWithShape="0">
              <a:schemeClr val="bg2">
                <a:alpha val="74998"/>
              </a:schemeClr>
            </a:outerShdw>
          </a:effectLst>
        </p:spPr>
        <p:txBody>
          <a:bodyPr/>
          <a:lstStyle>
            <a:lvl1pPr>
              <a:defRPr>
                <a:solidFill>
                  <a:srgbClr val="FF00FF"/>
                </a:solidFill>
              </a:defRPr>
            </a:lvl1pPr>
          </a:lstStyle>
          <a:p>
            <a:r>
              <a:rPr lang="ja-JP" altLang="en-US" dirty="0"/>
              <a:t>マスタ</a:t>
            </a:r>
            <a:r>
              <a:rPr lang="en-US" altLang="ja-JP" dirty="0"/>
              <a:t> </a:t>
            </a:r>
            <a:r>
              <a:rPr lang="ja-JP" altLang="en-US" dirty="0"/>
              <a:t>タイトルの書式設定</a:t>
            </a:r>
            <a:endParaRPr lang="en-US" altLang="ja-JP" dirty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defRPr sz="2000"/>
            </a:lvl1pPr>
          </a:lstStyle>
          <a:p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サブタイトルの書式設定</a:t>
            </a:r>
            <a:endParaRPr lang="en-US" altLang="ja-JP"/>
          </a:p>
        </p:txBody>
      </p:sp>
      <p:sp>
        <p:nvSpPr>
          <p:cNvPr id="3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1377950" y="6248400"/>
            <a:ext cx="1728788" cy="330200"/>
          </a:xfrm>
        </p:spPr>
        <p:txBody>
          <a:bodyPr/>
          <a:lstStyle>
            <a:lvl1pPr>
              <a:defRPr sz="1400" b="1" i="0" smtClean="0">
                <a:solidFill>
                  <a:srgbClr val="0000FF"/>
                </a:solidFill>
                <a:effectLst/>
              </a:defRPr>
            </a:lvl1pPr>
          </a:lstStyle>
          <a:p>
            <a:pPr>
              <a:defRPr/>
            </a:pPr>
            <a:r>
              <a:rPr lang="en-US" altLang="ja-JP"/>
              <a:t>E.C. Aschenauer</a:t>
            </a:r>
            <a:endParaRPr lang="en-US" altLang="ja-JP" dirty="0"/>
          </a:p>
        </p:txBody>
      </p:sp>
      <p:sp>
        <p:nvSpPr>
          <p:cNvPr id="3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4978400" cy="381000"/>
          </a:xfrm>
        </p:spPr>
        <p:txBody>
          <a:bodyPr/>
          <a:lstStyle>
            <a:lvl1pPr>
              <a:defRPr sz="1400" b="1" i="0" smtClean="0">
                <a:solidFill>
                  <a:srgbClr val="FF00FF"/>
                </a:solidFill>
                <a:effectLst/>
              </a:defRPr>
            </a:lvl1pPr>
          </a:lstStyle>
          <a:p>
            <a:pPr>
              <a:defRPr/>
            </a:pPr>
            <a:r>
              <a:rPr lang="en-US" altLang="ja-JP"/>
              <a:t>PheniX Summer Student Program, June 2010</a:t>
            </a:r>
            <a:endParaRPr lang="en-US" altLang="ja-JP" dirty="0"/>
          </a:p>
        </p:txBody>
      </p:sp>
      <p:sp>
        <p:nvSpPr>
          <p:cNvPr id="3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15300" y="6248400"/>
            <a:ext cx="571500" cy="292100"/>
          </a:xfrm>
        </p:spPr>
        <p:txBody>
          <a:bodyPr/>
          <a:lstStyle>
            <a:lvl1pPr>
              <a:defRPr sz="1400" b="0" i="0" smtClean="0">
                <a:solidFill>
                  <a:srgbClr val="0000FF"/>
                </a:solidFill>
                <a:effectLst/>
              </a:defRPr>
            </a:lvl1pPr>
          </a:lstStyle>
          <a:p>
            <a:pPr>
              <a:defRPr/>
            </a:pPr>
            <a:fld id="{35CEA4CA-EE2C-4B9A-ACBD-4881F5332DEA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E.C. Aschenauer</a:t>
            </a:r>
            <a:endParaRPr lang="en-US" altLang="ja-JP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PheniX Summer Student Program, June 2010</a:t>
            </a:r>
            <a:endParaRPr lang="en-US" altLang="ja-JP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E1A74-D9D1-4B3A-B7E4-17AC25DAED28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35138" y="6484938"/>
            <a:ext cx="1439862" cy="263525"/>
          </a:xfrm>
        </p:spPr>
        <p:txBody>
          <a:bodyPr/>
          <a:lstStyle>
            <a:lvl1pPr>
              <a:defRPr smtClean="0">
                <a:solidFill>
                  <a:srgbClr val="0000FF"/>
                </a:solidFill>
              </a:defRPr>
            </a:lvl1pPr>
          </a:lstStyle>
          <a:p>
            <a:pPr>
              <a:defRPr/>
            </a:pPr>
            <a:r>
              <a:rPr lang="en-US" altLang="ja-JP"/>
              <a:t>E.C. Aschenauer</a:t>
            </a:r>
            <a:endParaRPr lang="en-US" altLang="ja-JP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00FF"/>
                </a:solidFill>
              </a:defRPr>
            </a:lvl1pPr>
          </a:lstStyle>
          <a:p>
            <a:pPr>
              <a:defRPr/>
            </a:pPr>
            <a:r>
              <a:rPr lang="en-US" altLang="ja-JP"/>
              <a:t>PheniX Summer Student Program, June 2010</a:t>
            </a:r>
            <a:endParaRPr lang="en-US" altLang="ja-JP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0000FF"/>
                </a:solidFill>
              </a:defRPr>
            </a:lvl1pPr>
          </a:lstStyle>
          <a:p>
            <a:pPr>
              <a:defRPr/>
            </a:pPr>
            <a:fld id="{712126F0-85B9-47B1-8BC0-3D339C3D0CB3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icture.outlook.eps"/>
          <p:cNvPicPr>
            <a:picLocks noChangeAspect="1"/>
          </p:cNvPicPr>
          <p:nvPr userDrawn="1"/>
        </p:nvPicPr>
        <p:blipFill>
          <a:blip r:embed="rId2"/>
          <a:srcRect l="4050" t="8240" b="1648"/>
          <a:stretch>
            <a:fillRect/>
          </a:stretch>
        </p:blipFill>
        <p:spPr bwMode="auto">
          <a:xfrm>
            <a:off x="700088" y="17463"/>
            <a:ext cx="1492250" cy="6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60"/>
          <p:cNvGrpSpPr>
            <a:grpSpLocks/>
          </p:cNvGrpSpPr>
          <p:nvPr userDrawn="1"/>
        </p:nvGrpSpPr>
        <p:grpSpPr bwMode="auto">
          <a:xfrm rot="5400000">
            <a:off x="4086225" y="-3648075"/>
            <a:ext cx="431800" cy="8604250"/>
            <a:chOff x="5468" y="1333"/>
            <a:chExt cx="243" cy="2714"/>
          </a:xfrm>
        </p:grpSpPr>
        <p:sp>
          <p:nvSpPr>
            <p:cNvPr id="6" name="Freeform 61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FF"/>
                </a:gs>
                <a:gs pos="100000">
                  <a:srgbClr val="FFFFFF"/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7" name="Freeform 62"/>
            <p:cNvSpPr>
              <a:spLocks/>
            </p:cNvSpPr>
            <p:nvPr userDrawn="1"/>
          </p:nvSpPr>
          <p:spPr bwMode="auto">
            <a:xfrm flipH="1">
              <a:off x="5506" y="1334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FF"/>
                </a:gs>
                <a:gs pos="100000">
                  <a:srgbClr val="FFFFFF"/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" y="806450"/>
            <a:ext cx="8855075" cy="56165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3500" y="0"/>
            <a:ext cx="6540500" cy="59213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1735138" y="6484938"/>
            <a:ext cx="1439862" cy="263525"/>
          </a:xfrm>
        </p:spPr>
        <p:txBody>
          <a:bodyPr/>
          <a:lstStyle>
            <a:lvl1pPr>
              <a:defRPr smtClean="0">
                <a:solidFill>
                  <a:srgbClr val="0000FF"/>
                </a:solidFill>
              </a:defRPr>
            </a:lvl1pPr>
          </a:lstStyle>
          <a:p>
            <a:pPr>
              <a:defRPr/>
            </a:pPr>
            <a:r>
              <a:rPr lang="en-US" altLang="ja-JP"/>
              <a:t>E.C. Aschenauer</a:t>
            </a:r>
            <a:endParaRPr lang="en-US" altLang="ja-JP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00FF"/>
                </a:solidFill>
              </a:defRPr>
            </a:lvl1pPr>
          </a:lstStyle>
          <a:p>
            <a:pPr>
              <a:defRPr/>
            </a:pPr>
            <a:r>
              <a:rPr lang="en-US" altLang="ja-JP"/>
              <a:t>PheniX Summer Student Program, June 2010</a:t>
            </a:r>
            <a:endParaRPr lang="en-US" altLang="ja-JP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0000FF"/>
                </a:solidFill>
              </a:defRPr>
            </a:lvl1pPr>
          </a:lstStyle>
          <a:p>
            <a:pPr>
              <a:defRPr/>
            </a:pPr>
            <a:fld id="{23D4FC11-8EBF-473A-B849-75F65814B176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E.C. Aschenauer</a:t>
            </a:r>
            <a:endParaRPr lang="en-US" altLang="ja-JP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PheniX Summer Student Program, June 2010</a:t>
            </a:r>
            <a:endParaRPr lang="en-US" altLang="ja-JP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11711F-5334-4B14-99FB-695CC65E6C21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picture.outlook.eps"/>
          <p:cNvPicPr>
            <a:picLocks noChangeAspect="1"/>
          </p:cNvPicPr>
          <p:nvPr userDrawn="1"/>
        </p:nvPicPr>
        <p:blipFill>
          <a:blip r:embed="rId2"/>
          <a:srcRect l="4050" t="8240" b="1648"/>
          <a:stretch>
            <a:fillRect/>
          </a:stretch>
        </p:blipFill>
        <p:spPr bwMode="auto">
          <a:xfrm>
            <a:off x="674688" y="0"/>
            <a:ext cx="149225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60"/>
          <p:cNvGrpSpPr>
            <a:grpSpLocks/>
          </p:cNvGrpSpPr>
          <p:nvPr userDrawn="1"/>
        </p:nvGrpSpPr>
        <p:grpSpPr bwMode="auto">
          <a:xfrm rot="5400000">
            <a:off x="4086225" y="-3660775"/>
            <a:ext cx="431800" cy="8604250"/>
            <a:chOff x="5468" y="1333"/>
            <a:chExt cx="243" cy="2714"/>
          </a:xfrm>
        </p:grpSpPr>
        <p:sp>
          <p:nvSpPr>
            <p:cNvPr id="5" name="Freeform 61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FF"/>
                </a:gs>
                <a:gs pos="100000">
                  <a:srgbClr val="FFFFFF"/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6" name="Freeform 62"/>
            <p:cNvSpPr>
              <a:spLocks/>
            </p:cNvSpPr>
            <p:nvPr userDrawn="1"/>
          </p:nvSpPr>
          <p:spPr bwMode="auto">
            <a:xfrm flipH="1">
              <a:off x="5506" y="1334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FF"/>
                </a:gs>
                <a:gs pos="100000">
                  <a:srgbClr val="FFFFFF"/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7800" y="0"/>
            <a:ext cx="6426200" cy="59213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ja-JP"/>
              <a:t>E.C. Aschenauer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ja-JP"/>
              <a:t>PheniX Summer Student Program, June 2010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5FB34-720B-414C-B0C1-7B5A1821AD2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E.C. Aschenauer</a:t>
            </a:r>
            <a:endParaRPr lang="en-US" altLang="ja-JP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PheniX Summer Student Program, June 2010</a:t>
            </a:r>
            <a:endParaRPr lang="en-US" altLang="ja-JP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70C85D-94F5-4CC7-9B80-7D25A3FDC4E4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0975" y="692150"/>
            <a:ext cx="4351338" cy="56165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4713" y="692150"/>
            <a:ext cx="4351337" cy="56165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ja-JP"/>
              <a:t>E.C. Aschenauer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97225" y="6477000"/>
            <a:ext cx="4237038" cy="3810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ja-JP"/>
              <a:t>PheniX Summer Student Program, June 2010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5D91A-8702-4CF0-AA4C-953BE99F4AE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75" y="38100"/>
            <a:ext cx="8991600" cy="4397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131175" y="6602413"/>
            <a:ext cx="668338" cy="1952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DD1576-9C36-40C3-80D0-05F61559A3E6}" type="slidenum">
              <a:rPr lang="it-IT"/>
              <a:pPr>
                <a:defRPr/>
              </a:pPr>
              <a:t>‹#›</a:t>
            </a:fld>
            <a:endParaRPr lang="it-IT"/>
          </a:p>
        </p:txBody>
      </p:sp>
      <p:sp>
        <p:nvSpPr>
          <p:cNvPr id="4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184400" y="6573838"/>
            <a:ext cx="5108575" cy="239712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PheniX Summer Student Program, June 2010</a:t>
            </a:r>
            <a:endParaRPr lang="it-IT" dirty="0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2"/>
          </p:nvPr>
        </p:nvSpPr>
        <p:spPr>
          <a:xfrm>
            <a:off x="1042988" y="6577013"/>
            <a:ext cx="1871662" cy="2063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E.C. Aschenauer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gif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81163" y="6489700"/>
            <a:ext cx="15065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 i="1" smtClean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en-US" altLang="ja-JP"/>
              <a:t>E.C. Aschenauer</a:t>
            </a:r>
            <a:endParaRPr lang="en-US" altLang="ja-JP" dirty="0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51200" y="6477000"/>
            <a:ext cx="4902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200" i="1" smtClean="0">
                <a:solidFill>
                  <a:srgbClr val="FF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en-US" altLang="ja-JP"/>
              <a:t>PheniX Summer Student Program, June 2010</a:t>
            </a:r>
            <a:endParaRPr lang="en-US" altLang="ja-JP" dirty="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477000"/>
            <a:ext cx="5334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 i="1" smtClean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ＭＳ Ｐゴシック" charset="-128"/>
              </a:defRPr>
            </a:lvl1pPr>
          </a:lstStyle>
          <a:p>
            <a:pPr>
              <a:defRPr/>
            </a:pPr>
            <a:fld id="{ABE8DF36-9FEA-4682-B6DC-B2D582981AEA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8248" name="Rectangle 5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" y="679450"/>
            <a:ext cx="9026525" cy="573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</a:t>
            </a:r>
            <a:r>
              <a:rPr lang="en-GB" dirty="0" smtClean="0"/>
              <a:t>level</a:t>
            </a:r>
            <a:endParaRPr lang="en-GB" dirty="0"/>
          </a:p>
        </p:txBody>
      </p:sp>
      <p:grpSp>
        <p:nvGrpSpPr>
          <p:cNvPr id="1030" name="Group 58"/>
          <p:cNvGrpSpPr>
            <a:grpSpLocks noChangeAspect="1"/>
          </p:cNvGrpSpPr>
          <p:nvPr userDrawn="1"/>
        </p:nvGrpSpPr>
        <p:grpSpPr bwMode="auto">
          <a:xfrm>
            <a:off x="0" y="6156325"/>
            <a:ext cx="1003300" cy="701675"/>
            <a:chOff x="7938" y="5878513"/>
            <a:chExt cx="1338262" cy="935037"/>
          </a:xfrm>
        </p:grpSpPr>
        <p:sp>
          <p:nvSpPr>
            <p:cNvPr id="8203" name="Freeform 11"/>
            <p:cNvSpPr>
              <a:spLocks noChangeAspect="1"/>
            </p:cNvSpPr>
            <p:nvPr userDrawn="1"/>
          </p:nvSpPr>
          <p:spPr bwMode="auto">
            <a:xfrm>
              <a:off x="31231" y="5895437"/>
              <a:ext cx="1295912" cy="774261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8204" name="Freeform 12"/>
            <p:cNvSpPr>
              <a:spLocks noChangeAspect="1"/>
            </p:cNvSpPr>
            <p:nvPr userDrawn="1"/>
          </p:nvSpPr>
          <p:spPr bwMode="auto">
            <a:xfrm>
              <a:off x="1219150" y="5988517"/>
              <a:ext cx="84700" cy="152314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8205" name="Freeform 13"/>
            <p:cNvSpPr>
              <a:spLocks noChangeAspect="1"/>
            </p:cNvSpPr>
            <p:nvPr userDrawn="1"/>
          </p:nvSpPr>
          <p:spPr bwMode="auto">
            <a:xfrm>
              <a:off x="24878" y="6216988"/>
              <a:ext cx="944406" cy="488674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8206" name="Freeform 14"/>
            <p:cNvSpPr>
              <a:spLocks noChangeAspect="1"/>
            </p:cNvSpPr>
            <p:nvPr userDrawn="1"/>
          </p:nvSpPr>
          <p:spPr bwMode="auto">
            <a:xfrm>
              <a:off x="156163" y="6257182"/>
              <a:ext cx="624664" cy="446363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8207" name="Freeform 15"/>
            <p:cNvSpPr>
              <a:spLocks noChangeAspect="1"/>
            </p:cNvSpPr>
            <p:nvPr userDrawn="1"/>
          </p:nvSpPr>
          <p:spPr bwMode="auto">
            <a:xfrm>
              <a:off x="579664" y="5929284"/>
              <a:ext cx="160930" cy="143852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8208" name="Freeform 16"/>
            <p:cNvSpPr>
              <a:spLocks noChangeAspect="1"/>
            </p:cNvSpPr>
            <p:nvPr userDrawn="1"/>
          </p:nvSpPr>
          <p:spPr bwMode="auto">
            <a:xfrm>
              <a:off x="766004" y="6680276"/>
              <a:ext cx="88935" cy="133274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8209" name="Freeform 17"/>
            <p:cNvSpPr>
              <a:spLocks noChangeAspect="1"/>
            </p:cNvSpPr>
            <p:nvPr userDrawn="1"/>
          </p:nvSpPr>
          <p:spPr bwMode="auto">
            <a:xfrm>
              <a:off x="602957" y="6018134"/>
              <a:ext cx="228690" cy="456941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8210" name="Freeform 18"/>
            <p:cNvSpPr>
              <a:spLocks noChangeAspect="1"/>
            </p:cNvSpPr>
            <p:nvPr userDrawn="1"/>
          </p:nvSpPr>
          <p:spPr bwMode="auto">
            <a:xfrm>
              <a:off x="797767" y="5996979"/>
              <a:ext cx="431971" cy="207316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8211" name="Freeform 19"/>
            <p:cNvSpPr>
              <a:spLocks noChangeAspect="1"/>
            </p:cNvSpPr>
            <p:nvPr userDrawn="1"/>
          </p:nvSpPr>
          <p:spPr bwMode="auto">
            <a:xfrm>
              <a:off x="414499" y="6119676"/>
              <a:ext cx="186340" cy="80388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  <p:grpSp>
          <p:nvGrpSpPr>
            <p:cNvPr id="1050" name="Group 20"/>
            <p:cNvGrpSpPr>
              <a:grpSpLocks noChangeAspect="1"/>
            </p:cNvGrpSpPr>
            <p:nvPr userDrawn="1"/>
          </p:nvGrpSpPr>
          <p:grpSpPr bwMode="auto">
            <a:xfrm>
              <a:off x="7938" y="5878513"/>
              <a:ext cx="1338262" cy="929081"/>
              <a:chOff x="5" y="3490"/>
              <a:chExt cx="1124" cy="780"/>
            </a:xfrm>
          </p:grpSpPr>
          <p:grpSp>
            <p:nvGrpSpPr>
              <p:cNvPr id="1051" name="Group 21"/>
              <p:cNvGrpSpPr>
                <a:grpSpLocks noChangeAspect="1"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8214" name="Freeform 22"/>
                <p:cNvSpPr>
                  <a:spLocks noChangeAspect="1"/>
                </p:cNvSpPr>
                <p:nvPr userDrawn="1"/>
              </p:nvSpPr>
              <p:spPr bwMode="auto">
                <a:xfrm>
                  <a:off x="499" y="3588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charset="0"/>
                    <a:ea typeface="ＭＳ Ｐゴシック" charset="-128"/>
                  </a:endParaRPr>
                </a:p>
              </p:txBody>
            </p:sp>
            <p:sp>
              <p:nvSpPr>
                <p:cNvPr id="8215" name="Freeform 23"/>
                <p:cNvSpPr>
                  <a:spLocks noChangeAspect="1"/>
                </p:cNvSpPr>
                <p:nvPr userDrawn="1"/>
              </p:nvSpPr>
              <p:spPr bwMode="auto">
                <a:xfrm>
                  <a:off x="636" y="4136"/>
                  <a:ext cx="116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charset="0"/>
                    <a:ea typeface="ＭＳ Ｐゴシック" charset="-128"/>
                  </a:endParaRPr>
                </a:p>
              </p:txBody>
            </p:sp>
            <p:sp>
              <p:nvSpPr>
                <p:cNvPr id="8216" name="Freeform 24"/>
                <p:cNvSpPr>
                  <a:spLocks noChangeAspect="1"/>
                </p:cNvSpPr>
                <p:nvPr userDrawn="1"/>
              </p:nvSpPr>
              <p:spPr bwMode="auto">
                <a:xfrm>
                  <a:off x="1005" y="3563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charset="0"/>
                    <a:ea typeface="ＭＳ Ｐゴシック" charset="-128"/>
                  </a:endParaRPr>
                </a:p>
              </p:txBody>
            </p:sp>
          </p:grpSp>
          <p:sp>
            <p:nvSpPr>
              <p:cNvPr id="8217" name="Freeform 25"/>
              <p:cNvSpPr>
                <a:spLocks noChangeAspect="1"/>
              </p:cNvSpPr>
              <p:nvPr userDrawn="1"/>
            </p:nvSpPr>
            <p:spPr bwMode="auto">
              <a:xfrm>
                <a:off x="76" y="3732"/>
                <a:ext cx="594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  <a:ea typeface="ＭＳ Ｐゴシック" charset="-128"/>
                </a:endParaRPr>
              </a:p>
            </p:txBody>
          </p:sp>
          <p:sp>
            <p:nvSpPr>
              <p:cNvPr id="8218" name="Freeform 26"/>
              <p:cNvSpPr>
                <a:spLocks noChangeAspect="1"/>
              </p:cNvSpPr>
              <p:nvPr userDrawn="1"/>
            </p:nvSpPr>
            <p:spPr bwMode="auto">
              <a:xfrm>
                <a:off x="259" y="3886"/>
                <a:ext cx="245" cy="147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  <a:ea typeface="ＭＳ Ｐゴシック" charset="-128"/>
                </a:endParaRPr>
              </a:p>
            </p:txBody>
          </p:sp>
          <p:sp>
            <p:nvSpPr>
              <p:cNvPr id="8219" name="Freeform 27"/>
              <p:cNvSpPr>
                <a:spLocks noChangeAspect="1"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  <a:ea typeface="ＭＳ Ｐゴシック" charset="-128"/>
                </a:endParaRPr>
              </a:p>
            </p:txBody>
          </p:sp>
          <p:grpSp>
            <p:nvGrpSpPr>
              <p:cNvPr id="1055" name="Group 28"/>
              <p:cNvGrpSpPr>
                <a:grpSpLocks noChangeAspect="1"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8221" name="Freeform 29"/>
                <p:cNvSpPr>
                  <a:spLocks noChangeAspect="1"/>
                </p:cNvSpPr>
                <p:nvPr userDrawn="1"/>
              </p:nvSpPr>
              <p:spPr bwMode="auto">
                <a:xfrm>
                  <a:off x="668" y="4048"/>
                  <a:ext cx="76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charset="0"/>
                    <a:ea typeface="ＭＳ Ｐゴシック" charset="-128"/>
                  </a:endParaRPr>
                </a:p>
              </p:txBody>
            </p:sp>
            <p:sp>
              <p:nvSpPr>
                <p:cNvPr id="8222" name="Freeform 30"/>
                <p:cNvSpPr>
                  <a:spLocks noChangeAspect="1"/>
                </p:cNvSpPr>
                <p:nvPr userDrawn="1"/>
              </p:nvSpPr>
              <p:spPr bwMode="auto">
                <a:xfrm>
                  <a:off x="5" y="3728"/>
                  <a:ext cx="841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charset="0"/>
                    <a:ea typeface="ＭＳ Ｐゴシック" charset="-128"/>
                  </a:endParaRPr>
                </a:p>
              </p:txBody>
            </p:sp>
            <p:sp>
              <p:nvSpPr>
                <p:cNvPr id="8223" name="Freeform 31"/>
                <p:cNvSpPr>
                  <a:spLocks noChangeAspect="1"/>
                </p:cNvSpPr>
                <p:nvPr userDrawn="1"/>
              </p:nvSpPr>
              <p:spPr bwMode="auto">
                <a:xfrm>
                  <a:off x="106" y="3771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charset="0"/>
                    <a:ea typeface="ＭＳ Ｐゴシック" charset="-128"/>
                  </a:endParaRPr>
                </a:p>
              </p:txBody>
            </p:sp>
            <p:sp>
              <p:nvSpPr>
                <p:cNvPr id="8224" name="Freeform 32"/>
                <p:cNvSpPr>
                  <a:spLocks noChangeAspect="1"/>
                </p:cNvSpPr>
                <p:nvPr userDrawn="1"/>
              </p:nvSpPr>
              <p:spPr bwMode="auto">
                <a:xfrm>
                  <a:off x="450" y="3490"/>
                  <a:ext cx="322" cy="595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charset="0"/>
                    <a:ea typeface="ＭＳ Ｐゴシック" charset="-128"/>
                  </a:endParaRPr>
                </a:p>
              </p:txBody>
            </p:sp>
            <p:sp>
              <p:nvSpPr>
                <p:cNvPr id="8225" name="Freeform 33"/>
                <p:cNvSpPr>
                  <a:spLocks noChangeAspect="1"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charset="0"/>
                    <a:ea typeface="ＭＳ Ｐゴシック" charset="-128"/>
                  </a:endParaRPr>
                </a:p>
              </p:txBody>
            </p:sp>
            <p:sp>
              <p:nvSpPr>
                <p:cNvPr id="8226" name="Freeform 34"/>
                <p:cNvSpPr>
                  <a:spLocks noChangeAspect="1"/>
                </p:cNvSpPr>
                <p:nvPr userDrawn="1"/>
              </p:nvSpPr>
              <p:spPr bwMode="auto">
                <a:xfrm>
                  <a:off x="329" y="3630"/>
                  <a:ext cx="194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charset="0"/>
                    <a:ea typeface="ＭＳ Ｐゴシック" charset="-128"/>
                  </a:endParaRPr>
                </a:p>
              </p:txBody>
            </p:sp>
            <p:sp>
              <p:nvSpPr>
                <p:cNvPr id="8227" name="Freeform 35"/>
                <p:cNvSpPr>
                  <a:spLocks noChangeAspect="1"/>
                </p:cNvSpPr>
                <p:nvPr userDrawn="1"/>
              </p:nvSpPr>
              <p:spPr bwMode="auto">
                <a:xfrm>
                  <a:off x="658" y="3538"/>
                  <a:ext cx="471" cy="211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charset="0"/>
                    <a:ea typeface="ＭＳ Ｐゴシック" charset="-128"/>
                  </a:endParaRPr>
                </a:p>
              </p:txBody>
            </p:sp>
            <p:sp>
              <p:nvSpPr>
                <p:cNvPr id="8228" name="Freeform 36"/>
                <p:cNvSpPr>
                  <a:spLocks noChangeAspect="1"/>
                </p:cNvSpPr>
                <p:nvPr userDrawn="1"/>
              </p:nvSpPr>
              <p:spPr bwMode="auto">
                <a:xfrm>
                  <a:off x="716" y="3605"/>
                  <a:ext cx="245" cy="87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charset="0"/>
                    <a:ea typeface="ＭＳ Ｐゴシック" charset="-128"/>
                  </a:endParaRPr>
                </a:p>
              </p:txBody>
            </p:sp>
          </p:grpSp>
        </p:grpSp>
      </p:grpSp>
      <p:grpSp>
        <p:nvGrpSpPr>
          <p:cNvPr id="1031" name="Group 37"/>
          <p:cNvGrpSpPr>
            <a:grpSpLocks/>
          </p:cNvGrpSpPr>
          <p:nvPr/>
        </p:nvGrpSpPr>
        <p:grpSpPr bwMode="auto">
          <a:xfrm>
            <a:off x="8680450" y="1628775"/>
            <a:ext cx="385763" cy="4795838"/>
            <a:chOff x="5468" y="1333"/>
            <a:chExt cx="243" cy="2714"/>
          </a:xfrm>
        </p:grpSpPr>
        <p:sp>
          <p:nvSpPr>
            <p:cNvPr id="8230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FF"/>
                </a:gs>
                <a:gs pos="100000">
                  <a:srgbClr val="FFFFFF"/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8231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FF"/>
                </a:gs>
                <a:gs pos="100000">
                  <a:srgbClr val="FFFFFF"/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</p:grpSp>
      <p:grpSp>
        <p:nvGrpSpPr>
          <p:cNvPr id="60" name="Group 59"/>
          <p:cNvGrpSpPr>
            <a:grpSpLocks noChangeAspect="1"/>
          </p:cNvGrpSpPr>
          <p:nvPr userDrawn="1"/>
        </p:nvGrpSpPr>
        <p:grpSpPr>
          <a:xfrm>
            <a:off x="8212732" y="414865"/>
            <a:ext cx="1212372" cy="1073944"/>
            <a:chOff x="7907932" y="0"/>
            <a:chExt cx="1616506" cy="1431925"/>
          </a:xfrm>
          <a:scene3d>
            <a:camera prst="orthographicFront">
              <a:rot lat="0" lon="0" rev="0"/>
            </a:camera>
            <a:lightRig rig="threePt" dir="t"/>
          </a:scene3d>
        </p:grpSpPr>
        <p:sp>
          <p:nvSpPr>
            <p:cNvPr id="8194" name="Freeform 2"/>
            <p:cNvSpPr>
              <a:spLocks noChangeAspect="1"/>
            </p:cNvSpPr>
            <p:nvPr/>
          </p:nvSpPr>
          <p:spPr bwMode="auto">
            <a:xfrm rot="18427436">
              <a:off x="8253722" y="-35530"/>
              <a:ext cx="870572" cy="1562152"/>
            </a:xfrm>
            <a:custGeom>
              <a:avLst/>
              <a:gdLst/>
              <a:ahLst/>
              <a:cxnLst>
                <a:cxn ang="0">
                  <a:pos x="2903" y="433"/>
                </a:cxn>
                <a:cxn ang="0">
                  <a:pos x="2565" y="80"/>
                </a:cxn>
                <a:cxn ang="0">
                  <a:pos x="2241" y="0"/>
                </a:cxn>
                <a:cxn ang="0">
                  <a:pos x="110" y="2811"/>
                </a:cxn>
                <a:cxn ang="0">
                  <a:pos x="110" y="3228"/>
                </a:cxn>
                <a:cxn ang="0">
                  <a:pos x="0" y="3631"/>
                </a:cxn>
                <a:cxn ang="0">
                  <a:pos x="72" y="3686"/>
                </a:cxn>
                <a:cxn ang="0">
                  <a:pos x="441" y="3355"/>
                </a:cxn>
                <a:cxn ang="0">
                  <a:pos x="740" y="3228"/>
                </a:cxn>
                <a:cxn ang="0">
                  <a:pos x="2903" y="433"/>
                </a:cxn>
                <a:cxn ang="0">
                  <a:pos x="2903" y="433"/>
                </a:cxn>
              </a:cxnLst>
              <a:rect l="0" t="0" r="r" b="b"/>
              <a:pathLst>
                <a:path w="2903" h="3686">
                  <a:moveTo>
                    <a:pt x="2903" y="433"/>
                  </a:moveTo>
                  <a:lnTo>
                    <a:pt x="2565" y="80"/>
                  </a:lnTo>
                  <a:lnTo>
                    <a:pt x="2241" y="0"/>
                  </a:lnTo>
                  <a:lnTo>
                    <a:pt x="110" y="2811"/>
                  </a:lnTo>
                  <a:lnTo>
                    <a:pt x="110" y="3228"/>
                  </a:lnTo>
                  <a:lnTo>
                    <a:pt x="0" y="3631"/>
                  </a:lnTo>
                  <a:lnTo>
                    <a:pt x="72" y="3686"/>
                  </a:lnTo>
                  <a:lnTo>
                    <a:pt x="441" y="3355"/>
                  </a:lnTo>
                  <a:lnTo>
                    <a:pt x="740" y="3228"/>
                  </a:lnTo>
                  <a:lnTo>
                    <a:pt x="2903" y="433"/>
                  </a:lnTo>
                  <a:lnTo>
                    <a:pt x="2903" y="43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8200" name="Freeform 8"/>
            <p:cNvSpPr>
              <a:spLocks noChangeAspect="1"/>
            </p:cNvSpPr>
            <p:nvPr/>
          </p:nvSpPr>
          <p:spPr bwMode="auto">
            <a:xfrm rot="18427436">
              <a:off x="8302127" y="-39735"/>
              <a:ext cx="872951" cy="1571670"/>
            </a:xfrm>
            <a:custGeom>
              <a:avLst/>
              <a:gdLst/>
              <a:ahLst/>
              <a:cxnLst>
                <a:cxn ang="0">
                  <a:pos x="2293" y="0"/>
                </a:cxn>
                <a:cxn ang="0">
                  <a:pos x="130" y="2835"/>
                </a:cxn>
                <a:cxn ang="0">
                  <a:pos x="131" y="3201"/>
                </a:cxn>
                <a:cxn ang="0">
                  <a:pos x="0" y="3633"/>
                </a:cxn>
                <a:cxn ang="0">
                  <a:pos x="50" y="3703"/>
                </a:cxn>
                <a:cxn ang="0">
                  <a:pos x="422" y="3352"/>
                </a:cxn>
                <a:cxn ang="0">
                  <a:pos x="763" y="3220"/>
                </a:cxn>
                <a:cxn ang="0">
                  <a:pos x="2911" y="428"/>
                </a:cxn>
                <a:cxn ang="0">
                  <a:pos x="2589" y="96"/>
                </a:cxn>
                <a:cxn ang="0">
                  <a:pos x="2293" y="0"/>
                </a:cxn>
                <a:cxn ang="0">
                  <a:pos x="2293" y="0"/>
                </a:cxn>
              </a:cxnLst>
              <a:rect l="0" t="0" r="r" b="b"/>
              <a:pathLst>
                <a:path w="2911" h="3703">
                  <a:moveTo>
                    <a:pt x="2293" y="0"/>
                  </a:moveTo>
                  <a:lnTo>
                    <a:pt x="130" y="2835"/>
                  </a:lnTo>
                  <a:lnTo>
                    <a:pt x="131" y="3201"/>
                  </a:lnTo>
                  <a:lnTo>
                    <a:pt x="0" y="3633"/>
                  </a:lnTo>
                  <a:lnTo>
                    <a:pt x="50" y="3703"/>
                  </a:lnTo>
                  <a:lnTo>
                    <a:pt x="422" y="3352"/>
                  </a:lnTo>
                  <a:lnTo>
                    <a:pt x="763" y="3220"/>
                  </a:lnTo>
                  <a:lnTo>
                    <a:pt x="2911" y="428"/>
                  </a:lnTo>
                  <a:lnTo>
                    <a:pt x="2589" y="96"/>
                  </a:lnTo>
                  <a:lnTo>
                    <a:pt x="2293" y="0"/>
                  </a:lnTo>
                  <a:lnTo>
                    <a:pt x="2293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8201" name="Freeform 9"/>
            <p:cNvSpPr>
              <a:spLocks noChangeAspect="1"/>
            </p:cNvSpPr>
            <p:nvPr/>
          </p:nvSpPr>
          <p:spPr bwMode="auto">
            <a:xfrm rot="18427436">
              <a:off x="8292965" y="120342"/>
              <a:ext cx="768292" cy="1177860"/>
            </a:xfrm>
            <a:custGeom>
              <a:avLst/>
              <a:gdLst/>
              <a:ahLst/>
              <a:cxnLst>
                <a:cxn ang="0">
                  <a:pos x="0" y="2485"/>
                </a:cxn>
                <a:cxn ang="0">
                  <a:pos x="432" y="2553"/>
                </a:cxn>
                <a:cxn ang="0">
                  <a:pos x="736" y="2777"/>
                </a:cxn>
                <a:cxn ang="0">
                  <a:pos x="2561" y="399"/>
                </a:cxn>
                <a:cxn ang="0">
                  <a:pos x="2118" y="82"/>
                </a:cxn>
                <a:cxn ang="0">
                  <a:pos x="1898" y="0"/>
                </a:cxn>
                <a:cxn ang="0">
                  <a:pos x="0" y="2485"/>
                </a:cxn>
                <a:cxn ang="0">
                  <a:pos x="0" y="2485"/>
                </a:cxn>
              </a:cxnLst>
              <a:rect l="0" t="0" r="r" b="b"/>
              <a:pathLst>
                <a:path w="2561" h="2777">
                  <a:moveTo>
                    <a:pt x="0" y="2485"/>
                  </a:moveTo>
                  <a:lnTo>
                    <a:pt x="432" y="2553"/>
                  </a:lnTo>
                  <a:lnTo>
                    <a:pt x="736" y="2777"/>
                  </a:lnTo>
                  <a:lnTo>
                    <a:pt x="2561" y="399"/>
                  </a:lnTo>
                  <a:lnTo>
                    <a:pt x="2118" y="82"/>
                  </a:lnTo>
                  <a:lnTo>
                    <a:pt x="1898" y="0"/>
                  </a:lnTo>
                  <a:lnTo>
                    <a:pt x="0" y="2485"/>
                  </a:lnTo>
                  <a:lnTo>
                    <a:pt x="0" y="248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  <p:grpSp>
          <p:nvGrpSpPr>
            <p:cNvPr id="8232" name="Group 40"/>
            <p:cNvGrpSpPr>
              <a:grpSpLocks noChangeAspect="1"/>
            </p:cNvGrpSpPr>
            <p:nvPr/>
          </p:nvGrpSpPr>
          <p:grpSpPr bwMode="auto">
            <a:xfrm>
              <a:off x="7924800" y="0"/>
              <a:ext cx="1599034" cy="1431925"/>
              <a:chOff x="4610" y="57"/>
              <a:chExt cx="1344" cy="1204"/>
            </a:xfrm>
          </p:grpSpPr>
          <p:grpSp>
            <p:nvGrpSpPr>
              <p:cNvPr id="8233" name="Group 41"/>
              <p:cNvGrpSpPr>
                <a:grpSpLocks noChangeAspect="1"/>
              </p:cNvGrpSpPr>
              <p:nvPr/>
            </p:nvGrpSpPr>
            <p:grpSpPr bwMode="auto">
              <a:xfrm>
                <a:off x="4610" y="57"/>
                <a:ext cx="1344" cy="1204"/>
                <a:chOff x="4610" y="57"/>
                <a:chExt cx="1344" cy="1204"/>
              </a:xfrm>
            </p:grpSpPr>
            <p:sp>
              <p:nvSpPr>
                <p:cNvPr id="8234" name="Freeform 42"/>
                <p:cNvSpPr>
                  <a:spLocks noChangeAspect="1"/>
                </p:cNvSpPr>
                <p:nvPr/>
              </p:nvSpPr>
              <p:spPr bwMode="auto">
                <a:xfrm rot="-3172564">
                  <a:off x="5430" y="1086"/>
                  <a:ext cx="62" cy="288"/>
                </a:xfrm>
                <a:custGeom>
                  <a:avLst/>
                  <a:gdLst/>
                  <a:ahLst/>
                  <a:cxnLst>
                    <a:cxn ang="0">
                      <a:pos x="123" y="9"/>
                    </a:cxn>
                    <a:cxn ang="0">
                      <a:pos x="131" y="342"/>
                    </a:cxn>
                    <a:cxn ang="0">
                      <a:pos x="0" y="806"/>
                    </a:cxn>
                    <a:cxn ang="0">
                      <a:pos x="79" y="789"/>
                    </a:cxn>
                    <a:cxn ang="0">
                      <a:pos x="218" y="376"/>
                    </a:cxn>
                    <a:cxn ang="0">
                      <a:pos x="245" y="0"/>
                    </a:cxn>
                    <a:cxn ang="0">
                      <a:pos x="123" y="9"/>
                    </a:cxn>
                    <a:cxn ang="0">
                      <a:pos x="123" y="9"/>
                    </a:cxn>
                  </a:cxnLst>
                  <a:rect l="0" t="0" r="r" b="b"/>
                  <a:pathLst>
                    <a:path w="245" h="806">
                      <a:moveTo>
                        <a:pt x="123" y="9"/>
                      </a:moveTo>
                      <a:lnTo>
                        <a:pt x="131" y="342"/>
                      </a:lnTo>
                      <a:lnTo>
                        <a:pt x="0" y="806"/>
                      </a:lnTo>
                      <a:lnTo>
                        <a:pt x="79" y="789"/>
                      </a:lnTo>
                      <a:lnTo>
                        <a:pt x="218" y="376"/>
                      </a:lnTo>
                      <a:lnTo>
                        <a:pt x="245" y="0"/>
                      </a:lnTo>
                      <a:lnTo>
                        <a:pt x="123" y="9"/>
                      </a:lnTo>
                      <a:lnTo>
                        <a:pt x="123" y="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charset="0"/>
                    <a:ea typeface="ＭＳ Ｐゴシック" charset="-128"/>
                  </a:endParaRPr>
                </a:p>
              </p:txBody>
            </p:sp>
            <p:grpSp>
              <p:nvGrpSpPr>
                <p:cNvPr id="8235" name="Group 43"/>
                <p:cNvGrpSpPr>
                  <a:grpSpLocks noChangeAspect="1"/>
                </p:cNvGrpSpPr>
                <p:nvPr/>
              </p:nvGrpSpPr>
              <p:grpSpPr bwMode="auto">
                <a:xfrm>
                  <a:off x="4610" y="57"/>
                  <a:ext cx="1344" cy="985"/>
                  <a:chOff x="4610" y="57"/>
                  <a:chExt cx="1344" cy="985"/>
                </a:xfrm>
              </p:grpSpPr>
              <p:sp>
                <p:nvSpPr>
                  <p:cNvPr id="8236" name="Freeform 44"/>
                  <p:cNvSpPr>
                    <a:spLocks noChangeAspect="1"/>
                  </p:cNvSpPr>
                  <p:nvPr/>
                </p:nvSpPr>
                <p:spPr bwMode="auto">
                  <a:xfrm rot="-3172564">
                    <a:off x="4966" y="71"/>
                    <a:ext cx="153" cy="12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98" y="184"/>
                      </a:cxn>
                      <a:cxn ang="0">
                        <a:pos x="500" y="349"/>
                      </a:cxn>
                      <a:cxn ang="0">
                        <a:pos x="604" y="140"/>
                      </a:cxn>
                      <a:cxn ang="0">
                        <a:pos x="359" y="9"/>
                      </a:cxn>
                      <a:cxn ang="0">
                        <a:pos x="464" y="184"/>
                      </a:cxn>
                      <a:cxn ang="0">
                        <a:pos x="131" y="17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604" h="349">
                        <a:moveTo>
                          <a:pt x="0" y="0"/>
                        </a:moveTo>
                        <a:lnTo>
                          <a:pt x="298" y="184"/>
                        </a:lnTo>
                        <a:lnTo>
                          <a:pt x="500" y="349"/>
                        </a:lnTo>
                        <a:lnTo>
                          <a:pt x="604" y="140"/>
                        </a:lnTo>
                        <a:lnTo>
                          <a:pt x="359" y="9"/>
                        </a:lnTo>
                        <a:lnTo>
                          <a:pt x="464" y="184"/>
                        </a:lnTo>
                        <a:lnTo>
                          <a:pt x="131" y="1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charset="0"/>
                      <a:ea typeface="ＭＳ Ｐゴシック" charset="-128"/>
                    </a:endParaRPr>
                  </a:p>
                </p:txBody>
              </p:sp>
              <p:sp>
                <p:nvSpPr>
                  <p:cNvPr id="8237" name="Freeform 45"/>
                  <p:cNvSpPr>
                    <a:spLocks noChangeAspect="1"/>
                  </p:cNvSpPr>
                  <p:nvPr/>
                </p:nvSpPr>
                <p:spPr bwMode="auto">
                  <a:xfrm rot="-3172564">
                    <a:off x="5048" y="332"/>
                    <a:ext cx="269" cy="438"/>
                  </a:xfrm>
                  <a:custGeom>
                    <a:avLst/>
                    <a:gdLst/>
                    <a:ahLst/>
                    <a:cxnLst>
                      <a:cxn ang="0">
                        <a:pos x="741" y="129"/>
                      </a:cxn>
                      <a:cxn ang="0">
                        <a:pos x="485" y="352"/>
                      </a:cxn>
                      <a:cxn ang="0">
                        <a:pos x="163" y="762"/>
                      </a:cxn>
                      <a:cxn ang="0">
                        <a:pos x="0" y="1101"/>
                      </a:cxn>
                      <a:cxn ang="0">
                        <a:pos x="59" y="1230"/>
                      </a:cxn>
                      <a:cxn ang="0">
                        <a:pos x="262" y="1201"/>
                      </a:cxn>
                      <a:cxn ang="0">
                        <a:pos x="578" y="914"/>
                      </a:cxn>
                      <a:cxn ang="0">
                        <a:pos x="876" y="534"/>
                      </a:cxn>
                      <a:cxn ang="0">
                        <a:pos x="1034" y="270"/>
                      </a:cxn>
                      <a:cxn ang="0">
                        <a:pos x="1064" y="84"/>
                      </a:cxn>
                      <a:cxn ang="0">
                        <a:pos x="977" y="0"/>
                      </a:cxn>
                      <a:cxn ang="0">
                        <a:pos x="836" y="65"/>
                      </a:cxn>
                      <a:cxn ang="0">
                        <a:pos x="969" y="107"/>
                      </a:cxn>
                      <a:cxn ang="0">
                        <a:pos x="876" y="352"/>
                      </a:cxn>
                      <a:cxn ang="0">
                        <a:pos x="690" y="656"/>
                      </a:cxn>
                      <a:cxn ang="0">
                        <a:pos x="350" y="1008"/>
                      </a:cxn>
                      <a:cxn ang="0">
                        <a:pos x="116" y="1114"/>
                      </a:cxn>
                      <a:cxn ang="0">
                        <a:pos x="135" y="943"/>
                      </a:cxn>
                      <a:cxn ang="0">
                        <a:pos x="437" y="504"/>
                      </a:cxn>
                      <a:cxn ang="0">
                        <a:pos x="831" y="118"/>
                      </a:cxn>
                      <a:cxn ang="0">
                        <a:pos x="741" y="129"/>
                      </a:cxn>
                      <a:cxn ang="0">
                        <a:pos x="741" y="129"/>
                      </a:cxn>
                    </a:cxnLst>
                    <a:rect l="0" t="0" r="r" b="b"/>
                    <a:pathLst>
                      <a:path w="1064" h="1230">
                        <a:moveTo>
                          <a:pt x="741" y="129"/>
                        </a:moveTo>
                        <a:lnTo>
                          <a:pt x="485" y="352"/>
                        </a:lnTo>
                        <a:lnTo>
                          <a:pt x="163" y="762"/>
                        </a:lnTo>
                        <a:lnTo>
                          <a:pt x="0" y="1101"/>
                        </a:lnTo>
                        <a:lnTo>
                          <a:pt x="59" y="1230"/>
                        </a:lnTo>
                        <a:lnTo>
                          <a:pt x="262" y="1201"/>
                        </a:lnTo>
                        <a:lnTo>
                          <a:pt x="578" y="914"/>
                        </a:lnTo>
                        <a:lnTo>
                          <a:pt x="876" y="534"/>
                        </a:lnTo>
                        <a:lnTo>
                          <a:pt x="1034" y="270"/>
                        </a:lnTo>
                        <a:lnTo>
                          <a:pt x="1064" y="84"/>
                        </a:lnTo>
                        <a:lnTo>
                          <a:pt x="977" y="0"/>
                        </a:lnTo>
                        <a:lnTo>
                          <a:pt x="836" y="65"/>
                        </a:lnTo>
                        <a:lnTo>
                          <a:pt x="969" y="107"/>
                        </a:lnTo>
                        <a:lnTo>
                          <a:pt x="876" y="352"/>
                        </a:lnTo>
                        <a:lnTo>
                          <a:pt x="690" y="656"/>
                        </a:lnTo>
                        <a:lnTo>
                          <a:pt x="350" y="1008"/>
                        </a:lnTo>
                        <a:lnTo>
                          <a:pt x="116" y="1114"/>
                        </a:lnTo>
                        <a:lnTo>
                          <a:pt x="135" y="943"/>
                        </a:lnTo>
                        <a:lnTo>
                          <a:pt x="437" y="504"/>
                        </a:lnTo>
                        <a:lnTo>
                          <a:pt x="831" y="118"/>
                        </a:lnTo>
                        <a:lnTo>
                          <a:pt x="741" y="129"/>
                        </a:lnTo>
                        <a:lnTo>
                          <a:pt x="741" y="12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charset="0"/>
                      <a:ea typeface="ＭＳ Ｐゴシック" charset="-128"/>
                    </a:endParaRPr>
                  </a:p>
                </p:txBody>
              </p:sp>
              <p:sp>
                <p:nvSpPr>
                  <p:cNvPr id="8238" name="Freeform 46"/>
                  <p:cNvSpPr>
                    <a:spLocks noChangeAspect="1"/>
                  </p:cNvSpPr>
                  <p:nvPr/>
                </p:nvSpPr>
                <p:spPr bwMode="auto">
                  <a:xfrm rot="-3172564">
                    <a:off x="4858" y="182"/>
                    <a:ext cx="505" cy="898"/>
                  </a:xfrm>
                  <a:custGeom>
                    <a:avLst/>
                    <a:gdLst/>
                    <a:ahLst/>
                    <a:cxnLst>
                      <a:cxn ang="0">
                        <a:pos x="1941" y="0"/>
                      </a:cxn>
                      <a:cxn ang="0">
                        <a:pos x="0" y="2521"/>
                      </a:cxn>
                      <a:cxn ang="0">
                        <a:pos x="192" y="2450"/>
                      </a:cxn>
                      <a:cxn ang="0">
                        <a:pos x="2002" y="61"/>
                      </a:cxn>
                      <a:cxn ang="0">
                        <a:pos x="1941" y="0"/>
                      </a:cxn>
                      <a:cxn ang="0">
                        <a:pos x="1941" y="0"/>
                      </a:cxn>
                    </a:cxnLst>
                    <a:rect l="0" t="0" r="r" b="b"/>
                    <a:pathLst>
                      <a:path w="2002" h="2521">
                        <a:moveTo>
                          <a:pt x="1941" y="0"/>
                        </a:moveTo>
                        <a:lnTo>
                          <a:pt x="0" y="2521"/>
                        </a:lnTo>
                        <a:lnTo>
                          <a:pt x="192" y="2450"/>
                        </a:lnTo>
                        <a:lnTo>
                          <a:pt x="2002" y="61"/>
                        </a:lnTo>
                        <a:lnTo>
                          <a:pt x="1941" y="0"/>
                        </a:lnTo>
                        <a:lnTo>
                          <a:pt x="1941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charset="0"/>
                      <a:ea typeface="ＭＳ Ｐゴシック" charset="-128"/>
                    </a:endParaRPr>
                  </a:p>
                </p:txBody>
              </p:sp>
              <p:sp>
                <p:nvSpPr>
                  <p:cNvPr id="8239" name="Freeform 47"/>
                  <p:cNvSpPr>
                    <a:spLocks noChangeAspect="1"/>
                  </p:cNvSpPr>
                  <p:nvPr/>
                </p:nvSpPr>
                <p:spPr bwMode="auto">
                  <a:xfrm rot="-3172564">
                    <a:off x="4903" y="-19"/>
                    <a:ext cx="758" cy="1344"/>
                  </a:xfrm>
                  <a:custGeom>
                    <a:avLst/>
                    <a:gdLst/>
                    <a:ahLst/>
                    <a:cxnLst>
                      <a:cxn ang="0">
                        <a:pos x="95" y="2844"/>
                      </a:cxn>
                      <a:cxn ang="0">
                        <a:pos x="394" y="2834"/>
                      </a:cxn>
                      <a:cxn ang="0">
                        <a:pos x="821" y="3009"/>
                      </a:cxn>
                      <a:cxn ang="0">
                        <a:pos x="681" y="2817"/>
                      </a:cxn>
                      <a:cxn ang="0">
                        <a:pos x="367" y="2703"/>
                      </a:cxn>
                      <a:cxn ang="0">
                        <a:pos x="637" y="2720"/>
                      </a:cxn>
                      <a:cxn ang="0">
                        <a:pos x="979" y="2870"/>
                      </a:cxn>
                      <a:cxn ang="0">
                        <a:pos x="2859" y="420"/>
                      </a:cxn>
                      <a:cxn ang="0">
                        <a:pos x="2578" y="148"/>
                      </a:cxn>
                      <a:cxn ang="0">
                        <a:pos x="2308" y="0"/>
                      </a:cxn>
                      <a:cxn ang="0">
                        <a:pos x="2692" y="78"/>
                      </a:cxn>
                      <a:cxn ang="0">
                        <a:pos x="3007" y="428"/>
                      </a:cxn>
                      <a:cxn ang="0">
                        <a:pos x="831" y="3273"/>
                      </a:cxn>
                      <a:cxn ang="0">
                        <a:pos x="481" y="3412"/>
                      </a:cxn>
                      <a:cxn ang="0">
                        <a:pos x="105" y="3771"/>
                      </a:cxn>
                      <a:cxn ang="0">
                        <a:pos x="0" y="3667"/>
                      </a:cxn>
                      <a:cxn ang="0">
                        <a:pos x="131" y="3631"/>
                      </a:cxn>
                      <a:cxn ang="0">
                        <a:pos x="376" y="3385"/>
                      </a:cxn>
                      <a:cxn ang="0">
                        <a:pos x="165" y="3273"/>
                      </a:cxn>
                      <a:cxn ang="0">
                        <a:pos x="165" y="3176"/>
                      </a:cxn>
                      <a:cxn ang="0">
                        <a:pos x="411" y="3298"/>
                      </a:cxn>
                      <a:cxn ang="0">
                        <a:pos x="411" y="3186"/>
                      </a:cxn>
                      <a:cxn ang="0">
                        <a:pos x="603" y="3220"/>
                      </a:cxn>
                      <a:cxn ang="0">
                        <a:pos x="428" y="3079"/>
                      </a:cxn>
                      <a:cxn ang="0">
                        <a:pos x="629" y="3062"/>
                      </a:cxn>
                      <a:cxn ang="0">
                        <a:pos x="95" y="2844"/>
                      </a:cxn>
                      <a:cxn ang="0">
                        <a:pos x="95" y="2844"/>
                      </a:cxn>
                    </a:cxnLst>
                    <a:rect l="0" t="0" r="r" b="b"/>
                    <a:pathLst>
                      <a:path w="3007" h="3771">
                        <a:moveTo>
                          <a:pt x="95" y="2844"/>
                        </a:moveTo>
                        <a:lnTo>
                          <a:pt x="394" y="2834"/>
                        </a:lnTo>
                        <a:lnTo>
                          <a:pt x="821" y="3009"/>
                        </a:lnTo>
                        <a:lnTo>
                          <a:pt x="681" y="2817"/>
                        </a:lnTo>
                        <a:lnTo>
                          <a:pt x="367" y="2703"/>
                        </a:lnTo>
                        <a:lnTo>
                          <a:pt x="637" y="2720"/>
                        </a:lnTo>
                        <a:lnTo>
                          <a:pt x="979" y="2870"/>
                        </a:lnTo>
                        <a:lnTo>
                          <a:pt x="2859" y="420"/>
                        </a:lnTo>
                        <a:lnTo>
                          <a:pt x="2578" y="148"/>
                        </a:lnTo>
                        <a:lnTo>
                          <a:pt x="2308" y="0"/>
                        </a:lnTo>
                        <a:lnTo>
                          <a:pt x="2692" y="78"/>
                        </a:lnTo>
                        <a:lnTo>
                          <a:pt x="3007" y="428"/>
                        </a:lnTo>
                        <a:lnTo>
                          <a:pt x="831" y="3273"/>
                        </a:lnTo>
                        <a:lnTo>
                          <a:pt x="481" y="3412"/>
                        </a:lnTo>
                        <a:lnTo>
                          <a:pt x="105" y="3771"/>
                        </a:lnTo>
                        <a:lnTo>
                          <a:pt x="0" y="3667"/>
                        </a:lnTo>
                        <a:lnTo>
                          <a:pt x="131" y="3631"/>
                        </a:lnTo>
                        <a:lnTo>
                          <a:pt x="376" y="3385"/>
                        </a:lnTo>
                        <a:lnTo>
                          <a:pt x="165" y="3273"/>
                        </a:lnTo>
                        <a:lnTo>
                          <a:pt x="165" y="3176"/>
                        </a:lnTo>
                        <a:lnTo>
                          <a:pt x="411" y="3298"/>
                        </a:lnTo>
                        <a:lnTo>
                          <a:pt x="411" y="3186"/>
                        </a:lnTo>
                        <a:lnTo>
                          <a:pt x="603" y="3220"/>
                        </a:lnTo>
                        <a:lnTo>
                          <a:pt x="428" y="3079"/>
                        </a:lnTo>
                        <a:lnTo>
                          <a:pt x="629" y="3062"/>
                        </a:lnTo>
                        <a:lnTo>
                          <a:pt x="95" y="2844"/>
                        </a:lnTo>
                        <a:lnTo>
                          <a:pt x="95" y="2844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charset="0"/>
                      <a:ea typeface="ＭＳ Ｐゴシック" charset="-128"/>
                    </a:endParaRPr>
                  </a:p>
                </p:txBody>
              </p:sp>
              <p:sp>
                <p:nvSpPr>
                  <p:cNvPr id="8240" name="Freeform 48"/>
                  <p:cNvSpPr>
                    <a:spLocks noChangeAspect="1"/>
                  </p:cNvSpPr>
                  <p:nvPr/>
                </p:nvSpPr>
                <p:spPr bwMode="auto">
                  <a:xfrm rot="-3172564">
                    <a:off x="5297" y="897"/>
                    <a:ext cx="169" cy="122"/>
                  </a:xfrm>
                  <a:custGeom>
                    <a:avLst/>
                    <a:gdLst/>
                    <a:ahLst/>
                    <a:cxnLst>
                      <a:cxn ang="0">
                        <a:pos x="0" y="80"/>
                      </a:cxn>
                      <a:cxn ang="0">
                        <a:pos x="255" y="106"/>
                      </a:cxn>
                      <a:cxn ang="0">
                        <a:pos x="639" y="342"/>
                      </a:cxn>
                      <a:cxn ang="0">
                        <a:pos x="673" y="289"/>
                      </a:cxn>
                      <a:cxn ang="0">
                        <a:pos x="447" y="114"/>
                      </a:cxn>
                      <a:cxn ang="0">
                        <a:pos x="26" y="0"/>
                      </a:cxn>
                      <a:cxn ang="0">
                        <a:pos x="0" y="80"/>
                      </a:cxn>
                      <a:cxn ang="0">
                        <a:pos x="0" y="80"/>
                      </a:cxn>
                    </a:cxnLst>
                    <a:rect l="0" t="0" r="r" b="b"/>
                    <a:pathLst>
                      <a:path w="673" h="342">
                        <a:moveTo>
                          <a:pt x="0" y="80"/>
                        </a:moveTo>
                        <a:lnTo>
                          <a:pt x="255" y="106"/>
                        </a:lnTo>
                        <a:lnTo>
                          <a:pt x="639" y="342"/>
                        </a:lnTo>
                        <a:lnTo>
                          <a:pt x="673" y="289"/>
                        </a:lnTo>
                        <a:lnTo>
                          <a:pt x="447" y="114"/>
                        </a:lnTo>
                        <a:lnTo>
                          <a:pt x="26" y="0"/>
                        </a:lnTo>
                        <a:lnTo>
                          <a:pt x="0" y="80"/>
                        </a:lnTo>
                        <a:lnTo>
                          <a:pt x="0" y="8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charset="0"/>
                      <a:ea typeface="ＭＳ Ｐゴシック" charset="-128"/>
                    </a:endParaRPr>
                  </a:p>
                </p:txBody>
              </p:sp>
              <p:sp>
                <p:nvSpPr>
                  <p:cNvPr id="8241" name="Freeform 49"/>
                  <p:cNvSpPr>
                    <a:spLocks noChangeAspect="1"/>
                  </p:cNvSpPr>
                  <p:nvPr/>
                </p:nvSpPr>
                <p:spPr bwMode="auto">
                  <a:xfrm rot="-3172564">
                    <a:off x="5253" y="806"/>
                    <a:ext cx="181" cy="144"/>
                  </a:xfrm>
                  <a:custGeom>
                    <a:avLst/>
                    <a:gdLst/>
                    <a:ahLst/>
                    <a:cxnLst>
                      <a:cxn ang="0">
                        <a:pos x="0" y="78"/>
                      </a:cxn>
                      <a:cxn ang="0">
                        <a:pos x="340" y="148"/>
                      </a:cxn>
                      <a:cxn ang="0">
                        <a:pos x="638" y="403"/>
                      </a:cxn>
                      <a:cxn ang="0">
                        <a:pos x="716" y="296"/>
                      </a:cxn>
                      <a:cxn ang="0">
                        <a:pos x="420" y="114"/>
                      </a:cxn>
                      <a:cxn ang="0">
                        <a:pos x="70" y="0"/>
                      </a:cxn>
                      <a:cxn ang="0">
                        <a:pos x="0" y="78"/>
                      </a:cxn>
                      <a:cxn ang="0">
                        <a:pos x="0" y="78"/>
                      </a:cxn>
                    </a:cxnLst>
                    <a:rect l="0" t="0" r="r" b="b"/>
                    <a:pathLst>
                      <a:path w="716" h="403">
                        <a:moveTo>
                          <a:pt x="0" y="78"/>
                        </a:moveTo>
                        <a:lnTo>
                          <a:pt x="340" y="148"/>
                        </a:lnTo>
                        <a:lnTo>
                          <a:pt x="638" y="403"/>
                        </a:lnTo>
                        <a:lnTo>
                          <a:pt x="716" y="296"/>
                        </a:lnTo>
                        <a:lnTo>
                          <a:pt x="420" y="114"/>
                        </a:lnTo>
                        <a:lnTo>
                          <a:pt x="70" y="0"/>
                        </a:lnTo>
                        <a:lnTo>
                          <a:pt x="0" y="78"/>
                        </a:lnTo>
                        <a:lnTo>
                          <a:pt x="0" y="78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charset="0"/>
                      <a:ea typeface="ＭＳ Ｐゴシック" charset="-128"/>
                    </a:endParaRPr>
                  </a:p>
                </p:txBody>
              </p:sp>
              <p:sp>
                <p:nvSpPr>
                  <p:cNvPr id="8242" name="Freeform 50"/>
                  <p:cNvSpPr>
                    <a:spLocks noChangeAspect="1"/>
                  </p:cNvSpPr>
                  <p:nvPr/>
                </p:nvSpPr>
                <p:spPr bwMode="auto">
                  <a:xfrm rot="-3172564">
                    <a:off x="4985" y="210"/>
                    <a:ext cx="181" cy="147"/>
                  </a:xfrm>
                  <a:custGeom>
                    <a:avLst/>
                    <a:gdLst/>
                    <a:ahLst/>
                    <a:cxnLst>
                      <a:cxn ang="0">
                        <a:pos x="0" y="78"/>
                      </a:cxn>
                      <a:cxn ang="0">
                        <a:pos x="316" y="139"/>
                      </a:cxn>
                      <a:cxn ang="0">
                        <a:pos x="649" y="411"/>
                      </a:cxn>
                      <a:cxn ang="0">
                        <a:pos x="717" y="314"/>
                      </a:cxn>
                      <a:cxn ang="0">
                        <a:pos x="394" y="87"/>
                      </a:cxn>
                      <a:cxn ang="0">
                        <a:pos x="54" y="0"/>
                      </a:cxn>
                      <a:cxn ang="0">
                        <a:pos x="0" y="78"/>
                      </a:cxn>
                      <a:cxn ang="0">
                        <a:pos x="0" y="78"/>
                      </a:cxn>
                    </a:cxnLst>
                    <a:rect l="0" t="0" r="r" b="b"/>
                    <a:pathLst>
                      <a:path w="717" h="411">
                        <a:moveTo>
                          <a:pt x="0" y="78"/>
                        </a:moveTo>
                        <a:lnTo>
                          <a:pt x="316" y="139"/>
                        </a:lnTo>
                        <a:lnTo>
                          <a:pt x="649" y="411"/>
                        </a:lnTo>
                        <a:lnTo>
                          <a:pt x="717" y="314"/>
                        </a:lnTo>
                        <a:lnTo>
                          <a:pt x="394" y="87"/>
                        </a:lnTo>
                        <a:lnTo>
                          <a:pt x="54" y="0"/>
                        </a:lnTo>
                        <a:lnTo>
                          <a:pt x="0" y="78"/>
                        </a:lnTo>
                        <a:lnTo>
                          <a:pt x="0" y="78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charset="0"/>
                      <a:ea typeface="ＭＳ Ｐゴシック" charset="-128"/>
                    </a:endParaRPr>
                  </a:p>
                </p:txBody>
              </p:sp>
              <p:sp>
                <p:nvSpPr>
                  <p:cNvPr id="8243" name="Freeform 51"/>
                  <p:cNvSpPr>
                    <a:spLocks noChangeAspect="1"/>
                  </p:cNvSpPr>
                  <p:nvPr/>
                </p:nvSpPr>
                <p:spPr bwMode="auto">
                  <a:xfrm rot="-3172564">
                    <a:off x="4948" y="142"/>
                    <a:ext cx="179" cy="138"/>
                  </a:xfrm>
                  <a:custGeom>
                    <a:avLst/>
                    <a:gdLst/>
                    <a:ahLst/>
                    <a:cxnLst>
                      <a:cxn ang="0">
                        <a:pos x="0" y="88"/>
                      </a:cxn>
                      <a:cxn ang="0">
                        <a:pos x="272" y="131"/>
                      </a:cxn>
                      <a:cxn ang="0">
                        <a:pos x="665" y="386"/>
                      </a:cxn>
                      <a:cxn ang="0">
                        <a:pos x="709" y="308"/>
                      </a:cxn>
                      <a:cxn ang="0">
                        <a:pos x="306" y="53"/>
                      </a:cxn>
                      <a:cxn ang="0">
                        <a:pos x="43" y="0"/>
                      </a:cxn>
                      <a:cxn ang="0">
                        <a:pos x="0" y="88"/>
                      </a:cxn>
                      <a:cxn ang="0">
                        <a:pos x="0" y="88"/>
                      </a:cxn>
                    </a:cxnLst>
                    <a:rect l="0" t="0" r="r" b="b"/>
                    <a:pathLst>
                      <a:path w="709" h="386">
                        <a:moveTo>
                          <a:pt x="0" y="88"/>
                        </a:moveTo>
                        <a:lnTo>
                          <a:pt x="272" y="131"/>
                        </a:lnTo>
                        <a:lnTo>
                          <a:pt x="665" y="386"/>
                        </a:lnTo>
                        <a:lnTo>
                          <a:pt x="709" y="308"/>
                        </a:lnTo>
                        <a:lnTo>
                          <a:pt x="306" y="53"/>
                        </a:lnTo>
                        <a:lnTo>
                          <a:pt x="43" y="0"/>
                        </a:lnTo>
                        <a:lnTo>
                          <a:pt x="0" y="88"/>
                        </a:lnTo>
                        <a:lnTo>
                          <a:pt x="0" y="88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charset="0"/>
                      <a:ea typeface="ＭＳ Ｐゴシック" charset="-128"/>
                    </a:endParaRPr>
                  </a:p>
                </p:txBody>
              </p:sp>
            </p:grpSp>
          </p:grpSp>
          <p:sp>
            <p:nvSpPr>
              <p:cNvPr id="8244" name="Line 52"/>
              <p:cNvSpPr>
                <a:spLocks noChangeAspect="1" noChangeShapeType="1"/>
              </p:cNvSpPr>
              <p:nvPr/>
            </p:nvSpPr>
            <p:spPr bwMode="auto">
              <a:xfrm>
                <a:off x="4870" y="84"/>
                <a:ext cx="42" cy="96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  <a:ea typeface="ＭＳ Ｐゴシック" charset="-128"/>
                </a:endParaRPr>
              </a:p>
            </p:txBody>
          </p:sp>
        </p:grpSp>
      </p:grpSp>
      <p:pic>
        <p:nvPicPr>
          <p:cNvPr id="1033" name="Picture 56" descr="EIClogo.jp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52400" y="33338"/>
            <a:ext cx="458788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57" descr="bnl-logo.jp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71525" y="6489700"/>
            <a:ext cx="10064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35" name="Group 60"/>
          <p:cNvGrpSpPr>
            <a:grpSpLocks/>
          </p:cNvGrpSpPr>
          <p:nvPr/>
        </p:nvGrpSpPr>
        <p:grpSpPr bwMode="auto">
          <a:xfrm rot="5400000">
            <a:off x="4086225" y="-3660775"/>
            <a:ext cx="431800" cy="8604250"/>
            <a:chOff x="5468" y="1333"/>
            <a:chExt cx="243" cy="2714"/>
          </a:xfrm>
        </p:grpSpPr>
        <p:sp>
          <p:nvSpPr>
            <p:cNvPr id="8253" name="Freeform 61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FF"/>
                </a:gs>
                <a:gs pos="100000">
                  <a:srgbClr val="FFFFFF"/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8254" name="Freeform 62"/>
            <p:cNvSpPr>
              <a:spLocks/>
            </p:cNvSpPr>
            <p:nvPr userDrawn="1"/>
          </p:nvSpPr>
          <p:spPr bwMode="auto">
            <a:xfrm flipH="1">
              <a:off x="5506" y="1334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FF"/>
                </a:gs>
                <a:gs pos="100000">
                  <a:srgbClr val="FFFFFF"/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</p:grpSp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5400"/>
            <a:ext cx="84582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dirty="0" err="1" smtClean="0"/>
              <a:t>bubu</a:t>
            </a:r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60" r:id="rId3"/>
    <p:sldLayoutId id="2147483661" r:id="rId4"/>
    <p:sldLayoutId id="2147483657" r:id="rId5"/>
    <p:sldLayoutId id="2147483662" r:id="rId6"/>
    <p:sldLayoutId id="2147483656" r:id="rId7"/>
    <p:sldLayoutId id="2147483663" r:id="rId8"/>
    <p:sldLayoutId id="2147483664" r:id="rId9"/>
  </p:sldLayoutIdLst>
  <p:transition/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800" b="1" i="1">
          <a:solidFill>
            <a:srgbClr val="FF00FF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800" b="1" i="1">
          <a:solidFill>
            <a:srgbClr val="FF00FF"/>
          </a:solidFill>
          <a:effectLst>
            <a:outerShdw blurRad="38100" dist="38100" dir="2700000" algn="tl">
              <a:srgbClr val="DDDDDD"/>
            </a:outerShdw>
          </a:effectLst>
          <a:latin typeface="Comic Sans MS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800" b="1" i="1">
          <a:solidFill>
            <a:srgbClr val="FF00FF"/>
          </a:solidFill>
          <a:effectLst>
            <a:outerShdw blurRad="38100" dist="38100" dir="2700000" algn="tl">
              <a:srgbClr val="DDDDDD"/>
            </a:outerShdw>
          </a:effectLst>
          <a:latin typeface="Comic Sans MS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800" b="1" i="1">
          <a:solidFill>
            <a:srgbClr val="FF00FF"/>
          </a:solidFill>
          <a:effectLst>
            <a:outerShdw blurRad="38100" dist="38100" dir="2700000" algn="tl">
              <a:srgbClr val="DDDDDD"/>
            </a:outerShdw>
          </a:effectLst>
          <a:latin typeface="Comic Sans MS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800" b="1" i="1">
          <a:solidFill>
            <a:srgbClr val="FF00FF"/>
          </a:solidFill>
          <a:effectLst>
            <a:outerShdw blurRad="38100" dist="38100" dir="2700000" algn="tl">
              <a:srgbClr val="DDDDDD"/>
            </a:outerShdw>
          </a:effectLst>
          <a:latin typeface="Comic Sans MS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 b="1" i="1">
          <a:solidFill>
            <a:srgbClr val="6600FF"/>
          </a:solidFill>
          <a:effectLst>
            <a:outerShdw blurRad="38100" dist="38100" dir="2700000" algn="tl">
              <a:srgbClr val="DDDDDD"/>
            </a:outerShdw>
          </a:effectLst>
          <a:latin typeface="Comic Sans MS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 b="1" i="1">
          <a:solidFill>
            <a:srgbClr val="6600FF"/>
          </a:solidFill>
          <a:effectLst>
            <a:outerShdw blurRad="38100" dist="38100" dir="2700000" algn="tl">
              <a:srgbClr val="DDDDDD"/>
            </a:outerShdw>
          </a:effectLst>
          <a:latin typeface="Comic Sans MS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 b="1" i="1">
          <a:solidFill>
            <a:srgbClr val="6600FF"/>
          </a:solidFill>
          <a:effectLst>
            <a:outerShdw blurRad="38100" dist="38100" dir="2700000" algn="tl">
              <a:srgbClr val="DDDDDD"/>
            </a:outerShdw>
          </a:effectLst>
          <a:latin typeface="Comic Sans MS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 b="1" i="1">
          <a:solidFill>
            <a:srgbClr val="6600FF"/>
          </a:solidFill>
          <a:effectLst>
            <a:outerShdw blurRad="38100" dist="38100" dir="2700000" algn="tl">
              <a:srgbClr val="DDDDDD"/>
            </a:outerShdw>
          </a:effectLst>
          <a:latin typeface="Comic Sans MS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Font typeface="Wingdings" pitchFamily="2" charset="2"/>
        <a:buChar char="q"/>
        <a:defRPr kumimoji="1" sz="2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Font typeface="Wingdings" pitchFamily="2" charset="2"/>
        <a:buChar char="Ø"/>
        <a:defRPr kumimoji="1" sz="20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3"/>
        </a:buBlip>
        <a:defRPr kumimoji="1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kumimoji="1" sz="16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20000"/>
        <a:buBlip>
          <a:blip r:embed="rId15"/>
        </a:buBlip>
        <a:defRPr kumimoji="1" sz="14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16"/>
        </a:buBlip>
        <a:defRPr kumimoji="1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16"/>
        </a:buBlip>
        <a:defRPr kumimoji="1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16"/>
        </a:buBlip>
        <a:defRPr kumimoji="1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16"/>
        </a:buBlip>
        <a:defRPr kumimoji="1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\\localhost\Users\elke-carolineaschenauer\Talks-Elke\2010\YALE\07%20Tonight.wav" TargetMode="Externa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image" Target="../media/image65.png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7.bin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6.bin"/><Relationship Id="rId9" Type="http://schemas.openxmlformats.org/officeDocument/2006/relationships/oleObject" Target="../embeddings/oleObject11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gif"/><Relationship Id="rId3" Type="http://schemas.openxmlformats.org/officeDocument/2006/relationships/image" Target="../media/image67.png"/><Relationship Id="rId7" Type="http://schemas.openxmlformats.org/officeDocument/2006/relationships/image" Target="../media/image71.jpe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oleObject" Target="../embeddings/oleObject14.bin"/><Relationship Id="rId7" Type="http://schemas.openxmlformats.org/officeDocument/2006/relationships/image" Target="../media/image81.png"/><Relationship Id="rId12" Type="http://schemas.openxmlformats.org/officeDocument/2006/relationships/oleObject" Target="../embeddings/oleObject22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7.bin"/><Relationship Id="rId11" Type="http://schemas.openxmlformats.org/officeDocument/2006/relationships/oleObject" Target="../embeddings/oleObject21.bin"/><Relationship Id="rId5" Type="http://schemas.openxmlformats.org/officeDocument/2006/relationships/oleObject" Target="../embeddings/oleObject16.bin"/><Relationship Id="rId10" Type="http://schemas.openxmlformats.org/officeDocument/2006/relationships/oleObject" Target="../embeddings/oleObject20.bin"/><Relationship Id="rId4" Type="http://schemas.openxmlformats.org/officeDocument/2006/relationships/oleObject" Target="../embeddings/oleObject15.bin"/><Relationship Id="rId9" Type="http://schemas.openxmlformats.org/officeDocument/2006/relationships/oleObject" Target="../embeddings/oleObject19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3.jpeg"/><Relationship Id="rId7" Type="http://schemas.openxmlformats.org/officeDocument/2006/relationships/image" Target="../media/image85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84.gif"/><Relationship Id="rId4" Type="http://schemas.openxmlformats.org/officeDocument/2006/relationships/image" Target="../media/image72.gif"/><Relationship Id="rId9" Type="http://schemas.openxmlformats.org/officeDocument/2006/relationships/image" Target="../media/image8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95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85.png"/><Relationship Id="rId12" Type="http://schemas.openxmlformats.org/officeDocument/2006/relationships/image" Target="../media/image94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86.png"/><Relationship Id="rId11" Type="http://schemas.openxmlformats.org/officeDocument/2006/relationships/oleObject" Target="../embeddings/oleObject27.bin"/><Relationship Id="rId5" Type="http://schemas.openxmlformats.org/officeDocument/2006/relationships/image" Target="../media/image92.png"/><Relationship Id="rId10" Type="http://schemas.openxmlformats.org/officeDocument/2006/relationships/oleObject" Target="../embeddings/oleObject26.bin"/><Relationship Id="rId4" Type="http://schemas.openxmlformats.org/officeDocument/2006/relationships/oleObject" Target="../embeddings/oleObject24.bin"/><Relationship Id="rId9" Type="http://schemas.openxmlformats.org/officeDocument/2006/relationships/oleObject" Target="../embeddings/oleObject25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7" Type="http://schemas.openxmlformats.org/officeDocument/2006/relationships/image" Target="../media/image99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98.png"/><Relationship Id="rId5" Type="http://schemas.openxmlformats.org/officeDocument/2006/relationships/oleObject" Target="../embeddings/oleObject28.bin"/><Relationship Id="rId4" Type="http://schemas.openxmlformats.org/officeDocument/2006/relationships/image" Target="../media/image9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image" Target="../media/image101.png"/><Relationship Id="rId7" Type="http://schemas.openxmlformats.org/officeDocument/2006/relationships/image" Target="../media/image105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1.bin"/><Relationship Id="rId5" Type="http://schemas.openxmlformats.org/officeDocument/2006/relationships/oleObject" Target="../embeddings/oleObject30.bin"/><Relationship Id="rId4" Type="http://schemas.openxmlformats.org/officeDocument/2006/relationships/image" Target="../media/image10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12.png"/><Relationship Id="rId4" Type="http://schemas.openxmlformats.org/officeDocument/2006/relationships/oleObject" Target="../embeddings/oleObject32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14.png"/><Relationship Id="rId4" Type="http://schemas.openxmlformats.org/officeDocument/2006/relationships/image" Target="../media/image1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34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3" Type="http://schemas.openxmlformats.org/officeDocument/2006/relationships/image" Target="../media/image121.png"/><Relationship Id="rId7" Type="http://schemas.openxmlformats.org/officeDocument/2006/relationships/image" Target="../media/image1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4.png"/><Relationship Id="rId5" Type="http://schemas.openxmlformats.org/officeDocument/2006/relationships/image" Target="../media/image123.png"/><Relationship Id="rId10" Type="http://schemas.openxmlformats.org/officeDocument/2006/relationships/image" Target="../media/image128.png"/><Relationship Id="rId4" Type="http://schemas.openxmlformats.org/officeDocument/2006/relationships/image" Target="../media/image122.png"/><Relationship Id="rId9" Type="http://schemas.openxmlformats.org/officeDocument/2006/relationships/image" Target="../media/image12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13" Type="http://schemas.openxmlformats.org/officeDocument/2006/relationships/image" Target="../media/image138.jpeg"/><Relationship Id="rId3" Type="http://schemas.openxmlformats.org/officeDocument/2006/relationships/image" Target="../media/image131.png"/><Relationship Id="rId7" Type="http://schemas.openxmlformats.org/officeDocument/2006/relationships/image" Target="../media/image135.png"/><Relationship Id="rId12" Type="http://schemas.openxmlformats.org/officeDocument/2006/relationships/image" Target="../media/image137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34.png"/><Relationship Id="rId11" Type="http://schemas.openxmlformats.org/officeDocument/2006/relationships/oleObject" Target="../embeddings/oleObject37.bin"/><Relationship Id="rId5" Type="http://schemas.openxmlformats.org/officeDocument/2006/relationships/image" Target="../media/image133.png"/><Relationship Id="rId15" Type="http://schemas.openxmlformats.org/officeDocument/2006/relationships/image" Target="../media/image140.png"/><Relationship Id="rId10" Type="http://schemas.openxmlformats.org/officeDocument/2006/relationships/oleObject" Target="../embeddings/oleObject36.bin"/><Relationship Id="rId4" Type="http://schemas.openxmlformats.org/officeDocument/2006/relationships/image" Target="../media/image132.png"/><Relationship Id="rId9" Type="http://schemas.openxmlformats.org/officeDocument/2006/relationships/image" Target="../media/image136.png"/><Relationship Id="rId14" Type="http://schemas.openxmlformats.org/officeDocument/2006/relationships/image" Target="../media/image139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jpeg"/><Relationship Id="rId13" Type="http://schemas.openxmlformats.org/officeDocument/2006/relationships/oleObject" Target="../embeddings/oleObject44.bin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40.bin"/><Relationship Id="rId12" Type="http://schemas.openxmlformats.org/officeDocument/2006/relationships/image" Target="../media/image34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39.bin"/><Relationship Id="rId11" Type="http://schemas.openxmlformats.org/officeDocument/2006/relationships/oleObject" Target="../embeddings/oleObject43.bin"/><Relationship Id="rId5" Type="http://schemas.openxmlformats.org/officeDocument/2006/relationships/oleObject" Target="../embeddings/oleObject38.bin"/><Relationship Id="rId15" Type="http://schemas.openxmlformats.org/officeDocument/2006/relationships/oleObject" Target="../embeddings/oleObject46.bin"/><Relationship Id="rId10" Type="http://schemas.openxmlformats.org/officeDocument/2006/relationships/oleObject" Target="../embeddings/oleObject42.bin"/><Relationship Id="rId4" Type="http://schemas.openxmlformats.org/officeDocument/2006/relationships/image" Target="../media/image150.jpeg"/><Relationship Id="rId9" Type="http://schemas.openxmlformats.org/officeDocument/2006/relationships/oleObject" Target="../embeddings/oleObject41.bin"/><Relationship Id="rId14" Type="http://schemas.openxmlformats.org/officeDocument/2006/relationships/oleObject" Target="../embeddings/oleObject45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png"/><Relationship Id="rId3" Type="http://schemas.openxmlformats.org/officeDocument/2006/relationships/image" Target="../media/image153.png"/><Relationship Id="rId7" Type="http://schemas.openxmlformats.org/officeDocument/2006/relationships/image" Target="../media/image156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55.png"/><Relationship Id="rId5" Type="http://schemas.openxmlformats.org/officeDocument/2006/relationships/image" Target="../media/image154.png"/><Relationship Id="rId4" Type="http://schemas.openxmlformats.org/officeDocument/2006/relationships/oleObject" Target="../embeddings/oleObject47.bin"/><Relationship Id="rId9" Type="http://schemas.openxmlformats.org/officeDocument/2006/relationships/image" Target="../media/image15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0.png"/><Relationship Id="rId4" Type="http://schemas.openxmlformats.org/officeDocument/2006/relationships/image" Target="../media/image15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1.bin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50.bin"/><Relationship Id="rId12" Type="http://schemas.openxmlformats.org/officeDocument/2006/relationships/oleObject" Target="../embeddings/oleObject5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49.bin"/><Relationship Id="rId11" Type="http://schemas.openxmlformats.org/officeDocument/2006/relationships/oleObject" Target="../embeddings/oleObject54.bin"/><Relationship Id="rId5" Type="http://schemas.openxmlformats.org/officeDocument/2006/relationships/oleObject" Target="../embeddings/oleObject48.bin"/><Relationship Id="rId10" Type="http://schemas.openxmlformats.org/officeDocument/2006/relationships/oleObject" Target="../embeddings/oleObject53.bin"/><Relationship Id="rId4" Type="http://schemas.openxmlformats.org/officeDocument/2006/relationships/image" Target="../media/image169.png"/><Relationship Id="rId9" Type="http://schemas.openxmlformats.org/officeDocument/2006/relationships/oleObject" Target="../embeddings/oleObject5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ericanscientist.org/articles/00articles/dzierbacap7.html" TargetMode="Externa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3.png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57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34.png"/><Relationship Id="rId5" Type="http://schemas.openxmlformats.org/officeDocument/2006/relationships/oleObject" Target="../embeddings/oleObject56.bin"/><Relationship Id="rId4" Type="http://schemas.openxmlformats.org/officeDocument/2006/relationships/image" Target="../media/image17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8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51.jpe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34.png"/><Relationship Id="rId5" Type="http://schemas.openxmlformats.org/officeDocument/2006/relationships/image" Target="../media/image150.jpeg"/><Relationship Id="rId10" Type="http://schemas.openxmlformats.org/officeDocument/2006/relationships/oleObject" Target="../embeddings/oleObject60.bin"/><Relationship Id="rId4" Type="http://schemas.openxmlformats.org/officeDocument/2006/relationships/image" Target="../media/image177.png"/><Relationship Id="rId9" Type="http://schemas.openxmlformats.org/officeDocument/2006/relationships/oleObject" Target="../embeddings/oleObject59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0.png"/><Relationship Id="rId4" Type="http://schemas.openxmlformats.org/officeDocument/2006/relationships/image" Target="../media/image17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84.png"/><Relationship Id="rId5" Type="http://schemas.openxmlformats.org/officeDocument/2006/relationships/oleObject" Target="../embeddings/oleObject61.bin"/><Relationship Id="rId4" Type="http://schemas.openxmlformats.org/officeDocument/2006/relationships/image" Target="../media/image18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7.png"/><Relationship Id="rId2" Type="http://schemas.openxmlformats.org/officeDocument/2006/relationships/image" Target="../media/image18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9.png"/><Relationship Id="rId4" Type="http://schemas.openxmlformats.org/officeDocument/2006/relationships/image" Target="../media/image18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jpeg"/><Relationship Id="rId7" Type="http://schemas.openxmlformats.org/officeDocument/2006/relationships/image" Target="../media/image195.jpe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4.png"/><Relationship Id="rId5" Type="http://schemas.openxmlformats.org/officeDocument/2006/relationships/image" Target="../media/image193.jpeg"/><Relationship Id="rId4" Type="http://schemas.openxmlformats.org/officeDocument/2006/relationships/image" Target="../media/image19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4.png"/><Relationship Id="rId5" Type="http://schemas.openxmlformats.org/officeDocument/2006/relationships/image" Target="../media/image20.jpeg"/><Relationship Id="rId4" Type="http://schemas.openxmlformats.org/officeDocument/2006/relationships/hyperlink" Target="http://www.americanscientist.org/articles/00articles/dzierbacap7.html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9.png"/><Relationship Id="rId7" Type="http://schemas.openxmlformats.org/officeDocument/2006/relationships/image" Target="../media/image203.png"/><Relationship Id="rId2" Type="http://schemas.openxmlformats.org/officeDocument/2006/relationships/image" Target="../media/image19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2.png"/><Relationship Id="rId5" Type="http://schemas.openxmlformats.org/officeDocument/2006/relationships/image" Target="../media/image201.png"/><Relationship Id="rId4" Type="http://schemas.openxmlformats.org/officeDocument/2006/relationships/image" Target="../media/image20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5.png"/><Relationship Id="rId2" Type="http://schemas.openxmlformats.org/officeDocument/2006/relationships/image" Target="../media/image20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8.png"/><Relationship Id="rId5" Type="http://schemas.openxmlformats.org/officeDocument/2006/relationships/image" Target="../media/image207.png"/><Relationship Id="rId4" Type="http://schemas.openxmlformats.org/officeDocument/2006/relationships/image" Target="../media/image206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9.pn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2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3.jpe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5.jpeg"/><Relationship Id="rId2" Type="http://schemas.openxmlformats.org/officeDocument/2006/relationships/image" Target="../media/image21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6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7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.wav"/><Relationship Id="rId5" Type="http://schemas.openxmlformats.org/officeDocument/2006/relationships/image" Target="../media/image12.png"/><Relationship Id="rId4" Type="http://schemas.openxmlformats.org/officeDocument/2006/relationships/image" Target="../media/image218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9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Relationship Id="rId5" Type="http://schemas.openxmlformats.org/officeDocument/2006/relationships/image" Target="../media/image221.png"/><Relationship Id="rId4" Type="http://schemas.openxmlformats.org/officeDocument/2006/relationships/image" Target="../media/image22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3.png"/><Relationship Id="rId7" Type="http://schemas.openxmlformats.org/officeDocument/2006/relationships/oleObject" Target="../embeddings/oleObject62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17.png"/><Relationship Id="rId5" Type="http://schemas.openxmlformats.org/officeDocument/2006/relationships/image" Target="../media/image116.png"/><Relationship Id="rId4" Type="http://schemas.openxmlformats.org/officeDocument/2006/relationships/image" Target="../media/image2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6.png"/><Relationship Id="rId2" Type="http://schemas.openxmlformats.org/officeDocument/2006/relationships/image" Target="../media/image22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ericanscientist.org/articles/00articles/dzierbacap7.html" TargetMode="Externa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4.png"/><Relationship Id="rId11" Type="http://schemas.openxmlformats.org/officeDocument/2006/relationships/image" Target="../media/image49.jpeg"/><Relationship Id="rId5" Type="http://schemas.openxmlformats.org/officeDocument/2006/relationships/image" Target="../media/image43.png"/><Relationship Id="rId10" Type="http://schemas.openxmlformats.org/officeDocument/2006/relationships/image" Target="../media/image48.jpe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50.jpe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10" Type="http://schemas.openxmlformats.org/officeDocument/2006/relationships/image" Target="../media/image56.png"/><Relationship Id="rId4" Type="http://schemas.openxmlformats.org/officeDocument/2006/relationships/image" Target="../media/image51.png"/><Relationship Id="rId9" Type="http://schemas.openxmlformats.org/officeDocument/2006/relationships/image" Target="../media/image5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ja-JP">
                <a:latin typeface="Comic Sans MS" pitchFamily="66" charset="0"/>
                <a:ea typeface="ＭＳ Ｐゴシック" pitchFamily="34" charset="-128"/>
              </a:rPr>
              <a:t>E.C. Aschenauer</a:t>
            </a:r>
          </a:p>
        </p:txBody>
      </p:sp>
      <p:sp>
        <p:nvSpPr>
          <p:cNvPr id="1331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ja-JP">
                <a:latin typeface="Comic Sans MS" pitchFamily="66" charset="0"/>
                <a:ea typeface="ＭＳ Ｐゴシック" pitchFamily="34" charset="-128"/>
              </a:rPr>
              <a:t>PheniX Summer Student Program, June 2010</a:t>
            </a:r>
          </a:p>
        </p:txBody>
      </p:sp>
      <p:sp>
        <p:nvSpPr>
          <p:cNvPr id="133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78A53B1-D0F4-400E-9A89-78D953BC7F52}" type="slidenum">
              <a:rPr lang="en-US" altLang="ja-JP">
                <a:latin typeface="Comic Sans MS" pitchFamily="66" charset="0"/>
                <a:ea typeface="ＭＳ Ｐゴシック" pitchFamily="34" charset="-128"/>
              </a:rPr>
              <a:pPr/>
              <a:t>1</a:t>
            </a:fld>
            <a:endParaRPr lang="en-US" altLang="ja-JP">
              <a:latin typeface="Comic Sans MS" pitchFamily="66" charset="0"/>
              <a:ea typeface="ＭＳ Ｐゴシック" pitchFamily="34" charset="-128"/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4137025" y="906463"/>
            <a:ext cx="4762500" cy="3571875"/>
            <a:chOff x="377780" y="1223962"/>
            <a:chExt cx="4762500" cy="3571875"/>
          </a:xfrm>
        </p:grpSpPr>
        <p:pic>
          <p:nvPicPr>
            <p:cNvPr id="13322" name="Picture 6" descr="3461214782_afe3b61ce5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">
              <a:off x="377780" y="1223962"/>
              <a:ext cx="4762500" cy="3571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 rot="1500000">
              <a:off x="1112793" y="3840162"/>
              <a:ext cx="3024187" cy="3698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  <a:ea typeface="ＭＳ Ｐゴシック" charset="-128"/>
                </a:rPr>
                <a:t>The Electron Ion Collider</a:t>
              </a:r>
              <a:endPara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</p:grpSp>
      <p:pic>
        <p:nvPicPr>
          <p:cNvPr id="9" name="07 Tonight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0" y="6575425"/>
            <a:ext cx="282575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34925" y="2586038"/>
            <a:ext cx="3959225" cy="3636962"/>
            <a:chOff x="5152644" y="2536030"/>
            <a:chExt cx="3959570" cy="3636170"/>
          </a:xfrm>
        </p:grpSpPr>
        <p:pic>
          <p:nvPicPr>
            <p:cNvPr id="13320" name="Picture 9" descr="4096123982_67c483c797.jp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152644" y="2536030"/>
              <a:ext cx="3959570" cy="3636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6565642" y="5511944"/>
              <a:ext cx="730314" cy="45710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  <a:ea typeface="ＭＳ Ｐゴシック" charset="-128"/>
                </a:rPr>
                <a:t>EIC</a:t>
              </a:r>
              <a:endPara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461000" y="63500"/>
            <a:ext cx="3471863" cy="58420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The 2010 TOUR</a:t>
            </a:r>
            <a:endParaRPr lang="en-US" sz="3200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  <a:ea typeface="ＭＳ Ｐゴシック" charset="-128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Deep Inelastic Scattering</a:t>
            </a:r>
            <a:endParaRPr lang="en-GB"/>
          </a:p>
        </p:txBody>
      </p:sp>
      <p:sp>
        <p:nvSpPr>
          <p:cNvPr id="27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E.C. Aschenauer</a:t>
            </a:r>
            <a:endParaRPr lang="it-IT" dirty="0"/>
          </a:p>
        </p:txBody>
      </p:sp>
      <p:sp>
        <p:nvSpPr>
          <p:cNvPr id="2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PheniX Summer Student Program, June 2010</a:t>
            </a:r>
            <a:endParaRPr lang="it-IT" dirty="0"/>
          </a:p>
        </p:txBody>
      </p:sp>
      <p:pic>
        <p:nvPicPr>
          <p:cNvPr id="515085" name="Picture 3" descr="sidis-diagra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4475" y="646113"/>
            <a:ext cx="4735513" cy="338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15074" name="Object 2"/>
          <p:cNvGraphicFramePr>
            <a:graphicFrameLocks noChangeAspect="1"/>
          </p:cNvGraphicFramePr>
          <p:nvPr/>
        </p:nvGraphicFramePr>
        <p:xfrm>
          <a:off x="428625" y="1136650"/>
          <a:ext cx="774700" cy="342900"/>
        </p:xfrm>
        <a:graphic>
          <a:graphicData uri="http://schemas.openxmlformats.org/presentationml/2006/ole">
            <p:oleObj spid="_x0000_s515074" name="Equation" r:id="rId4" imgW="774360" imgH="342720" progId="">
              <p:embed/>
            </p:oleObj>
          </a:graphicData>
        </a:graphic>
      </p:graphicFrame>
      <p:graphicFrame>
        <p:nvGraphicFramePr>
          <p:cNvPr id="515075" name="Object 3"/>
          <p:cNvGraphicFramePr>
            <a:graphicFrameLocks noChangeAspect="1"/>
          </p:cNvGraphicFramePr>
          <p:nvPr/>
        </p:nvGraphicFramePr>
        <p:xfrm>
          <a:off x="3695700" y="882650"/>
          <a:ext cx="977900" cy="342900"/>
        </p:xfrm>
        <a:graphic>
          <a:graphicData uri="http://schemas.openxmlformats.org/presentationml/2006/ole">
            <p:oleObj spid="_x0000_s515075" name="Equation" r:id="rId5" imgW="977760" imgH="342720" progId="">
              <p:embed/>
            </p:oleObj>
          </a:graphicData>
        </a:graphic>
      </p:graphicFrame>
      <p:sp>
        <p:nvSpPr>
          <p:cNvPr id="657414" name="Text Box 6"/>
          <p:cNvSpPr txBox="1">
            <a:spLocks noChangeArrowheads="1"/>
          </p:cNvSpPr>
          <p:nvPr/>
        </p:nvSpPr>
        <p:spPr bwMode="auto">
          <a:xfrm>
            <a:off x="1803400" y="1903413"/>
            <a:ext cx="3397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ea typeface="ＭＳ Ｐゴシック" charset="-128"/>
              </a:rPr>
              <a:t>q</a:t>
            </a:r>
            <a:endParaRPr lang="en-GB" sz="20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  <a:ea typeface="ＭＳ Ｐゴシック" charset="-128"/>
            </a:endParaRPr>
          </a:p>
        </p:txBody>
      </p:sp>
      <p:sp>
        <p:nvSpPr>
          <p:cNvPr id="657415" name="Rectangle 7"/>
          <p:cNvSpPr>
            <a:spLocks noChangeArrowheads="1"/>
          </p:cNvSpPr>
          <p:nvPr/>
        </p:nvSpPr>
        <p:spPr bwMode="auto">
          <a:xfrm>
            <a:off x="5291138" y="1755775"/>
            <a:ext cx="3852862" cy="277653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FFFF99"/>
              </a:gs>
              <a:gs pos="100000">
                <a:schemeClr val="bg1"/>
              </a:gs>
            </a:gsLst>
            <a:lin ang="189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 sz="2000">
              <a:effectLst>
                <a:outerShdw blurRad="38100" dist="38100" dir="2700000" algn="tl">
                  <a:srgbClr val="FFFFFF"/>
                </a:outerShdw>
              </a:effectLst>
              <a:latin typeface="Helvetica" pitchFamily="34" charset="0"/>
              <a:ea typeface="ＭＳ Ｐゴシック" charset="-128"/>
            </a:endParaRPr>
          </a:p>
        </p:txBody>
      </p:sp>
      <p:graphicFrame>
        <p:nvGraphicFramePr>
          <p:cNvPr id="515076" name="Object 4"/>
          <p:cNvGraphicFramePr>
            <a:graphicFrameLocks noChangeAspect="1"/>
          </p:cNvGraphicFramePr>
          <p:nvPr/>
        </p:nvGraphicFramePr>
        <p:xfrm>
          <a:off x="5441950" y="2085975"/>
          <a:ext cx="2730500" cy="406400"/>
        </p:xfrm>
        <a:graphic>
          <a:graphicData uri="http://schemas.openxmlformats.org/presentationml/2006/ole">
            <p:oleObj spid="_x0000_s515076" name="Equation" r:id="rId6" imgW="2730240" imgH="406080" progId="">
              <p:embed/>
            </p:oleObj>
          </a:graphicData>
        </a:graphic>
      </p:graphicFrame>
      <p:graphicFrame>
        <p:nvGraphicFramePr>
          <p:cNvPr id="515077" name="Object 5"/>
          <p:cNvGraphicFramePr>
            <a:graphicFrameLocks noChangeAspect="1"/>
          </p:cNvGraphicFramePr>
          <p:nvPr/>
        </p:nvGraphicFramePr>
        <p:xfrm>
          <a:off x="5437188" y="2528888"/>
          <a:ext cx="1384300" cy="279400"/>
        </p:xfrm>
        <a:graphic>
          <a:graphicData uri="http://schemas.openxmlformats.org/presentationml/2006/ole">
            <p:oleObj spid="_x0000_s515077" name="Equation" r:id="rId7" imgW="1384200" imgH="279360" progId="">
              <p:embed/>
            </p:oleObj>
          </a:graphicData>
        </a:graphic>
      </p:graphicFrame>
      <p:graphicFrame>
        <p:nvGraphicFramePr>
          <p:cNvPr id="515078" name="Object 6"/>
          <p:cNvGraphicFramePr>
            <a:graphicFrameLocks noChangeAspect="1"/>
          </p:cNvGraphicFramePr>
          <p:nvPr/>
        </p:nvGraphicFramePr>
        <p:xfrm>
          <a:off x="6819900" y="2679700"/>
          <a:ext cx="1181100" cy="774700"/>
        </p:xfrm>
        <a:graphic>
          <a:graphicData uri="http://schemas.openxmlformats.org/presentationml/2006/ole">
            <p:oleObj spid="_x0000_s515078" name="Equation" r:id="rId8" imgW="1180800" imgH="774360" progId="">
              <p:embed/>
            </p:oleObj>
          </a:graphicData>
        </a:graphic>
      </p:graphicFrame>
      <p:graphicFrame>
        <p:nvGraphicFramePr>
          <p:cNvPr id="515079" name="Object 7"/>
          <p:cNvGraphicFramePr>
            <a:graphicFrameLocks noChangeAspect="1"/>
          </p:cNvGraphicFramePr>
          <p:nvPr/>
        </p:nvGraphicFramePr>
        <p:xfrm>
          <a:off x="5492750" y="3783013"/>
          <a:ext cx="901700" cy="736600"/>
        </p:xfrm>
        <a:graphic>
          <a:graphicData uri="http://schemas.openxmlformats.org/presentationml/2006/ole">
            <p:oleObj spid="_x0000_s515079" name="Equation" r:id="rId9" imgW="901440" imgH="736560" progId="">
              <p:embed/>
            </p:oleObj>
          </a:graphicData>
        </a:graphic>
      </p:graphicFrame>
      <p:sp>
        <p:nvSpPr>
          <p:cNvPr id="657420" name="Text Box 12"/>
          <p:cNvSpPr txBox="1">
            <a:spLocks noChangeArrowheads="1"/>
          </p:cNvSpPr>
          <p:nvPr/>
        </p:nvSpPr>
        <p:spPr bwMode="auto">
          <a:xfrm>
            <a:off x="5235575" y="1263650"/>
            <a:ext cx="3986213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charset="0"/>
                <a:ea typeface="ＭＳ Ｐゴシック" charset="-128"/>
              </a:rPr>
              <a:t>Important kinematic variables</a:t>
            </a:r>
            <a:r>
              <a:rPr lang="en-US" sz="2000" b="0" u="sng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charset="0"/>
                <a:ea typeface="ＭＳ Ｐゴシック" charset="-128"/>
              </a:rPr>
              <a:t>:</a:t>
            </a:r>
            <a:endParaRPr lang="en-GB" sz="2000" b="0" u="sng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charset="0"/>
              <a:ea typeface="ＭＳ Ｐゴシック" charset="-128"/>
            </a:endParaRPr>
          </a:p>
        </p:txBody>
      </p:sp>
      <p:sp>
        <p:nvSpPr>
          <p:cNvPr id="657421" name="Text Box 13"/>
          <p:cNvSpPr txBox="1">
            <a:spLocks noChangeArrowheads="1"/>
          </p:cNvSpPr>
          <p:nvPr/>
        </p:nvSpPr>
        <p:spPr bwMode="auto">
          <a:xfrm>
            <a:off x="984250" y="4565650"/>
            <a:ext cx="18891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charset="0"/>
                <a:ea typeface="ＭＳ Ｐゴシック" charset="-128"/>
              </a:rPr>
              <a:t>cross section:</a:t>
            </a:r>
            <a:endParaRPr lang="en-GB" sz="2000">
              <a:effectLst>
                <a:outerShdw blurRad="38100" dist="38100" dir="2700000" algn="tl">
                  <a:srgbClr val="C0C0C0"/>
                </a:outerShdw>
              </a:effectLst>
              <a:latin typeface="Comic Sans MS" charset="0"/>
              <a:ea typeface="ＭＳ Ｐゴシック" charset="-128"/>
            </a:endParaRPr>
          </a:p>
        </p:txBody>
      </p:sp>
      <p:grpSp>
        <p:nvGrpSpPr>
          <p:cNvPr id="515090" name="Group 14"/>
          <p:cNvGrpSpPr>
            <a:grpSpLocks/>
          </p:cNvGrpSpPr>
          <p:nvPr/>
        </p:nvGrpSpPr>
        <p:grpSpPr bwMode="auto">
          <a:xfrm>
            <a:off x="157163" y="3392488"/>
            <a:ext cx="1649412" cy="935037"/>
            <a:chOff x="99" y="2137"/>
            <a:chExt cx="1039" cy="589"/>
          </a:xfrm>
        </p:grpSpPr>
        <p:sp>
          <p:nvSpPr>
            <p:cNvPr id="657423" name="Oval 15"/>
            <p:cNvSpPr>
              <a:spLocks noChangeArrowheads="1"/>
            </p:cNvSpPr>
            <p:nvPr/>
          </p:nvSpPr>
          <p:spPr bwMode="auto">
            <a:xfrm>
              <a:off x="99" y="2137"/>
              <a:ext cx="1039" cy="377"/>
            </a:xfrm>
            <a:prstGeom prst="ellipse">
              <a:avLst/>
            </a:prstGeom>
            <a:noFill/>
            <a:ln w="31750" algn="ctr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657424" name="Text Box 16"/>
            <p:cNvSpPr txBox="1">
              <a:spLocks noChangeArrowheads="1"/>
            </p:cNvSpPr>
            <p:nvPr/>
          </p:nvSpPr>
          <p:spPr bwMode="auto">
            <a:xfrm>
              <a:off x="659" y="2476"/>
              <a:ext cx="328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>
                  <a:solidFill>
                    <a:srgbClr val="FF66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charset="0"/>
                  <a:ea typeface="ＭＳ Ｐゴシック" charset="-128"/>
                </a:rPr>
                <a:t>DF</a:t>
              </a:r>
              <a:endParaRPr lang="en-GB" sz="2000">
                <a:solidFill>
                  <a:srgbClr val="FF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</p:grpSp>
      <p:grpSp>
        <p:nvGrpSpPr>
          <p:cNvPr id="515091" name="Group 17"/>
          <p:cNvGrpSpPr>
            <a:grpSpLocks/>
          </p:cNvGrpSpPr>
          <p:nvPr/>
        </p:nvGrpSpPr>
        <p:grpSpPr bwMode="auto">
          <a:xfrm>
            <a:off x="2989263" y="1323975"/>
            <a:ext cx="2249487" cy="2889250"/>
            <a:chOff x="1883" y="834"/>
            <a:chExt cx="1417" cy="1820"/>
          </a:xfrm>
        </p:grpSpPr>
        <p:sp>
          <p:nvSpPr>
            <p:cNvPr id="657426" name="Oval 18"/>
            <p:cNvSpPr>
              <a:spLocks noChangeArrowheads="1"/>
            </p:cNvSpPr>
            <p:nvPr/>
          </p:nvSpPr>
          <p:spPr bwMode="auto">
            <a:xfrm>
              <a:off x="1883" y="834"/>
              <a:ext cx="1417" cy="1690"/>
            </a:xfrm>
            <a:prstGeom prst="ellipse">
              <a:avLst/>
            </a:prstGeom>
            <a:noFill/>
            <a:ln w="38100" algn="ctr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657427" name="Text Box 19"/>
            <p:cNvSpPr txBox="1">
              <a:spLocks noChangeArrowheads="1"/>
            </p:cNvSpPr>
            <p:nvPr/>
          </p:nvSpPr>
          <p:spPr bwMode="auto">
            <a:xfrm>
              <a:off x="2880" y="2404"/>
              <a:ext cx="310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>
                  <a:solidFill>
                    <a:srgbClr val="66FF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charset="0"/>
                  <a:ea typeface="ＭＳ Ｐゴシック" charset="-128"/>
                </a:rPr>
                <a:t>FF</a:t>
              </a:r>
              <a:endParaRPr lang="en-GB" sz="2000">
                <a:solidFill>
                  <a:srgbClr val="66FF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</p:grpSp>
      <p:graphicFrame>
        <p:nvGraphicFramePr>
          <p:cNvPr id="515080" name="Object 8"/>
          <p:cNvGraphicFramePr>
            <a:graphicFrameLocks noChangeAspect="1"/>
          </p:cNvGraphicFramePr>
          <p:nvPr/>
        </p:nvGraphicFramePr>
        <p:xfrm>
          <a:off x="2690813" y="5110163"/>
          <a:ext cx="4457700" cy="673100"/>
        </p:xfrm>
        <a:graphic>
          <a:graphicData uri="http://schemas.openxmlformats.org/presentationml/2006/ole">
            <p:oleObj spid="_x0000_s515080" name="Equation" r:id="rId10" imgW="4457520" imgH="672840" progId="">
              <p:embed/>
            </p:oleObj>
          </a:graphicData>
        </a:graphic>
      </p:graphicFrame>
      <p:graphicFrame>
        <p:nvGraphicFramePr>
          <p:cNvPr id="515081" name="Object 9"/>
          <p:cNvGraphicFramePr>
            <a:graphicFrameLocks noChangeAspect="1"/>
          </p:cNvGraphicFramePr>
          <p:nvPr/>
        </p:nvGraphicFramePr>
        <p:xfrm>
          <a:off x="6794500" y="3914775"/>
          <a:ext cx="342900" cy="419100"/>
        </p:xfrm>
        <a:graphic>
          <a:graphicData uri="http://schemas.openxmlformats.org/presentationml/2006/ole">
            <p:oleObj spid="_x0000_s515081" name="Equation" r:id="rId11" imgW="342720" imgH="419040" progId="">
              <p:embed/>
            </p:oleObj>
          </a:graphicData>
        </a:graphic>
      </p:graphicFrame>
      <p:sp>
        <p:nvSpPr>
          <p:cNvPr id="657436" name="Text Box 28"/>
          <p:cNvSpPr txBox="1">
            <a:spLocks noChangeArrowheads="1"/>
          </p:cNvSpPr>
          <p:nvPr/>
        </p:nvSpPr>
        <p:spPr bwMode="auto">
          <a:xfrm>
            <a:off x="5380038" y="1755775"/>
            <a:ext cx="1093787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charset="0"/>
                <a:ea typeface="ＭＳ Ｐゴシック" charset="-128"/>
              </a:rPr>
              <a:t>Photon:</a:t>
            </a:r>
          </a:p>
        </p:txBody>
      </p:sp>
      <p:sp>
        <p:nvSpPr>
          <p:cNvPr id="657437" name="Text Box 29"/>
          <p:cNvSpPr txBox="1">
            <a:spLocks noChangeArrowheads="1"/>
          </p:cNvSpPr>
          <p:nvPr/>
        </p:nvSpPr>
        <p:spPr bwMode="auto">
          <a:xfrm>
            <a:off x="5387975" y="3455988"/>
            <a:ext cx="11684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charset="0"/>
                <a:ea typeface="ＭＳ Ｐゴシック" charset="-128"/>
              </a:rPr>
              <a:t>Hadron:</a:t>
            </a:r>
          </a:p>
        </p:txBody>
      </p:sp>
      <p:sp>
        <p:nvSpPr>
          <p:cNvPr id="657438" name="Text Box 30"/>
          <p:cNvSpPr txBox="1">
            <a:spLocks noChangeArrowheads="1"/>
          </p:cNvSpPr>
          <p:nvPr/>
        </p:nvSpPr>
        <p:spPr bwMode="auto">
          <a:xfrm>
            <a:off x="5400675" y="2914650"/>
            <a:ext cx="104775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charset="0"/>
                <a:ea typeface="ＭＳ Ｐゴシック" charset="-128"/>
              </a:rPr>
              <a:t>Quark:</a:t>
            </a:r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96BA45-9C11-4EF6-8455-C909785E71A0}" type="slidenum">
              <a:rPr lang="en-US" altLang="ja-JP"/>
              <a:pPr>
                <a:defRPr/>
              </a:pPr>
              <a:t>10</a:t>
            </a:fld>
            <a:endParaRPr lang="en-US" altLang="ja-JP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The structure of the proton – simple view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681163" y="6489700"/>
            <a:ext cx="1506537" cy="274638"/>
          </a:xfrm>
        </p:spPr>
        <p:txBody>
          <a:bodyPr/>
          <a:lstStyle/>
          <a:p>
            <a:pPr>
              <a:defRPr/>
            </a:pPr>
            <a:r>
              <a:rPr lang="it-IT"/>
              <a:t>E.C. Aschenuer</a:t>
            </a:r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PheniX Summer Student Program, June 2010</a:t>
            </a:r>
            <a:endParaRPr lang="it-IT" dirty="0"/>
          </a:p>
        </p:txBody>
      </p:sp>
      <p:pic>
        <p:nvPicPr>
          <p:cNvPr id="516100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9088" y="2249488"/>
            <a:ext cx="1949450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57538" y="2165350"/>
            <a:ext cx="2159000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2154238"/>
            <a:ext cx="2436813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6103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1813" y="649288"/>
            <a:ext cx="1517650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19413" y="685800"/>
            <a:ext cx="2686050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proton_hr_ger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92850" y="646113"/>
            <a:ext cx="15113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7785100" y="642938"/>
            <a:ext cx="1341438" cy="954087"/>
          </a:xfrm>
          <a:prstGeom prst="rect">
            <a:avLst/>
          </a:prstGeom>
          <a:solidFill>
            <a:srgbClr val="FFFFDD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Quark splits</a:t>
            </a:r>
          </a:p>
          <a:p>
            <a:pPr>
              <a:defRPr/>
            </a:pP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into gluon</a:t>
            </a:r>
          </a:p>
          <a:p>
            <a:pPr>
              <a:defRPr/>
            </a:pP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splits</a:t>
            </a:r>
          </a:p>
          <a:p>
            <a:pPr>
              <a:defRPr/>
            </a:pP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into quarks …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  <a:ea typeface="ＭＳ Ｐゴシック" charset="-128"/>
            </a:endParaRPr>
          </a:p>
        </p:txBody>
      </p:sp>
      <p:cxnSp>
        <p:nvCxnSpPr>
          <p:cNvPr id="516107" name="Straight Arrow Connector 13"/>
          <p:cNvCxnSpPr>
            <a:cxnSpLocks noChangeShapeType="1"/>
          </p:cNvCxnSpPr>
          <p:nvPr/>
        </p:nvCxnSpPr>
        <p:spPr bwMode="auto">
          <a:xfrm>
            <a:off x="355600" y="4452938"/>
            <a:ext cx="8280400" cy="1587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lg" len="lg"/>
          </a:ln>
        </p:spPr>
      </p:cxnSp>
      <p:sp>
        <p:nvSpPr>
          <p:cNvPr id="15" name="TextBox 14"/>
          <p:cNvSpPr txBox="1"/>
          <p:nvPr/>
        </p:nvSpPr>
        <p:spPr>
          <a:xfrm>
            <a:off x="1016000" y="4487863"/>
            <a:ext cx="7177088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Increasing resolution (large angle scattering = large Q</a:t>
            </a: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  <a:ea typeface="ＭＳ Ｐゴシック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3863" y="4995863"/>
            <a:ext cx="6070600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SzPct val="100000"/>
              <a:buFontTx/>
              <a:buBlip>
                <a:blip r:embed="rId8"/>
              </a:buBlip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 Increasing resolution: we see “small”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partons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  <a:ea typeface="ＭＳ Ｐゴシック" charset="-128"/>
            </a:endParaRPr>
          </a:p>
          <a:p>
            <a:pPr>
              <a:buSzPct val="100000"/>
              <a:buFontTx/>
              <a:buBlip>
                <a:blip r:embed="rId8"/>
              </a:buBlip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 How do the quarks behave at low-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x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  <a:ea typeface="ＭＳ Ｐゴシック" charset="-128"/>
            </a:endParaRPr>
          </a:p>
        </p:txBody>
      </p:sp>
      <p:sp>
        <p:nvSpPr>
          <p:cNvPr id="21" name="Date Placeholder 20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E.C. Aschenauer</a:t>
            </a:r>
            <a:endParaRPr lang="en-US" altLang="ja-JP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Main Underlying Processes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E.C. Aschenauer</a:t>
            </a:r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PheniX Summer Student Program, June 2010</a:t>
            </a:r>
            <a:endParaRPr lang="it-IT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BAEA35-62A9-4DC7-9DDD-EBE68DA502DA}" type="slidenum">
              <a:rPr lang="it-IT"/>
              <a:pPr>
                <a:defRPr/>
              </a:pPr>
              <a:t>12</a:t>
            </a:fld>
            <a:endParaRPr lang="it-IT"/>
          </a:p>
        </p:txBody>
      </p:sp>
      <p:cxnSp>
        <p:nvCxnSpPr>
          <p:cNvPr id="517125" name="Straight Arrow Connector 6"/>
          <p:cNvCxnSpPr>
            <a:cxnSpLocks noChangeShapeType="1"/>
          </p:cNvCxnSpPr>
          <p:nvPr/>
        </p:nvCxnSpPr>
        <p:spPr bwMode="auto">
          <a:xfrm>
            <a:off x="406400" y="863600"/>
            <a:ext cx="7637463" cy="17463"/>
          </a:xfrm>
          <a:prstGeom prst="straightConnector1">
            <a:avLst/>
          </a:prstGeom>
          <a:noFill/>
          <a:ln w="38100" algn="ctr">
            <a:solidFill>
              <a:srgbClr val="FF66FF"/>
            </a:solidFill>
            <a:round/>
            <a:headEnd/>
            <a:tailEnd type="arrow" w="med" len="med"/>
          </a:ln>
        </p:spPr>
      </p:cxnSp>
      <p:sp>
        <p:nvSpPr>
          <p:cNvPr id="8" name="TextBox 7"/>
          <p:cNvSpPr txBox="1"/>
          <p:nvPr/>
        </p:nvSpPr>
        <p:spPr>
          <a:xfrm>
            <a:off x="8161338" y="592138"/>
            <a:ext cx="646112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Q</a:t>
            </a:r>
            <a:r>
              <a:rPr lang="en-US" sz="2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2</a:t>
            </a:r>
            <a:endParaRPr lang="en-US" sz="28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  <a:ea typeface="ＭＳ Ｐゴシック" charset="-128"/>
            </a:endParaRPr>
          </a:p>
        </p:txBody>
      </p:sp>
      <p:grpSp>
        <p:nvGrpSpPr>
          <p:cNvPr id="6" name="Group 32"/>
          <p:cNvGrpSpPr>
            <a:grpSpLocks/>
          </p:cNvGrpSpPr>
          <p:nvPr/>
        </p:nvGrpSpPr>
        <p:grpSpPr bwMode="auto">
          <a:xfrm>
            <a:off x="246063" y="1155700"/>
            <a:ext cx="1843087" cy="1435100"/>
            <a:chOff x="4320" y="2880"/>
            <a:chExt cx="1161" cy="904"/>
          </a:xfrm>
        </p:grpSpPr>
        <p:pic>
          <p:nvPicPr>
            <p:cNvPr id="517145" name="Picture 3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320" y="2880"/>
              <a:ext cx="1068" cy="904"/>
            </a:xfrm>
            <a:prstGeom prst="rect">
              <a:avLst/>
            </a:prstGeom>
            <a:noFill/>
            <a:ln w="9525">
              <a:solidFill>
                <a:srgbClr val="008040"/>
              </a:solidFill>
              <a:miter lim="800000"/>
              <a:headEnd/>
              <a:tailEnd/>
            </a:ln>
          </p:spPr>
        </p:pic>
        <p:sp>
          <p:nvSpPr>
            <p:cNvPr id="11" name="Text Box 34"/>
            <p:cNvSpPr txBox="1">
              <a:spLocks noChangeArrowheads="1"/>
            </p:cNvSpPr>
            <p:nvPr/>
          </p:nvSpPr>
          <p:spPr bwMode="auto">
            <a:xfrm>
              <a:off x="5232" y="3072"/>
              <a:ext cx="24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ja-JP" b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-65" charset="0"/>
                  <a:ea typeface="Osaka" pitchFamily="-65" charset="-128"/>
                  <a:cs typeface="Osaka" pitchFamily="-65" charset="-128"/>
                </a:rPr>
                <a:t>q </a:t>
              </a:r>
            </a:p>
          </p:txBody>
        </p:sp>
        <p:sp>
          <p:nvSpPr>
            <p:cNvPr id="12" name="Text Box 35"/>
            <p:cNvSpPr txBox="1">
              <a:spLocks noChangeArrowheads="1"/>
            </p:cNvSpPr>
            <p:nvPr/>
          </p:nvSpPr>
          <p:spPr bwMode="auto">
            <a:xfrm>
              <a:off x="5232" y="3494"/>
              <a:ext cx="24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ja-JP" b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-65" charset="0"/>
                  <a:ea typeface="Osaka" pitchFamily="-65" charset="-128"/>
                  <a:cs typeface="Osaka" pitchFamily="-65" charset="-128"/>
                </a:rPr>
                <a:t>g </a:t>
              </a:r>
            </a:p>
          </p:txBody>
        </p:sp>
        <p:sp>
          <p:nvSpPr>
            <p:cNvPr id="13" name="Text Box 36"/>
            <p:cNvSpPr txBox="1">
              <a:spLocks noChangeArrowheads="1"/>
            </p:cNvSpPr>
            <p:nvPr/>
          </p:nvSpPr>
          <p:spPr bwMode="auto">
            <a:xfrm>
              <a:off x="4887" y="3024"/>
              <a:ext cx="24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ja-JP" b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-65" charset="0"/>
                  <a:ea typeface="Osaka" pitchFamily="-65" charset="-128"/>
                  <a:cs typeface="Osaka" pitchFamily="-65" charset="-128"/>
                </a:rPr>
                <a:t>q </a:t>
              </a:r>
            </a:p>
          </p:txBody>
        </p:sp>
        <p:sp>
          <p:nvSpPr>
            <p:cNvPr id="14" name="Text Box 37"/>
            <p:cNvSpPr txBox="1">
              <a:spLocks noChangeArrowheads="1"/>
            </p:cNvSpPr>
            <p:nvPr/>
          </p:nvSpPr>
          <p:spPr bwMode="auto">
            <a:xfrm>
              <a:off x="4848" y="3446"/>
              <a:ext cx="24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ja-JP" b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-65" charset="0"/>
                  <a:ea typeface="Osaka" pitchFamily="-65" charset="-128"/>
                  <a:cs typeface="Osaka" pitchFamily="-65" charset="-128"/>
                </a:rPr>
                <a:t>g </a:t>
              </a:r>
            </a:p>
          </p:txBody>
        </p:sp>
        <p:sp>
          <p:nvSpPr>
            <p:cNvPr id="15" name="Text Box 38"/>
            <p:cNvSpPr txBox="1">
              <a:spLocks noChangeArrowheads="1"/>
            </p:cNvSpPr>
            <p:nvPr/>
          </p:nvSpPr>
          <p:spPr bwMode="auto">
            <a:xfrm>
              <a:off x="4416" y="3216"/>
              <a:ext cx="384" cy="294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ja-JP" sz="24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-65" charset="0"/>
                  <a:ea typeface="Osaka" pitchFamily="-65" charset="-128"/>
                  <a:cs typeface="Osaka" pitchFamily="-65" charset="-128"/>
                </a:rPr>
                <a:t>qg </a:t>
              </a:r>
            </a:p>
          </p:txBody>
        </p:sp>
      </p:grpSp>
      <p:pic>
        <p:nvPicPr>
          <p:cNvPr id="17" name="Picture 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78650" y="1081088"/>
            <a:ext cx="1633538" cy="157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9488" y="1081088"/>
            <a:ext cx="173037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51125" y="1089025"/>
            <a:ext cx="1533525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26"/>
          <p:cNvSpPr>
            <a:spLocks noChangeArrowheads="1"/>
          </p:cNvSpPr>
          <p:nvPr/>
        </p:nvSpPr>
        <p:spPr bwMode="auto">
          <a:xfrm>
            <a:off x="2074863" y="1541463"/>
            <a:ext cx="4222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32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-65" charset="0"/>
                <a:ea typeface="ヒラギノ明朝 Pro W3" pitchFamily="-65" charset="-128"/>
                <a:cs typeface="ヒラギノ明朝 Pro W3" pitchFamily="-65" charset="-128"/>
              </a:rPr>
              <a:t>+</a:t>
            </a:r>
          </a:p>
        </p:txBody>
      </p:sp>
      <p:sp>
        <p:nvSpPr>
          <p:cNvPr id="21" name="Rectangle 27"/>
          <p:cNvSpPr>
            <a:spLocks noChangeArrowheads="1"/>
          </p:cNvSpPr>
          <p:nvPr/>
        </p:nvSpPr>
        <p:spPr bwMode="auto">
          <a:xfrm>
            <a:off x="4244975" y="1524000"/>
            <a:ext cx="4222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32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-65" charset="0"/>
                <a:ea typeface="ヒラギノ明朝 Pro W3" pitchFamily="-65" charset="-128"/>
                <a:cs typeface="ヒラギノ明朝 Pro W3" pitchFamily="-65" charset="-128"/>
              </a:rPr>
              <a:t>+</a:t>
            </a:r>
          </a:p>
        </p:txBody>
      </p:sp>
      <p:sp>
        <p:nvSpPr>
          <p:cNvPr id="22" name="Rectangle 28"/>
          <p:cNvSpPr>
            <a:spLocks noChangeArrowheads="1"/>
          </p:cNvSpPr>
          <p:nvPr/>
        </p:nvSpPr>
        <p:spPr bwMode="auto">
          <a:xfrm>
            <a:off x="6537325" y="1506538"/>
            <a:ext cx="423863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32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-65" charset="0"/>
                <a:ea typeface="ヒラギノ明朝 Pro W3" pitchFamily="-65" charset="-128"/>
                <a:cs typeface="ヒラギノ明朝 Pro W3" pitchFamily="-65" charset="-128"/>
              </a:rPr>
              <a:t>+</a:t>
            </a:r>
            <a:endParaRPr lang="en-US" altLang="ja-JP" sz="3200" b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-65" charset="0"/>
              <a:ea typeface="ヒラギノ明朝 Pro W3" pitchFamily="-65" charset="-128"/>
              <a:cs typeface="ヒラギノ明朝 Pro W3" pitchFamily="-65" charset="-128"/>
            </a:endParaRPr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0" y="3743325"/>
            <a:ext cx="29559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ＭＳ Ｐゴシック" charset="-128"/>
              </a:rPr>
              <a:t>„Soft</a:t>
            </a:r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ＭＳ Ｐゴシック" charset="-128"/>
              </a:rPr>
              <a:t>“ &amp; Hard VMD:</a:t>
            </a:r>
          </a:p>
          <a:p>
            <a:pPr algn="ctr"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ＭＳ Ｐゴシック" charset="-128"/>
              </a:rPr>
              <a:t>Elastic, diffractive, non-diffractive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ＭＳ Ｐゴシック" charset="-128"/>
              </a:rPr>
              <a:t> minimum bias</a:t>
            </a:r>
          </a:p>
        </p:txBody>
      </p:sp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203200" y="2770188"/>
            <a:ext cx="2217738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rgbClr val="66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ＭＳ Ｐゴシック" charset="-128"/>
                <a:sym typeface="Symbol" pitchFamily="18" charset="2"/>
              </a:rPr>
              <a:t>Splitting of </a:t>
            </a:r>
          </a:p>
          <a:p>
            <a:pPr algn="ctr">
              <a:defRPr/>
            </a:pPr>
            <a:r>
              <a:rPr lang="en-US" sz="2000" dirty="0" err="1">
                <a:solidFill>
                  <a:srgbClr val="66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ＭＳ Ｐゴシック" charset="-128"/>
                <a:sym typeface="Symbol" pitchFamily="18" charset="2"/>
              </a:rPr>
              <a:t></a:t>
            </a:r>
            <a:r>
              <a:rPr lang="en-US" sz="2000" dirty="0">
                <a:solidFill>
                  <a:srgbClr val="66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ＭＳ Ｐゴシック" charset="-128"/>
                <a:sym typeface="Symbol" pitchFamily="18" charset="2"/>
              </a:rPr>
              <a:t> </a:t>
            </a:r>
            <a:r>
              <a:rPr lang="en-US" sz="2000" dirty="0" err="1">
                <a:solidFill>
                  <a:srgbClr val="66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ＭＳ Ｐゴシック" charset="-128"/>
                <a:sym typeface="Wingdings"/>
              </a:rPr>
              <a:t></a:t>
            </a:r>
            <a:r>
              <a:rPr lang="en-US" sz="2000" dirty="0">
                <a:solidFill>
                  <a:srgbClr val="66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ＭＳ Ｐゴシック" charset="-128"/>
                <a:sym typeface="Wingdings"/>
              </a:rPr>
              <a:t> </a:t>
            </a:r>
            <a:r>
              <a:rPr lang="en-US" sz="2000" dirty="0" err="1">
                <a:solidFill>
                  <a:srgbClr val="66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ＭＳ Ｐゴシック" charset="-128"/>
                <a:sym typeface="Euclid Symbol" pitchFamily="18" charset="2"/>
              </a:rPr>
              <a:t>qq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ＭＳ Ｐゴシック" charset="-128"/>
                <a:sym typeface="Euclid Symbol" pitchFamily="18" charset="2"/>
              </a:rPr>
              <a:t> </a:t>
            </a:r>
          </a:p>
          <a:p>
            <a:pPr>
              <a:defRPr/>
            </a:pP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ＭＳ Ｐゴシック" charset="-128"/>
              </a:rPr>
              <a:t>hard QCD 2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ＭＳ Ｐゴシック" charset="-128"/>
                <a:sym typeface="Wingdings"/>
              </a:rPr>
              <a:t>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ＭＳ Ｐゴシック" charset="-128"/>
              </a:rPr>
              <a:t>2 </a:t>
            </a:r>
          </a:p>
        </p:txBody>
      </p:sp>
      <p:sp>
        <p:nvSpPr>
          <p:cNvPr id="27" name="Right Brace 26"/>
          <p:cNvSpPr/>
          <p:nvPr/>
        </p:nvSpPr>
        <p:spPr bwMode="auto">
          <a:xfrm rot="5400000">
            <a:off x="5570538" y="-220662"/>
            <a:ext cx="195262" cy="6037262"/>
          </a:xfrm>
          <a:prstGeom prst="rightBrac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 sz="200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  <a:ea typeface="ＭＳ Ｐゴシック" charset="-128"/>
            </a:endParaRPr>
          </a:p>
        </p:txBody>
      </p:sp>
      <p:sp>
        <p:nvSpPr>
          <p:cNvPr id="28" name="Right Brace 27"/>
          <p:cNvSpPr/>
          <p:nvPr/>
        </p:nvSpPr>
        <p:spPr bwMode="auto">
          <a:xfrm rot="5400000">
            <a:off x="1011238" y="1909763"/>
            <a:ext cx="161925" cy="1743075"/>
          </a:xfrm>
          <a:prstGeom prst="rightBrac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 sz="200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  <a:ea typeface="ＭＳ Ｐゴシック" charset="-12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878263" y="2862263"/>
            <a:ext cx="3736975" cy="13223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scattered lepton in detector</a:t>
            </a:r>
          </a:p>
          <a:p>
            <a:pPr algn="ctr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  <a:ea typeface="ＭＳ Ｐゴシック" charset="-128"/>
            </a:endParaRPr>
          </a:p>
          <a:p>
            <a:pPr algn="ctr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virtual photon</a:t>
            </a:r>
          </a:p>
          <a:p>
            <a:pPr algn="ctr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know </a:t>
            </a:r>
            <a:r>
              <a:rPr lang="en-US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x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 of parton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39738" y="4995863"/>
            <a:ext cx="202247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Scale: p</a:t>
            </a:r>
            <a:r>
              <a:rPr lang="en-US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t 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or </a:t>
            </a:r>
            <a:r>
              <a:rPr lang="en-US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m</a:t>
            </a:r>
            <a:r>
              <a:rPr lang="en-US" baseline="-25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q</a:t>
            </a:r>
            <a:endParaRPr lang="en-US" baseline="-25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  <a:ea typeface="ＭＳ Ｐゴシック" charset="-128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87338" y="5316538"/>
            <a:ext cx="1925637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x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 of parton is </a:t>
            </a:r>
          </a:p>
          <a:p>
            <a:pPr algn="ctr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not known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  <a:ea typeface="ＭＳ Ｐゴシック" charset="-128"/>
            </a:endParaRPr>
          </a:p>
        </p:txBody>
      </p:sp>
      <p:sp>
        <p:nvSpPr>
          <p:cNvPr id="34" name="AutoShape 49"/>
          <p:cNvSpPr>
            <a:spLocks noChangeArrowheads="1"/>
          </p:cNvSpPr>
          <p:nvPr/>
        </p:nvSpPr>
        <p:spPr bwMode="auto">
          <a:xfrm>
            <a:off x="0" y="5938838"/>
            <a:ext cx="733425" cy="411162"/>
          </a:xfrm>
          <a:prstGeom prst="curvedRightArrow">
            <a:avLst>
              <a:gd name="adj1" fmla="val 24848"/>
              <a:gd name="adj2" fmla="val 49697"/>
              <a:gd name="adj3" fmla="val 33333"/>
            </a:avLst>
          </a:prstGeom>
          <a:gradFill flip="none" rotWithShape="1">
            <a:gsLst>
              <a:gs pos="0">
                <a:srgbClr val="FF0000"/>
              </a:gs>
              <a:gs pos="100000">
                <a:srgbClr val="FFFFFF"/>
              </a:gs>
              <a:gs pos="0">
                <a:srgbClr val="FF0000"/>
              </a:gs>
            </a:gsLst>
            <a:lin ang="2700000" scaled="0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  <a:ea typeface="ＭＳ Ｐゴシック" charset="-128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60400" y="6011863"/>
            <a:ext cx="236220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very much like pp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  <a:ea typeface="ＭＳ Ｐゴシック" charset="-128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775200" y="4233863"/>
            <a:ext cx="1763713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Scale: Q</a:t>
            </a:r>
            <a:r>
              <a:rPr lang="en-US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2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 </a:t>
            </a:r>
          </a:p>
          <a:p>
            <a:pPr algn="ctr">
              <a:defRPr/>
            </a:pP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p</a:t>
            </a:r>
            <a:r>
              <a:rPr lang="en-US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t 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can be big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  <a:ea typeface="ＭＳ Ｐゴシック" charset="-128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677275" y="1455738"/>
            <a:ext cx="466725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+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4" grpId="0"/>
      <p:bldP spid="26" grpId="0"/>
      <p:bldP spid="27" grpId="0" animBg="1"/>
      <p:bldP spid="28" grpId="0" animBg="1"/>
      <p:bldP spid="29" grpId="0"/>
      <p:bldP spid="32" grpId="0"/>
      <p:bldP spid="33" grpId="0"/>
      <p:bldP spid="34" grpId="0" animBg="1"/>
      <p:bldP spid="35" grpId="0"/>
      <p:bldP spid="36" grpId="0"/>
      <p:bldP spid="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681163" y="6489700"/>
            <a:ext cx="1506537" cy="274638"/>
          </a:xfrm>
        </p:spPr>
        <p:txBody>
          <a:bodyPr/>
          <a:lstStyle/>
          <a:p>
            <a:pPr>
              <a:defRPr/>
            </a:pPr>
            <a:r>
              <a:rPr lang="it-IT" dirty="0" err="1"/>
              <a:t>E.C.</a:t>
            </a:r>
            <a:r>
              <a:rPr lang="it-IT" dirty="0"/>
              <a:t> Aschenauer</a:t>
            </a:r>
            <a:endParaRPr lang="it-IT" dirty="0"/>
          </a:p>
        </p:txBody>
      </p:sp>
      <p:sp>
        <p:nvSpPr>
          <p:cNvPr id="3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PheniX Summer Student Program, June 2010</a:t>
            </a:r>
            <a:endParaRPr lang="it-IT" dirty="0"/>
          </a:p>
        </p:txBody>
      </p:sp>
      <p:sp>
        <p:nvSpPr>
          <p:cNvPr id="65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Deep Inelastic Scattering</a:t>
            </a:r>
            <a:endParaRPr lang="en-GB"/>
          </a:p>
        </p:txBody>
      </p:sp>
      <p:graphicFrame>
        <p:nvGraphicFramePr>
          <p:cNvPr id="521218" name="Object 2"/>
          <p:cNvGraphicFramePr>
            <a:graphicFrameLocks noChangeAspect="1"/>
          </p:cNvGraphicFramePr>
          <p:nvPr/>
        </p:nvGraphicFramePr>
        <p:xfrm>
          <a:off x="428625" y="1136650"/>
          <a:ext cx="774700" cy="342900"/>
        </p:xfrm>
        <a:graphic>
          <a:graphicData uri="http://schemas.openxmlformats.org/presentationml/2006/ole">
            <p:oleObj spid="_x0000_s521218" name="Equation" r:id="rId3" imgW="774360" imgH="342720" progId="">
              <p:embed/>
            </p:oleObj>
          </a:graphicData>
        </a:graphic>
      </p:graphicFrame>
      <p:graphicFrame>
        <p:nvGraphicFramePr>
          <p:cNvPr id="521219" name="Object 3"/>
          <p:cNvGraphicFramePr>
            <a:graphicFrameLocks noChangeAspect="1"/>
          </p:cNvGraphicFramePr>
          <p:nvPr/>
        </p:nvGraphicFramePr>
        <p:xfrm>
          <a:off x="3695700" y="882650"/>
          <a:ext cx="977900" cy="342900"/>
        </p:xfrm>
        <a:graphic>
          <a:graphicData uri="http://schemas.openxmlformats.org/presentationml/2006/ole">
            <p:oleObj spid="_x0000_s521219" name="Equation" r:id="rId4" imgW="977760" imgH="342720" progId="">
              <p:embed/>
            </p:oleObj>
          </a:graphicData>
        </a:graphic>
      </p:graphicFrame>
      <p:sp>
        <p:nvSpPr>
          <p:cNvPr id="657414" name="Text Box 6"/>
          <p:cNvSpPr txBox="1">
            <a:spLocks noChangeArrowheads="1"/>
          </p:cNvSpPr>
          <p:nvPr/>
        </p:nvSpPr>
        <p:spPr bwMode="auto">
          <a:xfrm>
            <a:off x="1803400" y="1903413"/>
            <a:ext cx="339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charset="0"/>
                <a:ea typeface="ＭＳ Ｐゴシック" charset="-128"/>
              </a:rPr>
              <a:t>q</a:t>
            </a:r>
            <a:endParaRPr lang="en-GB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Helvetica" charset="0"/>
              <a:ea typeface="ＭＳ Ｐゴシック" charset="-128"/>
            </a:endParaRPr>
          </a:p>
        </p:txBody>
      </p:sp>
      <p:sp>
        <p:nvSpPr>
          <p:cNvPr id="657420" name="Text Box 12"/>
          <p:cNvSpPr txBox="1">
            <a:spLocks noChangeArrowheads="1"/>
          </p:cNvSpPr>
          <p:nvPr/>
        </p:nvSpPr>
        <p:spPr bwMode="auto">
          <a:xfrm>
            <a:off x="5235575" y="1036638"/>
            <a:ext cx="36369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u="sng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ＭＳ Ｐゴシック" charset="-128"/>
              </a:rPr>
              <a:t>Important kinematic variables:</a:t>
            </a:r>
            <a:endParaRPr lang="en-GB" u="sng" dirty="0">
              <a:solidFill>
                <a:srgbClr val="0000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  <a:ea typeface="ＭＳ Ｐゴシック" charset="-128"/>
            </a:endParaRPr>
          </a:p>
        </p:txBody>
      </p:sp>
      <p:sp>
        <p:nvSpPr>
          <p:cNvPr id="657421" name="Text Box 13"/>
          <p:cNvSpPr txBox="1">
            <a:spLocks noChangeArrowheads="1"/>
          </p:cNvSpPr>
          <p:nvPr/>
        </p:nvSpPr>
        <p:spPr bwMode="auto">
          <a:xfrm>
            <a:off x="2070100" y="4592638"/>
            <a:ext cx="1889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ＭＳ Ｐゴシック" charset="-128"/>
              </a:rPr>
              <a:t>cross section:</a:t>
            </a:r>
            <a:endParaRPr lang="en-GB"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  <a:ea typeface="ＭＳ Ｐゴシック" charset="-128"/>
            </a:endParaRPr>
          </a:p>
        </p:txBody>
      </p:sp>
      <p:grpSp>
        <p:nvGrpSpPr>
          <p:cNvPr id="521239" name="Group 14"/>
          <p:cNvGrpSpPr>
            <a:grpSpLocks/>
          </p:cNvGrpSpPr>
          <p:nvPr/>
        </p:nvGrpSpPr>
        <p:grpSpPr bwMode="auto">
          <a:xfrm>
            <a:off x="157163" y="3392488"/>
            <a:ext cx="1649412" cy="935037"/>
            <a:chOff x="99" y="2137"/>
            <a:chExt cx="1039" cy="589"/>
          </a:xfrm>
        </p:grpSpPr>
        <p:sp>
          <p:nvSpPr>
            <p:cNvPr id="657423" name="Oval 15"/>
            <p:cNvSpPr>
              <a:spLocks noChangeArrowheads="1"/>
            </p:cNvSpPr>
            <p:nvPr/>
          </p:nvSpPr>
          <p:spPr bwMode="auto">
            <a:xfrm>
              <a:off x="99" y="2137"/>
              <a:ext cx="1039" cy="377"/>
            </a:xfrm>
            <a:prstGeom prst="ellipse">
              <a:avLst/>
            </a:prstGeom>
            <a:noFill/>
            <a:ln w="31750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657424" name="Text Box 16"/>
            <p:cNvSpPr txBox="1">
              <a:spLocks noChangeArrowheads="1"/>
            </p:cNvSpPr>
            <p:nvPr/>
          </p:nvSpPr>
          <p:spPr bwMode="auto">
            <a:xfrm>
              <a:off x="659" y="2476"/>
              <a:ext cx="32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66FF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ea typeface="ＭＳ Ｐゴシック" charset="-128"/>
                </a:rPr>
                <a:t>DF</a:t>
              </a:r>
              <a:endParaRPr lang="en-GB">
                <a:solidFill>
                  <a:srgbClr val="FF66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</p:grpSp>
      <p:grpSp>
        <p:nvGrpSpPr>
          <p:cNvPr id="521240" name="Group 17"/>
          <p:cNvGrpSpPr>
            <a:grpSpLocks/>
          </p:cNvGrpSpPr>
          <p:nvPr/>
        </p:nvGrpSpPr>
        <p:grpSpPr bwMode="auto">
          <a:xfrm>
            <a:off x="2989263" y="1323975"/>
            <a:ext cx="2249487" cy="2889250"/>
            <a:chOff x="1883" y="834"/>
            <a:chExt cx="1417" cy="1820"/>
          </a:xfrm>
        </p:grpSpPr>
        <p:sp>
          <p:nvSpPr>
            <p:cNvPr id="657426" name="Oval 18"/>
            <p:cNvSpPr>
              <a:spLocks noChangeArrowheads="1"/>
            </p:cNvSpPr>
            <p:nvPr/>
          </p:nvSpPr>
          <p:spPr bwMode="auto">
            <a:xfrm>
              <a:off x="1883" y="834"/>
              <a:ext cx="1417" cy="1690"/>
            </a:xfrm>
            <a:prstGeom prst="ellips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657427" name="Text Box 19"/>
            <p:cNvSpPr txBox="1">
              <a:spLocks noChangeArrowheads="1"/>
            </p:cNvSpPr>
            <p:nvPr/>
          </p:nvSpPr>
          <p:spPr bwMode="auto">
            <a:xfrm>
              <a:off x="2880" y="2404"/>
              <a:ext cx="31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66FF33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ea typeface="ＭＳ Ｐゴシック" charset="-128"/>
                </a:rPr>
                <a:t>FF</a:t>
              </a:r>
              <a:endParaRPr lang="en-GB">
                <a:solidFill>
                  <a:srgbClr val="66FF3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</p:grpSp>
      <p:graphicFrame>
        <p:nvGraphicFramePr>
          <p:cNvPr id="521220" name="Object 4"/>
          <p:cNvGraphicFramePr>
            <a:graphicFrameLocks noChangeAspect="1"/>
          </p:cNvGraphicFramePr>
          <p:nvPr/>
        </p:nvGraphicFramePr>
        <p:xfrm>
          <a:off x="4257675" y="4376738"/>
          <a:ext cx="2260600" cy="774700"/>
        </p:xfrm>
        <a:graphic>
          <a:graphicData uri="http://schemas.openxmlformats.org/presentationml/2006/ole">
            <p:oleObj spid="_x0000_s521220" name="Equation" r:id="rId5" imgW="2260440" imgH="774360" progId="">
              <p:embed/>
            </p:oleObj>
          </a:graphicData>
        </a:graphic>
      </p:graphicFrame>
      <p:graphicFrame>
        <p:nvGraphicFramePr>
          <p:cNvPr id="657429" name="Object 5"/>
          <p:cNvGraphicFramePr>
            <a:graphicFrameLocks noChangeAspect="1"/>
          </p:cNvGraphicFramePr>
          <p:nvPr/>
        </p:nvGraphicFramePr>
        <p:xfrm>
          <a:off x="61913" y="5019675"/>
          <a:ext cx="8775700" cy="825500"/>
        </p:xfrm>
        <a:graphic>
          <a:graphicData uri="http://schemas.openxmlformats.org/presentationml/2006/ole">
            <p:oleObj spid="_x0000_s521221" name="Equation" r:id="rId6" imgW="8775700" imgH="825500" progId="">
              <p:embed/>
            </p:oleObj>
          </a:graphicData>
        </a:graphic>
      </p:graphicFrame>
      <p:pic>
        <p:nvPicPr>
          <p:cNvPr id="521241" name="Picture 33" descr="sidis-diagram.eps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6050" y="666750"/>
            <a:ext cx="4733925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21242" name="Group 36"/>
          <p:cNvGrpSpPr>
            <a:grpSpLocks/>
          </p:cNvGrpSpPr>
          <p:nvPr/>
        </p:nvGrpSpPr>
        <p:grpSpPr bwMode="auto">
          <a:xfrm>
            <a:off x="5291138" y="1422400"/>
            <a:ext cx="3852862" cy="2778125"/>
            <a:chOff x="5291138" y="1405467"/>
            <a:chExt cx="3852863" cy="2777596"/>
          </a:xfrm>
        </p:grpSpPr>
        <p:grpSp>
          <p:nvGrpSpPr>
            <p:cNvPr id="521244" name="Group 36"/>
            <p:cNvGrpSpPr>
              <a:grpSpLocks/>
            </p:cNvGrpSpPr>
            <p:nvPr/>
          </p:nvGrpSpPr>
          <p:grpSpPr bwMode="auto">
            <a:xfrm>
              <a:off x="5291138" y="1406525"/>
              <a:ext cx="3852862" cy="2776538"/>
              <a:chOff x="3333" y="886"/>
              <a:chExt cx="2427" cy="1749"/>
            </a:xfrm>
          </p:grpSpPr>
          <p:grpSp>
            <p:nvGrpSpPr>
              <p:cNvPr id="521246" name="Group 26"/>
              <p:cNvGrpSpPr>
                <a:grpSpLocks/>
              </p:cNvGrpSpPr>
              <p:nvPr/>
            </p:nvGrpSpPr>
            <p:grpSpPr bwMode="auto">
              <a:xfrm>
                <a:off x="3333" y="886"/>
                <a:ext cx="2427" cy="1749"/>
                <a:chOff x="3333" y="1106"/>
                <a:chExt cx="2427" cy="1749"/>
              </a:xfrm>
            </p:grpSpPr>
            <p:sp>
              <p:nvSpPr>
                <p:cNvPr id="44" name="Rectangle 27"/>
                <p:cNvSpPr>
                  <a:spLocks noChangeArrowheads="1"/>
                </p:cNvSpPr>
                <p:nvPr/>
              </p:nvSpPr>
              <p:spPr bwMode="auto">
                <a:xfrm>
                  <a:off x="3333" y="1106"/>
                  <a:ext cx="2427" cy="174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bg1"/>
                    </a:gs>
                    <a:gs pos="50000">
                      <a:srgbClr val="FFFF99"/>
                    </a:gs>
                    <a:gs pos="100000">
                      <a:schemeClr val="bg1"/>
                    </a:gs>
                  </a:gsLst>
                  <a:lin ang="189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GB" dirty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Helvetica" charset="0"/>
                    <a:ea typeface="ＭＳ Ｐゴシック" charset="-128"/>
                  </a:endParaRPr>
                </a:p>
              </p:txBody>
            </p:sp>
            <p:graphicFrame>
              <p:nvGraphicFramePr>
                <p:cNvPr id="521228" name="Object 12"/>
                <p:cNvGraphicFramePr>
                  <a:graphicFrameLocks noChangeAspect="1"/>
                </p:cNvGraphicFramePr>
                <p:nvPr/>
              </p:nvGraphicFramePr>
              <p:xfrm>
                <a:off x="3425" y="1796"/>
                <a:ext cx="872" cy="176"/>
              </p:xfrm>
              <a:graphic>
                <a:graphicData uri="http://schemas.openxmlformats.org/presentationml/2006/ole">
                  <p:oleObj spid="_x0000_s521228" name="Equation" r:id="rId8" imgW="1384200" imgH="279360" progId="">
                    <p:embed/>
                  </p:oleObj>
                </a:graphicData>
              </a:graphic>
            </p:graphicFrame>
            <p:graphicFrame>
              <p:nvGraphicFramePr>
                <p:cNvPr id="521229" name="Object 13"/>
                <p:cNvGraphicFramePr>
                  <a:graphicFrameLocks noChangeAspect="1"/>
                </p:cNvGraphicFramePr>
                <p:nvPr/>
              </p:nvGraphicFramePr>
              <p:xfrm>
                <a:off x="4249" y="2383"/>
                <a:ext cx="568" cy="464"/>
              </p:xfrm>
              <a:graphic>
                <a:graphicData uri="http://schemas.openxmlformats.org/presentationml/2006/ole">
                  <p:oleObj spid="_x0000_s521229" name="Equation" r:id="rId9" imgW="901440" imgH="736560" progId="">
                    <p:embed/>
                  </p:oleObj>
                </a:graphicData>
              </a:graphic>
            </p:graphicFrame>
            <p:sp>
              <p:nvSpPr>
                <p:cNvPr id="47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3389" y="1309"/>
                  <a:ext cx="689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DDDDDD"/>
                        </a:outerShdw>
                      </a:effectLst>
                      <a:latin typeface="Comic Sans MS" charset="0"/>
                      <a:ea typeface="MS Mincho" pitchFamily="49" charset="-128"/>
                      <a:cs typeface="MS Mincho" pitchFamily="49" charset="-128"/>
                    </a:rPr>
                    <a:t>Photon:</a:t>
                  </a:r>
                </a:p>
              </p:txBody>
            </p:sp>
            <p:sp>
              <p:nvSpPr>
                <p:cNvPr id="48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3394" y="2497"/>
                  <a:ext cx="736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dirty="0" err="1">
                      <a:solidFill>
                        <a:srgbClr val="33CC33"/>
                      </a:solidFill>
                      <a:effectLst>
                        <a:outerShdw blurRad="38100" dist="38100" dir="2700000" algn="tl">
                          <a:srgbClr val="DDDDDD"/>
                        </a:outerShdw>
                      </a:effectLst>
                      <a:latin typeface="Comic Sans MS" charset="0"/>
                      <a:ea typeface="MS Mincho" pitchFamily="49" charset="-128"/>
                      <a:cs typeface="MS Mincho" pitchFamily="49" charset="-128"/>
                    </a:rPr>
                    <a:t>Hadron</a:t>
                  </a:r>
                  <a:r>
                    <a:rPr lang="en-US" dirty="0">
                      <a:solidFill>
                        <a:srgbClr val="33CC33"/>
                      </a:solidFill>
                      <a:effectLst>
                        <a:outerShdw blurRad="38100" dist="38100" dir="2700000" algn="tl">
                          <a:srgbClr val="DDDDDD"/>
                        </a:outerShdw>
                      </a:effectLst>
                      <a:latin typeface="Comic Sans MS" charset="0"/>
                      <a:ea typeface="MS Mincho" pitchFamily="49" charset="-128"/>
                      <a:cs typeface="MS Mincho" pitchFamily="49" charset="-128"/>
                    </a:rPr>
                    <a:t>:</a:t>
                  </a:r>
                </a:p>
              </p:txBody>
            </p:sp>
            <p:sp>
              <p:nvSpPr>
                <p:cNvPr id="49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3402" y="1975"/>
                  <a:ext cx="660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dirty="0">
                      <a:effectLst>
                        <a:outerShdw blurRad="38100" dist="38100" dir="2700000" algn="tl">
                          <a:srgbClr val="DDDDDD"/>
                        </a:outerShdw>
                      </a:effectLst>
                      <a:latin typeface="Comic Sans MS" charset="0"/>
                      <a:ea typeface="MS Mincho" pitchFamily="49" charset="-128"/>
                      <a:cs typeface="MS Mincho" pitchFamily="49" charset="-128"/>
                    </a:rPr>
                    <a:t>Quark:</a:t>
                  </a:r>
                </a:p>
              </p:txBody>
            </p:sp>
          </p:grpSp>
          <p:graphicFrame>
            <p:nvGraphicFramePr>
              <p:cNvPr id="521230" name="Object 14"/>
              <p:cNvGraphicFramePr>
                <a:graphicFrameLocks noChangeAspect="1"/>
              </p:cNvGraphicFramePr>
              <p:nvPr/>
            </p:nvGraphicFramePr>
            <p:xfrm>
              <a:off x="5025" y="2224"/>
              <a:ext cx="216" cy="264"/>
            </p:xfrm>
            <a:graphic>
              <a:graphicData uri="http://schemas.openxmlformats.org/presentationml/2006/ole">
                <p:oleObj spid="_x0000_s521230" name="Equation" r:id="rId10" imgW="342720" imgH="419040" progId="">
                  <p:embed/>
                </p:oleObj>
              </a:graphicData>
            </a:graphic>
          </p:graphicFrame>
        </p:grpSp>
        <p:sp>
          <p:nvSpPr>
            <p:cNvPr id="39" name="TextBox 38"/>
            <p:cNvSpPr txBox="1"/>
            <p:nvPr/>
          </p:nvSpPr>
          <p:spPr>
            <a:xfrm>
              <a:off x="5367338" y="1405467"/>
              <a:ext cx="1219200" cy="39997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  <a:ea typeface="ＭＳ Ｐゴシック" charset="-128"/>
                </a:rPr>
                <a:t>Collider:</a:t>
              </a:r>
              <a:endPara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  <p:graphicFrame>
          <p:nvGraphicFramePr>
            <p:cNvPr id="521231" name="Object 15"/>
            <p:cNvGraphicFramePr>
              <a:graphicFrameLocks noChangeAspect="1"/>
            </p:cNvGraphicFramePr>
            <p:nvPr/>
          </p:nvGraphicFramePr>
          <p:xfrm>
            <a:off x="5427127" y="2101850"/>
            <a:ext cx="3716874" cy="319617"/>
          </p:xfrm>
          <a:graphic>
            <a:graphicData uri="http://schemas.openxmlformats.org/presentationml/2006/ole">
              <p:oleObj spid="_x0000_s521231" name="Equation" r:id="rId11" imgW="4584700" imgH="342900" progId="">
                <p:embed/>
              </p:oleObj>
            </a:graphicData>
          </a:graphic>
        </p:graphicFrame>
        <p:graphicFrame>
          <p:nvGraphicFramePr>
            <p:cNvPr id="521232" name="Object 16"/>
            <p:cNvGraphicFramePr>
              <a:graphicFrameLocks noChangeAspect="1"/>
            </p:cNvGraphicFramePr>
            <p:nvPr/>
          </p:nvGraphicFramePr>
          <p:xfrm>
            <a:off x="6523038" y="2593975"/>
            <a:ext cx="893762" cy="803275"/>
          </p:xfrm>
          <a:graphic>
            <a:graphicData uri="http://schemas.openxmlformats.org/presentationml/2006/ole">
              <p:oleObj spid="_x0000_s521232" name="Equation" r:id="rId12" imgW="635000" imgH="571500" progId="">
                <p:embed/>
              </p:oleObj>
            </a:graphicData>
          </a:graphic>
        </p:graphicFrame>
      </p:grpSp>
      <p:sp>
        <p:nvSpPr>
          <p:cNvPr id="36" name="Date Placeholder 3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E.C. Aschenauer</a:t>
            </a:r>
            <a:endParaRPr lang="en-US" altLang="ja-JP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57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7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57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“Structure Function” &amp; quark densities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681163" y="6489700"/>
            <a:ext cx="1506537" cy="274638"/>
          </a:xfrm>
        </p:spPr>
        <p:txBody>
          <a:bodyPr/>
          <a:lstStyle/>
          <a:p>
            <a:pPr>
              <a:defRPr/>
            </a:pPr>
            <a:r>
              <a:rPr lang="it-IT" dirty="0" err="1"/>
              <a:t>E.C.</a:t>
            </a:r>
            <a:r>
              <a:rPr lang="it-IT" dirty="0"/>
              <a:t> Aschenauer</a:t>
            </a:r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PheniX Summer Student Program, June 2010</a:t>
            </a:r>
            <a:endParaRPr lang="it-IT" dirty="0"/>
          </a:p>
        </p:txBody>
      </p:sp>
      <p:pic>
        <p:nvPicPr>
          <p:cNvPr id="367622" name="Picture 5" descr="strukturfunktion_hr_ge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5025" y="1125538"/>
            <a:ext cx="4498975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36538" y="1557338"/>
            <a:ext cx="4211637" cy="10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Tx/>
              <a:buBlip>
                <a:blip r:embed="rId4"/>
              </a:buBlip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 Strong increase of sea quarks</a:t>
            </a:r>
          </a:p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   towards low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x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  <a:ea typeface="ＭＳ Ｐゴシック" charset="-128"/>
            </a:endParaRPr>
          </a:p>
          <a:p>
            <a:pPr lvl="1">
              <a:buSzPct val="100000"/>
              <a:buFontTx/>
              <a:buBlip>
                <a:blip r:embed="rId5"/>
              </a:buBlip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1463" y="2963863"/>
            <a:ext cx="4249737" cy="10144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Tx/>
              <a:buBlip>
                <a:blip r:embed="rId4"/>
              </a:buBlip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 Density increases with Q</a:t>
            </a: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2</a:t>
            </a:r>
          </a:p>
          <a:p>
            <a:pPr lvl="1">
              <a:buSzPct val="100000"/>
              <a:buFontTx/>
              <a:buBlip>
                <a:blip r:embed="rId5"/>
              </a:buBlip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 more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partons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 by magnified</a:t>
            </a:r>
          </a:p>
          <a:p>
            <a:pPr lvl="1">
              <a:buSzPct val="100000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   view</a:t>
            </a:r>
          </a:p>
        </p:txBody>
      </p:sp>
      <p:graphicFrame>
        <p:nvGraphicFramePr>
          <p:cNvPr id="367618" name="Object 2"/>
          <p:cNvGraphicFramePr>
            <a:graphicFrameLocks noChangeAspect="1"/>
          </p:cNvGraphicFramePr>
          <p:nvPr/>
        </p:nvGraphicFramePr>
        <p:xfrm>
          <a:off x="998538" y="2230438"/>
          <a:ext cx="2438400" cy="330200"/>
        </p:xfrm>
        <a:graphic>
          <a:graphicData uri="http://schemas.openxmlformats.org/presentationml/2006/ole">
            <p:oleObj spid="_x0000_s367618" name="Equation" r:id="rId6" imgW="2438400" imgH="330200" progId="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778000" y="2471738"/>
            <a:ext cx="186690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quark density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  <a:ea typeface="ＭＳ Ｐゴシック" charset="-128"/>
            </a:endParaRPr>
          </a:p>
        </p:txBody>
      </p:sp>
      <p:pic>
        <p:nvPicPr>
          <p:cNvPr id="367626" name="Picture 1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1238" y="4024313"/>
            <a:ext cx="12573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7627" name="Picture 1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7863" y="4033838"/>
            <a:ext cx="11684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TextBox 12"/>
          <p:cNvGrpSpPr>
            <a:grpSpLocks/>
          </p:cNvGrpSpPr>
          <p:nvPr/>
        </p:nvGrpSpPr>
        <p:grpSpPr bwMode="auto">
          <a:xfrm>
            <a:off x="841375" y="4889500"/>
            <a:ext cx="2316163" cy="1023938"/>
            <a:chOff x="530" y="3080"/>
            <a:chExt cx="1459" cy="645"/>
          </a:xfrm>
        </p:grpSpPr>
        <p:pic>
          <p:nvPicPr>
            <p:cNvPr id="367628" name="TextBox 12"/>
            <p:cNvPicPr>
              <a:picLocks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530" y="3080"/>
              <a:ext cx="1459" cy="645"/>
            </a:xfrm>
            <a:prstGeom prst="rect">
              <a:avLst/>
            </a:prstGeom>
            <a:noFill/>
          </p:spPr>
        </p:pic>
        <p:sp>
          <p:nvSpPr>
            <p:cNvPr id="367629" name="Text Box 13"/>
            <p:cNvSpPr txBox="1">
              <a:spLocks noChangeArrowheads="1"/>
            </p:cNvSpPr>
            <p:nvPr/>
          </p:nvSpPr>
          <p:spPr bwMode="auto">
            <a:xfrm>
              <a:off x="533" y="3083"/>
              <a:ext cx="1452" cy="6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Dynamic creation </a:t>
              </a:r>
            </a:p>
            <a:p>
              <a:pPr algn="ctr"/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of quarks </a:t>
              </a:r>
            </a:p>
            <a:p>
              <a:pPr algn="ctr"/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at low x</a:t>
              </a:r>
            </a:p>
          </p:txBody>
        </p:sp>
      </p:grpSp>
      <p:sp>
        <p:nvSpPr>
          <p:cNvPr id="14" name="Date Placeholder 1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E.C. Aschenauer</a:t>
            </a:r>
            <a:endParaRPr lang="en-US" altLang="ja-JP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0098" name="Object 2"/>
          <p:cNvGraphicFramePr>
            <a:graphicFrameLocks noChangeAspect="1"/>
          </p:cNvGraphicFramePr>
          <p:nvPr/>
        </p:nvGraphicFramePr>
        <p:xfrm>
          <a:off x="4381500" y="800100"/>
          <a:ext cx="4064000" cy="685800"/>
        </p:xfrm>
        <a:graphic>
          <a:graphicData uri="http://schemas.openxmlformats.org/presentationml/2006/ole">
            <p:oleObj spid="_x0000_s260098" name="Equation" r:id="rId4" imgW="4064000" imgH="685800" progId="">
              <p:embed/>
            </p:oleObj>
          </a:graphicData>
        </a:graphic>
      </p:graphicFrame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133350"/>
          <a:lstStyle/>
          <a:p>
            <a:pPr eaLnBrk="1" hangingPunct="1">
              <a:defRPr/>
            </a:pPr>
            <a:r>
              <a:rPr lang="en-US" dirty="0"/>
              <a:t>Measure Glue through DIS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E.C. Aschenauer</a:t>
            </a:r>
            <a:endParaRPr lang="en-US" altLang="ja-JP" dirty="0"/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92FA11-4E5B-4039-B9B3-5739DD66FE74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7169" name="Line 1"/>
          <p:cNvSpPr>
            <a:spLocks noChangeShapeType="1"/>
          </p:cNvSpPr>
          <p:nvPr/>
        </p:nvSpPr>
        <p:spPr bwMode="auto">
          <a:xfrm>
            <a:off x="152400" y="685800"/>
            <a:ext cx="8839200" cy="1588"/>
          </a:xfrm>
          <a:prstGeom prst="line">
            <a:avLst/>
          </a:prstGeom>
          <a:noFill/>
          <a:ln w="38100" cap="flat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  <a:ea typeface="ＭＳ Ｐゴシック" charset="-128"/>
            </a:endParaRPr>
          </a:p>
        </p:txBody>
      </p:sp>
      <p:sp>
        <p:nvSpPr>
          <p:cNvPr id="7175" name="Oval 7"/>
          <p:cNvSpPr>
            <a:spLocks/>
          </p:cNvSpPr>
          <p:nvPr/>
        </p:nvSpPr>
        <p:spPr bwMode="auto">
          <a:xfrm>
            <a:off x="6273800" y="863600"/>
            <a:ext cx="520700" cy="635000"/>
          </a:xfrm>
          <a:prstGeom prst="ellipse">
            <a:avLst/>
          </a:prstGeom>
          <a:noFill/>
          <a:ln w="63500" cap="flat">
            <a:solidFill>
              <a:srgbClr val="FFFF33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  <a:ea typeface="ＭＳ Ｐゴシック" charset="-128"/>
            </a:endParaRPr>
          </a:p>
        </p:txBody>
      </p:sp>
      <p:pic>
        <p:nvPicPr>
          <p:cNvPr id="18" name="Picture 35" descr="H1_ZEUS_F2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266700" y="803275"/>
            <a:ext cx="3817938" cy="569277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</p:pic>
      <p:grpSp>
        <p:nvGrpSpPr>
          <p:cNvPr id="260108" name="Group 21"/>
          <p:cNvGrpSpPr>
            <a:grpSpLocks/>
          </p:cNvGrpSpPr>
          <p:nvPr/>
        </p:nvGrpSpPr>
        <p:grpSpPr bwMode="auto">
          <a:xfrm>
            <a:off x="458788" y="719138"/>
            <a:ext cx="760412" cy="525462"/>
            <a:chOff x="-801961" y="1778007"/>
            <a:chExt cx="760310" cy="524928"/>
          </a:xfrm>
        </p:grpSpPr>
        <p:pic>
          <p:nvPicPr>
            <p:cNvPr id="260125" name="Picture 19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-742691" y="1883835"/>
              <a:ext cx="701040" cy="419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TextBox 20"/>
            <p:cNvSpPr txBox="1"/>
            <p:nvPr/>
          </p:nvSpPr>
          <p:spPr>
            <a:xfrm>
              <a:off x="-801961" y="1778007"/>
              <a:ext cx="706342" cy="2775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  <a:ea typeface="ＭＳ Ｐゴシック" charset="-128"/>
                </a:rPr>
                <a:t>small </a:t>
              </a:r>
              <a:r>
                <a:rPr lang="en-US" sz="1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  <a:ea typeface="ＭＳ Ｐゴシック" charset="-128"/>
                </a:rPr>
                <a:t>x</a:t>
              </a:r>
              <a:endPara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</p:grpSp>
      <p:grpSp>
        <p:nvGrpSpPr>
          <p:cNvPr id="260109" name="Group 24"/>
          <p:cNvGrpSpPr>
            <a:grpSpLocks/>
          </p:cNvGrpSpPr>
          <p:nvPr/>
        </p:nvGrpSpPr>
        <p:grpSpPr bwMode="auto">
          <a:xfrm>
            <a:off x="165100" y="5481638"/>
            <a:ext cx="830263" cy="520700"/>
            <a:chOff x="-76203" y="5520266"/>
            <a:chExt cx="830583" cy="520701"/>
          </a:xfrm>
        </p:grpSpPr>
        <p:pic>
          <p:nvPicPr>
            <p:cNvPr id="260123" name="Picture 22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0" y="5564717"/>
              <a:ext cx="754380" cy="47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TextBox 23"/>
            <p:cNvSpPr txBox="1"/>
            <p:nvPr/>
          </p:nvSpPr>
          <p:spPr>
            <a:xfrm>
              <a:off x="-76203" y="5520266"/>
              <a:ext cx="711474" cy="27622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  <a:ea typeface="ＭＳ Ｐゴシック" charset="-128"/>
                </a:rPr>
                <a:t>large </a:t>
              </a:r>
              <a:r>
                <a:rPr lang="en-US" sz="1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  <a:ea typeface="ＭＳ Ｐゴシック" charset="-128"/>
                </a:rPr>
                <a:t>x</a:t>
              </a:r>
              <a:endPara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</p:grpSp>
      <p:grpSp>
        <p:nvGrpSpPr>
          <p:cNvPr id="28" name="Group 27"/>
          <p:cNvGrpSpPr>
            <a:grpSpLocks/>
          </p:cNvGrpSpPr>
          <p:nvPr/>
        </p:nvGrpSpPr>
        <p:grpSpPr bwMode="auto">
          <a:xfrm>
            <a:off x="5410200" y="3263900"/>
            <a:ext cx="3009900" cy="3162300"/>
            <a:chOff x="5410200" y="3263900"/>
            <a:chExt cx="3009900" cy="3162300"/>
          </a:xfrm>
        </p:grpSpPr>
        <p:pic>
          <p:nvPicPr>
            <p:cNvPr id="260120" name="Picture 6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410200" y="3263900"/>
              <a:ext cx="3009900" cy="31623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25" name="Oval 13"/>
            <p:cNvSpPr>
              <a:spLocks/>
            </p:cNvSpPr>
            <p:nvPr/>
          </p:nvSpPr>
          <p:spPr bwMode="auto">
            <a:xfrm>
              <a:off x="5880100" y="5080000"/>
              <a:ext cx="685800" cy="482600"/>
            </a:xfrm>
            <a:prstGeom prst="ellipse">
              <a:avLst/>
            </a:prstGeom>
            <a:noFill/>
            <a:ln w="50800" cap="flat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27" name="Oval 13"/>
            <p:cNvSpPr>
              <a:spLocks/>
            </p:cNvSpPr>
            <p:nvPr/>
          </p:nvSpPr>
          <p:spPr bwMode="auto">
            <a:xfrm>
              <a:off x="6261100" y="4470400"/>
              <a:ext cx="685800" cy="482600"/>
            </a:xfrm>
            <a:prstGeom prst="ellipse">
              <a:avLst/>
            </a:prstGeom>
            <a:noFill/>
            <a:ln w="50800" cap="flat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</p:grpSp>
      <p:cxnSp>
        <p:nvCxnSpPr>
          <p:cNvPr id="260111" name="Straight Arrow Connector 29"/>
          <p:cNvCxnSpPr>
            <a:cxnSpLocks noChangeShapeType="1"/>
          </p:cNvCxnSpPr>
          <p:nvPr/>
        </p:nvCxnSpPr>
        <p:spPr bwMode="auto">
          <a:xfrm rot="5400000">
            <a:off x="6121400" y="1371600"/>
            <a:ext cx="406400" cy="304800"/>
          </a:xfrm>
          <a:prstGeom prst="straightConnector1">
            <a:avLst/>
          </a:prstGeom>
          <a:noFill/>
          <a:ln w="19050" algn="ctr">
            <a:solidFill>
              <a:srgbClr val="0000FF"/>
            </a:solidFill>
            <a:round/>
            <a:headEnd/>
            <a:tailEnd type="arrow" w="med" len="med"/>
          </a:ln>
        </p:spPr>
      </p:cxnSp>
      <p:cxnSp>
        <p:nvCxnSpPr>
          <p:cNvPr id="260112" name="Straight Arrow Connector 30"/>
          <p:cNvCxnSpPr>
            <a:cxnSpLocks noChangeShapeType="1"/>
          </p:cNvCxnSpPr>
          <p:nvPr/>
        </p:nvCxnSpPr>
        <p:spPr bwMode="auto">
          <a:xfrm rot="5400000">
            <a:off x="7054851" y="1543050"/>
            <a:ext cx="444500" cy="3175"/>
          </a:xfrm>
          <a:prstGeom prst="straightConnector1">
            <a:avLst/>
          </a:prstGeom>
          <a:noFill/>
          <a:ln w="19050" algn="ctr">
            <a:solidFill>
              <a:srgbClr val="0000FF"/>
            </a:solidFill>
            <a:round/>
            <a:headEnd/>
            <a:tailEnd type="arrow" w="med" len="med"/>
          </a:ln>
        </p:spPr>
      </p:cxnSp>
      <p:cxnSp>
        <p:nvCxnSpPr>
          <p:cNvPr id="260113" name="Straight Arrow Connector 32"/>
          <p:cNvCxnSpPr>
            <a:cxnSpLocks noChangeShapeType="1"/>
          </p:cNvCxnSpPr>
          <p:nvPr/>
        </p:nvCxnSpPr>
        <p:spPr bwMode="auto">
          <a:xfrm rot="16200000" flipH="1">
            <a:off x="8064500" y="1409700"/>
            <a:ext cx="431800" cy="203200"/>
          </a:xfrm>
          <a:prstGeom prst="straightConnector1">
            <a:avLst/>
          </a:prstGeom>
          <a:noFill/>
          <a:ln w="19050" algn="ctr">
            <a:solidFill>
              <a:srgbClr val="0000FF"/>
            </a:solidFill>
            <a:round/>
            <a:headEnd/>
            <a:tailEnd type="arrow" w="med" len="med"/>
          </a:ln>
        </p:spPr>
      </p:cxnSp>
      <p:graphicFrame>
        <p:nvGraphicFramePr>
          <p:cNvPr id="260099" name="Object 3"/>
          <p:cNvGraphicFramePr>
            <a:graphicFrameLocks noChangeAspect="1"/>
          </p:cNvGraphicFramePr>
          <p:nvPr/>
        </p:nvGraphicFramePr>
        <p:xfrm>
          <a:off x="5314950" y="1689100"/>
          <a:ext cx="1435100" cy="279400"/>
        </p:xfrm>
        <a:graphic>
          <a:graphicData uri="http://schemas.openxmlformats.org/presentationml/2006/ole">
            <p:oleObj spid="_x0000_s260099" name="Equation" r:id="rId9" imgW="1435100" imgH="279400" progId="">
              <p:embed/>
            </p:oleObj>
          </a:graphicData>
        </a:graphic>
      </p:graphicFrame>
      <p:graphicFrame>
        <p:nvGraphicFramePr>
          <p:cNvPr id="260100" name="Object 4"/>
          <p:cNvGraphicFramePr>
            <a:graphicFrameLocks noChangeAspect="1"/>
          </p:cNvGraphicFramePr>
          <p:nvPr/>
        </p:nvGraphicFramePr>
        <p:xfrm>
          <a:off x="6927850" y="1695450"/>
          <a:ext cx="723900" cy="292100"/>
        </p:xfrm>
        <a:graphic>
          <a:graphicData uri="http://schemas.openxmlformats.org/presentationml/2006/ole">
            <p:oleObj spid="_x0000_s260100" name="Equation" r:id="rId10" imgW="723900" imgH="292100" progId="">
              <p:embed/>
            </p:oleObj>
          </a:graphicData>
        </a:graphic>
      </p:graphicFrame>
      <p:graphicFrame>
        <p:nvGraphicFramePr>
          <p:cNvPr id="260101" name="Object 5"/>
          <p:cNvGraphicFramePr>
            <a:graphicFrameLocks noChangeAspect="1"/>
          </p:cNvGraphicFramePr>
          <p:nvPr/>
        </p:nvGraphicFramePr>
        <p:xfrm>
          <a:off x="7766050" y="1638300"/>
          <a:ext cx="1435100" cy="279400"/>
        </p:xfrm>
        <a:graphic>
          <a:graphicData uri="http://schemas.openxmlformats.org/presentationml/2006/ole">
            <p:oleObj spid="_x0000_s260101" name="Equation" r:id="rId11" imgW="1435100" imgH="279400" progId="">
              <p:embed/>
            </p:oleObj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5894388" y="2057400"/>
            <a:ext cx="2249487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Observation of large </a:t>
            </a:r>
          </a:p>
          <a:p>
            <a:pPr algn="ctr"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scaling violations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  <a:ea typeface="ＭＳ Ｐゴシック" charset="-128"/>
            </a:endParaRPr>
          </a:p>
        </p:txBody>
      </p:sp>
      <p:grpSp>
        <p:nvGrpSpPr>
          <p:cNvPr id="38" name="TextBox 37"/>
          <p:cNvGrpSpPr>
            <a:grpSpLocks/>
          </p:cNvGrpSpPr>
          <p:nvPr/>
        </p:nvGrpSpPr>
        <p:grpSpPr bwMode="auto">
          <a:xfrm>
            <a:off x="5632450" y="2646363"/>
            <a:ext cx="2895600" cy="401637"/>
            <a:chOff x="3548" y="1667"/>
            <a:chExt cx="1824" cy="253"/>
          </a:xfrm>
        </p:grpSpPr>
        <p:pic>
          <p:nvPicPr>
            <p:cNvPr id="260115" name="TextBox 37"/>
            <p:cNvPicPr>
              <a:picLocks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3548" y="1667"/>
              <a:ext cx="1824" cy="253"/>
            </a:xfrm>
            <a:prstGeom prst="rect">
              <a:avLst/>
            </a:prstGeom>
            <a:noFill/>
          </p:spPr>
        </p:pic>
        <p:sp>
          <p:nvSpPr>
            <p:cNvPr id="260116" name="Text Box 20"/>
            <p:cNvSpPr txBox="1">
              <a:spLocks noChangeArrowheads="1"/>
            </p:cNvSpPr>
            <p:nvPr/>
          </p:nvSpPr>
          <p:spPr bwMode="auto">
            <a:xfrm>
              <a:off x="3560" y="1680"/>
              <a:ext cx="180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Gluon density dominates</a:t>
              </a:r>
            </a:p>
          </p:txBody>
        </p:sp>
      </p:grpSp>
      <p:pic>
        <p:nvPicPr>
          <p:cNvPr id="40" name="Picture 7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410200" y="3251200"/>
            <a:ext cx="3009900" cy="3162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PheniX Summer Student Program, June 2010</a:t>
            </a:r>
            <a:endParaRPr lang="en-US" altLang="ja-JP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2179" name="Picture 17" descr="H1prelim-09-044_19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35563" y="4106863"/>
            <a:ext cx="3295650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2180" name="Picture 16" descr="H1prelim-09-044_17.eps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938" y="3671888"/>
            <a:ext cx="363220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62178" name="Object 2"/>
          <p:cNvGraphicFramePr>
            <a:graphicFrameLocks noChangeAspect="1"/>
          </p:cNvGraphicFramePr>
          <p:nvPr/>
        </p:nvGraphicFramePr>
        <p:xfrm>
          <a:off x="190500" y="889000"/>
          <a:ext cx="4064000" cy="685800"/>
        </p:xfrm>
        <a:graphic>
          <a:graphicData uri="http://schemas.openxmlformats.org/presentationml/2006/ole">
            <p:oleObj spid="_x0000_s562178" name="Equation" r:id="rId5" imgW="4064000" imgH="685800" progId="">
              <p:embed/>
            </p:oleObj>
          </a:graphicData>
        </a:graphic>
      </p:graphicFrame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38100" tIns="38100" rIns="79375" bIns="38100"/>
          <a:lstStyle/>
          <a:p>
            <a:pPr marL="3175" eaLnBrk="1" hangingPunct="1">
              <a:defRPr/>
            </a:pPr>
            <a:r>
              <a:rPr lang="en-US" dirty="0"/>
              <a:t>F</a:t>
            </a:r>
            <a:r>
              <a:rPr lang="en-US" baseline="-24000" dirty="0"/>
              <a:t>L</a:t>
            </a:r>
            <a:r>
              <a:rPr lang="en-US" dirty="0"/>
              <a:t>: </a:t>
            </a:r>
            <a:r>
              <a:rPr lang="en-US" dirty="0" smtClean="0"/>
              <a:t>measures </a:t>
            </a:r>
            <a:r>
              <a:rPr lang="en-US" dirty="0"/>
              <a:t>glue directly</a:t>
            </a: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B21421-8267-41B9-A85E-D77EA1D74941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20486" name="Rectangle 6"/>
          <p:cNvSpPr>
            <a:spLocks/>
          </p:cNvSpPr>
          <p:nvPr/>
        </p:nvSpPr>
        <p:spPr bwMode="auto">
          <a:xfrm>
            <a:off x="304800" y="1828800"/>
            <a:ext cx="3252788" cy="630238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lIns="38100" tIns="38100" rIns="78740" bIns="38100">
            <a:spAutoFit/>
          </a:bodyPr>
          <a:lstStyle/>
          <a:p>
            <a:pPr marL="1588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F</a:t>
            </a:r>
            <a:r>
              <a:rPr lang="en-US" baseline="-2300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L</a:t>
            </a: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~ α</a:t>
            </a:r>
            <a:r>
              <a:rPr lang="en-US" baseline="-2300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s</a:t>
            </a: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G(</a:t>
            </a:r>
            <a:r>
              <a:rPr lang="en-US" i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x</a:t>
            </a: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,</a:t>
            </a:r>
            <a:r>
              <a:rPr lang="en-US" i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Q</a:t>
            </a:r>
            <a:r>
              <a:rPr lang="en-US" baseline="3000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2</a:t>
            </a: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) </a:t>
            </a:r>
          </a:p>
          <a:p>
            <a:pPr marL="1588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requires √s scan </a:t>
            </a:r>
            <a:r>
              <a:rPr lang="en-US" i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Q</a:t>
            </a:r>
            <a:r>
              <a:rPr lang="en-US" baseline="3000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2</a:t>
            </a:r>
            <a:r>
              <a:rPr lang="en-US" i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/xs = y</a:t>
            </a:r>
          </a:p>
        </p:txBody>
      </p:sp>
      <p:sp>
        <p:nvSpPr>
          <p:cNvPr id="20487" name="Oval 7"/>
          <p:cNvSpPr>
            <a:spLocks/>
          </p:cNvSpPr>
          <p:nvPr/>
        </p:nvSpPr>
        <p:spPr bwMode="auto">
          <a:xfrm>
            <a:off x="2603500" y="884238"/>
            <a:ext cx="673100" cy="790575"/>
          </a:xfrm>
          <a:prstGeom prst="ellipse">
            <a:avLst/>
          </a:prstGeom>
          <a:noFill/>
          <a:ln w="19050" cap="flat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  <a:ea typeface="ＭＳ Ｐゴシック" charset="-128"/>
            </a:endParaRPr>
          </a:p>
        </p:txBody>
      </p:sp>
      <p:grpSp>
        <p:nvGrpSpPr>
          <p:cNvPr id="20488" name="Rectangle 8"/>
          <p:cNvGrpSpPr>
            <a:grpSpLocks/>
          </p:cNvGrpSpPr>
          <p:nvPr/>
        </p:nvGrpSpPr>
        <p:grpSpPr bwMode="auto">
          <a:xfrm>
            <a:off x="4273550" y="969963"/>
            <a:ext cx="4498975" cy="517525"/>
            <a:chOff x="2692" y="611"/>
            <a:chExt cx="2834" cy="326"/>
          </a:xfrm>
        </p:grpSpPr>
        <p:pic>
          <p:nvPicPr>
            <p:cNvPr id="562185" name="Rectangle 8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692" y="611"/>
              <a:ext cx="2834" cy="326"/>
            </a:xfrm>
            <a:prstGeom prst="rect">
              <a:avLst/>
            </a:prstGeom>
            <a:noFill/>
          </p:spPr>
        </p:pic>
        <p:sp>
          <p:nvSpPr>
            <p:cNvPr id="562186" name="Text Box 10"/>
            <p:cNvSpPr txBox="1">
              <a:spLocks noChangeArrowheads="1"/>
            </p:cNvSpPr>
            <p:nvPr/>
          </p:nvSpPr>
          <p:spPr bwMode="auto">
            <a:xfrm>
              <a:off x="2712" y="632"/>
              <a:ext cx="280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39688"/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  <a:latin typeface="Symbol" pitchFamily="18" charset="2"/>
                  <a:sym typeface="Symbol" pitchFamily="18" charset="2"/>
                </a:rPr>
                <a:t>⇒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  <a:sym typeface="Times New Roman" pitchFamily="18" charset="0"/>
                </a:rPr>
                <a:t> </a:t>
              </a:r>
              <a:r>
                <a:rPr lang="en-US" sz="2200"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G(x,Q</a:t>
              </a:r>
              <a:r>
                <a:rPr lang="en-US" sz="2200" baseline="30000"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2</a:t>
              </a:r>
              <a:r>
                <a:rPr lang="en-US" sz="2200"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) with great precision</a:t>
              </a:r>
            </a:p>
          </p:txBody>
        </p:sp>
      </p:grpSp>
      <p:sp>
        <p:nvSpPr>
          <p:cNvPr id="13" name="Date Placeholder 1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E.C. Aschenauer</a:t>
            </a:r>
            <a:endParaRPr lang="en-US" altLang="ja-JP"/>
          </a:p>
        </p:txBody>
      </p:sp>
      <p:sp>
        <p:nvSpPr>
          <p:cNvPr id="22" name="TextBox 21"/>
          <p:cNvSpPr txBox="1"/>
          <p:nvPr/>
        </p:nvSpPr>
        <p:spPr>
          <a:xfrm>
            <a:off x="1135063" y="5468938"/>
            <a:ext cx="18415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  <a:ea typeface="ＭＳ Ｐゴシック" charset="-128"/>
            </a:endParaRPr>
          </a:p>
        </p:txBody>
      </p:sp>
      <p:pic>
        <p:nvPicPr>
          <p:cNvPr id="562190" name="Picture 15" descr="H1prelim-09-044_13.eps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87900" y="1524000"/>
            <a:ext cx="3660775" cy="264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PheniX Summer Student Program, June 2010</a:t>
            </a:r>
            <a:endParaRPr lang="en-US" altLang="ja-JP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3944938" y="1643063"/>
            <a:ext cx="4424362" cy="4171950"/>
            <a:chOff x="3944348" y="1642635"/>
            <a:chExt cx="4424952" cy="4172491"/>
          </a:xfrm>
        </p:grpSpPr>
        <p:pic>
          <p:nvPicPr>
            <p:cNvPr id="614421" name="Bild 6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464" t="2461" r="2309" b="2461"/>
            <a:stretch>
              <a:fillRect/>
            </a:stretch>
          </p:blipFill>
          <p:spPr bwMode="auto">
            <a:xfrm>
              <a:off x="3944348" y="1642635"/>
              <a:ext cx="4408085" cy="4172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8" name="Gerade Verbindung 13"/>
            <p:cNvCxnSpPr/>
            <p:nvPr/>
          </p:nvCxnSpPr>
          <p:spPr>
            <a:xfrm>
              <a:off x="3972927" y="4630697"/>
              <a:ext cx="4396373" cy="4763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What do we know till know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E.C. Aschenauer</a:t>
            </a:r>
            <a:endParaRPr lang="en-US" altLang="ja-JP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8350CB-7DD1-4B51-802D-16BF1636F27D}" type="slidenum">
              <a:rPr lang="en-US" altLang="ja-JP"/>
              <a:pPr>
                <a:defRPr/>
              </a:pPr>
              <a:t>17</a:t>
            </a:fld>
            <a:endParaRPr lang="en-US" altLang="ja-JP"/>
          </a:p>
        </p:txBody>
      </p:sp>
      <p:pic>
        <p:nvPicPr>
          <p:cNvPr id="614407" name="Picture 6" descr="lowq_f2p.color.1.eps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1600" y="1209675"/>
            <a:ext cx="31623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92100" y="863600"/>
            <a:ext cx="151288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F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=C(Q</a:t>
            </a: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)x</a:t>
            </a: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charset="2"/>
                <a:ea typeface="ＭＳ Ｐゴシック" charset="-128"/>
                <a:cs typeface="Symbol" charset="2"/>
              </a:rPr>
              <a:t>-l</a:t>
            </a:r>
            <a:endParaRPr lang="en-US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charset="2"/>
              <a:ea typeface="ＭＳ Ｐゴシック" charset="-128"/>
              <a:cs typeface="Symbol" charset="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0" y="965200"/>
            <a:ext cx="2989263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Q</a:t>
            </a: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2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= 1GeV </a:t>
            </a:r>
            <a:r>
              <a:rPr lang="en-US" dirty="0" err="1">
                <a:solidFill>
                  <a:srgbClr val="FF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  <a:sym typeface="Wingdings"/>
              </a:rPr>
              <a:t>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  <a:sym typeface="Wingdings"/>
              </a:rPr>
              <a:t> 0.2fm</a:t>
            </a:r>
          </a:p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  <a:sym typeface="Wingdings"/>
              </a:rPr>
              <a:t>EM proton radius: 0.9fm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  <a:ea typeface="ＭＳ Ｐゴシック" charset="-128"/>
            </a:endParaRPr>
          </a:p>
        </p:txBody>
      </p:sp>
      <p:cxnSp>
        <p:nvCxnSpPr>
          <p:cNvPr id="12" name="Straight Arrow Connector 11"/>
          <p:cNvCxnSpPr>
            <a:cxnSpLocks noChangeShapeType="1"/>
          </p:cNvCxnSpPr>
          <p:nvPr/>
        </p:nvCxnSpPr>
        <p:spPr bwMode="auto">
          <a:xfrm rot="16200000" flipH="1">
            <a:off x="5187950" y="4775200"/>
            <a:ext cx="355600" cy="1270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3" name="TextBox 12"/>
          <p:cNvSpPr txBox="1"/>
          <p:nvPr/>
        </p:nvSpPr>
        <p:spPr>
          <a:xfrm>
            <a:off x="4857750" y="4927600"/>
            <a:ext cx="2497138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Transition, Why, How? </a:t>
            </a:r>
            <a:endParaRPr lang="en-US" sz="1600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  <a:ea typeface="ＭＳ Ｐゴシック" charset="-128"/>
            </a:endParaRPr>
          </a:p>
        </p:txBody>
      </p:sp>
      <p:grpSp>
        <p:nvGrpSpPr>
          <p:cNvPr id="21" name="Striped Right Arrow 20"/>
          <p:cNvGrpSpPr>
            <a:grpSpLocks/>
          </p:cNvGrpSpPr>
          <p:nvPr/>
        </p:nvGrpSpPr>
        <p:grpSpPr bwMode="auto">
          <a:xfrm>
            <a:off x="3236913" y="3219450"/>
            <a:ext cx="1163637" cy="541338"/>
            <a:chOff x="2039" y="2028"/>
            <a:chExt cx="733" cy="341"/>
          </a:xfrm>
        </p:grpSpPr>
        <p:pic>
          <p:nvPicPr>
            <p:cNvPr id="614412" name="Striped Right Arrow 20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039" y="2028"/>
              <a:ext cx="733" cy="341"/>
            </a:xfrm>
            <a:prstGeom prst="rect">
              <a:avLst/>
            </a:prstGeom>
            <a:noFill/>
          </p:spPr>
        </p:pic>
        <p:sp>
          <p:nvSpPr>
            <p:cNvPr id="614413" name="Text Box 13"/>
            <p:cNvSpPr txBox="1">
              <a:spLocks noChangeArrowheads="1"/>
            </p:cNvSpPr>
            <p:nvPr/>
          </p:nvSpPr>
          <p:spPr bwMode="auto">
            <a:xfrm>
              <a:off x="2147" y="2156"/>
              <a:ext cx="505" cy="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grpSp>
        <p:nvGrpSpPr>
          <p:cNvPr id="22" name="TextBox 21"/>
          <p:cNvGrpSpPr>
            <a:grpSpLocks/>
          </p:cNvGrpSpPr>
          <p:nvPr/>
        </p:nvGrpSpPr>
        <p:grpSpPr bwMode="auto">
          <a:xfrm>
            <a:off x="4711700" y="5297488"/>
            <a:ext cx="3243263" cy="688975"/>
            <a:chOff x="2968" y="3337"/>
            <a:chExt cx="2043" cy="434"/>
          </a:xfrm>
        </p:grpSpPr>
        <p:pic>
          <p:nvPicPr>
            <p:cNvPr id="614415" name="TextBox 21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968" y="3337"/>
              <a:ext cx="2043" cy="434"/>
            </a:xfrm>
            <a:prstGeom prst="rect">
              <a:avLst/>
            </a:prstGeom>
            <a:noFill/>
          </p:spPr>
        </p:pic>
        <p:sp>
          <p:nvSpPr>
            <p:cNvPr id="614416" name="Text Box 16"/>
            <p:cNvSpPr txBox="1">
              <a:spLocks noChangeArrowheads="1"/>
            </p:cNvSpPr>
            <p:nvPr/>
          </p:nvSpPr>
          <p:spPr bwMode="auto">
            <a:xfrm>
              <a:off x="2984" y="3352"/>
              <a:ext cx="2017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Does the rise of F</a:t>
              </a:r>
              <a:r>
                <a:rPr lang="en-US" baseline="-250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set in </a:t>
              </a:r>
            </a:p>
            <a:p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at the same Q</a:t>
              </a:r>
              <a:r>
                <a:rPr lang="en-US" baseline="300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 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for nuclei?</a:t>
              </a:r>
            </a:p>
          </p:txBody>
        </p:sp>
      </p:grpSp>
      <p:grpSp>
        <p:nvGrpSpPr>
          <p:cNvPr id="6" name="Group 24"/>
          <p:cNvGrpSpPr>
            <a:grpSpLocks/>
          </p:cNvGrpSpPr>
          <p:nvPr/>
        </p:nvGrpSpPr>
        <p:grpSpPr bwMode="auto">
          <a:xfrm>
            <a:off x="4597400" y="2044700"/>
            <a:ext cx="3600450" cy="2794000"/>
            <a:chOff x="-203200" y="2082800"/>
            <a:chExt cx="3600450" cy="2794000"/>
          </a:xfrm>
        </p:grpSpPr>
        <p:pic>
          <p:nvPicPr>
            <p:cNvPr id="614420" name="Picture 22" descr="0407053_45.eps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-203200" y="2082800"/>
              <a:ext cx="3600450" cy="279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614402" name="Object 2"/>
            <p:cNvGraphicFramePr>
              <a:graphicFrameLocks noChangeAspect="1"/>
            </p:cNvGraphicFramePr>
            <p:nvPr/>
          </p:nvGraphicFramePr>
          <p:xfrm>
            <a:off x="488950" y="2082800"/>
            <a:ext cx="2247900" cy="292100"/>
          </p:xfrm>
          <a:graphic>
            <a:graphicData uri="http://schemas.openxmlformats.org/presentationml/2006/ole">
              <p:oleObj spid="_x0000_s614402" name="Equation" r:id="rId8" imgW="2247900" imgH="254000" progId="">
                <p:embed/>
              </p:oleObj>
            </a:graphicData>
          </a:graphic>
        </p:graphicFrame>
      </p:grpSp>
      <p:sp>
        <p:nvSpPr>
          <p:cNvPr id="26" name="Footer Placeholder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PheniX Summer Student Program, June 2010</a:t>
            </a:r>
            <a:endParaRPr lang="en-US" altLang="ja-JP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3" grpId="0"/>
      <p:bldP spid="13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6" name="Oval 17"/>
          <p:cNvGrpSpPr>
            <a:grpSpLocks/>
          </p:cNvGrpSpPr>
          <p:nvPr/>
        </p:nvGrpSpPr>
        <p:grpSpPr bwMode="auto">
          <a:xfrm>
            <a:off x="4383088" y="1146175"/>
            <a:ext cx="1023937" cy="3419475"/>
            <a:chOff x="2761" y="722"/>
            <a:chExt cx="645" cy="2154"/>
          </a:xfrm>
        </p:grpSpPr>
        <p:pic>
          <p:nvPicPr>
            <p:cNvPr id="615430" name="Oval 17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761" y="722"/>
              <a:ext cx="645" cy="2154"/>
            </a:xfrm>
            <a:prstGeom prst="rect">
              <a:avLst/>
            </a:prstGeom>
            <a:noFill/>
          </p:spPr>
        </p:pic>
        <p:sp>
          <p:nvSpPr>
            <p:cNvPr id="615431" name="Text Box 7"/>
            <p:cNvSpPr txBox="1">
              <a:spLocks noChangeArrowheads="1"/>
            </p:cNvSpPr>
            <p:nvPr/>
          </p:nvSpPr>
          <p:spPr bwMode="auto">
            <a:xfrm>
              <a:off x="2915" y="1096"/>
              <a:ext cx="335" cy="1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cxnSp>
        <p:nvCxnSpPr>
          <p:cNvPr id="615433" name="Straight Connector 22"/>
          <p:cNvCxnSpPr>
            <a:cxnSpLocks noChangeShapeType="1"/>
          </p:cNvCxnSpPr>
          <p:nvPr/>
        </p:nvCxnSpPr>
        <p:spPr bwMode="auto">
          <a:xfrm>
            <a:off x="4800600" y="3543300"/>
            <a:ext cx="3314700" cy="5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15434" name="Straight Connector 84"/>
          <p:cNvCxnSpPr>
            <a:cxnSpLocks noChangeShapeType="1"/>
          </p:cNvCxnSpPr>
          <p:nvPr/>
        </p:nvCxnSpPr>
        <p:spPr bwMode="auto">
          <a:xfrm flipV="1">
            <a:off x="6650038" y="4152900"/>
            <a:ext cx="779462" cy="134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15435" name="Straight Connector 86"/>
          <p:cNvCxnSpPr>
            <a:cxnSpLocks noChangeShapeType="1"/>
          </p:cNvCxnSpPr>
          <p:nvPr/>
        </p:nvCxnSpPr>
        <p:spPr bwMode="auto">
          <a:xfrm rot="16200000" flipH="1">
            <a:off x="6927850" y="4019551"/>
            <a:ext cx="185737" cy="741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615436" name="Group 206"/>
          <p:cNvGrpSpPr>
            <a:grpSpLocks/>
          </p:cNvGrpSpPr>
          <p:nvPr/>
        </p:nvGrpSpPr>
        <p:grpSpPr bwMode="auto">
          <a:xfrm rot="171537">
            <a:off x="6826250" y="1663700"/>
            <a:ext cx="1225550" cy="139700"/>
            <a:chOff x="-674511" y="1463036"/>
            <a:chExt cx="10366912" cy="1478290"/>
          </a:xfrm>
        </p:grpSpPr>
        <p:sp>
          <p:nvSpPr>
            <p:cNvPr id="5" name="Arc 4"/>
            <p:cNvSpPr/>
            <p:nvPr/>
          </p:nvSpPr>
          <p:spPr bwMode="auto">
            <a:xfrm>
              <a:off x="4441193" y="1044891"/>
              <a:ext cx="2215730" cy="1545485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6" name="Arc 5"/>
            <p:cNvSpPr/>
            <p:nvPr/>
          </p:nvSpPr>
          <p:spPr bwMode="auto">
            <a:xfrm>
              <a:off x="5851650" y="1084011"/>
              <a:ext cx="832576" cy="1444693"/>
            </a:xfrm>
            <a:prstGeom prst="arc">
              <a:avLst>
                <a:gd name="adj1" fmla="val 10800000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7" name="Arc 6"/>
            <p:cNvSpPr/>
            <p:nvPr/>
          </p:nvSpPr>
          <p:spPr bwMode="auto">
            <a:xfrm>
              <a:off x="5893021" y="1037866"/>
              <a:ext cx="2229155" cy="1545485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8" name="Arc 7"/>
            <p:cNvSpPr/>
            <p:nvPr/>
          </p:nvSpPr>
          <p:spPr bwMode="auto">
            <a:xfrm>
              <a:off x="7289066" y="1044687"/>
              <a:ext cx="832576" cy="1461486"/>
            </a:xfrm>
            <a:prstGeom prst="arc">
              <a:avLst>
                <a:gd name="adj1" fmla="val 10800000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9" name="Arc 8"/>
            <p:cNvSpPr/>
            <p:nvPr/>
          </p:nvSpPr>
          <p:spPr bwMode="auto">
            <a:xfrm>
              <a:off x="7196997" y="1057290"/>
              <a:ext cx="2229155" cy="1495094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10" name="Arc 9"/>
            <p:cNvSpPr/>
            <p:nvPr/>
          </p:nvSpPr>
          <p:spPr bwMode="auto">
            <a:xfrm>
              <a:off x="3014823" y="1015418"/>
              <a:ext cx="2242588" cy="1545485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11" name="Arc 10"/>
            <p:cNvSpPr/>
            <p:nvPr/>
          </p:nvSpPr>
          <p:spPr bwMode="auto">
            <a:xfrm>
              <a:off x="4457119" y="1069091"/>
              <a:ext cx="872858" cy="1663082"/>
            </a:xfrm>
            <a:prstGeom prst="arc">
              <a:avLst>
                <a:gd name="adj1" fmla="val 10800000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12" name="Arc 11"/>
            <p:cNvSpPr/>
            <p:nvPr/>
          </p:nvSpPr>
          <p:spPr bwMode="auto">
            <a:xfrm>
              <a:off x="1709516" y="962438"/>
              <a:ext cx="2242579" cy="1595887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13" name="Arc 12"/>
            <p:cNvSpPr/>
            <p:nvPr/>
          </p:nvSpPr>
          <p:spPr bwMode="auto">
            <a:xfrm>
              <a:off x="3072345" y="1105525"/>
              <a:ext cx="859433" cy="1595876"/>
            </a:xfrm>
            <a:prstGeom prst="arc">
              <a:avLst>
                <a:gd name="adj1" fmla="val 10800000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14" name="Arc 13"/>
            <p:cNvSpPr/>
            <p:nvPr/>
          </p:nvSpPr>
          <p:spPr bwMode="auto">
            <a:xfrm>
              <a:off x="324751" y="965694"/>
              <a:ext cx="2215730" cy="1595876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15" name="Arc 14"/>
            <p:cNvSpPr/>
            <p:nvPr/>
          </p:nvSpPr>
          <p:spPr bwMode="auto">
            <a:xfrm>
              <a:off x="1752300" y="1104654"/>
              <a:ext cx="832576" cy="1478290"/>
            </a:xfrm>
            <a:prstGeom prst="arc">
              <a:avLst>
                <a:gd name="adj1" fmla="val 10800000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16" name="Arc 15"/>
            <p:cNvSpPr/>
            <p:nvPr/>
          </p:nvSpPr>
          <p:spPr bwMode="auto">
            <a:xfrm>
              <a:off x="-1045300" y="999562"/>
              <a:ext cx="2256012" cy="1595887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17" name="Arc 16"/>
            <p:cNvSpPr/>
            <p:nvPr/>
          </p:nvSpPr>
          <p:spPr bwMode="auto">
            <a:xfrm>
              <a:off x="367192" y="1090277"/>
              <a:ext cx="832576" cy="1495094"/>
            </a:xfrm>
            <a:prstGeom prst="arc">
              <a:avLst>
                <a:gd name="adj1" fmla="val 10800000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</p:grpSp>
      <p:sp>
        <p:nvSpPr>
          <p:cNvPr id="18441" name="Text Box 20"/>
          <p:cNvSpPr txBox="1">
            <a:spLocks noChangeArrowheads="1"/>
          </p:cNvSpPr>
          <p:nvPr/>
        </p:nvSpPr>
        <p:spPr bwMode="auto">
          <a:xfrm>
            <a:off x="4572000" y="4483100"/>
            <a:ext cx="24526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charset="-128"/>
              </a:rPr>
              <a:t>Bremsstrahlung</a:t>
            </a:r>
            <a:endParaRPr lang="en-US" sz="20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ＭＳ Ｐゴシック" charset="-128"/>
            </a:endParaRPr>
          </a:p>
          <a:p>
            <a:pPr>
              <a:defRPr/>
            </a:pPr>
            <a:r>
              <a:rPr lang="en-US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charset="-128"/>
              </a:rPr>
              <a:t>	~ </a:t>
            </a:r>
            <a:r>
              <a:rPr lang="en-US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charset="2"/>
                <a:ea typeface="ＭＳ Ｐゴシック" charset="-128"/>
                <a:cs typeface="Symbol" charset="2"/>
              </a:rPr>
              <a:t>a</a:t>
            </a:r>
            <a:r>
              <a:rPr lang="en-US" sz="2000" baseline="-25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charset="-128"/>
              </a:rPr>
              <a:t>s</a:t>
            </a:r>
            <a:r>
              <a:rPr lang="en-US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charset="-128"/>
              </a:rPr>
              <a:t>ln(1/x)</a:t>
            </a:r>
          </a:p>
        </p:txBody>
      </p:sp>
      <p:sp>
        <p:nvSpPr>
          <p:cNvPr id="18442" name="Oval 266"/>
          <p:cNvSpPr>
            <a:spLocks noChangeArrowheads="1"/>
          </p:cNvSpPr>
          <p:nvPr/>
        </p:nvSpPr>
        <p:spPr bwMode="auto">
          <a:xfrm>
            <a:off x="6370638" y="1379538"/>
            <a:ext cx="690562" cy="665162"/>
          </a:xfrm>
          <a:prstGeom prst="ellips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  <a:ea typeface="ＭＳ Ｐゴシック" charset="-128"/>
            </a:endParaRPr>
          </a:p>
        </p:txBody>
      </p:sp>
      <p:cxnSp>
        <p:nvCxnSpPr>
          <p:cNvPr id="615439" name="Straight Connector 18"/>
          <p:cNvCxnSpPr>
            <a:cxnSpLocks noChangeShapeType="1"/>
          </p:cNvCxnSpPr>
          <p:nvPr/>
        </p:nvCxnSpPr>
        <p:spPr bwMode="auto">
          <a:xfrm>
            <a:off x="4749800" y="2108200"/>
            <a:ext cx="2781300" cy="5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15440" name="Straight Connector 21"/>
          <p:cNvCxnSpPr>
            <a:cxnSpLocks noChangeShapeType="1"/>
          </p:cNvCxnSpPr>
          <p:nvPr/>
        </p:nvCxnSpPr>
        <p:spPr bwMode="auto">
          <a:xfrm>
            <a:off x="4711700" y="2794000"/>
            <a:ext cx="2755900" cy="5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3" name="Group 195"/>
          <p:cNvGrpSpPr>
            <a:grpSpLocks/>
          </p:cNvGrpSpPr>
          <p:nvPr/>
        </p:nvGrpSpPr>
        <p:grpSpPr bwMode="auto">
          <a:xfrm>
            <a:off x="4635500" y="546100"/>
            <a:ext cx="4305300" cy="641350"/>
            <a:chOff x="4635500" y="546100"/>
            <a:chExt cx="4305300" cy="641410"/>
          </a:xfrm>
        </p:grpSpPr>
        <p:cxnSp>
          <p:nvCxnSpPr>
            <p:cNvPr id="615602" name="Straight Arrow Connector 199"/>
            <p:cNvCxnSpPr>
              <a:cxnSpLocks noChangeShapeType="1"/>
              <a:stCxn id="18604" idx="3"/>
            </p:cNvCxnSpPr>
            <p:nvPr/>
          </p:nvCxnSpPr>
          <p:spPr bwMode="auto">
            <a:xfrm>
              <a:off x="6871716" y="987455"/>
              <a:ext cx="2069084" cy="3145"/>
            </a:xfrm>
            <a:prstGeom prst="straightConnector1">
              <a:avLst/>
            </a:prstGeom>
            <a:noFill/>
            <a:ln w="44450">
              <a:solidFill>
                <a:srgbClr val="FF00FF"/>
              </a:solidFill>
              <a:round/>
              <a:headEnd/>
              <a:tailEnd type="arrow" w="med" len="med"/>
            </a:ln>
          </p:spPr>
        </p:cxnSp>
        <p:grpSp>
          <p:nvGrpSpPr>
            <p:cNvPr id="615603" name="Group 194"/>
            <p:cNvGrpSpPr>
              <a:grpSpLocks/>
            </p:cNvGrpSpPr>
            <p:nvPr/>
          </p:nvGrpSpPr>
          <p:grpSpPr bwMode="auto">
            <a:xfrm>
              <a:off x="4635500" y="546100"/>
              <a:ext cx="3606800" cy="641410"/>
              <a:chOff x="4635500" y="546100"/>
              <a:chExt cx="3606800" cy="641410"/>
            </a:xfrm>
          </p:grpSpPr>
          <p:sp>
            <p:nvSpPr>
              <p:cNvPr id="18604" name="Text Box 20"/>
              <p:cNvSpPr txBox="1">
                <a:spLocks noChangeArrowheads="1"/>
              </p:cNvSpPr>
              <p:nvPr/>
            </p:nvSpPr>
            <p:spPr bwMode="auto">
              <a:xfrm>
                <a:off x="4635500" y="787423"/>
                <a:ext cx="2236788" cy="4000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000" dirty="0" err="1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charset="0"/>
                    <a:ea typeface="ＭＳ Ｐゴシック" charset="-128"/>
                  </a:rPr>
                  <a:t>x</a:t>
                </a:r>
                <a:r>
                  <a:rPr lang="en-US" sz="2000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charset="0"/>
                    <a:ea typeface="ＭＳ Ｐゴシック" charset="-128"/>
                  </a:rPr>
                  <a:t> = </a:t>
                </a:r>
                <a:r>
                  <a:rPr lang="en-US" sz="2000" dirty="0" err="1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charset="0"/>
                    <a:ea typeface="ＭＳ Ｐゴシック" charset="-128"/>
                  </a:rPr>
                  <a:t>P</a:t>
                </a:r>
                <a:r>
                  <a:rPr lang="en-US" sz="2000" baseline="-25000" dirty="0" err="1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charset="0"/>
                    <a:ea typeface="ＭＳ Ｐゴシック" charset="-128"/>
                  </a:rPr>
                  <a:t>parton</a:t>
                </a:r>
                <a:r>
                  <a:rPr lang="en-US" sz="2000" dirty="0" err="1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charset="0"/>
                    <a:ea typeface="ＭＳ Ｐゴシック" charset="-128"/>
                  </a:rPr>
                  <a:t>/P</a:t>
                </a:r>
                <a:r>
                  <a:rPr lang="en-US" sz="2000" baseline="-25000" dirty="0" err="1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charset="0"/>
                    <a:ea typeface="ＭＳ Ｐゴシック" charset="-128"/>
                  </a:rPr>
                  <a:t>nucleon</a:t>
                </a:r>
                <a:endParaRPr lang="en-US" sz="2000" baseline="-2500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  <a:ea typeface="ＭＳ Ｐゴシック" charset="-128"/>
                </a:endParaRPr>
              </a:p>
            </p:txBody>
          </p:sp>
          <p:sp>
            <p:nvSpPr>
              <p:cNvPr id="18605" name="Text Box 20"/>
              <p:cNvSpPr txBox="1">
                <a:spLocks noChangeArrowheads="1"/>
              </p:cNvSpPr>
              <p:nvPr/>
            </p:nvSpPr>
            <p:spPr bwMode="auto">
              <a:xfrm>
                <a:off x="7067550" y="546100"/>
                <a:ext cx="1174750" cy="4000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000" dirty="0">
                    <a:solidFill>
                      <a:srgbClr val="FF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charset="0"/>
                    <a:ea typeface="ＭＳ Ｐゴシック" charset="-128"/>
                  </a:rPr>
                  <a:t> small </a:t>
                </a:r>
                <a:r>
                  <a:rPr lang="en-US" sz="2000" dirty="0" err="1">
                    <a:solidFill>
                      <a:srgbClr val="FF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charset="0"/>
                    <a:ea typeface="ＭＳ Ｐゴシック" charset="-128"/>
                  </a:rPr>
                  <a:t>x</a:t>
                </a:r>
                <a:endParaRPr lang="en-US" sz="2000" baseline="-25000" dirty="0">
                  <a:solidFill>
                    <a:srgbClr val="FF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  <a:ea typeface="ＭＳ Ｐゴシック" charset="-128"/>
                </a:endParaRPr>
              </a:p>
            </p:txBody>
          </p:sp>
        </p:grpSp>
      </p:grpSp>
      <p:grpSp>
        <p:nvGrpSpPr>
          <p:cNvPr id="615442" name="Group 291"/>
          <p:cNvGrpSpPr>
            <a:grpSpLocks/>
          </p:cNvGrpSpPr>
          <p:nvPr/>
        </p:nvGrpSpPr>
        <p:grpSpPr bwMode="auto">
          <a:xfrm rot="4099353">
            <a:off x="6122194" y="3855244"/>
            <a:ext cx="779463" cy="200025"/>
            <a:chOff x="215936" y="644546"/>
            <a:chExt cx="6576508" cy="4079854"/>
          </a:xfrm>
        </p:grpSpPr>
        <p:sp>
          <p:nvSpPr>
            <p:cNvPr id="197" name="Arc 196"/>
            <p:cNvSpPr/>
            <p:nvPr/>
          </p:nvSpPr>
          <p:spPr bwMode="auto">
            <a:xfrm rot="10800000">
              <a:off x="2138622" y="847130"/>
              <a:ext cx="1500139" cy="3885575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198" name="Arc 197"/>
            <p:cNvSpPr/>
            <p:nvPr/>
          </p:nvSpPr>
          <p:spPr bwMode="auto">
            <a:xfrm rot="10800000">
              <a:off x="2129773" y="908552"/>
              <a:ext cx="495586" cy="3756056"/>
            </a:xfrm>
            <a:prstGeom prst="arc">
              <a:avLst>
                <a:gd name="adj1" fmla="val 10800000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199" name="Arc 198"/>
            <p:cNvSpPr/>
            <p:nvPr/>
          </p:nvSpPr>
          <p:spPr bwMode="auto">
            <a:xfrm rot="10800000">
              <a:off x="1040897" y="987402"/>
              <a:ext cx="1526928" cy="3820816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200" name="Arc 199"/>
            <p:cNvSpPr/>
            <p:nvPr/>
          </p:nvSpPr>
          <p:spPr bwMode="auto">
            <a:xfrm rot="10800000">
              <a:off x="1097679" y="849752"/>
              <a:ext cx="629519" cy="3691296"/>
            </a:xfrm>
            <a:prstGeom prst="arc">
              <a:avLst>
                <a:gd name="adj1" fmla="val 10800000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201" name="Arc 200"/>
            <p:cNvSpPr/>
            <p:nvPr/>
          </p:nvSpPr>
          <p:spPr bwMode="auto">
            <a:xfrm rot="10800000">
              <a:off x="145580" y="1069079"/>
              <a:ext cx="1526928" cy="3853206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202" name="Arc 201"/>
            <p:cNvSpPr/>
            <p:nvPr/>
          </p:nvSpPr>
          <p:spPr bwMode="auto">
            <a:xfrm rot="10800000">
              <a:off x="3124748" y="1173284"/>
              <a:ext cx="1540326" cy="3529387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203" name="Arc 202"/>
            <p:cNvSpPr/>
            <p:nvPr/>
          </p:nvSpPr>
          <p:spPr bwMode="auto">
            <a:xfrm rot="10800000">
              <a:off x="3103193" y="693506"/>
              <a:ext cx="468789" cy="4079854"/>
            </a:xfrm>
            <a:prstGeom prst="arc">
              <a:avLst>
                <a:gd name="adj1" fmla="val 10799995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204" name="Arc 203"/>
            <p:cNvSpPr/>
            <p:nvPr/>
          </p:nvSpPr>
          <p:spPr bwMode="auto">
            <a:xfrm rot="10800000">
              <a:off x="4277846" y="1057250"/>
              <a:ext cx="1500139" cy="3917965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205" name="Arc 204"/>
            <p:cNvSpPr/>
            <p:nvPr/>
          </p:nvSpPr>
          <p:spPr bwMode="auto">
            <a:xfrm rot="10800000">
              <a:off x="4250439" y="1151436"/>
              <a:ext cx="388433" cy="3723666"/>
            </a:xfrm>
            <a:prstGeom prst="arc">
              <a:avLst>
                <a:gd name="adj1" fmla="val 9615647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206" name="Arc 205"/>
            <p:cNvSpPr/>
            <p:nvPr/>
          </p:nvSpPr>
          <p:spPr bwMode="auto">
            <a:xfrm rot="10800000">
              <a:off x="5260728" y="852183"/>
              <a:ext cx="575951" cy="3691296"/>
            </a:xfrm>
            <a:prstGeom prst="arc">
              <a:avLst>
                <a:gd name="adj1" fmla="val 10800000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207" name="Arc 206"/>
            <p:cNvSpPr/>
            <p:nvPr/>
          </p:nvSpPr>
          <p:spPr bwMode="auto">
            <a:xfrm rot="10800000">
              <a:off x="5182106" y="927359"/>
              <a:ext cx="1526928" cy="3885575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</p:grpSp>
      <p:grpSp>
        <p:nvGrpSpPr>
          <p:cNvPr id="615443" name="Group 291"/>
          <p:cNvGrpSpPr>
            <a:grpSpLocks/>
          </p:cNvGrpSpPr>
          <p:nvPr/>
        </p:nvGrpSpPr>
        <p:grpSpPr bwMode="auto">
          <a:xfrm rot="9018591">
            <a:off x="6045200" y="1785938"/>
            <a:ext cx="779463" cy="200025"/>
            <a:chOff x="215936" y="644546"/>
            <a:chExt cx="6576508" cy="4079854"/>
          </a:xfrm>
        </p:grpSpPr>
        <p:sp>
          <p:nvSpPr>
            <p:cNvPr id="209" name="Arc 208"/>
            <p:cNvSpPr/>
            <p:nvPr/>
          </p:nvSpPr>
          <p:spPr bwMode="auto">
            <a:xfrm rot="10800000">
              <a:off x="2127024" y="883704"/>
              <a:ext cx="1500139" cy="3885575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223" name="Arc 222"/>
            <p:cNvSpPr/>
            <p:nvPr/>
          </p:nvSpPr>
          <p:spPr bwMode="auto">
            <a:xfrm rot="10800000">
              <a:off x="2136727" y="977721"/>
              <a:ext cx="495578" cy="3756056"/>
            </a:xfrm>
            <a:prstGeom prst="arc">
              <a:avLst>
                <a:gd name="adj1" fmla="val 10800000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224" name="Arc 223"/>
            <p:cNvSpPr/>
            <p:nvPr/>
          </p:nvSpPr>
          <p:spPr bwMode="auto">
            <a:xfrm rot="10800000">
              <a:off x="1057029" y="950657"/>
              <a:ext cx="1526928" cy="3820816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225" name="Arc 224"/>
            <p:cNvSpPr/>
            <p:nvPr/>
          </p:nvSpPr>
          <p:spPr bwMode="auto">
            <a:xfrm rot="10800000">
              <a:off x="1094508" y="895882"/>
              <a:ext cx="629519" cy="3691296"/>
            </a:xfrm>
            <a:prstGeom prst="arc">
              <a:avLst>
                <a:gd name="adj1" fmla="val 10800000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226" name="Arc 225"/>
            <p:cNvSpPr/>
            <p:nvPr/>
          </p:nvSpPr>
          <p:spPr bwMode="auto">
            <a:xfrm rot="10800000">
              <a:off x="145017" y="1075128"/>
              <a:ext cx="1526928" cy="3853206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227" name="Arc 226"/>
            <p:cNvSpPr/>
            <p:nvPr/>
          </p:nvSpPr>
          <p:spPr bwMode="auto">
            <a:xfrm rot="10800000">
              <a:off x="3137859" y="1234114"/>
              <a:ext cx="1540317" cy="3529408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228" name="Arc 227"/>
            <p:cNvSpPr/>
            <p:nvPr/>
          </p:nvSpPr>
          <p:spPr bwMode="auto">
            <a:xfrm rot="10800000">
              <a:off x="3118633" y="697115"/>
              <a:ext cx="468789" cy="4079854"/>
            </a:xfrm>
            <a:prstGeom prst="arc">
              <a:avLst>
                <a:gd name="adj1" fmla="val 10799995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229" name="Arc 228"/>
            <p:cNvSpPr/>
            <p:nvPr/>
          </p:nvSpPr>
          <p:spPr bwMode="auto">
            <a:xfrm rot="10800000">
              <a:off x="4273540" y="1049321"/>
              <a:ext cx="1500139" cy="3917945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230" name="Arc 229"/>
            <p:cNvSpPr/>
            <p:nvPr/>
          </p:nvSpPr>
          <p:spPr bwMode="auto">
            <a:xfrm rot="10800000">
              <a:off x="4270375" y="1195933"/>
              <a:ext cx="388425" cy="3723686"/>
            </a:xfrm>
            <a:prstGeom prst="arc">
              <a:avLst>
                <a:gd name="adj1" fmla="val 9615647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231" name="Arc 230"/>
            <p:cNvSpPr/>
            <p:nvPr/>
          </p:nvSpPr>
          <p:spPr bwMode="auto">
            <a:xfrm rot="10800000">
              <a:off x="5266328" y="906382"/>
              <a:ext cx="575951" cy="3691296"/>
            </a:xfrm>
            <a:prstGeom prst="arc">
              <a:avLst>
                <a:gd name="adj1" fmla="val 10800000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232" name="Arc 231"/>
            <p:cNvSpPr/>
            <p:nvPr/>
          </p:nvSpPr>
          <p:spPr bwMode="auto">
            <a:xfrm rot="10800000">
              <a:off x="5183796" y="940868"/>
              <a:ext cx="1526928" cy="3885575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</p:grpSp>
      <p:grpSp>
        <p:nvGrpSpPr>
          <p:cNvPr id="615444" name="Group 291"/>
          <p:cNvGrpSpPr>
            <a:grpSpLocks/>
          </p:cNvGrpSpPr>
          <p:nvPr/>
        </p:nvGrpSpPr>
        <p:grpSpPr bwMode="auto">
          <a:xfrm rot="8310677">
            <a:off x="6654800" y="1277938"/>
            <a:ext cx="779463" cy="200025"/>
            <a:chOff x="215936" y="644546"/>
            <a:chExt cx="6576508" cy="4079854"/>
          </a:xfrm>
        </p:grpSpPr>
        <p:sp>
          <p:nvSpPr>
            <p:cNvPr id="246" name="Arc 245"/>
            <p:cNvSpPr/>
            <p:nvPr/>
          </p:nvSpPr>
          <p:spPr bwMode="auto">
            <a:xfrm rot="10800000">
              <a:off x="2116310" y="847769"/>
              <a:ext cx="1500139" cy="3885575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247" name="Arc 246"/>
            <p:cNvSpPr/>
            <p:nvPr/>
          </p:nvSpPr>
          <p:spPr bwMode="auto">
            <a:xfrm rot="10800000">
              <a:off x="2149780" y="947665"/>
              <a:ext cx="495586" cy="3756056"/>
            </a:xfrm>
            <a:prstGeom prst="arc">
              <a:avLst>
                <a:gd name="adj1" fmla="val 10800000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248" name="Arc 247"/>
            <p:cNvSpPr/>
            <p:nvPr/>
          </p:nvSpPr>
          <p:spPr bwMode="auto">
            <a:xfrm rot="10800000">
              <a:off x="1041834" y="945790"/>
              <a:ext cx="1526928" cy="3820816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249" name="Arc 248"/>
            <p:cNvSpPr/>
            <p:nvPr/>
          </p:nvSpPr>
          <p:spPr bwMode="auto">
            <a:xfrm rot="10800000">
              <a:off x="1093868" y="897350"/>
              <a:ext cx="629527" cy="3691296"/>
            </a:xfrm>
            <a:prstGeom prst="arc">
              <a:avLst>
                <a:gd name="adj1" fmla="val 10800000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250" name="Arc 249"/>
            <p:cNvSpPr/>
            <p:nvPr/>
          </p:nvSpPr>
          <p:spPr bwMode="auto">
            <a:xfrm rot="10800000">
              <a:off x="147627" y="1027833"/>
              <a:ext cx="1526928" cy="3853206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251" name="Arc 250"/>
            <p:cNvSpPr/>
            <p:nvPr/>
          </p:nvSpPr>
          <p:spPr bwMode="auto">
            <a:xfrm rot="10800000">
              <a:off x="3125874" y="1217203"/>
              <a:ext cx="1540326" cy="3529408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252" name="Arc 251"/>
            <p:cNvSpPr/>
            <p:nvPr/>
          </p:nvSpPr>
          <p:spPr bwMode="auto">
            <a:xfrm rot="10800000">
              <a:off x="3119700" y="712696"/>
              <a:ext cx="468789" cy="4079854"/>
            </a:xfrm>
            <a:prstGeom prst="arc">
              <a:avLst>
                <a:gd name="adj1" fmla="val 10799995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253" name="Arc 252"/>
            <p:cNvSpPr/>
            <p:nvPr/>
          </p:nvSpPr>
          <p:spPr bwMode="auto">
            <a:xfrm rot="10800000">
              <a:off x="4271113" y="1051019"/>
              <a:ext cx="1500139" cy="3917945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254" name="Arc 253"/>
            <p:cNvSpPr/>
            <p:nvPr/>
          </p:nvSpPr>
          <p:spPr bwMode="auto">
            <a:xfrm rot="10800000">
              <a:off x="4272498" y="1173045"/>
              <a:ext cx="388433" cy="3723686"/>
            </a:xfrm>
            <a:prstGeom prst="arc">
              <a:avLst>
                <a:gd name="adj1" fmla="val 9615647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255" name="Arc 254"/>
            <p:cNvSpPr/>
            <p:nvPr/>
          </p:nvSpPr>
          <p:spPr bwMode="auto">
            <a:xfrm rot="10800000">
              <a:off x="5267404" y="901583"/>
              <a:ext cx="575951" cy="3691296"/>
            </a:xfrm>
            <a:prstGeom prst="arc">
              <a:avLst>
                <a:gd name="adj1" fmla="val 10800000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256" name="Arc 255"/>
            <p:cNvSpPr/>
            <p:nvPr/>
          </p:nvSpPr>
          <p:spPr bwMode="auto">
            <a:xfrm rot="10800000">
              <a:off x="5207479" y="914847"/>
              <a:ext cx="1526928" cy="3885575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</p:grpSp>
      <p:grpSp>
        <p:nvGrpSpPr>
          <p:cNvPr id="615445" name="Group 206"/>
          <p:cNvGrpSpPr>
            <a:grpSpLocks/>
          </p:cNvGrpSpPr>
          <p:nvPr/>
        </p:nvGrpSpPr>
        <p:grpSpPr bwMode="auto">
          <a:xfrm>
            <a:off x="7029450" y="2413000"/>
            <a:ext cx="1352550" cy="152400"/>
            <a:chOff x="-674511" y="1463036"/>
            <a:chExt cx="10366912" cy="1478290"/>
          </a:xfrm>
        </p:grpSpPr>
        <p:sp>
          <p:nvSpPr>
            <p:cNvPr id="270" name="Arc 269"/>
            <p:cNvSpPr/>
            <p:nvPr/>
          </p:nvSpPr>
          <p:spPr bwMode="auto">
            <a:xfrm>
              <a:off x="4448110" y="1062666"/>
              <a:ext cx="2226692" cy="1555289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271" name="Arc 270"/>
            <p:cNvSpPr/>
            <p:nvPr/>
          </p:nvSpPr>
          <p:spPr bwMode="auto">
            <a:xfrm>
              <a:off x="5871732" y="1108867"/>
              <a:ext cx="839578" cy="1447492"/>
            </a:xfrm>
            <a:prstGeom prst="arc">
              <a:avLst>
                <a:gd name="adj1" fmla="val 10800000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272" name="Arc 271"/>
            <p:cNvSpPr/>
            <p:nvPr/>
          </p:nvSpPr>
          <p:spPr bwMode="auto">
            <a:xfrm>
              <a:off x="5920403" y="1047272"/>
              <a:ext cx="2226700" cy="1539885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273" name="Arc 272"/>
            <p:cNvSpPr/>
            <p:nvPr/>
          </p:nvSpPr>
          <p:spPr bwMode="auto">
            <a:xfrm>
              <a:off x="7319696" y="1078069"/>
              <a:ext cx="827406" cy="1462886"/>
            </a:xfrm>
            <a:prstGeom prst="arc">
              <a:avLst>
                <a:gd name="adj1" fmla="val 10800000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274" name="Arc 273"/>
            <p:cNvSpPr/>
            <p:nvPr/>
          </p:nvSpPr>
          <p:spPr bwMode="auto">
            <a:xfrm>
              <a:off x="7222354" y="1062666"/>
              <a:ext cx="2226692" cy="1493694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275" name="Arc 274"/>
            <p:cNvSpPr/>
            <p:nvPr/>
          </p:nvSpPr>
          <p:spPr bwMode="auto">
            <a:xfrm>
              <a:off x="3012317" y="1047272"/>
              <a:ext cx="2238864" cy="1539885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276" name="Arc 275"/>
            <p:cNvSpPr/>
            <p:nvPr/>
          </p:nvSpPr>
          <p:spPr bwMode="auto">
            <a:xfrm>
              <a:off x="4484610" y="1093463"/>
              <a:ext cx="876077" cy="1663076"/>
            </a:xfrm>
            <a:prstGeom prst="arc">
              <a:avLst>
                <a:gd name="adj1" fmla="val 10800000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277" name="Arc 276"/>
            <p:cNvSpPr/>
            <p:nvPr/>
          </p:nvSpPr>
          <p:spPr bwMode="auto">
            <a:xfrm>
              <a:off x="1722537" y="985676"/>
              <a:ext cx="2238864" cy="1601481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278" name="Arc 277"/>
            <p:cNvSpPr/>
            <p:nvPr/>
          </p:nvSpPr>
          <p:spPr bwMode="auto">
            <a:xfrm>
              <a:off x="3097487" y="1108867"/>
              <a:ext cx="863913" cy="1601481"/>
            </a:xfrm>
            <a:prstGeom prst="arc">
              <a:avLst>
                <a:gd name="adj1" fmla="val 10800000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279" name="Arc 278"/>
            <p:cNvSpPr/>
            <p:nvPr/>
          </p:nvSpPr>
          <p:spPr bwMode="auto">
            <a:xfrm>
              <a:off x="347579" y="985676"/>
              <a:ext cx="2214528" cy="1601481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280" name="Arc 279"/>
            <p:cNvSpPr/>
            <p:nvPr/>
          </p:nvSpPr>
          <p:spPr bwMode="auto">
            <a:xfrm>
              <a:off x="1759036" y="1108867"/>
              <a:ext cx="839578" cy="1478290"/>
            </a:xfrm>
            <a:prstGeom prst="arc">
              <a:avLst>
                <a:gd name="adj1" fmla="val 10800000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281" name="Arc 280"/>
            <p:cNvSpPr/>
            <p:nvPr/>
          </p:nvSpPr>
          <p:spPr bwMode="auto">
            <a:xfrm>
              <a:off x="-1027372" y="1016474"/>
              <a:ext cx="2263199" cy="1601481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282" name="Arc 281"/>
            <p:cNvSpPr/>
            <p:nvPr/>
          </p:nvSpPr>
          <p:spPr bwMode="auto">
            <a:xfrm>
              <a:off x="371914" y="1093463"/>
              <a:ext cx="839578" cy="1493694"/>
            </a:xfrm>
            <a:prstGeom prst="arc">
              <a:avLst>
                <a:gd name="adj1" fmla="val 10800000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</p:grpSp>
      <p:grpSp>
        <p:nvGrpSpPr>
          <p:cNvPr id="615446" name="Group 291"/>
          <p:cNvGrpSpPr>
            <a:grpSpLocks/>
          </p:cNvGrpSpPr>
          <p:nvPr/>
        </p:nvGrpSpPr>
        <p:grpSpPr bwMode="auto">
          <a:xfrm rot="9657783">
            <a:off x="5876925" y="2573338"/>
            <a:ext cx="1074738" cy="109537"/>
            <a:chOff x="215936" y="644546"/>
            <a:chExt cx="6576508" cy="4079854"/>
          </a:xfrm>
        </p:grpSpPr>
        <p:sp>
          <p:nvSpPr>
            <p:cNvPr id="284" name="Arc 283"/>
            <p:cNvSpPr/>
            <p:nvPr/>
          </p:nvSpPr>
          <p:spPr bwMode="auto">
            <a:xfrm rot="10800000">
              <a:off x="2123324" y="748839"/>
              <a:ext cx="1495985" cy="3902487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285" name="Arc 284"/>
            <p:cNvSpPr/>
            <p:nvPr/>
          </p:nvSpPr>
          <p:spPr bwMode="auto">
            <a:xfrm rot="10800000">
              <a:off x="2136719" y="786199"/>
              <a:ext cx="495427" cy="3784230"/>
            </a:xfrm>
            <a:prstGeom prst="arc">
              <a:avLst>
                <a:gd name="adj1" fmla="val 10800000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286" name="Arc 285"/>
            <p:cNvSpPr/>
            <p:nvPr/>
          </p:nvSpPr>
          <p:spPr bwMode="auto">
            <a:xfrm rot="10800000">
              <a:off x="1060713" y="1047962"/>
              <a:ext cx="1525130" cy="3843377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287" name="Arc 286"/>
            <p:cNvSpPr/>
            <p:nvPr/>
          </p:nvSpPr>
          <p:spPr bwMode="auto">
            <a:xfrm rot="10800000">
              <a:off x="1105395" y="950475"/>
              <a:ext cx="631425" cy="3725120"/>
            </a:xfrm>
            <a:prstGeom prst="arc">
              <a:avLst>
                <a:gd name="adj1" fmla="val 10800000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288" name="Arc 287"/>
            <p:cNvSpPr/>
            <p:nvPr/>
          </p:nvSpPr>
          <p:spPr bwMode="auto">
            <a:xfrm rot="10800000">
              <a:off x="196203" y="860262"/>
              <a:ext cx="1525124" cy="3902487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289" name="Arc 288"/>
            <p:cNvSpPr/>
            <p:nvPr/>
          </p:nvSpPr>
          <p:spPr bwMode="auto">
            <a:xfrm rot="10800000">
              <a:off x="3157202" y="1021970"/>
              <a:ext cx="1544553" cy="3547715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290" name="Arc 289"/>
            <p:cNvSpPr/>
            <p:nvPr/>
          </p:nvSpPr>
          <p:spPr bwMode="auto">
            <a:xfrm rot="10800000">
              <a:off x="3109705" y="680978"/>
              <a:ext cx="466281" cy="4079854"/>
            </a:xfrm>
            <a:prstGeom prst="arc">
              <a:avLst>
                <a:gd name="adj1" fmla="val 10799995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291" name="Arc 290"/>
            <p:cNvSpPr/>
            <p:nvPr/>
          </p:nvSpPr>
          <p:spPr bwMode="auto">
            <a:xfrm rot="10800000">
              <a:off x="4304252" y="888346"/>
              <a:ext cx="1495985" cy="3902487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292" name="Arc 291"/>
            <p:cNvSpPr/>
            <p:nvPr/>
          </p:nvSpPr>
          <p:spPr bwMode="auto">
            <a:xfrm rot="10800000">
              <a:off x="4257226" y="1060139"/>
              <a:ext cx="388568" cy="3725120"/>
            </a:xfrm>
            <a:prstGeom prst="arc">
              <a:avLst>
                <a:gd name="adj1" fmla="val 9615647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293" name="Arc 292"/>
            <p:cNvSpPr/>
            <p:nvPr/>
          </p:nvSpPr>
          <p:spPr bwMode="auto">
            <a:xfrm rot="10800000">
              <a:off x="5246600" y="775878"/>
              <a:ext cx="582851" cy="3665973"/>
            </a:xfrm>
            <a:prstGeom prst="arc">
              <a:avLst>
                <a:gd name="adj1" fmla="val 10800000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294" name="Arc 293"/>
            <p:cNvSpPr/>
            <p:nvPr/>
          </p:nvSpPr>
          <p:spPr bwMode="auto">
            <a:xfrm rot="10800000">
              <a:off x="5225293" y="789221"/>
              <a:ext cx="1525130" cy="3902487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</p:grpSp>
      <p:grpSp>
        <p:nvGrpSpPr>
          <p:cNvPr id="615447" name="Group 291"/>
          <p:cNvGrpSpPr>
            <a:grpSpLocks/>
          </p:cNvGrpSpPr>
          <p:nvPr/>
        </p:nvGrpSpPr>
        <p:grpSpPr bwMode="auto">
          <a:xfrm rot="8310677">
            <a:off x="6832600" y="2052638"/>
            <a:ext cx="779463" cy="200025"/>
            <a:chOff x="215936" y="644546"/>
            <a:chExt cx="6576508" cy="4079854"/>
          </a:xfrm>
        </p:grpSpPr>
        <p:sp>
          <p:nvSpPr>
            <p:cNvPr id="296" name="Arc 295"/>
            <p:cNvSpPr/>
            <p:nvPr/>
          </p:nvSpPr>
          <p:spPr bwMode="auto">
            <a:xfrm rot="10800000">
              <a:off x="2116310" y="847769"/>
              <a:ext cx="1500139" cy="3885575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297" name="Arc 296"/>
            <p:cNvSpPr/>
            <p:nvPr/>
          </p:nvSpPr>
          <p:spPr bwMode="auto">
            <a:xfrm rot="10800000">
              <a:off x="2149780" y="947665"/>
              <a:ext cx="495586" cy="3756056"/>
            </a:xfrm>
            <a:prstGeom prst="arc">
              <a:avLst>
                <a:gd name="adj1" fmla="val 10800000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298" name="Arc 297"/>
            <p:cNvSpPr/>
            <p:nvPr/>
          </p:nvSpPr>
          <p:spPr bwMode="auto">
            <a:xfrm rot="10800000">
              <a:off x="1041834" y="945790"/>
              <a:ext cx="1526928" cy="3820816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299" name="Arc 298"/>
            <p:cNvSpPr/>
            <p:nvPr/>
          </p:nvSpPr>
          <p:spPr bwMode="auto">
            <a:xfrm rot="10800000">
              <a:off x="1093868" y="897350"/>
              <a:ext cx="629527" cy="3691296"/>
            </a:xfrm>
            <a:prstGeom prst="arc">
              <a:avLst>
                <a:gd name="adj1" fmla="val 10800000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300" name="Arc 299"/>
            <p:cNvSpPr/>
            <p:nvPr/>
          </p:nvSpPr>
          <p:spPr bwMode="auto">
            <a:xfrm rot="10800000">
              <a:off x="147627" y="1027833"/>
              <a:ext cx="1526928" cy="3853206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301" name="Arc 300"/>
            <p:cNvSpPr/>
            <p:nvPr/>
          </p:nvSpPr>
          <p:spPr bwMode="auto">
            <a:xfrm rot="10800000">
              <a:off x="3125874" y="1217203"/>
              <a:ext cx="1540326" cy="3529408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302" name="Arc 301"/>
            <p:cNvSpPr/>
            <p:nvPr/>
          </p:nvSpPr>
          <p:spPr bwMode="auto">
            <a:xfrm rot="10800000">
              <a:off x="3119700" y="712696"/>
              <a:ext cx="468789" cy="4079854"/>
            </a:xfrm>
            <a:prstGeom prst="arc">
              <a:avLst>
                <a:gd name="adj1" fmla="val 10799995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303" name="Arc 302"/>
            <p:cNvSpPr/>
            <p:nvPr/>
          </p:nvSpPr>
          <p:spPr bwMode="auto">
            <a:xfrm rot="10800000">
              <a:off x="4271113" y="1051019"/>
              <a:ext cx="1500139" cy="3917945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304" name="Arc 303"/>
            <p:cNvSpPr/>
            <p:nvPr/>
          </p:nvSpPr>
          <p:spPr bwMode="auto">
            <a:xfrm rot="10800000">
              <a:off x="4272498" y="1173045"/>
              <a:ext cx="388433" cy="3723686"/>
            </a:xfrm>
            <a:prstGeom prst="arc">
              <a:avLst>
                <a:gd name="adj1" fmla="val 9615647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305" name="Arc 304"/>
            <p:cNvSpPr/>
            <p:nvPr/>
          </p:nvSpPr>
          <p:spPr bwMode="auto">
            <a:xfrm rot="10800000">
              <a:off x="5267404" y="901583"/>
              <a:ext cx="575951" cy="3691296"/>
            </a:xfrm>
            <a:prstGeom prst="arc">
              <a:avLst>
                <a:gd name="adj1" fmla="val 10800000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306" name="Arc 305"/>
            <p:cNvSpPr/>
            <p:nvPr/>
          </p:nvSpPr>
          <p:spPr bwMode="auto">
            <a:xfrm rot="10800000">
              <a:off x="5207479" y="914847"/>
              <a:ext cx="1526928" cy="3885575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</p:grpSp>
      <p:grpSp>
        <p:nvGrpSpPr>
          <p:cNvPr id="615448" name="Group 291"/>
          <p:cNvGrpSpPr>
            <a:grpSpLocks/>
          </p:cNvGrpSpPr>
          <p:nvPr/>
        </p:nvGrpSpPr>
        <p:grpSpPr bwMode="auto">
          <a:xfrm rot="3233430">
            <a:off x="6490494" y="3055144"/>
            <a:ext cx="779463" cy="200025"/>
            <a:chOff x="215936" y="644546"/>
            <a:chExt cx="6576508" cy="4079854"/>
          </a:xfrm>
        </p:grpSpPr>
        <p:sp>
          <p:nvSpPr>
            <p:cNvPr id="308" name="Arc 307"/>
            <p:cNvSpPr/>
            <p:nvPr/>
          </p:nvSpPr>
          <p:spPr bwMode="auto">
            <a:xfrm rot="10800000">
              <a:off x="2114456" y="856122"/>
              <a:ext cx="1500139" cy="3885575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309" name="Arc 308"/>
            <p:cNvSpPr/>
            <p:nvPr/>
          </p:nvSpPr>
          <p:spPr bwMode="auto">
            <a:xfrm rot="10800000">
              <a:off x="2113033" y="914372"/>
              <a:ext cx="495586" cy="3756056"/>
            </a:xfrm>
            <a:prstGeom prst="arc">
              <a:avLst>
                <a:gd name="adj1" fmla="val 10800000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310" name="Arc 309"/>
            <p:cNvSpPr/>
            <p:nvPr/>
          </p:nvSpPr>
          <p:spPr bwMode="auto">
            <a:xfrm rot="10800000">
              <a:off x="1032555" y="968121"/>
              <a:ext cx="1526928" cy="3820816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311" name="Arc 310"/>
            <p:cNvSpPr/>
            <p:nvPr/>
          </p:nvSpPr>
          <p:spPr bwMode="auto">
            <a:xfrm rot="10800000">
              <a:off x="1078133" y="802941"/>
              <a:ext cx="629527" cy="3691296"/>
            </a:xfrm>
            <a:prstGeom prst="arc">
              <a:avLst>
                <a:gd name="adj1" fmla="val 10800000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312" name="Arc 311"/>
            <p:cNvSpPr/>
            <p:nvPr/>
          </p:nvSpPr>
          <p:spPr bwMode="auto">
            <a:xfrm rot="10800000">
              <a:off x="142281" y="1045284"/>
              <a:ext cx="1526928" cy="3853185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313" name="Arc 312"/>
            <p:cNvSpPr/>
            <p:nvPr/>
          </p:nvSpPr>
          <p:spPr bwMode="auto">
            <a:xfrm rot="10800000">
              <a:off x="3109079" y="1160324"/>
              <a:ext cx="1540317" cy="3529408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314" name="Arc 313"/>
            <p:cNvSpPr/>
            <p:nvPr/>
          </p:nvSpPr>
          <p:spPr bwMode="auto">
            <a:xfrm rot="10800000">
              <a:off x="3117148" y="655914"/>
              <a:ext cx="468789" cy="4079854"/>
            </a:xfrm>
            <a:prstGeom prst="arc">
              <a:avLst>
                <a:gd name="adj1" fmla="val 10799995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315" name="Arc 314"/>
            <p:cNvSpPr/>
            <p:nvPr/>
          </p:nvSpPr>
          <p:spPr bwMode="auto">
            <a:xfrm rot="10800000">
              <a:off x="4270940" y="1055707"/>
              <a:ext cx="1500139" cy="3917965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316" name="Arc 315"/>
            <p:cNvSpPr/>
            <p:nvPr/>
          </p:nvSpPr>
          <p:spPr bwMode="auto">
            <a:xfrm rot="10800000">
              <a:off x="4226593" y="1136490"/>
              <a:ext cx="388433" cy="3723666"/>
            </a:xfrm>
            <a:prstGeom prst="arc">
              <a:avLst>
                <a:gd name="adj1" fmla="val 9615647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317" name="Arc 316"/>
            <p:cNvSpPr/>
            <p:nvPr/>
          </p:nvSpPr>
          <p:spPr bwMode="auto">
            <a:xfrm rot="10800000">
              <a:off x="5238899" y="838700"/>
              <a:ext cx="575951" cy="3691296"/>
            </a:xfrm>
            <a:prstGeom prst="arc">
              <a:avLst>
                <a:gd name="adj1" fmla="val 10800000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318" name="Arc 317"/>
            <p:cNvSpPr/>
            <p:nvPr/>
          </p:nvSpPr>
          <p:spPr bwMode="auto">
            <a:xfrm rot="10800000">
              <a:off x="5182323" y="919187"/>
              <a:ext cx="1526928" cy="3885575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</p:grpSp>
      <p:grpSp>
        <p:nvGrpSpPr>
          <p:cNvPr id="25" name="Group 383"/>
          <p:cNvGrpSpPr>
            <a:grpSpLocks/>
          </p:cNvGrpSpPr>
          <p:nvPr/>
        </p:nvGrpSpPr>
        <p:grpSpPr bwMode="auto">
          <a:xfrm>
            <a:off x="7018338" y="1379538"/>
            <a:ext cx="2582862" cy="3822700"/>
            <a:chOff x="7018502" y="1378744"/>
            <a:chExt cx="2582699" cy="3823344"/>
          </a:xfrm>
        </p:grpSpPr>
        <p:sp>
          <p:nvSpPr>
            <p:cNvPr id="18457" name="Rectangle 257"/>
            <p:cNvSpPr>
              <a:spLocks noChangeArrowheads="1"/>
            </p:cNvSpPr>
            <p:nvPr/>
          </p:nvSpPr>
          <p:spPr bwMode="auto">
            <a:xfrm>
              <a:off x="7018502" y="4493944"/>
              <a:ext cx="1920754" cy="708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dirty="0">
                  <a:solidFill>
                    <a:srgbClr val="FF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ＭＳ Ｐゴシック" charset="-128"/>
                </a:rPr>
                <a:t>Recombination</a:t>
              </a:r>
            </a:p>
            <a:p>
              <a:pPr>
                <a:defRPr/>
              </a:pPr>
              <a:r>
                <a:rPr lang="en-US" sz="2000" dirty="0">
                  <a:solidFill>
                    <a:srgbClr val="FF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ＭＳ Ｐゴシック" charset="-128"/>
                </a:rPr>
                <a:t>	~ </a:t>
              </a:r>
              <a:r>
                <a:rPr lang="en-US" sz="2000" dirty="0" err="1">
                  <a:solidFill>
                    <a:srgbClr val="FF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ymbol" charset="2"/>
                  <a:ea typeface="ＭＳ Ｐゴシック" charset="-128"/>
                  <a:cs typeface="Symbol" charset="2"/>
                </a:rPr>
                <a:t>a</a:t>
              </a:r>
              <a:r>
                <a:rPr lang="en-US" sz="2000" baseline="-25000" dirty="0" err="1">
                  <a:solidFill>
                    <a:srgbClr val="FF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ＭＳ Ｐゴシック" charset="-128"/>
                </a:rPr>
                <a:t>s</a:t>
              </a:r>
              <a:r>
                <a:rPr lang="en-US" sz="2000" dirty="0" err="1">
                  <a:solidFill>
                    <a:srgbClr val="FF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ymbol" charset="2"/>
                  <a:ea typeface="ＭＳ Ｐゴシック" charset="-128"/>
                  <a:cs typeface="Symbol" charset="2"/>
                </a:rPr>
                <a:t>r</a:t>
              </a:r>
              <a:endParaRPr lang="en-US" sz="2000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charset="2"/>
                <a:ea typeface="ＭＳ Ｐゴシック" charset="-128"/>
                <a:cs typeface="Symbol" charset="2"/>
              </a:endParaRPr>
            </a:p>
          </p:txBody>
        </p:sp>
        <p:sp>
          <p:nvSpPr>
            <p:cNvPr id="18458" name="Oval 259"/>
            <p:cNvSpPr>
              <a:spLocks noChangeArrowheads="1"/>
            </p:cNvSpPr>
            <p:nvPr/>
          </p:nvSpPr>
          <p:spPr bwMode="auto">
            <a:xfrm>
              <a:off x="8032850" y="2191681"/>
              <a:ext cx="692106" cy="665274"/>
            </a:xfrm>
            <a:prstGeom prst="ellipse">
              <a:avLst/>
            </a:prstGeom>
            <a:noFill/>
            <a:ln w="571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  <p:grpSp>
          <p:nvGrpSpPr>
            <p:cNvPr id="615459" name="Group 206"/>
            <p:cNvGrpSpPr>
              <a:grpSpLocks/>
            </p:cNvGrpSpPr>
            <p:nvPr/>
          </p:nvGrpSpPr>
          <p:grpSpPr bwMode="auto">
            <a:xfrm rot="-606596">
              <a:off x="7157146" y="3264659"/>
              <a:ext cx="1224854" cy="139236"/>
              <a:chOff x="-674511" y="1463036"/>
              <a:chExt cx="10366912" cy="1478290"/>
            </a:xfrm>
          </p:grpSpPr>
          <p:sp>
            <p:nvSpPr>
              <p:cNvPr id="320" name="Arc 319"/>
              <p:cNvSpPr/>
              <p:nvPr/>
            </p:nvSpPr>
            <p:spPr bwMode="auto">
              <a:xfrm>
                <a:off x="4441555" y="1066481"/>
                <a:ext cx="2216850" cy="1517176"/>
              </a:xfrm>
              <a:prstGeom prst="arc">
                <a:avLst>
                  <a:gd name="adj1" fmla="val 21579902"/>
                  <a:gd name="adj2" fmla="val 10825974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  <a:ea typeface="ＭＳ Ｐゴシック" charset="-128"/>
                </a:endParaRPr>
              </a:p>
            </p:txBody>
          </p:sp>
          <p:sp>
            <p:nvSpPr>
              <p:cNvPr id="321" name="Arc 320"/>
              <p:cNvSpPr/>
              <p:nvPr/>
            </p:nvSpPr>
            <p:spPr bwMode="auto">
              <a:xfrm>
                <a:off x="5865881" y="1092683"/>
                <a:ext cx="832997" cy="1432894"/>
              </a:xfrm>
              <a:prstGeom prst="arc">
                <a:avLst>
                  <a:gd name="adj1" fmla="val 10800000"/>
                  <a:gd name="adj2" fmla="val 0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  <a:ea typeface="ＭＳ Ｐゴシック" charset="-128"/>
                </a:endParaRPr>
              </a:p>
            </p:txBody>
          </p:sp>
          <p:sp>
            <p:nvSpPr>
              <p:cNvPr id="322" name="Arc 321"/>
              <p:cNvSpPr/>
              <p:nvPr/>
            </p:nvSpPr>
            <p:spPr bwMode="auto">
              <a:xfrm>
                <a:off x="5918294" y="1038909"/>
                <a:ext cx="2230281" cy="1534029"/>
              </a:xfrm>
              <a:prstGeom prst="arc">
                <a:avLst>
                  <a:gd name="adj1" fmla="val 21579902"/>
                  <a:gd name="adj2" fmla="val 10825974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  <a:ea typeface="ＭＳ Ｐゴシック" charset="-128"/>
                </a:endParaRPr>
              </a:p>
            </p:txBody>
          </p:sp>
          <p:sp>
            <p:nvSpPr>
              <p:cNvPr id="323" name="Arc 322"/>
              <p:cNvSpPr/>
              <p:nvPr/>
            </p:nvSpPr>
            <p:spPr bwMode="auto">
              <a:xfrm>
                <a:off x="7313912" y="1091167"/>
                <a:ext cx="832997" cy="1416031"/>
              </a:xfrm>
              <a:prstGeom prst="arc">
                <a:avLst>
                  <a:gd name="adj1" fmla="val 10800000"/>
                  <a:gd name="adj2" fmla="val 0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  <a:ea typeface="ＭＳ Ｐゴシック" charset="-128"/>
                </a:endParaRPr>
              </a:p>
            </p:txBody>
          </p:sp>
          <p:sp>
            <p:nvSpPr>
              <p:cNvPr id="324" name="Arc 323"/>
              <p:cNvSpPr/>
              <p:nvPr/>
            </p:nvSpPr>
            <p:spPr bwMode="auto">
              <a:xfrm>
                <a:off x="7202782" y="1053407"/>
                <a:ext cx="2243721" cy="1483461"/>
              </a:xfrm>
              <a:prstGeom prst="arc">
                <a:avLst>
                  <a:gd name="adj1" fmla="val 21579902"/>
                  <a:gd name="adj2" fmla="val 10825974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  <a:ea typeface="ＭＳ Ｐゴシック" charset="-128"/>
                </a:endParaRPr>
              </a:p>
            </p:txBody>
          </p:sp>
          <p:sp>
            <p:nvSpPr>
              <p:cNvPr id="325" name="Arc 324"/>
              <p:cNvSpPr/>
              <p:nvPr/>
            </p:nvSpPr>
            <p:spPr bwMode="auto">
              <a:xfrm>
                <a:off x="2999210" y="1037906"/>
                <a:ext cx="2243721" cy="1517176"/>
              </a:xfrm>
              <a:prstGeom prst="arc">
                <a:avLst>
                  <a:gd name="adj1" fmla="val 21579902"/>
                  <a:gd name="adj2" fmla="val 10825974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  <a:ea typeface="ＭＳ Ｐゴシック" charset="-128"/>
                </a:endParaRPr>
              </a:p>
            </p:txBody>
          </p:sp>
          <p:sp>
            <p:nvSpPr>
              <p:cNvPr id="326" name="Arc 325"/>
              <p:cNvSpPr/>
              <p:nvPr/>
            </p:nvSpPr>
            <p:spPr bwMode="auto">
              <a:xfrm>
                <a:off x="4461010" y="1075723"/>
                <a:ext cx="873299" cy="1652037"/>
              </a:xfrm>
              <a:prstGeom prst="arc">
                <a:avLst>
                  <a:gd name="adj1" fmla="val 10800000"/>
                  <a:gd name="adj2" fmla="val 0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  <a:ea typeface="ＭＳ Ｐゴシック" charset="-128"/>
                </a:endParaRPr>
              </a:p>
            </p:txBody>
          </p:sp>
          <p:sp>
            <p:nvSpPr>
              <p:cNvPr id="327" name="Arc 326"/>
              <p:cNvSpPr/>
              <p:nvPr/>
            </p:nvSpPr>
            <p:spPr bwMode="auto">
              <a:xfrm>
                <a:off x="1692881" y="985779"/>
                <a:ext cx="2243721" cy="1567744"/>
              </a:xfrm>
              <a:prstGeom prst="arc">
                <a:avLst>
                  <a:gd name="adj1" fmla="val 21579902"/>
                  <a:gd name="adj2" fmla="val 10825974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  <a:ea typeface="ＭＳ Ｐゴシック" charset="-128"/>
                </a:endParaRPr>
              </a:p>
            </p:txBody>
          </p:sp>
          <p:sp>
            <p:nvSpPr>
              <p:cNvPr id="328" name="Arc 327"/>
              <p:cNvSpPr/>
              <p:nvPr/>
            </p:nvSpPr>
            <p:spPr bwMode="auto">
              <a:xfrm>
                <a:off x="3094803" y="1110639"/>
                <a:ext cx="859867" cy="1601459"/>
              </a:xfrm>
              <a:prstGeom prst="arc">
                <a:avLst>
                  <a:gd name="adj1" fmla="val 10800000"/>
                  <a:gd name="adj2" fmla="val 0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  <a:ea typeface="ＭＳ Ｐゴシック" charset="-128"/>
                </a:endParaRPr>
              </a:p>
            </p:txBody>
          </p:sp>
          <p:sp>
            <p:nvSpPr>
              <p:cNvPr id="329" name="Arc 328"/>
              <p:cNvSpPr/>
              <p:nvPr/>
            </p:nvSpPr>
            <p:spPr bwMode="auto">
              <a:xfrm>
                <a:off x="327852" y="987110"/>
                <a:ext cx="2230281" cy="1567744"/>
              </a:xfrm>
              <a:prstGeom prst="arc">
                <a:avLst>
                  <a:gd name="adj1" fmla="val 21579902"/>
                  <a:gd name="adj2" fmla="val 10825974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  <a:ea typeface="ＭＳ Ｐゴシック" charset="-128"/>
                </a:endParaRPr>
              </a:p>
            </p:txBody>
          </p:sp>
          <p:sp>
            <p:nvSpPr>
              <p:cNvPr id="330" name="Arc 329"/>
              <p:cNvSpPr/>
              <p:nvPr/>
            </p:nvSpPr>
            <p:spPr bwMode="auto">
              <a:xfrm>
                <a:off x="1754893" y="1097895"/>
                <a:ext cx="832997" cy="1466609"/>
              </a:xfrm>
              <a:prstGeom prst="arc">
                <a:avLst>
                  <a:gd name="adj1" fmla="val 10800000"/>
                  <a:gd name="adj2" fmla="val 0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  <a:ea typeface="ＭＳ Ｐゴシック" charset="-128"/>
                </a:endParaRPr>
              </a:p>
            </p:txBody>
          </p:sp>
          <p:sp>
            <p:nvSpPr>
              <p:cNvPr id="331" name="Arc 330"/>
              <p:cNvSpPr/>
              <p:nvPr/>
            </p:nvSpPr>
            <p:spPr bwMode="auto">
              <a:xfrm>
                <a:off x="-1038669" y="992749"/>
                <a:ext cx="2257152" cy="1584607"/>
              </a:xfrm>
              <a:prstGeom prst="arc">
                <a:avLst>
                  <a:gd name="adj1" fmla="val 21579902"/>
                  <a:gd name="adj2" fmla="val 10825974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  <a:ea typeface="ＭＳ Ｐゴシック" charset="-128"/>
                </a:endParaRPr>
              </a:p>
            </p:txBody>
          </p:sp>
          <p:sp>
            <p:nvSpPr>
              <p:cNvPr id="332" name="Arc 331"/>
              <p:cNvSpPr/>
              <p:nvPr/>
            </p:nvSpPr>
            <p:spPr bwMode="auto">
              <a:xfrm>
                <a:off x="351263" y="1075109"/>
                <a:ext cx="832997" cy="1483461"/>
              </a:xfrm>
              <a:prstGeom prst="arc">
                <a:avLst>
                  <a:gd name="adj1" fmla="val 10800000"/>
                  <a:gd name="adj2" fmla="val 0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  <a:ea typeface="ＭＳ Ｐゴシック" charset="-128"/>
                </a:endParaRPr>
              </a:p>
            </p:txBody>
          </p:sp>
        </p:grpSp>
        <p:grpSp>
          <p:nvGrpSpPr>
            <p:cNvPr id="615460" name="Group 291"/>
            <p:cNvGrpSpPr>
              <a:grpSpLocks/>
            </p:cNvGrpSpPr>
            <p:nvPr/>
          </p:nvGrpSpPr>
          <p:grpSpPr bwMode="auto">
            <a:xfrm rot="3233430">
              <a:off x="7011192" y="3715545"/>
              <a:ext cx="779463" cy="200025"/>
              <a:chOff x="215936" y="644546"/>
              <a:chExt cx="6576508" cy="4079854"/>
            </a:xfrm>
          </p:grpSpPr>
          <p:sp>
            <p:nvSpPr>
              <p:cNvPr id="334" name="Arc 333"/>
              <p:cNvSpPr/>
              <p:nvPr/>
            </p:nvSpPr>
            <p:spPr bwMode="auto">
              <a:xfrm rot="10800000">
                <a:off x="2112305" y="849288"/>
                <a:ext cx="1500392" cy="3885323"/>
              </a:xfrm>
              <a:prstGeom prst="arc">
                <a:avLst>
                  <a:gd name="adj1" fmla="val 21579902"/>
                  <a:gd name="adj2" fmla="val 10825974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  <a:ea typeface="ＭＳ Ｐゴシック" charset="-128"/>
                </a:endParaRPr>
              </a:p>
            </p:txBody>
          </p:sp>
          <p:sp>
            <p:nvSpPr>
              <p:cNvPr id="335" name="Arc 334"/>
              <p:cNvSpPr/>
              <p:nvPr/>
            </p:nvSpPr>
            <p:spPr bwMode="auto">
              <a:xfrm rot="10800000">
                <a:off x="2107956" y="862317"/>
                <a:ext cx="495661" cy="3755812"/>
              </a:xfrm>
              <a:prstGeom prst="arc">
                <a:avLst>
                  <a:gd name="adj1" fmla="val 10800000"/>
                  <a:gd name="adj2" fmla="val 0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  <a:ea typeface="ＭＳ Ｐゴシック" charset="-128"/>
                </a:endParaRPr>
              </a:p>
            </p:txBody>
          </p:sp>
          <p:sp>
            <p:nvSpPr>
              <p:cNvPr id="336" name="Arc 335"/>
              <p:cNvSpPr/>
              <p:nvPr/>
            </p:nvSpPr>
            <p:spPr bwMode="auto">
              <a:xfrm rot="10800000">
                <a:off x="1030222" y="961279"/>
                <a:ext cx="1527184" cy="3820567"/>
              </a:xfrm>
              <a:prstGeom prst="arc">
                <a:avLst>
                  <a:gd name="adj1" fmla="val 21579902"/>
                  <a:gd name="adj2" fmla="val 10825974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  <a:ea typeface="ＭＳ Ｐゴシック" charset="-128"/>
                </a:endParaRPr>
              </a:p>
            </p:txBody>
          </p:sp>
          <p:sp>
            <p:nvSpPr>
              <p:cNvPr id="337" name="Arc 336"/>
              <p:cNvSpPr/>
              <p:nvPr/>
            </p:nvSpPr>
            <p:spPr bwMode="auto">
              <a:xfrm rot="10800000">
                <a:off x="1075808" y="796111"/>
                <a:ext cx="629633" cy="3691057"/>
              </a:xfrm>
              <a:prstGeom prst="arc">
                <a:avLst>
                  <a:gd name="adj1" fmla="val 10800000"/>
                  <a:gd name="adj2" fmla="val 0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  <a:ea typeface="ＭＳ Ｐゴシック" charset="-128"/>
                </a:endParaRPr>
              </a:p>
            </p:txBody>
          </p:sp>
          <p:sp>
            <p:nvSpPr>
              <p:cNvPr id="338" name="Arc 337"/>
              <p:cNvSpPr/>
              <p:nvPr/>
            </p:nvSpPr>
            <p:spPr bwMode="auto">
              <a:xfrm rot="10800000">
                <a:off x="139799" y="1038437"/>
                <a:ext cx="1527184" cy="3852935"/>
              </a:xfrm>
              <a:prstGeom prst="arc">
                <a:avLst>
                  <a:gd name="adj1" fmla="val 21579902"/>
                  <a:gd name="adj2" fmla="val 10825974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  <a:ea typeface="ＭＳ Ｐゴシック" charset="-128"/>
                </a:endParaRPr>
              </a:p>
            </p:txBody>
          </p:sp>
          <p:sp>
            <p:nvSpPr>
              <p:cNvPr id="339" name="Arc 338"/>
              <p:cNvSpPr/>
              <p:nvPr/>
            </p:nvSpPr>
            <p:spPr bwMode="auto">
              <a:xfrm rot="10800000">
                <a:off x="3088373" y="1160557"/>
                <a:ext cx="1540585" cy="3529158"/>
              </a:xfrm>
              <a:prstGeom prst="arc">
                <a:avLst>
                  <a:gd name="adj1" fmla="val 21579902"/>
                  <a:gd name="adj2" fmla="val 10825974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  <a:ea typeface="ＭＳ Ｐゴシック" charset="-128"/>
                </a:endParaRPr>
              </a:p>
            </p:txBody>
          </p:sp>
          <p:sp>
            <p:nvSpPr>
              <p:cNvPr id="340" name="Arc 339"/>
              <p:cNvSpPr/>
              <p:nvPr/>
            </p:nvSpPr>
            <p:spPr bwMode="auto">
              <a:xfrm rot="10800000">
                <a:off x="3096447" y="656175"/>
                <a:ext cx="468877" cy="4079589"/>
              </a:xfrm>
              <a:prstGeom prst="arc">
                <a:avLst>
                  <a:gd name="adj1" fmla="val 10799995"/>
                  <a:gd name="adj2" fmla="val 0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  <a:ea typeface="ＭＳ Ｐゴシック" charset="-128"/>
                </a:endParaRPr>
              </a:p>
            </p:txBody>
          </p:sp>
          <p:sp>
            <p:nvSpPr>
              <p:cNvPr id="341" name="Arc 340"/>
              <p:cNvSpPr/>
              <p:nvPr/>
            </p:nvSpPr>
            <p:spPr bwMode="auto">
              <a:xfrm rot="10800000">
                <a:off x="4269151" y="1048860"/>
                <a:ext cx="1500392" cy="3917711"/>
              </a:xfrm>
              <a:prstGeom prst="arc">
                <a:avLst>
                  <a:gd name="adj1" fmla="val 21579902"/>
                  <a:gd name="adj2" fmla="val 10825974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  <a:ea typeface="ＭＳ Ｐゴシック" charset="-128"/>
                </a:endParaRPr>
              </a:p>
            </p:txBody>
          </p:sp>
          <p:sp>
            <p:nvSpPr>
              <p:cNvPr id="342" name="Arc 341"/>
              <p:cNvSpPr/>
              <p:nvPr/>
            </p:nvSpPr>
            <p:spPr bwMode="auto">
              <a:xfrm rot="10800000">
                <a:off x="4224797" y="1129638"/>
                <a:ext cx="388498" cy="3723424"/>
              </a:xfrm>
              <a:prstGeom prst="arc">
                <a:avLst>
                  <a:gd name="adj1" fmla="val 9615647"/>
                  <a:gd name="adj2" fmla="val 0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  <a:ea typeface="ＭＳ Ｐゴシック" charset="-128"/>
                </a:endParaRPr>
              </a:p>
            </p:txBody>
          </p:sp>
          <p:sp>
            <p:nvSpPr>
              <p:cNvPr id="343" name="Arc 342"/>
              <p:cNvSpPr/>
              <p:nvPr/>
            </p:nvSpPr>
            <p:spPr bwMode="auto">
              <a:xfrm rot="10800000">
                <a:off x="5237273" y="831867"/>
                <a:ext cx="576047" cy="3691057"/>
              </a:xfrm>
              <a:prstGeom prst="arc">
                <a:avLst>
                  <a:gd name="adj1" fmla="val 10800000"/>
                  <a:gd name="adj2" fmla="val 0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  <a:ea typeface="ＭＳ Ｐゴシック" charset="-128"/>
                </a:endParaRPr>
              </a:p>
            </p:txBody>
          </p:sp>
          <p:sp>
            <p:nvSpPr>
              <p:cNvPr id="344" name="Arc 343"/>
              <p:cNvSpPr/>
              <p:nvPr/>
            </p:nvSpPr>
            <p:spPr bwMode="auto">
              <a:xfrm rot="10800000">
                <a:off x="5180688" y="912348"/>
                <a:ext cx="1527184" cy="3885323"/>
              </a:xfrm>
              <a:prstGeom prst="arc">
                <a:avLst>
                  <a:gd name="adj1" fmla="val 21579902"/>
                  <a:gd name="adj2" fmla="val 10825974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  <a:ea typeface="ＭＳ Ｐゴシック" charset="-128"/>
                </a:endParaRPr>
              </a:p>
            </p:txBody>
          </p:sp>
        </p:grpSp>
        <p:grpSp>
          <p:nvGrpSpPr>
            <p:cNvPr id="615461" name="Group 291"/>
            <p:cNvGrpSpPr>
              <a:grpSpLocks/>
            </p:cNvGrpSpPr>
            <p:nvPr/>
          </p:nvGrpSpPr>
          <p:grpSpPr bwMode="auto">
            <a:xfrm rot="3785808">
              <a:off x="7773192" y="2026444"/>
              <a:ext cx="779463" cy="200025"/>
              <a:chOff x="215936" y="644546"/>
              <a:chExt cx="6576508" cy="4079854"/>
            </a:xfrm>
          </p:grpSpPr>
          <p:sp>
            <p:nvSpPr>
              <p:cNvPr id="347" name="Arc 346"/>
              <p:cNvSpPr/>
              <p:nvPr/>
            </p:nvSpPr>
            <p:spPr bwMode="auto">
              <a:xfrm rot="10800000">
                <a:off x="2120008" y="833576"/>
                <a:ext cx="1500392" cy="3885323"/>
              </a:xfrm>
              <a:prstGeom prst="arc">
                <a:avLst>
                  <a:gd name="adj1" fmla="val 21579902"/>
                  <a:gd name="adj2" fmla="val 10825974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  <a:ea typeface="ＭＳ Ｐゴシック" charset="-128"/>
                </a:endParaRPr>
              </a:p>
            </p:txBody>
          </p:sp>
          <p:sp>
            <p:nvSpPr>
              <p:cNvPr id="348" name="Arc 347"/>
              <p:cNvSpPr/>
              <p:nvPr/>
            </p:nvSpPr>
            <p:spPr bwMode="auto">
              <a:xfrm rot="10800000">
                <a:off x="2101104" y="912614"/>
                <a:ext cx="495669" cy="3755812"/>
              </a:xfrm>
              <a:prstGeom prst="arc">
                <a:avLst>
                  <a:gd name="adj1" fmla="val 10800000"/>
                  <a:gd name="adj2" fmla="val 0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  <a:ea typeface="ＭＳ Ｐゴシック" charset="-128"/>
                </a:endParaRPr>
              </a:p>
            </p:txBody>
          </p:sp>
          <p:sp>
            <p:nvSpPr>
              <p:cNvPr id="349" name="Arc 348"/>
              <p:cNvSpPr/>
              <p:nvPr/>
            </p:nvSpPr>
            <p:spPr bwMode="auto">
              <a:xfrm rot="10800000">
                <a:off x="1040013" y="937606"/>
                <a:ext cx="1527184" cy="3820567"/>
              </a:xfrm>
              <a:prstGeom prst="arc">
                <a:avLst>
                  <a:gd name="adj1" fmla="val 21579902"/>
                  <a:gd name="adj2" fmla="val 10825974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  <a:ea typeface="ＭＳ Ｐゴシック" charset="-128"/>
                </a:endParaRPr>
              </a:p>
            </p:txBody>
          </p:sp>
          <p:sp>
            <p:nvSpPr>
              <p:cNvPr id="350" name="Arc 349"/>
              <p:cNvSpPr/>
              <p:nvPr/>
            </p:nvSpPr>
            <p:spPr bwMode="auto">
              <a:xfrm rot="10800000">
                <a:off x="1063808" y="844248"/>
                <a:ext cx="629624" cy="3691057"/>
              </a:xfrm>
              <a:prstGeom prst="arc">
                <a:avLst>
                  <a:gd name="adj1" fmla="val 10800000"/>
                  <a:gd name="adj2" fmla="val 0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  <a:ea typeface="ＭＳ Ｐゴシック" charset="-128"/>
                </a:endParaRPr>
              </a:p>
            </p:txBody>
          </p:sp>
          <p:sp>
            <p:nvSpPr>
              <p:cNvPr id="351" name="Arc 350"/>
              <p:cNvSpPr/>
              <p:nvPr/>
            </p:nvSpPr>
            <p:spPr bwMode="auto">
              <a:xfrm rot="10800000">
                <a:off x="132109" y="1024335"/>
                <a:ext cx="1527184" cy="3852935"/>
              </a:xfrm>
              <a:prstGeom prst="arc">
                <a:avLst>
                  <a:gd name="adj1" fmla="val 21579902"/>
                  <a:gd name="adj2" fmla="val 10825974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  <a:ea typeface="ＭＳ Ｐゴシック" charset="-128"/>
                </a:endParaRPr>
              </a:p>
            </p:txBody>
          </p:sp>
          <p:sp>
            <p:nvSpPr>
              <p:cNvPr id="352" name="Arc 351"/>
              <p:cNvSpPr/>
              <p:nvPr/>
            </p:nvSpPr>
            <p:spPr bwMode="auto">
              <a:xfrm rot="10800000">
                <a:off x="3109013" y="1178072"/>
                <a:ext cx="1540576" cy="3529158"/>
              </a:xfrm>
              <a:prstGeom prst="arc">
                <a:avLst>
                  <a:gd name="adj1" fmla="val 21579902"/>
                  <a:gd name="adj2" fmla="val 10825974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  <a:ea typeface="ＭＳ Ｐゴシック" charset="-128"/>
                </a:endParaRPr>
              </a:p>
            </p:txBody>
          </p:sp>
          <p:sp>
            <p:nvSpPr>
              <p:cNvPr id="353" name="Arc 352"/>
              <p:cNvSpPr/>
              <p:nvPr/>
            </p:nvSpPr>
            <p:spPr bwMode="auto">
              <a:xfrm rot="10800000">
                <a:off x="3097299" y="648882"/>
                <a:ext cx="468868" cy="4079589"/>
              </a:xfrm>
              <a:prstGeom prst="arc">
                <a:avLst>
                  <a:gd name="adj1" fmla="val 10799995"/>
                  <a:gd name="adj2" fmla="val 0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  <a:ea typeface="ＭＳ Ｐゴシック" charset="-128"/>
                </a:endParaRPr>
              </a:p>
            </p:txBody>
          </p:sp>
          <p:sp>
            <p:nvSpPr>
              <p:cNvPr id="354" name="Arc 353"/>
              <p:cNvSpPr/>
              <p:nvPr/>
            </p:nvSpPr>
            <p:spPr bwMode="auto">
              <a:xfrm rot="10800000">
                <a:off x="4273176" y="1079763"/>
                <a:ext cx="1500392" cy="3917690"/>
              </a:xfrm>
              <a:prstGeom prst="arc">
                <a:avLst>
                  <a:gd name="adj1" fmla="val 21579902"/>
                  <a:gd name="adj2" fmla="val 10825974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  <a:ea typeface="ＭＳ Ｐゴシック" charset="-128"/>
                </a:endParaRPr>
              </a:p>
            </p:txBody>
          </p:sp>
          <p:sp>
            <p:nvSpPr>
              <p:cNvPr id="355" name="Arc 354"/>
              <p:cNvSpPr/>
              <p:nvPr/>
            </p:nvSpPr>
            <p:spPr bwMode="auto">
              <a:xfrm rot="10800000">
                <a:off x="4230128" y="1132182"/>
                <a:ext cx="388490" cy="3723424"/>
              </a:xfrm>
              <a:prstGeom prst="arc">
                <a:avLst>
                  <a:gd name="adj1" fmla="val 9615647"/>
                  <a:gd name="adj2" fmla="val 0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  <a:ea typeface="ＭＳ Ｐゴシック" charset="-128"/>
                </a:endParaRPr>
              </a:p>
            </p:txBody>
          </p:sp>
          <p:sp>
            <p:nvSpPr>
              <p:cNvPr id="356" name="Arc 355"/>
              <p:cNvSpPr/>
              <p:nvPr/>
            </p:nvSpPr>
            <p:spPr bwMode="auto">
              <a:xfrm rot="10800000">
                <a:off x="5236464" y="845466"/>
                <a:ext cx="576039" cy="3691057"/>
              </a:xfrm>
              <a:prstGeom prst="arc">
                <a:avLst>
                  <a:gd name="adj1" fmla="val 10800000"/>
                  <a:gd name="adj2" fmla="val 0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  <a:ea typeface="ＭＳ Ｐゴシック" charset="-128"/>
                </a:endParaRPr>
              </a:p>
            </p:txBody>
          </p:sp>
          <p:sp>
            <p:nvSpPr>
              <p:cNvPr id="357" name="Arc 356"/>
              <p:cNvSpPr/>
              <p:nvPr/>
            </p:nvSpPr>
            <p:spPr bwMode="auto">
              <a:xfrm rot="10800000">
                <a:off x="5179816" y="935333"/>
                <a:ext cx="1527184" cy="3885323"/>
              </a:xfrm>
              <a:prstGeom prst="arc">
                <a:avLst>
                  <a:gd name="adj1" fmla="val 21579902"/>
                  <a:gd name="adj2" fmla="val 10825974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  <a:ea typeface="ＭＳ Ｐゴシック" charset="-128"/>
                </a:endParaRPr>
              </a:p>
            </p:txBody>
          </p:sp>
        </p:grpSp>
        <p:grpSp>
          <p:nvGrpSpPr>
            <p:cNvPr id="615462" name="Group 291"/>
            <p:cNvGrpSpPr>
              <a:grpSpLocks/>
            </p:cNvGrpSpPr>
            <p:nvPr/>
          </p:nvGrpSpPr>
          <p:grpSpPr bwMode="auto">
            <a:xfrm rot="8310677">
              <a:off x="7925592" y="1378744"/>
              <a:ext cx="779463" cy="200025"/>
              <a:chOff x="215936" y="644546"/>
              <a:chExt cx="6576508" cy="4079854"/>
            </a:xfrm>
          </p:grpSpPr>
          <p:sp>
            <p:nvSpPr>
              <p:cNvPr id="359" name="Arc 358"/>
              <p:cNvSpPr/>
              <p:nvPr/>
            </p:nvSpPr>
            <p:spPr bwMode="auto">
              <a:xfrm rot="10800000">
                <a:off x="2136606" y="895633"/>
                <a:ext cx="1500045" cy="3918611"/>
              </a:xfrm>
              <a:prstGeom prst="arc">
                <a:avLst>
                  <a:gd name="adj1" fmla="val 21579902"/>
                  <a:gd name="adj2" fmla="val 10825974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  <a:ea typeface="ＭＳ Ｐゴシック" charset="-128"/>
                </a:endParaRPr>
              </a:p>
            </p:txBody>
          </p:sp>
          <p:sp>
            <p:nvSpPr>
              <p:cNvPr id="360" name="Arc 359"/>
              <p:cNvSpPr/>
              <p:nvPr/>
            </p:nvSpPr>
            <p:spPr bwMode="auto">
              <a:xfrm rot="10800000">
                <a:off x="2154444" y="956698"/>
                <a:ext cx="495555" cy="3756695"/>
              </a:xfrm>
              <a:prstGeom prst="arc">
                <a:avLst>
                  <a:gd name="adj1" fmla="val 10800000"/>
                  <a:gd name="adj2" fmla="val 0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  <a:ea typeface="ＭＳ Ｐゴシック" charset="-128"/>
                </a:endParaRPr>
              </a:p>
            </p:txBody>
          </p:sp>
          <p:sp>
            <p:nvSpPr>
              <p:cNvPr id="361" name="Arc 360"/>
              <p:cNvSpPr/>
              <p:nvPr/>
            </p:nvSpPr>
            <p:spPr bwMode="auto">
              <a:xfrm rot="10800000">
                <a:off x="1037692" y="979090"/>
                <a:ext cx="1526832" cy="3821465"/>
              </a:xfrm>
              <a:prstGeom prst="arc">
                <a:avLst>
                  <a:gd name="adj1" fmla="val 21579902"/>
                  <a:gd name="adj2" fmla="val 10825974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  <a:ea typeface="ＭＳ Ｐゴシック" charset="-128"/>
                </a:endParaRPr>
              </a:p>
            </p:txBody>
          </p:sp>
          <p:sp>
            <p:nvSpPr>
              <p:cNvPr id="362" name="Arc 361"/>
              <p:cNvSpPr/>
              <p:nvPr/>
            </p:nvSpPr>
            <p:spPr bwMode="auto">
              <a:xfrm rot="10800000">
                <a:off x="1117511" y="903563"/>
                <a:ext cx="629479" cy="3691924"/>
              </a:xfrm>
              <a:prstGeom prst="arc">
                <a:avLst>
                  <a:gd name="adj1" fmla="val 10800000"/>
                  <a:gd name="adj2" fmla="val 0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  <a:ea typeface="ＭＳ Ｐゴシック" charset="-128"/>
                </a:endParaRPr>
              </a:p>
            </p:txBody>
          </p:sp>
          <p:sp>
            <p:nvSpPr>
              <p:cNvPr id="363" name="Arc 362"/>
              <p:cNvSpPr/>
              <p:nvPr/>
            </p:nvSpPr>
            <p:spPr bwMode="auto">
              <a:xfrm rot="10800000">
                <a:off x="152417" y="1036881"/>
                <a:ext cx="1526832" cy="3853861"/>
              </a:xfrm>
              <a:prstGeom prst="arc">
                <a:avLst>
                  <a:gd name="adj1" fmla="val 21579902"/>
                  <a:gd name="adj2" fmla="val 10825974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  <a:ea typeface="ＭＳ Ｐゴシック" charset="-128"/>
                </a:endParaRPr>
              </a:p>
            </p:txBody>
          </p:sp>
          <p:sp>
            <p:nvSpPr>
              <p:cNvPr id="364" name="Arc 363"/>
              <p:cNvSpPr/>
              <p:nvPr/>
            </p:nvSpPr>
            <p:spPr bwMode="auto">
              <a:xfrm rot="10800000">
                <a:off x="3130477" y="1226282"/>
                <a:ext cx="1540229" cy="3530008"/>
              </a:xfrm>
              <a:prstGeom prst="arc">
                <a:avLst>
                  <a:gd name="adj1" fmla="val 21579902"/>
                  <a:gd name="adj2" fmla="val 10825974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  <a:ea typeface="ＭＳ Ｐゴシック" charset="-128"/>
                </a:endParaRPr>
              </a:p>
            </p:txBody>
          </p:sp>
          <p:sp>
            <p:nvSpPr>
              <p:cNvPr id="365" name="Arc 364"/>
              <p:cNvSpPr/>
              <p:nvPr/>
            </p:nvSpPr>
            <p:spPr bwMode="auto">
              <a:xfrm rot="10800000">
                <a:off x="3124303" y="721689"/>
                <a:ext cx="468760" cy="4080548"/>
              </a:xfrm>
              <a:prstGeom prst="arc">
                <a:avLst>
                  <a:gd name="adj1" fmla="val 10799995"/>
                  <a:gd name="adj2" fmla="val 0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  <a:ea typeface="ＭＳ Ｐゴシック" charset="-128"/>
                </a:endParaRPr>
              </a:p>
            </p:txBody>
          </p:sp>
          <p:sp>
            <p:nvSpPr>
              <p:cNvPr id="366" name="Arc 365"/>
              <p:cNvSpPr/>
              <p:nvPr/>
            </p:nvSpPr>
            <p:spPr bwMode="auto">
              <a:xfrm rot="10800000">
                <a:off x="4275644" y="1060070"/>
                <a:ext cx="1500045" cy="3918611"/>
              </a:xfrm>
              <a:prstGeom prst="arc">
                <a:avLst>
                  <a:gd name="adj1" fmla="val 21579902"/>
                  <a:gd name="adj2" fmla="val 10825974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  <a:ea typeface="ＭＳ Ｐゴシック" charset="-128"/>
                </a:endParaRPr>
              </a:p>
            </p:txBody>
          </p:sp>
          <p:sp>
            <p:nvSpPr>
              <p:cNvPr id="367" name="Arc 366"/>
              <p:cNvSpPr/>
              <p:nvPr/>
            </p:nvSpPr>
            <p:spPr bwMode="auto">
              <a:xfrm rot="10800000">
                <a:off x="4277029" y="1182117"/>
                <a:ext cx="388409" cy="3724320"/>
              </a:xfrm>
              <a:prstGeom prst="arc">
                <a:avLst>
                  <a:gd name="adj1" fmla="val 9615647"/>
                  <a:gd name="adj2" fmla="val 0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  <a:ea typeface="ＭＳ Ｐゴシック" charset="-128"/>
                </a:endParaRPr>
              </a:p>
            </p:txBody>
          </p:sp>
          <p:sp>
            <p:nvSpPr>
              <p:cNvPr id="368" name="Arc 367"/>
              <p:cNvSpPr/>
              <p:nvPr/>
            </p:nvSpPr>
            <p:spPr bwMode="auto">
              <a:xfrm rot="10800000">
                <a:off x="5271872" y="910609"/>
                <a:ext cx="575914" cy="3691924"/>
              </a:xfrm>
              <a:prstGeom prst="arc">
                <a:avLst>
                  <a:gd name="adj1" fmla="val 10800000"/>
                  <a:gd name="adj2" fmla="val 0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  <a:ea typeface="ＭＳ Ｐゴシック" charset="-128"/>
                </a:endParaRPr>
              </a:p>
            </p:txBody>
          </p:sp>
          <p:sp>
            <p:nvSpPr>
              <p:cNvPr id="369" name="Arc 368"/>
              <p:cNvSpPr/>
              <p:nvPr/>
            </p:nvSpPr>
            <p:spPr bwMode="auto">
              <a:xfrm rot="10800000">
                <a:off x="5203081" y="948127"/>
                <a:ext cx="1526832" cy="3886236"/>
              </a:xfrm>
              <a:prstGeom prst="arc">
                <a:avLst>
                  <a:gd name="adj1" fmla="val 21579902"/>
                  <a:gd name="adj2" fmla="val 10825974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  <a:ea typeface="ＭＳ Ｐゴシック" charset="-128"/>
                </a:endParaRPr>
              </a:p>
            </p:txBody>
          </p:sp>
        </p:grpSp>
        <p:grpSp>
          <p:nvGrpSpPr>
            <p:cNvPr id="615463" name="Group 206"/>
            <p:cNvGrpSpPr>
              <a:grpSpLocks/>
            </p:cNvGrpSpPr>
            <p:nvPr/>
          </p:nvGrpSpPr>
          <p:grpSpPr bwMode="auto">
            <a:xfrm rot="171537">
              <a:off x="8376347" y="2451859"/>
              <a:ext cx="1224854" cy="139236"/>
              <a:chOff x="-674511" y="1463036"/>
              <a:chExt cx="10366912" cy="1478290"/>
            </a:xfrm>
          </p:grpSpPr>
          <p:sp>
            <p:nvSpPr>
              <p:cNvPr id="371" name="Arc 370"/>
              <p:cNvSpPr/>
              <p:nvPr/>
            </p:nvSpPr>
            <p:spPr bwMode="auto">
              <a:xfrm>
                <a:off x="4425657" y="1046700"/>
                <a:ext cx="2216841" cy="1567754"/>
              </a:xfrm>
              <a:prstGeom prst="arc">
                <a:avLst>
                  <a:gd name="adj1" fmla="val 21579902"/>
                  <a:gd name="adj2" fmla="val 10825974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  <a:ea typeface="ＭＳ Ｐゴシック" charset="-128"/>
                </a:endParaRPr>
              </a:p>
            </p:txBody>
          </p:sp>
          <p:sp>
            <p:nvSpPr>
              <p:cNvPr id="372" name="Arc 371"/>
              <p:cNvSpPr/>
              <p:nvPr/>
            </p:nvSpPr>
            <p:spPr bwMode="auto">
              <a:xfrm>
                <a:off x="5850241" y="1085126"/>
                <a:ext cx="832997" cy="1466599"/>
              </a:xfrm>
              <a:prstGeom prst="arc">
                <a:avLst>
                  <a:gd name="adj1" fmla="val 10800000"/>
                  <a:gd name="adj2" fmla="val 0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  <a:ea typeface="ＭＳ Ｐゴシック" charset="-128"/>
                </a:endParaRPr>
              </a:p>
            </p:txBody>
          </p:sp>
          <p:sp>
            <p:nvSpPr>
              <p:cNvPr id="373" name="Arc 372"/>
              <p:cNvSpPr/>
              <p:nvPr/>
            </p:nvSpPr>
            <p:spPr bwMode="auto">
              <a:xfrm>
                <a:off x="5891299" y="1038830"/>
                <a:ext cx="2230281" cy="1550891"/>
              </a:xfrm>
              <a:prstGeom prst="arc">
                <a:avLst>
                  <a:gd name="adj1" fmla="val 21579902"/>
                  <a:gd name="adj2" fmla="val 10825974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  <a:ea typeface="ＭＳ Ｐゴシック" charset="-128"/>
                </a:endParaRPr>
              </a:p>
            </p:txBody>
          </p:sp>
          <p:sp>
            <p:nvSpPr>
              <p:cNvPr id="374" name="Arc 373"/>
              <p:cNvSpPr/>
              <p:nvPr/>
            </p:nvSpPr>
            <p:spPr bwMode="auto">
              <a:xfrm>
                <a:off x="7288049" y="1045664"/>
                <a:ext cx="832997" cy="1466609"/>
              </a:xfrm>
              <a:prstGeom prst="arc">
                <a:avLst>
                  <a:gd name="adj1" fmla="val 10800000"/>
                  <a:gd name="adj2" fmla="val 0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  <a:ea typeface="ＭＳ Ｐゴシック" charset="-128"/>
                </a:endParaRPr>
              </a:p>
            </p:txBody>
          </p:sp>
          <p:sp>
            <p:nvSpPr>
              <p:cNvPr id="375" name="Arc 374"/>
              <p:cNvSpPr/>
              <p:nvPr/>
            </p:nvSpPr>
            <p:spPr bwMode="auto">
              <a:xfrm>
                <a:off x="7195933" y="1058322"/>
                <a:ext cx="2230281" cy="1500314"/>
              </a:xfrm>
              <a:prstGeom prst="arc">
                <a:avLst>
                  <a:gd name="adj1" fmla="val 21579902"/>
                  <a:gd name="adj2" fmla="val 10825974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  <a:ea typeface="ＭＳ Ｐゴシック" charset="-128"/>
                </a:endParaRPr>
              </a:p>
            </p:txBody>
          </p:sp>
          <p:sp>
            <p:nvSpPr>
              <p:cNvPr id="376" name="Arc 375"/>
              <p:cNvSpPr/>
              <p:nvPr/>
            </p:nvSpPr>
            <p:spPr bwMode="auto">
              <a:xfrm>
                <a:off x="3011981" y="1016293"/>
                <a:ext cx="2243721" cy="1567744"/>
              </a:xfrm>
              <a:prstGeom prst="arc">
                <a:avLst>
                  <a:gd name="adj1" fmla="val 21579902"/>
                  <a:gd name="adj2" fmla="val 10825974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  <a:ea typeface="ＭＳ Ｐゴシック" charset="-128"/>
                </a:endParaRPr>
              </a:p>
            </p:txBody>
          </p:sp>
          <p:sp>
            <p:nvSpPr>
              <p:cNvPr id="377" name="Arc 376"/>
              <p:cNvSpPr/>
              <p:nvPr/>
            </p:nvSpPr>
            <p:spPr bwMode="auto">
              <a:xfrm>
                <a:off x="4455340" y="1086996"/>
                <a:ext cx="873299" cy="1668899"/>
              </a:xfrm>
              <a:prstGeom prst="arc">
                <a:avLst>
                  <a:gd name="adj1" fmla="val 10800000"/>
                  <a:gd name="adj2" fmla="val 0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  <a:ea typeface="ＭＳ Ｐゴシック" charset="-128"/>
                </a:endParaRPr>
              </a:p>
            </p:txBody>
          </p:sp>
          <p:sp>
            <p:nvSpPr>
              <p:cNvPr id="378" name="Arc 377"/>
              <p:cNvSpPr/>
              <p:nvPr/>
            </p:nvSpPr>
            <p:spPr bwMode="auto">
              <a:xfrm>
                <a:off x="1692592" y="963969"/>
                <a:ext cx="2243721" cy="1618322"/>
              </a:xfrm>
              <a:prstGeom prst="arc">
                <a:avLst>
                  <a:gd name="adj1" fmla="val 21579902"/>
                  <a:gd name="adj2" fmla="val 10825974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  <a:ea typeface="ＭＳ Ｐゴシック" charset="-128"/>
                </a:endParaRPr>
              </a:p>
            </p:txBody>
          </p:sp>
          <p:sp>
            <p:nvSpPr>
              <p:cNvPr id="379" name="Arc 378"/>
              <p:cNvSpPr/>
              <p:nvPr/>
            </p:nvSpPr>
            <p:spPr bwMode="auto">
              <a:xfrm>
                <a:off x="3069197" y="1106715"/>
                <a:ext cx="859867" cy="1601469"/>
              </a:xfrm>
              <a:prstGeom prst="arc">
                <a:avLst>
                  <a:gd name="adj1" fmla="val 10800000"/>
                  <a:gd name="adj2" fmla="val 0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  <a:ea typeface="ＭＳ Ｐゴシック" charset="-128"/>
                </a:endParaRPr>
              </a:p>
            </p:txBody>
          </p:sp>
          <p:sp>
            <p:nvSpPr>
              <p:cNvPr id="380" name="Arc 379"/>
              <p:cNvSpPr/>
              <p:nvPr/>
            </p:nvSpPr>
            <p:spPr bwMode="auto">
              <a:xfrm>
                <a:off x="320550" y="966384"/>
                <a:ext cx="2216850" cy="1618322"/>
              </a:xfrm>
              <a:prstGeom prst="arc">
                <a:avLst>
                  <a:gd name="adj1" fmla="val 21579902"/>
                  <a:gd name="adj2" fmla="val 10825974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  <a:ea typeface="ＭＳ Ｐゴシック" charset="-128"/>
                </a:endParaRPr>
              </a:p>
            </p:txBody>
          </p:sp>
          <p:sp>
            <p:nvSpPr>
              <p:cNvPr id="381" name="Arc 380"/>
              <p:cNvSpPr/>
              <p:nvPr/>
            </p:nvSpPr>
            <p:spPr bwMode="auto">
              <a:xfrm>
                <a:off x="1735070" y="1106692"/>
                <a:ext cx="832997" cy="1483461"/>
              </a:xfrm>
              <a:prstGeom prst="arc">
                <a:avLst>
                  <a:gd name="adj1" fmla="val 10800000"/>
                  <a:gd name="adj2" fmla="val 0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  <a:ea typeface="ＭＳ Ｐゴシック" charset="-128"/>
                </a:endParaRPr>
              </a:p>
            </p:txBody>
          </p:sp>
          <p:sp>
            <p:nvSpPr>
              <p:cNvPr id="382" name="Arc 381"/>
              <p:cNvSpPr/>
              <p:nvPr/>
            </p:nvSpPr>
            <p:spPr bwMode="auto">
              <a:xfrm>
                <a:off x="-1050194" y="1000381"/>
                <a:ext cx="2257152" cy="1618322"/>
              </a:xfrm>
              <a:prstGeom prst="arc">
                <a:avLst>
                  <a:gd name="adj1" fmla="val 21579902"/>
                  <a:gd name="adj2" fmla="val 10825974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  <a:ea typeface="ＭＳ Ｐゴシック" charset="-128"/>
                </a:endParaRPr>
              </a:p>
            </p:txBody>
          </p:sp>
          <p:sp>
            <p:nvSpPr>
              <p:cNvPr id="383" name="Arc 382"/>
              <p:cNvSpPr/>
              <p:nvPr/>
            </p:nvSpPr>
            <p:spPr bwMode="auto">
              <a:xfrm>
                <a:off x="349253" y="1092266"/>
                <a:ext cx="832997" cy="1500314"/>
              </a:xfrm>
              <a:prstGeom prst="arc">
                <a:avLst>
                  <a:gd name="adj1" fmla="val 10800000"/>
                  <a:gd name="adj2" fmla="val 0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  <a:ea typeface="ＭＳ Ｐゴシック" charset="-128"/>
                </a:endParaRPr>
              </a:p>
            </p:txBody>
          </p:sp>
        </p:grpSp>
      </p:grpSp>
      <p:sp>
        <p:nvSpPr>
          <p:cNvPr id="188" name="Title 18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Parton Saturation</a:t>
            </a:r>
            <a:endParaRPr lang="en-US" dirty="0"/>
          </a:p>
        </p:txBody>
      </p:sp>
      <p:pic>
        <p:nvPicPr>
          <p:cNvPr id="31" name="Group 189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1150" y="3767138"/>
            <a:ext cx="3432175" cy="2974975"/>
          </a:xfrm>
          <a:prstGeom prst="rect">
            <a:avLst/>
          </a:prstGeom>
          <a:noFill/>
        </p:spPr>
      </p:pic>
      <p:graphicFrame>
        <p:nvGraphicFramePr>
          <p:cNvPr id="615426" name="Object 2"/>
          <p:cNvGraphicFramePr>
            <a:graphicFrameLocks noChangeAspect="1"/>
          </p:cNvGraphicFramePr>
          <p:nvPr/>
        </p:nvGraphicFramePr>
        <p:xfrm>
          <a:off x="1892300" y="1511300"/>
          <a:ext cx="1333500" cy="558800"/>
        </p:xfrm>
        <a:graphic>
          <a:graphicData uri="http://schemas.openxmlformats.org/presentationml/2006/ole">
            <p:oleObj spid="_x0000_s615426" name="Equation" r:id="rId5" imgW="1333500" imgH="558800" progId="">
              <p:embed/>
            </p:oleObj>
          </a:graphicData>
        </a:graphic>
      </p:graphicFrame>
      <p:sp>
        <p:nvSpPr>
          <p:cNvPr id="189" name="Rectangle 3"/>
          <p:cNvSpPr txBox="1">
            <a:spLocks noChangeArrowheads="1"/>
          </p:cNvSpPr>
          <p:nvPr/>
        </p:nvSpPr>
        <p:spPr bwMode="auto">
          <a:xfrm>
            <a:off x="0" y="673100"/>
            <a:ext cx="5410200" cy="311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Ins="133350"/>
          <a:lstStyle/>
          <a:p>
            <a:pPr marL="266700" indent="-227013">
              <a:buClr>
                <a:srgbClr val="0000FF"/>
              </a:buClr>
              <a:buFont typeface="Wingdings" charset="2"/>
              <a:buChar char="q"/>
              <a:defRPr/>
            </a:pPr>
            <a:r>
              <a:rPr lang="en-US" kern="0" dirty="0"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</a:rPr>
              <a:t> at small </a:t>
            </a:r>
            <a:r>
              <a:rPr lang="en-US" kern="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</a:rPr>
              <a:t>x</a:t>
            </a:r>
            <a:r>
              <a:rPr lang="en-US" kern="0" dirty="0"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</a:rPr>
              <a:t> linear evolution gives</a:t>
            </a:r>
          </a:p>
          <a:p>
            <a:pPr marL="266700" indent="-227013">
              <a:buClr>
                <a:srgbClr val="0000FF"/>
              </a:buClr>
              <a:buFont typeface="Wingdings" charset="2"/>
              <a:buNone/>
              <a:defRPr/>
            </a:pPr>
            <a:r>
              <a:rPr lang="en-US" kern="0" dirty="0"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</a:rPr>
              <a:t>   strongly rising </a:t>
            </a:r>
            <a:r>
              <a:rPr lang="en-US" kern="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</a:rPr>
              <a:t>g(x</a:t>
            </a:r>
            <a:r>
              <a:rPr lang="en-US" kern="0" dirty="0"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</a:rPr>
              <a:t>)</a:t>
            </a:r>
          </a:p>
          <a:p>
            <a:pPr marL="723900" lvl="1" indent="-227013">
              <a:buClr>
                <a:srgbClr val="0000FF"/>
              </a:buClr>
              <a:buFont typeface="Wingdings" charset="2"/>
              <a:buChar char="Ø"/>
              <a:defRPr/>
            </a:pPr>
            <a:r>
              <a:rPr lang="en-US" kern="0" dirty="0"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</a:rPr>
              <a:t>violation of Froissart unitary bound </a:t>
            </a:r>
          </a:p>
          <a:p>
            <a:pPr marL="723900" lvl="1" indent="-227013">
              <a:lnSpc>
                <a:spcPct val="150000"/>
              </a:lnSpc>
              <a:buClr>
                <a:srgbClr val="0000FF"/>
              </a:buClr>
              <a:defRPr/>
            </a:pPr>
            <a:endParaRPr lang="en-US" kern="0" dirty="0">
              <a:effectLst>
                <a:outerShdw blurRad="38100" dist="38100" dir="2700000" algn="tl">
                  <a:srgbClr val="DDDDDD"/>
                </a:outerShdw>
              </a:effectLst>
              <a:latin typeface="+mn-lt"/>
              <a:ea typeface="+mn-ea"/>
            </a:endParaRPr>
          </a:p>
          <a:p>
            <a:pPr marL="266700" indent="-227013">
              <a:lnSpc>
                <a:spcPct val="150000"/>
              </a:lnSpc>
              <a:buClr>
                <a:srgbClr val="0000FF"/>
              </a:buClr>
              <a:buFont typeface="Wingdings" charset="2"/>
              <a:buChar char="q"/>
              <a:defRPr/>
            </a:pPr>
            <a:r>
              <a:rPr lang="en-US" kern="0" dirty="0"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</a:rPr>
              <a:t> BK/JIMWLK </a:t>
            </a:r>
            <a:r>
              <a:rPr lang="en-US" kern="0" dirty="0">
                <a:solidFill>
                  <a:srgbClr val="FF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</a:rPr>
              <a:t>non-linear </a:t>
            </a:r>
            <a:r>
              <a:rPr lang="en-US" kern="0" dirty="0"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</a:rPr>
              <a:t>evolution includes </a:t>
            </a:r>
          </a:p>
          <a:p>
            <a:pPr marL="266700" indent="-227013">
              <a:buClr>
                <a:srgbClr val="0000FF"/>
              </a:buClr>
              <a:buFont typeface="Wingdings" charset="2"/>
              <a:buNone/>
              <a:defRPr/>
            </a:pPr>
            <a:r>
              <a:rPr lang="en-US" kern="0" dirty="0">
                <a:solidFill>
                  <a:srgbClr val="FF66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</a:rPr>
              <a:t>   </a:t>
            </a:r>
            <a:r>
              <a:rPr lang="en-US" kern="0" dirty="0">
                <a:solidFill>
                  <a:srgbClr val="FF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</a:rPr>
              <a:t>recombination</a:t>
            </a:r>
            <a:r>
              <a:rPr lang="en-US" kern="0" dirty="0"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</a:rPr>
              <a:t> effects </a:t>
            </a:r>
            <a:r>
              <a:rPr lang="en-US" kern="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  <a:sym typeface="Wingdings"/>
              </a:rPr>
              <a:t></a:t>
            </a:r>
            <a:r>
              <a:rPr lang="en-US" kern="0" dirty="0"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  <a:sym typeface="Wingdings"/>
              </a:rPr>
              <a:t> </a:t>
            </a:r>
            <a:r>
              <a:rPr lang="en-US" kern="0" dirty="0">
                <a:solidFill>
                  <a:srgbClr val="FF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</a:rPr>
              <a:t>saturation</a:t>
            </a:r>
          </a:p>
          <a:p>
            <a:pPr marL="666750" lvl="1" indent="-227013">
              <a:spcBef>
                <a:spcPct val="20000"/>
              </a:spcBef>
              <a:buClr>
                <a:srgbClr val="0000FF"/>
              </a:buClr>
              <a:buSzPct val="100000"/>
              <a:buFont typeface="Wingdings" charset="2"/>
              <a:buChar char="Ø"/>
              <a:defRPr/>
            </a:pPr>
            <a:r>
              <a:rPr lang="en-US" sz="1600" kern="0" dirty="0"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</a:rPr>
              <a:t>Dynamically generated scale</a:t>
            </a:r>
          </a:p>
          <a:p>
            <a:pPr marL="666750" lvl="1" indent="-227013">
              <a:spcBef>
                <a:spcPct val="20000"/>
              </a:spcBef>
              <a:buClr>
                <a:srgbClr val="0000FF"/>
              </a:buClr>
              <a:buSzPct val="100000"/>
              <a:buFont typeface="Wingdings" charset="2"/>
              <a:buNone/>
              <a:defRPr/>
            </a:pPr>
            <a:r>
              <a:rPr lang="en-US" sz="1600" kern="0" dirty="0"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</a:rPr>
              <a:t>   </a:t>
            </a:r>
            <a:r>
              <a:rPr lang="en-US" sz="1600" kern="0" dirty="0">
                <a:solidFill>
                  <a:srgbClr val="FF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</a:rPr>
              <a:t>Saturation Scale: Q</a:t>
            </a:r>
            <a:r>
              <a:rPr lang="en-US" sz="1600" kern="0" baseline="30000" dirty="0">
                <a:solidFill>
                  <a:srgbClr val="FF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</a:rPr>
              <a:t>2</a:t>
            </a:r>
            <a:r>
              <a:rPr lang="en-US" sz="1600" kern="0" baseline="-25000" dirty="0">
                <a:solidFill>
                  <a:srgbClr val="FF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</a:rPr>
              <a:t>s</a:t>
            </a:r>
            <a:r>
              <a:rPr lang="en-US" sz="1600" kern="0" dirty="0">
                <a:solidFill>
                  <a:srgbClr val="FF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</a:rPr>
              <a:t>(x)</a:t>
            </a:r>
          </a:p>
          <a:p>
            <a:pPr marL="1066800" lvl="2" indent="-227013">
              <a:spcBef>
                <a:spcPct val="20000"/>
              </a:spcBef>
              <a:buClr>
                <a:srgbClr val="0000FF"/>
              </a:buClr>
              <a:buSzPct val="100000"/>
              <a:buFont typeface="Wingdings" charset="2"/>
              <a:buChar char="§"/>
              <a:defRPr/>
            </a:pPr>
            <a:r>
              <a:rPr lang="en-US" sz="1400" kern="0" dirty="0"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</a:rPr>
              <a:t>Increases with energy or decreasing </a:t>
            </a:r>
            <a:r>
              <a:rPr lang="en-US" sz="1400" kern="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</a:rPr>
              <a:t>x</a:t>
            </a:r>
            <a:endParaRPr lang="en-US" sz="1400" kern="0" dirty="0">
              <a:effectLst>
                <a:outerShdw blurRad="38100" dist="38100" dir="2700000" algn="tl">
                  <a:srgbClr val="DDDDDD"/>
                </a:outerShdw>
              </a:effectLst>
              <a:latin typeface="+mn-lt"/>
              <a:ea typeface="+mn-ea"/>
            </a:endParaRPr>
          </a:p>
          <a:p>
            <a:pPr marL="666750" lvl="1" indent="-227013">
              <a:spcBef>
                <a:spcPct val="20000"/>
              </a:spcBef>
              <a:buClr>
                <a:srgbClr val="0000FF"/>
              </a:buClr>
              <a:buSzPct val="100000"/>
              <a:buFont typeface="Wingdings" charset="2"/>
              <a:buChar char="Ø"/>
              <a:defRPr/>
            </a:pPr>
            <a:r>
              <a:rPr lang="en-US" sz="1600" kern="0" dirty="0"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</a:rPr>
              <a:t>Scale with </a:t>
            </a:r>
            <a:r>
              <a:rPr lang="en-US" sz="1600" i="1" kern="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Times New Roman" charset="0"/>
                <a:cs typeface="Times New Roman" charset="0"/>
                <a:sym typeface="Times New Roman" charset="0"/>
              </a:rPr>
              <a:t>Q</a:t>
            </a:r>
            <a:r>
              <a:rPr lang="en-US" sz="1600" i="1" kern="0" baseline="3000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Times New Roman" charset="0"/>
                <a:cs typeface="Times New Roman" charset="0"/>
                <a:sym typeface="Times New Roman" charset="0"/>
              </a:rPr>
              <a:t>2</a:t>
            </a:r>
            <a:r>
              <a:rPr lang="en-US" sz="1600" i="1" kern="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Times New Roman" charset="0"/>
                <a:cs typeface="Times New Roman" charset="0"/>
                <a:sym typeface="Times New Roman" charset="0"/>
              </a:rPr>
              <a:t>/Q</a:t>
            </a:r>
            <a:r>
              <a:rPr lang="en-US" sz="1600" i="1" kern="0" baseline="3000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Times New Roman" charset="0"/>
                <a:cs typeface="Times New Roman" charset="0"/>
                <a:sym typeface="Times New Roman" charset="0"/>
              </a:rPr>
              <a:t>2</a:t>
            </a:r>
            <a:r>
              <a:rPr lang="en-US" sz="1600" i="1" kern="0" baseline="-2500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Times New Roman" charset="0"/>
                <a:cs typeface="Times New Roman" charset="0"/>
                <a:sym typeface="Times New Roman" charset="0"/>
              </a:rPr>
              <a:t>s</a:t>
            </a:r>
            <a:r>
              <a:rPr lang="en-US" sz="1600" i="1" kern="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Times New Roman" charset="0"/>
                <a:cs typeface="Times New Roman" charset="0"/>
                <a:sym typeface="Times New Roman" charset="0"/>
              </a:rPr>
              <a:t>(x)</a:t>
            </a:r>
            <a:r>
              <a:rPr lang="en-US" sz="1600" kern="0" dirty="0"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</a:rPr>
              <a:t> instead of </a:t>
            </a:r>
            <a:r>
              <a:rPr lang="en-US" sz="1600" i="1" kern="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Times New Roman" charset="0"/>
                <a:cs typeface="Times New Roman" charset="0"/>
                <a:sym typeface="Times New Roman" charset="0"/>
              </a:rPr>
              <a:t>x</a:t>
            </a:r>
            <a:r>
              <a:rPr lang="en-US" sz="1600" kern="0" dirty="0"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</a:rPr>
              <a:t> and </a:t>
            </a:r>
            <a:r>
              <a:rPr lang="en-US" sz="1600" i="1" kern="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Times New Roman" charset="0"/>
                <a:cs typeface="Times New Roman" charset="0"/>
                <a:sym typeface="Times New Roman" charset="0"/>
              </a:rPr>
              <a:t>Q</a:t>
            </a:r>
            <a:r>
              <a:rPr lang="en-US" sz="1600" i="1" kern="0" baseline="3000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Times New Roman" charset="0"/>
                <a:cs typeface="Times New Roman" charset="0"/>
                <a:sym typeface="Times New Roman" charset="0"/>
              </a:rPr>
              <a:t>2</a:t>
            </a:r>
            <a:r>
              <a:rPr lang="en-US" sz="1600" kern="0" dirty="0"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</a:rPr>
              <a:t> separately</a:t>
            </a:r>
            <a:endParaRPr lang="en-US" sz="1600" kern="0" dirty="0">
              <a:effectLst>
                <a:outerShdw blurRad="38100" dist="38100" dir="2700000" algn="tl">
                  <a:srgbClr val="DDDDDD"/>
                </a:outerShdw>
              </a:effectLst>
              <a:latin typeface="+mn-lt"/>
              <a:ea typeface="+mn-ea"/>
            </a:endParaRPr>
          </a:p>
        </p:txBody>
      </p:sp>
      <p:sp>
        <p:nvSpPr>
          <p:cNvPr id="196" name="Date Placeholder 19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E.C. Aschenauer</a:t>
            </a:r>
            <a:endParaRPr lang="en-US" altLang="ja-JP"/>
          </a:p>
        </p:txBody>
      </p:sp>
      <p:sp>
        <p:nvSpPr>
          <p:cNvPr id="208" name="Slide Number Placeholder 20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4041E1-93B6-4B68-8595-FC4EF7F2CF15}" type="slidenum">
              <a:rPr lang="en-US" altLang="ja-JP"/>
              <a:pPr>
                <a:defRPr/>
              </a:pPr>
              <a:t>18</a:t>
            </a:fld>
            <a:endParaRPr lang="en-US" altLang="ja-JP"/>
          </a:p>
        </p:txBody>
      </p:sp>
      <p:sp>
        <p:nvSpPr>
          <p:cNvPr id="210" name="Footer Placeholder 20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PheniX Summer Student Program, June 2010</a:t>
            </a:r>
            <a:endParaRPr lang="en-US" altLang="ja-JP"/>
          </a:p>
        </p:txBody>
      </p:sp>
      <p:sp>
        <p:nvSpPr>
          <p:cNvPr id="18446" name="Text Box 10"/>
          <p:cNvSpPr txBox="1">
            <a:spLocks noChangeArrowheads="1"/>
          </p:cNvSpPr>
          <p:nvPr/>
        </p:nvSpPr>
        <p:spPr bwMode="auto">
          <a:xfrm>
            <a:off x="5143500" y="5214938"/>
            <a:ext cx="3517900" cy="16430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15000"/>
              </a:spcBef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Saturation must set in at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 </a:t>
            </a:r>
          </a:p>
          <a:p>
            <a:pPr algn="ctr" eaLnBrk="0" hangingPunct="0">
              <a:spcBef>
                <a:spcPct val="15000"/>
              </a:spcBef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forward rapidity/low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x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 </a:t>
            </a:r>
          </a:p>
          <a:p>
            <a:pPr algn="ctr" eaLnBrk="0" hangingPunct="0">
              <a:spcBef>
                <a:spcPct val="15000"/>
              </a:spcBef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when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gluons start to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overlap </a:t>
            </a:r>
          </a:p>
          <a:p>
            <a:pPr algn="ctr" eaLnBrk="0" hangingPunct="0">
              <a:spcBef>
                <a:spcPct val="15000"/>
              </a:spcBef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and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when recombination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 </a:t>
            </a:r>
          </a:p>
          <a:p>
            <a:pPr algn="ctr" eaLnBrk="0" hangingPunct="0">
              <a:spcBef>
                <a:spcPct val="15000"/>
              </a:spcBef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becomes important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  <a:ea typeface="ＭＳ Ｐゴシック" charset="-128"/>
            </a:endParaRPr>
          </a:p>
        </p:txBody>
      </p:sp>
      <p:graphicFrame>
        <p:nvGraphicFramePr>
          <p:cNvPr id="615429" name="Object 5"/>
          <p:cNvGraphicFramePr>
            <a:graphicFrameLocks noChangeAspect="1"/>
          </p:cNvGraphicFramePr>
          <p:nvPr/>
        </p:nvGraphicFramePr>
        <p:xfrm>
          <a:off x="4089400" y="5410200"/>
          <a:ext cx="1219200" cy="571500"/>
        </p:xfrm>
        <a:graphic>
          <a:graphicData uri="http://schemas.openxmlformats.org/presentationml/2006/ole">
            <p:oleObj spid="_x0000_s615429" name="Equation" r:id="rId6" imgW="1219200" imgH="571500" progId="">
              <p:embed/>
            </p:oleObj>
          </a:graphicData>
        </a:graphic>
      </p:graphicFrame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EIC - Reaching the Saturation Regime</a:t>
            </a:r>
            <a:endParaRPr lang="en-US"/>
          </a:p>
        </p:txBody>
      </p:sp>
      <p:sp>
        <p:nvSpPr>
          <p:cNvPr id="2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459BDC-A64C-4804-933F-BB533F971EB2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13320" name="Rectangle 8"/>
          <p:cNvSpPr>
            <a:spLocks/>
          </p:cNvSpPr>
          <p:nvPr/>
        </p:nvSpPr>
        <p:spPr bwMode="auto">
          <a:xfrm>
            <a:off x="101600" y="736600"/>
            <a:ext cx="8763000" cy="171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1275" bIns="0"/>
          <a:lstStyle/>
          <a:p>
            <a:pPr marL="41275">
              <a:spcBef>
                <a:spcPts val="450"/>
              </a:spcBef>
            </a:pPr>
            <a:r>
              <a:rPr lang="en-US" sz="200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Saturation:</a:t>
            </a:r>
          </a:p>
          <a:p>
            <a:pPr marL="41275">
              <a:spcBef>
                <a:spcPts val="450"/>
              </a:spcBef>
              <a:buClr>
                <a:srgbClr val="0000FF"/>
              </a:buClr>
              <a:buSzPct val="100000"/>
              <a:buFont typeface="Wingdings" pitchFamily="2" charset="2"/>
              <a:buChar char="q"/>
            </a:pPr>
            <a:r>
              <a:rPr lang="en-US" sz="220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Au: Strong hints from RHIC at x ~ 10</a:t>
            </a:r>
            <a:r>
              <a:rPr lang="en-US" sz="2200" baseline="3200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-3</a:t>
            </a:r>
            <a:endParaRPr lang="en-US" sz="220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  <a:p>
            <a:pPr marL="41275">
              <a:spcBef>
                <a:spcPts val="450"/>
              </a:spcBef>
              <a:buClr>
                <a:srgbClr val="0000FF"/>
              </a:buClr>
              <a:buSzPct val="100000"/>
              <a:buFont typeface="Wingdings" pitchFamily="2" charset="2"/>
              <a:buChar char="q"/>
            </a:pPr>
            <a:r>
              <a:rPr lang="en-US" sz="220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p: No (?) hints at Hera up to x=6.32</a:t>
            </a:r>
            <a:r>
              <a:rPr lang="en-US" sz="2200"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sym typeface="Symbol" pitchFamily="18" charset="2"/>
              </a:rPr>
              <a:t>⋅</a:t>
            </a:r>
            <a:r>
              <a:rPr lang="en-US" sz="220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10</a:t>
            </a:r>
            <a:r>
              <a:rPr lang="en-US" sz="2200" baseline="3200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-5</a:t>
            </a:r>
            <a:r>
              <a:rPr lang="en-US" sz="220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, Q</a:t>
            </a:r>
            <a:r>
              <a:rPr lang="en-US" sz="2200" baseline="3200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2</a:t>
            </a:r>
            <a:r>
              <a:rPr lang="en-US" sz="220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= 1-5 GeV</a:t>
            </a:r>
            <a:r>
              <a:rPr lang="en-US" sz="2200" baseline="3200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2</a:t>
            </a:r>
          </a:p>
        </p:txBody>
      </p:sp>
      <p:sp>
        <p:nvSpPr>
          <p:cNvPr id="13321" name="Rectangle 9"/>
          <p:cNvSpPr>
            <a:spLocks/>
          </p:cNvSpPr>
          <p:nvPr/>
        </p:nvSpPr>
        <p:spPr bwMode="auto">
          <a:xfrm>
            <a:off x="6545263" y="2725738"/>
            <a:ext cx="461962" cy="387350"/>
          </a:xfrm>
          <a:prstGeom prst="rect">
            <a:avLst/>
          </a:prstGeom>
          <a:solidFill>
            <a:srgbClr val="FFFFFF"/>
          </a:solidFill>
          <a:ln w="12700" cap="flat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  <a:ea typeface="ＭＳ Ｐゴシック" charset="-128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4127500" y="1987550"/>
            <a:ext cx="4475163" cy="4718050"/>
            <a:chOff x="0" y="0"/>
            <a:chExt cx="2819" cy="2971"/>
          </a:xfrm>
        </p:grpSpPr>
        <p:sp>
          <p:nvSpPr>
            <p:cNvPr id="13323" name="Rectangle 11"/>
            <p:cNvSpPr>
              <a:spLocks/>
            </p:cNvSpPr>
            <p:nvPr/>
          </p:nvSpPr>
          <p:spPr bwMode="auto">
            <a:xfrm>
              <a:off x="1859" y="1866"/>
              <a:ext cx="960" cy="72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41275" bIns="0"/>
            <a:lstStyle/>
            <a:p>
              <a:pPr marL="41275">
                <a:defRPr/>
              </a:pPr>
              <a:r>
                <a:rPr lang="en-US" sz="1100">
                  <a:solidFill>
                    <a:srgbClr val="0094B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  <a:ea typeface="Arial" pitchFamily="-109" charset="0"/>
                  <a:cs typeface="Arial" pitchFamily="-109" charset="0"/>
                </a:rPr>
                <a:t>Kowalski, Lappi and Venugopalan, PRL 100, 022303 (2008)</a:t>
              </a:r>
              <a:r>
                <a:rPr lang="en-US" sz="100">
                  <a:solidFill>
                    <a:srgbClr val="0094B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  <a:ea typeface="Arial" pitchFamily="-109" charset="0"/>
                  <a:cs typeface="Arial" pitchFamily="-109" charset="0"/>
                </a:rPr>
                <a:t>)</a:t>
              </a:r>
              <a:r>
                <a:rPr lang="en-US" sz="1100">
                  <a:solidFill>
                    <a:srgbClr val="0094B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  <a:ea typeface="Arial" pitchFamily="-109" charset="0"/>
                  <a:cs typeface="Arial" pitchFamily="-109" charset="0"/>
                </a:rPr>
                <a:t>; Armesto et al., PRL 94:022002; Kowalski, Teaney, PRD 68:114005)</a:t>
              </a:r>
            </a:p>
          </p:txBody>
        </p:sp>
        <p:pic>
          <p:nvPicPr>
            <p:cNvPr id="617493" name="Picture 1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2736" cy="2971"/>
            </a:xfrm>
            <a:prstGeom prst="rect">
              <a:avLst/>
            </a:prstGeom>
            <a:noFill/>
            <a:ln w="12700">
              <a:noFill/>
              <a:round/>
              <a:headEnd/>
              <a:tailEnd/>
            </a:ln>
          </p:spPr>
        </p:pic>
      </p:grpSp>
      <p:sp>
        <p:nvSpPr>
          <p:cNvPr id="13327" name="Rectangle 15"/>
          <p:cNvSpPr>
            <a:spLocks/>
          </p:cNvSpPr>
          <p:nvPr/>
        </p:nvSpPr>
        <p:spPr bwMode="auto">
          <a:xfrm>
            <a:off x="215900" y="1993900"/>
            <a:ext cx="2532063" cy="276225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>
            <a:spAutoFit/>
          </a:bodyPr>
          <a:lstStyle/>
          <a:p>
            <a:pPr marL="39688">
              <a:defRPr/>
            </a:pPr>
            <a:r>
              <a:rPr lang="en-US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Arial" pitchFamily="-109" charset="0"/>
                <a:cs typeface="Arial" pitchFamily="-109" charset="0"/>
              </a:rPr>
              <a:t>Nuclear Enhancement:</a:t>
            </a: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4813300" y="2006600"/>
            <a:ext cx="1968500" cy="2514600"/>
            <a:chOff x="0" y="0"/>
            <a:chExt cx="1240" cy="1584"/>
          </a:xfrm>
        </p:grpSpPr>
        <p:sp>
          <p:nvSpPr>
            <p:cNvPr id="13329" name="Freeform 17"/>
            <p:cNvSpPr>
              <a:spLocks/>
            </p:cNvSpPr>
            <p:nvPr/>
          </p:nvSpPr>
          <p:spPr bwMode="auto">
            <a:xfrm>
              <a:off x="0" y="0"/>
              <a:ext cx="1240" cy="1584"/>
            </a:xfrm>
            <a:custGeom>
              <a:avLst/>
              <a:gdLst/>
              <a:ahLst/>
              <a:cxnLst>
                <a:cxn ang="0">
                  <a:pos x="0" y="21600"/>
                </a:cxn>
                <a:cxn ang="0">
                  <a:pos x="21600" y="21600"/>
                </a:cxn>
                <a:cxn ang="0">
                  <a:pos x="21600" y="10909"/>
                </a:cxn>
                <a:cxn ang="0">
                  <a:pos x="16444" y="109"/>
                </a:cxn>
                <a:cxn ang="0">
                  <a:pos x="0" y="0"/>
                </a:cxn>
                <a:cxn ang="0">
                  <a:pos x="0" y="21600"/>
                </a:cxn>
                <a:cxn ang="0">
                  <a:pos x="0" y="21600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10909"/>
                  </a:lnTo>
                  <a:lnTo>
                    <a:pt x="16444" y="109"/>
                  </a:lnTo>
                  <a:lnTo>
                    <a:pt x="0" y="0"/>
                  </a:lnTo>
                  <a:lnTo>
                    <a:pt x="0" y="21600"/>
                  </a:lnTo>
                  <a:close/>
                  <a:moveTo>
                    <a:pt x="0" y="21600"/>
                  </a:moveTo>
                </a:path>
              </a:pathLst>
            </a:custGeom>
            <a:solidFill>
              <a:srgbClr val="000000">
                <a:alpha val="29999"/>
              </a:srgbClr>
            </a:solidFill>
            <a:ln w="12700" cap="flat">
              <a:noFill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13330" name="Rectangle 18"/>
            <p:cNvSpPr>
              <a:spLocks/>
            </p:cNvSpPr>
            <p:nvPr/>
          </p:nvSpPr>
          <p:spPr bwMode="auto">
            <a:xfrm>
              <a:off x="184" y="128"/>
              <a:ext cx="484" cy="233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>
              <a:spAutoFit/>
            </a:bodyPr>
            <a:lstStyle/>
            <a:p>
              <a:pPr marL="39688">
                <a:defRPr/>
              </a:pPr>
              <a:r>
                <a:rPr lang="en-US" sz="240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  <a:ea typeface="Arial" pitchFamily="-109" charset="0"/>
                  <a:cs typeface="Arial" pitchFamily="-109" charset="0"/>
                </a:rPr>
                <a:t>Hera</a:t>
              </a:r>
            </a:p>
          </p:txBody>
        </p:sp>
      </p:grpSp>
      <p:sp>
        <p:nvSpPr>
          <p:cNvPr id="13331" name="AutoShape 19"/>
          <p:cNvSpPr>
            <a:spLocks/>
          </p:cNvSpPr>
          <p:nvPr/>
        </p:nvSpPr>
        <p:spPr bwMode="auto">
          <a:xfrm rot="-5400000">
            <a:off x="4832350" y="4868863"/>
            <a:ext cx="2387600" cy="393700"/>
          </a:xfrm>
          <a:prstGeom prst="rightArrow">
            <a:avLst>
              <a:gd name="adj1" fmla="val 67093"/>
              <a:gd name="adj2" fmla="val 145183"/>
            </a:avLst>
          </a:prstGeom>
          <a:gradFill rotWithShape="0">
            <a:gsLst>
              <a:gs pos="0">
                <a:srgbClr val="FFFF00"/>
              </a:gs>
              <a:gs pos="100000">
                <a:srgbClr val="FF0000"/>
              </a:gs>
            </a:gsLst>
            <a:lin ang="0" scaled="1"/>
          </a:gra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  <a:ea typeface="ＭＳ Ｐゴシック" charset="-128"/>
            </a:endParaRPr>
          </a:p>
        </p:txBody>
      </p:sp>
      <p:graphicFrame>
        <p:nvGraphicFramePr>
          <p:cNvPr id="617474" name="Object 2"/>
          <p:cNvGraphicFramePr>
            <a:graphicFrameLocks noChangeAspect="1"/>
          </p:cNvGraphicFramePr>
          <p:nvPr/>
        </p:nvGraphicFramePr>
        <p:xfrm>
          <a:off x="204788" y="2308225"/>
          <a:ext cx="2425700" cy="725488"/>
        </p:xfrm>
        <a:graphic>
          <a:graphicData uri="http://schemas.openxmlformats.org/presentationml/2006/ole">
            <p:oleObj spid="_x0000_s617474" name="Equation" r:id="rId4" imgW="2425700" imgH="774700" progId="">
              <p:embed/>
            </p:oleObj>
          </a:graphicData>
        </a:graphic>
      </p:graphicFrame>
      <p:sp>
        <p:nvSpPr>
          <p:cNvPr id="31" name="Rectangle 5"/>
          <p:cNvSpPr txBox="1">
            <a:spLocks noChangeArrowheads="1"/>
          </p:cNvSpPr>
          <p:nvPr/>
        </p:nvSpPr>
        <p:spPr bwMode="auto">
          <a:xfrm>
            <a:off x="0" y="3200400"/>
            <a:ext cx="4241800" cy="185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Ins="133350"/>
          <a:lstStyle/>
          <a:p>
            <a:pPr marL="342900" indent="-342900">
              <a:spcBef>
                <a:spcPct val="20000"/>
              </a:spcBef>
              <a:buClr>
                <a:srgbClr val="0000FF"/>
              </a:buClr>
              <a:defRPr/>
            </a:pPr>
            <a:r>
              <a:rPr lang="en-US" sz="2400" kern="0" dirty="0">
                <a:solidFill>
                  <a:srgbClr val="0000D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</a:rPr>
              <a:t>Coverage:</a:t>
            </a:r>
          </a:p>
          <a:p>
            <a:pPr marL="254000" lvl="1" indent="-285750">
              <a:spcBef>
                <a:spcPct val="20000"/>
              </a:spcBef>
              <a:buClr>
                <a:srgbClr val="0000FF"/>
              </a:buClr>
              <a:buFont typeface="Wingdings" charset="2"/>
              <a:buChar char="Ø"/>
              <a:defRPr/>
            </a:pPr>
            <a:r>
              <a:rPr lang="en-US" sz="2000" kern="0" dirty="0"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</a:rPr>
              <a:t>Need lever arm in Q</a:t>
            </a:r>
            <a:r>
              <a:rPr lang="en-US" sz="2000" kern="0" baseline="32000" dirty="0"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</a:rPr>
              <a:t>2</a:t>
            </a:r>
            <a:r>
              <a:rPr lang="en-US" sz="2000" kern="0" dirty="0"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</a:rPr>
              <a:t> at fixed </a:t>
            </a:r>
            <a:r>
              <a:rPr lang="en-US" sz="2000" i="1" kern="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</a:rPr>
              <a:t>x</a:t>
            </a:r>
            <a:r>
              <a:rPr lang="en-US" sz="2000" kern="0" dirty="0"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</a:rPr>
              <a:t> to constrain models</a:t>
            </a:r>
          </a:p>
          <a:p>
            <a:pPr marL="254000" lvl="1" indent="-285750">
              <a:spcBef>
                <a:spcPct val="20000"/>
              </a:spcBef>
              <a:buClr>
                <a:srgbClr val="0000FF"/>
              </a:buClr>
              <a:buFont typeface="Wingdings" charset="2"/>
              <a:buChar char="Ø"/>
              <a:defRPr/>
            </a:pPr>
            <a:r>
              <a:rPr lang="en-US" sz="2000" kern="0" dirty="0"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</a:rPr>
              <a:t>Need Q &gt; Q</a:t>
            </a:r>
            <a:r>
              <a:rPr lang="en-US" sz="2000" kern="0" baseline="-6000" dirty="0"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</a:rPr>
              <a:t>s</a:t>
            </a:r>
            <a:r>
              <a:rPr lang="en-US" sz="2000" kern="0" dirty="0"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</a:rPr>
              <a:t> to study onset of saturation</a:t>
            </a:r>
          </a:p>
        </p:txBody>
      </p:sp>
      <p:grpSp>
        <p:nvGrpSpPr>
          <p:cNvPr id="4" name="Group 34"/>
          <p:cNvGrpSpPr>
            <a:grpSpLocks noChangeAspect="1"/>
          </p:cNvGrpSpPr>
          <p:nvPr/>
        </p:nvGrpSpPr>
        <p:grpSpPr bwMode="auto">
          <a:xfrm>
            <a:off x="4394200" y="1985963"/>
            <a:ext cx="4033838" cy="3790950"/>
            <a:chOff x="127000" y="884238"/>
            <a:chExt cx="5041900" cy="4738687"/>
          </a:xfrm>
        </p:grpSpPr>
        <p:pic>
          <p:nvPicPr>
            <p:cNvPr id="617488" name="Picture 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27000" y="884238"/>
              <a:ext cx="5041900" cy="4738687"/>
            </a:xfrm>
            <a:prstGeom prst="rect">
              <a:avLst/>
            </a:prstGeom>
            <a:noFill/>
            <a:ln w="12700">
              <a:noFill/>
              <a:round/>
              <a:headEnd/>
              <a:tailEnd/>
            </a:ln>
          </p:spPr>
        </p:pic>
        <p:sp>
          <p:nvSpPr>
            <p:cNvPr id="37" name="Freeform 4"/>
            <p:cNvSpPr>
              <a:spLocks/>
            </p:cNvSpPr>
            <p:nvPr/>
          </p:nvSpPr>
          <p:spPr bwMode="auto">
            <a:xfrm>
              <a:off x="724250" y="2819003"/>
              <a:ext cx="2450509" cy="1486297"/>
            </a:xfrm>
            <a:custGeom>
              <a:avLst/>
              <a:gdLst/>
              <a:ahLst/>
              <a:cxnLst>
                <a:cxn ang="0">
                  <a:pos x="0" y="21600"/>
                </a:cxn>
                <a:cxn ang="0">
                  <a:pos x="21600" y="21600"/>
                </a:cxn>
                <a:cxn ang="0">
                  <a:pos x="21593" y="14466"/>
                </a:cxn>
                <a:cxn ang="0">
                  <a:pos x="12419" y="9164"/>
                </a:cxn>
                <a:cxn ang="0">
                  <a:pos x="0" y="0"/>
                </a:cxn>
                <a:cxn ang="0">
                  <a:pos x="0" y="21600"/>
                </a:cxn>
                <a:cxn ang="0">
                  <a:pos x="0" y="21600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593" y="14466"/>
                  </a:lnTo>
                  <a:cubicBezTo>
                    <a:pt x="21593" y="14466"/>
                    <a:pt x="15887" y="11127"/>
                    <a:pt x="12419" y="9164"/>
                  </a:cubicBezTo>
                  <a:cubicBezTo>
                    <a:pt x="8950" y="7200"/>
                    <a:pt x="0" y="0"/>
                    <a:pt x="0" y="0"/>
                  </a:cubicBezTo>
                  <a:lnTo>
                    <a:pt x="0" y="21600"/>
                  </a:lnTo>
                  <a:close/>
                  <a:moveTo>
                    <a:pt x="0" y="21600"/>
                  </a:moveTo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</p:grpSp>
      <p:sp>
        <p:nvSpPr>
          <p:cNvPr id="38" name="Rectangle 6"/>
          <p:cNvSpPr>
            <a:spLocks/>
          </p:cNvSpPr>
          <p:nvPr/>
        </p:nvSpPr>
        <p:spPr bwMode="auto">
          <a:xfrm>
            <a:off x="0" y="5207000"/>
            <a:ext cx="7988300" cy="11557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1275" bIns="0"/>
          <a:lstStyle/>
          <a:p>
            <a:pPr marL="254000" indent="-254000">
              <a:spcBef>
                <a:spcPts val="450"/>
              </a:spcBef>
              <a:buClr>
                <a:srgbClr val="0000FF"/>
              </a:buClr>
              <a:buSzPct val="100000"/>
              <a:buFont typeface="Wingdings" pitchFamily="2" charset="2"/>
              <a:buChar char="q"/>
            </a:pP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ep: even 1 TeV is on the low side</a:t>
            </a:r>
          </a:p>
          <a:p>
            <a:pPr marL="254000" indent="-254000">
              <a:spcBef>
                <a:spcPts val="450"/>
              </a:spcBef>
              <a:buClr>
                <a:srgbClr val="0000FF"/>
              </a:buClr>
              <a:buSzPct val="100000"/>
              <a:buFont typeface="Wingdings" pitchFamily="2" charset="2"/>
              <a:buChar char="q"/>
            </a:pP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eA: </a:t>
            </a: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sym typeface="Symbol" pitchFamily="18" charset="2"/>
              </a:rPr>
              <a:t>√</a:t>
            </a: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s = 50 GeV is marginal, around </a:t>
            </a: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sym typeface="Symbol" pitchFamily="18" charset="2"/>
              </a:rPr>
              <a:t>√</a:t>
            </a: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s = 100 GeV desirable</a:t>
            </a:r>
          </a:p>
          <a:p>
            <a:pPr marL="254000" indent="-254000">
              <a:spcBef>
                <a:spcPts val="450"/>
              </a:spcBef>
              <a:buClr>
                <a:srgbClr val="0000FF"/>
              </a:buClr>
              <a:buSzPct val="100000"/>
            </a:pP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 </a:t>
            </a:r>
            <a:r>
              <a:rPr lang="en-US" sz="200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  <a:sym typeface="Wingdings" pitchFamily="2" charset="2"/>
              </a:rPr>
              <a:t> 20 GeV x 100 GeV</a:t>
            </a:r>
            <a:r>
              <a:rPr lang="en-US" sz="200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 </a:t>
            </a:r>
          </a:p>
        </p:txBody>
      </p:sp>
      <p:sp>
        <p:nvSpPr>
          <p:cNvPr id="39" name="Date Placeholder 3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E.C. Aschenauer</a:t>
            </a:r>
            <a:endParaRPr lang="en-US" altLang="ja-JP"/>
          </a:p>
        </p:txBody>
      </p:sp>
      <p:sp>
        <p:nvSpPr>
          <p:cNvPr id="40" name="Footer Placeholder 3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PheniX Summer Student Program, June 2010</a:t>
            </a:r>
            <a:endParaRPr lang="en-US" altLang="ja-JP"/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1" grpId="0" animBg="1"/>
      <p:bldP spid="13331" grpId="0" animBg="1"/>
      <p:bldP spid="13331" grpId="1" animBg="1"/>
      <p:bldP spid="31" grpId="0"/>
      <p:bldP spid="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The Standard Model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E.C. Aschenauer</a:t>
            </a:r>
            <a:endParaRPr lang="en-US" altLang="ja-JP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PheniX Summer Student Program, June 2010</a:t>
            </a:r>
            <a:endParaRPr lang="en-US" altLang="ja-JP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B394EA-787D-4AA0-A325-6F068365ABEE}" type="slidenum">
              <a:rPr lang="en-US"/>
              <a:pPr>
                <a:defRPr/>
              </a:pPr>
              <a:t>2</a:t>
            </a:fld>
            <a:endParaRPr lang="en-US"/>
          </a:p>
        </p:txBody>
      </p:sp>
      <p:pic>
        <p:nvPicPr>
          <p:cNvPr id="1434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5613" y="866775"/>
            <a:ext cx="8224837" cy="55641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8325" y="868363"/>
            <a:ext cx="5518150" cy="55673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7863" y="947738"/>
            <a:ext cx="7788275" cy="5419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5613" y="868363"/>
            <a:ext cx="8232775" cy="4235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1400175" y="5054600"/>
            <a:ext cx="6321425" cy="1414463"/>
            <a:chOff x="1400573" y="5055128"/>
            <a:chExt cx="6321028" cy="1413405"/>
          </a:xfrm>
        </p:grpSpPr>
        <p:grpSp>
          <p:nvGrpSpPr>
            <p:cNvPr id="21511" name="Rectangle 7"/>
            <p:cNvGrpSpPr>
              <a:grpSpLocks/>
            </p:cNvGrpSpPr>
            <p:nvPr/>
          </p:nvGrpSpPr>
          <p:grpSpPr bwMode="auto">
            <a:xfrm>
              <a:off x="1371600" y="5023104"/>
              <a:ext cx="6376416" cy="1469136"/>
              <a:chOff x="1371600" y="5023104"/>
              <a:chExt cx="6376416" cy="1469136"/>
            </a:xfrm>
          </p:grpSpPr>
          <p:pic>
            <p:nvPicPr>
              <p:cNvPr id="14346" name="Rectangle 7"/>
              <p:cNvPicPr>
                <a:picLocks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1371600" y="5023104"/>
                <a:ext cx="6376416" cy="1469136"/>
              </a:xfrm>
              <a:prstGeom prst="rect">
                <a:avLst/>
              </a:prstGeom>
              <a:noFill/>
            </p:spPr>
          </p:pic>
          <p:sp>
            <p:nvSpPr>
              <p:cNvPr id="14347" name="Text Box 11"/>
              <p:cNvSpPr txBox="1">
                <a:spLocks noChangeArrowheads="1"/>
              </p:cNvSpPr>
              <p:nvPr/>
            </p:nvSpPr>
            <p:spPr bwMode="auto">
              <a:xfrm>
                <a:off x="1400573" y="5055128"/>
                <a:ext cx="6321028" cy="14134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sp>
          <p:nvSpPr>
            <p:cNvPr id="21512" name="Rectangle 8"/>
            <p:cNvSpPr>
              <a:spLocks/>
            </p:cNvSpPr>
            <p:nvPr/>
          </p:nvSpPr>
          <p:spPr bwMode="auto">
            <a:xfrm>
              <a:off x="1525978" y="5380323"/>
              <a:ext cx="6146414" cy="615489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 anchor="ctr">
              <a:spAutoFit/>
            </a:bodyPr>
            <a:lstStyle/>
            <a:p>
              <a:pPr>
                <a:defRPr/>
              </a:pPr>
              <a:r>
                <a:rPr lang="en-US" sz="200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  <a:ea typeface="Gill Sans" pitchFamily="-108" charset="0"/>
                  <a:cs typeface="Gill Sans" pitchFamily="-108" charset="0"/>
                </a:rPr>
                <a:t>QED:</a:t>
              </a:r>
              <a:r>
                <a:rPr lang="en-US" sz="2000" dirty="0">
                  <a:solidFill>
                    <a:srgbClr val="08080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  <a:ea typeface="Gill Sans" pitchFamily="-108" charset="0"/>
                  <a:cs typeface="Gill Sans" pitchFamily="-108" charset="0"/>
                </a:rPr>
                <a:t> Theory of the Electromagnetic Interaction</a:t>
              </a:r>
            </a:p>
            <a:p>
              <a:pPr>
                <a:defRPr/>
              </a:pPr>
              <a:r>
                <a:rPr lang="en-US" sz="200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  <a:ea typeface="Gill Sans" pitchFamily="-108" charset="0"/>
                  <a:cs typeface="Gill Sans" pitchFamily="-108" charset="0"/>
                </a:rPr>
                <a:t>Q</a:t>
              </a:r>
              <a:r>
                <a:rPr lang="en-US" sz="200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  <a:ea typeface="Gill Sans" pitchFamily="-108" charset="0"/>
                  <a:cs typeface="Gill Sans" pitchFamily="-108" charset="0"/>
                </a:rPr>
                <a:t>C</a:t>
              </a:r>
              <a:r>
                <a:rPr lang="en-US" sz="2000" dirty="0">
                  <a:solidFill>
                    <a:srgbClr val="00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  <a:ea typeface="Gill Sans" pitchFamily="-108" charset="0"/>
                  <a:cs typeface="Gill Sans" pitchFamily="-108" charset="0"/>
                </a:rPr>
                <a:t>D</a:t>
              </a:r>
              <a:r>
                <a:rPr lang="en-US" sz="2000" dirty="0">
                  <a:solidFill>
                    <a:srgbClr val="08080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  <a:ea typeface="Gill Sans" pitchFamily="-108" charset="0"/>
                  <a:cs typeface="Gill Sans" pitchFamily="-108" charset="0"/>
                </a:rPr>
                <a:t>: Theory of the Strong Interaction</a:t>
              </a:r>
            </a:p>
          </p:txBody>
        </p:sp>
      </p:grp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8498" name="Object 2"/>
          <p:cNvGraphicFramePr>
            <a:graphicFrameLocks noChangeAspect="1"/>
          </p:cNvGraphicFramePr>
          <p:nvPr/>
        </p:nvGraphicFramePr>
        <p:xfrm>
          <a:off x="190500" y="889000"/>
          <a:ext cx="4064000" cy="685800"/>
        </p:xfrm>
        <a:graphic>
          <a:graphicData uri="http://schemas.openxmlformats.org/presentationml/2006/ole">
            <p:oleObj spid="_x0000_s618498" name="Equation" r:id="rId3" imgW="4064000" imgH="685800" progId="">
              <p:embed/>
            </p:oleObj>
          </a:graphicData>
        </a:graphic>
      </p:graphicFrame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38100" tIns="38100" rIns="79375" bIns="38100"/>
          <a:lstStyle/>
          <a:p>
            <a:pPr marL="3175" eaLnBrk="1" hangingPunct="1">
              <a:defRPr/>
            </a:pPr>
            <a:r>
              <a:rPr lang="en-US" dirty="0" smtClean="0"/>
              <a:t>F</a:t>
            </a:r>
            <a:r>
              <a:rPr lang="en-US" baseline="-24000" dirty="0"/>
              <a:t>2</a:t>
            </a:r>
            <a:r>
              <a:rPr lang="en-US" dirty="0" smtClean="0"/>
              <a:t>: for Nuclei</a:t>
            </a:r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10379D-773D-4025-8016-1C1A06489C03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20487" name="Oval 7"/>
          <p:cNvSpPr>
            <a:spLocks/>
          </p:cNvSpPr>
          <p:nvPr/>
        </p:nvSpPr>
        <p:spPr bwMode="auto">
          <a:xfrm>
            <a:off x="2108200" y="884238"/>
            <a:ext cx="406400" cy="779462"/>
          </a:xfrm>
          <a:prstGeom prst="ellipse">
            <a:avLst/>
          </a:prstGeom>
          <a:noFill/>
          <a:ln w="19050" cap="flat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  <a:ea typeface="ＭＳ Ｐゴシック" charset="-128"/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E.C. Aschenauer</a:t>
            </a:r>
            <a:endParaRPr lang="en-US" altLang="ja-JP"/>
          </a:p>
        </p:txBody>
      </p:sp>
      <p:sp>
        <p:nvSpPr>
          <p:cNvPr id="22" name="TextBox 21"/>
          <p:cNvSpPr txBox="1"/>
          <p:nvPr/>
        </p:nvSpPr>
        <p:spPr>
          <a:xfrm>
            <a:off x="1135063" y="5468938"/>
            <a:ext cx="18415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  <a:ea typeface="ＭＳ Ｐゴシック" charset="-128"/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PheniX Summer Student Program, June 2010</a:t>
            </a:r>
            <a:endParaRPr lang="en-US" altLang="ja-JP"/>
          </a:p>
        </p:txBody>
      </p:sp>
      <p:pic>
        <p:nvPicPr>
          <p:cNvPr id="618505" name="Picture 2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800" y="1790700"/>
            <a:ext cx="431165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4584700" y="3771900"/>
            <a:ext cx="3724275" cy="2862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Assumptions:</a:t>
            </a:r>
          </a:p>
          <a:p>
            <a:pPr>
              <a:buClr>
                <a:srgbClr val="0000FF"/>
              </a:buClr>
              <a:buFont typeface="Wingdings" charset="2"/>
              <a:buChar char="q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 10GeV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x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 100GeV/n</a:t>
            </a:r>
          </a:p>
          <a:p>
            <a:pPr lvl="1">
              <a:buClr>
                <a:srgbClr val="0000FF"/>
              </a:buClr>
              <a:buFont typeface="Wingdings" charset="2"/>
              <a:buChar char="Ø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 √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=63GeV</a:t>
            </a:r>
          </a:p>
          <a:p>
            <a:pPr>
              <a:buClr>
                <a:srgbClr val="0000FF"/>
              </a:buClr>
              <a:buFont typeface="Wingdings" charset="2"/>
              <a:buChar char="q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Ldt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 = 4/A fb</a:t>
            </a: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-1</a:t>
            </a:r>
          </a:p>
          <a:p>
            <a:pPr lvl="1">
              <a:buClr>
                <a:srgbClr val="0000FF"/>
              </a:buClr>
              <a:buFont typeface="Wingdings" charset="2"/>
              <a:buChar char="Ø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 equiv to 3.8 10</a:t>
            </a: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33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 cm</a:t>
            </a: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-2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s</a:t>
            </a: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-1</a:t>
            </a:r>
          </a:p>
          <a:p>
            <a:pPr lvl="1">
              <a:buClr>
                <a:srgbClr val="0000FF"/>
              </a:buClr>
              <a:buFont typeface="Wingdings" charset="2"/>
              <a:buChar char="Ø"/>
              <a:defRPr/>
            </a:pP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T=2weeks; DC:50%</a:t>
            </a:r>
          </a:p>
          <a:p>
            <a:pPr>
              <a:buClr>
                <a:srgbClr val="0000FF"/>
              </a:buClr>
              <a:buFont typeface="Wingdings" charset="2"/>
              <a:buChar char="q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 Detector: 100% efficient</a:t>
            </a:r>
          </a:p>
          <a:p>
            <a:pPr lvl="1">
              <a:buClr>
                <a:srgbClr val="0000FF"/>
              </a:buClr>
              <a:buFont typeface="Wingdings" charset="2"/>
              <a:buChar char="Ø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 Q</a:t>
            </a: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 up to kin. limit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sx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  <a:ea typeface="ＭＳ Ｐゴシック" charset="-128"/>
            </a:endParaRPr>
          </a:p>
          <a:p>
            <a:pPr>
              <a:buClr>
                <a:srgbClr val="0000FF"/>
              </a:buClr>
              <a:buFont typeface="Wingdings" charset="2"/>
              <a:buChar char="q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 Statistical errors only</a:t>
            </a:r>
          </a:p>
          <a:p>
            <a:pPr lvl="1">
              <a:buClr>
                <a:srgbClr val="0000FF"/>
              </a:buClr>
              <a:buFont typeface="Wingdings" charset="2"/>
              <a:buChar char="Ø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 Note: L~1/A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  <a:ea typeface="ＭＳ Ｐゴシック" charset="-128"/>
            </a:endParaRPr>
          </a:p>
        </p:txBody>
      </p:sp>
      <p:pic>
        <p:nvPicPr>
          <p:cNvPr id="618507" name="Picture 2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84700" y="768350"/>
            <a:ext cx="3263900" cy="305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Curved Connector 14"/>
          <p:cNvCxnSpPr>
            <a:cxnSpLocks noChangeShapeType="1"/>
          </p:cNvCxnSpPr>
          <p:nvPr/>
        </p:nvCxnSpPr>
        <p:spPr bwMode="auto">
          <a:xfrm rot="10800000" flipV="1">
            <a:off x="3390900" y="1447800"/>
            <a:ext cx="3886200" cy="3314700"/>
          </a:xfrm>
          <a:prstGeom prst="curvedConnector3">
            <a:avLst>
              <a:gd name="adj1" fmla="val 50000"/>
            </a:avLst>
          </a:prstGeom>
          <a:noFill/>
          <a:ln w="34925" algn="ctr">
            <a:solidFill>
              <a:srgbClr val="0000FF"/>
            </a:solidFill>
            <a:round/>
            <a:headEnd/>
            <a:tailEnd type="triangle" w="lg" len="lg"/>
          </a:ln>
        </p:spPr>
      </p:cxnSp>
      <p:sp>
        <p:nvSpPr>
          <p:cNvPr id="16" name="TextBox 15"/>
          <p:cNvSpPr txBox="1"/>
          <p:nvPr/>
        </p:nvSpPr>
        <p:spPr>
          <a:xfrm>
            <a:off x="2451100" y="4711700"/>
            <a:ext cx="170338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antishadowing</a:t>
            </a:r>
            <a:endParaRPr lang="en-US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  <a:ea typeface="ＭＳ Ｐゴシック" charset="-128"/>
            </a:endParaRPr>
          </a:p>
        </p:txBody>
      </p:sp>
      <p:cxnSp>
        <p:nvCxnSpPr>
          <p:cNvPr id="18" name="Curved Connector 17"/>
          <p:cNvCxnSpPr>
            <a:cxnSpLocks noChangeShapeType="1"/>
          </p:cNvCxnSpPr>
          <p:nvPr/>
        </p:nvCxnSpPr>
        <p:spPr bwMode="auto">
          <a:xfrm rot="10800000" flipV="1">
            <a:off x="1955800" y="1765300"/>
            <a:ext cx="5003800" cy="2616200"/>
          </a:xfrm>
          <a:prstGeom prst="curvedConnector3">
            <a:avLst>
              <a:gd name="adj1" fmla="val 50000"/>
            </a:avLst>
          </a:prstGeom>
          <a:noFill/>
          <a:ln w="34925" algn="ctr">
            <a:solidFill>
              <a:srgbClr val="0000FF"/>
            </a:solidFill>
            <a:round/>
            <a:headEnd/>
            <a:tailEnd type="stealth" w="lg" len="lg"/>
          </a:ln>
        </p:spPr>
      </p:cxnSp>
      <p:sp>
        <p:nvSpPr>
          <p:cNvPr id="19" name="TextBox 18"/>
          <p:cNvSpPr txBox="1"/>
          <p:nvPr/>
        </p:nvSpPr>
        <p:spPr>
          <a:xfrm>
            <a:off x="850900" y="4394200"/>
            <a:ext cx="1587500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“sweet” spot</a:t>
            </a:r>
          </a:p>
          <a:p>
            <a:pPr>
              <a:defRPr/>
            </a:pPr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R=1</a:t>
            </a:r>
            <a:endParaRPr lang="en-US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  <a:ea typeface="ＭＳ Ｐゴシック" charset="-128"/>
            </a:endParaRPr>
          </a:p>
        </p:txBody>
      </p:sp>
      <p:cxnSp>
        <p:nvCxnSpPr>
          <p:cNvPr id="26" name="Straight Arrow Connector 25"/>
          <p:cNvCxnSpPr>
            <a:cxnSpLocks noChangeShapeType="1"/>
          </p:cNvCxnSpPr>
          <p:nvPr/>
        </p:nvCxnSpPr>
        <p:spPr bwMode="auto">
          <a:xfrm rot="10800000" flipV="1">
            <a:off x="2197100" y="2628900"/>
            <a:ext cx="4013200" cy="317500"/>
          </a:xfrm>
          <a:prstGeom prst="straightConnector1">
            <a:avLst/>
          </a:prstGeom>
          <a:noFill/>
          <a:ln w="34925" algn="ctr">
            <a:solidFill>
              <a:srgbClr val="0000FF"/>
            </a:solidFill>
            <a:round/>
            <a:headEnd/>
            <a:tailEnd type="stealth" w="lg" len="lg"/>
          </a:ln>
        </p:spPr>
      </p:cxnSp>
      <p:sp>
        <p:nvSpPr>
          <p:cNvPr id="27" name="TextBox 26"/>
          <p:cNvSpPr txBox="1"/>
          <p:nvPr/>
        </p:nvSpPr>
        <p:spPr>
          <a:xfrm>
            <a:off x="1333500" y="2703513"/>
            <a:ext cx="1052513" cy="7381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shadowing</a:t>
            </a:r>
          </a:p>
          <a:p>
            <a:pPr>
              <a:defRPr/>
            </a:pPr>
            <a:r>
              <a:rPr lang="en-US" sz="1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LHC </a:t>
            </a:r>
            <a:r>
              <a:rPr lang="en-US" sz="14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charset="2"/>
                <a:ea typeface="ＭＳ Ｐゴシック" charset="-128"/>
                <a:cs typeface="Symbol" charset="2"/>
              </a:rPr>
              <a:t>h</a:t>
            </a:r>
            <a:r>
              <a:rPr lang="en-US" sz="1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=0</a:t>
            </a:r>
          </a:p>
          <a:p>
            <a:pPr>
              <a:defRPr/>
            </a:pPr>
            <a:r>
              <a:rPr lang="en-US" sz="1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charset="-128"/>
                <a:cs typeface="Symbol" charset="2"/>
              </a:rPr>
              <a:t>RHIC </a:t>
            </a:r>
            <a:r>
              <a:rPr lang="en-US" sz="14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charset="2"/>
                <a:ea typeface="ＭＳ Ｐゴシック" charset="-128"/>
                <a:cs typeface="Symbol" charset="2"/>
              </a:rPr>
              <a:t>h</a:t>
            </a:r>
            <a:r>
              <a:rPr lang="en-US" sz="1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charset="-128"/>
                <a:cs typeface="Symbol" charset="2"/>
              </a:rPr>
              <a:t>=3</a:t>
            </a:r>
            <a:endParaRPr lang="en-US" sz="14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ＭＳ Ｐゴシック" charset="-128"/>
              <a:cs typeface="Symbol" charset="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15900" y="2235200"/>
            <a:ext cx="1841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  <a:ea typeface="ＭＳ Ｐゴシック" charset="-128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EIC - What Luminosity is Needed?</a:t>
            </a:r>
            <a:endParaRPr lang="en-US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C3613D-7C7E-46B0-A4E9-4E409A30E2CA}" type="slidenum">
              <a:rPr lang="en-US"/>
              <a:pPr>
                <a:defRPr/>
              </a:pPr>
              <a:t>21</a:t>
            </a:fld>
            <a:endParaRPr lang="en-US"/>
          </a:p>
        </p:txBody>
      </p:sp>
      <p:grpSp>
        <p:nvGrpSpPr>
          <p:cNvPr id="619525" name="Group 4"/>
          <p:cNvGrpSpPr>
            <a:grpSpLocks/>
          </p:cNvGrpSpPr>
          <p:nvPr/>
        </p:nvGrpSpPr>
        <p:grpSpPr bwMode="auto">
          <a:xfrm>
            <a:off x="165100" y="2068513"/>
            <a:ext cx="4929188" cy="4624387"/>
            <a:chOff x="0" y="0"/>
            <a:chExt cx="3104" cy="2913"/>
          </a:xfrm>
        </p:grpSpPr>
        <p:pic>
          <p:nvPicPr>
            <p:cNvPr id="619532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3088" cy="2913"/>
            </a:xfrm>
            <a:prstGeom prst="rect">
              <a:avLst/>
            </a:prstGeom>
            <a:noFill/>
            <a:ln w="12700">
              <a:noFill/>
              <a:round/>
              <a:headEnd/>
              <a:tailEnd/>
            </a:ln>
          </p:spPr>
        </p:pic>
        <p:sp>
          <p:nvSpPr>
            <p:cNvPr id="15366" name="Rectangle 6"/>
            <p:cNvSpPr>
              <a:spLocks/>
            </p:cNvSpPr>
            <p:nvPr/>
          </p:nvSpPr>
          <p:spPr bwMode="auto">
            <a:xfrm>
              <a:off x="1768" y="72"/>
              <a:ext cx="1336" cy="21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40639" bIns="0"/>
            <a:lstStyle/>
            <a:p>
              <a:pPr marL="39688">
                <a:defRPr/>
              </a:pPr>
              <a:r>
                <a:rPr lang="en-US" sz="1700">
                  <a:solidFill>
                    <a:srgbClr val="D500E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  <a:ea typeface="Arial" pitchFamily="-109" charset="0"/>
                  <a:cs typeface="Arial" pitchFamily="-109" charset="0"/>
                </a:rPr>
                <a:t>syst. uncertainties</a:t>
              </a:r>
            </a:p>
          </p:txBody>
        </p:sp>
        <p:sp>
          <p:nvSpPr>
            <p:cNvPr id="15367" name="Line 7"/>
            <p:cNvSpPr>
              <a:spLocks noChangeShapeType="1"/>
            </p:cNvSpPr>
            <p:nvPr/>
          </p:nvSpPr>
          <p:spPr bwMode="auto">
            <a:xfrm rot="10800000" flipH="1">
              <a:off x="2056" y="248"/>
              <a:ext cx="344" cy="96"/>
            </a:xfrm>
            <a:prstGeom prst="line">
              <a:avLst/>
            </a:prstGeom>
            <a:noFill/>
            <a:ln w="12700" cap="flat">
              <a:solidFill>
                <a:srgbClr val="D500E2"/>
              </a:solidFill>
              <a:prstDash val="solid"/>
              <a:round/>
              <a:headEnd type="stealth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</p:grpSp>
      <p:sp>
        <p:nvSpPr>
          <p:cNvPr id="15368" name="Rectangle 8"/>
          <p:cNvSpPr>
            <a:spLocks/>
          </p:cNvSpPr>
          <p:nvPr/>
        </p:nvSpPr>
        <p:spPr bwMode="auto">
          <a:xfrm>
            <a:off x="127000" y="1333500"/>
            <a:ext cx="9017000" cy="8001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1275" bIns="0"/>
          <a:lstStyle/>
          <a:p>
            <a:r>
              <a:rPr lang="en-US" sz="220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F</a:t>
            </a:r>
            <a:r>
              <a:rPr lang="en-US" sz="2200" baseline="-600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L</a:t>
            </a:r>
            <a:r>
              <a:rPr lang="en-US" sz="220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:</a:t>
            </a:r>
            <a:r>
              <a:rPr lang="en-US" sz="220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</a:t>
            </a:r>
            <a:r>
              <a:rPr lang="en-US" sz="2200" i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inclusive</a:t>
            </a:r>
            <a:r>
              <a:rPr lang="en-US" sz="220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measurements at different </a:t>
            </a:r>
            <a:r>
              <a:rPr lang="en-US" sz="2200"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sym typeface="Symbol" pitchFamily="18" charset="2"/>
              </a:rPr>
              <a:t>√</a:t>
            </a:r>
            <a:r>
              <a:rPr lang="en-US" sz="220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s, </a:t>
            </a:r>
          </a:p>
          <a:p>
            <a:r>
              <a:rPr lang="en-US" sz="220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   assume </a:t>
            </a:r>
            <a:r>
              <a:rPr lang="en-US" sz="2200">
                <a:effectLst>
                  <a:outerShdw blurRad="38100" dist="38100" dir="2700000" algn="tl">
                    <a:srgbClr val="C0C0C0"/>
                  </a:outerShdw>
                </a:effectLst>
                <a:cs typeface="Helvetica" pitchFamily="34" charset="0"/>
                <a:sym typeface="Helvetica" pitchFamily="34" charset="0"/>
              </a:rPr>
              <a:t>1% energy-to-energy normalization</a:t>
            </a:r>
          </a:p>
        </p:txBody>
      </p:sp>
      <p:sp>
        <p:nvSpPr>
          <p:cNvPr id="15369" name="Rectangle 9"/>
          <p:cNvSpPr>
            <a:spLocks/>
          </p:cNvSpPr>
          <p:nvPr/>
        </p:nvSpPr>
        <p:spPr bwMode="auto">
          <a:xfrm>
            <a:off x="5105400" y="4521200"/>
            <a:ext cx="3581400" cy="11049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39688">
              <a:defRPr/>
            </a:pPr>
            <a:r>
              <a:rPr lang="en-US" sz="2000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Arial" pitchFamily="-109" charset="0"/>
                <a:cs typeface="Arial" pitchFamily="-109" charset="0"/>
              </a:rPr>
              <a:t>Conclusion from this study</a:t>
            </a:r>
            <a:r>
              <a:rPr lang="en-US" sz="2000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Arial" pitchFamily="-109" charset="0"/>
                <a:cs typeface="Arial" pitchFamily="-109" charset="0"/>
              </a:rPr>
              <a:t>:</a:t>
            </a:r>
          </a:p>
          <a:p>
            <a:pPr marL="39688"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Arial" pitchFamily="-109" charset="0"/>
                <a:cs typeface="Arial" pitchFamily="-109" charset="0"/>
              </a:rPr>
              <a:t>good control on systematic uncertainties critical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  <a:ea typeface="Arial" pitchFamily="-109" charset="0"/>
              <a:cs typeface="Arial" pitchFamily="-109" charset="0"/>
            </a:endParaRPr>
          </a:p>
        </p:txBody>
      </p:sp>
      <p:sp>
        <p:nvSpPr>
          <p:cNvPr id="15370" name="Rectangle 10"/>
          <p:cNvSpPr>
            <a:spLocks/>
          </p:cNvSpPr>
          <p:nvPr/>
        </p:nvSpPr>
        <p:spPr bwMode="auto">
          <a:xfrm>
            <a:off x="5011738" y="2159000"/>
            <a:ext cx="4132262" cy="20447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39688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∫</a:t>
            </a: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Lucida Calligraphy" pitchFamily="66" charset="0"/>
                <a:sym typeface="Lucida Calligraphy" pitchFamily="66" charset="0"/>
              </a:rPr>
              <a:t>L</a:t>
            </a:r>
            <a:r>
              <a:rPr lang="en-US" i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dt</a:t>
            </a: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= </a:t>
            </a:r>
            <a:r>
              <a:rPr lang="en-US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4/A fb</a:t>
            </a:r>
            <a:r>
              <a:rPr lang="en-US" baseline="300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-1  </a:t>
            </a: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(10+100) GeV &amp; </a:t>
            </a:r>
          </a:p>
          <a:p>
            <a:pPr marL="39688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        </a:t>
            </a:r>
            <a:r>
              <a:rPr lang="en-US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4/A fb</a:t>
            </a:r>
            <a:r>
              <a:rPr lang="en-US" baseline="300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-1</a:t>
            </a:r>
            <a:r>
              <a:rPr lang="en-US" baseline="3000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 </a:t>
            </a: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(10+50) GeV</a:t>
            </a:r>
            <a:r>
              <a:rPr lang="en-US" i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</a:t>
            </a: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&amp; </a:t>
            </a:r>
          </a:p>
          <a:p>
            <a:pPr marL="39688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        </a:t>
            </a:r>
            <a:r>
              <a:rPr lang="en-US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2/A fb</a:t>
            </a:r>
            <a:r>
              <a:rPr lang="en-US" baseline="300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-1  </a:t>
            </a: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(5+50) GeV</a:t>
            </a:r>
          </a:p>
          <a:p>
            <a:pPr marL="39688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All together 5 weeks at </a:t>
            </a:r>
          </a:p>
          <a:p>
            <a:pPr marL="39688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L ~ 1x10</a:t>
            </a:r>
            <a:r>
              <a:rPr lang="en-US" baseline="3200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34</a:t>
            </a: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cm</a:t>
            </a:r>
            <a:r>
              <a:rPr lang="en-US" baseline="3200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-2</a:t>
            </a: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s</a:t>
            </a:r>
            <a:r>
              <a:rPr lang="en-US" baseline="3200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-1 </a:t>
            </a: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&amp; 50% duty cycle</a:t>
            </a:r>
          </a:p>
          <a:p>
            <a:pPr marL="39688"/>
            <a:r>
              <a:rPr lang="en-US" sz="170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(Note: 1000x Hera L)</a:t>
            </a:r>
          </a:p>
        </p:txBody>
      </p:sp>
      <p:graphicFrame>
        <p:nvGraphicFramePr>
          <p:cNvPr id="619522" name="Object 2"/>
          <p:cNvGraphicFramePr>
            <a:graphicFrameLocks noChangeAspect="1"/>
          </p:cNvGraphicFramePr>
          <p:nvPr/>
        </p:nvGraphicFramePr>
        <p:xfrm>
          <a:off x="190500" y="647700"/>
          <a:ext cx="4064000" cy="685800"/>
        </p:xfrm>
        <a:graphic>
          <a:graphicData uri="http://schemas.openxmlformats.org/presentationml/2006/ole">
            <p:oleObj spid="_x0000_s619522" name="Equation" r:id="rId4" imgW="4064000" imgH="685800" progId="">
              <p:embed/>
            </p:oleObj>
          </a:graphicData>
        </a:graphic>
      </p:graphicFrame>
      <p:sp>
        <p:nvSpPr>
          <p:cNvPr id="16" name="Oval 7"/>
          <p:cNvSpPr>
            <a:spLocks/>
          </p:cNvSpPr>
          <p:nvPr/>
        </p:nvSpPr>
        <p:spPr bwMode="auto">
          <a:xfrm>
            <a:off x="2921000" y="617538"/>
            <a:ext cx="406400" cy="779462"/>
          </a:xfrm>
          <a:prstGeom prst="ellipse">
            <a:avLst/>
          </a:prstGeom>
          <a:noFill/>
          <a:ln w="19050" cap="flat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  <a:ea typeface="ＭＳ Ｐゴシック" charset="-128"/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E.C. Aschenauer</a:t>
            </a:r>
            <a:endParaRPr lang="en-US" altLang="ja-JP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PheniX Summer Student Program, June 2010</a:t>
            </a:r>
            <a:endParaRPr lang="en-US" altLang="ja-JP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Diffractive Physics: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E.C. Aschenauer</a:t>
            </a:r>
            <a:endParaRPr lang="en-US" altLang="ja-JP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PheniX Summer Student Program, June 2010</a:t>
            </a:r>
            <a:endParaRPr lang="en-US" altLang="ja-JP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1A8AE9-0764-49B3-BC91-4E9BB54E2547}" type="slidenum">
              <a:rPr lang="en-US" altLang="ja-JP"/>
              <a:pPr>
                <a:defRPr/>
              </a:pPr>
              <a:t>22</a:t>
            </a:fld>
            <a:endParaRPr lang="en-US" altLang="ja-JP"/>
          </a:p>
        </p:txBody>
      </p:sp>
      <p:pic>
        <p:nvPicPr>
          <p:cNvPr id="628741" name="Picture 15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6850" y="871538"/>
            <a:ext cx="2473325" cy="2035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628742" name="Group 16"/>
          <p:cNvGrpSpPr>
            <a:grpSpLocks/>
          </p:cNvGrpSpPr>
          <p:nvPr/>
        </p:nvGrpSpPr>
        <p:grpSpPr bwMode="auto">
          <a:xfrm>
            <a:off x="2924175" y="896938"/>
            <a:ext cx="2586038" cy="2087562"/>
            <a:chOff x="-4" y="-14"/>
            <a:chExt cx="2316" cy="1870"/>
          </a:xfrm>
        </p:grpSpPr>
        <p:sp>
          <p:nvSpPr>
            <p:cNvPr id="8" name="AutoShape 17"/>
            <p:cNvSpPr>
              <a:spLocks/>
            </p:cNvSpPr>
            <p:nvPr/>
          </p:nvSpPr>
          <p:spPr bwMode="auto">
            <a:xfrm>
              <a:off x="0" y="0"/>
              <a:ext cx="2312" cy="1856"/>
            </a:xfrm>
            <a:prstGeom prst="roundRect">
              <a:avLst>
                <a:gd name="adj" fmla="val 6463"/>
              </a:avLst>
            </a:prstGeom>
            <a:solidFill>
              <a:schemeClr val="bg1">
                <a:lumMod val="85000"/>
              </a:schemeClr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  <p:grpSp>
          <p:nvGrpSpPr>
            <p:cNvPr id="628749" name="Group 18"/>
            <p:cNvGrpSpPr>
              <a:grpSpLocks/>
            </p:cNvGrpSpPr>
            <p:nvPr/>
          </p:nvGrpSpPr>
          <p:grpSpPr bwMode="auto">
            <a:xfrm>
              <a:off x="-4" y="-14"/>
              <a:ext cx="2216" cy="1824"/>
              <a:chOff x="-76" y="-24"/>
              <a:chExt cx="2216" cy="1824"/>
            </a:xfrm>
          </p:grpSpPr>
          <p:pic>
            <p:nvPicPr>
              <p:cNvPr id="628750" name="Picture 19"/>
              <p:cNvPicPr>
                <a:picLocks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-76" y="-24"/>
                <a:ext cx="2216" cy="18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sp>
            <p:nvSpPr>
              <p:cNvPr id="11" name="Rectangle 20"/>
              <p:cNvSpPr>
                <a:spLocks/>
              </p:cNvSpPr>
              <p:nvPr/>
            </p:nvSpPr>
            <p:spPr bwMode="auto">
              <a:xfrm>
                <a:off x="1029" y="1048"/>
                <a:ext cx="186" cy="444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/>
              <a:lstStyle/>
              <a:p>
                <a:pPr>
                  <a:defRPr/>
                </a:pPr>
                <a:r>
                  <a:rPr lang="en-US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charset="0"/>
                    <a:ea typeface="Gill Sans" charset="0"/>
                    <a:cs typeface="Gill Sans" charset="0"/>
                  </a:rPr>
                  <a:t>?</a:t>
                </a:r>
              </a:p>
            </p:txBody>
          </p:sp>
        </p:grpSp>
      </p:grpSp>
      <p:sp>
        <p:nvSpPr>
          <p:cNvPr id="12" name="TextBox 11"/>
          <p:cNvSpPr txBox="1"/>
          <p:nvPr/>
        </p:nvSpPr>
        <p:spPr>
          <a:xfrm>
            <a:off x="228600" y="876300"/>
            <a:ext cx="67627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DIS: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  <a:ea typeface="ＭＳ Ｐゴシック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21000" y="850900"/>
            <a:ext cx="137477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Diffraction: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  <a:ea typeface="ＭＳ Ｐゴシック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16500" y="1701800"/>
            <a:ext cx="992188" cy="3698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charset="2"/>
                <a:ea typeface="ＭＳ Ｐゴシック" charset="-128"/>
                <a:cs typeface="Symbol" charset="2"/>
              </a:rPr>
              <a:t> </a:t>
            </a:r>
            <a:r>
              <a:rPr lang="en-US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charset="2"/>
                <a:ea typeface="ＭＳ Ｐゴシック" charset="-128"/>
                <a:cs typeface="Symbol" charset="2"/>
              </a:rPr>
              <a:t>r,f</a:t>
            </a:r>
            <a:r>
              <a:rPr lang="en-US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charset="2"/>
                <a:ea typeface="ＭＳ Ｐゴシック" charset="-128"/>
                <a:cs typeface="Symbol" charset="2"/>
              </a:rPr>
              <a:t>, </a:t>
            </a:r>
            <a:r>
              <a:rPr lang="en-US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charset="-128"/>
                <a:cs typeface="Symbol" charset="2"/>
              </a:rPr>
              <a:t>J</a:t>
            </a:r>
            <a:r>
              <a:rPr lang="en-US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charset="2"/>
                <a:ea typeface="ＭＳ Ｐゴシック" charset="-128"/>
                <a:cs typeface="Symbol" charset="2"/>
              </a:rPr>
              <a:t>/</a:t>
            </a:r>
            <a:r>
              <a:rPr lang="en-US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charset="2"/>
                <a:ea typeface="ＭＳ Ｐゴシック" charset="-128"/>
                <a:cs typeface="Symbol" charset="2"/>
              </a:rPr>
              <a:t>y</a:t>
            </a:r>
            <a:endParaRPr lang="en-US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charset="2"/>
              <a:ea typeface="ＭＳ Ｐゴシック" charset="-128"/>
              <a:cs typeface="Symbol" charset="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83200" y="2165350"/>
            <a:ext cx="2814638" cy="12017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Hit a proton at rest </a:t>
            </a:r>
          </a:p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with a </a:t>
            </a:r>
            <a:r>
              <a:rPr lang="en-US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60 </a:t>
            </a:r>
            <a:r>
              <a:rPr lang="en-US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TeV</a:t>
            </a:r>
            <a:r>
              <a:rPr lang="en-US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 </a:t>
            </a:r>
            <a:r>
              <a:rPr lang="en-US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e</a:t>
            </a:r>
            <a:r>
              <a:rPr lang="en-US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and </a:t>
            </a:r>
          </a:p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nothing happens to it !</a:t>
            </a:r>
          </a:p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It just spits out a VM.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  <a:ea typeface="ＭＳ Ｐゴシック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4800" y="3441700"/>
            <a:ext cx="8494713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Clr>
                <a:srgbClr val="0000FF"/>
              </a:buClr>
              <a:buFont typeface="Wingdings" pitchFamily="2" charset="2"/>
              <a:buChar char="q"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 Hera: Diffraction / DIS ~ 20%</a:t>
            </a:r>
          </a:p>
          <a:p>
            <a:pPr>
              <a:buClr>
                <a:srgbClr val="0000FF"/>
              </a:buClr>
              <a:buFont typeface="Wingdings" pitchFamily="2" charset="2"/>
              <a:buChar char="q"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  <a:sym typeface="Times New Roman" pitchFamily="18" charset="0"/>
              </a:rPr>
              <a:t>dσ/d</a:t>
            </a:r>
            <a:r>
              <a:rPr lang="en-US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  <a:sym typeface="Times New Roman" pitchFamily="18" charset="0"/>
              </a:rPr>
              <a:t>t</a:t>
            </a:r>
            <a:r>
              <a:rPr lang="en-US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  <a:sym typeface="Times New Roman" pitchFamily="18" charset="0"/>
              </a:rPr>
              <a:t> ~ [xG(x,Q</a:t>
            </a:r>
            <a:r>
              <a:rPr lang="en-US" baseline="31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  <a:sym typeface="Times New Roman" pitchFamily="18" charset="0"/>
              </a:rPr>
              <a:t>2</a:t>
            </a:r>
            <a:r>
              <a:rPr lang="en-US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  <a:sym typeface="Times New Roman" pitchFamily="18" charset="0"/>
              </a:rPr>
              <a:t>)]</a:t>
            </a:r>
            <a:r>
              <a:rPr lang="en-US" baseline="31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  <a:sym typeface="Times New Roman" pitchFamily="18" charset="0"/>
              </a:rPr>
              <a:t>2</a:t>
            </a:r>
          </a:p>
          <a:p>
            <a:pPr>
              <a:buClr>
                <a:srgbClr val="0000FF"/>
              </a:buClr>
              <a:buFont typeface="Wingdings" pitchFamily="2" charset="2"/>
              <a:buChar char="q"/>
            </a:pPr>
            <a:r>
              <a:rPr lang="en-US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  <a:sym typeface="Times New Roman" pitchFamily="18" charset="0"/>
              </a:rPr>
              <a:t> experimentally very difficult need to detect proton </a:t>
            </a:r>
            <a:r>
              <a:rPr lang="en-US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  <a:sym typeface="Wingdings" pitchFamily="2" charset="2"/>
              </a:rPr>
              <a:t></a:t>
            </a:r>
            <a:r>
              <a:rPr lang="en-US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  <a:sym typeface="Wingdings" pitchFamily="2" charset="2"/>
              </a:rPr>
              <a:t> a long beam line</a:t>
            </a:r>
          </a:p>
          <a:p>
            <a:pPr>
              <a:buClr>
                <a:srgbClr val="0000FF"/>
              </a:buClr>
              <a:buFont typeface="Wingdings" pitchFamily="2" charset="2"/>
              <a:buChar char="q"/>
            </a:pPr>
            <a:r>
              <a:rPr lang="en-US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  <a:sym typeface="Wingdings" pitchFamily="2" charset="2"/>
              </a:rPr>
              <a:t> Physics extremely interesting  3d pictures of the proton/nuclei</a:t>
            </a:r>
            <a:r>
              <a:rPr lang="en-US" baseline="31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  <a:sym typeface="Times New Roman" pitchFamily="18" charset="0"/>
              </a:rPr>
              <a:t> 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Measure the Gluon Form Factor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E.C. Aschenauer</a:t>
            </a:r>
            <a:endParaRPr lang="en-US" altLang="ja-JP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A8FAB7-C7B9-4BD4-BE0A-38FF2E158660}" type="slidenum">
              <a:rPr lang="en-US" altLang="ja-JP"/>
              <a:pPr>
                <a:defRPr/>
              </a:pPr>
              <a:t>23</a:t>
            </a:fld>
            <a:endParaRPr lang="en-US" altLang="ja-JP"/>
          </a:p>
        </p:txBody>
      </p:sp>
      <p:pic>
        <p:nvPicPr>
          <p:cNvPr id="6" name="Picture 5" descr="0909_13.ep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68725" y="3136900"/>
            <a:ext cx="2373313" cy="3216275"/>
          </a:xfrm>
          <a:prstGeom prst="rect">
            <a:avLst/>
          </a:prstGeom>
          <a:solidFill>
            <a:srgbClr val="F2F2F2"/>
          </a:solidFill>
          <a:ln w="9525">
            <a:noFill/>
            <a:miter lim="800000"/>
            <a:headEnd/>
            <a:tailEnd/>
          </a:ln>
        </p:spPr>
      </p:pic>
      <p:pic>
        <p:nvPicPr>
          <p:cNvPr id="7" name="Picture 6" descr="0909_14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2400" y="3149600"/>
            <a:ext cx="2397125" cy="3216275"/>
          </a:xfrm>
          <a:prstGeom prst="rect">
            <a:avLst/>
          </a:prstGeom>
          <a:solidFill>
            <a:srgbClr val="F2F2F2"/>
          </a:solidFill>
          <a:ln w="9525">
            <a:noFill/>
            <a:miter lim="800000"/>
            <a:headEnd/>
            <a:tailEnd/>
          </a:ln>
        </p:spPr>
      </p:pic>
      <p:pic>
        <p:nvPicPr>
          <p:cNvPr id="621574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781050"/>
            <a:ext cx="3892550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0" y="2654300"/>
            <a:ext cx="40322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R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 = 1.2A</a:t>
            </a: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1/3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fm</a:t>
            </a:r>
          </a:p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Elastic scattering on full nucleus</a:t>
            </a:r>
          </a:p>
          <a:p>
            <a:pPr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  <a:sym typeface="Wingdings"/>
              </a:rPr>
              <a:t>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  <a:sym typeface="Wingdings"/>
              </a:rPr>
              <a:t> long wavelength gluons (small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  <a:sym typeface="Wingdings"/>
              </a:rPr>
              <a:t>t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  <a:sym typeface="Wingdings"/>
              </a:rPr>
              <a:t>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  <a:ea typeface="ＭＳ Ｐゴシック" charset="-128"/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PheniX Summer Student Program, June 2010</a:t>
            </a:r>
            <a:endParaRPr lang="en-US" altLang="ja-JP"/>
          </a:p>
        </p:txBody>
      </p:sp>
      <p:sp>
        <p:nvSpPr>
          <p:cNvPr id="14" name="TextBox 13"/>
          <p:cNvSpPr txBox="1"/>
          <p:nvPr/>
        </p:nvSpPr>
        <p:spPr>
          <a:xfrm>
            <a:off x="4165600" y="838200"/>
            <a:ext cx="5029200" cy="1662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Basic Idea:</a:t>
            </a:r>
          </a:p>
          <a:p>
            <a:r>
              <a:rPr lang="en-US" sz="1600">
                <a:effectLst>
                  <a:outerShdw blurRad="38100" dist="38100" dir="2700000" algn="tl">
                    <a:srgbClr val="C0C0C0"/>
                  </a:outerShdw>
                </a:effectLst>
              </a:rPr>
              <a:t>Studying diffractive exclusive J/</a:t>
            </a:r>
            <a:r>
              <a:rPr lang="en-US" sz="1600"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y</a:t>
            </a:r>
            <a:r>
              <a:rPr lang="en-US" sz="1600">
                <a:effectLst>
                  <a:outerShdw blurRad="38100" dist="38100" dir="2700000" algn="tl">
                    <a:srgbClr val="C0C0C0"/>
                  </a:outerShdw>
                </a:effectLst>
              </a:rPr>
              <a:t> production</a:t>
            </a:r>
          </a:p>
          <a:p>
            <a:r>
              <a:rPr lang="en-US" sz="1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 Q2~0</a:t>
            </a:r>
            <a:r>
              <a:rPr lang="en-US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r>
              <a:rPr lang="en-US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Ideal Probe:</a:t>
            </a:r>
          </a:p>
          <a:p>
            <a:r>
              <a:rPr lang="en-US" sz="1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large photo-production cross section</a:t>
            </a:r>
          </a:p>
          <a:p>
            <a:r>
              <a:rPr lang="en-US" sz="1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 can be derived from e,e’ and J/</a:t>
            </a:r>
            <a:r>
              <a:rPr lang="en-US" sz="1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y  </a:t>
            </a:r>
            <a:r>
              <a:rPr lang="en-US" sz="1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4-momentum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1" name="Rectangle 3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Proton Tomography</a:t>
            </a:r>
            <a:endParaRPr lang="en-US" dirty="0"/>
          </a:p>
        </p:txBody>
      </p:sp>
      <p:sp>
        <p:nvSpPr>
          <p:cNvPr id="757765" name="Rectangle 5"/>
          <p:cNvSpPr>
            <a:spLocks noChangeArrowheads="1"/>
          </p:cNvSpPr>
          <p:nvPr/>
        </p:nvSpPr>
        <p:spPr bwMode="auto">
          <a:xfrm>
            <a:off x="2124075" y="5876925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  <a:ea typeface="ＭＳ Ｐゴシック" charset="-128"/>
            </a:endParaRPr>
          </a:p>
        </p:txBody>
      </p:sp>
      <p:sp>
        <p:nvSpPr>
          <p:cNvPr id="757766" name="AutoShape 6"/>
          <p:cNvSpPr>
            <a:spLocks noChangeArrowheads="1"/>
          </p:cNvSpPr>
          <p:nvPr/>
        </p:nvSpPr>
        <p:spPr bwMode="auto">
          <a:xfrm>
            <a:off x="2411413" y="5229225"/>
            <a:ext cx="1439862" cy="43180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  <a:ea typeface="ＭＳ Ｐゴシック" charset="-128"/>
            </a:endParaRPr>
          </a:p>
        </p:txBody>
      </p:sp>
      <p:sp>
        <p:nvSpPr>
          <p:cNvPr id="757768" name="Text Box 8"/>
          <p:cNvSpPr txBox="1">
            <a:spLocks noChangeArrowheads="1"/>
          </p:cNvSpPr>
          <p:nvPr/>
        </p:nvSpPr>
        <p:spPr bwMode="auto">
          <a:xfrm>
            <a:off x="227013" y="681038"/>
            <a:ext cx="34845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ＭＳ Ｐゴシック" charset="-128"/>
                <a:sym typeface="Wingdings" charset="2"/>
              </a:rPr>
              <a:t>M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ＭＳ Ｐゴシック" charset="-128"/>
                <a:sym typeface="Wingdings" charset="2"/>
              </a:rPr>
              <a:t>. </a:t>
            </a:r>
            <a:r>
              <a:rPr lang="en-US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ＭＳ Ｐゴシック" charset="-128"/>
                <a:sym typeface="Wingdings" charset="2"/>
              </a:rPr>
              <a:t>Burkardt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ＭＳ Ｐゴシック" charset="-128"/>
                <a:sym typeface="Wingdings" charset="2"/>
              </a:rPr>
              <a:t>, M. Diehl 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ＭＳ Ｐゴシック" charset="-128"/>
                <a:sym typeface="Wingdings" charset="2"/>
              </a:rPr>
              <a:t>2002</a:t>
            </a:r>
            <a:endParaRPr lang="it-IT" dirty="0"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  <a:ea typeface="ＭＳ Ｐゴシック" charset="-128"/>
              <a:sym typeface="Wingdings" charset="2"/>
            </a:endParaRPr>
          </a:p>
        </p:txBody>
      </p:sp>
      <p:sp>
        <p:nvSpPr>
          <p:cNvPr id="757769" name="Text Box 9"/>
          <p:cNvSpPr txBox="1">
            <a:spLocks noChangeArrowheads="1"/>
          </p:cNvSpPr>
          <p:nvPr/>
        </p:nvSpPr>
        <p:spPr bwMode="auto">
          <a:xfrm>
            <a:off x="179388" y="1066800"/>
            <a:ext cx="65770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i="1" dirty="0">
                <a:solidFill>
                  <a:srgbClr val="0000C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ＭＳ Ｐゴシック" charset="-128"/>
                <a:sym typeface="Wingdings" charset="2"/>
              </a:rPr>
              <a:t>FT </a:t>
            </a:r>
            <a:r>
              <a:rPr lang="en-US" dirty="0">
                <a:solidFill>
                  <a:srgbClr val="0000C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ＭＳ Ｐゴシック" charset="-128"/>
                <a:sym typeface="Wingdings" charset="2"/>
              </a:rPr>
              <a:t>(GPD) : momentum space </a:t>
            </a:r>
            <a:r>
              <a:rPr lang="en-US" dirty="0" err="1">
                <a:solidFill>
                  <a:srgbClr val="FF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ＭＳ Ｐゴシック" charset="-128"/>
                <a:sym typeface="Wingdings" charset="2"/>
              </a:rPr>
              <a:t></a:t>
            </a:r>
            <a:r>
              <a:rPr lang="en-US" dirty="0">
                <a:solidFill>
                  <a:srgbClr val="0000C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ＭＳ Ｐゴシック" charset="-128"/>
                <a:sym typeface="Wingdings" charset="2"/>
              </a:rPr>
              <a:t> impact parameter space:</a:t>
            </a:r>
            <a:endParaRPr lang="it-IT" dirty="0">
              <a:solidFill>
                <a:srgbClr val="0000CC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  <a:ea typeface="ＭＳ Ｐゴシック" charset="-128"/>
              <a:sym typeface="Wingdings" charset="2"/>
            </a:endParaRP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192088" y="1335088"/>
            <a:ext cx="8124825" cy="441325"/>
            <a:chOff x="412" y="897"/>
            <a:chExt cx="5118" cy="278"/>
          </a:xfrm>
        </p:grpSpPr>
        <p:sp>
          <p:nvSpPr>
            <p:cNvPr id="757770" name="Text Box 10"/>
            <p:cNvSpPr txBox="1">
              <a:spLocks noChangeArrowheads="1"/>
            </p:cNvSpPr>
            <p:nvPr/>
          </p:nvSpPr>
          <p:spPr bwMode="auto">
            <a:xfrm>
              <a:off x="412" y="897"/>
              <a:ext cx="511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ea typeface="ＭＳ Ｐゴシック" charset="-128"/>
                  <a:sym typeface="Wingdings" charset="2"/>
                </a:rPr>
                <a:t>probing partons with specified long. momentum @transverse position </a:t>
              </a:r>
              <a:r>
                <a:rPr lang="en-US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ea typeface="ＭＳ Ｐゴシック" charset="-128"/>
                  <a:sym typeface="Wingdings" charset="2"/>
                </a:rPr>
                <a:t>b</a:t>
              </a:r>
              <a:r>
                <a:rPr lang="en-US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ea typeface="ＭＳ Ｐゴシック" charset="-128"/>
                  <a:sym typeface="Wingdings" charset="2"/>
                </a:rPr>
                <a:t> </a:t>
              </a:r>
              <a:endParaRPr lang="it-IT" dirty="0">
                <a:solidFill>
                  <a:srgbClr val="0000C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ＭＳ Ｐゴシック" charset="-128"/>
                <a:sym typeface="Wingdings" charset="2"/>
              </a:endParaRPr>
            </a:p>
          </p:txBody>
        </p:sp>
        <p:sp>
          <p:nvSpPr>
            <p:cNvPr id="757771" name="Rectangle 11"/>
            <p:cNvSpPr>
              <a:spLocks noChangeArrowheads="1"/>
            </p:cNvSpPr>
            <p:nvPr/>
          </p:nvSpPr>
          <p:spPr bwMode="auto">
            <a:xfrm rot="10800000">
              <a:off x="5342" y="992"/>
              <a:ext cx="188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aseline="-25000">
                  <a:solidFill>
                    <a:srgbClr val="3333CC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ea typeface="ＭＳ Ｐゴシック" charset="-128"/>
                </a:rPr>
                <a:t>T</a:t>
              </a:r>
              <a:endParaRPr lang="it-IT" baseline="-25000">
                <a:solidFill>
                  <a:srgbClr val="3333C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</p:grpSp>
      <p:pic>
        <p:nvPicPr>
          <p:cNvPr id="757775" name="Picture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30500" y="2271713"/>
            <a:ext cx="1317625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969963" y="2119313"/>
            <a:ext cx="1558925" cy="4257675"/>
            <a:chOff x="341" y="1335"/>
            <a:chExt cx="982" cy="2682"/>
          </a:xfrm>
        </p:grpSpPr>
        <p:pic>
          <p:nvPicPr>
            <p:cNvPr id="622623" name="Picture 1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41" y="1335"/>
              <a:ext cx="982" cy="26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57779" name="Rectangle 19"/>
            <p:cNvSpPr>
              <a:spLocks noChangeArrowheads="1"/>
            </p:cNvSpPr>
            <p:nvPr/>
          </p:nvSpPr>
          <p:spPr bwMode="auto">
            <a:xfrm>
              <a:off x="431" y="2112"/>
              <a:ext cx="256" cy="91"/>
            </a:xfrm>
            <a:prstGeom prst="rect">
              <a:avLst/>
            </a:prstGeom>
            <a:noFill/>
            <a:ln w="28575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757781" name="Rectangle 21"/>
            <p:cNvSpPr>
              <a:spLocks noChangeArrowheads="1"/>
            </p:cNvSpPr>
            <p:nvPr/>
          </p:nvSpPr>
          <p:spPr bwMode="auto">
            <a:xfrm>
              <a:off x="445" y="3771"/>
              <a:ext cx="256" cy="91"/>
            </a:xfrm>
            <a:prstGeom prst="rect">
              <a:avLst/>
            </a:prstGeom>
            <a:noFill/>
            <a:ln w="28575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757782" name="Rectangle 22"/>
            <p:cNvSpPr>
              <a:spLocks noChangeArrowheads="1"/>
            </p:cNvSpPr>
            <p:nvPr/>
          </p:nvSpPr>
          <p:spPr bwMode="auto">
            <a:xfrm>
              <a:off x="443" y="2942"/>
              <a:ext cx="256" cy="91"/>
            </a:xfrm>
            <a:prstGeom prst="rect">
              <a:avLst/>
            </a:prstGeom>
            <a:noFill/>
            <a:ln w="28575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</p:grpSp>
      <p:sp>
        <p:nvSpPr>
          <p:cNvPr id="757785" name="Text Box 25"/>
          <p:cNvSpPr txBox="1">
            <a:spLocks noChangeArrowheads="1"/>
          </p:cNvSpPr>
          <p:nvPr/>
        </p:nvSpPr>
        <p:spPr bwMode="auto">
          <a:xfrm>
            <a:off x="2444750" y="1858963"/>
            <a:ext cx="21574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ＭＳ Ｐゴシック" charset="-128"/>
                <a:sym typeface="Wingdings" charset="2"/>
              </a:rPr>
              <a:t>polarized nucleon:</a:t>
            </a:r>
            <a:endParaRPr lang="it-IT" dirty="0"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  <a:ea typeface="ＭＳ Ｐゴシック" charset="-128"/>
              <a:sym typeface="Wingdings" charset="2"/>
            </a:endParaRPr>
          </a:p>
        </p:txBody>
      </p:sp>
      <p:sp>
        <p:nvSpPr>
          <p:cNvPr id="757786" name="Text Box 26"/>
          <p:cNvSpPr txBox="1">
            <a:spLocks noChangeArrowheads="1"/>
          </p:cNvSpPr>
          <p:nvPr/>
        </p:nvSpPr>
        <p:spPr bwMode="auto">
          <a:xfrm>
            <a:off x="0" y="2676525"/>
            <a:ext cx="1054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ea typeface="ＭＳ Ｐゴシック" charset="-128"/>
                <a:sym typeface="Wingdings" charset="2"/>
              </a:rPr>
              <a:t>[</a:t>
            </a:r>
            <a:r>
              <a:rPr lang="en-US" sz="2400">
                <a:effectLst>
                  <a:outerShdw blurRad="38100" dist="38100" dir="2700000" algn="tl">
                    <a:srgbClr val="DDDDDD"/>
                  </a:outerShdw>
                </a:effectLst>
                <a:latin typeface="Symbol" charset="2"/>
                <a:ea typeface="ＭＳ Ｐゴシック" charset="-128"/>
                <a:sym typeface="Wingdings" charset="2"/>
              </a:rPr>
              <a:t>x</a:t>
            </a:r>
            <a:r>
              <a:rPr lang="en-US" sz="240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ea typeface="ＭＳ Ｐゴシック" charset="-128"/>
                <a:sym typeface="Wingdings" charset="2"/>
              </a:rPr>
              <a:t>=0]</a:t>
            </a:r>
            <a:endParaRPr lang="it-IT" sz="2400">
              <a:effectLst>
                <a:outerShdw blurRad="38100" dist="38100" dir="2700000" algn="tl">
                  <a:srgbClr val="DDDDDD"/>
                </a:outerShdw>
              </a:effectLst>
              <a:latin typeface="Tahoma" charset="0"/>
              <a:ea typeface="ＭＳ Ｐゴシック" charset="-128"/>
              <a:sym typeface="Wingdings" charset="2"/>
            </a:endParaRPr>
          </a:p>
        </p:txBody>
      </p:sp>
      <p:sp>
        <p:nvSpPr>
          <p:cNvPr id="757789" name="Text Box 29"/>
          <p:cNvSpPr txBox="1">
            <a:spLocks noChangeArrowheads="1"/>
          </p:cNvSpPr>
          <p:nvPr/>
        </p:nvSpPr>
        <p:spPr bwMode="auto">
          <a:xfrm>
            <a:off x="4084638" y="5233988"/>
            <a:ext cx="11350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ＭＳ Ｐゴシック" charset="-128"/>
                <a:sym typeface="Wingdings" charset="2"/>
              </a:rPr>
              <a:t>from lattice</a:t>
            </a:r>
            <a:endParaRPr lang="it-IT"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  <a:ea typeface="ＭＳ Ｐゴシック" charset="-128"/>
              <a:sym typeface="Wingdings" charset="2"/>
            </a:endParaRPr>
          </a:p>
        </p:txBody>
      </p:sp>
      <p:grpSp>
        <p:nvGrpSpPr>
          <p:cNvPr id="4" name="Group 37"/>
          <p:cNvGrpSpPr>
            <a:grpSpLocks/>
          </p:cNvGrpSpPr>
          <p:nvPr/>
        </p:nvGrpSpPr>
        <p:grpSpPr bwMode="auto">
          <a:xfrm>
            <a:off x="2566988" y="5105400"/>
            <a:ext cx="1595437" cy="1544638"/>
            <a:chOff x="1137" y="3148"/>
            <a:chExt cx="1005" cy="973"/>
          </a:xfrm>
        </p:grpSpPr>
        <p:pic>
          <p:nvPicPr>
            <p:cNvPr id="622621" name="Picture 2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137" y="3148"/>
              <a:ext cx="1005" cy="8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2622" name="Picture 30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298" y="3957"/>
              <a:ext cx="817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57793" name="Picture 33"/>
          <p:cNvPicPr>
            <a:picLocks noChangeAspect="1" noChangeArrowheads="1"/>
          </p:cNvPicPr>
          <p:nvPr/>
        </p:nvPicPr>
        <p:blipFill>
          <a:blip r:embed="rId7"/>
          <a:srcRect t="-3178" b="-2275"/>
          <a:stretch>
            <a:fillRect/>
          </a:stretch>
        </p:blipFill>
        <p:spPr bwMode="auto">
          <a:xfrm>
            <a:off x="7015163" y="2093913"/>
            <a:ext cx="128905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788" name="Picture 2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902450" y="5045075"/>
            <a:ext cx="1527175" cy="142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36"/>
          <p:cNvGrpSpPr>
            <a:grpSpLocks/>
          </p:cNvGrpSpPr>
          <p:nvPr/>
        </p:nvGrpSpPr>
        <p:grpSpPr bwMode="auto">
          <a:xfrm>
            <a:off x="5357813" y="2116138"/>
            <a:ext cx="1493837" cy="4216400"/>
            <a:chOff x="3335" y="1333"/>
            <a:chExt cx="941" cy="2656"/>
          </a:xfrm>
        </p:grpSpPr>
        <p:pic>
          <p:nvPicPr>
            <p:cNvPr id="622617" name="Picture 34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335" y="1333"/>
              <a:ext cx="941" cy="2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57780" name="Rectangle 20"/>
            <p:cNvSpPr>
              <a:spLocks noChangeArrowheads="1"/>
            </p:cNvSpPr>
            <p:nvPr/>
          </p:nvSpPr>
          <p:spPr bwMode="auto">
            <a:xfrm>
              <a:off x="3411" y="3755"/>
              <a:ext cx="256" cy="91"/>
            </a:xfrm>
            <a:prstGeom prst="rect">
              <a:avLst/>
            </a:prstGeom>
            <a:noFill/>
            <a:ln w="28575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757783" name="Rectangle 23"/>
            <p:cNvSpPr>
              <a:spLocks noChangeArrowheads="1"/>
            </p:cNvSpPr>
            <p:nvPr/>
          </p:nvSpPr>
          <p:spPr bwMode="auto">
            <a:xfrm>
              <a:off x="3404" y="2924"/>
              <a:ext cx="256" cy="91"/>
            </a:xfrm>
            <a:prstGeom prst="rect">
              <a:avLst/>
            </a:prstGeom>
            <a:noFill/>
            <a:ln w="28575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757784" name="Rectangle 24"/>
            <p:cNvSpPr>
              <a:spLocks noChangeArrowheads="1"/>
            </p:cNvSpPr>
            <p:nvPr/>
          </p:nvSpPr>
          <p:spPr bwMode="auto">
            <a:xfrm>
              <a:off x="3393" y="2099"/>
              <a:ext cx="256" cy="91"/>
            </a:xfrm>
            <a:prstGeom prst="rect">
              <a:avLst/>
            </a:prstGeom>
            <a:noFill/>
            <a:ln w="28575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</p:grpSp>
      <p:sp>
        <p:nvSpPr>
          <p:cNvPr id="757778" name="Text Box 18"/>
          <p:cNvSpPr txBox="1">
            <a:spLocks noChangeArrowheads="1"/>
          </p:cNvSpPr>
          <p:nvPr/>
        </p:nvSpPr>
        <p:spPr bwMode="auto">
          <a:xfrm>
            <a:off x="4572000" y="2490788"/>
            <a:ext cx="9604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 err="1">
                <a:solidFill>
                  <a:srgbClr val="FF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ＭＳ Ｐゴシック" charset="-128"/>
                <a:sym typeface="Wingdings" charset="2"/>
              </a:rPr>
              <a:t>d</a:t>
            </a:r>
            <a:r>
              <a:rPr lang="en-US" sz="1600" dirty="0">
                <a:solidFill>
                  <a:srgbClr val="FF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ＭＳ Ｐゴシック" charset="-128"/>
                <a:sym typeface="Wingdings" charset="2"/>
              </a:rPr>
              <a:t>-quark</a:t>
            </a:r>
            <a:endParaRPr lang="it-IT" sz="1600" dirty="0">
              <a:solidFill>
                <a:srgbClr val="FF00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  <a:ea typeface="ＭＳ Ｐゴシック" charset="-128"/>
              <a:sym typeface="Wingdings" charset="2"/>
            </a:endParaRPr>
          </a:p>
        </p:txBody>
      </p:sp>
      <p:sp>
        <p:nvSpPr>
          <p:cNvPr id="757777" name="Text Box 17"/>
          <p:cNvSpPr txBox="1">
            <a:spLocks noChangeArrowheads="1"/>
          </p:cNvSpPr>
          <p:nvPr/>
        </p:nvSpPr>
        <p:spPr bwMode="auto">
          <a:xfrm>
            <a:off x="31750" y="2354263"/>
            <a:ext cx="9477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 err="1">
                <a:solidFill>
                  <a:srgbClr val="FF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ＭＳ Ｐゴシック" charset="-128"/>
                <a:sym typeface="Wingdings" charset="2"/>
              </a:rPr>
              <a:t>u</a:t>
            </a:r>
            <a:r>
              <a:rPr lang="en-US" sz="1600" dirty="0">
                <a:solidFill>
                  <a:srgbClr val="FF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ＭＳ Ｐゴシック" charset="-128"/>
                <a:sym typeface="Wingdings" charset="2"/>
              </a:rPr>
              <a:t>-quark</a:t>
            </a:r>
            <a:endParaRPr lang="it-IT" sz="1600" dirty="0">
              <a:solidFill>
                <a:srgbClr val="FF00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  <a:ea typeface="ＭＳ Ｐゴシック" charset="-128"/>
              <a:sym typeface="Wingdings" charset="2"/>
            </a:endParaRPr>
          </a:p>
        </p:txBody>
      </p:sp>
      <p:sp>
        <p:nvSpPr>
          <p:cNvPr id="42" name="Date Placeholder 4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E.C. Aschenauer</a:t>
            </a:r>
            <a:endParaRPr lang="en-US" altLang="ja-JP"/>
          </a:p>
        </p:txBody>
      </p:sp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EFBD81-F13E-4F39-AE80-EF4E2702A180}" type="slidenum">
              <a:rPr lang="en-US" altLang="ja-JP"/>
              <a:pPr>
                <a:defRPr/>
              </a:pPr>
              <a:t>24</a:t>
            </a:fld>
            <a:endParaRPr lang="en-US" altLang="ja-JP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PheniX Summer Student Program, June 2010</a:t>
            </a:r>
            <a:endParaRPr lang="en-US" altLang="ja-JP"/>
          </a:p>
        </p:txBody>
      </p:sp>
      <p:grpSp>
        <p:nvGrpSpPr>
          <p:cNvPr id="622613" name="Group 40"/>
          <p:cNvGrpSpPr>
            <a:grpSpLocks/>
          </p:cNvGrpSpPr>
          <p:nvPr/>
        </p:nvGrpSpPr>
        <p:grpSpPr bwMode="auto">
          <a:xfrm>
            <a:off x="7146925" y="-74613"/>
            <a:ext cx="2020888" cy="1249363"/>
            <a:chOff x="5369019" y="256239"/>
            <a:chExt cx="2021044" cy="1249423"/>
          </a:xfrm>
        </p:grpSpPr>
        <p:pic>
          <p:nvPicPr>
            <p:cNvPr id="38" name="Picture 9" descr="dvcs_bh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5369019" y="362603"/>
              <a:ext cx="2009681" cy="1143059"/>
            </a:xfrm>
            <a:prstGeom prst="rect">
              <a:avLst/>
            </a:prstGeom>
            <a:solidFill>
              <a:srgbClr val="F2F2F2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39" name="Text Box 10"/>
            <p:cNvSpPr txBox="1">
              <a:spLocks noChangeArrowheads="1"/>
            </p:cNvSpPr>
            <p:nvPr/>
          </p:nvSpPr>
          <p:spPr bwMode="auto">
            <a:xfrm>
              <a:off x="6580376" y="256239"/>
              <a:ext cx="809687" cy="3699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FF00FF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+mn-lt"/>
                  <a:ea typeface="ＭＳ Ｐゴシック" charset="-128"/>
                </a:rPr>
                <a:t>DVCS</a:t>
              </a:r>
            </a:p>
          </p:txBody>
        </p:sp>
      </p:grpSp>
      <p:sp>
        <p:nvSpPr>
          <p:cNvPr id="37" name="Text Box 12"/>
          <p:cNvSpPr txBox="1">
            <a:spLocks noChangeArrowheads="1"/>
          </p:cNvSpPr>
          <p:nvPr/>
        </p:nvSpPr>
        <p:spPr bwMode="auto">
          <a:xfrm>
            <a:off x="9086850" y="1314450"/>
            <a:ext cx="6032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>
                <a:effectLst>
                  <a:outerShdw blurRad="38100" dist="38100" dir="2700000" algn="tl">
                    <a:srgbClr val="DDDDDD"/>
                  </a:outerShdw>
                </a:effectLst>
                <a:latin typeface="Helvetica" charset="0"/>
                <a:ea typeface="ＭＳ Ｐゴシック" charset="-128"/>
              </a:rPr>
              <a:t>p + </a:t>
            </a:r>
            <a:r>
              <a:rPr lang="en-US" sz="1400">
                <a:effectLst>
                  <a:outerShdw blurRad="38100" dist="38100" dir="2700000" algn="tl">
                    <a:srgbClr val="DDDDDD"/>
                  </a:outerShdw>
                </a:effectLst>
                <a:latin typeface="Symbol" charset="2"/>
                <a:ea typeface="ＭＳ Ｐゴシック" charset="-128"/>
              </a:rPr>
              <a:t>D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57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57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757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57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57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757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57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57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757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57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57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757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57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57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757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57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57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757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757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757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5" grpId="0"/>
      <p:bldP spid="757786" grpId="0"/>
      <p:bldP spid="757789" grpId="0"/>
      <p:bldP spid="757778" grpId="0"/>
      <p:bldP spid="75777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54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92138"/>
          </a:xfrm>
        </p:spPr>
        <p:txBody>
          <a:bodyPr/>
          <a:lstStyle/>
          <a:p>
            <a:pPr algn="r" eaLnBrk="1" hangingPunct="1">
              <a:defRPr/>
            </a:pPr>
            <a:r>
              <a:rPr lang="en-GB" dirty="0" smtClean="0"/>
              <a:t>Important to understand </a:t>
            </a:r>
            <a:r>
              <a:rPr lang="en-GB" dirty="0" err="1" smtClean="0"/>
              <a:t>hadron</a:t>
            </a:r>
            <a:r>
              <a:rPr lang="en-GB" dirty="0" smtClean="0"/>
              <a:t> structure: Spin</a:t>
            </a:r>
            <a:endParaRPr lang="en-GB" dirty="0"/>
          </a:p>
        </p:txBody>
      </p:sp>
      <p:sp>
        <p:nvSpPr>
          <p:cNvPr id="1433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E.C. Aschenauer</a:t>
            </a:r>
            <a:endParaRPr lang="it-IT"/>
          </a:p>
        </p:txBody>
      </p:sp>
      <p:sp>
        <p:nvSpPr>
          <p:cNvPr id="1431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477206-653D-4D97-BCA1-D6C74C3345DD}" type="slidenum">
              <a:rPr lang="it-IT"/>
              <a:pPr>
                <a:defRPr/>
              </a:pPr>
              <a:t>25</a:t>
            </a:fld>
            <a:endParaRPr lang="it-IT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534025" y="2649538"/>
            <a:ext cx="1766888" cy="1633537"/>
            <a:chOff x="1768" y="1132"/>
            <a:chExt cx="1113" cy="1029"/>
          </a:xfrm>
        </p:grpSpPr>
        <p:pic>
          <p:nvPicPr>
            <p:cNvPr id="274481" name="Picture 5" descr="singelpuzzle_green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68" y="1132"/>
              <a:ext cx="1113" cy="1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48550" name="Text Box 6"/>
            <p:cNvSpPr txBox="1">
              <a:spLocks noChangeArrowheads="1"/>
            </p:cNvSpPr>
            <p:nvPr/>
          </p:nvSpPr>
          <p:spPr bwMode="auto">
            <a:xfrm>
              <a:off x="2000" y="1476"/>
              <a:ext cx="658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200" dirty="0" err="1">
                  <a:effectLst>
                    <a:outerShdw blurRad="38100" dist="38100" dir="2700000" algn="tl">
                      <a:srgbClr val="DDDDDD"/>
                    </a:outerShdw>
                  </a:effectLst>
                  <a:latin typeface="Symbol" charset="2"/>
                  <a:ea typeface="ＭＳ Ｐゴシック" charset="-128"/>
                </a:rPr>
                <a:t>S</a:t>
              </a:r>
              <a:r>
                <a:rPr lang="en-US" sz="3200" baseline="-25000" dirty="0" err="1">
                  <a:effectLst>
                    <a:outerShdw blurRad="38100" dist="38100" dir="2700000" algn="tl">
                      <a:srgbClr val="DDDDDD"/>
                    </a:outerShdw>
                  </a:effectLst>
                  <a:latin typeface="+mj-lt"/>
                  <a:ea typeface="ＭＳ Ｐゴシック" charset="-128"/>
                </a:rPr>
                <a:t>q</a:t>
              </a:r>
              <a:r>
                <a:rPr lang="en-US" sz="3200" dirty="0" err="1">
                  <a:effectLst>
                    <a:outerShdw blurRad="38100" dist="38100" dir="2700000" algn="tl">
                      <a:srgbClr val="DDDDDD"/>
                    </a:outerShdw>
                  </a:effectLst>
                  <a:latin typeface="Symbol" charset="2"/>
                  <a:ea typeface="ＭＳ Ｐゴシック" charset="-128"/>
                </a:rPr>
                <a:t>D</a:t>
              </a:r>
              <a:r>
                <a:rPr lang="en-US" sz="3200" dirty="0" err="1"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ea typeface="ＭＳ Ｐゴシック" charset="-128"/>
                </a:rPr>
                <a:t>q</a:t>
              </a:r>
              <a:endParaRPr lang="en-GB" sz="3200" dirty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4576763" y="777875"/>
            <a:ext cx="2076450" cy="1644650"/>
            <a:chOff x="142" y="516"/>
            <a:chExt cx="1308" cy="1036"/>
          </a:xfrm>
        </p:grpSpPr>
        <p:pic>
          <p:nvPicPr>
            <p:cNvPr id="274479" name="Picture 8" descr="singelpuzzle_db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42" y="516"/>
              <a:ext cx="1308" cy="10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48553" name="Text Box 9"/>
            <p:cNvSpPr txBox="1">
              <a:spLocks noChangeArrowheads="1"/>
            </p:cNvSpPr>
            <p:nvPr/>
          </p:nvSpPr>
          <p:spPr bwMode="auto">
            <a:xfrm>
              <a:off x="589" y="675"/>
              <a:ext cx="447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200">
                  <a:solidFill>
                    <a:srgbClr val="FFFFFF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Symbol" charset="2"/>
                  <a:ea typeface="ＭＳ Ｐゴシック" charset="-128"/>
                </a:rPr>
                <a:t>D</a:t>
              </a:r>
              <a:r>
                <a:rPr lang="en-US" sz="3200">
                  <a:solidFill>
                    <a:srgbClr val="FFFFFF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ea typeface="ＭＳ Ｐゴシック" charset="-128"/>
                </a:rPr>
                <a:t>G</a:t>
              </a:r>
              <a:endParaRPr lang="en-GB" sz="320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7178675" y="3297238"/>
            <a:ext cx="1824038" cy="1633537"/>
            <a:chOff x="2890" y="1593"/>
            <a:chExt cx="1149" cy="1029"/>
          </a:xfrm>
        </p:grpSpPr>
        <p:pic>
          <p:nvPicPr>
            <p:cNvPr id="274477" name="Picture 11" descr="singelpuzzle_yellow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890" y="1593"/>
              <a:ext cx="1149" cy="1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48556" name="Text Box 12"/>
            <p:cNvSpPr txBox="1">
              <a:spLocks noChangeArrowheads="1"/>
            </p:cNvSpPr>
            <p:nvPr/>
          </p:nvSpPr>
          <p:spPr bwMode="auto">
            <a:xfrm>
              <a:off x="3337" y="2001"/>
              <a:ext cx="359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200" dirty="0" err="1"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ea typeface="ＭＳ Ｐゴシック" charset="-128"/>
                </a:rPr>
                <a:t>L</a:t>
              </a:r>
              <a:r>
                <a:rPr lang="en-US" sz="3600" baseline="-25000" dirty="0" err="1"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ea typeface="ＭＳ Ｐゴシック" charset="-128"/>
                </a:rPr>
                <a:t>g</a:t>
              </a:r>
              <a:endParaRPr lang="en-GB" sz="3600" baseline="-25000" dirty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6794500" y="781050"/>
            <a:ext cx="1939925" cy="1635125"/>
            <a:chOff x="3320" y="556"/>
            <a:chExt cx="1222" cy="1030"/>
          </a:xfrm>
        </p:grpSpPr>
        <p:pic>
          <p:nvPicPr>
            <p:cNvPr id="274475" name="Picture 14" descr="singelpuzzle_lb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320" y="556"/>
              <a:ext cx="1222" cy="10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48559" name="Text Box 15"/>
            <p:cNvSpPr txBox="1">
              <a:spLocks noChangeArrowheads="1"/>
            </p:cNvSpPr>
            <p:nvPr/>
          </p:nvSpPr>
          <p:spPr bwMode="auto">
            <a:xfrm>
              <a:off x="3605" y="797"/>
              <a:ext cx="602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200" dirty="0" err="1">
                  <a:effectLst>
                    <a:outerShdw blurRad="38100" dist="38100" dir="2700000" algn="tl">
                      <a:srgbClr val="DDDDDD"/>
                    </a:outerShdw>
                  </a:effectLst>
                  <a:latin typeface="Symbol" charset="2"/>
                  <a:ea typeface="ＭＳ Ｐゴシック" charset="-128"/>
                  <a:cs typeface="Symbol" charset="2"/>
                </a:rPr>
                <a:t>S</a:t>
              </a:r>
              <a:r>
                <a:rPr lang="en-US" sz="3200" baseline="-25000" dirty="0" err="1"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ea typeface="ＭＳ Ｐゴシック" charset="-128"/>
                </a:rPr>
                <a:t>q</a:t>
              </a:r>
              <a:r>
                <a:rPr lang="en-US" sz="3200" dirty="0" err="1"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ea typeface="ＭＳ Ｐゴシック" charset="-128"/>
                </a:rPr>
                <a:t>L</a:t>
              </a:r>
              <a:r>
                <a:rPr lang="en-US" sz="3600" baseline="-25000" dirty="0" err="1"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ea typeface="ＭＳ Ｐゴシック" charset="-128"/>
                </a:rPr>
                <a:t>q</a:t>
              </a:r>
              <a:endParaRPr lang="en-GB" sz="3600" baseline="-25000" dirty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</p:grp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3579813" y="1808163"/>
            <a:ext cx="1644650" cy="2165350"/>
            <a:chOff x="543" y="2184"/>
            <a:chExt cx="1036" cy="1364"/>
          </a:xfrm>
        </p:grpSpPr>
        <p:pic>
          <p:nvPicPr>
            <p:cNvPr id="274473" name="Picture 17" descr="singelpuzzle_pink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43" y="2184"/>
              <a:ext cx="1036" cy="1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48562" name="Text Box 18"/>
            <p:cNvSpPr txBox="1">
              <a:spLocks noChangeArrowheads="1"/>
            </p:cNvSpPr>
            <p:nvPr/>
          </p:nvSpPr>
          <p:spPr bwMode="auto">
            <a:xfrm>
              <a:off x="576" y="2816"/>
              <a:ext cx="37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200">
                  <a:effectLst>
                    <a:outerShdw blurRad="38100" dist="38100" dir="2700000" algn="tl">
                      <a:srgbClr val="DDDDDD"/>
                    </a:outerShdw>
                  </a:effectLst>
                  <a:latin typeface="Symbol" charset="2"/>
                  <a:ea typeface="ＭＳ Ｐゴシック" charset="-128"/>
                </a:rPr>
                <a:t>d</a:t>
              </a:r>
              <a:r>
                <a:rPr lang="en-US" sz="3200"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ea typeface="ＭＳ Ｐゴシック" charset="-128"/>
                </a:rPr>
                <a:t>q</a:t>
              </a:r>
              <a:endParaRPr lang="en-GB" sz="320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  <p:graphicFrame>
          <p:nvGraphicFramePr>
            <p:cNvPr id="274435" name="Object 3"/>
            <p:cNvGraphicFramePr>
              <a:graphicFrameLocks noChangeAspect="1"/>
            </p:cNvGraphicFramePr>
            <p:nvPr/>
          </p:nvGraphicFramePr>
          <p:xfrm>
            <a:off x="972" y="2581"/>
            <a:ext cx="264" cy="272"/>
          </p:xfrm>
          <a:graphic>
            <a:graphicData uri="http://schemas.openxmlformats.org/presentationml/2006/ole">
              <p:oleObj spid="_x0000_s274435" name="Equation" r:id="rId8" imgW="419040" imgH="431640" progId="">
                <p:embed/>
              </p:oleObj>
            </a:graphicData>
          </a:graphic>
        </p:graphicFrame>
      </p:grp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4422775" y="774700"/>
            <a:ext cx="3811588" cy="3411538"/>
            <a:chOff x="1680" y="1103"/>
            <a:chExt cx="2401" cy="2149"/>
          </a:xfrm>
        </p:grpSpPr>
        <p:pic>
          <p:nvPicPr>
            <p:cNvPr id="274467" name="Picture 21" descr="nucleonpuzzle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680" y="1103"/>
              <a:ext cx="2401" cy="2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48566" name="Text Box 22"/>
            <p:cNvSpPr txBox="1">
              <a:spLocks noChangeArrowheads="1"/>
            </p:cNvSpPr>
            <p:nvPr/>
          </p:nvSpPr>
          <p:spPr bwMode="auto">
            <a:xfrm>
              <a:off x="2005" y="1476"/>
              <a:ext cx="658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200" dirty="0" err="1">
                  <a:effectLst>
                    <a:outerShdw blurRad="38100" dist="38100" dir="2700000" algn="tl">
                      <a:srgbClr val="DDDDDD"/>
                    </a:outerShdw>
                  </a:effectLst>
                  <a:latin typeface="Symbol" charset="2"/>
                  <a:ea typeface="ＭＳ Ｐゴシック" charset="-128"/>
                </a:rPr>
                <a:t>S</a:t>
              </a:r>
              <a:r>
                <a:rPr lang="en-US" sz="3200" baseline="-25000" dirty="0" err="1">
                  <a:effectLst>
                    <a:outerShdw blurRad="38100" dist="38100" dir="2700000" algn="tl">
                      <a:srgbClr val="DDDDDD"/>
                    </a:outerShdw>
                  </a:effectLst>
                  <a:latin typeface="+mj-lt"/>
                  <a:ea typeface="ＭＳ Ｐゴシック" charset="-128"/>
                </a:rPr>
                <a:t>q</a:t>
              </a:r>
              <a:r>
                <a:rPr lang="en-US" sz="3200" dirty="0" err="1">
                  <a:effectLst>
                    <a:outerShdw blurRad="38100" dist="38100" dir="2700000" algn="tl">
                      <a:srgbClr val="DDDDDD"/>
                    </a:outerShdw>
                  </a:effectLst>
                  <a:latin typeface="Symbol" charset="2"/>
                  <a:ea typeface="ＭＳ Ｐゴシック" charset="-128"/>
                </a:rPr>
                <a:t>D</a:t>
              </a:r>
              <a:r>
                <a:rPr lang="en-US" sz="3200" dirty="0" err="1"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ea typeface="ＭＳ Ｐゴシック" charset="-128"/>
                </a:rPr>
                <a:t>q</a:t>
              </a:r>
              <a:endParaRPr lang="en-GB" sz="3200" dirty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748567" name="Text Box 23"/>
            <p:cNvSpPr txBox="1">
              <a:spLocks noChangeArrowheads="1"/>
            </p:cNvSpPr>
            <p:nvPr/>
          </p:nvSpPr>
          <p:spPr bwMode="auto">
            <a:xfrm>
              <a:off x="2465" y="2657"/>
              <a:ext cx="447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200">
                  <a:solidFill>
                    <a:srgbClr val="FFFFFF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Symbol" charset="2"/>
                  <a:ea typeface="ＭＳ Ｐゴシック" charset="-128"/>
                </a:rPr>
                <a:t>D</a:t>
              </a:r>
              <a:r>
                <a:rPr lang="en-US" sz="3200">
                  <a:solidFill>
                    <a:srgbClr val="FFFFFF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ea typeface="ＭＳ Ｐゴシック" charset="-128"/>
                </a:rPr>
                <a:t>G</a:t>
              </a:r>
              <a:endParaRPr lang="en-GB" sz="320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748568" name="Text Box 24"/>
            <p:cNvSpPr txBox="1">
              <a:spLocks noChangeArrowheads="1"/>
            </p:cNvSpPr>
            <p:nvPr/>
          </p:nvSpPr>
          <p:spPr bwMode="auto">
            <a:xfrm>
              <a:off x="3059" y="1364"/>
              <a:ext cx="359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200" dirty="0" err="1"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ea typeface="ＭＳ Ｐゴシック" charset="-128"/>
                </a:rPr>
                <a:t>L</a:t>
              </a:r>
              <a:r>
                <a:rPr lang="en-US" sz="3600" baseline="-25000" dirty="0" err="1"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ea typeface="ＭＳ Ｐゴシック" charset="-128"/>
                </a:rPr>
                <a:t>g</a:t>
              </a:r>
              <a:endParaRPr lang="en-GB" sz="3600" baseline="-25000" dirty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748569" name="Text Box 25"/>
            <p:cNvSpPr txBox="1">
              <a:spLocks noChangeArrowheads="1"/>
            </p:cNvSpPr>
            <p:nvPr/>
          </p:nvSpPr>
          <p:spPr bwMode="auto">
            <a:xfrm>
              <a:off x="1754" y="2109"/>
              <a:ext cx="602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200" dirty="0" err="1">
                  <a:effectLst>
                    <a:outerShdw blurRad="38100" dist="38100" dir="2700000" algn="tl">
                      <a:srgbClr val="DDDDDD"/>
                    </a:outerShdw>
                  </a:effectLst>
                  <a:latin typeface="Symbol" charset="2"/>
                  <a:ea typeface="ＭＳ Ｐゴシック" charset="-128"/>
                  <a:cs typeface="Symbol" charset="2"/>
                </a:rPr>
                <a:t>S</a:t>
              </a:r>
              <a:r>
                <a:rPr lang="en-US" sz="3200" baseline="-25000" dirty="0" err="1"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ea typeface="ＭＳ Ｐゴシック" charset="-128"/>
                </a:rPr>
                <a:t>q</a:t>
              </a:r>
              <a:r>
                <a:rPr lang="en-US" sz="3200" dirty="0" err="1"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ea typeface="ＭＳ Ｐゴシック" charset="-128"/>
                </a:rPr>
                <a:t>L</a:t>
              </a:r>
              <a:r>
                <a:rPr lang="en-US" sz="3600" baseline="-25000" dirty="0" err="1"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ea typeface="ＭＳ Ｐゴシック" charset="-128"/>
                </a:rPr>
                <a:t>q</a:t>
              </a:r>
              <a:endParaRPr lang="en-GB" sz="3600" baseline="-25000" dirty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748570" name="Text Box 26"/>
            <p:cNvSpPr txBox="1">
              <a:spLocks noChangeArrowheads="1"/>
            </p:cNvSpPr>
            <p:nvPr/>
          </p:nvSpPr>
          <p:spPr bwMode="auto">
            <a:xfrm>
              <a:off x="3676" y="2138"/>
              <a:ext cx="37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200" dirty="0" err="1">
                  <a:effectLst>
                    <a:outerShdw blurRad="38100" dist="38100" dir="2700000" algn="tl">
                      <a:srgbClr val="DDDDDD"/>
                    </a:outerShdw>
                  </a:effectLst>
                  <a:latin typeface="Symbol" charset="2"/>
                  <a:ea typeface="ＭＳ Ｐゴシック" charset="-128"/>
                </a:rPr>
                <a:t>d</a:t>
              </a:r>
              <a:r>
                <a:rPr lang="en-US" sz="3200" dirty="0" err="1"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ea typeface="ＭＳ Ｐゴシック" charset="-128"/>
                </a:rPr>
                <a:t>q</a:t>
              </a:r>
              <a:endParaRPr lang="en-GB" sz="3200" dirty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  <p:graphicFrame>
          <p:nvGraphicFramePr>
            <p:cNvPr id="274434" name="Object 2"/>
            <p:cNvGraphicFramePr>
              <a:graphicFrameLocks noChangeAspect="1"/>
            </p:cNvGraphicFramePr>
            <p:nvPr/>
          </p:nvGraphicFramePr>
          <p:xfrm>
            <a:off x="3409" y="2453"/>
            <a:ext cx="264" cy="272"/>
          </p:xfrm>
          <a:graphic>
            <a:graphicData uri="http://schemas.openxmlformats.org/presentationml/2006/ole">
              <p:oleObj spid="_x0000_s274434" name="Equation" r:id="rId10" imgW="419040" imgH="431640" progId="">
                <p:embed/>
              </p:oleObj>
            </a:graphicData>
          </a:graphic>
        </p:graphicFrame>
      </p:grpSp>
      <p:sp>
        <p:nvSpPr>
          <p:cNvPr id="44" name="TextBox 43"/>
          <p:cNvSpPr txBox="1"/>
          <p:nvPr/>
        </p:nvSpPr>
        <p:spPr>
          <a:xfrm>
            <a:off x="0" y="685800"/>
            <a:ext cx="378301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Is the proton spinning like this?</a:t>
            </a:r>
            <a:endParaRPr lang="en-US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  <a:ea typeface="ＭＳ Ｐゴシック" charset="-128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19063" y="4673600"/>
            <a:ext cx="2506662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“Helicity sum rule”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  <a:ea typeface="ＭＳ Ｐゴシック" charset="-128"/>
            </a:endParaRPr>
          </a:p>
        </p:txBody>
      </p:sp>
      <p:graphicFrame>
        <p:nvGraphicFramePr>
          <p:cNvPr id="48" name="Object 4"/>
          <p:cNvGraphicFramePr>
            <a:graphicFrameLocks noChangeAspect="1"/>
          </p:cNvGraphicFramePr>
          <p:nvPr/>
        </p:nvGraphicFramePr>
        <p:xfrm>
          <a:off x="323850" y="5067300"/>
          <a:ext cx="3873500" cy="533400"/>
        </p:xfrm>
        <a:graphic>
          <a:graphicData uri="http://schemas.openxmlformats.org/presentationml/2006/ole">
            <p:oleObj spid="_x0000_s274436" name="Equation" r:id="rId11" imgW="3873500" imgH="533400" progId="">
              <p:embed/>
            </p:oleObj>
          </a:graphicData>
        </a:graphic>
      </p:graphicFrame>
      <p:sp>
        <p:nvSpPr>
          <p:cNvPr id="49" name="AutoShape 9"/>
          <p:cNvSpPr>
            <a:spLocks noChangeAspect="1"/>
          </p:cNvSpPr>
          <p:nvPr/>
        </p:nvSpPr>
        <p:spPr bwMode="auto">
          <a:xfrm rot="5400000">
            <a:off x="2551113" y="5338762"/>
            <a:ext cx="96838" cy="582613"/>
          </a:xfrm>
          <a:prstGeom prst="rightBrace">
            <a:avLst>
              <a:gd name="adj1" fmla="val 50137"/>
              <a:gd name="adj2" fmla="val 50000"/>
            </a:avLst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  <a:ea typeface="ＭＳ Ｐゴシック" charset="-128"/>
            </a:endParaRPr>
          </a:p>
        </p:txBody>
      </p:sp>
      <p:sp>
        <p:nvSpPr>
          <p:cNvPr id="50" name="AutoShape 9"/>
          <p:cNvSpPr>
            <a:spLocks noChangeAspect="1"/>
          </p:cNvSpPr>
          <p:nvPr/>
        </p:nvSpPr>
        <p:spPr bwMode="auto">
          <a:xfrm rot="5400000">
            <a:off x="3787775" y="5295901"/>
            <a:ext cx="96837" cy="582612"/>
          </a:xfrm>
          <a:prstGeom prst="rightBrace">
            <a:avLst>
              <a:gd name="adj1" fmla="val 50137"/>
              <a:gd name="adj2" fmla="val 50000"/>
            </a:avLst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  <a:ea typeface="ＭＳ Ｐゴシック" charset="-128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039938" y="5697538"/>
            <a:ext cx="1038225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total </a:t>
            </a:r>
            <a:r>
              <a:rPr lang="en-US" sz="1200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u+d+s</a:t>
            </a:r>
            <a:endParaRPr lang="en-US" sz="1200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  <a:ea typeface="ＭＳ Ｐゴシック" charset="-128"/>
            </a:endParaRPr>
          </a:p>
          <a:p>
            <a:pPr algn="ctr">
              <a:defRPr/>
            </a:pPr>
            <a:r>
              <a:rPr lang="en-US" sz="12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quark spin</a:t>
            </a:r>
            <a:endParaRPr lang="en-US" sz="1200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  <a:ea typeface="ＭＳ Ｐゴシック" charset="-128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378200" y="5672138"/>
            <a:ext cx="942975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angular </a:t>
            </a:r>
          </a:p>
          <a:p>
            <a:pPr algn="ctr">
              <a:defRPr/>
            </a:pPr>
            <a:r>
              <a:rPr lang="en-US" sz="1200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momentum</a:t>
            </a:r>
          </a:p>
        </p:txBody>
      </p:sp>
      <p:sp>
        <p:nvSpPr>
          <p:cNvPr id="53" name="AutoShape 9"/>
          <p:cNvSpPr>
            <a:spLocks noChangeAspect="1"/>
          </p:cNvSpPr>
          <p:nvPr/>
        </p:nvSpPr>
        <p:spPr bwMode="auto">
          <a:xfrm rot="5400000" flipH="1">
            <a:off x="3086894" y="5004594"/>
            <a:ext cx="101600" cy="303212"/>
          </a:xfrm>
          <a:prstGeom prst="rightBrace">
            <a:avLst>
              <a:gd name="adj1" fmla="val 50137"/>
              <a:gd name="adj2" fmla="val 50000"/>
            </a:avLst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  <a:ea typeface="ＭＳ Ｐゴシック" charset="-128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870200" y="4656138"/>
            <a:ext cx="549275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gluon</a:t>
            </a:r>
          </a:p>
          <a:p>
            <a:pPr algn="ctr">
              <a:defRPr/>
            </a:pPr>
            <a:r>
              <a:rPr lang="en-US" sz="1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spin</a:t>
            </a:r>
            <a:endParaRPr lang="en-US" sz="1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  <a:ea typeface="ＭＳ Ｐゴシック" charset="-128"/>
            </a:endParaRPr>
          </a:p>
        </p:txBody>
      </p:sp>
      <p:grpSp>
        <p:nvGrpSpPr>
          <p:cNvPr id="56" name="Bent Arrow 55"/>
          <p:cNvGrpSpPr>
            <a:grpSpLocks/>
          </p:cNvGrpSpPr>
          <p:nvPr/>
        </p:nvGrpSpPr>
        <p:grpSpPr bwMode="auto">
          <a:xfrm>
            <a:off x="4522788" y="4316413"/>
            <a:ext cx="1517650" cy="1352550"/>
            <a:chOff x="2849" y="2719"/>
            <a:chExt cx="956" cy="852"/>
          </a:xfrm>
        </p:grpSpPr>
        <p:pic>
          <p:nvPicPr>
            <p:cNvPr id="274454" name="Bent Arrow 55"/>
            <p:cNvPicPr>
              <a:picLocks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2849" y="2719"/>
              <a:ext cx="956" cy="852"/>
            </a:xfrm>
            <a:prstGeom prst="rect">
              <a:avLst/>
            </a:prstGeom>
            <a:noFill/>
          </p:spPr>
        </p:pic>
        <p:sp>
          <p:nvSpPr>
            <p:cNvPr id="274455" name="Text Box 23"/>
            <p:cNvSpPr txBox="1">
              <a:spLocks noChangeArrowheads="1"/>
            </p:cNvSpPr>
            <p:nvPr/>
          </p:nvSpPr>
          <p:spPr bwMode="auto">
            <a:xfrm rot="10800000">
              <a:off x="2859" y="2725"/>
              <a:ext cx="938" cy="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kumimoji="0" lang="en-US" sz="20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5851525" y="4783138"/>
            <a:ext cx="3109913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Where do we go with</a:t>
            </a:r>
          </a:p>
          <a:p>
            <a:pPr algn="ctr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solving the “spin puzzle” 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  <a:ea typeface="ＭＳ Ｐゴシック" charset="-128"/>
            </a:endParaRPr>
          </a:p>
        </p:txBody>
      </p:sp>
      <p:grpSp>
        <p:nvGrpSpPr>
          <p:cNvPr id="274458" name="Group 81"/>
          <p:cNvGrpSpPr>
            <a:grpSpLocks noChangeAspect="1"/>
          </p:cNvGrpSpPr>
          <p:nvPr/>
        </p:nvGrpSpPr>
        <p:grpSpPr bwMode="auto">
          <a:xfrm>
            <a:off x="304800" y="1219200"/>
            <a:ext cx="3884613" cy="2286000"/>
            <a:chOff x="271856" y="724646"/>
            <a:chExt cx="7768068" cy="4571999"/>
          </a:xfrm>
        </p:grpSpPr>
        <p:pic>
          <p:nvPicPr>
            <p:cNvPr id="274460" name="Picture 82" descr="pict1.jpg"/>
            <p:cNvPicPr>
              <a:picLocks noChangeAspect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271856" y="724646"/>
              <a:ext cx="4237464" cy="4571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4461" name="Picture 83" descr="pict2.jpg"/>
            <p:cNvPicPr>
              <a:picLocks noChangeAspect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5050477" y="2596359"/>
              <a:ext cx="1792224" cy="2023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4462" name="Picture 84" descr="pict3.jpg"/>
            <p:cNvPicPr>
              <a:picLocks noChangeAspect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4689958" y="729734"/>
              <a:ext cx="3349966" cy="1334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74463" name="Straight Connector 85"/>
            <p:cNvCxnSpPr>
              <a:cxnSpLocks noChangeShapeType="1"/>
            </p:cNvCxnSpPr>
            <p:nvPr/>
          </p:nvCxnSpPr>
          <p:spPr bwMode="auto">
            <a:xfrm flipV="1">
              <a:off x="2435412" y="2614706"/>
              <a:ext cx="2644588" cy="2241176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74464" name="Straight Connector 86"/>
            <p:cNvCxnSpPr>
              <a:cxnSpLocks noChangeShapeType="1"/>
            </p:cNvCxnSpPr>
            <p:nvPr/>
          </p:nvCxnSpPr>
          <p:spPr bwMode="auto">
            <a:xfrm flipV="1">
              <a:off x="2453341" y="4601882"/>
              <a:ext cx="2611718" cy="52593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88" name="TextBox 87"/>
            <p:cNvSpPr txBox="1"/>
            <p:nvPr/>
          </p:nvSpPr>
          <p:spPr>
            <a:xfrm>
              <a:off x="3255911" y="791322"/>
              <a:ext cx="1368222" cy="492124"/>
            </a:xfrm>
            <a:prstGeom prst="rect">
              <a:avLst/>
            </a:prstGeom>
            <a:solidFill>
              <a:srgbClr val="FFCC66"/>
            </a:solidFill>
            <a:ln w="31750">
              <a:solidFill>
                <a:srgbClr val="FF8000"/>
              </a:solidFill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  <a:ea typeface="ＭＳ Ｐゴシック" charset="-128"/>
                </a:rPr>
                <a:t>N. Bohr</a:t>
              </a:r>
              <a:endParaRPr lang="en-US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348045" y="794496"/>
              <a:ext cx="1412665" cy="492126"/>
            </a:xfrm>
            <a:prstGeom prst="rect">
              <a:avLst/>
            </a:prstGeom>
            <a:solidFill>
              <a:srgbClr val="FFCC66"/>
            </a:solidFill>
            <a:ln w="31750">
              <a:solidFill>
                <a:srgbClr val="FF8000"/>
              </a:solidFill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  <a:ea typeface="ＭＳ Ｐゴシック" charset="-128"/>
                </a:rPr>
                <a:t>W. Pauli</a:t>
              </a:r>
              <a:endParaRPr lang="en-US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</p:grpSp>
      <p:sp>
        <p:nvSpPr>
          <p:cNvPr id="55" name="Footer Placeholder 5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PheniX Summer Student Program, June 2010</a:t>
            </a:r>
            <a:endParaRPr lang="en-US" altLang="ja-JP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8" presetClass="emp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000"/>
                            </p:stCondLst>
                            <p:childTnLst>
                              <p:par>
                                <p:cTn id="5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9" grpId="0" animBg="1"/>
      <p:bldP spid="50" grpId="0" animBg="1"/>
      <p:bldP spid="51" grpId="0"/>
      <p:bldP spid="52" grpId="0"/>
      <p:bldP spid="53" grpId="0" animBg="1"/>
      <p:bldP spid="54" grpId="0"/>
      <p:bldP spid="5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How to measure Quark Polarizations</a:t>
            </a:r>
            <a:endParaRPr lang="en-GB"/>
          </a:p>
        </p:txBody>
      </p:sp>
      <p:sp>
        <p:nvSpPr>
          <p:cNvPr id="28" name="Date Placeholder 2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E.C. Aschenauer</a:t>
            </a:r>
            <a:endParaRPr lang="en-US" altLang="ja-JP"/>
          </a:p>
        </p:txBody>
      </p:sp>
      <p:sp>
        <p:nvSpPr>
          <p:cNvPr id="2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PheniX Summer Student Program, June 2010</a:t>
            </a:r>
            <a:endParaRPr lang="it-IT" dirty="0"/>
          </a:p>
        </p:txBody>
      </p:sp>
      <p:pic>
        <p:nvPicPr>
          <p:cNvPr id="492547" name="Picture 3" descr="uli_di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2038" y="660400"/>
            <a:ext cx="2644775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294563" y="1082675"/>
            <a:ext cx="1444625" cy="1525588"/>
            <a:chOff x="1940" y="481"/>
            <a:chExt cx="910" cy="961"/>
          </a:xfrm>
        </p:grpSpPr>
        <p:graphicFrame>
          <p:nvGraphicFramePr>
            <p:cNvPr id="538632" name="Object 8"/>
            <p:cNvGraphicFramePr>
              <a:graphicFrameLocks noChangeAspect="1"/>
            </p:cNvGraphicFramePr>
            <p:nvPr/>
          </p:nvGraphicFramePr>
          <p:xfrm>
            <a:off x="1973" y="1210"/>
            <a:ext cx="832" cy="232"/>
          </p:xfrm>
          <a:graphic>
            <a:graphicData uri="http://schemas.openxmlformats.org/presentationml/2006/ole">
              <p:oleObj spid="_x0000_s538632" name="Equation" r:id="rId5" imgW="1320480" imgH="368280" progId="">
                <p:embed/>
              </p:oleObj>
            </a:graphicData>
          </a:graphic>
        </p:graphicFrame>
        <p:graphicFrame>
          <p:nvGraphicFramePr>
            <p:cNvPr id="538633" name="Object 9"/>
            <p:cNvGraphicFramePr>
              <a:graphicFrameLocks noChangeAspect="1"/>
            </p:cNvGraphicFramePr>
            <p:nvPr/>
          </p:nvGraphicFramePr>
          <p:xfrm>
            <a:off x="1940" y="481"/>
            <a:ext cx="856" cy="408"/>
          </p:xfrm>
          <a:graphic>
            <a:graphicData uri="http://schemas.openxmlformats.org/presentationml/2006/ole">
              <p:oleObj spid="_x0000_s538633" name="Equation" r:id="rId6" imgW="1358900" imgH="647700" progId="">
                <p:embed/>
              </p:oleObj>
            </a:graphicData>
          </a:graphic>
        </p:graphicFrame>
        <p:graphicFrame>
          <p:nvGraphicFramePr>
            <p:cNvPr id="538634" name="Object 10"/>
            <p:cNvGraphicFramePr>
              <a:graphicFrameLocks noChangeAspect="1"/>
            </p:cNvGraphicFramePr>
            <p:nvPr/>
          </p:nvGraphicFramePr>
          <p:xfrm>
            <a:off x="2202" y="902"/>
            <a:ext cx="648" cy="256"/>
          </p:xfrm>
          <a:graphic>
            <a:graphicData uri="http://schemas.openxmlformats.org/presentationml/2006/ole">
              <p:oleObj spid="_x0000_s538634" name="Equation" r:id="rId7" imgW="1028520" imgH="406080" progId="">
                <p:embed/>
              </p:oleObj>
            </a:graphicData>
          </a:graphic>
        </p:graphicFrame>
      </p:grpSp>
      <p:pic>
        <p:nvPicPr>
          <p:cNvPr id="538640" name="Picture 8" descr="uli_dis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7013" y="652463"/>
            <a:ext cx="2951162" cy="205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38641" name="Group 9"/>
          <p:cNvGrpSpPr>
            <a:grpSpLocks/>
          </p:cNvGrpSpPr>
          <p:nvPr/>
        </p:nvGrpSpPr>
        <p:grpSpPr bwMode="auto">
          <a:xfrm>
            <a:off x="3074988" y="952500"/>
            <a:ext cx="1368425" cy="1520825"/>
            <a:chOff x="4841" y="466"/>
            <a:chExt cx="862" cy="958"/>
          </a:xfrm>
        </p:grpSpPr>
        <p:graphicFrame>
          <p:nvGraphicFramePr>
            <p:cNvPr id="538629" name="Object 5"/>
            <p:cNvGraphicFramePr>
              <a:graphicFrameLocks noChangeAspect="1"/>
            </p:cNvGraphicFramePr>
            <p:nvPr/>
          </p:nvGraphicFramePr>
          <p:xfrm>
            <a:off x="4879" y="1192"/>
            <a:ext cx="824" cy="232"/>
          </p:xfrm>
          <a:graphic>
            <a:graphicData uri="http://schemas.openxmlformats.org/presentationml/2006/ole">
              <p:oleObj spid="_x0000_s538629" name="Equation" r:id="rId9" imgW="1307880" imgH="368280" progId="">
                <p:embed/>
              </p:oleObj>
            </a:graphicData>
          </a:graphic>
        </p:graphicFrame>
        <p:graphicFrame>
          <p:nvGraphicFramePr>
            <p:cNvPr id="538630" name="Object 6"/>
            <p:cNvGraphicFramePr>
              <a:graphicFrameLocks noChangeAspect="1"/>
            </p:cNvGraphicFramePr>
            <p:nvPr/>
          </p:nvGraphicFramePr>
          <p:xfrm>
            <a:off x="4841" y="466"/>
            <a:ext cx="856" cy="408"/>
          </p:xfrm>
          <a:graphic>
            <a:graphicData uri="http://schemas.openxmlformats.org/presentationml/2006/ole">
              <p:oleObj spid="_x0000_s538630" name="Equation" r:id="rId10" imgW="1358900" imgH="647700" progId="">
                <p:embed/>
              </p:oleObj>
            </a:graphicData>
          </a:graphic>
        </p:graphicFrame>
        <p:graphicFrame>
          <p:nvGraphicFramePr>
            <p:cNvPr id="538631" name="Object 7"/>
            <p:cNvGraphicFramePr>
              <a:graphicFrameLocks noChangeAspect="1"/>
            </p:cNvGraphicFramePr>
            <p:nvPr/>
          </p:nvGraphicFramePr>
          <p:xfrm>
            <a:off x="5148" y="880"/>
            <a:ext cx="544" cy="256"/>
          </p:xfrm>
          <a:graphic>
            <a:graphicData uri="http://schemas.openxmlformats.org/presentationml/2006/ole">
              <p:oleObj spid="_x0000_s538631" name="Equation" r:id="rId11" imgW="863280" imgH="406080" progId="">
                <p:embed/>
              </p:oleObj>
            </a:graphicData>
          </a:graphic>
        </p:graphicFrame>
      </p:grpSp>
      <p:sp>
        <p:nvSpPr>
          <p:cNvPr id="492557" name="Text Box 13"/>
          <p:cNvSpPr txBox="1">
            <a:spLocks noChangeArrowheads="1"/>
          </p:cNvSpPr>
          <p:nvPr/>
        </p:nvSpPr>
        <p:spPr bwMode="auto">
          <a:xfrm>
            <a:off x="450850" y="3027363"/>
            <a:ext cx="75199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Blip>
                <a:blip r:embed="rId12"/>
              </a:buBlip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ＭＳ Ｐゴシック" charset="-128"/>
              </a:rPr>
              <a:t> Virtual photon </a:t>
            </a:r>
            <a:r>
              <a:rPr lang="en-US" dirty="0" err="1">
                <a:solidFill>
                  <a:srgbClr val="FFCC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Symbol" charset="2"/>
                <a:ea typeface="ＭＳ Ｐゴシック" charset="-128"/>
              </a:rPr>
              <a:t>g</a:t>
            </a:r>
            <a:r>
              <a:rPr lang="en-US" dirty="0">
                <a:solidFill>
                  <a:srgbClr val="FFCC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ＭＳ Ｐゴシック" charset="-128"/>
              </a:rPr>
              <a:t>* 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ＭＳ Ｐゴシック" charset="-128"/>
              </a:rPr>
              <a:t>can only couple to quarks of opposite </a:t>
            </a:r>
            <a:r>
              <a:rPr lang="en-US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ＭＳ Ｐゴシック" charset="-128"/>
              </a:rPr>
              <a:t>helicity</a:t>
            </a:r>
            <a:endParaRPr lang="en-GB" dirty="0"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  <a:ea typeface="ＭＳ Ｐゴシック" charset="-128"/>
            </a:endParaRPr>
          </a:p>
        </p:txBody>
      </p:sp>
      <p:sp>
        <p:nvSpPr>
          <p:cNvPr id="492558" name="Text Box 14"/>
          <p:cNvSpPr txBox="1">
            <a:spLocks noChangeArrowheads="1"/>
          </p:cNvSpPr>
          <p:nvPr/>
        </p:nvSpPr>
        <p:spPr bwMode="auto">
          <a:xfrm>
            <a:off x="444500" y="3306763"/>
            <a:ext cx="72247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Blip>
                <a:blip r:embed="rId12"/>
              </a:buBlip>
              <a:defRPr/>
            </a:pP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ＭＳ Ｐゴシック" charset="-128"/>
              </a:rPr>
              <a:t> Select </a:t>
            </a:r>
            <a:r>
              <a:rPr lang="en-US">
                <a:solidFill>
                  <a:srgbClr val="00FF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ＭＳ Ｐゴシック" charset="-128"/>
              </a:rPr>
              <a:t>q</a:t>
            </a:r>
            <a:r>
              <a:rPr lang="en-US" sz="2400" baseline="30000">
                <a:solidFill>
                  <a:srgbClr val="00FF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ＭＳ Ｐゴシック" charset="-128"/>
              </a:rPr>
              <a:t>+</a:t>
            </a:r>
            <a:r>
              <a:rPr lang="en-US">
                <a:solidFill>
                  <a:srgbClr val="00FF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ＭＳ Ｐゴシック" charset="-128"/>
              </a:rPr>
              <a:t>(x)</a:t>
            </a: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ＭＳ Ｐゴシック" charset="-128"/>
              </a:rPr>
              <a:t> or </a:t>
            </a:r>
            <a:r>
              <a:rPr lang="en-US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ＭＳ Ｐゴシック" charset="-128"/>
              </a:rPr>
              <a:t>q</a:t>
            </a:r>
            <a:r>
              <a:rPr lang="en-US" sz="2400" baseline="3000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ＭＳ Ｐゴシック" charset="-128"/>
              </a:rPr>
              <a:t>-</a:t>
            </a:r>
            <a:r>
              <a:rPr lang="en-US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ＭＳ Ｐゴシック" charset="-128"/>
              </a:rPr>
              <a:t>(x)</a:t>
            </a: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ＭＳ Ｐゴシック" charset="-128"/>
              </a:rPr>
              <a:t> by changing the orientation of </a:t>
            </a:r>
          </a:p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ＭＳ Ｐゴシック" charset="-128"/>
              </a:rPr>
              <a:t>   target nucleon spin or helicity of incident lepton beam</a:t>
            </a:r>
            <a:endParaRPr lang="en-GB"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  <a:ea typeface="ＭＳ Ｐゴシック" charset="-128"/>
            </a:endParaRPr>
          </a:p>
        </p:txBody>
      </p:sp>
      <p:graphicFrame>
        <p:nvGraphicFramePr>
          <p:cNvPr id="492559" name="Object 2"/>
          <p:cNvGraphicFramePr>
            <a:graphicFrameLocks noChangeAspect="1"/>
          </p:cNvGraphicFramePr>
          <p:nvPr/>
        </p:nvGraphicFramePr>
        <p:xfrm>
          <a:off x="3810000" y="4640263"/>
          <a:ext cx="4038600" cy="1130300"/>
        </p:xfrm>
        <a:graphic>
          <a:graphicData uri="http://schemas.openxmlformats.org/presentationml/2006/ole">
            <p:oleObj spid="_x0000_s538626" name="Equation" r:id="rId13" imgW="4038480" imgH="1130040" progId="">
              <p:embed/>
            </p:oleObj>
          </a:graphicData>
        </a:graphic>
      </p:graphicFrame>
      <p:graphicFrame>
        <p:nvGraphicFramePr>
          <p:cNvPr id="492560" name="Object 3"/>
          <p:cNvGraphicFramePr>
            <a:graphicFrameLocks noChangeAspect="1"/>
          </p:cNvGraphicFramePr>
          <p:nvPr/>
        </p:nvGraphicFramePr>
        <p:xfrm>
          <a:off x="1220788" y="4772025"/>
          <a:ext cx="2311400" cy="876300"/>
        </p:xfrm>
        <a:graphic>
          <a:graphicData uri="http://schemas.openxmlformats.org/presentationml/2006/ole">
            <p:oleObj spid="_x0000_s538627" name="Equation" r:id="rId14" imgW="2311200" imgH="876240" progId="">
              <p:embed/>
            </p:oleObj>
          </a:graphicData>
        </a:graphic>
      </p:graphicFrame>
      <p:sp>
        <p:nvSpPr>
          <p:cNvPr id="492561" name="Text Box 17"/>
          <p:cNvSpPr txBox="1">
            <a:spLocks noChangeArrowheads="1"/>
          </p:cNvSpPr>
          <p:nvPr/>
        </p:nvSpPr>
        <p:spPr bwMode="auto">
          <a:xfrm>
            <a:off x="203200" y="4329113"/>
            <a:ext cx="292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ＭＳ Ｐゴシック" charset="-128"/>
              </a:rPr>
              <a:t>Asymmetry definition:</a:t>
            </a:r>
            <a:endParaRPr lang="en-GB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  <a:ea typeface="ＭＳ Ｐゴシック" charset="-128"/>
            </a:endParaRPr>
          </a:p>
        </p:txBody>
      </p:sp>
      <p:graphicFrame>
        <p:nvGraphicFramePr>
          <p:cNvPr id="538628" name="Object 4"/>
          <p:cNvGraphicFramePr>
            <a:graphicFrameLocks noChangeAspect="1"/>
          </p:cNvGraphicFramePr>
          <p:nvPr/>
        </p:nvGraphicFramePr>
        <p:xfrm>
          <a:off x="3768725" y="3973513"/>
          <a:ext cx="1574800" cy="406400"/>
        </p:xfrm>
        <a:graphic>
          <a:graphicData uri="http://schemas.openxmlformats.org/presentationml/2006/ole">
            <p:oleObj spid="_x0000_s538628" name="Equation" r:id="rId15" imgW="1574640" imgH="406080" progId="">
              <p:embed/>
            </p:oleObj>
          </a:graphicData>
        </a:graphic>
      </p:graphicFrame>
      <p:sp>
        <p:nvSpPr>
          <p:cNvPr id="492563" name="Text Box 19"/>
          <p:cNvSpPr txBox="1">
            <a:spLocks noChangeArrowheads="1"/>
          </p:cNvSpPr>
          <p:nvPr/>
        </p:nvSpPr>
        <p:spPr bwMode="auto">
          <a:xfrm>
            <a:off x="147638" y="5867400"/>
            <a:ext cx="3641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ＭＳ Ｐゴシック" charset="-128"/>
              </a:rPr>
              <a:t>inclusive</a:t>
            </a: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ＭＳ Ｐゴシック" charset="-128"/>
              </a:rPr>
              <a:t> DIS: only </a:t>
            </a:r>
            <a:r>
              <a:rPr lang="en-US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ＭＳ Ｐゴシック" charset="-128"/>
              </a:rPr>
              <a:t>e’</a:t>
            </a: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ＭＳ Ｐゴシック" charset="-128"/>
              </a:rPr>
              <a:t> info used</a:t>
            </a:r>
            <a:endParaRPr lang="en-GB"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  <a:ea typeface="ＭＳ Ｐゴシック" charset="-128"/>
            </a:endParaRPr>
          </a:p>
        </p:txBody>
      </p:sp>
      <p:sp>
        <p:nvSpPr>
          <p:cNvPr id="492564" name="Text Box 20"/>
          <p:cNvSpPr txBox="1">
            <a:spLocks noChangeArrowheads="1"/>
          </p:cNvSpPr>
          <p:nvPr/>
        </p:nvSpPr>
        <p:spPr bwMode="auto">
          <a:xfrm>
            <a:off x="4570413" y="5875338"/>
            <a:ext cx="4006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ＭＳ Ｐゴシック" charset="-128"/>
              </a:rPr>
              <a:t>semi-inclusive</a:t>
            </a: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ＭＳ Ｐゴシック" charset="-128"/>
              </a:rPr>
              <a:t> DIS: </a:t>
            </a:r>
            <a:r>
              <a:rPr lang="en-US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ＭＳ Ｐゴシック" charset="-128"/>
              </a:rPr>
              <a:t>e’+h</a:t>
            </a: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ＭＳ Ｐゴシック" charset="-128"/>
              </a:rPr>
              <a:t> info used</a:t>
            </a:r>
            <a:endParaRPr lang="en-GB"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  <a:ea typeface="ＭＳ Ｐゴシック" charset="-128"/>
            </a:endParaRPr>
          </a:p>
        </p:txBody>
      </p:sp>
      <p:sp>
        <p:nvSpPr>
          <p:cNvPr id="44" name="Slide Number Placeholder 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9D28C1-0487-4372-8E9E-BB69FBA9AE08}" type="slidenum">
              <a:rPr lang="en-US" altLang="ja-JP"/>
              <a:pPr>
                <a:defRPr/>
              </a:pPr>
              <a:t>26</a:t>
            </a:fld>
            <a:endParaRPr lang="en-US" altLang="ja-JP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2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2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92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92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92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92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92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92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92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92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92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2561" grpId="0"/>
      <p:bldP spid="492563" grpId="0"/>
      <p:bldP spid="49256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419600" y="2151063"/>
            <a:ext cx="4724400" cy="1290637"/>
          </a:xfrm>
        </p:spPr>
        <p:txBody>
          <a:bodyPr/>
          <a:lstStyle/>
          <a:p>
            <a:pPr eaLnBrk="1" hangingPunct="1">
              <a:buFont typeface="Wingdings" charset="2"/>
              <a:buChar char="q"/>
              <a:defRPr/>
            </a:pPr>
            <a:r>
              <a:rPr lang="en-US" sz="2000" dirty="0"/>
              <a:t>Scaling violations</a:t>
            </a:r>
            <a:r>
              <a:rPr lang="en-US" sz="2000" dirty="0" smtClean="0"/>
              <a:t> of g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</a:t>
            </a:r>
          </a:p>
          <a:p>
            <a:pPr eaLnBrk="1" hangingPunct="1">
              <a:buFont typeface="Wingdings" charset="2"/>
              <a:buNone/>
              <a:defRPr/>
            </a:pPr>
            <a:r>
              <a:rPr lang="en-US" sz="2000" dirty="0" smtClean="0"/>
              <a:t>   (Q</a:t>
            </a:r>
            <a:r>
              <a:rPr lang="en-US" sz="2000" baseline="32000" dirty="0" smtClean="0"/>
              <a:t>2</a:t>
            </a:r>
            <a:r>
              <a:rPr lang="en-US" sz="2000" dirty="0"/>
              <a:t>-</a:t>
            </a:r>
            <a:r>
              <a:rPr lang="en-US" sz="2000" dirty="0" smtClean="0"/>
              <a:t>dependence</a:t>
            </a:r>
            <a:r>
              <a:rPr lang="en-US" sz="2000" dirty="0"/>
              <a:t>) give </a:t>
            </a:r>
            <a:r>
              <a:rPr lang="en-US" sz="2000" dirty="0">
                <a:solidFill>
                  <a:srgbClr val="0000FF"/>
                </a:solidFill>
              </a:rPr>
              <a:t>indirect access </a:t>
            </a:r>
            <a:r>
              <a:rPr lang="en-US" sz="2000" dirty="0"/>
              <a:t>to the gluon distribution via DGLAP evolution.</a:t>
            </a: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81063"/>
            <a:ext cx="4270375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E.C. Aschenauer</a:t>
            </a: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45282F-F798-4CF0-B200-08DBE761753A}" type="slidenum">
              <a:rPr lang="en-US" altLang="ja-JP"/>
              <a:pPr>
                <a:defRPr/>
              </a:pPr>
              <a:t>27</a:t>
            </a:fld>
            <a:endParaRPr lang="en-US" altLang="ja-JP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PheniX Summer Student Program, June 2010</a:t>
            </a:r>
            <a:endParaRPr lang="en-US" altLang="ja-JP"/>
          </a:p>
        </p:txBody>
      </p:sp>
      <p:graphicFrame>
        <p:nvGraphicFramePr>
          <p:cNvPr id="843778" name="Object 2"/>
          <p:cNvGraphicFramePr>
            <a:graphicFrameLocks noChangeAspect="1"/>
          </p:cNvGraphicFramePr>
          <p:nvPr/>
        </p:nvGraphicFramePr>
        <p:xfrm>
          <a:off x="4572000" y="1019175"/>
          <a:ext cx="2400300" cy="609600"/>
        </p:xfrm>
        <a:graphic>
          <a:graphicData uri="http://schemas.openxmlformats.org/presentationml/2006/ole">
            <p:oleObj spid="_x0000_s620546" name="Equation" r:id="rId4" imgW="2400300" imgH="609600" progId="">
              <p:embed/>
            </p:oleObj>
          </a:graphicData>
        </a:graphic>
      </p:graphicFrame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18000" y="3660775"/>
            <a:ext cx="4289425" cy="2901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3525" y="3608388"/>
            <a:ext cx="3608388" cy="3016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665163" y="2947988"/>
            <a:ext cx="7813675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Clr>
                <a:srgbClr val="0000FF"/>
              </a:buClr>
              <a:buFont typeface="Wingdings" charset="2"/>
              <a:buChar char="q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 RHIC polarized pp collisions at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midrapidity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 directly involve gluons</a:t>
            </a:r>
          </a:p>
          <a:p>
            <a:pPr>
              <a:buClr>
                <a:srgbClr val="0000FF"/>
              </a:buClr>
              <a:buFont typeface="Wingdings" charset="2"/>
              <a:buChar char="q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 Rule out large DG for 0.05 &lt;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x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 &lt; 0.2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  <a:ea typeface="ＭＳ Ｐゴシック" charset="-128"/>
            </a:endParaRPr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ea typeface="Lucida Grande" pitchFamily="-109" charset="0"/>
                <a:cs typeface="Lucida Grande" pitchFamily="-109" charset="0"/>
              </a:rPr>
              <a:t>Δg</a:t>
            </a:r>
            <a:r>
              <a:rPr lang="en-US" dirty="0" smtClean="0">
                <a:ea typeface="Lucida Grande" pitchFamily="-109" charset="0"/>
                <a:cs typeface="Lucida Grande" pitchFamily="-109" charset="0"/>
              </a:rPr>
              <a:t> </a:t>
            </a:r>
            <a:r>
              <a:rPr lang="en-US" dirty="0">
                <a:ea typeface="Lucida Grande" pitchFamily="-109" charset="0"/>
                <a:cs typeface="Lucida Grande" pitchFamily="-109" charset="0"/>
              </a:rPr>
              <a:t>from</a:t>
            </a:r>
            <a:r>
              <a:rPr lang="en-US" dirty="0" smtClean="0">
                <a:ea typeface="Lucida Grande" pitchFamily="-109" charset="0"/>
                <a:cs typeface="Lucida Grande" pitchFamily="-109" charset="0"/>
              </a:rPr>
              <a:t> inclusive DIS and polarized pp</a:t>
            </a:r>
            <a:endParaRPr lang="en-US" dirty="0"/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673100" y="38100"/>
            <a:ext cx="84582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r>
              <a:rPr lang="en-US" sz="2800" i="1" kern="0" dirty="0">
                <a:solidFill>
                  <a:srgbClr val="FF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ea typeface="Lucida Grande" pitchFamily="-109" charset="0"/>
                <a:cs typeface="Lucida Grande" pitchFamily="-109" charset="0"/>
              </a:rPr>
              <a:t>Current knowledge on </a:t>
            </a:r>
            <a:r>
              <a:rPr lang="en-US" sz="2800" i="1" kern="0" dirty="0">
                <a:solidFill>
                  <a:srgbClr val="FF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Symbol" charset="2"/>
                <a:ea typeface="Lucida Grande" pitchFamily="-109" charset="0"/>
                <a:cs typeface="Symbol" charset="2"/>
              </a:rPr>
              <a:t>D</a:t>
            </a:r>
            <a:r>
              <a:rPr lang="en-US" sz="2800" i="1" kern="0" dirty="0">
                <a:solidFill>
                  <a:srgbClr val="FF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ea typeface="Lucida Grande" pitchFamily="-109" charset="0"/>
                <a:cs typeface="Lucida Grande" pitchFamily="-109" charset="0"/>
              </a:rPr>
              <a:t>g</a:t>
            </a:r>
            <a:endParaRPr lang="en-US" sz="2800" i="1" kern="0" dirty="0">
              <a:solidFill>
                <a:srgbClr val="FF00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+mj-lt"/>
              <a:ea typeface="+mj-ea"/>
              <a:cs typeface="+mj-cs"/>
            </a:endParaRP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366713" y="755650"/>
            <a:ext cx="5384800" cy="5121275"/>
            <a:chOff x="367234" y="755278"/>
            <a:chExt cx="5384602" cy="5121176"/>
          </a:xfrm>
        </p:grpSpPr>
        <p:pic>
          <p:nvPicPr>
            <p:cNvPr id="620562" name="Picture 3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67234" y="755278"/>
              <a:ext cx="5384602" cy="5121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0563" name="Picture 4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692176" y="860549"/>
              <a:ext cx="3089672" cy="825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Rectangle 5"/>
            <p:cNvSpPr>
              <a:spLocks/>
            </p:cNvSpPr>
            <p:nvPr/>
          </p:nvSpPr>
          <p:spPr bwMode="auto">
            <a:xfrm>
              <a:off x="3108745" y="3927042"/>
              <a:ext cx="593703" cy="277808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 anchor="ctr">
              <a:spAutoFit/>
            </a:bodyPr>
            <a:lstStyle/>
            <a:p>
              <a:pPr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  <a:ea typeface="Gill Sans" pitchFamily="-109" charset="0"/>
                  <a:cs typeface="Gill Sans" pitchFamily="-109" charset="0"/>
                </a:rPr>
                <a:t>RHIC</a:t>
              </a:r>
            </a:p>
          </p:txBody>
        </p:sp>
        <p:sp>
          <p:nvSpPr>
            <p:cNvPr id="20" name="Rectangle 6"/>
            <p:cNvSpPr>
              <a:spLocks/>
            </p:cNvSpPr>
            <p:nvPr/>
          </p:nvSpPr>
          <p:spPr bwMode="auto">
            <a:xfrm>
              <a:off x="4083434" y="2391959"/>
              <a:ext cx="454008" cy="277807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 anchor="ctr">
              <a:spAutoFit/>
            </a:bodyPr>
            <a:lstStyle/>
            <a:p>
              <a:pPr>
                <a:defRPr/>
              </a:pPr>
              <a:r>
                <a: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  <a:ea typeface="Gill Sans" pitchFamily="-109" charset="0"/>
                  <a:cs typeface="Gill Sans" pitchFamily="-109" charset="0"/>
                </a:rPr>
                <a:t>DIS</a:t>
              </a:r>
            </a:p>
          </p:txBody>
        </p:sp>
        <p:sp>
          <p:nvSpPr>
            <p:cNvPr id="21" name="Rectangle 7"/>
            <p:cNvSpPr>
              <a:spLocks/>
            </p:cNvSpPr>
            <p:nvPr/>
          </p:nvSpPr>
          <p:spPr bwMode="auto">
            <a:xfrm>
              <a:off x="1368909" y="2865025"/>
              <a:ext cx="552430" cy="368293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 anchor="ctr">
              <a:spAutoFit/>
            </a:bodyPr>
            <a:lstStyle/>
            <a:p>
              <a:pPr>
                <a:defRPr/>
              </a:pPr>
              <a:r>
                <a:rPr 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  <a:ea typeface="Gill Sans" pitchFamily="-109" charset="0"/>
                  <a:cs typeface="Gill Sans" pitchFamily="-109" charset="0"/>
                </a:rPr>
                <a:t>EIC</a:t>
              </a:r>
            </a:p>
          </p:txBody>
        </p:sp>
      </p:grpSp>
      <p:sp>
        <p:nvSpPr>
          <p:cNvPr id="22" name="Line 10"/>
          <p:cNvSpPr>
            <a:spLocks noChangeShapeType="1"/>
          </p:cNvSpPr>
          <p:nvPr/>
        </p:nvSpPr>
        <p:spPr bwMode="auto">
          <a:xfrm rot="10800000" flipH="1">
            <a:off x="4405313" y="2019300"/>
            <a:ext cx="2376487" cy="992188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  <a:ea typeface="ＭＳ Ｐゴシック" charset="-128"/>
            </a:endParaRPr>
          </a:p>
        </p:txBody>
      </p:sp>
      <p:sp>
        <p:nvSpPr>
          <p:cNvPr id="23" name="Line 11"/>
          <p:cNvSpPr>
            <a:spLocks noChangeShapeType="1"/>
          </p:cNvSpPr>
          <p:nvPr/>
        </p:nvSpPr>
        <p:spPr bwMode="auto">
          <a:xfrm>
            <a:off x="3476625" y="3684588"/>
            <a:ext cx="2238375" cy="1558925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  <a:ea typeface="ＭＳ Ｐゴシック" charset="-128"/>
            </a:endParaRPr>
          </a:p>
        </p:txBody>
      </p:sp>
      <p:sp>
        <p:nvSpPr>
          <p:cNvPr id="24" name="Rectangle 8"/>
          <p:cNvSpPr>
            <a:spLocks/>
          </p:cNvSpPr>
          <p:nvPr/>
        </p:nvSpPr>
        <p:spPr bwMode="auto">
          <a:xfrm>
            <a:off x="334963" y="5557838"/>
            <a:ext cx="5037137" cy="461962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Gill Sans" pitchFamily="-109" charset="0"/>
                <a:cs typeface="Gill Sans" pitchFamily="-109" charset="0"/>
              </a:rPr>
              <a:t>constrained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Gill Sans" pitchFamily="-109" charset="0"/>
                <a:cs typeface="Gill Sans" pitchFamily="-109" charset="0"/>
              </a:rPr>
              <a:t>x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Gill Sans" pitchFamily="-109" charset="0"/>
                <a:cs typeface="Gill Sans" pitchFamily="-109" charset="0"/>
              </a:rPr>
              <a:t>-range still limited</a:t>
            </a: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319213" y="5881688"/>
            <a:ext cx="3602037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867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11111E-6 L 0.58055 -0.23889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" y="-1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7037E-7 L 0.14305 -0.08704 " pathEditMode="relative" ptsTypes="AA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6" presetClass="emp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9.25926E-6 L 0.48472 0.00926 " pathEditMode="relative" ptsTypes="AA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build="p"/>
      <p:bldP spid="12" grpId="0"/>
      <p:bldP spid="12" grpId="1"/>
      <p:bldP spid="14" grpId="0"/>
      <p:bldP spid="15" grpId="0"/>
      <p:bldP spid="2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9761" name="Group 9"/>
          <p:cNvGrpSpPr>
            <a:grpSpLocks/>
          </p:cNvGrpSpPr>
          <p:nvPr/>
        </p:nvGrpSpPr>
        <p:grpSpPr bwMode="auto">
          <a:xfrm>
            <a:off x="204788" y="774700"/>
            <a:ext cx="3259137" cy="3082925"/>
            <a:chOff x="192" y="1104"/>
            <a:chExt cx="2640" cy="2564"/>
          </a:xfrm>
        </p:grpSpPr>
        <p:pic>
          <p:nvPicPr>
            <p:cNvPr id="629774" name="Picture 10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2" y="1104"/>
              <a:ext cx="2640" cy="2511"/>
            </a:xfrm>
            <a:prstGeom prst="rect">
              <a:avLst/>
            </a:prstGeom>
            <a:solidFill>
              <a:srgbClr val="E6E6E6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629775" name="Picture 11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68" y="1226"/>
              <a:ext cx="1584" cy="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 Box 10"/>
            <p:cNvSpPr txBox="1">
              <a:spLocks noChangeArrowheads="1"/>
            </p:cNvSpPr>
            <p:nvPr/>
          </p:nvSpPr>
          <p:spPr bwMode="auto">
            <a:xfrm>
              <a:off x="1968" y="3360"/>
              <a:ext cx="251" cy="30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  <a:ea typeface="ＭＳ Ｐゴシック" charset="-128"/>
                </a:rPr>
                <a:t>x</a:t>
              </a:r>
              <a:endParaRPr lang="de-D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</p:grp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How does it look at EIC</a:t>
            </a:r>
            <a:endParaRPr lang="en-US" dirty="0"/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9150" y="1062038"/>
            <a:ext cx="5443538" cy="5037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38513" y="838200"/>
            <a:ext cx="5454650" cy="52070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sp>
        <p:nvSpPr>
          <p:cNvPr id="31749" name="Oval 5"/>
          <p:cNvSpPr>
            <a:spLocks/>
          </p:cNvSpPr>
          <p:nvPr/>
        </p:nvSpPr>
        <p:spPr bwMode="auto">
          <a:xfrm>
            <a:off x="144463" y="1268413"/>
            <a:ext cx="1798637" cy="1662112"/>
          </a:xfrm>
          <a:prstGeom prst="ellipse">
            <a:avLst/>
          </a:prstGeom>
          <a:noFill/>
          <a:ln w="76200" cap="flat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  <a:ea typeface="ＭＳ Ｐゴシック" charset="-128"/>
            </a:endParaRPr>
          </a:p>
        </p:txBody>
      </p:sp>
      <p:sp>
        <p:nvSpPr>
          <p:cNvPr id="31750" name="Rectangle 6"/>
          <p:cNvSpPr>
            <a:spLocks/>
          </p:cNvSpPr>
          <p:nvPr/>
        </p:nvSpPr>
        <p:spPr bwMode="auto">
          <a:xfrm>
            <a:off x="4006850" y="6153150"/>
            <a:ext cx="3025775" cy="276225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Gill Sans" pitchFamily="-109" charset="0"/>
                <a:cs typeface="Gill Sans" pitchFamily="-109" charset="0"/>
              </a:rPr>
              <a:t>5fb</a:t>
            </a:r>
            <a:r>
              <a:rPr lang="en-US" baseline="3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Gill Sans" pitchFamily="-109" charset="0"/>
                <a:cs typeface="Gill Sans" pitchFamily="-109" charset="0"/>
              </a:rPr>
              <a:t>-1</a:t>
            </a: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Gill Sans" pitchFamily="-109" charset="0"/>
                <a:cs typeface="Gill Sans" pitchFamily="-109" charset="0"/>
              </a:rPr>
              <a:t> integrated luminosity</a:t>
            </a:r>
          </a:p>
        </p:txBody>
      </p:sp>
      <p:sp>
        <p:nvSpPr>
          <p:cNvPr id="31751" name="Rectangle 7"/>
          <p:cNvSpPr>
            <a:spLocks/>
          </p:cNvSpPr>
          <p:nvPr/>
        </p:nvSpPr>
        <p:spPr bwMode="auto">
          <a:xfrm>
            <a:off x="204788" y="3611563"/>
            <a:ext cx="2832100" cy="1839912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en-US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Lucida Grande" pitchFamily="-109" charset="0"/>
                <a:cs typeface="Lucida Grande" pitchFamily="-109" charset="0"/>
              </a:rPr>
              <a:t>EIC:</a:t>
            </a:r>
          </a:p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Lucida Grande" pitchFamily="-109" charset="0"/>
                <a:cs typeface="Lucida Grande" pitchFamily="-109" charset="0"/>
              </a:rPr>
              <a:t>Access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Lucida Grande" pitchFamily="-109" charset="0"/>
                <a:cs typeface="Lucida Grande" pitchFamily="-109" charset="0"/>
              </a:rPr>
              <a:t>to ΔG at small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Lucida Grande" pitchFamily="-109" charset="0"/>
                <a:cs typeface="Lucida Grande" pitchFamily="-109" charset="0"/>
              </a:rPr>
              <a:t>x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Lucida Grande" pitchFamily="-109" charset="0"/>
                <a:cs typeface="Lucida Grande" pitchFamily="-109" charset="0"/>
              </a:rPr>
              <a:t> where</a:t>
            </a:r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Lucida Grande" pitchFamily="-109" charset="0"/>
                <a:cs typeface="Lucida Grande" pitchFamily="-109" charset="0"/>
              </a:rPr>
              <a:t> </a:t>
            </a:r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Gill Sans" pitchFamily="-109" charset="0"/>
                <a:cs typeface="Gill Sans" pitchFamily="-109" charset="0"/>
              </a:rPr>
              <a:t>uncertainties are very large</a:t>
            </a:r>
          </a:p>
        </p:txBody>
      </p:sp>
      <p:sp>
        <p:nvSpPr>
          <p:cNvPr id="14" name="AutoShape 15"/>
          <p:cNvSpPr>
            <a:spLocks noChangeArrowheads="1"/>
          </p:cNvSpPr>
          <p:nvPr/>
        </p:nvSpPr>
        <p:spPr bwMode="auto">
          <a:xfrm rot="21180000" flipH="1">
            <a:off x="650875" y="1708150"/>
            <a:ext cx="3395663" cy="457200"/>
          </a:xfrm>
          <a:prstGeom prst="leftArrow">
            <a:avLst>
              <a:gd name="adj1" fmla="val 50000"/>
              <a:gd name="adj2" fmla="val 187477"/>
            </a:avLst>
          </a:prstGeom>
          <a:solidFill>
            <a:srgbClr val="ED071B">
              <a:alpha val="50000"/>
            </a:srgbClr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  <a:ea typeface="ＭＳ Ｐゴシック" charset="-128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 rot="21180000">
            <a:off x="992188" y="1787525"/>
            <a:ext cx="1849437" cy="3683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ＭＳ Ｐゴシック" charset="-128"/>
                <a:cs typeface="Comic Sans MS"/>
              </a:rPr>
              <a:t>translates into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/>
              <a:ea typeface="ＭＳ Ｐゴシック" charset="-128"/>
              <a:cs typeface="Comic Sans MS"/>
            </a:endParaRPr>
          </a:p>
        </p:txBody>
      </p:sp>
      <p:sp>
        <p:nvSpPr>
          <p:cNvPr id="16" name="Date Placeholder 1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E.C. Aschenauer</a:t>
            </a:r>
            <a:endParaRPr lang="en-US" altLang="ja-JP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27DD68-3F21-4772-8D0B-5AEA7CD19C0F}" type="slidenum">
              <a:rPr lang="en-US" altLang="ja-JP"/>
              <a:pPr>
                <a:defRPr/>
              </a:pPr>
              <a:t>28</a:t>
            </a:fld>
            <a:endParaRPr lang="en-US" altLang="ja-JP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PheniX Summer Student Program, June 2010</a:t>
            </a:r>
            <a:endParaRPr lang="en-US" altLang="ja-JP"/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 rot="21180000">
            <a:off x="1160463" y="1787525"/>
            <a:ext cx="1639887" cy="3683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ＭＳ Ｐゴシック" charset="-128"/>
                <a:cs typeface="Comic Sans MS"/>
              </a:rPr>
              <a:t>will constrain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/>
              <a:ea typeface="ＭＳ Ｐゴシック" charset="-128"/>
              <a:cs typeface="Comic Sans MS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mp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/>
      <p:bldP spid="15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0682" name="Picture 30" descr="sidis-diagram.eps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625" y="623888"/>
            <a:ext cx="3155950" cy="225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Date Placeholder 30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E.C. Aschenauer</a:t>
            </a:r>
            <a:endParaRPr lang="en-US" altLang="ja-JP"/>
          </a:p>
        </p:txBody>
      </p:sp>
      <p:sp>
        <p:nvSpPr>
          <p:cNvPr id="2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PheniX Summer Student Program, June 2010</a:t>
            </a:r>
            <a:endParaRPr lang="it-IT" dirty="0"/>
          </a:p>
        </p:txBody>
      </p:sp>
      <p:sp>
        <p:nvSpPr>
          <p:cNvPr id="598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Polarised quark distributions</a:t>
            </a:r>
            <a:endParaRPr lang="en-US"/>
          </a:p>
        </p:txBody>
      </p:sp>
      <p:sp>
        <p:nvSpPr>
          <p:cNvPr id="598019" name="Text Box 3"/>
          <p:cNvSpPr txBox="1">
            <a:spLocks noChangeArrowheads="1"/>
          </p:cNvSpPr>
          <p:nvPr/>
        </p:nvSpPr>
        <p:spPr bwMode="auto">
          <a:xfrm>
            <a:off x="3278188" y="701675"/>
            <a:ext cx="5926137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ＭＳ Ｐゴシック" charset="-128"/>
              </a:rPr>
              <a:t>Correlation between detected hadron and struck </a:t>
            </a:r>
            <a:r>
              <a:rPr lang="en-US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ＭＳ Ｐゴシック" charset="-128"/>
              </a:rPr>
              <a:t>q</a:t>
            </a:r>
            <a:r>
              <a:rPr lang="en-US" sz="2400" baseline="-2500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ＭＳ Ｐゴシック" charset="-128"/>
              </a:rPr>
              <a:t>f</a:t>
            </a:r>
          </a:p>
          <a:p>
            <a:pPr>
              <a:defRPr/>
            </a:pPr>
            <a:r>
              <a:rPr lang="en-US" sz="2400" baseline="-2500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ＭＳ Ｐゴシック" charset="-128"/>
              </a:rPr>
              <a:t>         </a:t>
            </a: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ＭＳ Ｐゴシック" charset="-128"/>
              </a:rPr>
              <a:t>“Flavor – Separation”</a:t>
            </a:r>
          </a:p>
        </p:txBody>
      </p:sp>
      <p:sp>
        <p:nvSpPr>
          <p:cNvPr id="598020" name="Line 4"/>
          <p:cNvSpPr>
            <a:spLocks noChangeShapeType="1"/>
          </p:cNvSpPr>
          <p:nvPr/>
        </p:nvSpPr>
        <p:spPr bwMode="auto">
          <a:xfrm>
            <a:off x="3467100" y="1177925"/>
            <a:ext cx="539750" cy="0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/>
            <a:tailEnd type="triangle" w="med" len="sm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  <a:ea typeface="ＭＳ Ｐゴシック" charset="-128"/>
            </a:endParaRPr>
          </a:p>
        </p:txBody>
      </p:sp>
      <p:sp>
        <p:nvSpPr>
          <p:cNvPr id="598021" name="Text Box 5"/>
          <p:cNvSpPr txBox="1">
            <a:spLocks noChangeArrowheads="1"/>
          </p:cNvSpPr>
          <p:nvPr/>
        </p:nvSpPr>
        <p:spPr bwMode="auto">
          <a:xfrm>
            <a:off x="4106863" y="1341438"/>
            <a:ext cx="1787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00FF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ＭＳ Ｐゴシック" charset="-128"/>
              </a:rPr>
              <a:t>Inclusive DIS:</a:t>
            </a:r>
          </a:p>
        </p:txBody>
      </p:sp>
      <p:sp>
        <p:nvSpPr>
          <p:cNvPr id="598022" name="Text Box 6"/>
          <p:cNvSpPr txBox="1">
            <a:spLocks noChangeArrowheads="1"/>
          </p:cNvSpPr>
          <p:nvPr/>
        </p:nvSpPr>
        <p:spPr bwMode="auto">
          <a:xfrm>
            <a:off x="4100513" y="2063750"/>
            <a:ext cx="2393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00FF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ＭＳ Ｐゴシック" charset="-128"/>
              </a:rPr>
              <a:t>Semi-inclusive DIS:</a:t>
            </a:r>
          </a:p>
        </p:txBody>
      </p:sp>
      <p:graphicFrame>
        <p:nvGraphicFramePr>
          <p:cNvPr id="540674" name="Object 2"/>
          <p:cNvGraphicFramePr>
            <a:graphicFrameLocks noChangeAspect="1"/>
          </p:cNvGraphicFramePr>
          <p:nvPr/>
        </p:nvGraphicFramePr>
        <p:xfrm>
          <a:off x="4173538" y="1604963"/>
          <a:ext cx="4521200" cy="431800"/>
        </p:xfrm>
        <a:graphic>
          <a:graphicData uri="http://schemas.openxmlformats.org/presentationml/2006/ole">
            <p:oleObj spid="_x0000_s540674" name="Equation" r:id="rId5" imgW="4520880" imgH="431640" progId="">
              <p:embed/>
            </p:oleObj>
          </a:graphicData>
        </a:graphic>
      </p:graphicFrame>
      <p:graphicFrame>
        <p:nvGraphicFramePr>
          <p:cNvPr id="540675" name="Object 3"/>
          <p:cNvGraphicFramePr>
            <a:graphicFrameLocks noChangeAspect="1"/>
          </p:cNvGraphicFramePr>
          <p:nvPr/>
        </p:nvGraphicFramePr>
        <p:xfrm>
          <a:off x="4170363" y="2368550"/>
          <a:ext cx="2971800" cy="431800"/>
        </p:xfrm>
        <a:graphic>
          <a:graphicData uri="http://schemas.openxmlformats.org/presentationml/2006/ole">
            <p:oleObj spid="_x0000_s540675" name="Equation" r:id="rId6" imgW="2971800" imgH="431640" progId="">
              <p:embed/>
            </p:oleObj>
          </a:graphicData>
        </a:graphic>
      </p:graphicFrame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3833813" y="5021263"/>
            <a:ext cx="1454150" cy="733425"/>
            <a:chOff x="1056" y="2601"/>
            <a:chExt cx="916" cy="462"/>
          </a:xfrm>
        </p:grpSpPr>
        <p:sp>
          <p:nvSpPr>
            <p:cNvPr id="598026" name="Rectangle 10"/>
            <p:cNvSpPr>
              <a:spLocks noChangeArrowheads="1"/>
            </p:cNvSpPr>
            <p:nvPr/>
          </p:nvSpPr>
          <p:spPr bwMode="auto">
            <a:xfrm>
              <a:off x="1056" y="2601"/>
              <a:ext cx="916" cy="462"/>
            </a:xfrm>
            <a:prstGeom prst="rect">
              <a:avLst/>
            </a:prstGeom>
            <a:gradFill rotWithShape="1">
              <a:gsLst>
                <a:gs pos="0">
                  <a:srgbClr val="A603AB"/>
                </a:gs>
                <a:gs pos="21001">
                  <a:srgbClr val="0819FB">
                    <a:alpha val="89499"/>
                  </a:srgbClr>
                </a:gs>
                <a:gs pos="35001">
                  <a:srgbClr val="1A8D48">
                    <a:alpha val="82499"/>
                  </a:srgbClr>
                </a:gs>
                <a:gs pos="52000">
                  <a:srgbClr val="FFFF00">
                    <a:alpha val="74000"/>
                  </a:srgbClr>
                </a:gs>
                <a:gs pos="73000">
                  <a:srgbClr val="EE3F17">
                    <a:alpha val="63500"/>
                  </a:srgbClr>
                </a:gs>
                <a:gs pos="88000">
                  <a:srgbClr val="E81766">
                    <a:alpha val="56000"/>
                  </a:srgbClr>
                </a:gs>
                <a:gs pos="100000">
                  <a:srgbClr val="A603AB">
                    <a:alpha val="50000"/>
                  </a:srgbClr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  <p:graphicFrame>
          <p:nvGraphicFramePr>
            <p:cNvPr id="540681" name="Object 9"/>
            <p:cNvGraphicFramePr>
              <a:graphicFrameLocks noChangeAspect="1"/>
            </p:cNvGraphicFramePr>
            <p:nvPr/>
          </p:nvGraphicFramePr>
          <p:xfrm>
            <a:off x="1110" y="2666"/>
            <a:ext cx="800" cy="336"/>
          </p:xfrm>
          <a:graphic>
            <a:graphicData uri="http://schemas.openxmlformats.org/presentationml/2006/ole">
              <p:oleObj spid="_x0000_s540681" name="Equation" r:id="rId7" imgW="1269720" imgH="533160" progId="">
                <p:embed/>
              </p:oleObj>
            </a:graphicData>
          </a:graphic>
        </p:graphicFrame>
      </p:grpSp>
      <p:sp>
        <p:nvSpPr>
          <p:cNvPr id="598028" name="Text Box 12"/>
          <p:cNvSpPr txBox="1">
            <a:spLocks noChangeArrowheads="1"/>
          </p:cNvSpPr>
          <p:nvPr/>
        </p:nvSpPr>
        <p:spPr bwMode="auto">
          <a:xfrm>
            <a:off x="284163" y="4665663"/>
            <a:ext cx="26400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ＭＳ Ｐゴシック" charset="-128"/>
              </a:rPr>
              <a:t>Extract </a:t>
            </a:r>
            <a:r>
              <a:rPr lang="en-US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Symbol" charset="2"/>
                <a:ea typeface="ＭＳ Ｐゴシック" charset="-128"/>
              </a:rPr>
              <a:t>D</a:t>
            </a:r>
            <a:r>
              <a:rPr lang="en-US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charset="0"/>
                <a:ea typeface="ＭＳ Ｐゴシック" charset="-128"/>
              </a:rPr>
              <a:t>q</a:t>
            </a: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Helvetica" charset="0"/>
                <a:ea typeface="ＭＳ Ｐゴシック" charset="-128"/>
              </a:rPr>
              <a:t> </a:t>
            </a: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ＭＳ Ｐゴシック" charset="-128"/>
              </a:rPr>
              <a:t>by solving:</a:t>
            </a:r>
          </a:p>
        </p:txBody>
      </p:sp>
      <p:graphicFrame>
        <p:nvGraphicFramePr>
          <p:cNvPr id="598029" name="Object 4"/>
          <p:cNvGraphicFramePr>
            <a:graphicFrameLocks noChangeAspect="1"/>
          </p:cNvGraphicFramePr>
          <p:nvPr/>
        </p:nvGraphicFramePr>
        <p:xfrm>
          <a:off x="249238" y="5889625"/>
          <a:ext cx="4800600" cy="419100"/>
        </p:xfrm>
        <a:graphic>
          <a:graphicData uri="http://schemas.openxmlformats.org/presentationml/2006/ole">
            <p:oleObj spid="_x0000_s540676" name="Equation" r:id="rId8" imgW="4800600" imgH="419040" progId="">
              <p:embed/>
            </p:oleObj>
          </a:graphicData>
        </a:graphic>
      </p:graphicFrame>
      <p:graphicFrame>
        <p:nvGraphicFramePr>
          <p:cNvPr id="598030" name="Object 5"/>
          <p:cNvGraphicFramePr>
            <a:graphicFrameLocks noChangeAspect="1"/>
          </p:cNvGraphicFramePr>
          <p:nvPr/>
        </p:nvGraphicFramePr>
        <p:xfrm>
          <a:off x="5397500" y="5757863"/>
          <a:ext cx="3670300" cy="685800"/>
        </p:xfrm>
        <a:graphic>
          <a:graphicData uri="http://schemas.openxmlformats.org/presentationml/2006/ole">
            <p:oleObj spid="_x0000_s540677" name="Equation" r:id="rId9" imgW="3670200" imgH="685800" progId="">
              <p:embed/>
            </p:oleObj>
          </a:graphicData>
        </a:graphic>
      </p:graphicFrame>
      <p:sp>
        <p:nvSpPr>
          <p:cNvPr id="598031" name="Text Box 15"/>
          <p:cNvSpPr txBox="1">
            <a:spLocks noChangeArrowheads="1"/>
          </p:cNvSpPr>
          <p:nvPr/>
        </p:nvSpPr>
        <p:spPr bwMode="auto">
          <a:xfrm>
            <a:off x="227013" y="3367088"/>
            <a:ext cx="15795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FF33C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ＭＳ Ｐゴシック" charset="-128"/>
              </a:rPr>
              <a:t>In LO-QCD:</a:t>
            </a:r>
          </a:p>
        </p:txBody>
      </p:sp>
      <p:graphicFrame>
        <p:nvGraphicFramePr>
          <p:cNvPr id="540678" name="Object 6"/>
          <p:cNvGraphicFramePr>
            <a:graphicFrameLocks noChangeAspect="1"/>
          </p:cNvGraphicFramePr>
          <p:nvPr/>
        </p:nvGraphicFramePr>
        <p:xfrm>
          <a:off x="196850" y="3475038"/>
          <a:ext cx="8750300" cy="1041400"/>
        </p:xfrm>
        <a:graphic>
          <a:graphicData uri="http://schemas.openxmlformats.org/presentationml/2006/ole">
            <p:oleObj spid="_x0000_s540678" name="Equation" r:id="rId10" imgW="8750300" imgH="1041400" progId="">
              <p:embed/>
            </p:oleObj>
          </a:graphicData>
        </a:graphic>
      </p:graphicFrame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4314825" y="4429125"/>
            <a:ext cx="3676650" cy="623888"/>
            <a:chOff x="2762" y="2603"/>
            <a:chExt cx="2316" cy="393"/>
          </a:xfrm>
        </p:grpSpPr>
        <p:sp>
          <p:nvSpPr>
            <p:cNvPr id="598034" name="AutoShape 18"/>
            <p:cNvSpPr>
              <a:spLocks/>
            </p:cNvSpPr>
            <p:nvPr/>
          </p:nvSpPr>
          <p:spPr bwMode="auto">
            <a:xfrm rot="5400000">
              <a:off x="3740" y="1625"/>
              <a:ext cx="87" cy="2043"/>
            </a:xfrm>
            <a:prstGeom prst="rightBrace">
              <a:avLst>
                <a:gd name="adj1" fmla="val 195690"/>
                <a:gd name="adj2" fmla="val 50000"/>
              </a:avLst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  <p:graphicFrame>
          <p:nvGraphicFramePr>
            <p:cNvPr id="540680" name="Object 8"/>
            <p:cNvGraphicFramePr>
              <a:graphicFrameLocks noChangeAspect="1"/>
            </p:cNvGraphicFramePr>
            <p:nvPr/>
          </p:nvGraphicFramePr>
          <p:xfrm>
            <a:off x="3300" y="2708"/>
            <a:ext cx="960" cy="288"/>
          </p:xfrm>
          <a:graphic>
            <a:graphicData uri="http://schemas.openxmlformats.org/presentationml/2006/ole">
              <p:oleObj spid="_x0000_s540680" name="Equation" r:id="rId11" imgW="1523880" imgH="457200" progId="">
                <p:embed/>
              </p:oleObj>
            </a:graphicData>
          </a:graphic>
        </p:graphicFrame>
        <p:sp>
          <p:nvSpPr>
            <p:cNvPr id="598036" name="Line 20"/>
            <p:cNvSpPr>
              <a:spLocks noChangeShapeType="1"/>
            </p:cNvSpPr>
            <p:nvPr/>
          </p:nvSpPr>
          <p:spPr bwMode="auto">
            <a:xfrm flipH="1">
              <a:off x="4358" y="2841"/>
              <a:ext cx="344" cy="0"/>
            </a:xfrm>
            <a:prstGeom prst="line">
              <a:avLst/>
            </a:prstGeom>
            <a:noFill/>
            <a:ln w="76200" cmpd="tri">
              <a:solidFill>
                <a:srgbClr val="0033CC"/>
              </a:solidFill>
              <a:round/>
              <a:headEnd/>
              <a:tailEnd type="triangle" w="med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598037" name="Text Box 21"/>
            <p:cNvSpPr txBox="1">
              <a:spLocks noChangeArrowheads="1"/>
            </p:cNvSpPr>
            <p:nvPr/>
          </p:nvSpPr>
          <p:spPr bwMode="auto">
            <a:xfrm>
              <a:off x="4665" y="2694"/>
              <a:ext cx="41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1">
                  <a:solidFill>
                    <a:srgbClr val="0033CC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Helvetica" charset="0"/>
                  <a:ea typeface="ＭＳ Ｐゴシック" charset="-128"/>
                </a:rPr>
                <a:t>MC</a:t>
              </a:r>
            </a:p>
          </p:txBody>
        </p:sp>
      </p:grpSp>
      <p:sp>
        <p:nvSpPr>
          <p:cNvPr id="598039" name="Oval 23"/>
          <p:cNvSpPr>
            <a:spLocks noChangeArrowheads="1"/>
          </p:cNvSpPr>
          <p:nvPr/>
        </p:nvSpPr>
        <p:spPr bwMode="auto">
          <a:xfrm>
            <a:off x="3175" y="2490788"/>
            <a:ext cx="1298575" cy="298450"/>
          </a:xfrm>
          <a:prstGeom prst="ellipse">
            <a:avLst/>
          </a:prstGeom>
          <a:noFill/>
          <a:ln w="31750">
            <a:solidFill>
              <a:srgbClr val="FF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  <a:ea typeface="ＭＳ Ｐゴシック" charset="-128"/>
            </a:endParaRPr>
          </a:p>
        </p:txBody>
      </p:sp>
      <p:sp>
        <p:nvSpPr>
          <p:cNvPr id="598040" name="Text Box 24"/>
          <p:cNvSpPr txBox="1">
            <a:spLocks noChangeArrowheads="1"/>
          </p:cNvSpPr>
          <p:nvPr/>
        </p:nvSpPr>
        <p:spPr bwMode="auto">
          <a:xfrm>
            <a:off x="68263" y="2674938"/>
            <a:ext cx="4540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FF66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ＭＳ Ｐゴシック" charset="-128"/>
              </a:rPr>
              <a:t>DF</a:t>
            </a:r>
            <a:endParaRPr lang="en-GB" sz="1600" dirty="0">
              <a:solidFill>
                <a:srgbClr val="FF66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  <a:ea typeface="ＭＳ Ｐゴシック" charset="-128"/>
            </a:endParaRPr>
          </a:p>
        </p:txBody>
      </p:sp>
      <p:sp>
        <p:nvSpPr>
          <p:cNvPr id="598041" name="Oval 25"/>
          <p:cNvSpPr>
            <a:spLocks noChangeArrowheads="1"/>
          </p:cNvSpPr>
          <p:nvPr/>
        </p:nvSpPr>
        <p:spPr bwMode="auto">
          <a:xfrm>
            <a:off x="1985963" y="1073150"/>
            <a:ext cx="1385887" cy="1782763"/>
          </a:xfrm>
          <a:prstGeom prst="ellips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  <a:ea typeface="ＭＳ Ｐゴシック" charset="-128"/>
            </a:endParaRPr>
          </a:p>
        </p:txBody>
      </p:sp>
      <p:sp>
        <p:nvSpPr>
          <p:cNvPr id="598042" name="Text Box 26"/>
          <p:cNvSpPr txBox="1">
            <a:spLocks noChangeArrowheads="1"/>
          </p:cNvSpPr>
          <p:nvPr/>
        </p:nvSpPr>
        <p:spPr bwMode="auto">
          <a:xfrm>
            <a:off x="3208338" y="2316163"/>
            <a:ext cx="431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66FF3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ＭＳ Ｐゴシック" charset="-128"/>
              </a:rPr>
              <a:t>FF</a:t>
            </a:r>
            <a:endParaRPr lang="en-GB" sz="1600" dirty="0">
              <a:solidFill>
                <a:srgbClr val="66FF33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  <a:ea typeface="ＭＳ Ｐゴシック" charset="-128"/>
            </a:endParaRPr>
          </a:p>
        </p:txBody>
      </p:sp>
      <p:graphicFrame>
        <p:nvGraphicFramePr>
          <p:cNvPr id="540679" name="Object 7"/>
          <p:cNvGraphicFramePr>
            <a:graphicFrameLocks noChangeAspect="1"/>
          </p:cNvGraphicFramePr>
          <p:nvPr/>
        </p:nvGraphicFramePr>
        <p:xfrm>
          <a:off x="206375" y="2895600"/>
          <a:ext cx="3568700" cy="609600"/>
        </p:xfrm>
        <a:graphic>
          <a:graphicData uri="http://schemas.openxmlformats.org/presentationml/2006/ole">
            <p:oleObj spid="_x0000_s540679" name="Equation" r:id="rId12" imgW="3568680" imgH="609480" progId="">
              <p:embed/>
            </p:oleObj>
          </a:graphicData>
        </a:graphic>
      </p:graphicFrame>
      <p:sp>
        <p:nvSpPr>
          <p:cNvPr id="44" name="Slide Number Placeholder 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91556B-DC51-4AA3-B9CB-174CD4E7F1E6}" type="slidenum">
              <a:rPr lang="en-US" altLang="ja-JP" smtClean="0"/>
              <a:pPr>
                <a:defRPr/>
              </a:pPr>
              <a:t>29</a:t>
            </a:fld>
            <a:endParaRPr lang="en-US" altLang="ja-JP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98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98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98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80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550863" y="25400"/>
            <a:ext cx="9626600" cy="482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A reminder of Quantum Electro-Dynamics (QED)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E.C. Aschenauer</a:t>
            </a:r>
            <a:endParaRPr lang="en-US" altLang="ja-JP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PheniX Summer Student Program, June 2010</a:t>
            </a:r>
            <a:endParaRPr lang="en-US" altLang="ja-JP" dirty="0"/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24B510-0BB6-4BA2-8705-B88953136616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679450"/>
            <a:ext cx="9026525" cy="5734050"/>
          </a:xfrm>
        </p:spPr>
        <p:txBody>
          <a:bodyPr/>
          <a:lstStyle/>
          <a:p>
            <a:pPr eaLnBrk="1" hangingPunct="1">
              <a:buFont typeface="Wingdings" charset="2"/>
              <a:buChar char="q"/>
              <a:defRPr/>
            </a:pPr>
            <a:r>
              <a:rPr lang="en-US" smtClean="0"/>
              <a:t>Theory of electromagnetic interactions</a:t>
            </a:r>
          </a:p>
          <a:p>
            <a:pPr eaLnBrk="1" hangingPunct="1">
              <a:buFont typeface="Wingdings" charset="2"/>
              <a:buChar char="q"/>
              <a:defRPr/>
            </a:pPr>
            <a:r>
              <a:rPr lang="en-US" smtClean="0"/>
              <a:t>Exchange particles (photons) do not carry electric charge</a:t>
            </a:r>
          </a:p>
          <a:p>
            <a:pPr eaLnBrk="1" hangingPunct="1">
              <a:buFont typeface="Wingdings" charset="2"/>
              <a:buChar char="q"/>
              <a:defRPr/>
            </a:pPr>
            <a:r>
              <a:rPr lang="en-US" smtClean="0"/>
              <a:t>Flux is not confined: V(r) ~ 1/r, F(r) ~ 1/r2</a:t>
            </a:r>
            <a:endParaRPr lang="en-US" dirty="0"/>
          </a:p>
        </p:txBody>
      </p:sp>
      <p:pic>
        <p:nvPicPr>
          <p:cNvPr id="425992" name="Picture 3">
            <a:hlinkClick r:id="rId3"/>
          </p:cNvPr>
          <p:cNvPicPr>
            <a:picLocks noChangeArrowheads="1"/>
          </p:cNvPicPr>
          <p:nvPr/>
        </p:nvPicPr>
        <p:blipFill>
          <a:blip r:embed="rId4"/>
          <a:srcRect b="50887"/>
          <a:stretch>
            <a:fillRect/>
          </a:stretch>
        </p:blipFill>
        <p:spPr bwMode="auto">
          <a:xfrm>
            <a:off x="192088" y="2633663"/>
            <a:ext cx="3840162" cy="1990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3556" name="Rectangle 4"/>
          <p:cNvSpPr>
            <a:spLocks/>
          </p:cNvSpPr>
          <p:nvPr/>
        </p:nvSpPr>
        <p:spPr bwMode="auto">
          <a:xfrm>
            <a:off x="3416300" y="5108575"/>
            <a:ext cx="5676900" cy="1020763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Lucida Grande" pitchFamily="-108" charset="0"/>
                <a:cs typeface="Lucida Grande" pitchFamily="-108" charset="0"/>
              </a:rPr>
              <a:t>Coupling constant (</a:t>
            </a:r>
            <a:r>
              <a:rPr lang="en-US" sz="21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Lucida Grande" pitchFamily="-108" charset="0"/>
                <a:cs typeface="Lucida Grande" pitchFamily="-108" charset="0"/>
              </a:rPr>
              <a:t>α</a:t>
            </a:r>
            <a:r>
              <a:rPr 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Lucida Grande" pitchFamily="-108" charset="0"/>
                <a:cs typeface="Lucida Grande" pitchFamily="-108" charset="0"/>
              </a:rPr>
              <a:t>): </a:t>
            </a:r>
            <a:r>
              <a:rPr 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Lucida Grande" pitchFamily="-108" charset="0"/>
                <a:cs typeface="Lucida Grande" pitchFamily="-108" charset="0"/>
              </a:rPr>
              <a:t>Interaction </a:t>
            </a:r>
            <a:r>
              <a:rPr 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Lucida Grande" pitchFamily="-108" charset="0"/>
                <a:cs typeface="Lucida Grande" pitchFamily="-108" charset="0"/>
              </a:rPr>
              <a:t>Strength</a:t>
            </a:r>
            <a:endParaRPr lang="en-US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  <a:ea typeface="Lucida Grande" pitchFamily="-108" charset="0"/>
              <a:cs typeface="Lucida Grande" pitchFamily="-108" charset="0"/>
            </a:endParaRPr>
          </a:p>
          <a:p>
            <a:pPr>
              <a:defRPr/>
            </a:pPr>
            <a:r>
              <a:rPr 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Lucida Grande" pitchFamily="-108" charset="0"/>
                <a:cs typeface="Lucida Grande" pitchFamily="-108" charset="0"/>
              </a:rPr>
              <a:t>In </a:t>
            </a:r>
            <a:r>
              <a:rPr 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Lucida Grande" pitchFamily="-108" charset="0"/>
                <a:cs typeface="Lucida Grande" pitchFamily="-108" charset="0"/>
              </a:rPr>
              <a:t>QED: </a:t>
            </a:r>
            <a:r>
              <a:rPr lang="en-US" sz="21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Lucida Grande" pitchFamily="-108" charset="0"/>
                <a:cs typeface="Lucida Grande" pitchFamily="-108" charset="0"/>
              </a:rPr>
              <a:t>α</a:t>
            </a:r>
            <a:r>
              <a:rPr lang="en-US" sz="2100" baseline="-60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Gill Sans" pitchFamily="-108" charset="0"/>
                <a:cs typeface="Gill Sans" pitchFamily="-108" charset="0"/>
              </a:rPr>
              <a:t>em</a:t>
            </a:r>
            <a:r>
              <a:rPr lang="en-US" sz="2100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Gill Sans" pitchFamily="-108" charset="0"/>
                <a:cs typeface="Gill Sans" pitchFamily="-108" charset="0"/>
              </a:rPr>
              <a:t> = 1/137</a:t>
            </a:r>
          </a:p>
        </p:txBody>
      </p:sp>
      <p:grpSp>
        <p:nvGrpSpPr>
          <p:cNvPr id="425994" name="Group 5"/>
          <p:cNvGrpSpPr>
            <a:grpSpLocks/>
          </p:cNvGrpSpPr>
          <p:nvPr/>
        </p:nvGrpSpPr>
        <p:grpSpPr bwMode="auto">
          <a:xfrm>
            <a:off x="5062538" y="2144713"/>
            <a:ext cx="3070225" cy="2627312"/>
            <a:chOff x="929" y="-680"/>
            <a:chExt cx="2750" cy="2352"/>
          </a:xfrm>
        </p:grpSpPr>
        <p:grpSp>
          <p:nvGrpSpPr>
            <p:cNvPr id="425998" name="Group 6"/>
            <p:cNvGrpSpPr>
              <a:grpSpLocks/>
            </p:cNvGrpSpPr>
            <p:nvPr/>
          </p:nvGrpSpPr>
          <p:grpSpPr bwMode="auto">
            <a:xfrm>
              <a:off x="1128" y="174"/>
              <a:ext cx="2212" cy="1498"/>
              <a:chOff x="0" y="-334"/>
              <a:chExt cx="2211" cy="1497"/>
            </a:xfrm>
          </p:grpSpPr>
          <p:pic>
            <p:nvPicPr>
              <p:cNvPr id="426000" name="Picture 7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0" y="-334"/>
                <a:ext cx="2211" cy="149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sp>
            <p:nvSpPr>
              <p:cNvPr id="23560" name="Rectangle 8"/>
              <p:cNvSpPr>
                <a:spLocks/>
              </p:cNvSpPr>
              <p:nvPr/>
            </p:nvSpPr>
            <p:spPr bwMode="auto">
              <a:xfrm>
                <a:off x="73" y="300"/>
                <a:ext cx="351" cy="304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0" tIns="0" rIns="0" bIns="0" anchor="ctr">
                <a:spAutoFit/>
              </a:bodyPr>
              <a:lstStyle/>
              <a:p>
                <a:pPr>
                  <a:defRPr/>
                </a:pPr>
                <a:r>
                  <a:rPr lang="en-US" sz="2200" dirty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charset="0"/>
                    <a:ea typeface="Lucida Grande" pitchFamily="-108" charset="0"/>
                    <a:cs typeface="Lucida Grande" pitchFamily="-108" charset="0"/>
                  </a:rPr>
                  <a:t>√</a:t>
                </a:r>
                <a:r>
                  <a:rPr lang="en-US" sz="2200" dirty="0" err="1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charset="0"/>
                    <a:ea typeface="Lucida Grande" pitchFamily="-108" charset="0"/>
                    <a:cs typeface="Lucida Grande" pitchFamily="-108" charset="0"/>
                  </a:rPr>
                  <a:t>α</a:t>
                </a:r>
                <a:endParaRPr lang="en-US" sz="2200" dirty="0">
                  <a:solidFill>
                    <a:srgbClr val="00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  <a:ea typeface="Lucida Grande" pitchFamily="-108" charset="0"/>
                  <a:cs typeface="Lucida Grande" pitchFamily="-108" charset="0"/>
                </a:endParaRPr>
              </a:p>
            </p:txBody>
          </p:sp>
          <p:sp>
            <p:nvSpPr>
              <p:cNvPr id="23561" name="Rectangle 9"/>
              <p:cNvSpPr>
                <a:spLocks/>
              </p:cNvSpPr>
              <p:nvPr/>
            </p:nvSpPr>
            <p:spPr bwMode="auto">
              <a:xfrm>
                <a:off x="1548" y="300"/>
                <a:ext cx="351" cy="304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0" tIns="0" rIns="0" bIns="0" anchor="ctr">
                <a:spAutoFit/>
              </a:bodyPr>
              <a:lstStyle/>
              <a:p>
                <a:pPr>
                  <a:defRPr/>
                </a:pPr>
                <a:r>
                  <a:rPr lang="en-US" sz="2200" dirty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charset="0"/>
                    <a:ea typeface="Lucida Grande" pitchFamily="-108" charset="0"/>
                    <a:cs typeface="Lucida Grande" pitchFamily="-108" charset="0"/>
                  </a:rPr>
                  <a:t>√</a:t>
                </a:r>
                <a:r>
                  <a:rPr lang="en-US" sz="2200" dirty="0" err="1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charset="0"/>
                    <a:ea typeface="Lucida Grande" pitchFamily="-108" charset="0"/>
                    <a:cs typeface="Lucida Grande" pitchFamily="-108" charset="0"/>
                  </a:rPr>
                  <a:t>α</a:t>
                </a:r>
                <a:endParaRPr lang="en-US" sz="2200" dirty="0">
                  <a:solidFill>
                    <a:srgbClr val="00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  <a:ea typeface="Lucida Grande" pitchFamily="-108" charset="0"/>
                  <a:cs typeface="Lucida Grande" pitchFamily="-108" charset="0"/>
                </a:endParaRPr>
              </a:p>
            </p:txBody>
          </p:sp>
        </p:grpSp>
        <p:sp>
          <p:nvSpPr>
            <p:cNvPr id="23562" name="Rectangle 10"/>
            <p:cNvSpPr>
              <a:spLocks/>
            </p:cNvSpPr>
            <p:nvPr/>
          </p:nvSpPr>
          <p:spPr bwMode="auto">
            <a:xfrm>
              <a:off x="929" y="-680"/>
              <a:ext cx="2750" cy="745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US" sz="270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  <a:ea typeface="Gill Sans" pitchFamily="-108" charset="0"/>
                  <a:cs typeface="Gill Sans" pitchFamily="-108" charset="0"/>
                </a:rPr>
                <a:t>Feynman Diagram:</a:t>
              </a:r>
              <a:r>
                <a:rPr lang="en-US" sz="270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  <a:ea typeface="Gill Sans" pitchFamily="-108" charset="0"/>
                  <a:cs typeface="Gill Sans" pitchFamily="-108" charset="0"/>
                </a:rPr>
                <a:t> </a:t>
              </a:r>
            </a:p>
            <a:p>
              <a:pPr algn="ctr">
                <a:defRPr/>
              </a:pPr>
              <a:r>
                <a:rPr lang="en-US" sz="2700" dirty="0" err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  <a:ea typeface="Gill Sans" pitchFamily="-108" charset="0"/>
                  <a:cs typeface="Gill Sans" pitchFamily="-108" charset="0"/>
                </a:rPr>
                <a:t>e</a:t>
              </a:r>
              <a:r>
                <a:rPr lang="en-US" sz="2700" baseline="32000" dirty="0" err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  <a:ea typeface="Gill Sans" pitchFamily="-108" charset="0"/>
                  <a:cs typeface="Gill Sans" pitchFamily="-108" charset="0"/>
                </a:rPr>
                <a:t>+</a:t>
              </a:r>
              <a:r>
                <a:rPr lang="en-US" sz="2700" dirty="0" err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  <a:ea typeface="Gill Sans" pitchFamily="-108" charset="0"/>
                  <a:cs typeface="Gill Sans" pitchFamily="-108" charset="0"/>
                </a:rPr>
                <a:t>e</a:t>
              </a:r>
              <a:r>
                <a:rPr lang="en-US" sz="2700" baseline="3200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  <a:ea typeface="Gill Sans" pitchFamily="-108" charset="0"/>
                  <a:cs typeface="Gill Sans" pitchFamily="-108" charset="0"/>
                </a:rPr>
                <a:t>-</a:t>
              </a:r>
              <a:r>
                <a:rPr lang="en-US" sz="270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  <a:ea typeface="Gill Sans" pitchFamily="-108" charset="0"/>
                  <a:cs typeface="Gill Sans" pitchFamily="-108" charset="0"/>
                </a:rPr>
                <a:t> annihilation</a:t>
              </a:r>
            </a:p>
          </p:txBody>
        </p:sp>
      </p:grpSp>
      <p:graphicFrame>
        <p:nvGraphicFramePr>
          <p:cNvPr id="425986" name="Object 2"/>
          <p:cNvGraphicFramePr>
            <a:graphicFrameLocks noChangeAspect="1"/>
          </p:cNvGraphicFramePr>
          <p:nvPr/>
        </p:nvGraphicFramePr>
        <p:xfrm>
          <a:off x="719138" y="4554538"/>
          <a:ext cx="2870200" cy="809625"/>
        </p:xfrm>
        <a:graphic>
          <a:graphicData uri="http://schemas.openxmlformats.org/presentationml/2006/ole">
            <p:oleObj spid="_x0000_s425986" name="Equation" r:id="rId6" imgW="1981200" imgH="558800" progId="">
              <p:embed/>
            </p:oleObj>
          </a:graphicData>
        </a:graphic>
      </p:graphicFrame>
      <p:grpSp>
        <p:nvGrpSpPr>
          <p:cNvPr id="61" name="Group 60"/>
          <p:cNvGrpSpPr>
            <a:grpSpLocks/>
          </p:cNvGrpSpPr>
          <p:nvPr/>
        </p:nvGrpSpPr>
        <p:grpSpPr bwMode="auto">
          <a:xfrm>
            <a:off x="1538288" y="2044700"/>
            <a:ext cx="5626100" cy="4813300"/>
            <a:chOff x="1539015" y="2044898"/>
            <a:chExt cx="5625703" cy="4813102"/>
          </a:xfrm>
        </p:grpSpPr>
        <p:pic>
          <p:nvPicPr>
            <p:cNvPr id="23566" name="Picture 14"/>
            <p:cNvPicPr>
              <a:picLocks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511808" y="2017776"/>
              <a:ext cx="5669280" cy="4858512"/>
            </a:xfrm>
            <a:prstGeom prst="rect">
              <a:avLst/>
            </a:prstGeom>
            <a:noFill/>
          </p:spPr>
        </p:pic>
        <p:sp>
          <p:nvSpPr>
            <p:cNvPr id="23567" name="Oval 15"/>
            <p:cNvSpPr>
              <a:spLocks/>
            </p:cNvSpPr>
            <p:nvPr/>
          </p:nvSpPr>
          <p:spPr bwMode="auto">
            <a:xfrm>
              <a:off x="5563043" y="2062360"/>
              <a:ext cx="719087" cy="660373"/>
            </a:xfrm>
            <a:prstGeom prst="ellipse">
              <a:avLst/>
            </a:prstGeom>
            <a:noFill/>
            <a:ln w="63500" cap="flat">
              <a:solidFill>
                <a:srgbClr val="FF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</p:grp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24" name="Picture 20" descr="beckmann.dq_long-14.eps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63875" y="579438"/>
            <a:ext cx="6080125" cy="3263900"/>
          </a:xfrm>
          <a:prstGeom prst="rect">
            <a:avLst/>
          </a:prstGeom>
          <a:solidFill>
            <a:srgbClr val="D9D9D9"/>
          </a:solidFill>
          <a:ln w="9525">
            <a:noFill/>
            <a:miter lim="800000"/>
            <a:headEnd/>
            <a:tailEnd/>
          </a:ln>
        </p:spPr>
      </p:pic>
      <p:sp>
        <p:nvSpPr>
          <p:cNvPr id="59904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Measured Asymmetries</a:t>
            </a:r>
            <a:endParaRPr lang="en-GB"/>
          </a:p>
        </p:txBody>
      </p:sp>
      <p:sp>
        <p:nvSpPr>
          <p:cNvPr id="16" name="Date Placeholder 1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E.C. Aschenauer</a:t>
            </a:r>
            <a:endParaRPr lang="en-US" altLang="ja-JP"/>
          </a:p>
        </p:txBody>
      </p:sp>
      <p:sp>
        <p:nvSpPr>
          <p:cNvPr id="1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PheniX Summer Student Program, June 2010</a:t>
            </a:r>
            <a:endParaRPr lang="it-IT" dirty="0"/>
          </a:p>
        </p:txBody>
      </p:sp>
      <p:sp>
        <p:nvSpPr>
          <p:cNvPr id="599049" name="Text Box 9"/>
          <p:cNvSpPr txBox="1">
            <a:spLocks noChangeArrowheads="1"/>
          </p:cNvSpPr>
          <p:nvPr/>
        </p:nvSpPr>
        <p:spPr bwMode="auto">
          <a:xfrm>
            <a:off x="-6350" y="2716213"/>
            <a:ext cx="1116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FF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ＭＳ Ｐゴシック" charset="-128"/>
              </a:rPr>
              <a:t>Proton</a:t>
            </a:r>
            <a:endParaRPr lang="en-GB" sz="2400" dirty="0">
              <a:solidFill>
                <a:srgbClr val="FF00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  <a:ea typeface="ＭＳ Ｐゴシック" charset="-128"/>
            </a:endParaRPr>
          </a:p>
        </p:txBody>
      </p:sp>
      <p:sp>
        <p:nvSpPr>
          <p:cNvPr id="599050" name="Text Box 10"/>
          <p:cNvSpPr txBox="1">
            <a:spLocks noChangeArrowheads="1"/>
          </p:cNvSpPr>
          <p:nvPr/>
        </p:nvSpPr>
        <p:spPr bwMode="auto">
          <a:xfrm>
            <a:off x="1362075" y="619125"/>
            <a:ext cx="1673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ＭＳ Ｐゴシック" charset="-128"/>
              </a:rPr>
              <a:t>Deuterium</a:t>
            </a:r>
            <a:endParaRPr lang="en-GB" sz="2400" dirty="0">
              <a:solidFill>
                <a:srgbClr val="0000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  <a:ea typeface="ＭＳ Ｐゴシック" charset="-128"/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5534025" y="3541713"/>
            <a:ext cx="3467100" cy="1241425"/>
            <a:chOff x="3486" y="2231"/>
            <a:chExt cx="2184" cy="782"/>
          </a:xfrm>
        </p:grpSpPr>
        <p:sp>
          <p:nvSpPr>
            <p:cNvPr id="599052" name="AutoShape 12"/>
            <p:cNvSpPr>
              <a:spLocks noChangeArrowheads="1"/>
            </p:cNvSpPr>
            <p:nvPr/>
          </p:nvSpPr>
          <p:spPr bwMode="auto">
            <a:xfrm rot="10524131" flipV="1">
              <a:off x="5208" y="2231"/>
              <a:ext cx="462" cy="782"/>
            </a:xfrm>
            <a:prstGeom prst="curvedRightArrow">
              <a:avLst>
                <a:gd name="adj1" fmla="val 33853"/>
                <a:gd name="adj2" fmla="val 67706"/>
                <a:gd name="adj3" fmla="val 33333"/>
              </a:avLst>
            </a:prstGeom>
            <a:gradFill rotWithShape="1">
              <a:gsLst>
                <a:gs pos="0">
                  <a:schemeClr val="bg1"/>
                </a:gs>
                <a:gs pos="50000">
                  <a:srgbClr val="3333FF"/>
                </a:gs>
                <a:gs pos="100000">
                  <a:schemeClr val="bg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  <p:graphicFrame>
          <p:nvGraphicFramePr>
            <p:cNvPr id="542723" name="Object 3"/>
            <p:cNvGraphicFramePr>
              <a:graphicFrameLocks noChangeAspect="1"/>
            </p:cNvGraphicFramePr>
            <p:nvPr/>
          </p:nvGraphicFramePr>
          <p:xfrm>
            <a:off x="3486" y="2713"/>
            <a:ext cx="1688" cy="296"/>
          </p:xfrm>
          <a:graphic>
            <a:graphicData uri="http://schemas.openxmlformats.org/presentationml/2006/ole">
              <p:oleObj spid="_x0000_s542723" name="Equation" r:id="rId5" imgW="2679480" imgH="469800" progId="">
                <p:embed/>
              </p:oleObj>
            </a:graphicData>
          </a:graphic>
        </p:graphicFrame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4945063" y="4992688"/>
            <a:ext cx="3922712" cy="1311275"/>
            <a:chOff x="3115" y="3145"/>
            <a:chExt cx="2471" cy="826"/>
          </a:xfrm>
        </p:grpSpPr>
        <p:sp>
          <p:nvSpPr>
            <p:cNvPr id="599055" name="Text Box 15"/>
            <p:cNvSpPr txBox="1">
              <a:spLocks noChangeArrowheads="1"/>
            </p:cNvSpPr>
            <p:nvPr/>
          </p:nvSpPr>
          <p:spPr bwMode="auto">
            <a:xfrm>
              <a:off x="3115" y="3145"/>
              <a:ext cx="218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buFontTx/>
                <a:buBlip>
                  <a:blip r:embed="rId6"/>
                </a:buBlip>
                <a:defRPr/>
              </a:pPr>
              <a:r>
                <a:rPr lang="en-US">
                  <a:effectLst>
                    <a:outerShdw blurRad="38100" dist="38100" dir="2700000" algn="tl">
                      <a:srgbClr val="DDDDDD"/>
                    </a:outerShdw>
                  </a:effectLst>
                  <a:latin typeface="Helvetica" charset="0"/>
                  <a:ea typeface="ＭＳ Ｐゴシック" charset="-128"/>
                </a:rPr>
                <a:t> </a:t>
              </a:r>
              <a:r>
                <a:rPr lang="en-US"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ea typeface="ＭＳ Ｐゴシック" charset="-128"/>
                </a:rPr>
                <a:t>statistics sufficient for </a:t>
              </a:r>
            </a:p>
            <a:p>
              <a:pPr>
                <a:defRPr/>
              </a:pPr>
              <a:r>
                <a:rPr lang="en-US"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ea typeface="ＭＳ Ｐゴシック" charset="-128"/>
                </a:rPr>
                <a:t>  5 parameter fit</a:t>
              </a:r>
              <a:endParaRPr lang="en-GB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  <p:graphicFrame>
          <p:nvGraphicFramePr>
            <p:cNvPr id="542722" name="Object 2"/>
            <p:cNvGraphicFramePr>
              <a:graphicFrameLocks noChangeAspect="1"/>
            </p:cNvGraphicFramePr>
            <p:nvPr/>
          </p:nvGraphicFramePr>
          <p:xfrm>
            <a:off x="3274" y="3539"/>
            <a:ext cx="2312" cy="432"/>
          </p:xfrm>
          <a:graphic>
            <a:graphicData uri="http://schemas.openxmlformats.org/presentationml/2006/ole">
              <p:oleObj spid="_x0000_s542722" name="Equation" r:id="rId7" imgW="3670200" imgH="685800" progId="">
                <p:embed/>
              </p:oleObj>
            </a:graphicData>
          </a:graphic>
        </p:graphicFrame>
      </p:grpSp>
      <p:pic>
        <p:nvPicPr>
          <p:cNvPr id="542732" name="Picture 19" descr="beckmann.dq_long-13.eps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-14288" y="3162300"/>
            <a:ext cx="4719638" cy="3263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9C7212-963E-413A-8EDF-85E7AD3AB953}" type="slidenum">
              <a:rPr lang="en-US" altLang="ja-JP"/>
              <a:pPr>
                <a:defRPr/>
              </a:pPr>
              <a:t>30</a:t>
            </a:fld>
            <a:endParaRPr lang="en-US" altLang="ja-JP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4773" name="Picture 37" descr="beckmann.dq_long-20.eps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77850"/>
            <a:ext cx="3908425" cy="5829300"/>
          </a:xfrm>
          <a:prstGeom prst="rect">
            <a:avLst/>
          </a:prstGeom>
          <a:solidFill>
            <a:srgbClr val="D9D9D9"/>
          </a:solidFill>
          <a:ln w="9525">
            <a:noFill/>
            <a:miter lim="800000"/>
            <a:headEnd/>
            <a:tailEnd/>
          </a:ln>
        </p:spPr>
      </p:pic>
      <p:sp>
        <p:nvSpPr>
          <p:cNvPr id="60007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Polarized Quark Densities</a:t>
            </a:r>
            <a:endParaRPr lang="en-US"/>
          </a:p>
        </p:txBody>
      </p:sp>
      <p:sp>
        <p:nvSpPr>
          <p:cNvPr id="38" name="Date Placeholder 3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E.C. Aschenauer</a:t>
            </a:r>
            <a:endParaRPr lang="en-US" altLang="ja-JP"/>
          </a:p>
        </p:txBody>
      </p:sp>
      <p:sp>
        <p:nvSpPr>
          <p:cNvPr id="3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PheniX Summer Student Program, June 2010</a:t>
            </a:r>
            <a:endParaRPr lang="it-IT" dirty="0"/>
          </a:p>
        </p:txBody>
      </p:sp>
      <p:sp>
        <p:nvSpPr>
          <p:cNvPr id="600066" name="Text Box 2"/>
          <p:cNvSpPr txBox="1">
            <a:spLocks noChangeArrowheads="1"/>
          </p:cNvSpPr>
          <p:nvPr/>
        </p:nvSpPr>
        <p:spPr bwMode="auto">
          <a:xfrm>
            <a:off x="4735513" y="2144713"/>
            <a:ext cx="4111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8" tIns="45718" rIns="91438" bIns="45718">
            <a:spAutoFit/>
          </a:bodyPr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ＭＳ Ｐゴシック" charset="-128"/>
              </a:rPr>
              <a:t>good agreement with NLO-QCD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484688" y="2178050"/>
            <a:ext cx="4749800" cy="3686175"/>
            <a:chOff x="1061" y="1423"/>
            <a:chExt cx="2992" cy="2322"/>
          </a:xfrm>
        </p:grpSpPr>
        <p:sp>
          <p:nvSpPr>
            <p:cNvPr id="600068" name="Line 4"/>
            <p:cNvSpPr>
              <a:spLocks noChangeShapeType="1"/>
            </p:cNvSpPr>
            <p:nvPr/>
          </p:nvSpPr>
          <p:spPr bwMode="auto">
            <a:xfrm>
              <a:off x="1095" y="1547"/>
              <a:ext cx="283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600069" name="Text Box 5"/>
            <p:cNvSpPr txBox="1">
              <a:spLocks noChangeArrowheads="1"/>
            </p:cNvSpPr>
            <p:nvPr/>
          </p:nvSpPr>
          <p:spPr bwMode="auto">
            <a:xfrm>
              <a:off x="1407" y="1423"/>
              <a:ext cx="264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1438" tIns="45718" rIns="91438" bIns="45718">
              <a:spAutoFit/>
            </a:bodyPr>
            <a:lstStyle/>
            <a:p>
              <a:pPr>
                <a:defRPr/>
              </a:pPr>
              <a:r>
                <a:rPr lang="en-US"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ea typeface="ＭＳ Ｐゴシック" charset="-128"/>
                </a:rPr>
                <a:t>Polarised opposite to proton spin</a:t>
              </a:r>
            </a:p>
          </p:txBody>
        </p:sp>
        <p:pic>
          <p:nvPicPr>
            <p:cNvPr id="544804" name="Picture 6" descr="uli_dis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061" y="1713"/>
              <a:ext cx="2355" cy="2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00073" name="Text Box 9"/>
          <p:cNvSpPr txBox="1">
            <a:spLocks noChangeArrowheads="1"/>
          </p:cNvSpPr>
          <p:nvPr/>
        </p:nvSpPr>
        <p:spPr bwMode="auto">
          <a:xfrm>
            <a:off x="4446588" y="1763713"/>
            <a:ext cx="1647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8" rIns="91438" bIns="45718">
            <a:spAutoFit/>
          </a:bodyPr>
          <a:lstStyle/>
          <a:p>
            <a:pPr>
              <a:buFontTx/>
              <a:buBlip>
                <a:blip r:embed="rId6"/>
              </a:buBlip>
              <a:defRPr/>
            </a:pPr>
            <a:r>
              <a:rPr lang="en-US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-65" charset="2"/>
                <a:ea typeface="ＭＳ Ｐゴシック" charset="-128"/>
              </a:rPr>
              <a:t> D</a:t>
            </a:r>
            <a:r>
              <a:rPr lang="en-US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-65" charset="0"/>
                <a:ea typeface="ＭＳ Ｐゴシック" charset="-128"/>
              </a:rPr>
              <a:t>u(x) &gt; 0</a:t>
            </a:r>
          </a:p>
        </p:txBody>
      </p:sp>
      <p:sp>
        <p:nvSpPr>
          <p:cNvPr id="600074" name="Text Box 10"/>
          <p:cNvSpPr txBox="1">
            <a:spLocks noChangeArrowheads="1"/>
          </p:cNvSpPr>
          <p:nvPr/>
        </p:nvSpPr>
        <p:spPr bwMode="auto">
          <a:xfrm>
            <a:off x="4435475" y="701675"/>
            <a:ext cx="457676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8" tIns="45718" rIns="91438" bIns="45718">
            <a:spAutoFit/>
          </a:bodyPr>
          <a:lstStyle/>
          <a:p>
            <a:pPr>
              <a:buFontTx/>
              <a:buBlip>
                <a:blip r:embed="rId6"/>
              </a:buBlip>
              <a:defRPr/>
            </a:pP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Helvetica" charset="0"/>
                <a:ea typeface="ＭＳ Ｐゴシック" charset="-128"/>
              </a:rPr>
              <a:t> </a:t>
            </a: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ＭＳ Ｐゴシック" charset="-128"/>
              </a:rPr>
              <a:t>First complete separation of </a:t>
            </a:r>
          </a:p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ＭＳ Ｐゴシック" charset="-128"/>
              </a:rPr>
              <a:t>   pol. PDFs without assumption on </a:t>
            </a:r>
          </a:p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ＭＳ Ｐゴシック" charset="-128"/>
              </a:rPr>
              <a:t>   sea polarization</a:t>
            </a: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ea typeface="ＭＳ Ｐゴシック" charset="-128"/>
              </a:rPr>
              <a:t> </a:t>
            </a: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4575175" y="2182813"/>
            <a:ext cx="4592638" cy="3071812"/>
            <a:chOff x="2766" y="1462"/>
            <a:chExt cx="2893" cy="1935"/>
          </a:xfrm>
        </p:grpSpPr>
        <p:sp>
          <p:nvSpPr>
            <p:cNvPr id="600076" name="Line 12"/>
            <p:cNvSpPr>
              <a:spLocks noChangeShapeType="1"/>
            </p:cNvSpPr>
            <p:nvPr/>
          </p:nvSpPr>
          <p:spPr bwMode="auto">
            <a:xfrm>
              <a:off x="2766" y="1586"/>
              <a:ext cx="283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600077" name="Text Box 13"/>
            <p:cNvSpPr txBox="1">
              <a:spLocks noChangeArrowheads="1"/>
            </p:cNvSpPr>
            <p:nvPr/>
          </p:nvSpPr>
          <p:spPr bwMode="auto">
            <a:xfrm>
              <a:off x="3078" y="1462"/>
              <a:ext cx="258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1438" tIns="45718" rIns="91438" bIns="45718">
              <a:spAutoFit/>
            </a:bodyPr>
            <a:lstStyle/>
            <a:p>
              <a:pPr>
                <a:defRPr/>
              </a:pPr>
              <a:r>
                <a:rPr lang="en-US"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ea typeface="ＭＳ Ｐゴシック" charset="-128"/>
                </a:rPr>
                <a:t>Polarised parallel to proton spin</a:t>
              </a:r>
            </a:p>
          </p:txBody>
        </p:sp>
        <p:pic>
          <p:nvPicPr>
            <p:cNvPr id="544801" name="Picture 14" descr="uli_dis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899" y="1695"/>
              <a:ext cx="2446" cy="1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00079" name="Text Box 15"/>
          <p:cNvSpPr txBox="1">
            <a:spLocks noChangeArrowheads="1"/>
          </p:cNvSpPr>
          <p:nvPr/>
        </p:nvSpPr>
        <p:spPr bwMode="auto">
          <a:xfrm>
            <a:off x="6467475" y="1757363"/>
            <a:ext cx="14049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8" rIns="91438" bIns="45718">
            <a:spAutoFit/>
          </a:bodyPr>
          <a:lstStyle/>
          <a:p>
            <a:pPr>
              <a:defRPr/>
            </a:pPr>
            <a:r>
              <a:rPr lang="en-US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-65" charset="2"/>
                <a:ea typeface="ＭＳ Ｐゴシック" charset="-128"/>
              </a:rPr>
              <a:t>D</a:t>
            </a:r>
            <a:r>
              <a:rPr lang="en-US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-65" charset="0"/>
                <a:ea typeface="ＭＳ Ｐゴシック" charset="-128"/>
              </a:rPr>
              <a:t>d(x) &lt; 0</a:t>
            </a:r>
          </a:p>
        </p:txBody>
      </p: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4448175" y="2628900"/>
            <a:ext cx="3806825" cy="955675"/>
            <a:chOff x="473" y="720"/>
            <a:chExt cx="2398" cy="602"/>
          </a:xfrm>
        </p:grpSpPr>
        <p:grpSp>
          <p:nvGrpSpPr>
            <p:cNvPr id="544794" name="Group 17"/>
            <p:cNvGrpSpPr>
              <a:grpSpLocks/>
            </p:cNvGrpSpPr>
            <p:nvPr/>
          </p:nvGrpSpPr>
          <p:grpSpPr bwMode="auto">
            <a:xfrm>
              <a:off x="473" y="720"/>
              <a:ext cx="1602" cy="288"/>
              <a:chOff x="464" y="729"/>
              <a:chExt cx="1602" cy="288"/>
            </a:xfrm>
          </p:grpSpPr>
          <p:sp>
            <p:nvSpPr>
              <p:cNvPr id="600082" name="Text Box 18"/>
              <p:cNvSpPr txBox="1">
                <a:spLocks noChangeArrowheads="1"/>
              </p:cNvSpPr>
              <p:nvPr/>
            </p:nvSpPr>
            <p:spPr bwMode="auto">
              <a:xfrm>
                <a:off x="464" y="729"/>
                <a:ext cx="160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1438" tIns="45718" rIns="91438" bIns="45718">
                <a:spAutoFit/>
              </a:bodyPr>
              <a:lstStyle/>
              <a:p>
                <a:pPr>
                  <a:buFontTx/>
                  <a:buBlip>
                    <a:blip r:embed="rId6"/>
                  </a:buBlip>
                  <a:defRPr/>
                </a:pPr>
                <a:r>
                  <a:rPr lang="en-US">
                    <a:solidFill>
                      <a:srgbClr val="00CC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ymbol" charset="2"/>
                    <a:ea typeface="ＭＳ Ｐゴシック" charset="-128"/>
                  </a:rPr>
                  <a:t> </a:t>
                </a:r>
                <a:r>
                  <a:rPr lang="en-US" sz="240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ymbol" charset="2"/>
                    <a:ea typeface="ＭＳ Ｐゴシック" charset="-128"/>
                  </a:rPr>
                  <a:t>D</a:t>
                </a:r>
                <a:r>
                  <a:rPr lang="en-US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charset="0"/>
                    <a:ea typeface="ＭＳ Ｐゴシック" charset="-128"/>
                  </a:rPr>
                  <a:t>u(x), </a:t>
                </a:r>
                <a:r>
                  <a:rPr lang="en-US" sz="240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ymbol" charset="2"/>
                    <a:ea typeface="ＭＳ Ｐゴシック" charset="-128"/>
                  </a:rPr>
                  <a:t>D</a:t>
                </a:r>
                <a:r>
                  <a:rPr lang="en-US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charset="0"/>
                    <a:ea typeface="ＭＳ Ｐゴシック" charset="-128"/>
                  </a:rPr>
                  <a:t>d(x) </a:t>
                </a:r>
                <a:r>
                  <a:rPr lang="en-US"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Comic Sans MS" charset="0"/>
                    <a:ea typeface="ＭＳ Ｐゴシック" charset="-128"/>
                  </a:rPr>
                  <a:t>~ 0</a:t>
                </a:r>
              </a:p>
            </p:txBody>
          </p:sp>
          <p:sp>
            <p:nvSpPr>
              <p:cNvPr id="600083" name="Line 19"/>
              <p:cNvSpPr>
                <a:spLocks noChangeShapeType="1"/>
              </p:cNvSpPr>
              <p:nvPr/>
            </p:nvSpPr>
            <p:spPr bwMode="auto">
              <a:xfrm>
                <a:off x="1391" y="793"/>
                <a:ext cx="123" cy="0"/>
              </a:xfrm>
              <a:prstGeom prst="line">
                <a:avLst/>
              </a:prstGeom>
              <a:noFill/>
              <a:ln w="31750">
                <a:solidFill>
                  <a:srgbClr val="00FF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  <a:ea typeface="ＭＳ Ｐゴシック" charset="-128"/>
                </a:endParaRPr>
              </a:p>
            </p:txBody>
          </p:sp>
          <p:sp>
            <p:nvSpPr>
              <p:cNvPr id="600084" name="Line 20"/>
              <p:cNvSpPr>
                <a:spLocks noChangeShapeType="1"/>
              </p:cNvSpPr>
              <p:nvPr/>
            </p:nvSpPr>
            <p:spPr bwMode="auto">
              <a:xfrm>
                <a:off x="815" y="811"/>
                <a:ext cx="123" cy="0"/>
              </a:xfrm>
              <a:prstGeom prst="line">
                <a:avLst/>
              </a:prstGeom>
              <a:noFill/>
              <a:ln w="31750">
                <a:solidFill>
                  <a:srgbClr val="00FF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  <a:ea typeface="ＭＳ Ｐゴシック" charset="-128"/>
                </a:endParaRPr>
              </a:p>
            </p:txBody>
          </p:sp>
        </p:grpSp>
        <p:sp>
          <p:nvSpPr>
            <p:cNvPr id="600085" name="Text Box 21"/>
            <p:cNvSpPr txBox="1">
              <a:spLocks noChangeArrowheads="1"/>
            </p:cNvSpPr>
            <p:nvPr/>
          </p:nvSpPr>
          <p:spPr bwMode="auto">
            <a:xfrm>
              <a:off x="475" y="1034"/>
              <a:ext cx="239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1438" tIns="45718" rIns="91438" bIns="45718">
              <a:spAutoFit/>
            </a:bodyPr>
            <a:lstStyle/>
            <a:p>
              <a:pPr>
                <a:buFontTx/>
                <a:buBlip>
                  <a:blip r:embed="rId6"/>
                </a:buBlip>
                <a:defRPr/>
              </a:pPr>
              <a:r>
                <a:rPr lang="en-US">
                  <a:effectLst>
                    <a:outerShdw blurRad="38100" dist="38100" dir="2700000" algn="tl">
                      <a:srgbClr val="DDDDDD"/>
                    </a:outerShdw>
                  </a:effectLst>
                  <a:latin typeface="Helvetica" charset="0"/>
                  <a:ea typeface="ＭＳ Ｐゴシック" charset="-128"/>
                </a:rPr>
                <a:t> </a:t>
              </a:r>
              <a:r>
                <a:rPr lang="en-US"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ea typeface="ＭＳ Ｐゴシック" charset="-128"/>
                </a:rPr>
                <a:t>No indication for</a:t>
              </a:r>
              <a:r>
                <a:rPr lang="en-US" sz="2400">
                  <a:solidFill>
                    <a:srgbClr val="00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ymbol" charset="2"/>
                  <a:ea typeface="ＭＳ Ｐゴシック" charset="-128"/>
                </a:rPr>
                <a:t> </a:t>
              </a:r>
              <a:r>
                <a:rPr lang="en-US" sz="2400">
                  <a:solidFill>
                    <a:srgbClr val="FF66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ymbol" charset="2"/>
                  <a:ea typeface="ＭＳ Ｐゴシック" charset="-128"/>
                </a:rPr>
                <a:t>D</a:t>
              </a:r>
              <a:r>
                <a:rPr lang="en-US">
                  <a:solidFill>
                    <a:srgbClr val="FF66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charset="0"/>
                  <a:ea typeface="ＭＳ Ｐゴシック" charset="-128"/>
                </a:rPr>
                <a:t>s(x)</a:t>
              </a:r>
              <a:r>
                <a:rPr lang="en-US">
                  <a:solidFill>
                    <a:srgbClr val="00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charset="0"/>
                  <a:ea typeface="ＭＳ Ｐゴシック" charset="-128"/>
                </a:rPr>
                <a:t> </a:t>
              </a:r>
              <a:r>
                <a:rPr lang="en-US"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ea typeface="ＭＳ Ｐゴシック" charset="-128"/>
                </a:rPr>
                <a:t>&lt;</a:t>
              </a:r>
              <a:r>
                <a:rPr lang="en-US">
                  <a:solidFill>
                    <a:srgbClr val="00FF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ea typeface="ＭＳ Ｐゴシック" charset="-128"/>
                </a:rPr>
                <a:t> </a:t>
              </a:r>
              <a:r>
                <a:rPr lang="en-US"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ea typeface="ＭＳ Ｐゴシック" charset="-128"/>
                </a:rPr>
                <a:t>0</a:t>
              </a:r>
            </a:p>
          </p:txBody>
        </p:sp>
      </p:grp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4445000" y="3641725"/>
            <a:ext cx="4564063" cy="2544763"/>
            <a:chOff x="0" y="784"/>
            <a:chExt cx="2875" cy="1603"/>
          </a:xfrm>
        </p:grpSpPr>
        <p:sp>
          <p:nvSpPr>
            <p:cNvPr id="600087" name="Text Box 23"/>
            <p:cNvSpPr txBox="1">
              <a:spLocks noChangeArrowheads="1"/>
            </p:cNvSpPr>
            <p:nvPr/>
          </p:nvSpPr>
          <p:spPr bwMode="auto">
            <a:xfrm>
              <a:off x="0" y="784"/>
              <a:ext cx="287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1438" tIns="45718" rIns="91438" bIns="45718">
              <a:spAutoFit/>
            </a:bodyPr>
            <a:lstStyle/>
            <a:p>
              <a:pPr>
                <a:buFontTx/>
                <a:buBlip>
                  <a:blip r:embed="rId6"/>
                </a:buBlip>
                <a:defRPr/>
              </a:pPr>
              <a:r>
                <a:rPr lang="en-US"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ea typeface="ＭＳ Ｐゴシック" charset="-128"/>
                </a:rPr>
                <a:t> In measured range (0.023 – 0.6)</a:t>
              </a:r>
            </a:p>
          </p:txBody>
        </p:sp>
        <p:grpSp>
          <p:nvGrpSpPr>
            <p:cNvPr id="544792" name="Group 24"/>
            <p:cNvGrpSpPr>
              <a:grpSpLocks/>
            </p:cNvGrpSpPr>
            <p:nvPr/>
          </p:nvGrpSpPr>
          <p:grpSpPr bwMode="auto">
            <a:xfrm>
              <a:off x="226" y="1040"/>
              <a:ext cx="2285" cy="1347"/>
              <a:chOff x="2860" y="2626"/>
              <a:chExt cx="2285" cy="1347"/>
            </a:xfrm>
          </p:grpSpPr>
          <p:sp>
            <p:nvSpPr>
              <p:cNvPr id="600089" name="Rectangle 25"/>
              <p:cNvSpPr>
                <a:spLocks noChangeArrowheads="1"/>
              </p:cNvSpPr>
              <p:nvPr/>
            </p:nvSpPr>
            <p:spPr bwMode="auto">
              <a:xfrm>
                <a:off x="2860" y="2626"/>
                <a:ext cx="2285" cy="134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  <a:ea typeface="ＭＳ Ｐゴシック" charset="-128"/>
                </a:endParaRPr>
              </a:p>
            </p:txBody>
          </p:sp>
          <p:graphicFrame>
            <p:nvGraphicFramePr>
              <p:cNvPr id="544770" name="Object 2"/>
              <p:cNvGraphicFramePr>
                <a:graphicFrameLocks noChangeAspect="1"/>
              </p:cNvGraphicFramePr>
              <p:nvPr/>
            </p:nvGraphicFramePr>
            <p:xfrm>
              <a:off x="3128" y="2706"/>
              <a:ext cx="1728" cy="328"/>
            </p:xfrm>
            <a:graphic>
              <a:graphicData uri="http://schemas.openxmlformats.org/presentationml/2006/ole">
                <p:oleObj spid="_x0000_s544770" name="Equation" r:id="rId8" imgW="2743200" imgH="520560" progId="">
                  <p:embed/>
                </p:oleObj>
              </a:graphicData>
            </a:graphic>
          </p:graphicFrame>
          <p:graphicFrame>
            <p:nvGraphicFramePr>
              <p:cNvPr id="544771" name="Object 3"/>
              <p:cNvGraphicFramePr>
                <a:graphicFrameLocks noChangeAspect="1"/>
              </p:cNvGraphicFramePr>
              <p:nvPr/>
            </p:nvGraphicFramePr>
            <p:xfrm>
              <a:off x="3119" y="3132"/>
              <a:ext cx="1736" cy="328"/>
            </p:xfrm>
            <a:graphic>
              <a:graphicData uri="http://schemas.openxmlformats.org/presentationml/2006/ole">
                <p:oleObj spid="_x0000_s544771" name="Equation" r:id="rId9" imgW="2755800" imgH="520560" progId="">
                  <p:embed/>
                </p:oleObj>
              </a:graphicData>
            </a:graphic>
          </p:graphicFrame>
          <p:graphicFrame>
            <p:nvGraphicFramePr>
              <p:cNvPr id="544772" name="Object 4"/>
              <p:cNvGraphicFramePr>
                <a:graphicFrameLocks noChangeAspect="1"/>
              </p:cNvGraphicFramePr>
              <p:nvPr/>
            </p:nvGraphicFramePr>
            <p:xfrm>
              <a:off x="3153" y="3580"/>
              <a:ext cx="1688" cy="328"/>
            </p:xfrm>
            <a:graphic>
              <a:graphicData uri="http://schemas.openxmlformats.org/presentationml/2006/ole">
                <p:oleObj spid="_x0000_s544772" name="Equation" r:id="rId10" imgW="2679480" imgH="520560" progId="">
                  <p:embed/>
                </p:oleObj>
              </a:graphicData>
            </a:graphic>
          </p:graphicFrame>
        </p:grpSp>
      </p:grpSp>
      <p:sp>
        <p:nvSpPr>
          <p:cNvPr id="600094" name="Oval 30"/>
          <p:cNvSpPr>
            <a:spLocks noChangeArrowheads="1"/>
          </p:cNvSpPr>
          <p:nvPr/>
        </p:nvSpPr>
        <p:spPr bwMode="auto">
          <a:xfrm>
            <a:off x="366713" y="649288"/>
            <a:ext cx="598487" cy="285750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  <a:ea typeface="ＭＳ Ｐゴシック" charset="-128"/>
            </a:endParaRPr>
          </a:p>
        </p:txBody>
      </p:sp>
      <p:sp>
        <p:nvSpPr>
          <p:cNvPr id="600095" name="Oval 31"/>
          <p:cNvSpPr>
            <a:spLocks noChangeArrowheads="1"/>
          </p:cNvSpPr>
          <p:nvPr/>
        </p:nvSpPr>
        <p:spPr bwMode="auto">
          <a:xfrm>
            <a:off x="374650" y="1714500"/>
            <a:ext cx="598488" cy="285750"/>
          </a:xfrm>
          <a:prstGeom prst="ellipse">
            <a:avLst/>
          </a:prstGeom>
          <a:noFill/>
          <a:ln w="317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  <a:ea typeface="ＭＳ Ｐゴシック" charset="-128"/>
            </a:endParaRPr>
          </a:p>
        </p:txBody>
      </p:sp>
      <p:sp>
        <p:nvSpPr>
          <p:cNvPr id="600096" name="Oval 32"/>
          <p:cNvSpPr>
            <a:spLocks noChangeArrowheads="1"/>
          </p:cNvSpPr>
          <p:nvPr/>
        </p:nvSpPr>
        <p:spPr bwMode="auto">
          <a:xfrm>
            <a:off x="374650" y="3386138"/>
            <a:ext cx="598488" cy="285750"/>
          </a:xfrm>
          <a:prstGeom prst="ellipse">
            <a:avLst/>
          </a:prstGeom>
          <a:noFill/>
          <a:ln w="31750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  <a:ea typeface="ＭＳ Ｐゴシック" charset="-128"/>
            </a:endParaRPr>
          </a:p>
        </p:txBody>
      </p:sp>
      <p:sp>
        <p:nvSpPr>
          <p:cNvPr id="600097" name="Oval 33"/>
          <p:cNvSpPr>
            <a:spLocks noChangeArrowheads="1"/>
          </p:cNvSpPr>
          <p:nvPr/>
        </p:nvSpPr>
        <p:spPr bwMode="auto">
          <a:xfrm>
            <a:off x="368300" y="3865563"/>
            <a:ext cx="598488" cy="285750"/>
          </a:xfrm>
          <a:prstGeom prst="ellipse">
            <a:avLst/>
          </a:prstGeom>
          <a:noFill/>
          <a:ln w="31750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  <a:ea typeface="ＭＳ Ｐゴシック" charset="-128"/>
            </a:endParaRPr>
          </a:p>
        </p:txBody>
      </p:sp>
      <p:sp>
        <p:nvSpPr>
          <p:cNvPr id="600098" name="Oval 34"/>
          <p:cNvSpPr>
            <a:spLocks noChangeArrowheads="1"/>
          </p:cNvSpPr>
          <p:nvPr/>
        </p:nvSpPr>
        <p:spPr bwMode="auto">
          <a:xfrm>
            <a:off x="361950" y="5516563"/>
            <a:ext cx="598488" cy="285750"/>
          </a:xfrm>
          <a:prstGeom prst="ellipse">
            <a:avLst/>
          </a:prstGeom>
          <a:noFill/>
          <a:ln w="31750">
            <a:solidFill>
              <a:srgbClr val="FF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  <a:ea typeface="ＭＳ Ｐゴシック" charset="-128"/>
            </a:endParaRPr>
          </a:p>
        </p:txBody>
      </p:sp>
      <p:sp>
        <p:nvSpPr>
          <p:cNvPr id="50" name="Slide Number Placeholder 4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B692DC-84E3-4055-B3A1-0D0B48CCAEFD}" type="slidenum">
              <a:rPr lang="en-US" altLang="ja-JP"/>
              <a:pPr>
                <a:defRPr/>
              </a:pPr>
              <a:t>31</a:t>
            </a:fld>
            <a:endParaRPr lang="en-US" altLang="ja-JP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0066" grpId="0"/>
      <p:bldP spid="600073" grpId="0"/>
      <p:bldP spid="600079" grpId="0"/>
      <p:bldP spid="600094" grpId="0" animBg="1"/>
      <p:bldP spid="600095" grpId="0" animBg="1"/>
      <p:bldP spid="600096" grpId="0" animBg="1"/>
      <p:bldP spid="600097" grpId="0" animBg="1"/>
      <p:bldP spid="60009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E.C. Aschenauer</a:t>
            </a:r>
            <a:endParaRPr lang="en-US" altLang="ja-JP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Polarized Quark Distributions @ EIC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D503C1-715B-464F-89A2-6F329DDD2115}" type="slidenum">
              <a:rPr lang="en-US" altLang="ja-JP"/>
              <a:pPr>
                <a:defRPr/>
              </a:pPr>
              <a:t>32</a:t>
            </a:fld>
            <a:endParaRPr lang="en-US" altLang="ja-JP"/>
          </a:p>
        </p:txBody>
      </p: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-38100" y="457200"/>
            <a:ext cx="4189413" cy="6161088"/>
            <a:chOff x="4642075" y="533400"/>
            <a:chExt cx="4189534" cy="6161445"/>
          </a:xfrm>
        </p:grpSpPr>
        <p:grpSp>
          <p:nvGrpSpPr>
            <p:cNvPr id="640009" name="Group 13"/>
            <p:cNvGrpSpPr>
              <a:grpSpLocks/>
            </p:cNvGrpSpPr>
            <p:nvPr/>
          </p:nvGrpSpPr>
          <p:grpSpPr bwMode="auto">
            <a:xfrm>
              <a:off x="4800600" y="533400"/>
              <a:ext cx="4031009" cy="6161445"/>
              <a:chOff x="4800600" y="533400"/>
              <a:chExt cx="4031009" cy="6161445"/>
            </a:xfrm>
          </p:grpSpPr>
          <p:pic>
            <p:nvPicPr>
              <p:cNvPr id="640014" name="Picture 10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105400" y="914400"/>
                <a:ext cx="3124273" cy="57489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" name="TextBox 11"/>
              <p:cNvSpPr txBox="1"/>
              <p:nvPr/>
            </p:nvSpPr>
            <p:spPr>
              <a:xfrm>
                <a:off x="4800830" y="533400"/>
                <a:ext cx="4030779" cy="36990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dirty="0" err="1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charset="0"/>
                    <a:ea typeface="ＭＳ Ｐゴシック" charset="-128"/>
                  </a:rPr>
                  <a:t>eRHIC</a:t>
                </a:r>
                <a:r>
                  <a:rPr lang="en-US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charset="0"/>
                    <a:ea typeface="ＭＳ Ｐゴシック" charset="-128"/>
                  </a:rPr>
                  <a:t>:</a:t>
                </a:r>
                <a: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charset="0"/>
                    <a:ea typeface="ＭＳ Ｐゴシック" charset="-128"/>
                  </a:rPr>
                  <a:t> 10GeV@250GeV at 9 fb</a:t>
                </a:r>
                <a:r>
                  <a:rPr lang="en-US" baseline="30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charset="0"/>
                    <a:ea typeface="ＭＳ Ｐゴシック" charset="-128"/>
                  </a:rPr>
                  <a:t>-1</a:t>
                </a:r>
                <a:endParaRPr lang="en-US" baseline="3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  <a:ea typeface="ＭＳ Ｐゴシック" charset="-128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7874318" y="6386852"/>
                <a:ext cx="314334" cy="30799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charset="0"/>
                    <a:ea typeface="ＭＳ Ｐゴシック" charset="-128"/>
                  </a:rPr>
                  <a:t>X</a:t>
                </a:r>
                <a:endParaRPr lang="en-U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  <a:ea typeface="ＭＳ Ｐゴシック" charset="-128"/>
                </a:endParaRP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4775429" y="1749495"/>
              <a:ext cx="482614" cy="30799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  <a:ea typeface="ＭＳ Ｐゴシック" charset="-128"/>
                </a:rPr>
                <a:t>0.2</a:t>
              </a:r>
              <a:endPara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642075" y="2511540"/>
              <a:ext cx="590567" cy="30799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  <a:ea typeface="ＭＳ Ｐゴシック" charset="-128"/>
                </a:rPr>
                <a:t>-0.8</a:t>
              </a:r>
              <a:endPara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938947" y="1447853"/>
              <a:ext cx="395298" cy="36990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  <a:ea typeface="ＭＳ Ｐゴシック" charset="-128"/>
                </a:rPr>
                <a:t>0</a:t>
              </a: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  <a:ea typeface="ＭＳ Ｐゴシック" charset="-128"/>
                </a:rPr>
                <a:t>.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800830" y="762013"/>
              <a:ext cx="481027" cy="30799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  <a:ea typeface="ＭＳ Ｐゴシック" charset="-128"/>
                </a:rPr>
                <a:t>0.8</a:t>
              </a:r>
              <a:endPara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</p:grp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PheniX Summer Student Program, June 2010</a:t>
            </a:r>
            <a:endParaRPr lang="en-US" altLang="ja-JP" dirty="0"/>
          </a:p>
        </p:txBody>
      </p:sp>
      <p:cxnSp>
        <p:nvCxnSpPr>
          <p:cNvPr id="640006" name="Straight Connector 23"/>
          <p:cNvCxnSpPr>
            <a:cxnSpLocks noChangeShapeType="1"/>
          </p:cNvCxnSpPr>
          <p:nvPr/>
        </p:nvCxnSpPr>
        <p:spPr bwMode="auto">
          <a:xfrm rot="16200000" flipH="1">
            <a:off x="-920750" y="3619500"/>
            <a:ext cx="54864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pic>
        <p:nvPicPr>
          <p:cNvPr id="640007" name="Picture 2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83050" y="812800"/>
            <a:ext cx="3741738" cy="280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0008" name="Picture 2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37050" y="3695700"/>
            <a:ext cx="3878263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Why is </a:t>
            </a:r>
            <a:r>
              <a:rPr lang="en-US" dirty="0" smtClean="0">
                <a:latin typeface="Symbol" charset="2"/>
                <a:cs typeface="Symbol" charset="2"/>
              </a:rPr>
              <a:t>D</a:t>
            </a:r>
            <a:r>
              <a:rPr lang="en-US" dirty="0" smtClean="0"/>
              <a:t>s interesting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E.C. Aschenauer</a:t>
            </a:r>
            <a:endParaRPr lang="en-US" altLang="ja-JP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PheniX Summer Student Program, June 2010</a:t>
            </a:r>
            <a:endParaRPr lang="en-US" altLang="ja-JP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BF291D-D570-40B3-8CF8-D7495CE42A59}" type="slidenum">
              <a:rPr lang="en-US" altLang="ja-JP"/>
              <a:pPr>
                <a:defRPr/>
              </a:pPr>
              <a:t>33</a:t>
            </a:fld>
            <a:endParaRPr lang="en-US" altLang="ja-JP"/>
          </a:p>
        </p:txBody>
      </p:sp>
      <p:sp>
        <p:nvSpPr>
          <p:cNvPr id="6" name="TextBox 5"/>
          <p:cNvSpPr txBox="1"/>
          <p:nvPr/>
        </p:nvSpPr>
        <p:spPr>
          <a:xfrm>
            <a:off x="596900" y="965200"/>
            <a:ext cx="52260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e.g. elastic scattering of SUSY dark matter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  <a:ea typeface="ＭＳ Ｐゴシック" charset="-128"/>
            </a:endParaRPr>
          </a:p>
        </p:txBody>
      </p:sp>
      <p:grpSp>
        <p:nvGrpSpPr>
          <p:cNvPr id="7" name="AutoShape 35"/>
          <p:cNvGrpSpPr>
            <a:grpSpLocks/>
          </p:cNvGrpSpPr>
          <p:nvPr/>
        </p:nvGrpSpPr>
        <p:grpSpPr bwMode="auto">
          <a:xfrm>
            <a:off x="-12700" y="712788"/>
            <a:ext cx="549275" cy="561975"/>
            <a:chOff x="-8" y="449"/>
            <a:chExt cx="346" cy="354"/>
          </a:xfrm>
        </p:grpSpPr>
        <p:pic>
          <p:nvPicPr>
            <p:cNvPr id="636936" name="AutoShape 35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8" y="449"/>
              <a:ext cx="346" cy="354"/>
            </a:xfrm>
            <a:prstGeom prst="rect">
              <a:avLst/>
            </a:prstGeom>
            <a:noFill/>
          </p:spPr>
        </p:pic>
        <p:sp>
          <p:nvSpPr>
            <p:cNvPr id="636937" name="Text Box 9"/>
            <p:cNvSpPr txBox="1">
              <a:spLocks noChangeArrowheads="1"/>
            </p:cNvSpPr>
            <p:nvPr/>
          </p:nvSpPr>
          <p:spPr bwMode="auto">
            <a:xfrm>
              <a:off x="0" y="458"/>
              <a:ext cx="326" cy="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pic>
        <p:nvPicPr>
          <p:cNvPr id="636939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35700" y="1633538"/>
            <a:ext cx="2184400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36940" name="Straight Arrow Connector 9"/>
          <p:cNvCxnSpPr>
            <a:cxnSpLocks noChangeShapeType="1"/>
          </p:cNvCxnSpPr>
          <p:nvPr/>
        </p:nvCxnSpPr>
        <p:spPr bwMode="auto">
          <a:xfrm rot="16200000" flipH="1">
            <a:off x="5549900" y="977900"/>
            <a:ext cx="1130300" cy="876300"/>
          </a:xfrm>
          <a:prstGeom prst="straightConnector1">
            <a:avLst/>
          </a:prstGeom>
          <a:noFill/>
          <a:ln w="44450" algn="ctr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1" name="TextBox 10"/>
          <p:cNvSpPr txBox="1"/>
          <p:nvPr/>
        </p:nvSpPr>
        <p:spPr>
          <a:xfrm>
            <a:off x="6286500" y="1104900"/>
            <a:ext cx="150971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neutralino</a:t>
            </a:r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 </a:t>
            </a:r>
            <a:r>
              <a:rPr lang="en-US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charset="2"/>
                <a:ea typeface="ＭＳ Ｐゴシック" charset="-128"/>
                <a:cs typeface="Symbol" charset="2"/>
              </a:rPr>
              <a:t>c</a:t>
            </a:r>
            <a:endParaRPr lang="en-US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charset="2"/>
              <a:ea typeface="ＭＳ Ｐゴシック" charset="-128"/>
              <a:cs typeface="Symbol" charset="2"/>
            </a:endParaRPr>
          </a:p>
        </p:txBody>
      </p:sp>
      <p:graphicFrame>
        <p:nvGraphicFramePr>
          <p:cNvPr id="636930" name="Object 2"/>
          <p:cNvGraphicFramePr>
            <a:graphicFrameLocks noChangeAspect="1"/>
          </p:cNvGraphicFramePr>
          <p:nvPr/>
        </p:nvGraphicFramePr>
        <p:xfrm>
          <a:off x="628650" y="1498600"/>
          <a:ext cx="4610100" cy="381000"/>
        </p:xfrm>
        <a:graphic>
          <a:graphicData uri="http://schemas.openxmlformats.org/presentationml/2006/ole">
            <p:oleObj spid="_x0000_s636930" name="Equation" r:id="rId5" imgW="4610100" imgH="381000" progId="">
              <p:embed/>
            </p:oleObj>
          </a:graphicData>
        </a:graphic>
      </p:graphicFrame>
      <p:cxnSp>
        <p:nvCxnSpPr>
          <p:cNvPr id="636942" name="Straight Arrow Connector 15"/>
          <p:cNvCxnSpPr>
            <a:cxnSpLocks noChangeShapeType="1"/>
          </p:cNvCxnSpPr>
          <p:nvPr/>
        </p:nvCxnSpPr>
        <p:spPr bwMode="auto">
          <a:xfrm rot="16200000" flipH="1">
            <a:off x="3797300" y="1993900"/>
            <a:ext cx="571500" cy="317500"/>
          </a:xfrm>
          <a:prstGeom prst="straightConnector1">
            <a:avLst/>
          </a:prstGeom>
          <a:noFill/>
          <a:ln w="31750" algn="ctr">
            <a:solidFill>
              <a:schemeClr val="tx1"/>
            </a:solidFill>
            <a:round/>
            <a:headEnd/>
            <a:tailEnd type="stealth" w="med" len="med"/>
          </a:ln>
        </p:spPr>
      </p:cxnSp>
      <p:sp>
        <p:nvSpPr>
          <p:cNvPr id="17" name="TextBox 16"/>
          <p:cNvSpPr txBox="1"/>
          <p:nvPr/>
        </p:nvSpPr>
        <p:spPr>
          <a:xfrm>
            <a:off x="2921000" y="2336800"/>
            <a:ext cx="31115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gives spin-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dep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. cross sec.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  <a:ea typeface="ＭＳ Ｐゴシック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11800" y="5702300"/>
            <a:ext cx="2195513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Ellis et al.</a:t>
            </a:r>
          </a:p>
          <a:p>
            <a:pPr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arXiv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: 0801.3656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  <a:ea typeface="ＭＳ Ｐゴシック" charset="-128"/>
            </a:endParaRPr>
          </a:p>
        </p:txBody>
      </p:sp>
      <p:pic>
        <p:nvPicPr>
          <p:cNvPr id="636945" name="Picture 1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8950" y="2717800"/>
            <a:ext cx="4716463" cy="391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EIC Scope - QCD Factory</a:t>
            </a:r>
            <a:endParaRPr lang="en-US" dirty="0"/>
          </a:p>
        </p:txBody>
      </p:sp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256B09-D2BC-4FD3-98DB-420257C17676}" type="slidenum">
              <a:rPr lang="en-US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19459" name="Oval 4"/>
          <p:cNvSpPr>
            <a:spLocks noChangeAspect="1" noChangeArrowheads="1"/>
          </p:cNvSpPr>
          <p:nvPr/>
        </p:nvSpPr>
        <p:spPr bwMode="auto">
          <a:xfrm>
            <a:off x="2311400" y="2667000"/>
            <a:ext cx="304800" cy="304800"/>
          </a:xfrm>
          <a:prstGeom prst="ellipse">
            <a:avLst/>
          </a:prstGeom>
          <a:solidFill>
            <a:srgbClr val="84AC84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ＭＳ Ｐゴシック" charset="-128"/>
                <a:cs typeface="Comic Sans MS"/>
              </a:rPr>
              <a:t>e</a:t>
            </a:r>
            <a:r>
              <a:rPr lang="en-US" baseline="30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ＭＳ Ｐゴシック" charset="-128"/>
                <a:cs typeface="Comic Sans MS"/>
              </a:rPr>
              <a:t>-</a:t>
            </a:r>
          </a:p>
        </p:txBody>
      </p:sp>
      <p:sp>
        <p:nvSpPr>
          <p:cNvPr id="19460" name="Oval 5"/>
          <p:cNvSpPr>
            <a:spLocks noChangeAspect="1" noChangeArrowheads="1"/>
          </p:cNvSpPr>
          <p:nvPr/>
        </p:nvSpPr>
        <p:spPr bwMode="auto">
          <a:xfrm>
            <a:off x="2311400" y="3225800"/>
            <a:ext cx="304800" cy="304800"/>
          </a:xfrm>
          <a:prstGeom prst="ellipse">
            <a:avLst/>
          </a:prstGeom>
          <a:solidFill>
            <a:srgbClr val="62D15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ＭＳ Ｐゴシック" charset="-128"/>
                <a:cs typeface="Comic Sans MS"/>
              </a:rPr>
              <a:t>e</a:t>
            </a:r>
            <a:r>
              <a:rPr lang="en-US" baseline="30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ＭＳ Ｐゴシック" charset="-128"/>
                <a:cs typeface="Comic Sans MS"/>
              </a:rPr>
              <a:t>+</a:t>
            </a:r>
          </a:p>
        </p:txBody>
      </p:sp>
      <p:grpSp>
        <p:nvGrpSpPr>
          <p:cNvPr id="641029" name="Group 6"/>
          <p:cNvGrpSpPr>
            <a:grpSpLocks/>
          </p:cNvGrpSpPr>
          <p:nvPr/>
        </p:nvGrpSpPr>
        <p:grpSpPr bwMode="auto">
          <a:xfrm>
            <a:off x="5473700" y="1562100"/>
            <a:ext cx="990600" cy="2819400"/>
            <a:chOff x="3264" y="1536"/>
            <a:chExt cx="624" cy="1776"/>
          </a:xfrm>
        </p:grpSpPr>
        <p:sp>
          <p:nvSpPr>
            <p:cNvPr id="19481" name="Oval 7"/>
            <p:cNvSpPr>
              <a:spLocks noChangeAspect="1" noChangeArrowheads="1"/>
            </p:cNvSpPr>
            <p:nvPr/>
          </p:nvSpPr>
          <p:spPr bwMode="auto">
            <a:xfrm>
              <a:off x="3456" y="1536"/>
              <a:ext cx="240" cy="240"/>
            </a:xfrm>
            <a:prstGeom prst="ellipse">
              <a:avLst/>
            </a:prstGeom>
            <a:solidFill>
              <a:srgbClr val="2C07B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/>
                  <a:ea typeface="ＭＳ Ｐゴシック" charset="-128"/>
                  <a:cs typeface="Comic Sans MS"/>
                </a:rPr>
                <a:t>p</a:t>
              </a:r>
              <a:endPara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ＭＳ Ｐゴシック" charset="-128"/>
                <a:cs typeface="Comic Sans MS"/>
              </a:endParaRPr>
            </a:p>
          </p:txBody>
        </p:sp>
        <p:grpSp>
          <p:nvGrpSpPr>
            <p:cNvPr id="641053" name="Group 8"/>
            <p:cNvGrpSpPr>
              <a:grpSpLocks/>
            </p:cNvGrpSpPr>
            <p:nvPr/>
          </p:nvGrpSpPr>
          <p:grpSpPr bwMode="auto">
            <a:xfrm>
              <a:off x="3264" y="2064"/>
              <a:ext cx="624" cy="576"/>
              <a:chOff x="3264" y="2064"/>
              <a:chExt cx="624" cy="576"/>
            </a:xfrm>
          </p:grpSpPr>
          <p:sp>
            <p:nvSpPr>
              <p:cNvPr id="19487" name="Oval 9"/>
              <p:cNvSpPr>
                <a:spLocks noChangeAspect="1" noChangeArrowheads="1"/>
              </p:cNvSpPr>
              <p:nvPr/>
            </p:nvSpPr>
            <p:spPr bwMode="auto">
              <a:xfrm>
                <a:off x="3360" y="2064"/>
                <a:ext cx="240" cy="240"/>
              </a:xfrm>
              <a:prstGeom prst="ellipse">
                <a:avLst/>
              </a:prstGeom>
              <a:solidFill>
                <a:srgbClr val="2C07B5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/>
                  <a:ea typeface="ＭＳ Ｐゴシック" charset="-128"/>
                  <a:cs typeface="Comic Sans MS"/>
                </a:endParaRPr>
              </a:p>
            </p:txBody>
          </p:sp>
          <p:sp>
            <p:nvSpPr>
              <p:cNvPr id="19488" name="Oval 10"/>
              <p:cNvSpPr>
                <a:spLocks noChangeAspect="1" noChangeArrowheads="1"/>
              </p:cNvSpPr>
              <p:nvPr/>
            </p:nvSpPr>
            <p:spPr bwMode="auto">
              <a:xfrm>
                <a:off x="3648" y="2400"/>
                <a:ext cx="240" cy="240"/>
              </a:xfrm>
              <a:prstGeom prst="ellipse">
                <a:avLst/>
              </a:prstGeom>
              <a:solidFill>
                <a:srgbClr val="B60638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/>
                  <a:ea typeface="ＭＳ Ｐゴシック" charset="-128"/>
                  <a:cs typeface="Comic Sans MS"/>
                </a:endParaRPr>
              </a:p>
            </p:txBody>
          </p:sp>
          <p:sp>
            <p:nvSpPr>
              <p:cNvPr id="19489" name="Oval 11"/>
              <p:cNvSpPr>
                <a:spLocks noChangeAspect="1" noChangeArrowheads="1"/>
              </p:cNvSpPr>
              <p:nvPr/>
            </p:nvSpPr>
            <p:spPr bwMode="auto">
              <a:xfrm>
                <a:off x="3648" y="2112"/>
                <a:ext cx="240" cy="240"/>
              </a:xfrm>
              <a:prstGeom prst="ellipse">
                <a:avLst/>
              </a:prstGeom>
              <a:solidFill>
                <a:srgbClr val="2C07B5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/>
                  <a:ea typeface="ＭＳ Ｐゴシック" charset="-128"/>
                  <a:cs typeface="Comic Sans MS"/>
                </a:endParaRPr>
              </a:p>
            </p:txBody>
          </p:sp>
          <p:sp>
            <p:nvSpPr>
              <p:cNvPr id="19490" name="Oval 12"/>
              <p:cNvSpPr>
                <a:spLocks noChangeAspect="1" noChangeArrowheads="1"/>
              </p:cNvSpPr>
              <p:nvPr/>
            </p:nvSpPr>
            <p:spPr bwMode="auto">
              <a:xfrm>
                <a:off x="3504" y="2400"/>
                <a:ext cx="240" cy="240"/>
              </a:xfrm>
              <a:prstGeom prst="ellipse">
                <a:avLst/>
              </a:prstGeom>
              <a:solidFill>
                <a:srgbClr val="2C07B5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/>
                  <a:ea typeface="ＭＳ Ｐゴシック" charset="-128"/>
                  <a:cs typeface="Comic Sans MS"/>
                </a:endParaRPr>
              </a:p>
            </p:txBody>
          </p:sp>
          <p:sp>
            <p:nvSpPr>
              <p:cNvPr id="19491" name="Oval 13"/>
              <p:cNvSpPr>
                <a:spLocks noChangeAspect="1" noChangeArrowheads="1"/>
              </p:cNvSpPr>
              <p:nvPr/>
            </p:nvSpPr>
            <p:spPr bwMode="auto">
              <a:xfrm>
                <a:off x="3360" y="2400"/>
                <a:ext cx="240" cy="240"/>
              </a:xfrm>
              <a:prstGeom prst="ellipse">
                <a:avLst/>
              </a:prstGeom>
              <a:solidFill>
                <a:srgbClr val="B60638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/>
                  <a:ea typeface="ＭＳ Ｐゴシック" charset="-128"/>
                  <a:cs typeface="Comic Sans MS"/>
                </a:endParaRPr>
              </a:p>
            </p:txBody>
          </p:sp>
          <p:sp>
            <p:nvSpPr>
              <p:cNvPr id="19492" name="Oval 14"/>
              <p:cNvSpPr>
                <a:spLocks noChangeAspect="1" noChangeArrowheads="1"/>
              </p:cNvSpPr>
              <p:nvPr/>
            </p:nvSpPr>
            <p:spPr bwMode="auto">
              <a:xfrm>
                <a:off x="3264" y="2304"/>
                <a:ext cx="240" cy="240"/>
              </a:xfrm>
              <a:prstGeom prst="ellipse">
                <a:avLst/>
              </a:prstGeom>
              <a:solidFill>
                <a:srgbClr val="2C07B5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/>
                  <a:ea typeface="ＭＳ Ｐゴシック" charset="-128"/>
                  <a:cs typeface="Comic Sans MS"/>
                </a:endParaRPr>
              </a:p>
            </p:txBody>
          </p:sp>
          <p:sp>
            <p:nvSpPr>
              <p:cNvPr id="19493" name="Oval 15"/>
              <p:cNvSpPr>
                <a:spLocks noChangeAspect="1" noChangeArrowheads="1"/>
              </p:cNvSpPr>
              <p:nvPr/>
            </p:nvSpPr>
            <p:spPr bwMode="auto">
              <a:xfrm>
                <a:off x="3264" y="2160"/>
                <a:ext cx="240" cy="240"/>
              </a:xfrm>
              <a:prstGeom prst="ellipse">
                <a:avLst/>
              </a:prstGeom>
              <a:solidFill>
                <a:srgbClr val="B60638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/>
                  <a:ea typeface="ＭＳ Ｐゴシック" charset="-128"/>
                  <a:cs typeface="Comic Sans MS"/>
                </a:endParaRPr>
              </a:p>
            </p:txBody>
          </p:sp>
          <p:sp>
            <p:nvSpPr>
              <p:cNvPr id="19494" name="Oval 16"/>
              <p:cNvSpPr>
                <a:spLocks noChangeAspect="1" noChangeArrowheads="1"/>
              </p:cNvSpPr>
              <p:nvPr/>
            </p:nvSpPr>
            <p:spPr bwMode="auto">
              <a:xfrm>
                <a:off x="3552" y="2064"/>
                <a:ext cx="240" cy="240"/>
              </a:xfrm>
              <a:prstGeom prst="ellipse">
                <a:avLst/>
              </a:prstGeom>
              <a:solidFill>
                <a:srgbClr val="B60638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/>
                  <a:ea typeface="ＭＳ Ｐゴシック" charset="-128"/>
                  <a:cs typeface="Comic Sans MS"/>
                </a:endParaRPr>
              </a:p>
            </p:txBody>
          </p:sp>
          <p:sp>
            <p:nvSpPr>
              <p:cNvPr id="19495" name="Oval 17"/>
              <p:cNvSpPr>
                <a:spLocks noChangeAspect="1" noChangeArrowheads="1"/>
              </p:cNvSpPr>
              <p:nvPr/>
            </p:nvSpPr>
            <p:spPr bwMode="auto">
              <a:xfrm>
                <a:off x="3648" y="2256"/>
                <a:ext cx="240" cy="240"/>
              </a:xfrm>
              <a:prstGeom prst="ellipse">
                <a:avLst/>
              </a:prstGeom>
              <a:solidFill>
                <a:srgbClr val="2C07B5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/>
                  <a:ea typeface="ＭＳ Ｐゴシック" charset="-128"/>
                  <a:cs typeface="Comic Sans MS"/>
                </a:endParaRPr>
              </a:p>
            </p:txBody>
          </p:sp>
          <p:sp>
            <p:nvSpPr>
              <p:cNvPr id="19496" name="Oval 18"/>
              <p:cNvSpPr>
                <a:spLocks noChangeAspect="1" noChangeArrowheads="1"/>
              </p:cNvSpPr>
              <p:nvPr/>
            </p:nvSpPr>
            <p:spPr bwMode="auto">
              <a:xfrm>
                <a:off x="3456" y="2208"/>
                <a:ext cx="240" cy="240"/>
              </a:xfrm>
              <a:prstGeom prst="ellipse">
                <a:avLst/>
              </a:prstGeom>
              <a:solidFill>
                <a:srgbClr val="B60638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/>
                  <a:ea typeface="ＭＳ Ｐゴシック" charset="-128"/>
                  <a:cs typeface="Comic Sans MS"/>
                </a:endParaRPr>
              </a:p>
            </p:txBody>
          </p:sp>
        </p:grpSp>
        <p:grpSp>
          <p:nvGrpSpPr>
            <p:cNvPr id="641054" name="Group 19"/>
            <p:cNvGrpSpPr>
              <a:grpSpLocks/>
            </p:cNvGrpSpPr>
            <p:nvPr/>
          </p:nvGrpSpPr>
          <p:grpSpPr bwMode="auto">
            <a:xfrm>
              <a:off x="3360" y="2880"/>
              <a:ext cx="384" cy="432"/>
              <a:chOff x="3504" y="2784"/>
              <a:chExt cx="384" cy="432"/>
            </a:xfrm>
          </p:grpSpPr>
          <p:sp>
            <p:nvSpPr>
              <p:cNvPr id="19484" name="Oval 20"/>
              <p:cNvSpPr>
                <a:spLocks noChangeAspect="1" noChangeArrowheads="1"/>
              </p:cNvSpPr>
              <p:nvPr/>
            </p:nvSpPr>
            <p:spPr bwMode="auto">
              <a:xfrm>
                <a:off x="3504" y="2928"/>
                <a:ext cx="240" cy="240"/>
              </a:xfrm>
              <a:prstGeom prst="ellipse">
                <a:avLst/>
              </a:prstGeom>
              <a:solidFill>
                <a:srgbClr val="2C07B5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/>
                  <a:ea typeface="ＭＳ Ｐゴシック" charset="-128"/>
                  <a:cs typeface="Comic Sans MS"/>
                </a:endParaRPr>
              </a:p>
            </p:txBody>
          </p:sp>
          <p:sp>
            <p:nvSpPr>
              <p:cNvPr id="19485" name="Oval 21"/>
              <p:cNvSpPr>
                <a:spLocks noChangeAspect="1" noChangeArrowheads="1"/>
              </p:cNvSpPr>
              <p:nvPr/>
            </p:nvSpPr>
            <p:spPr bwMode="auto">
              <a:xfrm>
                <a:off x="3648" y="2976"/>
                <a:ext cx="240" cy="240"/>
              </a:xfrm>
              <a:prstGeom prst="ellipse">
                <a:avLst/>
              </a:prstGeom>
              <a:solidFill>
                <a:srgbClr val="B60638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/>
                  <a:ea typeface="ＭＳ Ｐゴシック" charset="-128"/>
                  <a:cs typeface="Comic Sans MS"/>
                </a:endParaRPr>
              </a:p>
            </p:txBody>
          </p:sp>
          <p:sp>
            <p:nvSpPr>
              <p:cNvPr id="19486" name="Oval 22"/>
              <p:cNvSpPr>
                <a:spLocks noChangeAspect="1" noChangeArrowheads="1"/>
              </p:cNvSpPr>
              <p:nvPr/>
            </p:nvSpPr>
            <p:spPr bwMode="auto">
              <a:xfrm>
                <a:off x="3600" y="2784"/>
                <a:ext cx="240" cy="240"/>
              </a:xfrm>
              <a:prstGeom prst="ellipse">
                <a:avLst/>
              </a:prstGeom>
              <a:solidFill>
                <a:srgbClr val="2C07B5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/>
                  <a:ea typeface="ＭＳ Ｐゴシック" charset="-128"/>
                  <a:cs typeface="Comic Sans MS"/>
                </a:endParaRPr>
              </a:p>
            </p:txBody>
          </p:sp>
        </p:grpSp>
      </p:grpSp>
      <p:sp>
        <p:nvSpPr>
          <p:cNvPr id="19462" name="Text Box 23"/>
          <p:cNvSpPr txBox="1">
            <a:spLocks noChangeArrowheads="1"/>
          </p:cNvSpPr>
          <p:nvPr/>
        </p:nvSpPr>
        <p:spPr bwMode="auto">
          <a:xfrm>
            <a:off x="88900" y="2224088"/>
            <a:ext cx="20653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ＭＳ Ｐゴシック" charset="-128"/>
                <a:cs typeface="Comic Sans MS"/>
              </a:rPr>
              <a:t>Unpolarized and</a:t>
            </a:r>
          </a:p>
          <a:p>
            <a:pPr eaLnBrk="0" hangingPunct="0">
              <a:defRPr/>
            </a:pP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ＭＳ Ｐゴシック" charset="-128"/>
                <a:cs typeface="Comic Sans MS"/>
              </a:rPr>
              <a:t>polarized leptons</a:t>
            </a:r>
          </a:p>
          <a:p>
            <a:pPr eaLnBrk="0" hangingPunct="0">
              <a:defRPr/>
            </a:pP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ＭＳ Ｐゴシック" charset="-128"/>
                <a:cs typeface="Comic Sans MS"/>
              </a:rPr>
              <a:t>4-20 (30) GeV</a:t>
            </a:r>
          </a:p>
        </p:txBody>
      </p:sp>
      <p:sp>
        <p:nvSpPr>
          <p:cNvPr id="19463" name="Text Box 24"/>
          <p:cNvSpPr txBox="1">
            <a:spLocks noChangeArrowheads="1"/>
          </p:cNvSpPr>
          <p:nvPr/>
        </p:nvSpPr>
        <p:spPr bwMode="auto">
          <a:xfrm>
            <a:off x="6675438" y="3663950"/>
            <a:ext cx="23272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ＭＳ Ｐゴシック" charset="-128"/>
                <a:cs typeface="Comic Sans MS"/>
              </a:rPr>
              <a:t>Polarized light ions (He</a:t>
            </a:r>
            <a:r>
              <a:rPr lang="en-US" baseline="30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ＭＳ Ｐゴシック" charset="-128"/>
                <a:cs typeface="Comic Sans MS"/>
              </a:rPr>
              <a:t>3</a:t>
            </a: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ＭＳ Ｐゴシック" charset="-128"/>
                <a:cs typeface="Comic Sans MS"/>
              </a:rPr>
              <a:t>)  215 GeV/u</a:t>
            </a:r>
          </a:p>
        </p:txBody>
      </p:sp>
      <p:sp>
        <p:nvSpPr>
          <p:cNvPr id="19464" name="Text Box 25"/>
          <p:cNvSpPr txBox="1">
            <a:spLocks noChangeArrowheads="1"/>
          </p:cNvSpPr>
          <p:nvPr/>
        </p:nvSpPr>
        <p:spPr bwMode="auto">
          <a:xfrm>
            <a:off x="6530975" y="2438400"/>
            <a:ext cx="27781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ＭＳ Ｐゴシック" charset="-128"/>
                <a:cs typeface="Comic Sans MS"/>
              </a:rPr>
              <a:t>Light ions (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ＭＳ Ｐゴシック" charset="-128"/>
                <a:cs typeface="Comic Sans MS"/>
              </a:rPr>
              <a:t>d,Si,Cu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ＭＳ Ｐゴシック" charset="-128"/>
                <a:cs typeface="Comic Sans MS"/>
              </a:rPr>
              <a:t>)</a:t>
            </a:r>
          </a:p>
          <a:p>
            <a:pPr eaLnBrk="0" hangingPunct="0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ＭＳ Ｐゴシック" charset="-128"/>
                <a:cs typeface="Comic Sans MS"/>
              </a:rPr>
              <a:t>Heavy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ＭＳ Ｐゴシック" charset="-128"/>
                <a:cs typeface="Comic Sans MS"/>
              </a:rPr>
              <a:t>ions (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ＭＳ Ｐゴシック" charset="-128"/>
                <a:cs typeface="Comic Sans MS"/>
              </a:rPr>
              <a:t>Au,U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ＭＳ Ｐゴシック" charset="-128"/>
                <a:cs typeface="Comic Sans MS"/>
              </a:rPr>
              <a:t>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/>
              <a:ea typeface="ＭＳ Ｐゴシック" charset="-128"/>
              <a:cs typeface="Comic Sans MS"/>
            </a:endParaRPr>
          </a:p>
          <a:p>
            <a:pPr eaLnBrk="0" hangingPunct="0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ＭＳ Ｐゴシック" charset="-128"/>
                <a:cs typeface="Comic Sans MS"/>
              </a:rPr>
              <a:t>50-100 (130)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ＭＳ Ｐゴシック" charset="-128"/>
                <a:cs typeface="Comic Sans MS"/>
              </a:rPr>
              <a:t>GeV/u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/>
              <a:ea typeface="ＭＳ Ｐゴシック" charset="-128"/>
              <a:cs typeface="Comic Sans MS"/>
            </a:endParaRPr>
          </a:p>
        </p:txBody>
      </p:sp>
      <p:sp>
        <p:nvSpPr>
          <p:cNvPr id="19465" name="Text Box 26"/>
          <p:cNvSpPr txBox="1">
            <a:spLocks noChangeArrowheads="1"/>
          </p:cNvSpPr>
          <p:nvPr/>
        </p:nvSpPr>
        <p:spPr bwMode="auto">
          <a:xfrm>
            <a:off x="6427788" y="1482725"/>
            <a:ext cx="22637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ＭＳ Ｐゴシック" charset="-128"/>
                <a:cs typeface="Comic Sans MS"/>
              </a:rPr>
              <a:t>Polarized protons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/>
              <a:ea typeface="ＭＳ Ｐゴシック" charset="-128"/>
              <a:cs typeface="Comic Sans MS"/>
            </a:endParaRPr>
          </a:p>
          <a:p>
            <a:pPr eaLnBrk="0" hangingPunct="0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ＭＳ Ｐゴシック" charset="-128"/>
                <a:cs typeface="Comic Sans MS"/>
              </a:rPr>
              <a:t>50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ＭＳ Ｐゴシック" charset="-128"/>
                <a:cs typeface="Comic Sans MS"/>
              </a:rPr>
              <a:t>-250 (325)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ＭＳ Ｐゴシック" charset="-128"/>
                <a:cs typeface="Comic Sans MS"/>
              </a:rPr>
              <a:t>GeV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/>
              <a:ea typeface="ＭＳ Ｐゴシック" charset="-128"/>
              <a:cs typeface="Comic Sans MS"/>
            </a:endParaRPr>
          </a:p>
        </p:txBody>
      </p:sp>
      <p:sp>
        <p:nvSpPr>
          <p:cNvPr id="19466" name="AutoShape 27"/>
          <p:cNvSpPr>
            <a:spLocks/>
          </p:cNvSpPr>
          <p:nvPr/>
        </p:nvSpPr>
        <p:spPr bwMode="auto">
          <a:xfrm>
            <a:off x="2806700" y="2095500"/>
            <a:ext cx="76200" cy="1447800"/>
          </a:xfrm>
          <a:prstGeom prst="rightBrace">
            <a:avLst>
              <a:gd name="adj1" fmla="val 158333"/>
              <a:gd name="adj2" fmla="val 50000"/>
            </a:avLst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/>
              <a:ea typeface="ＭＳ Ｐゴシック" charset="-128"/>
              <a:cs typeface="Comic Sans MS"/>
            </a:endParaRPr>
          </a:p>
        </p:txBody>
      </p:sp>
      <p:sp>
        <p:nvSpPr>
          <p:cNvPr id="19467" name="AutoShape 28"/>
          <p:cNvSpPr>
            <a:spLocks/>
          </p:cNvSpPr>
          <p:nvPr/>
        </p:nvSpPr>
        <p:spPr bwMode="auto">
          <a:xfrm>
            <a:off x="5321300" y="1333500"/>
            <a:ext cx="76200" cy="2971800"/>
          </a:xfrm>
          <a:prstGeom prst="leftBrace">
            <a:avLst>
              <a:gd name="adj1" fmla="val 325000"/>
              <a:gd name="adj2" fmla="val 50000"/>
            </a:avLst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/>
              <a:ea typeface="ＭＳ Ｐゴシック" charset="-128"/>
              <a:cs typeface="Comic Sans MS"/>
            </a:endParaRPr>
          </a:p>
        </p:txBody>
      </p:sp>
      <p:sp>
        <p:nvSpPr>
          <p:cNvPr id="19468" name="Line 29"/>
          <p:cNvSpPr>
            <a:spLocks noChangeShapeType="1"/>
          </p:cNvSpPr>
          <p:nvPr/>
        </p:nvSpPr>
        <p:spPr bwMode="auto">
          <a:xfrm>
            <a:off x="2959100" y="2857500"/>
            <a:ext cx="8382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/>
              <a:ea typeface="ＭＳ Ｐゴシック" charset="-128"/>
              <a:cs typeface="Comic Sans MS"/>
            </a:endParaRPr>
          </a:p>
        </p:txBody>
      </p:sp>
      <p:sp>
        <p:nvSpPr>
          <p:cNvPr id="19469" name="Line 30"/>
          <p:cNvSpPr>
            <a:spLocks noChangeShapeType="1"/>
          </p:cNvSpPr>
          <p:nvPr/>
        </p:nvSpPr>
        <p:spPr bwMode="auto">
          <a:xfrm flipH="1">
            <a:off x="4330700" y="2857500"/>
            <a:ext cx="8382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/>
              <a:ea typeface="ＭＳ Ｐゴシック" charset="-128"/>
              <a:cs typeface="Comic Sans MS"/>
            </a:endParaRPr>
          </a:p>
        </p:txBody>
      </p:sp>
      <p:sp>
        <p:nvSpPr>
          <p:cNvPr id="19470" name="Line 31"/>
          <p:cNvSpPr>
            <a:spLocks noChangeShapeType="1"/>
          </p:cNvSpPr>
          <p:nvPr/>
        </p:nvSpPr>
        <p:spPr bwMode="auto">
          <a:xfrm flipV="1">
            <a:off x="2159000" y="2705100"/>
            <a:ext cx="0" cy="304800"/>
          </a:xfrm>
          <a:prstGeom prst="line">
            <a:avLst/>
          </a:prstGeom>
          <a:noFill/>
          <a:ln w="28575">
            <a:solidFill>
              <a:srgbClr val="F7360F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/>
              <a:ea typeface="ＭＳ Ｐゴシック" charset="-128"/>
              <a:cs typeface="Comic Sans MS"/>
            </a:endParaRPr>
          </a:p>
        </p:txBody>
      </p:sp>
      <p:sp>
        <p:nvSpPr>
          <p:cNvPr id="19471" name="Line 32"/>
          <p:cNvSpPr>
            <a:spLocks noChangeShapeType="1"/>
          </p:cNvSpPr>
          <p:nvPr/>
        </p:nvSpPr>
        <p:spPr bwMode="auto">
          <a:xfrm flipV="1">
            <a:off x="2146300" y="3225800"/>
            <a:ext cx="0" cy="304800"/>
          </a:xfrm>
          <a:prstGeom prst="line">
            <a:avLst/>
          </a:prstGeom>
          <a:noFill/>
          <a:ln w="28575">
            <a:solidFill>
              <a:schemeClr val="bg1">
                <a:lumMod val="75000"/>
              </a:schemeClr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/>
              <a:ea typeface="ＭＳ Ｐゴシック" charset="-128"/>
              <a:cs typeface="Comic Sans MS"/>
            </a:endParaRPr>
          </a:p>
        </p:txBody>
      </p:sp>
      <p:sp>
        <p:nvSpPr>
          <p:cNvPr id="19472" name="Line 33"/>
          <p:cNvSpPr>
            <a:spLocks noChangeShapeType="1"/>
          </p:cNvSpPr>
          <p:nvPr/>
        </p:nvSpPr>
        <p:spPr bwMode="auto">
          <a:xfrm flipV="1">
            <a:off x="6235700" y="1562100"/>
            <a:ext cx="0" cy="304800"/>
          </a:xfrm>
          <a:prstGeom prst="line">
            <a:avLst/>
          </a:prstGeom>
          <a:noFill/>
          <a:ln w="28575">
            <a:solidFill>
              <a:srgbClr val="F7360F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/>
              <a:ea typeface="ＭＳ Ｐゴシック" charset="-128"/>
              <a:cs typeface="Comic Sans MS"/>
            </a:endParaRPr>
          </a:p>
        </p:txBody>
      </p:sp>
      <p:sp>
        <p:nvSpPr>
          <p:cNvPr id="19473" name="Line 34"/>
          <p:cNvSpPr>
            <a:spLocks noChangeShapeType="1"/>
          </p:cNvSpPr>
          <p:nvPr/>
        </p:nvSpPr>
        <p:spPr bwMode="auto">
          <a:xfrm flipV="1">
            <a:off x="6311900" y="3848100"/>
            <a:ext cx="0" cy="304800"/>
          </a:xfrm>
          <a:prstGeom prst="line">
            <a:avLst/>
          </a:prstGeom>
          <a:noFill/>
          <a:ln w="28575">
            <a:solidFill>
              <a:srgbClr val="F7360F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/>
              <a:ea typeface="ＭＳ Ｐゴシック" charset="-128"/>
              <a:cs typeface="Comic Sans MS"/>
            </a:endParaRPr>
          </a:p>
        </p:txBody>
      </p:sp>
      <p:sp>
        <p:nvSpPr>
          <p:cNvPr id="19474" name="Text Box 35"/>
          <p:cNvSpPr txBox="1">
            <a:spLocks noChangeArrowheads="1"/>
          </p:cNvSpPr>
          <p:nvPr/>
        </p:nvSpPr>
        <p:spPr bwMode="auto">
          <a:xfrm>
            <a:off x="230188" y="903288"/>
            <a:ext cx="37369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800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ＭＳ Ｐゴシック" charset="-128"/>
                <a:cs typeface="Comic Sans MS"/>
              </a:rPr>
              <a:t>Electron accelerator</a:t>
            </a:r>
          </a:p>
        </p:txBody>
      </p:sp>
      <p:sp>
        <p:nvSpPr>
          <p:cNvPr id="19475" name="Text Box 36"/>
          <p:cNvSpPr txBox="1">
            <a:spLocks noChangeArrowheads="1"/>
          </p:cNvSpPr>
          <p:nvPr/>
        </p:nvSpPr>
        <p:spPr bwMode="auto">
          <a:xfrm>
            <a:off x="6692900" y="754063"/>
            <a:ext cx="10985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800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ＭＳ Ｐゴシック" charset="-128"/>
                <a:cs typeface="Comic Sans MS"/>
              </a:rPr>
              <a:t>RHIC</a:t>
            </a:r>
          </a:p>
        </p:txBody>
      </p:sp>
      <p:sp>
        <p:nvSpPr>
          <p:cNvPr id="19476" name="AutoShape 37"/>
          <p:cNvSpPr>
            <a:spLocks noChangeArrowheads="1"/>
          </p:cNvSpPr>
          <p:nvPr/>
        </p:nvSpPr>
        <p:spPr bwMode="auto">
          <a:xfrm>
            <a:off x="3797300" y="2552700"/>
            <a:ext cx="533400" cy="6096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/>
              <a:ea typeface="ＭＳ Ｐゴシック" charset="-128"/>
              <a:cs typeface="Comic Sans MS"/>
            </a:endParaRPr>
          </a:p>
        </p:txBody>
      </p:sp>
      <p:sp>
        <p:nvSpPr>
          <p:cNvPr id="19477" name="Text Box 38"/>
          <p:cNvSpPr txBox="1">
            <a:spLocks noChangeArrowheads="1"/>
          </p:cNvSpPr>
          <p:nvPr/>
        </p:nvSpPr>
        <p:spPr bwMode="auto">
          <a:xfrm>
            <a:off x="63500" y="3695700"/>
            <a:ext cx="365760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ＭＳ Ｐゴシック" charset="-128"/>
                <a:cs typeface="Comic Sans MS"/>
              </a:rPr>
              <a:t>70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ＭＳ Ｐゴシック" charset="-128"/>
                <a:cs typeface="Comic Sans MS"/>
              </a:rPr>
              <a:t>%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ＭＳ Ｐゴシック" charset="-128"/>
                <a:cs typeface="Comic Sans MS"/>
              </a:rPr>
              <a:t>e</a:t>
            </a: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ＭＳ Ｐゴシック" charset="-128"/>
                <a:cs typeface="Comic Sans MS"/>
              </a:rPr>
              <a:t>-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ＭＳ Ｐゴシック" charset="-128"/>
                <a:cs typeface="Comic Sans MS"/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ＭＳ Ｐゴシック" charset="-128"/>
                <a:cs typeface="Comic Sans MS"/>
              </a:rPr>
              <a:t>beam polarization goal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/>
              <a:ea typeface="ＭＳ Ｐゴシック" charset="-128"/>
              <a:cs typeface="Comic Sans MS"/>
            </a:endParaRPr>
          </a:p>
          <a:p>
            <a:pPr eaLnBrk="0" hangingPunct="0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ＭＳ Ｐゴシック" charset="-128"/>
                <a:cs typeface="Comic Sans MS"/>
              </a:rPr>
              <a:t>polarized positrons?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/>
              <a:ea typeface="ＭＳ Ｐゴシック" charset="-128"/>
              <a:cs typeface="Comic Sans MS"/>
            </a:endParaRPr>
          </a:p>
        </p:txBody>
      </p:sp>
      <p:sp>
        <p:nvSpPr>
          <p:cNvPr id="19478" name="Text Box 39"/>
          <p:cNvSpPr txBox="1">
            <a:spLocks noChangeArrowheads="1"/>
          </p:cNvSpPr>
          <p:nvPr/>
        </p:nvSpPr>
        <p:spPr bwMode="auto">
          <a:xfrm>
            <a:off x="812800" y="4414838"/>
            <a:ext cx="7518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0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ＭＳ Ｐゴシック" charset="-128"/>
                <a:cs typeface="Comic Sans MS"/>
              </a:rPr>
              <a:t>Center mass energy range:</a:t>
            </a:r>
            <a:r>
              <a:rPr lang="en-US" sz="20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ＭＳ Ｐゴシック" charset="-128"/>
                <a:cs typeface="Comic Sans MS"/>
              </a:rPr>
              <a:t> √</a:t>
            </a:r>
            <a:r>
              <a:rPr lang="en-US" sz="2000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ＭＳ Ｐゴシック" charset="-128"/>
                <a:cs typeface="Comic Sans MS"/>
              </a:rPr>
              <a:t>s</a:t>
            </a:r>
            <a:r>
              <a:rPr lang="en-US" sz="20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ＭＳ Ｐゴシック" charset="-128"/>
                <a:cs typeface="Comic Sans MS"/>
              </a:rPr>
              <a:t>=28-</a:t>
            </a:r>
            <a:r>
              <a:rPr lang="en-US" sz="20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ＭＳ Ｐゴシック" charset="-128"/>
                <a:cs typeface="Comic Sans MS"/>
              </a:rPr>
              <a:t>200</a:t>
            </a:r>
            <a:r>
              <a:rPr lang="en-US" sz="20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ＭＳ Ｐゴシック" charset="-128"/>
                <a:cs typeface="Comic Sans MS"/>
                <a:sym typeface="Monotype Sorts" pitchFamily="-110" charset="2"/>
              </a:rPr>
              <a:t> </a:t>
            </a:r>
            <a:r>
              <a:rPr lang="en-US" sz="2000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ＭＳ Ｐゴシック" charset="-128"/>
                <a:cs typeface="Comic Sans MS"/>
              </a:rPr>
              <a:t>GeV</a:t>
            </a:r>
            <a:r>
              <a:rPr lang="en-US" sz="20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ＭＳ Ｐゴシック" charset="-128"/>
                <a:cs typeface="Comic Sans MS"/>
              </a:rPr>
              <a:t>; L~100xHera</a:t>
            </a:r>
            <a:endParaRPr lang="en-US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/>
              <a:ea typeface="ＭＳ Ｐゴシック" charset="-128"/>
              <a:cs typeface="Comic Sans MS"/>
            </a:endParaRPr>
          </a:p>
        </p:txBody>
      </p:sp>
      <p:sp>
        <p:nvSpPr>
          <p:cNvPr id="19479" name="Oval 40"/>
          <p:cNvSpPr>
            <a:spLocks noChangeAspect="1" noChangeArrowheads="1"/>
          </p:cNvSpPr>
          <p:nvPr/>
        </p:nvSpPr>
        <p:spPr bwMode="auto">
          <a:xfrm>
            <a:off x="2324100" y="2159000"/>
            <a:ext cx="304800" cy="304800"/>
          </a:xfrm>
          <a:prstGeom prst="ellipse">
            <a:avLst/>
          </a:prstGeom>
          <a:solidFill>
            <a:srgbClr val="84AC84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ＭＳ Ｐゴシック" charset="-128"/>
                <a:cs typeface="Comic Sans MS"/>
              </a:rPr>
              <a:t>e</a:t>
            </a: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ＭＳ Ｐゴシック" charset="-128"/>
                <a:cs typeface="Comic Sans MS"/>
              </a:rPr>
              <a:t>-</a:t>
            </a:r>
          </a:p>
        </p:txBody>
      </p:sp>
      <p:pic>
        <p:nvPicPr>
          <p:cNvPr id="641048" name="Picture 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51475" y="779463"/>
            <a:ext cx="1052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TextBox 47"/>
          <p:cNvSpPr txBox="1"/>
          <p:nvPr/>
        </p:nvSpPr>
        <p:spPr>
          <a:xfrm>
            <a:off x="1524000" y="4787900"/>
            <a:ext cx="60960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Mission: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 </a:t>
            </a:r>
            <a:r>
              <a:rPr lang="en-US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Studying the Physics of Strong Color Fields</a:t>
            </a:r>
          </a:p>
        </p:txBody>
      </p:sp>
      <p:sp>
        <p:nvSpPr>
          <p:cNvPr id="45" name="Date Placeholder 4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E.C. Aschenauer</a:t>
            </a:r>
            <a:endParaRPr lang="en-US" altLang="ja-JP"/>
          </a:p>
        </p:txBody>
      </p:sp>
      <p:sp>
        <p:nvSpPr>
          <p:cNvPr id="46" name="Footer Placeholder 4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PheniX Summer Student Program, June 2010</a:t>
            </a:r>
            <a:endParaRPr lang="en-US" altLang="ja-JP" dirty="0"/>
          </a:p>
        </p:txBody>
      </p:sp>
    </p:spTree>
  </p:cSld>
  <p:clrMapOvr>
    <a:masterClrMapping/>
  </p:clrMapOvr>
  <p:transition advTm="55851">
    <p:cover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The Relativistic Heavy-Ion Collider @ BNL</a:t>
            </a:r>
            <a:endParaRPr lang="en-US" dirty="0" smtClean="0"/>
          </a:p>
        </p:txBody>
      </p:sp>
      <p:sp>
        <p:nvSpPr>
          <p:cNvPr id="43" name="Date Placeholder 4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E.C. Aschenauer</a:t>
            </a:r>
            <a:endParaRPr lang="en-US" altLang="ja-JP" dirty="0"/>
          </a:p>
        </p:txBody>
      </p:sp>
      <p:sp>
        <p:nvSpPr>
          <p:cNvPr id="3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552E5-3949-4192-8732-1A101B1AA873}" type="slidenum">
              <a:rPr lang="en-US"/>
              <a:pPr>
                <a:defRPr/>
              </a:pPr>
              <a:t>35</a:t>
            </a:fld>
            <a:endParaRPr lang="en-US"/>
          </a:p>
        </p:txBody>
      </p:sp>
      <p:grpSp>
        <p:nvGrpSpPr>
          <p:cNvPr id="643076" name="Group 2"/>
          <p:cNvGrpSpPr>
            <a:grpSpLocks/>
          </p:cNvGrpSpPr>
          <p:nvPr/>
        </p:nvGrpSpPr>
        <p:grpSpPr bwMode="auto">
          <a:xfrm>
            <a:off x="234950" y="750888"/>
            <a:ext cx="8734425" cy="5526087"/>
            <a:chOff x="0" y="0"/>
            <a:chExt cx="7824" cy="4951"/>
          </a:xfrm>
        </p:grpSpPr>
        <p:pic>
          <p:nvPicPr>
            <p:cNvPr id="643104" name="Picture 3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7824" cy="495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33796" name="Rectangle 4"/>
            <p:cNvSpPr>
              <a:spLocks/>
            </p:cNvSpPr>
            <p:nvPr/>
          </p:nvSpPr>
          <p:spPr bwMode="auto">
            <a:xfrm>
              <a:off x="3626" y="805"/>
              <a:ext cx="978" cy="523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40639" bIns="0"/>
            <a:lstStyle/>
            <a:p>
              <a:pPr marL="27905">
                <a:defRPr/>
              </a:pPr>
              <a:r>
                <a:rPr lang="en-US" sz="2000" dirty="0">
                  <a:solidFill>
                    <a:srgbClr val="FFCC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-108" charset="0"/>
                  <a:ea typeface="Helvetica" pitchFamily="-108" charset="0"/>
                  <a:cs typeface="Helvetica" pitchFamily="-108" charset="0"/>
                  <a:sym typeface="Helvetica" pitchFamily="-108" charset="0"/>
                </a:rPr>
                <a:t>RHIC</a:t>
              </a:r>
            </a:p>
          </p:txBody>
        </p:sp>
        <p:sp>
          <p:nvSpPr>
            <p:cNvPr id="33797" name="Rectangle 5"/>
            <p:cNvSpPr>
              <a:spLocks/>
            </p:cNvSpPr>
            <p:nvPr/>
          </p:nvSpPr>
          <p:spPr bwMode="auto">
            <a:xfrm>
              <a:off x="5879" y="686"/>
              <a:ext cx="1186" cy="401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40639" bIns="0"/>
            <a:lstStyle/>
            <a:p>
              <a:pPr marL="27905">
                <a:defRPr/>
              </a:pPr>
              <a:r>
                <a:rPr lang="en-US" sz="1400" dirty="0">
                  <a:solidFill>
                    <a:srgbClr val="FFCC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-108" charset="0"/>
                  <a:ea typeface="Helvetica" pitchFamily="-108" charset="0"/>
                  <a:cs typeface="Helvetica" pitchFamily="-108" charset="0"/>
                  <a:sym typeface="Helvetica" pitchFamily="-108" charset="0"/>
                </a:rPr>
                <a:t>BRAHMS</a:t>
              </a:r>
            </a:p>
          </p:txBody>
        </p:sp>
        <p:sp>
          <p:nvSpPr>
            <p:cNvPr id="33798" name="Rectangle 6"/>
            <p:cNvSpPr>
              <a:spLocks/>
            </p:cNvSpPr>
            <p:nvPr/>
          </p:nvSpPr>
          <p:spPr bwMode="auto">
            <a:xfrm>
              <a:off x="2125" y="666"/>
              <a:ext cx="1186" cy="400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40639" bIns="0"/>
            <a:lstStyle/>
            <a:p>
              <a:pPr marL="27905">
                <a:defRPr/>
              </a:pPr>
              <a:r>
                <a:rPr lang="en-US" sz="1400" dirty="0">
                  <a:solidFill>
                    <a:srgbClr val="FFCC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-108" charset="0"/>
                  <a:ea typeface="Helvetica" pitchFamily="-108" charset="0"/>
                  <a:cs typeface="Helvetica" pitchFamily="-108" charset="0"/>
                  <a:sym typeface="Helvetica" pitchFamily="-108" charset="0"/>
                </a:rPr>
                <a:t>PHOBOS</a:t>
              </a:r>
            </a:p>
          </p:txBody>
        </p:sp>
        <p:sp>
          <p:nvSpPr>
            <p:cNvPr id="33799" name="Rectangle 7"/>
            <p:cNvSpPr>
              <a:spLocks/>
            </p:cNvSpPr>
            <p:nvPr/>
          </p:nvSpPr>
          <p:spPr bwMode="auto">
            <a:xfrm>
              <a:off x="1345" y="1060"/>
              <a:ext cx="1052" cy="401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40639" bIns="0"/>
            <a:lstStyle/>
            <a:p>
              <a:pPr marL="27905">
                <a:defRPr/>
              </a:pPr>
              <a:r>
                <a:rPr lang="en-US" sz="1400" dirty="0">
                  <a:solidFill>
                    <a:srgbClr val="FFCC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-108" charset="0"/>
                  <a:ea typeface="Helvetica" pitchFamily="-108" charset="0"/>
                  <a:cs typeface="Helvetica" pitchFamily="-108" charset="0"/>
                  <a:sym typeface="Helvetica" pitchFamily="-108" charset="0"/>
                </a:rPr>
                <a:t>PHENIX</a:t>
              </a:r>
            </a:p>
          </p:txBody>
        </p:sp>
        <p:sp>
          <p:nvSpPr>
            <p:cNvPr id="33800" name="Rectangle 8"/>
            <p:cNvSpPr>
              <a:spLocks/>
            </p:cNvSpPr>
            <p:nvPr/>
          </p:nvSpPr>
          <p:spPr bwMode="auto">
            <a:xfrm>
              <a:off x="2927" y="1254"/>
              <a:ext cx="778" cy="400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40639" bIns="0"/>
            <a:lstStyle/>
            <a:p>
              <a:pPr marL="27905">
                <a:defRPr/>
              </a:pPr>
              <a:r>
                <a:rPr lang="en-US" sz="1400" dirty="0">
                  <a:solidFill>
                    <a:srgbClr val="FFCC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-108" charset="0"/>
                  <a:ea typeface="Helvetica" pitchFamily="-108" charset="0"/>
                  <a:cs typeface="Helvetica" pitchFamily="-108" charset="0"/>
                  <a:sym typeface="Helvetica" pitchFamily="-108" charset="0"/>
                </a:rPr>
                <a:t>STAR</a:t>
              </a:r>
            </a:p>
          </p:txBody>
        </p:sp>
        <p:sp>
          <p:nvSpPr>
            <p:cNvPr id="33801" name="Rectangle 9"/>
            <p:cNvSpPr>
              <a:spLocks/>
            </p:cNvSpPr>
            <p:nvPr/>
          </p:nvSpPr>
          <p:spPr bwMode="auto">
            <a:xfrm>
              <a:off x="1212" y="2764"/>
              <a:ext cx="886" cy="522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40639" bIns="0"/>
            <a:lstStyle/>
            <a:p>
              <a:pPr marL="27905">
                <a:defRPr/>
              </a:pPr>
              <a:r>
                <a:rPr lang="en-US" sz="2000" dirty="0">
                  <a:solidFill>
                    <a:srgbClr val="FFCC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-108" charset="0"/>
                  <a:ea typeface="Helvetica" pitchFamily="-108" charset="0"/>
                  <a:cs typeface="Helvetica" pitchFamily="-108" charset="0"/>
                  <a:sym typeface="Helvetica" pitchFamily="-108" charset="0"/>
                </a:rPr>
                <a:t>AGS</a:t>
              </a:r>
            </a:p>
          </p:txBody>
        </p:sp>
        <p:sp>
          <p:nvSpPr>
            <p:cNvPr id="33802" name="Oval 10"/>
            <p:cNvSpPr>
              <a:spLocks/>
            </p:cNvSpPr>
            <p:nvPr/>
          </p:nvSpPr>
          <p:spPr bwMode="auto">
            <a:xfrm>
              <a:off x="593" y="368"/>
              <a:ext cx="6759" cy="1539"/>
            </a:xfrm>
            <a:prstGeom prst="ellipse">
              <a:avLst/>
            </a:prstGeom>
            <a:noFill/>
            <a:ln w="38100" cap="flat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33803" name="Rectangle 11"/>
            <p:cNvSpPr>
              <a:spLocks/>
            </p:cNvSpPr>
            <p:nvPr/>
          </p:nvSpPr>
          <p:spPr bwMode="auto">
            <a:xfrm>
              <a:off x="2927" y="1644"/>
              <a:ext cx="412" cy="435"/>
            </a:xfrm>
            <a:prstGeom prst="rect">
              <a:avLst/>
            </a:prstGeom>
            <a:noFill/>
            <a:ln w="25400" cap="flat">
              <a:solidFill>
                <a:srgbClr val="FFCC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33804" name="Rectangle 12"/>
            <p:cNvSpPr>
              <a:spLocks/>
            </p:cNvSpPr>
            <p:nvPr/>
          </p:nvSpPr>
          <p:spPr bwMode="auto">
            <a:xfrm>
              <a:off x="459" y="1097"/>
              <a:ext cx="412" cy="434"/>
            </a:xfrm>
            <a:prstGeom prst="rect">
              <a:avLst/>
            </a:prstGeom>
            <a:noFill/>
            <a:ln w="25400" cap="flat">
              <a:solidFill>
                <a:srgbClr val="FFCC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33805" name="Rectangle 13"/>
            <p:cNvSpPr>
              <a:spLocks/>
            </p:cNvSpPr>
            <p:nvPr/>
          </p:nvSpPr>
          <p:spPr bwMode="auto">
            <a:xfrm>
              <a:off x="2513" y="232"/>
              <a:ext cx="414" cy="434"/>
            </a:xfrm>
            <a:prstGeom prst="rect">
              <a:avLst/>
            </a:prstGeom>
            <a:noFill/>
            <a:ln w="25400" cap="flat">
              <a:solidFill>
                <a:srgbClr val="FFCC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33806" name="Rectangle 14"/>
            <p:cNvSpPr>
              <a:spLocks/>
            </p:cNvSpPr>
            <p:nvPr/>
          </p:nvSpPr>
          <p:spPr bwMode="auto">
            <a:xfrm>
              <a:off x="6612" y="445"/>
              <a:ext cx="415" cy="432"/>
            </a:xfrm>
            <a:prstGeom prst="rect">
              <a:avLst/>
            </a:prstGeom>
            <a:noFill/>
            <a:ln w="25400" cap="flat">
              <a:solidFill>
                <a:srgbClr val="FFCC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33807" name="Oval 15"/>
            <p:cNvSpPr>
              <a:spLocks/>
            </p:cNvSpPr>
            <p:nvPr/>
          </p:nvSpPr>
          <p:spPr bwMode="auto">
            <a:xfrm>
              <a:off x="872" y="2764"/>
              <a:ext cx="1640" cy="567"/>
            </a:xfrm>
            <a:prstGeom prst="ellipse">
              <a:avLst/>
            </a:prstGeom>
            <a:noFill/>
            <a:ln w="38100" cap="flat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33808" name="Line 16"/>
            <p:cNvSpPr>
              <a:spLocks noChangeShapeType="1"/>
            </p:cNvSpPr>
            <p:nvPr/>
          </p:nvSpPr>
          <p:spPr bwMode="auto">
            <a:xfrm>
              <a:off x="629" y="2906"/>
              <a:ext cx="340" cy="616"/>
            </a:xfrm>
            <a:prstGeom prst="line">
              <a:avLst/>
            </a:prstGeom>
            <a:noFill/>
            <a:ln w="25400" cap="flat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33809" name="Line 17"/>
            <p:cNvSpPr>
              <a:spLocks noChangeShapeType="1"/>
            </p:cNvSpPr>
            <p:nvPr/>
          </p:nvSpPr>
          <p:spPr bwMode="auto">
            <a:xfrm>
              <a:off x="1937" y="4126"/>
              <a:ext cx="2696" cy="183"/>
            </a:xfrm>
            <a:prstGeom prst="line">
              <a:avLst/>
            </a:prstGeom>
            <a:noFill/>
            <a:ln w="25400" cap="flat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33810" name="Line 18"/>
            <p:cNvSpPr>
              <a:spLocks noChangeShapeType="1"/>
            </p:cNvSpPr>
            <p:nvPr/>
          </p:nvSpPr>
          <p:spPr bwMode="auto">
            <a:xfrm rot="10800000" flipH="1">
              <a:off x="2430" y="1995"/>
              <a:ext cx="596" cy="430"/>
            </a:xfrm>
            <a:prstGeom prst="line">
              <a:avLst/>
            </a:prstGeom>
            <a:noFill/>
            <a:ln w="25400" cap="flat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  <p:grpSp>
          <p:nvGrpSpPr>
            <p:cNvPr id="643120" name="Group 19"/>
            <p:cNvGrpSpPr>
              <a:grpSpLocks/>
            </p:cNvGrpSpPr>
            <p:nvPr/>
          </p:nvGrpSpPr>
          <p:grpSpPr bwMode="auto">
            <a:xfrm rot="10800000" flipH="1">
              <a:off x="2142" y="1866"/>
              <a:ext cx="884" cy="131"/>
              <a:chOff x="0" y="0"/>
              <a:chExt cx="884" cy="130"/>
            </a:xfrm>
          </p:grpSpPr>
          <p:sp>
            <p:nvSpPr>
              <p:cNvPr id="33812" name="Freeform 20"/>
              <p:cNvSpPr>
                <a:spLocks/>
              </p:cNvSpPr>
              <p:nvPr/>
            </p:nvSpPr>
            <p:spPr bwMode="auto">
              <a:xfrm>
                <a:off x="780" y="3"/>
                <a:ext cx="101" cy="130"/>
              </a:xfrm>
              <a:custGeom>
                <a:avLst/>
                <a:gdLst/>
                <a:ahLst/>
                <a:cxnLst>
                  <a:cxn ang="0">
                    <a:pos x="16615" y="0"/>
                  </a:cxn>
                  <a:cxn ang="0">
                    <a:pos x="0" y="21600"/>
                  </a:cxn>
                </a:cxnLst>
                <a:rect l="0" t="0" r="r" b="b"/>
                <a:pathLst>
                  <a:path w="18351" h="21600">
                    <a:moveTo>
                      <a:pt x="16615" y="0"/>
                    </a:moveTo>
                    <a:cubicBezTo>
                      <a:pt x="21600" y="7405"/>
                      <a:pt x="15783" y="14968"/>
                      <a:pt x="0" y="21600"/>
                    </a:cubicBezTo>
                  </a:path>
                </a:pathLst>
              </a:custGeom>
              <a:noFill/>
              <a:ln w="25400" cap="flat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  <a:ea typeface="ＭＳ Ｐゴシック" charset="-128"/>
                </a:endParaRPr>
              </a:p>
            </p:txBody>
          </p:sp>
          <p:sp>
            <p:nvSpPr>
              <p:cNvPr id="33813" name="AutoShape 21"/>
              <p:cNvSpPr>
                <a:spLocks/>
              </p:cNvSpPr>
              <p:nvPr/>
            </p:nvSpPr>
            <p:spPr bwMode="auto">
              <a:xfrm>
                <a:off x="-2" y="0"/>
                <a:ext cx="886" cy="130"/>
              </a:xfrm>
              <a:custGeom>
                <a:avLst/>
                <a:gdLst>
                  <a:gd name="T0" fmla="*/ 10800 w 21172"/>
                  <a:gd name="T1" fmla="*/ 10800 h 21600"/>
                </a:gdLst>
                <a:ahLst/>
                <a:cxnLst>
                  <a:cxn ang="0">
                    <a:pos x="T0" y="T1"/>
                  </a:cxn>
                </a:cxnLst>
                <a:rect l="0" t="0" r="r" b="b"/>
                <a:pathLst>
                  <a:path w="21172" h="21600">
                    <a:moveTo>
                      <a:pt x="20944" y="0"/>
                    </a:moveTo>
                    <a:cubicBezTo>
                      <a:pt x="21600" y="7405"/>
                      <a:pt x="20834" y="14968"/>
                      <a:pt x="18756" y="21600"/>
                    </a:cubicBezTo>
                    <a:lnTo>
                      <a:pt x="0" y="5185"/>
                    </a:lnTo>
                    <a:close/>
                    <a:moveTo>
                      <a:pt x="20944" y="0"/>
                    </a:moveTo>
                  </a:path>
                </a:pathLst>
              </a:custGeom>
              <a:noFill/>
              <a:ln w="25400" cap="flat">
                <a:noFill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  <a:ea typeface="ＭＳ Ｐゴシック" charset="-128"/>
                </a:endParaRPr>
              </a:p>
            </p:txBody>
          </p:sp>
        </p:grpSp>
        <p:grpSp>
          <p:nvGrpSpPr>
            <p:cNvPr id="643121" name="Group 22"/>
            <p:cNvGrpSpPr>
              <a:grpSpLocks/>
            </p:cNvGrpSpPr>
            <p:nvPr/>
          </p:nvGrpSpPr>
          <p:grpSpPr bwMode="auto">
            <a:xfrm flipH="1">
              <a:off x="3020" y="1895"/>
              <a:ext cx="463" cy="279"/>
              <a:chOff x="0" y="0"/>
              <a:chExt cx="462" cy="278"/>
            </a:xfrm>
          </p:grpSpPr>
          <p:sp>
            <p:nvSpPr>
              <p:cNvPr id="33815" name="Freeform 23"/>
              <p:cNvSpPr>
                <a:spLocks/>
              </p:cNvSpPr>
              <p:nvPr/>
            </p:nvSpPr>
            <p:spPr bwMode="auto">
              <a:xfrm>
                <a:off x="0" y="-2"/>
                <a:ext cx="460" cy="10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600" y="19837"/>
                  </a:cxn>
                </a:cxnLst>
                <a:rect l="0" t="0" r="r" b="b"/>
                <a:pathLst>
                  <a:path w="21600" h="20092">
                    <a:moveTo>
                      <a:pt x="0" y="0"/>
                    </a:moveTo>
                    <a:cubicBezTo>
                      <a:pt x="8292" y="-1763"/>
                      <a:pt x="16429" y="5710"/>
                      <a:pt x="21600" y="19837"/>
                    </a:cubicBezTo>
                  </a:path>
                </a:pathLst>
              </a:custGeom>
              <a:noFill/>
              <a:ln w="25400" cap="flat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  <a:ea typeface="ＭＳ Ｐゴシック" charset="-128"/>
                </a:endParaRPr>
              </a:p>
            </p:txBody>
          </p:sp>
          <p:sp>
            <p:nvSpPr>
              <p:cNvPr id="33816" name="AutoShape 24"/>
              <p:cNvSpPr>
                <a:spLocks/>
              </p:cNvSpPr>
              <p:nvPr/>
            </p:nvSpPr>
            <p:spPr bwMode="auto">
              <a:xfrm>
                <a:off x="0" y="-2"/>
                <a:ext cx="460" cy="281"/>
              </a:xfrm>
              <a:custGeom>
                <a:avLst/>
                <a:gdLst>
                  <a:gd name="T0" fmla="*/ 10800 w 21600"/>
                  <a:gd name="T1" fmla="+- 0 10800 598"/>
                  <a:gd name="T2" fmla="*/ 10800 h 21002"/>
                </a:gdLst>
                <a:ahLst/>
                <a:cxnLst>
                  <a:cxn ang="0">
                    <a:pos x="T0" y="T2"/>
                  </a:cxn>
                </a:cxnLst>
                <a:rect l="0" t="0" r="r" b="b"/>
                <a:pathLst>
                  <a:path w="21600" h="21002">
                    <a:moveTo>
                      <a:pt x="0" y="101"/>
                    </a:moveTo>
                    <a:cubicBezTo>
                      <a:pt x="8292" y="-598"/>
                      <a:pt x="16429" y="2366"/>
                      <a:pt x="21600" y="7969"/>
                    </a:cubicBezTo>
                    <a:lnTo>
                      <a:pt x="2397" y="21002"/>
                    </a:lnTo>
                    <a:close/>
                    <a:moveTo>
                      <a:pt x="0" y="101"/>
                    </a:moveTo>
                  </a:path>
                </a:pathLst>
              </a:custGeom>
              <a:noFill/>
              <a:ln w="25400" cap="flat">
                <a:noFill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  <a:ea typeface="ＭＳ Ｐゴシック" charset="-128"/>
                </a:endParaRPr>
              </a:p>
            </p:txBody>
          </p:sp>
        </p:grpSp>
        <p:sp>
          <p:nvSpPr>
            <p:cNvPr id="33817" name="Oval 25"/>
            <p:cNvSpPr>
              <a:spLocks/>
            </p:cNvSpPr>
            <p:nvPr/>
          </p:nvSpPr>
          <p:spPr bwMode="auto">
            <a:xfrm>
              <a:off x="617" y="2764"/>
              <a:ext cx="340" cy="195"/>
            </a:xfrm>
            <a:prstGeom prst="ellipse">
              <a:avLst/>
            </a:prstGeom>
            <a:noFill/>
            <a:ln w="25400" cap="flat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33818" name="Line 26"/>
            <p:cNvSpPr>
              <a:spLocks noChangeShapeType="1"/>
            </p:cNvSpPr>
            <p:nvPr/>
          </p:nvSpPr>
          <p:spPr bwMode="auto">
            <a:xfrm>
              <a:off x="968" y="3522"/>
              <a:ext cx="967" cy="604"/>
            </a:xfrm>
            <a:prstGeom prst="line">
              <a:avLst/>
            </a:prstGeom>
            <a:noFill/>
            <a:ln w="25400" cap="flat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33819" name="Line 27"/>
            <p:cNvSpPr>
              <a:spLocks noChangeShapeType="1"/>
            </p:cNvSpPr>
            <p:nvPr/>
          </p:nvSpPr>
          <p:spPr bwMode="auto">
            <a:xfrm>
              <a:off x="2433" y="2419"/>
              <a:ext cx="78" cy="565"/>
            </a:xfrm>
            <a:prstGeom prst="line">
              <a:avLst/>
            </a:prstGeom>
            <a:noFill/>
            <a:ln w="25400" cap="flat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33820" name="Rectangle 28"/>
            <p:cNvSpPr>
              <a:spLocks/>
            </p:cNvSpPr>
            <p:nvPr/>
          </p:nvSpPr>
          <p:spPr bwMode="auto">
            <a:xfrm>
              <a:off x="3298" y="4310"/>
              <a:ext cx="1331" cy="39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40639" bIns="0"/>
            <a:lstStyle/>
            <a:p>
              <a:pPr marL="27905">
                <a:defRPr/>
              </a:pPr>
              <a:r>
                <a:rPr lang="en-US" sz="1400" dirty="0">
                  <a:solidFill>
                    <a:srgbClr val="FFCC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-108" charset="0"/>
                  <a:ea typeface="Helvetica" pitchFamily="-108" charset="0"/>
                  <a:cs typeface="Helvetica" pitchFamily="-108" charset="0"/>
                  <a:sym typeface="Helvetica" pitchFamily="-108" charset="0"/>
                </a:rPr>
                <a:t>TANDEMS</a:t>
              </a:r>
            </a:p>
          </p:txBody>
        </p:sp>
      </p:grpSp>
      <p:sp>
        <p:nvSpPr>
          <p:cNvPr id="33821" name="Oval 29"/>
          <p:cNvSpPr>
            <a:spLocks/>
          </p:cNvSpPr>
          <p:nvPr/>
        </p:nvSpPr>
        <p:spPr bwMode="auto">
          <a:xfrm>
            <a:off x="3697288" y="2795588"/>
            <a:ext cx="106362" cy="106362"/>
          </a:xfrm>
          <a:prstGeom prst="ellipse">
            <a:avLst/>
          </a:prstGeom>
          <a:solidFill>
            <a:srgbClr val="FFFF3D"/>
          </a:solidFill>
          <a:ln w="12700" cap="flat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  <a:ea typeface="ＭＳ Ｐゴシック" charset="-128"/>
            </a:endParaRPr>
          </a:p>
        </p:txBody>
      </p:sp>
      <p:sp>
        <p:nvSpPr>
          <p:cNvPr id="33822" name="Oval 30"/>
          <p:cNvSpPr>
            <a:spLocks/>
          </p:cNvSpPr>
          <p:nvPr/>
        </p:nvSpPr>
        <p:spPr bwMode="auto">
          <a:xfrm>
            <a:off x="5368925" y="5499100"/>
            <a:ext cx="107950" cy="106363"/>
          </a:xfrm>
          <a:prstGeom prst="ellipse">
            <a:avLst/>
          </a:prstGeom>
          <a:solidFill>
            <a:srgbClr val="FD3FEB"/>
          </a:solidFill>
          <a:ln w="12700" cap="flat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  <a:ea typeface="ＭＳ Ｐゴシック" charset="-128"/>
            </a:endParaRPr>
          </a:p>
        </p:txBody>
      </p:sp>
      <p:sp>
        <p:nvSpPr>
          <p:cNvPr id="33823" name="Oval 31"/>
          <p:cNvSpPr>
            <a:spLocks/>
          </p:cNvSpPr>
          <p:nvPr/>
        </p:nvSpPr>
        <p:spPr bwMode="auto">
          <a:xfrm>
            <a:off x="3697288" y="2795588"/>
            <a:ext cx="106362" cy="106362"/>
          </a:xfrm>
          <a:prstGeom prst="ellipse">
            <a:avLst/>
          </a:prstGeom>
          <a:solidFill>
            <a:srgbClr val="5DA7F1"/>
          </a:solidFill>
          <a:ln w="12700" cap="flat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  <a:ea typeface="ＭＳ Ｐゴシック" charset="-128"/>
            </a:endParaRPr>
          </a:p>
        </p:txBody>
      </p:sp>
      <p:sp>
        <p:nvSpPr>
          <p:cNvPr id="33824" name="Rectangle 32"/>
          <p:cNvSpPr>
            <a:spLocks/>
          </p:cNvSpPr>
          <p:nvPr/>
        </p:nvSpPr>
        <p:spPr bwMode="auto">
          <a:xfrm>
            <a:off x="3829050" y="1938338"/>
            <a:ext cx="2651125" cy="200025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28573" bIns="0">
            <a:spAutoFit/>
          </a:bodyPr>
          <a:lstStyle/>
          <a:p>
            <a:pPr marL="26988">
              <a:defRPr/>
            </a:pPr>
            <a:r>
              <a:rPr lang="en-US" sz="1300">
                <a:solidFill>
                  <a:srgbClr val="FD3FE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  <a:cs typeface="Arial" pitchFamily="34" charset="0"/>
                <a:sym typeface="Arial" pitchFamily="34" charset="0"/>
              </a:rPr>
              <a:t>v = 0.99995</a:t>
            </a:r>
            <a:r>
              <a:rPr lang="en-US" sz="1300">
                <a:solidFill>
                  <a:srgbClr val="FD3FE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ea typeface="ＭＳ Ｐゴシック" charset="-128"/>
                <a:sym typeface="Symbol" pitchFamily="18" charset="2"/>
              </a:rPr>
              <a:t>⋅</a:t>
            </a:r>
            <a:r>
              <a:rPr lang="en-US" sz="1300">
                <a:solidFill>
                  <a:srgbClr val="FD3FE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  <a:cs typeface="Arial" pitchFamily="34" charset="0"/>
                <a:sym typeface="Arial" pitchFamily="34" charset="0"/>
              </a:rPr>
              <a:t>c = 186,000 miles/sec</a:t>
            </a:r>
          </a:p>
        </p:txBody>
      </p:sp>
      <p:pic>
        <p:nvPicPr>
          <p:cNvPr id="47118" name="Picture 36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3725" y="2424113"/>
            <a:ext cx="1438275" cy="101758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</p:pic>
      <p:pic>
        <p:nvPicPr>
          <p:cNvPr id="47116" name="Picture 4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4000" y="1779588"/>
            <a:ext cx="1514475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68"/>
          <p:cNvGrpSpPr>
            <a:grpSpLocks/>
          </p:cNvGrpSpPr>
          <p:nvPr/>
        </p:nvGrpSpPr>
        <p:grpSpPr bwMode="auto">
          <a:xfrm>
            <a:off x="4421188" y="3538538"/>
            <a:ext cx="2657475" cy="369887"/>
            <a:chOff x="4421395" y="3539266"/>
            <a:chExt cx="2657135" cy="369332"/>
          </a:xfrm>
        </p:grpSpPr>
        <p:sp>
          <p:nvSpPr>
            <p:cNvPr id="41" name="TextBox 40"/>
            <p:cNvSpPr txBox="1"/>
            <p:nvPr/>
          </p:nvSpPr>
          <p:spPr>
            <a:xfrm>
              <a:off x="5034092" y="3539266"/>
              <a:ext cx="2044438" cy="3693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ＭＳ Ｐゴシック" charset="-128"/>
                </a:rPr>
                <a:t>ERL Test Facility </a:t>
              </a:r>
              <a:endPara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</a:endParaRPr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 rot="10800000" flipV="1">
              <a:off x="4421395" y="3721554"/>
              <a:ext cx="731743" cy="53894"/>
            </a:xfrm>
            <a:prstGeom prst="straightConnector1">
              <a:avLst/>
            </a:prstGeom>
            <a:ln w="38100">
              <a:solidFill>
                <a:srgbClr val="DD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6"/>
          <p:cNvGrpSpPr>
            <a:grpSpLocks/>
          </p:cNvGrpSpPr>
          <p:nvPr/>
        </p:nvGrpSpPr>
        <p:grpSpPr bwMode="auto">
          <a:xfrm>
            <a:off x="4979988" y="887413"/>
            <a:ext cx="2668587" cy="528637"/>
            <a:chOff x="4979778" y="886783"/>
            <a:chExt cx="2668236" cy="529161"/>
          </a:xfrm>
        </p:grpSpPr>
        <p:pic>
          <p:nvPicPr>
            <p:cNvPr id="643100" name="Picture 5" descr="eic-det-v2.eps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979778" y="907513"/>
              <a:ext cx="877536" cy="5084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" name="Rectangle 5"/>
            <p:cNvSpPr>
              <a:spLocks/>
            </p:cNvSpPr>
            <p:nvPr/>
          </p:nvSpPr>
          <p:spPr bwMode="auto">
            <a:xfrm>
              <a:off x="5825804" y="886783"/>
              <a:ext cx="1822210" cy="446529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40639" bIns="0"/>
            <a:lstStyle/>
            <a:p>
              <a:pPr marL="27905">
                <a:defRPr/>
              </a:pPr>
              <a:r>
                <a:rPr lang="en-US" sz="1400" dirty="0">
                  <a:solidFill>
                    <a:srgbClr val="FFCC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-108" charset="0"/>
                  <a:ea typeface="Helvetica" pitchFamily="-108" charset="0"/>
                  <a:cs typeface="Helvetica" pitchFamily="-108" charset="0"/>
                  <a:sym typeface="Helvetica" pitchFamily="-108" charset="0"/>
                </a:rPr>
                <a:t>12 o’clock proposed</a:t>
              </a:r>
              <a:endParaRPr lang="en-US" sz="1400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-108" charset="0"/>
                <a:ea typeface="Helvetica" pitchFamily="-108" charset="0"/>
                <a:cs typeface="Helvetica" pitchFamily="-108" charset="0"/>
                <a:sym typeface="Helvetica" pitchFamily="-108" charset="0"/>
              </a:endParaRPr>
            </a:p>
          </p:txBody>
        </p:sp>
      </p:grpSp>
      <p:sp>
        <p:nvSpPr>
          <p:cNvPr id="53" name="Rectangle 14"/>
          <p:cNvSpPr>
            <a:spLocks/>
          </p:cNvSpPr>
          <p:nvPr/>
        </p:nvSpPr>
        <p:spPr bwMode="auto">
          <a:xfrm>
            <a:off x="7477125" y="2270125"/>
            <a:ext cx="463550" cy="481013"/>
          </a:xfrm>
          <a:prstGeom prst="rect">
            <a:avLst/>
          </a:prstGeom>
          <a:noFill/>
          <a:ln w="25400" cap="flat">
            <a:solidFill>
              <a:srgbClr val="FFCC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  <a:ea typeface="ＭＳ Ｐゴシック" charset="-128"/>
            </a:endParaRPr>
          </a:p>
        </p:txBody>
      </p:sp>
      <p:sp>
        <p:nvSpPr>
          <p:cNvPr id="54" name="Rectangle 5"/>
          <p:cNvSpPr>
            <a:spLocks/>
          </p:cNvSpPr>
          <p:nvPr/>
        </p:nvSpPr>
        <p:spPr bwMode="auto">
          <a:xfrm>
            <a:off x="7596188" y="2336800"/>
            <a:ext cx="396875" cy="287338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27905">
              <a:defRPr/>
            </a:pPr>
            <a:r>
              <a:rPr lang="en-US" sz="1400" dirty="0">
                <a:solidFill>
                  <a:srgbClr val="FFFB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-108" charset="0"/>
                <a:ea typeface="Helvetica" pitchFamily="-108" charset="0"/>
                <a:cs typeface="Helvetica" pitchFamily="-108" charset="0"/>
                <a:sym typeface="Helvetica" pitchFamily="-108" charset="0"/>
              </a:rPr>
              <a:t>RF</a:t>
            </a:r>
            <a:endParaRPr lang="en-US" sz="1400" dirty="0">
              <a:solidFill>
                <a:srgbClr val="FFFBD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-108" charset="0"/>
              <a:ea typeface="Helvetica" pitchFamily="-108" charset="0"/>
              <a:cs typeface="Helvetica" pitchFamily="-108" charset="0"/>
              <a:sym typeface="Helvetica" pitchFamily="-108" charset="0"/>
            </a:endParaRPr>
          </a:p>
        </p:txBody>
      </p:sp>
      <p:sp>
        <p:nvSpPr>
          <p:cNvPr id="55" name="Rectangle 9"/>
          <p:cNvSpPr>
            <a:spLocks/>
          </p:cNvSpPr>
          <p:nvPr/>
        </p:nvSpPr>
        <p:spPr bwMode="auto">
          <a:xfrm>
            <a:off x="266700" y="4021138"/>
            <a:ext cx="1035050" cy="2921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27905">
              <a:defRPr/>
            </a:pPr>
            <a:r>
              <a:rPr lang="en-US" sz="1400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-108" charset="0"/>
                <a:ea typeface="Helvetica" pitchFamily="-108" charset="0"/>
                <a:cs typeface="Helvetica" pitchFamily="-108" charset="0"/>
                <a:sym typeface="Helvetica" pitchFamily="-108" charset="0"/>
              </a:rPr>
              <a:t>BOOSTER</a:t>
            </a:r>
            <a:endParaRPr lang="en-US" sz="1400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-108" charset="0"/>
              <a:ea typeface="Helvetica" pitchFamily="-108" charset="0"/>
              <a:cs typeface="Helvetica" pitchFamily="-108" charset="0"/>
              <a:sym typeface="Helvetica" pitchFamily="-108" charset="0"/>
            </a:endParaRPr>
          </a:p>
        </p:txBody>
      </p:sp>
      <p:sp>
        <p:nvSpPr>
          <p:cNvPr id="56" name="Rectangle 9"/>
          <p:cNvSpPr>
            <a:spLocks/>
          </p:cNvSpPr>
          <p:nvPr/>
        </p:nvSpPr>
        <p:spPr bwMode="auto">
          <a:xfrm rot="1438343">
            <a:off x="349250" y="3333750"/>
            <a:ext cx="663575" cy="293688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27905">
              <a:defRPr/>
            </a:pPr>
            <a:r>
              <a:rPr lang="en-US" sz="1400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-108" charset="0"/>
                <a:ea typeface="Helvetica" pitchFamily="-108" charset="0"/>
                <a:cs typeface="Helvetica" pitchFamily="-108" charset="0"/>
                <a:sym typeface="Helvetica" pitchFamily="-108" charset="0"/>
              </a:rPr>
              <a:t>LINAC</a:t>
            </a:r>
            <a:endParaRPr lang="en-US" sz="1400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-108" charset="0"/>
              <a:ea typeface="Helvetica" pitchFamily="-108" charset="0"/>
              <a:cs typeface="Helvetica" pitchFamily="-108" charset="0"/>
              <a:sym typeface="Helvetica" pitchFamily="-108" charset="0"/>
            </a:endParaRPr>
          </a:p>
        </p:txBody>
      </p:sp>
      <p:sp>
        <p:nvSpPr>
          <p:cNvPr id="58" name="Line 10"/>
          <p:cNvSpPr>
            <a:spLocks noChangeShapeType="1"/>
          </p:cNvSpPr>
          <p:nvPr/>
        </p:nvSpPr>
        <p:spPr bwMode="auto">
          <a:xfrm>
            <a:off x="277813" y="3529013"/>
            <a:ext cx="733425" cy="3238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  <a:ea typeface="ＭＳ Ｐゴシック" charset="-128"/>
            </a:endParaRPr>
          </a:p>
        </p:txBody>
      </p:sp>
      <p:sp>
        <p:nvSpPr>
          <p:cNvPr id="59" name="Line 11"/>
          <p:cNvSpPr>
            <a:spLocks noChangeShapeType="1"/>
          </p:cNvSpPr>
          <p:nvPr/>
        </p:nvSpPr>
        <p:spPr bwMode="auto">
          <a:xfrm rot="855002" flipV="1">
            <a:off x="1016000" y="3776663"/>
            <a:ext cx="26988" cy="7937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  <a:ea typeface="ＭＳ Ｐゴシック" charset="-128"/>
            </a:endParaRPr>
          </a:p>
        </p:txBody>
      </p:sp>
      <p:sp>
        <p:nvSpPr>
          <p:cNvPr id="60" name="Line 12"/>
          <p:cNvSpPr>
            <a:spLocks noChangeShapeType="1"/>
          </p:cNvSpPr>
          <p:nvPr/>
        </p:nvSpPr>
        <p:spPr bwMode="auto">
          <a:xfrm>
            <a:off x="1066800" y="377348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  <a:ea typeface="ＭＳ Ｐゴシック" charset="-128"/>
            </a:endParaRPr>
          </a:p>
        </p:txBody>
      </p:sp>
      <p:sp>
        <p:nvSpPr>
          <p:cNvPr id="61" name="Line 13"/>
          <p:cNvSpPr>
            <a:spLocks noChangeShapeType="1"/>
          </p:cNvSpPr>
          <p:nvPr/>
        </p:nvSpPr>
        <p:spPr bwMode="auto">
          <a:xfrm rot="855002" flipV="1">
            <a:off x="149225" y="3489325"/>
            <a:ext cx="150813" cy="13017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  <a:ea typeface="ＭＳ Ｐゴシック" charset="-128"/>
            </a:endParaRPr>
          </a:p>
        </p:txBody>
      </p:sp>
      <p:sp>
        <p:nvSpPr>
          <p:cNvPr id="62" name="Line 14"/>
          <p:cNvSpPr>
            <a:spLocks noChangeShapeType="1"/>
          </p:cNvSpPr>
          <p:nvPr/>
        </p:nvSpPr>
        <p:spPr bwMode="auto">
          <a:xfrm rot="855002" flipV="1">
            <a:off x="44450" y="3436938"/>
            <a:ext cx="150813" cy="13017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  <a:ea typeface="ＭＳ Ｐゴシック" charset="-128"/>
            </a:endParaRPr>
          </a:p>
        </p:txBody>
      </p:sp>
      <p:sp>
        <p:nvSpPr>
          <p:cNvPr id="63" name="Line 15"/>
          <p:cNvSpPr>
            <a:spLocks noChangeShapeType="1"/>
          </p:cNvSpPr>
          <p:nvPr/>
        </p:nvSpPr>
        <p:spPr bwMode="auto">
          <a:xfrm rot="-741322">
            <a:off x="44450" y="3527425"/>
            <a:ext cx="92075" cy="76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  <a:ea typeface="ＭＳ Ｐゴシック" charset="-128"/>
            </a:endParaRPr>
          </a:p>
        </p:txBody>
      </p:sp>
      <p:sp>
        <p:nvSpPr>
          <p:cNvPr id="64" name="Line 16"/>
          <p:cNvSpPr>
            <a:spLocks noChangeShapeType="1"/>
          </p:cNvSpPr>
          <p:nvPr/>
        </p:nvSpPr>
        <p:spPr bwMode="auto">
          <a:xfrm rot="-369779">
            <a:off x="200025" y="3444875"/>
            <a:ext cx="109538" cy="76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  <a:ea typeface="ＭＳ Ｐゴシック" charset="-128"/>
            </a:endParaRPr>
          </a:p>
        </p:txBody>
      </p:sp>
      <p:sp>
        <p:nvSpPr>
          <p:cNvPr id="66" name="Line 66"/>
          <p:cNvSpPr>
            <a:spLocks noChangeShapeType="1"/>
          </p:cNvSpPr>
          <p:nvPr/>
        </p:nvSpPr>
        <p:spPr bwMode="auto">
          <a:xfrm>
            <a:off x="836613" y="3741738"/>
            <a:ext cx="220662" cy="100012"/>
          </a:xfrm>
          <a:prstGeom prst="line">
            <a:avLst/>
          </a:prstGeom>
          <a:noFill/>
          <a:ln w="25400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  <a:ea typeface="ＭＳ Ｐゴシック" charset="-128"/>
            </a:endParaRPr>
          </a:p>
        </p:txBody>
      </p:sp>
      <p:sp>
        <p:nvSpPr>
          <p:cNvPr id="67" name="Freeform 69"/>
          <p:cNvSpPr>
            <a:spLocks/>
          </p:cNvSpPr>
          <p:nvPr/>
        </p:nvSpPr>
        <p:spPr bwMode="auto">
          <a:xfrm>
            <a:off x="706438" y="3656013"/>
            <a:ext cx="246062" cy="107950"/>
          </a:xfrm>
          <a:custGeom>
            <a:avLst/>
            <a:gdLst>
              <a:gd name="T0" fmla="*/ 0 w 126"/>
              <a:gd name="T1" fmla="*/ 2147483647 h 67"/>
              <a:gd name="T2" fmla="*/ 2147483647 w 126"/>
              <a:gd name="T3" fmla="*/ 2147483647 h 67"/>
              <a:gd name="T4" fmla="*/ 2147483647 w 126"/>
              <a:gd name="T5" fmla="*/ 2147483647 h 67"/>
              <a:gd name="T6" fmla="*/ 2147483647 w 126"/>
              <a:gd name="T7" fmla="*/ 0 h 67"/>
              <a:gd name="T8" fmla="*/ 0 w 126"/>
              <a:gd name="T9" fmla="*/ 2147483647 h 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6"/>
              <a:gd name="T16" fmla="*/ 0 h 67"/>
              <a:gd name="T17" fmla="*/ 126 w 126"/>
              <a:gd name="T18" fmla="*/ 67 h 6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6" h="67">
                <a:moveTo>
                  <a:pt x="0" y="24"/>
                </a:moveTo>
                <a:lnTo>
                  <a:pt x="93" y="67"/>
                </a:lnTo>
                <a:lnTo>
                  <a:pt x="126" y="45"/>
                </a:lnTo>
                <a:lnTo>
                  <a:pt x="33" y="0"/>
                </a:lnTo>
                <a:lnTo>
                  <a:pt x="0" y="24"/>
                </a:lnTo>
                <a:close/>
              </a:path>
            </a:pathLst>
          </a:custGeom>
          <a:solidFill>
            <a:srgbClr val="0066FF"/>
          </a:solidFill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en-US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  <a:ea typeface="ＭＳ Ｐゴシック" charset="-128"/>
            </a:endParaRPr>
          </a:p>
        </p:txBody>
      </p:sp>
      <p:sp>
        <p:nvSpPr>
          <p:cNvPr id="68" name="Text Box 70"/>
          <p:cNvSpPr txBox="1">
            <a:spLocks noChangeArrowheads="1"/>
          </p:cNvSpPr>
          <p:nvPr/>
        </p:nvSpPr>
        <p:spPr bwMode="auto">
          <a:xfrm>
            <a:off x="950913" y="3471863"/>
            <a:ext cx="590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EBIS</a:t>
            </a:r>
          </a:p>
        </p:txBody>
      </p:sp>
      <p:sp>
        <p:nvSpPr>
          <p:cNvPr id="75" name="Footer Placeholder 7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PheniX Summer Student Program, June 2010</a:t>
            </a:r>
            <a:endParaRPr lang="en-US" altLang="ja-JP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7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409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7375" y="2728913"/>
            <a:ext cx="2470150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Text Box 110"/>
          <p:cNvSpPr txBox="1">
            <a:spLocks noChangeArrowheads="1"/>
          </p:cNvSpPr>
          <p:nvPr/>
        </p:nvSpPr>
        <p:spPr bwMode="auto">
          <a:xfrm>
            <a:off x="4059238" y="5795963"/>
            <a:ext cx="8651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-110" charset="0"/>
                <a:ea typeface="Comic Sans MS" pitchFamily="-110" charset="0"/>
                <a:cs typeface="Comic Sans MS" pitchFamily="-110" charset="0"/>
              </a:rPr>
              <a:t>eSTAR</a:t>
            </a:r>
            <a:endParaRPr lang="en-US" sz="1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-110" charset="0"/>
              <a:ea typeface="Comic Sans MS" pitchFamily="-110" charset="0"/>
              <a:cs typeface="Comic Sans MS" pitchFamily="-110" charset="0"/>
            </a:endParaRPr>
          </a:p>
        </p:txBody>
      </p:sp>
      <p:sp>
        <p:nvSpPr>
          <p:cNvPr id="26630" name="Text Box 111"/>
          <p:cNvSpPr txBox="1">
            <a:spLocks noChangeArrowheads="1"/>
          </p:cNvSpPr>
          <p:nvPr/>
        </p:nvSpPr>
        <p:spPr bwMode="auto">
          <a:xfrm rot="3600000">
            <a:off x="1924844" y="4639469"/>
            <a:ext cx="112236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-110" charset="0"/>
                <a:ea typeface="Comic Sans MS" pitchFamily="-110" charset="0"/>
                <a:cs typeface="Comic Sans MS" pitchFamily="-110" charset="0"/>
              </a:rPr>
              <a:t>ePHENIX</a:t>
            </a:r>
            <a:endParaRPr lang="en-US" sz="1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-110" charset="0"/>
              <a:ea typeface="Comic Sans MS" pitchFamily="-110" charset="0"/>
              <a:cs typeface="Comic Sans MS" pitchFamily="-110" charset="0"/>
            </a:endParaRPr>
          </a:p>
        </p:txBody>
      </p:sp>
      <p:sp>
        <p:nvSpPr>
          <p:cNvPr id="146" name="Arc 145"/>
          <p:cNvSpPr>
            <a:spLocks noChangeAspect="1"/>
          </p:cNvSpPr>
          <p:nvPr/>
        </p:nvSpPr>
        <p:spPr>
          <a:xfrm>
            <a:off x="2992438" y="1150938"/>
            <a:ext cx="3657600" cy="3657600"/>
          </a:xfrm>
          <a:prstGeom prst="arc">
            <a:avLst>
              <a:gd name="adj1" fmla="val 16200000"/>
              <a:gd name="adj2" fmla="val 19742576"/>
            </a:avLst>
          </a:pr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" name="Arc 152"/>
          <p:cNvSpPr>
            <a:spLocks noChangeAspect="1"/>
          </p:cNvSpPr>
          <p:nvPr/>
        </p:nvSpPr>
        <p:spPr>
          <a:xfrm>
            <a:off x="3008313" y="1111250"/>
            <a:ext cx="3657600" cy="3657600"/>
          </a:xfrm>
          <a:prstGeom prst="arc">
            <a:avLst>
              <a:gd name="adj1" fmla="val 16200000"/>
              <a:gd name="adj2" fmla="val 19742576"/>
            </a:avLst>
          </a:pr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4" name="Arc 153"/>
          <p:cNvSpPr>
            <a:spLocks noChangeAspect="1"/>
          </p:cNvSpPr>
          <p:nvPr/>
        </p:nvSpPr>
        <p:spPr>
          <a:xfrm rot="18000000">
            <a:off x="2117725" y="1109663"/>
            <a:ext cx="3657600" cy="3657600"/>
          </a:xfrm>
          <a:prstGeom prst="arc">
            <a:avLst>
              <a:gd name="adj1" fmla="val 16200000"/>
              <a:gd name="adj2" fmla="val 19742576"/>
            </a:avLst>
          </a:pr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7" name="Arc 156"/>
          <p:cNvSpPr>
            <a:spLocks noChangeAspect="1"/>
          </p:cNvSpPr>
          <p:nvPr/>
        </p:nvSpPr>
        <p:spPr>
          <a:xfrm rot="14400000">
            <a:off x="1677988" y="1879600"/>
            <a:ext cx="3657600" cy="3657600"/>
          </a:xfrm>
          <a:prstGeom prst="arc">
            <a:avLst>
              <a:gd name="adj1" fmla="val 16200000"/>
              <a:gd name="adj2" fmla="val 19742576"/>
            </a:avLst>
          </a:pr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9" name="Arc 158"/>
          <p:cNvSpPr>
            <a:spLocks noChangeAspect="1"/>
          </p:cNvSpPr>
          <p:nvPr/>
        </p:nvSpPr>
        <p:spPr>
          <a:xfrm rot="10800000">
            <a:off x="2114550" y="2647950"/>
            <a:ext cx="3657600" cy="3657600"/>
          </a:xfrm>
          <a:prstGeom prst="arc">
            <a:avLst>
              <a:gd name="adj1" fmla="val 16200000"/>
              <a:gd name="adj2" fmla="val 19742576"/>
            </a:avLst>
          </a:pr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1" name="Arc 160"/>
          <p:cNvSpPr>
            <a:spLocks noChangeAspect="1"/>
          </p:cNvSpPr>
          <p:nvPr/>
        </p:nvSpPr>
        <p:spPr>
          <a:xfrm rot="7200000">
            <a:off x="3005138" y="2644775"/>
            <a:ext cx="3657600" cy="3657600"/>
          </a:xfrm>
          <a:prstGeom prst="arc">
            <a:avLst>
              <a:gd name="adj1" fmla="val 16200000"/>
              <a:gd name="adj2" fmla="val 19742576"/>
            </a:avLst>
          </a:pr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2" name="Arc 161"/>
          <p:cNvSpPr>
            <a:spLocks noChangeAspect="1"/>
          </p:cNvSpPr>
          <p:nvPr/>
        </p:nvSpPr>
        <p:spPr>
          <a:xfrm rot="3600000">
            <a:off x="3452813" y="1878013"/>
            <a:ext cx="3657600" cy="3657600"/>
          </a:xfrm>
          <a:prstGeom prst="arc">
            <a:avLst>
              <a:gd name="adj1" fmla="val 16200000"/>
              <a:gd name="adj2" fmla="val 19742576"/>
            </a:avLst>
          </a:pr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5" name="Arc 164"/>
          <p:cNvSpPr>
            <a:spLocks noChangeAspect="1"/>
          </p:cNvSpPr>
          <p:nvPr/>
        </p:nvSpPr>
        <p:spPr>
          <a:xfrm rot="18000000">
            <a:off x="2144713" y="1144588"/>
            <a:ext cx="3657600" cy="3657600"/>
          </a:xfrm>
          <a:prstGeom prst="arc">
            <a:avLst>
              <a:gd name="adj1" fmla="val 16200000"/>
              <a:gd name="adj2" fmla="val 19742576"/>
            </a:avLst>
          </a:pr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6" name="Arc 165"/>
          <p:cNvSpPr>
            <a:spLocks noChangeAspect="1"/>
          </p:cNvSpPr>
          <p:nvPr/>
        </p:nvSpPr>
        <p:spPr>
          <a:xfrm rot="14400000">
            <a:off x="1722438" y="1879600"/>
            <a:ext cx="3657600" cy="3657600"/>
          </a:xfrm>
          <a:prstGeom prst="arc">
            <a:avLst>
              <a:gd name="adj1" fmla="val 16200000"/>
              <a:gd name="adj2" fmla="val 19742576"/>
            </a:avLst>
          </a:pr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7" name="Arc 166"/>
          <p:cNvSpPr>
            <a:spLocks noChangeAspect="1"/>
          </p:cNvSpPr>
          <p:nvPr/>
        </p:nvSpPr>
        <p:spPr>
          <a:xfrm rot="10800000">
            <a:off x="2143125" y="2609850"/>
            <a:ext cx="3657600" cy="3657600"/>
          </a:xfrm>
          <a:prstGeom prst="arc">
            <a:avLst>
              <a:gd name="adj1" fmla="val 16200000"/>
              <a:gd name="adj2" fmla="val 19742576"/>
            </a:avLst>
          </a:pr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9" name="Arc 168"/>
          <p:cNvSpPr>
            <a:spLocks noChangeAspect="1"/>
          </p:cNvSpPr>
          <p:nvPr/>
        </p:nvSpPr>
        <p:spPr>
          <a:xfrm rot="7200000">
            <a:off x="2984500" y="2606675"/>
            <a:ext cx="3657600" cy="3657600"/>
          </a:xfrm>
          <a:prstGeom prst="arc">
            <a:avLst>
              <a:gd name="adj1" fmla="val 16200000"/>
              <a:gd name="adj2" fmla="val 19742576"/>
            </a:avLst>
          </a:pr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7" name="Arc 146"/>
          <p:cNvSpPr>
            <a:spLocks noChangeAspect="1"/>
          </p:cNvSpPr>
          <p:nvPr/>
        </p:nvSpPr>
        <p:spPr>
          <a:xfrm rot="7200000" flipH="1">
            <a:off x="3409950" y="1866900"/>
            <a:ext cx="3657600" cy="3657600"/>
          </a:xfrm>
          <a:prstGeom prst="arc">
            <a:avLst>
              <a:gd name="adj1" fmla="val 16200000"/>
              <a:gd name="adj2" fmla="val 19742576"/>
            </a:avLst>
          </a:pr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645" name="Line 184"/>
          <p:cNvSpPr>
            <a:spLocks noChangeShapeType="1"/>
          </p:cNvSpPr>
          <p:nvPr/>
        </p:nvSpPr>
        <p:spPr bwMode="auto">
          <a:xfrm rot="18000000" flipV="1">
            <a:off x="6175375" y="4979988"/>
            <a:ext cx="914400" cy="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  <a:ea typeface="ＭＳ Ｐゴシック" charset="-128"/>
            </a:endParaRPr>
          </a:p>
        </p:txBody>
      </p:sp>
      <p:sp>
        <p:nvSpPr>
          <p:cNvPr id="26647" name="Line 184"/>
          <p:cNvSpPr>
            <a:spLocks noChangeShapeType="1"/>
          </p:cNvSpPr>
          <p:nvPr/>
        </p:nvSpPr>
        <p:spPr bwMode="auto">
          <a:xfrm flipV="1">
            <a:off x="3919538" y="1130300"/>
            <a:ext cx="914400" cy="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  <a:ea typeface="ＭＳ Ｐゴシック" charset="-128"/>
            </a:endParaRPr>
          </a:p>
        </p:txBody>
      </p:sp>
      <p:sp>
        <p:nvSpPr>
          <p:cNvPr id="26649" name="Line 184"/>
          <p:cNvSpPr>
            <a:spLocks noChangeShapeType="1"/>
          </p:cNvSpPr>
          <p:nvPr/>
        </p:nvSpPr>
        <p:spPr bwMode="auto">
          <a:xfrm rot="14400000" flipV="1">
            <a:off x="1709738" y="5011738"/>
            <a:ext cx="914400" cy="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  <a:ea typeface="ＭＳ Ｐゴシック" charset="-128"/>
            </a:endParaRPr>
          </a:p>
        </p:txBody>
      </p:sp>
      <p:sp>
        <p:nvSpPr>
          <p:cNvPr id="26650" name="Line 184"/>
          <p:cNvSpPr>
            <a:spLocks noChangeShapeType="1"/>
          </p:cNvSpPr>
          <p:nvPr/>
        </p:nvSpPr>
        <p:spPr bwMode="auto">
          <a:xfrm flipV="1">
            <a:off x="3948113" y="6284913"/>
            <a:ext cx="914400" cy="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  <a:ea typeface="ＭＳ Ｐゴシック" charset="-128"/>
            </a:endParaRPr>
          </a:p>
        </p:txBody>
      </p:sp>
      <p:sp>
        <p:nvSpPr>
          <p:cNvPr id="26651" name="Rectangle 13"/>
          <p:cNvSpPr>
            <a:spLocks noChangeArrowheads="1"/>
          </p:cNvSpPr>
          <p:nvPr/>
        </p:nvSpPr>
        <p:spPr bwMode="auto">
          <a:xfrm rot="10800000">
            <a:off x="4256088" y="6140450"/>
            <a:ext cx="279400" cy="485775"/>
          </a:xfrm>
          <a:prstGeom prst="rect">
            <a:avLst/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3500000" scaled="0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-110" charset="0"/>
              <a:ea typeface="Comic Sans MS" pitchFamily="-110" charset="0"/>
              <a:cs typeface="Comic Sans MS" pitchFamily="-110" charset="0"/>
            </a:endParaRPr>
          </a:p>
        </p:txBody>
      </p:sp>
      <p:sp>
        <p:nvSpPr>
          <p:cNvPr id="26652" name="Rectangle 136"/>
          <p:cNvSpPr>
            <a:spLocks noChangeArrowheads="1"/>
          </p:cNvSpPr>
          <p:nvPr/>
        </p:nvSpPr>
        <p:spPr bwMode="auto">
          <a:xfrm rot="3600000">
            <a:off x="1951038" y="4827588"/>
            <a:ext cx="279400" cy="46355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-110" charset="0"/>
              <a:ea typeface="Comic Sans MS" pitchFamily="-110" charset="0"/>
              <a:cs typeface="Comic Sans MS" pitchFamily="-110" charset="0"/>
            </a:endParaRPr>
          </a:p>
        </p:txBody>
      </p:sp>
      <p:sp>
        <p:nvSpPr>
          <p:cNvPr id="120" name="Arc 119"/>
          <p:cNvSpPr/>
          <p:nvPr/>
        </p:nvSpPr>
        <p:spPr>
          <a:xfrm>
            <a:off x="3173413" y="6292850"/>
            <a:ext cx="1041400" cy="1206500"/>
          </a:xfrm>
          <a:prstGeom prst="arc">
            <a:avLst>
              <a:gd name="adj1" fmla="val 16200000"/>
              <a:gd name="adj2" fmla="val 21320030"/>
            </a:avLst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1" name="Arc 120"/>
          <p:cNvSpPr/>
          <p:nvPr/>
        </p:nvSpPr>
        <p:spPr>
          <a:xfrm flipH="1">
            <a:off x="4595813" y="6286500"/>
            <a:ext cx="1041400" cy="1206500"/>
          </a:xfrm>
          <a:prstGeom prst="arc">
            <a:avLst>
              <a:gd name="adj1" fmla="val 16200000"/>
              <a:gd name="adj2" fmla="val 21320030"/>
            </a:avLst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9" name="Slide Number Placeholder 1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6E72C0-AA60-4105-9AF7-EC62B524A588}" type="slidenum">
              <a:rPr lang="en-US"/>
              <a:pPr>
                <a:defRPr/>
              </a:pPr>
              <a:t>36</a:t>
            </a:fld>
            <a:endParaRPr lang="en-US"/>
          </a:p>
        </p:txBody>
      </p:sp>
      <p:grpSp>
        <p:nvGrpSpPr>
          <p:cNvPr id="112" name="Oval 111"/>
          <p:cNvGrpSpPr>
            <a:grpSpLocks/>
          </p:cNvGrpSpPr>
          <p:nvPr/>
        </p:nvGrpSpPr>
        <p:grpSpPr bwMode="auto">
          <a:xfrm>
            <a:off x="5535613" y="1444625"/>
            <a:ext cx="2047875" cy="2036763"/>
            <a:chOff x="3487" y="910"/>
            <a:chExt cx="1290" cy="1283"/>
          </a:xfrm>
        </p:grpSpPr>
        <p:pic>
          <p:nvPicPr>
            <p:cNvPr id="644121" name="Oval 111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487" y="910"/>
              <a:ext cx="1290" cy="1283"/>
            </a:xfrm>
            <a:prstGeom prst="rect">
              <a:avLst/>
            </a:prstGeom>
            <a:noFill/>
          </p:spPr>
        </p:pic>
        <p:sp>
          <p:nvSpPr>
            <p:cNvPr id="644122" name="Text Box 26"/>
            <p:cNvSpPr txBox="1">
              <a:spLocks noChangeArrowheads="1"/>
            </p:cNvSpPr>
            <p:nvPr/>
          </p:nvSpPr>
          <p:spPr bwMode="auto">
            <a:xfrm>
              <a:off x="3707" y="1112"/>
              <a:ext cx="853" cy="8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sp>
        <p:nvSpPr>
          <p:cNvPr id="236" name="Arc 235"/>
          <p:cNvSpPr>
            <a:spLocks noChangeAspect="1"/>
          </p:cNvSpPr>
          <p:nvPr/>
        </p:nvSpPr>
        <p:spPr>
          <a:xfrm rot="577047">
            <a:off x="2286000" y="939800"/>
            <a:ext cx="4530725" cy="3879850"/>
          </a:xfrm>
          <a:prstGeom prst="arc">
            <a:avLst>
              <a:gd name="adj1" fmla="val 16200000"/>
              <a:gd name="adj2" fmla="val 19742576"/>
            </a:avLst>
          </a:prstGeom>
          <a:ln w="38100" cap="flat" cmpd="sng" algn="ctr">
            <a:solidFill>
              <a:srgbClr val="DD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7" name="Arc 236"/>
          <p:cNvSpPr>
            <a:spLocks noChangeAspect="1"/>
          </p:cNvSpPr>
          <p:nvPr/>
        </p:nvSpPr>
        <p:spPr>
          <a:xfrm rot="18146531">
            <a:off x="1539082" y="1186656"/>
            <a:ext cx="4491038" cy="3825875"/>
          </a:xfrm>
          <a:prstGeom prst="arc">
            <a:avLst>
              <a:gd name="adj1" fmla="val 16200000"/>
              <a:gd name="adj2" fmla="val 19742576"/>
            </a:avLst>
          </a:prstGeom>
          <a:ln w="38100" cap="flat" cmpd="sng" algn="ctr">
            <a:solidFill>
              <a:srgbClr val="DD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61" name="Straight Connector 260"/>
          <p:cNvCxnSpPr>
            <a:stCxn id="237" idx="2"/>
            <a:endCxn id="236" idx="0"/>
          </p:cNvCxnSpPr>
          <p:nvPr/>
        </p:nvCxnSpPr>
        <p:spPr>
          <a:xfrm>
            <a:off x="3840163" y="960438"/>
            <a:ext cx="1035050" cy="6350"/>
          </a:xfrm>
          <a:prstGeom prst="line">
            <a:avLst/>
          </a:prstGeom>
          <a:ln w="38100">
            <a:solidFill>
              <a:srgbClr val="DD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6" name="Arc 265"/>
          <p:cNvSpPr>
            <a:spLocks noChangeAspect="1"/>
          </p:cNvSpPr>
          <p:nvPr/>
        </p:nvSpPr>
        <p:spPr>
          <a:xfrm rot="14995628">
            <a:off x="1197769" y="2110582"/>
            <a:ext cx="4721225" cy="3767137"/>
          </a:xfrm>
          <a:prstGeom prst="arc">
            <a:avLst>
              <a:gd name="adj1" fmla="val 16200000"/>
              <a:gd name="adj2" fmla="val 19742576"/>
            </a:avLst>
          </a:prstGeom>
          <a:ln w="38100" cap="flat" cmpd="sng" algn="ctr">
            <a:solidFill>
              <a:srgbClr val="DD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4" name="Arc 273"/>
          <p:cNvSpPr>
            <a:spLocks noChangeAspect="1"/>
          </p:cNvSpPr>
          <p:nvPr/>
        </p:nvSpPr>
        <p:spPr>
          <a:xfrm rot="11169758">
            <a:off x="1835150" y="2687638"/>
            <a:ext cx="4721225" cy="3767137"/>
          </a:xfrm>
          <a:prstGeom prst="arc">
            <a:avLst>
              <a:gd name="adj1" fmla="val 16200000"/>
              <a:gd name="adj2" fmla="val 19742576"/>
            </a:avLst>
          </a:prstGeom>
          <a:ln w="38100" cap="flat" cmpd="sng" algn="ctr">
            <a:solidFill>
              <a:srgbClr val="DD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Group 339"/>
          <p:cNvGrpSpPr>
            <a:grpSpLocks/>
          </p:cNvGrpSpPr>
          <p:nvPr/>
        </p:nvGrpSpPr>
        <p:grpSpPr bwMode="auto">
          <a:xfrm rot="-405403">
            <a:off x="1827213" y="4460875"/>
            <a:ext cx="539750" cy="1293813"/>
            <a:chOff x="2462702" y="3040432"/>
            <a:chExt cx="645066" cy="1378422"/>
          </a:xfrm>
        </p:grpSpPr>
        <p:sp>
          <p:nvSpPr>
            <p:cNvPr id="284" name="Freeform 283"/>
            <p:cNvSpPr/>
            <p:nvPr/>
          </p:nvSpPr>
          <p:spPr>
            <a:xfrm rot="5874282" flipH="1">
              <a:off x="2611284" y="3922168"/>
              <a:ext cx="747561" cy="244745"/>
            </a:xfrm>
            <a:custGeom>
              <a:avLst/>
              <a:gdLst>
                <a:gd name="connsiteX0" fmla="*/ 0 w 333487"/>
                <a:gd name="connsiteY0" fmla="*/ 0 h 441063"/>
                <a:gd name="connsiteX1" fmla="*/ 53788 w 333487"/>
                <a:gd name="connsiteY1" fmla="*/ 161364 h 441063"/>
                <a:gd name="connsiteX2" fmla="*/ 182880 w 333487"/>
                <a:gd name="connsiteY2" fmla="*/ 247426 h 441063"/>
                <a:gd name="connsiteX3" fmla="*/ 333487 w 333487"/>
                <a:gd name="connsiteY3" fmla="*/ 441063 h 441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487" h="441063">
                  <a:moveTo>
                    <a:pt x="0" y="0"/>
                  </a:moveTo>
                  <a:cubicBezTo>
                    <a:pt x="11654" y="60063"/>
                    <a:pt x="23308" y="120126"/>
                    <a:pt x="53788" y="161364"/>
                  </a:cubicBezTo>
                  <a:cubicBezTo>
                    <a:pt x="84268" y="202602"/>
                    <a:pt x="136264" y="200810"/>
                    <a:pt x="182880" y="247426"/>
                  </a:cubicBezTo>
                  <a:cubicBezTo>
                    <a:pt x="229496" y="294042"/>
                    <a:pt x="281491" y="367552"/>
                    <a:pt x="333487" y="441063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85" name="Freeform 284"/>
            <p:cNvSpPr/>
            <p:nvPr/>
          </p:nvSpPr>
          <p:spPr>
            <a:xfrm rot="21386850">
              <a:off x="2462452" y="3039878"/>
              <a:ext cx="455341" cy="683291"/>
            </a:xfrm>
            <a:custGeom>
              <a:avLst/>
              <a:gdLst>
                <a:gd name="connsiteX0" fmla="*/ 0 w 333487"/>
                <a:gd name="connsiteY0" fmla="*/ 0 h 441063"/>
                <a:gd name="connsiteX1" fmla="*/ 53788 w 333487"/>
                <a:gd name="connsiteY1" fmla="*/ 161364 h 441063"/>
                <a:gd name="connsiteX2" fmla="*/ 182880 w 333487"/>
                <a:gd name="connsiteY2" fmla="*/ 247426 h 441063"/>
                <a:gd name="connsiteX3" fmla="*/ 333487 w 333487"/>
                <a:gd name="connsiteY3" fmla="*/ 441063 h 441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487" h="441063">
                  <a:moveTo>
                    <a:pt x="0" y="0"/>
                  </a:moveTo>
                  <a:cubicBezTo>
                    <a:pt x="11654" y="60063"/>
                    <a:pt x="23308" y="120126"/>
                    <a:pt x="53788" y="161364"/>
                  </a:cubicBezTo>
                  <a:cubicBezTo>
                    <a:pt x="84268" y="202602"/>
                    <a:pt x="136264" y="200810"/>
                    <a:pt x="182880" y="247426"/>
                  </a:cubicBezTo>
                  <a:cubicBezTo>
                    <a:pt x="229496" y="294042"/>
                    <a:pt x="281491" y="367552"/>
                    <a:pt x="333487" y="441063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cxnSp>
        <p:nvCxnSpPr>
          <p:cNvPr id="286" name="Straight Connector 285"/>
          <p:cNvCxnSpPr/>
          <p:nvPr/>
        </p:nvCxnSpPr>
        <p:spPr>
          <a:xfrm>
            <a:off x="1779588" y="4616450"/>
            <a:ext cx="428625" cy="885825"/>
          </a:xfrm>
          <a:prstGeom prst="line">
            <a:avLst/>
          </a:prstGeom>
          <a:ln w="38100">
            <a:solidFill>
              <a:srgbClr val="DD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9" name="Arc 288"/>
          <p:cNvSpPr>
            <a:spLocks noChangeAspect="1"/>
          </p:cNvSpPr>
          <p:nvPr/>
        </p:nvSpPr>
        <p:spPr>
          <a:xfrm rot="3574480">
            <a:off x="2988469" y="1631157"/>
            <a:ext cx="4356100" cy="3922712"/>
          </a:xfrm>
          <a:prstGeom prst="arc">
            <a:avLst>
              <a:gd name="adj1" fmla="val 16200000"/>
              <a:gd name="adj2" fmla="val 19742576"/>
            </a:avLst>
          </a:prstGeom>
          <a:ln w="38100" cap="flat" cmpd="sng" algn="ctr">
            <a:solidFill>
              <a:srgbClr val="DD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0" name="Arc 289"/>
          <p:cNvSpPr>
            <a:spLocks noChangeAspect="1"/>
          </p:cNvSpPr>
          <p:nvPr/>
        </p:nvSpPr>
        <p:spPr>
          <a:xfrm rot="7277956">
            <a:off x="2981326" y="2547937"/>
            <a:ext cx="3848100" cy="3870325"/>
          </a:xfrm>
          <a:prstGeom prst="arc">
            <a:avLst>
              <a:gd name="adj1" fmla="val 16200000"/>
              <a:gd name="adj2" fmla="val 19742576"/>
            </a:avLst>
          </a:prstGeom>
          <a:ln w="38100" cap="flat" cmpd="sng" algn="ctr">
            <a:solidFill>
              <a:srgbClr val="DD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91" name="Straight Connector 290"/>
          <p:cNvCxnSpPr>
            <a:stCxn id="289" idx="2"/>
            <a:endCxn id="290" idx="0"/>
          </p:cNvCxnSpPr>
          <p:nvPr/>
        </p:nvCxnSpPr>
        <p:spPr>
          <a:xfrm rot="5400000">
            <a:off x="6348413" y="4814888"/>
            <a:ext cx="882650" cy="463550"/>
          </a:xfrm>
          <a:prstGeom prst="line">
            <a:avLst/>
          </a:prstGeom>
          <a:ln w="38100">
            <a:solidFill>
              <a:srgbClr val="DD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Connector 291"/>
          <p:cNvCxnSpPr>
            <a:stCxn id="274" idx="0"/>
            <a:endCxn id="290" idx="2"/>
          </p:cNvCxnSpPr>
          <p:nvPr/>
        </p:nvCxnSpPr>
        <p:spPr>
          <a:xfrm flipV="1">
            <a:off x="3992563" y="6410325"/>
            <a:ext cx="900112" cy="33338"/>
          </a:xfrm>
          <a:prstGeom prst="line">
            <a:avLst/>
          </a:prstGeom>
          <a:ln w="38100">
            <a:solidFill>
              <a:srgbClr val="DD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2" name="TextBox 141"/>
          <p:cNvSpPr txBox="1"/>
          <p:nvPr/>
        </p:nvSpPr>
        <p:spPr>
          <a:xfrm>
            <a:off x="1803400" y="6211888"/>
            <a:ext cx="17653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100m             |--------|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  <a:ea typeface="ＭＳ Ｐゴシック" charset="-128"/>
            </a:endParaRPr>
          </a:p>
        </p:txBody>
      </p:sp>
      <p:grpSp>
        <p:nvGrpSpPr>
          <p:cNvPr id="3" name="Group 761"/>
          <p:cNvGrpSpPr>
            <a:grpSpLocks/>
          </p:cNvGrpSpPr>
          <p:nvPr/>
        </p:nvGrpSpPr>
        <p:grpSpPr bwMode="auto">
          <a:xfrm>
            <a:off x="2147888" y="2036763"/>
            <a:ext cx="4435475" cy="307975"/>
            <a:chOff x="2147277" y="2037079"/>
            <a:chExt cx="4436403" cy="307777"/>
          </a:xfrm>
        </p:grpSpPr>
        <p:sp>
          <p:nvSpPr>
            <p:cNvPr id="26660" name="Text Box 19"/>
            <p:cNvSpPr txBox="1">
              <a:spLocks noChangeArrowheads="1"/>
            </p:cNvSpPr>
            <p:nvPr/>
          </p:nvSpPr>
          <p:spPr bwMode="auto">
            <a:xfrm>
              <a:off x="3528691" y="2037079"/>
              <a:ext cx="197049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en-US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-110" charset="0"/>
                  <a:ea typeface="Comic Sans MS" pitchFamily="-110" charset="0"/>
                  <a:cs typeface="Comic Sans MS" pitchFamily="-110" charset="0"/>
                </a:rPr>
                <a:t>6 </a:t>
              </a:r>
              <a:r>
                <a:rPr lang="en-US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-110" charset="0"/>
                  <a:ea typeface="Comic Sans MS" pitchFamily="-110" charset="0"/>
                  <a:cs typeface="Comic Sans MS" pitchFamily="-110" charset="0"/>
                </a:rPr>
                <a:t>pass </a:t>
              </a:r>
              <a:r>
                <a:rPr lang="en-US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-110" charset="0"/>
                  <a:ea typeface="Comic Sans MS" pitchFamily="-110" charset="0"/>
                  <a:cs typeface="Comic Sans MS" pitchFamily="-110" charset="0"/>
                </a:rPr>
                <a:t>2.5 </a:t>
              </a:r>
              <a:r>
                <a:rPr lang="en-US" sz="14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-110" charset="0"/>
                  <a:ea typeface="Comic Sans MS" pitchFamily="-110" charset="0"/>
                  <a:cs typeface="Comic Sans MS" pitchFamily="-110" charset="0"/>
                </a:rPr>
                <a:t>GeV</a:t>
              </a:r>
              <a:r>
                <a:rPr lang="en-US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-110" charset="0"/>
                  <a:ea typeface="Comic Sans MS" pitchFamily="-110" charset="0"/>
                  <a:cs typeface="Comic Sans MS" pitchFamily="-110" charset="0"/>
                </a:rPr>
                <a:t> ERL</a:t>
              </a:r>
            </a:p>
          </p:txBody>
        </p:sp>
        <p:cxnSp>
          <p:nvCxnSpPr>
            <p:cNvPr id="113" name="Straight Arrow Connector 112"/>
            <p:cNvCxnSpPr/>
            <p:nvPr/>
          </p:nvCxnSpPr>
          <p:spPr>
            <a:xfrm>
              <a:off x="5238786" y="2227457"/>
              <a:ext cx="1344894" cy="42834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Straight Arrow Connector 300"/>
            <p:cNvCxnSpPr>
              <a:endCxn id="180" idx="0"/>
            </p:cNvCxnSpPr>
            <p:nvPr/>
          </p:nvCxnSpPr>
          <p:spPr>
            <a:xfrm rot="10800000">
              <a:off x="2147277" y="2216351"/>
              <a:ext cx="1467157" cy="11106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646" name="Line 184"/>
          <p:cNvSpPr>
            <a:spLocks noChangeShapeType="1"/>
          </p:cNvSpPr>
          <p:nvPr/>
        </p:nvSpPr>
        <p:spPr bwMode="auto">
          <a:xfrm rot="14400000" flipV="1">
            <a:off x="6148388" y="2403475"/>
            <a:ext cx="914400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  <a:ea typeface="ＭＳ Ｐゴシック" charset="-128"/>
            </a:endParaRPr>
          </a:p>
        </p:txBody>
      </p:sp>
      <p:grpSp>
        <p:nvGrpSpPr>
          <p:cNvPr id="4" name="Group 191"/>
          <p:cNvGrpSpPr>
            <a:grpSpLocks noChangeAspect="1"/>
          </p:cNvGrpSpPr>
          <p:nvPr/>
        </p:nvGrpSpPr>
        <p:grpSpPr bwMode="auto">
          <a:xfrm rot="3651754">
            <a:off x="6410325" y="2273300"/>
            <a:ext cx="623888" cy="134938"/>
            <a:chOff x="786993" y="1745932"/>
            <a:chExt cx="740248" cy="161824"/>
          </a:xfrm>
        </p:grpSpPr>
        <p:grpSp>
          <p:nvGrpSpPr>
            <p:cNvPr id="644457" name="Group 102"/>
            <p:cNvGrpSpPr>
              <a:grpSpLocks/>
            </p:cNvGrpSpPr>
            <p:nvPr/>
          </p:nvGrpSpPr>
          <p:grpSpPr bwMode="auto">
            <a:xfrm>
              <a:off x="1335274" y="1746533"/>
              <a:ext cx="191967" cy="158541"/>
              <a:chOff x="1338874" y="1146562"/>
              <a:chExt cx="191967" cy="158541"/>
            </a:xfrm>
          </p:grpSpPr>
          <p:sp>
            <p:nvSpPr>
              <p:cNvPr id="255" name="Oval 115"/>
              <p:cNvSpPr>
                <a:spLocks noChangeArrowheads="1"/>
              </p:cNvSpPr>
              <p:nvPr/>
            </p:nvSpPr>
            <p:spPr bwMode="auto">
              <a:xfrm flipH="1">
                <a:off x="1474057" y="1147994"/>
                <a:ext cx="54624" cy="158016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/>
                  <a:ea typeface="+mn-ea"/>
                  <a:cs typeface="Comic Sans MS"/>
                </a:endParaRPr>
              </a:p>
            </p:txBody>
          </p:sp>
          <p:sp>
            <p:nvSpPr>
              <p:cNvPr id="256" name="Oval 116"/>
              <p:cNvSpPr>
                <a:spLocks noChangeArrowheads="1"/>
              </p:cNvSpPr>
              <p:nvPr/>
            </p:nvSpPr>
            <p:spPr bwMode="auto">
              <a:xfrm flipH="1">
                <a:off x="1430386" y="1148483"/>
                <a:ext cx="50857" cy="158016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/>
                  <a:ea typeface="+mn-ea"/>
                  <a:cs typeface="Comic Sans MS"/>
                </a:endParaRPr>
              </a:p>
            </p:txBody>
          </p:sp>
          <p:sp>
            <p:nvSpPr>
              <p:cNvPr id="257" name="Oval 117"/>
              <p:cNvSpPr>
                <a:spLocks noChangeAspect="1" noChangeArrowheads="1"/>
              </p:cNvSpPr>
              <p:nvPr/>
            </p:nvSpPr>
            <p:spPr bwMode="auto">
              <a:xfrm flipH="1">
                <a:off x="1379657" y="1147116"/>
                <a:ext cx="54624" cy="158016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/>
                  <a:ea typeface="+mn-ea"/>
                  <a:cs typeface="Comic Sans MS"/>
                </a:endParaRPr>
              </a:p>
            </p:txBody>
          </p:sp>
          <p:sp>
            <p:nvSpPr>
              <p:cNvPr id="258" name="Oval 118"/>
              <p:cNvSpPr>
                <a:spLocks noChangeArrowheads="1"/>
              </p:cNvSpPr>
              <p:nvPr/>
            </p:nvSpPr>
            <p:spPr bwMode="auto">
              <a:xfrm flipH="1">
                <a:off x="1336664" y="1146867"/>
                <a:ext cx="54624" cy="15801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/>
                  <a:ea typeface="+mn-ea"/>
                  <a:cs typeface="Comic Sans MS"/>
                </a:endParaRPr>
              </a:p>
            </p:txBody>
          </p:sp>
        </p:grpSp>
        <p:grpSp>
          <p:nvGrpSpPr>
            <p:cNvPr id="644458" name="Group 103"/>
            <p:cNvGrpSpPr>
              <a:grpSpLocks/>
            </p:cNvGrpSpPr>
            <p:nvPr/>
          </p:nvGrpSpPr>
          <p:grpSpPr bwMode="auto">
            <a:xfrm>
              <a:off x="1155938" y="1745932"/>
              <a:ext cx="189214" cy="159104"/>
              <a:chOff x="1343464" y="1144477"/>
              <a:chExt cx="189214" cy="159104"/>
            </a:xfrm>
          </p:grpSpPr>
          <p:sp>
            <p:nvSpPr>
              <p:cNvPr id="251" name="Oval 115"/>
              <p:cNvSpPr>
                <a:spLocks noChangeArrowheads="1"/>
              </p:cNvSpPr>
              <p:nvPr/>
            </p:nvSpPr>
            <p:spPr bwMode="auto">
              <a:xfrm flipH="1">
                <a:off x="1475494" y="1145992"/>
                <a:ext cx="54623" cy="156112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/>
                  <a:ea typeface="+mn-ea"/>
                  <a:cs typeface="Comic Sans MS"/>
                </a:endParaRPr>
              </a:p>
            </p:txBody>
          </p:sp>
          <p:sp>
            <p:nvSpPr>
              <p:cNvPr id="252" name="Oval 116"/>
              <p:cNvSpPr>
                <a:spLocks noChangeArrowheads="1"/>
              </p:cNvSpPr>
              <p:nvPr/>
            </p:nvSpPr>
            <p:spPr bwMode="auto">
              <a:xfrm flipH="1">
                <a:off x="1432501" y="1145745"/>
                <a:ext cx="54623" cy="156112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/>
                  <a:ea typeface="+mn-ea"/>
                  <a:cs typeface="Comic Sans MS"/>
                </a:endParaRPr>
              </a:p>
            </p:txBody>
          </p:sp>
          <p:sp>
            <p:nvSpPr>
              <p:cNvPr id="253" name="Oval 117"/>
              <p:cNvSpPr>
                <a:spLocks noChangeArrowheads="1"/>
              </p:cNvSpPr>
              <p:nvPr/>
            </p:nvSpPr>
            <p:spPr bwMode="auto">
              <a:xfrm flipH="1">
                <a:off x="1387912" y="1147895"/>
                <a:ext cx="50856" cy="156112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/>
                  <a:ea typeface="+mn-ea"/>
                  <a:cs typeface="Comic Sans MS"/>
                </a:endParaRPr>
              </a:p>
            </p:txBody>
          </p:sp>
          <p:sp>
            <p:nvSpPr>
              <p:cNvPr id="254" name="Oval 118"/>
              <p:cNvSpPr>
                <a:spLocks noChangeArrowheads="1"/>
              </p:cNvSpPr>
              <p:nvPr/>
            </p:nvSpPr>
            <p:spPr bwMode="auto">
              <a:xfrm flipH="1">
                <a:off x="1340662" y="1144130"/>
                <a:ext cx="54625" cy="156112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/>
                  <a:ea typeface="+mn-ea"/>
                  <a:cs typeface="Comic Sans MS"/>
                </a:endParaRPr>
              </a:p>
            </p:txBody>
          </p:sp>
        </p:grpSp>
        <p:grpSp>
          <p:nvGrpSpPr>
            <p:cNvPr id="644459" name="Group 108"/>
            <p:cNvGrpSpPr>
              <a:grpSpLocks/>
            </p:cNvGrpSpPr>
            <p:nvPr/>
          </p:nvGrpSpPr>
          <p:grpSpPr bwMode="auto">
            <a:xfrm>
              <a:off x="970671" y="1748853"/>
              <a:ext cx="191965" cy="158540"/>
              <a:chOff x="1342123" y="1145914"/>
              <a:chExt cx="191965" cy="158540"/>
            </a:xfrm>
          </p:grpSpPr>
          <p:sp>
            <p:nvSpPr>
              <p:cNvPr id="247" name="Oval 115"/>
              <p:cNvSpPr>
                <a:spLocks noChangeArrowheads="1"/>
              </p:cNvSpPr>
              <p:nvPr/>
            </p:nvSpPr>
            <p:spPr bwMode="auto">
              <a:xfrm flipH="1">
                <a:off x="1478045" y="1148587"/>
                <a:ext cx="52740" cy="156112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/>
                  <a:ea typeface="+mn-ea"/>
                  <a:cs typeface="Comic Sans MS"/>
                </a:endParaRPr>
              </a:p>
            </p:txBody>
          </p:sp>
          <p:sp>
            <p:nvSpPr>
              <p:cNvPr id="248" name="Oval 116"/>
              <p:cNvSpPr>
                <a:spLocks noChangeArrowheads="1"/>
              </p:cNvSpPr>
              <p:nvPr/>
            </p:nvSpPr>
            <p:spPr bwMode="auto">
              <a:xfrm flipH="1">
                <a:off x="1432610" y="1148612"/>
                <a:ext cx="50856" cy="156112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/>
                  <a:ea typeface="+mn-ea"/>
                  <a:cs typeface="Comic Sans MS"/>
                </a:endParaRPr>
              </a:p>
            </p:txBody>
          </p:sp>
          <p:sp>
            <p:nvSpPr>
              <p:cNvPr id="249" name="Oval 117"/>
              <p:cNvSpPr>
                <a:spLocks noChangeArrowheads="1"/>
              </p:cNvSpPr>
              <p:nvPr/>
            </p:nvSpPr>
            <p:spPr bwMode="auto">
              <a:xfrm flipH="1">
                <a:off x="1384442" y="1146510"/>
                <a:ext cx="54624" cy="156112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/>
                  <a:ea typeface="+mn-ea"/>
                  <a:cs typeface="Comic Sans MS"/>
                </a:endParaRPr>
              </a:p>
            </p:txBody>
          </p:sp>
          <p:sp>
            <p:nvSpPr>
              <p:cNvPr id="250" name="Oval 118"/>
              <p:cNvSpPr>
                <a:spLocks noChangeArrowheads="1"/>
              </p:cNvSpPr>
              <p:nvPr/>
            </p:nvSpPr>
            <p:spPr bwMode="auto">
              <a:xfrm flipH="1">
                <a:off x="1340652" y="1147461"/>
                <a:ext cx="52740" cy="156112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/>
                  <a:ea typeface="+mn-ea"/>
                  <a:cs typeface="Comic Sans MS"/>
                </a:endParaRPr>
              </a:p>
            </p:txBody>
          </p:sp>
        </p:grpSp>
        <p:grpSp>
          <p:nvGrpSpPr>
            <p:cNvPr id="644460" name="Group 118"/>
            <p:cNvGrpSpPr>
              <a:grpSpLocks/>
            </p:cNvGrpSpPr>
            <p:nvPr/>
          </p:nvGrpSpPr>
          <p:grpSpPr bwMode="auto">
            <a:xfrm>
              <a:off x="786993" y="1749218"/>
              <a:ext cx="191965" cy="158538"/>
              <a:chOff x="1342461" y="1144795"/>
              <a:chExt cx="191965" cy="158538"/>
            </a:xfrm>
          </p:grpSpPr>
          <p:sp>
            <p:nvSpPr>
              <p:cNvPr id="243" name="Oval 115"/>
              <p:cNvSpPr>
                <a:spLocks noChangeArrowheads="1"/>
              </p:cNvSpPr>
              <p:nvPr/>
            </p:nvSpPr>
            <p:spPr bwMode="auto">
              <a:xfrm flipH="1">
                <a:off x="1478265" y="1144339"/>
                <a:ext cx="54624" cy="156112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/>
                  <a:ea typeface="+mn-ea"/>
                  <a:cs typeface="Comic Sans MS"/>
                </a:endParaRPr>
              </a:p>
            </p:txBody>
          </p:sp>
          <p:sp>
            <p:nvSpPr>
              <p:cNvPr id="244" name="Oval 116"/>
              <p:cNvSpPr>
                <a:spLocks noChangeArrowheads="1"/>
              </p:cNvSpPr>
              <p:nvPr/>
            </p:nvSpPr>
            <p:spPr bwMode="auto">
              <a:xfrm flipH="1">
                <a:off x="1434594" y="1144828"/>
                <a:ext cx="50857" cy="156112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/>
                  <a:ea typeface="+mn-ea"/>
                  <a:cs typeface="Comic Sans MS"/>
                </a:endParaRPr>
              </a:p>
            </p:txBody>
          </p:sp>
          <p:sp>
            <p:nvSpPr>
              <p:cNvPr id="245" name="Oval 117"/>
              <p:cNvSpPr>
                <a:spLocks noChangeArrowheads="1"/>
              </p:cNvSpPr>
              <p:nvPr/>
            </p:nvSpPr>
            <p:spPr bwMode="auto">
              <a:xfrm flipH="1">
                <a:off x="1383864" y="1143462"/>
                <a:ext cx="54624" cy="156112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/>
                  <a:ea typeface="+mn-ea"/>
                  <a:cs typeface="Comic Sans MS"/>
                </a:endParaRPr>
              </a:p>
            </p:txBody>
          </p:sp>
          <p:sp>
            <p:nvSpPr>
              <p:cNvPr id="246" name="Oval 118"/>
              <p:cNvSpPr>
                <a:spLocks noChangeArrowheads="1"/>
              </p:cNvSpPr>
              <p:nvPr/>
            </p:nvSpPr>
            <p:spPr bwMode="auto">
              <a:xfrm flipH="1">
                <a:off x="1340872" y="1143214"/>
                <a:ext cx="54624" cy="156112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/>
                  <a:ea typeface="+mn-ea"/>
                  <a:cs typeface="Comic Sans MS"/>
                </a:endParaRPr>
              </a:p>
            </p:txBody>
          </p:sp>
        </p:grpSp>
      </p:grpSp>
      <p:sp>
        <p:nvSpPr>
          <p:cNvPr id="748" name="Rounded Rectangle 747"/>
          <p:cNvSpPr/>
          <p:nvPr/>
        </p:nvSpPr>
        <p:spPr>
          <a:xfrm rot="3403867">
            <a:off x="6025357" y="2420143"/>
            <a:ext cx="825500" cy="150813"/>
          </a:xfrm>
          <a:prstGeom prst="roundRect">
            <a:avLst/>
          </a:prstGeom>
          <a:noFill/>
          <a:ln w="76200" cap="flat" cmpd="tri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49" name="Text Box 19"/>
          <p:cNvSpPr txBox="1">
            <a:spLocks noChangeArrowheads="1"/>
          </p:cNvSpPr>
          <p:nvPr/>
        </p:nvSpPr>
        <p:spPr bwMode="auto">
          <a:xfrm rot="3304980">
            <a:off x="5541963" y="2451100"/>
            <a:ext cx="10096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400" dirty="0">
                <a:solidFill>
                  <a:srgbClr val="1513D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ＭＳ Ｐゴシック" charset="-128"/>
                <a:cs typeface="Comic Sans MS"/>
              </a:rPr>
              <a:t>Coherent </a:t>
            </a:r>
          </a:p>
          <a:p>
            <a:pPr algn="ctr" eaLnBrk="0" hangingPunct="0">
              <a:defRPr/>
            </a:pPr>
            <a:r>
              <a:rPr lang="en-US" sz="1400" dirty="0" err="1">
                <a:solidFill>
                  <a:srgbClr val="1513D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ＭＳ Ｐゴシック" charset="-128"/>
                <a:cs typeface="Comic Sans MS"/>
              </a:rPr>
              <a:t>e</a:t>
            </a:r>
            <a:r>
              <a:rPr lang="en-US" sz="1400" dirty="0">
                <a:solidFill>
                  <a:srgbClr val="1513D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ＭＳ Ｐゴシック" charset="-128"/>
                <a:cs typeface="Comic Sans MS"/>
              </a:rPr>
              <a:t>-cooler</a:t>
            </a:r>
            <a:endParaRPr lang="en-US" sz="1400" dirty="0">
              <a:solidFill>
                <a:srgbClr val="1513D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/>
              <a:ea typeface="ＭＳ Ｐゴシック" charset="-128"/>
              <a:cs typeface="Comic Sans MS"/>
            </a:endParaRPr>
          </a:p>
        </p:txBody>
      </p:sp>
      <p:sp>
        <p:nvSpPr>
          <p:cNvPr id="751" name="Freeform 750"/>
          <p:cNvSpPr/>
          <p:nvPr/>
        </p:nvSpPr>
        <p:spPr>
          <a:xfrm>
            <a:off x="4948238" y="1279525"/>
            <a:ext cx="796925" cy="269875"/>
          </a:xfrm>
          <a:custGeom>
            <a:avLst/>
            <a:gdLst>
              <a:gd name="connsiteX0" fmla="*/ 0 w 796066"/>
              <a:gd name="connsiteY0" fmla="*/ 0 h 268941"/>
              <a:gd name="connsiteX1" fmla="*/ 473336 w 796066"/>
              <a:gd name="connsiteY1" fmla="*/ 86061 h 268941"/>
              <a:gd name="connsiteX2" fmla="*/ 796066 w 796066"/>
              <a:gd name="connsiteY2" fmla="*/ 268941 h 268941"/>
              <a:gd name="connsiteX3" fmla="*/ 796066 w 796066"/>
              <a:gd name="connsiteY3" fmla="*/ 268941 h 268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6066" h="268941">
                <a:moveTo>
                  <a:pt x="0" y="0"/>
                </a:moveTo>
                <a:cubicBezTo>
                  <a:pt x="170329" y="20619"/>
                  <a:pt x="340658" y="41238"/>
                  <a:pt x="473336" y="86061"/>
                </a:cubicBezTo>
                <a:cubicBezTo>
                  <a:pt x="606014" y="130884"/>
                  <a:pt x="796066" y="268941"/>
                  <a:pt x="796066" y="268941"/>
                </a:cubicBezTo>
                <a:lnTo>
                  <a:pt x="796066" y="268941"/>
                </a:lnTo>
              </a:path>
            </a:pathLst>
          </a:custGeom>
          <a:ln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2" name="Freeform 751"/>
          <p:cNvSpPr/>
          <p:nvPr/>
        </p:nvSpPr>
        <p:spPr>
          <a:xfrm rot="18675355">
            <a:off x="2609850" y="958850"/>
            <a:ext cx="912813" cy="373063"/>
          </a:xfrm>
          <a:custGeom>
            <a:avLst/>
            <a:gdLst>
              <a:gd name="connsiteX0" fmla="*/ 0 w 796066"/>
              <a:gd name="connsiteY0" fmla="*/ 0 h 268941"/>
              <a:gd name="connsiteX1" fmla="*/ 473336 w 796066"/>
              <a:gd name="connsiteY1" fmla="*/ 86061 h 268941"/>
              <a:gd name="connsiteX2" fmla="*/ 796066 w 796066"/>
              <a:gd name="connsiteY2" fmla="*/ 268941 h 268941"/>
              <a:gd name="connsiteX3" fmla="*/ 796066 w 796066"/>
              <a:gd name="connsiteY3" fmla="*/ 268941 h 268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6066" h="268941">
                <a:moveTo>
                  <a:pt x="0" y="0"/>
                </a:moveTo>
                <a:cubicBezTo>
                  <a:pt x="170329" y="20619"/>
                  <a:pt x="340658" y="41238"/>
                  <a:pt x="473336" y="86061"/>
                </a:cubicBezTo>
                <a:cubicBezTo>
                  <a:pt x="606014" y="130884"/>
                  <a:pt x="796066" y="268941"/>
                  <a:pt x="796066" y="268941"/>
                </a:cubicBezTo>
                <a:lnTo>
                  <a:pt x="796066" y="268941"/>
                </a:lnTo>
              </a:path>
            </a:pathLst>
          </a:custGeom>
          <a:ln>
            <a:solidFill>
              <a:srgbClr val="DD0000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4" name="Line 184"/>
          <p:cNvSpPr>
            <a:spLocks noChangeShapeType="1"/>
          </p:cNvSpPr>
          <p:nvPr/>
        </p:nvSpPr>
        <p:spPr bwMode="auto">
          <a:xfrm rot="14400000" flipV="1">
            <a:off x="6149975" y="2416175"/>
            <a:ext cx="914400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  <a:ea typeface="ＭＳ Ｐゴシック" charset="-128"/>
            </a:endParaRPr>
          </a:p>
        </p:txBody>
      </p:sp>
      <p:sp>
        <p:nvSpPr>
          <p:cNvPr id="757" name="Freeform 756"/>
          <p:cNvSpPr/>
          <p:nvPr/>
        </p:nvSpPr>
        <p:spPr>
          <a:xfrm>
            <a:off x="4918075" y="1357313"/>
            <a:ext cx="795338" cy="268287"/>
          </a:xfrm>
          <a:custGeom>
            <a:avLst/>
            <a:gdLst>
              <a:gd name="connsiteX0" fmla="*/ 0 w 796066"/>
              <a:gd name="connsiteY0" fmla="*/ 0 h 268941"/>
              <a:gd name="connsiteX1" fmla="*/ 473336 w 796066"/>
              <a:gd name="connsiteY1" fmla="*/ 86061 h 268941"/>
              <a:gd name="connsiteX2" fmla="*/ 796066 w 796066"/>
              <a:gd name="connsiteY2" fmla="*/ 268941 h 268941"/>
              <a:gd name="connsiteX3" fmla="*/ 796066 w 796066"/>
              <a:gd name="connsiteY3" fmla="*/ 268941 h 268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6066" h="268941">
                <a:moveTo>
                  <a:pt x="0" y="0"/>
                </a:moveTo>
                <a:cubicBezTo>
                  <a:pt x="170329" y="20619"/>
                  <a:pt x="340658" y="41238"/>
                  <a:pt x="473336" y="86061"/>
                </a:cubicBezTo>
                <a:cubicBezTo>
                  <a:pt x="606014" y="130884"/>
                  <a:pt x="796066" y="268941"/>
                  <a:pt x="796066" y="268941"/>
                </a:cubicBezTo>
                <a:lnTo>
                  <a:pt x="796066" y="268941"/>
                </a:lnTo>
              </a:path>
            </a:pathLst>
          </a:custGeom>
          <a:ln>
            <a:solidFill>
              <a:srgbClr val="FFFF00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9" name="Group 841"/>
          <p:cNvGrpSpPr>
            <a:grpSpLocks/>
          </p:cNvGrpSpPr>
          <p:nvPr/>
        </p:nvGrpSpPr>
        <p:grpSpPr bwMode="auto">
          <a:xfrm>
            <a:off x="0" y="2808288"/>
            <a:ext cx="1754188" cy="2774950"/>
            <a:chOff x="4444015" y="1097279"/>
            <a:chExt cx="1753496" cy="2775474"/>
          </a:xfrm>
        </p:grpSpPr>
        <p:sp>
          <p:nvSpPr>
            <p:cNvPr id="843" name="Rectangle 10"/>
            <p:cNvSpPr>
              <a:spLocks noChangeAspect="1" noChangeArrowheads="1"/>
            </p:cNvSpPr>
            <p:nvPr/>
          </p:nvSpPr>
          <p:spPr bwMode="auto">
            <a:xfrm rot="1642664" flipH="1">
              <a:off x="5711928" y="1857835"/>
              <a:ext cx="46019" cy="4128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9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ＭＳ Ｐゴシック" charset="-128"/>
                <a:cs typeface="Comic Sans MS"/>
              </a:endParaRPr>
            </a:p>
          </p:txBody>
        </p:sp>
        <p:sp>
          <p:nvSpPr>
            <p:cNvPr id="844" name="Freeform 11"/>
            <p:cNvSpPr>
              <a:spLocks noChangeAspect="1"/>
            </p:cNvSpPr>
            <p:nvPr/>
          </p:nvSpPr>
          <p:spPr bwMode="auto">
            <a:xfrm flipH="1">
              <a:off x="5461202" y="1753040"/>
              <a:ext cx="368155" cy="174658"/>
            </a:xfrm>
            <a:custGeom>
              <a:avLst/>
              <a:gdLst>
                <a:gd name="T0" fmla="*/ 104 w 492"/>
                <a:gd name="T1" fmla="*/ 258 h 258"/>
                <a:gd name="T2" fmla="*/ 0 w 492"/>
                <a:gd name="T3" fmla="*/ 258 h 258"/>
                <a:gd name="T4" fmla="*/ 0 w 492"/>
                <a:gd name="T5" fmla="*/ 0 h 258"/>
                <a:gd name="T6" fmla="*/ 364 w 492"/>
                <a:gd name="T7" fmla="*/ 0 h 258"/>
                <a:gd name="T8" fmla="*/ 492 w 492"/>
                <a:gd name="T9" fmla="*/ 218 h 258"/>
                <a:gd name="T10" fmla="*/ 190 w 492"/>
                <a:gd name="T11" fmla="*/ 218 h 258"/>
                <a:gd name="T12" fmla="*/ 146 w 492"/>
                <a:gd name="T13" fmla="*/ 128 h 258"/>
                <a:gd name="T14" fmla="*/ 80 w 492"/>
                <a:gd name="T15" fmla="*/ 162 h 258"/>
                <a:gd name="T16" fmla="*/ 104 w 492"/>
                <a:gd name="T17" fmla="*/ 258 h 2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2"/>
                <a:gd name="T28" fmla="*/ 0 h 258"/>
                <a:gd name="T29" fmla="*/ 492 w 492"/>
                <a:gd name="T30" fmla="*/ 258 h 2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2" h="258">
                  <a:moveTo>
                    <a:pt x="104" y="258"/>
                  </a:moveTo>
                  <a:lnTo>
                    <a:pt x="0" y="258"/>
                  </a:lnTo>
                  <a:lnTo>
                    <a:pt x="0" y="0"/>
                  </a:lnTo>
                  <a:lnTo>
                    <a:pt x="364" y="0"/>
                  </a:lnTo>
                  <a:lnTo>
                    <a:pt x="492" y="218"/>
                  </a:lnTo>
                  <a:lnTo>
                    <a:pt x="190" y="218"/>
                  </a:lnTo>
                  <a:lnTo>
                    <a:pt x="146" y="128"/>
                  </a:lnTo>
                  <a:lnTo>
                    <a:pt x="80" y="162"/>
                  </a:lnTo>
                  <a:lnTo>
                    <a:pt x="104" y="25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9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ＭＳ Ｐゴシック" charset="-128"/>
                <a:cs typeface="Comic Sans MS"/>
              </a:endParaRPr>
            </a:p>
          </p:txBody>
        </p:sp>
        <p:sp>
          <p:nvSpPr>
            <p:cNvPr id="845" name="Rectangle 12"/>
            <p:cNvSpPr>
              <a:spLocks noChangeAspect="1" noChangeArrowheads="1"/>
            </p:cNvSpPr>
            <p:nvPr/>
          </p:nvSpPr>
          <p:spPr bwMode="auto">
            <a:xfrm rot="1642664" flipH="1">
              <a:off x="5496113" y="1743513"/>
              <a:ext cx="46019" cy="4128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9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ＭＳ Ｐゴシック" charset="-128"/>
                <a:cs typeface="Comic Sans MS"/>
              </a:endParaRPr>
            </a:p>
          </p:txBody>
        </p:sp>
        <p:sp>
          <p:nvSpPr>
            <p:cNvPr id="846" name="Rectangle 14"/>
            <p:cNvSpPr>
              <a:spLocks noChangeAspect="1" noChangeArrowheads="1"/>
            </p:cNvSpPr>
            <p:nvPr/>
          </p:nvSpPr>
          <p:spPr bwMode="auto">
            <a:xfrm rot="19957336" flipH="1" flipV="1">
              <a:off x="5710340" y="1957866"/>
              <a:ext cx="46020" cy="4128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9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ＭＳ Ｐゴシック" charset="-128"/>
                <a:cs typeface="Comic Sans MS"/>
              </a:endParaRPr>
            </a:p>
          </p:txBody>
        </p:sp>
        <p:sp>
          <p:nvSpPr>
            <p:cNvPr id="847" name="Freeform 15"/>
            <p:cNvSpPr>
              <a:spLocks noChangeAspect="1"/>
            </p:cNvSpPr>
            <p:nvPr/>
          </p:nvSpPr>
          <p:spPr bwMode="auto">
            <a:xfrm flipH="1" flipV="1">
              <a:off x="5459614" y="1929286"/>
              <a:ext cx="368155" cy="174658"/>
            </a:xfrm>
            <a:custGeom>
              <a:avLst/>
              <a:gdLst>
                <a:gd name="T0" fmla="*/ 104 w 492"/>
                <a:gd name="T1" fmla="*/ 258 h 258"/>
                <a:gd name="T2" fmla="*/ 0 w 492"/>
                <a:gd name="T3" fmla="*/ 258 h 258"/>
                <a:gd name="T4" fmla="*/ 0 w 492"/>
                <a:gd name="T5" fmla="*/ 0 h 258"/>
                <a:gd name="T6" fmla="*/ 364 w 492"/>
                <a:gd name="T7" fmla="*/ 0 h 258"/>
                <a:gd name="T8" fmla="*/ 492 w 492"/>
                <a:gd name="T9" fmla="*/ 218 h 258"/>
                <a:gd name="T10" fmla="*/ 190 w 492"/>
                <a:gd name="T11" fmla="*/ 218 h 258"/>
                <a:gd name="T12" fmla="*/ 146 w 492"/>
                <a:gd name="T13" fmla="*/ 128 h 258"/>
                <a:gd name="T14" fmla="*/ 80 w 492"/>
                <a:gd name="T15" fmla="*/ 162 h 258"/>
                <a:gd name="T16" fmla="*/ 104 w 492"/>
                <a:gd name="T17" fmla="*/ 258 h 2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2"/>
                <a:gd name="T28" fmla="*/ 0 h 258"/>
                <a:gd name="T29" fmla="*/ 492 w 492"/>
                <a:gd name="T30" fmla="*/ 258 h 2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2" h="258">
                  <a:moveTo>
                    <a:pt x="104" y="258"/>
                  </a:moveTo>
                  <a:lnTo>
                    <a:pt x="0" y="258"/>
                  </a:lnTo>
                  <a:lnTo>
                    <a:pt x="0" y="0"/>
                  </a:lnTo>
                  <a:lnTo>
                    <a:pt x="364" y="0"/>
                  </a:lnTo>
                  <a:lnTo>
                    <a:pt x="492" y="218"/>
                  </a:lnTo>
                  <a:lnTo>
                    <a:pt x="190" y="218"/>
                  </a:lnTo>
                  <a:lnTo>
                    <a:pt x="146" y="128"/>
                  </a:lnTo>
                  <a:lnTo>
                    <a:pt x="80" y="162"/>
                  </a:lnTo>
                  <a:lnTo>
                    <a:pt x="104" y="25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9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ＭＳ Ｐゴシック" charset="-128"/>
                <a:cs typeface="Comic Sans MS"/>
              </a:endParaRPr>
            </a:p>
          </p:txBody>
        </p:sp>
        <p:sp>
          <p:nvSpPr>
            <p:cNvPr id="848" name="Rectangle 16"/>
            <p:cNvSpPr>
              <a:spLocks noChangeAspect="1" noChangeArrowheads="1"/>
            </p:cNvSpPr>
            <p:nvPr/>
          </p:nvSpPr>
          <p:spPr bwMode="auto">
            <a:xfrm rot="19957336" flipH="1" flipV="1">
              <a:off x="5494525" y="2072188"/>
              <a:ext cx="46020" cy="4128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9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ＭＳ Ｐゴシック" charset="-128"/>
                <a:cs typeface="Comic Sans MS"/>
              </a:endParaRPr>
            </a:p>
          </p:txBody>
        </p:sp>
        <p:sp>
          <p:nvSpPr>
            <p:cNvPr id="849" name="Freeform 24"/>
            <p:cNvSpPr>
              <a:spLocks noChangeAspect="1"/>
            </p:cNvSpPr>
            <p:nvPr/>
          </p:nvSpPr>
          <p:spPr bwMode="auto">
            <a:xfrm>
              <a:off x="5451680" y="1594260"/>
              <a:ext cx="11108" cy="309621"/>
            </a:xfrm>
            <a:custGeom>
              <a:avLst/>
              <a:gdLst>
                <a:gd name="T0" fmla="*/ 16 w 16"/>
                <a:gd name="T1" fmla="*/ 458 h 458"/>
                <a:gd name="T2" fmla="*/ 0 w 16"/>
                <a:gd name="T3" fmla="*/ 448 h 458"/>
                <a:gd name="T4" fmla="*/ 2 w 16"/>
                <a:gd name="T5" fmla="*/ 0 h 458"/>
                <a:gd name="T6" fmla="*/ 0 60000 65536"/>
                <a:gd name="T7" fmla="*/ 0 60000 65536"/>
                <a:gd name="T8" fmla="*/ 0 60000 65536"/>
                <a:gd name="T9" fmla="*/ 0 w 16"/>
                <a:gd name="T10" fmla="*/ 0 h 458"/>
                <a:gd name="T11" fmla="*/ 16 w 16"/>
                <a:gd name="T12" fmla="*/ 458 h 4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" h="458">
                  <a:moveTo>
                    <a:pt x="16" y="458"/>
                  </a:moveTo>
                  <a:lnTo>
                    <a:pt x="0" y="448"/>
                  </a:lnTo>
                  <a:lnTo>
                    <a:pt x="2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9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ＭＳ Ｐゴシック" charset="-128"/>
                <a:cs typeface="Comic Sans MS"/>
              </a:endParaRPr>
            </a:p>
          </p:txBody>
        </p:sp>
        <p:sp>
          <p:nvSpPr>
            <p:cNvPr id="850" name="Freeform 25"/>
            <p:cNvSpPr>
              <a:spLocks noChangeAspect="1"/>
            </p:cNvSpPr>
            <p:nvPr/>
          </p:nvSpPr>
          <p:spPr bwMode="auto">
            <a:xfrm>
              <a:off x="5445333" y="1592673"/>
              <a:ext cx="11108" cy="309620"/>
            </a:xfrm>
            <a:custGeom>
              <a:avLst/>
              <a:gdLst>
                <a:gd name="T0" fmla="*/ 16 w 16"/>
                <a:gd name="T1" fmla="*/ 458 h 458"/>
                <a:gd name="T2" fmla="*/ 0 w 16"/>
                <a:gd name="T3" fmla="*/ 448 h 458"/>
                <a:gd name="T4" fmla="*/ 2 w 16"/>
                <a:gd name="T5" fmla="*/ 0 h 458"/>
                <a:gd name="T6" fmla="*/ 0 60000 65536"/>
                <a:gd name="T7" fmla="*/ 0 60000 65536"/>
                <a:gd name="T8" fmla="*/ 0 60000 65536"/>
                <a:gd name="T9" fmla="*/ 0 w 16"/>
                <a:gd name="T10" fmla="*/ 0 h 458"/>
                <a:gd name="T11" fmla="*/ 16 w 16"/>
                <a:gd name="T12" fmla="*/ 458 h 4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" h="458">
                  <a:moveTo>
                    <a:pt x="16" y="458"/>
                  </a:moveTo>
                  <a:lnTo>
                    <a:pt x="0" y="448"/>
                  </a:lnTo>
                  <a:lnTo>
                    <a:pt x="2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9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ＭＳ Ｐゴシック" charset="-128"/>
                <a:cs typeface="Comic Sans MS"/>
              </a:endParaRPr>
            </a:p>
          </p:txBody>
        </p:sp>
        <p:sp>
          <p:nvSpPr>
            <p:cNvPr id="851" name="Freeform 26"/>
            <p:cNvSpPr>
              <a:spLocks noChangeAspect="1"/>
            </p:cNvSpPr>
            <p:nvPr/>
          </p:nvSpPr>
          <p:spPr bwMode="auto">
            <a:xfrm>
              <a:off x="5445333" y="1594260"/>
              <a:ext cx="11108" cy="309621"/>
            </a:xfrm>
            <a:custGeom>
              <a:avLst/>
              <a:gdLst>
                <a:gd name="T0" fmla="*/ 16 w 16"/>
                <a:gd name="T1" fmla="*/ 458 h 458"/>
                <a:gd name="T2" fmla="*/ 0 w 16"/>
                <a:gd name="T3" fmla="*/ 448 h 458"/>
                <a:gd name="T4" fmla="*/ 2 w 16"/>
                <a:gd name="T5" fmla="*/ 0 h 458"/>
                <a:gd name="T6" fmla="*/ 0 60000 65536"/>
                <a:gd name="T7" fmla="*/ 0 60000 65536"/>
                <a:gd name="T8" fmla="*/ 0 60000 65536"/>
                <a:gd name="T9" fmla="*/ 0 w 16"/>
                <a:gd name="T10" fmla="*/ 0 h 458"/>
                <a:gd name="T11" fmla="*/ 16 w 16"/>
                <a:gd name="T12" fmla="*/ 458 h 4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" h="458">
                  <a:moveTo>
                    <a:pt x="16" y="458"/>
                  </a:moveTo>
                  <a:lnTo>
                    <a:pt x="0" y="448"/>
                  </a:lnTo>
                  <a:lnTo>
                    <a:pt x="2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9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ＭＳ Ｐゴシック" charset="-128"/>
                <a:cs typeface="Comic Sans MS"/>
              </a:endParaRPr>
            </a:p>
          </p:txBody>
        </p:sp>
        <p:sp>
          <p:nvSpPr>
            <p:cNvPr id="852" name="Freeform 28"/>
            <p:cNvSpPr>
              <a:spLocks noChangeAspect="1"/>
            </p:cNvSpPr>
            <p:nvPr/>
          </p:nvSpPr>
          <p:spPr bwMode="auto">
            <a:xfrm flipV="1">
              <a:off x="5448507" y="1949927"/>
              <a:ext cx="11108" cy="309621"/>
            </a:xfrm>
            <a:custGeom>
              <a:avLst/>
              <a:gdLst>
                <a:gd name="T0" fmla="*/ 16 w 16"/>
                <a:gd name="T1" fmla="*/ 458 h 458"/>
                <a:gd name="T2" fmla="*/ 0 w 16"/>
                <a:gd name="T3" fmla="*/ 448 h 458"/>
                <a:gd name="T4" fmla="*/ 2 w 16"/>
                <a:gd name="T5" fmla="*/ 0 h 458"/>
                <a:gd name="T6" fmla="*/ 0 60000 65536"/>
                <a:gd name="T7" fmla="*/ 0 60000 65536"/>
                <a:gd name="T8" fmla="*/ 0 60000 65536"/>
                <a:gd name="T9" fmla="*/ 0 w 16"/>
                <a:gd name="T10" fmla="*/ 0 h 458"/>
                <a:gd name="T11" fmla="*/ 16 w 16"/>
                <a:gd name="T12" fmla="*/ 458 h 4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" h="458">
                  <a:moveTo>
                    <a:pt x="16" y="458"/>
                  </a:moveTo>
                  <a:lnTo>
                    <a:pt x="0" y="448"/>
                  </a:lnTo>
                  <a:lnTo>
                    <a:pt x="2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9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ＭＳ Ｐゴシック" charset="-128"/>
                <a:cs typeface="Comic Sans MS"/>
              </a:endParaRPr>
            </a:p>
          </p:txBody>
        </p:sp>
        <p:sp>
          <p:nvSpPr>
            <p:cNvPr id="853" name="Freeform 29"/>
            <p:cNvSpPr>
              <a:spLocks noChangeAspect="1"/>
            </p:cNvSpPr>
            <p:nvPr/>
          </p:nvSpPr>
          <p:spPr bwMode="auto">
            <a:xfrm flipV="1">
              <a:off x="5442159" y="1951515"/>
              <a:ext cx="12695" cy="309620"/>
            </a:xfrm>
            <a:custGeom>
              <a:avLst/>
              <a:gdLst>
                <a:gd name="T0" fmla="*/ 16 w 16"/>
                <a:gd name="T1" fmla="*/ 458 h 458"/>
                <a:gd name="T2" fmla="*/ 0 w 16"/>
                <a:gd name="T3" fmla="*/ 448 h 458"/>
                <a:gd name="T4" fmla="*/ 2 w 16"/>
                <a:gd name="T5" fmla="*/ 0 h 458"/>
                <a:gd name="T6" fmla="*/ 0 60000 65536"/>
                <a:gd name="T7" fmla="*/ 0 60000 65536"/>
                <a:gd name="T8" fmla="*/ 0 60000 65536"/>
                <a:gd name="T9" fmla="*/ 0 w 16"/>
                <a:gd name="T10" fmla="*/ 0 h 458"/>
                <a:gd name="T11" fmla="*/ 16 w 16"/>
                <a:gd name="T12" fmla="*/ 458 h 4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" h="458">
                  <a:moveTo>
                    <a:pt x="16" y="458"/>
                  </a:moveTo>
                  <a:lnTo>
                    <a:pt x="0" y="448"/>
                  </a:lnTo>
                  <a:lnTo>
                    <a:pt x="2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9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ＭＳ Ｐゴシック" charset="-128"/>
                <a:cs typeface="Comic Sans MS"/>
              </a:endParaRPr>
            </a:p>
          </p:txBody>
        </p:sp>
        <p:sp>
          <p:nvSpPr>
            <p:cNvPr id="854" name="Freeform 30"/>
            <p:cNvSpPr>
              <a:spLocks noChangeAspect="1"/>
            </p:cNvSpPr>
            <p:nvPr/>
          </p:nvSpPr>
          <p:spPr bwMode="auto">
            <a:xfrm flipV="1">
              <a:off x="5442159" y="1949927"/>
              <a:ext cx="12695" cy="309621"/>
            </a:xfrm>
            <a:custGeom>
              <a:avLst/>
              <a:gdLst>
                <a:gd name="T0" fmla="*/ 16 w 16"/>
                <a:gd name="T1" fmla="*/ 458 h 458"/>
                <a:gd name="T2" fmla="*/ 0 w 16"/>
                <a:gd name="T3" fmla="*/ 448 h 458"/>
                <a:gd name="T4" fmla="*/ 2 w 16"/>
                <a:gd name="T5" fmla="*/ 0 h 458"/>
                <a:gd name="T6" fmla="*/ 0 60000 65536"/>
                <a:gd name="T7" fmla="*/ 0 60000 65536"/>
                <a:gd name="T8" fmla="*/ 0 60000 65536"/>
                <a:gd name="T9" fmla="*/ 0 w 16"/>
                <a:gd name="T10" fmla="*/ 0 h 458"/>
                <a:gd name="T11" fmla="*/ 16 w 16"/>
                <a:gd name="T12" fmla="*/ 458 h 4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" h="458">
                  <a:moveTo>
                    <a:pt x="16" y="458"/>
                  </a:moveTo>
                  <a:lnTo>
                    <a:pt x="0" y="448"/>
                  </a:lnTo>
                  <a:lnTo>
                    <a:pt x="2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9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ＭＳ Ｐゴシック" charset="-128"/>
                <a:cs typeface="Comic Sans MS"/>
              </a:endParaRPr>
            </a:p>
          </p:txBody>
        </p:sp>
        <p:sp>
          <p:nvSpPr>
            <p:cNvPr id="855" name="Line 31"/>
            <p:cNvSpPr>
              <a:spLocks noChangeAspect="1" noChangeShapeType="1"/>
            </p:cNvSpPr>
            <p:nvPr/>
          </p:nvSpPr>
          <p:spPr bwMode="auto">
            <a:xfrm>
              <a:off x="5450093" y="1948340"/>
              <a:ext cx="174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9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ＭＳ Ｐゴシック" charset="-128"/>
                <a:cs typeface="Comic Sans MS"/>
              </a:endParaRPr>
            </a:p>
          </p:txBody>
        </p:sp>
        <p:sp>
          <p:nvSpPr>
            <p:cNvPr id="856" name="Line 32"/>
            <p:cNvSpPr>
              <a:spLocks noChangeAspect="1" noChangeShapeType="1"/>
            </p:cNvSpPr>
            <p:nvPr/>
          </p:nvSpPr>
          <p:spPr bwMode="auto">
            <a:xfrm>
              <a:off x="5453267" y="1905469"/>
              <a:ext cx="174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9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ＭＳ Ｐゴシック" charset="-128"/>
                <a:cs typeface="Comic Sans MS"/>
              </a:endParaRPr>
            </a:p>
          </p:txBody>
        </p:sp>
        <p:sp>
          <p:nvSpPr>
            <p:cNvPr id="857" name="Rectangle 36"/>
            <p:cNvSpPr>
              <a:spLocks noChangeAspect="1" noChangeArrowheads="1"/>
            </p:cNvSpPr>
            <p:nvPr/>
          </p:nvSpPr>
          <p:spPr bwMode="auto">
            <a:xfrm rot="1642664" flipH="1">
              <a:off x="5708754" y="2254785"/>
              <a:ext cx="46019" cy="4128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9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ＭＳ Ｐゴシック" charset="-128"/>
                <a:cs typeface="Comic Sans MS"/>
              </a:endParaRPr>
            </a:p>
          </p:txBody>
        </p:sp>
        <p:sp>
          <p:nvSpPr>
            <p:cNvPr id="858" name="Freeform 37"/>
            <p:cNvSpPr>
              <a:spLocks noChangeAspect="1"/>
            </p:cNvSpPr>
            <p:nvPr/>
          </p:nvSpPr>
          <p:spPr bwMode="auto">
            <a:xfrm flipH="1">
              <a:off x="5458028" y="2151578"/>
              <a:ext cx="368155" cy="173070"/>
            </a:xfrm>
            <a:custGeom>
              <a:avLst/>
              <a:gdLst>
                <a:gd name="T0" fmla="*/ 104 w 492"/>
                <a:gd name="T1" fmla="*/ 258 h 258"/>
                <a:gd name="T2" fmla="*/ 0 w 492"/>
                <a:gd name="T3" fmla="*/ 258 h 258"/>
                <a:gd name="T4" fmla="*/ 0 w 492"/>
                <a:gd name="T5" fmla="*/ 0 h 258"/>
                <a:gd name="T6" fmla="*/ 364 w 492"/>
                <a:gd name="T7" fmla="*/ 0 h 258"/>
                <a:gd name="T8" fmla="*/ 492 w 492"/>
                <a:gd name="T9" fmla="*/ 218 h 258"/>
                <a:gd name="T10" fmla="*/ 190 w 492"/>
                <a:gd name="T11" fmla="*/ 218 h 258"/>
                <a:gd name="T12" fmla="*/ 146 w 492"/>
                <a:gd name="T13" fmla="*/ 128 h 258"/>
                <a:gd name="T14" fmla="*/ 80 w 492"/>
                <a:gd name="T15" fmla="*/ 162 h 258"/>
                <a:gd name="T16" fmla="*/ 104 w 492"/>
                <a:gd name="T17" fmla="*/ 258 h 2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2"/>
                <a:gd name="T28" fmla="*/ 0 h 258"/>
                <a:gd name="T29" fmla="*/ 492 w 492"/>
                <a:gd name="T30" fmla="*/ 258 h 2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2" h="258">
                  <a:moveTo>
                    <a:pt x="104" y="258"/>
                  </a:moveTo>
                  <a:lnTo>
                    <a:pt x="0" y="258"/>
                  </a:lnTo>
                  <a:lnTo>
                    <a:pt x="0" y="0"/>
                  </a:lnTo>
                  <a:lnTo>
                    <a:pt x="364" y="0"/>
                  </a:lnTo>
                  <a:lnTo>
                    <a:pt x="492" y="218"/>
                  </a:lnTo>
                  <a:lnTo>
                    <a:pt x="190" y="218"/>
                  </a:lnTo>
                  <a:lnTo>
                    <a:pt x="146" y="128"/>
                  </a:lnTo>
                  <a:lnTo>
                    <a:pt x="80" y="162"/>
                  </a:lnTo>
                  <a:lnTo>
                    <a:pt x="104" y="25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9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ＭＳ Ｐゴシック" charset="-128"/>
                <a:cs typeface="Comic Sans MS"/>
              </a:endParaRPr>
            </a:p>
          </p:txBody>
        </p:sp>
        <p:sp>
          <p:nvSpPr>
            <p:cNvPr id="859" name="Rectangle 38"/>
            <p:cNvSpPr>
              <a:spLocks noChangeAspect="1" noChangeArrowheads="1"/>
            </p:cNvSpPr>
            <p:nvPr/>
          </p:nvSpPr>
          <p:spPr bwMode="auto">
            <a:xfrm rot="1642664" flipH="1">
              <a:off x="5492939" y="2140463"/>
              <a:ext cx="46019" cy="42871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9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ＭＳ Ｐゴシック" charset="-128"/>
                <a:cs typeface="Comic Sans MS"/>
              </a:endParaRPr>
            </a:p>
          </p:txBody>
        </p:sp>
        <p:sp>
          <p:nvSpPr>
            <p:cNvPr id="860" name="Rectangle 40"/>
            <p:cNvSpPr>
              <a:spLocks noChangeAspect="1" noChangeArrowheads="1"/>
            </p:cNvSpPr>
            <p:nvPr/>
          </p:nvSpPr>
          <p:spPr bwMode="auto">
            <a:xfrm rot="19957336" flipH="1" flipV="1">
              <a:off x="5707167" y="2354816"/>
              <a:ext cx="46020" cy="4287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9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ＭＳ Ｐゴシック" charset="-128"/>
                <a:cs typeface="Comic Sans MS"/>
              </a:endParaRPr>
            </a:p>
          </p:txBody>
        </p:sp>
        <p:sp>
          <p:nvSpPr>
            <p:cNvPr id="861" name="Freeform 41"/>
            <p:cNvSpPr>
              <a:spLocks noChangeAspect="1"/>
            </p:cNvSpPr>
            <p:nvPr/>
          </p:nvSpPr>
          <p:spPr bwMode="auto">
            <a:xfrm flipH="1" flipV="1">
              <a:off x="5456440" y="2326236"/>
              <a:ext cx="368155" cy="174658"/>
            </a:xfrm>
            <a:custGeom>
              <a:avLst/>
              <a:gdLst>
                <a:gd name="T0" fmla="*/ 104 w 492"/>
                <a:gd name="T1" fmla="*/ 258 h 258"/>
                <a:gd name="T2" fmla="*/ 0 w 492"/>
                <a:gd name="T3" fmla="*/ 258 h 258"/>
                <a:gd name="T4" fmla="*/ 0 w 492"/>
                <a:gd name="T5" fmla="*/ 0 h 258"/>
                <a:gd name="T6" fmla="*/ 364 w 492"/>
                <a:gd name="T7" fmla="*/ 0 h 258"/>
                <a:gd name="T8" fmla="*/ 492 w 492"/>
                <a:gd name="T9" fmla="*/ 218 h 258"/>
                <a:gd name="T10" fmla="*/ 190 w 492"/>
                <a:gd name="T11" fmla="*/ 218 h 258"/>
                <a:gd name="T12" fmla="*/ 146 w 492"/>
                <a:gd name="T13" fmla="*/ 128 h 258"/>
                <a:gd name="T14" fmla="*/ 80 w 492"/>
                <a:gd name="T15" fmla="*/ 162 h 258"/>
                <a:gd name="T16" fmla="*/ 104 w 492"/>
                <a:gd name="T17" fmla="*/ 258 h 2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2"/>
                <a:gd name="T28" fmla="*/ 0 h 258"/>
                <a:gd name="T29" fmla="*/ 492 w 492"/>
                <a:gd name="T30" fmla="*/ 258 h 2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2" h="258">
                  <a:moveTo>
                    <a:pt x="104" y="258"/>
                  </a:moveTo>
                  <a:lnTo>
                    <a:pt x="0" y="258"/>
                  </a:lnTo>
                  <a:lnTo>
                    <a:pt x="0" y="0"/>
                  </a:lnTo>
                  <a:lnTo>
                    <a:pt x="364" y="0"/>
                  </a:lnTo>
                  <a:lnTo>
                    <a:pt x="492" y="218"/>
                  </a:lnTo>
                  <a:lnTo>
                    <a:pt x="190" y="218"/>
                  </a:lnTo>
                  <a:lnTo>
                    <a:pt x="146" y="128"/>
                  </a:lnTo>
                  <a:lnTo>
                    <a:pt x="80" y="162"/>
                  </a:lnTo>
                  <a:lnTo>
                    <a:pt x="104" y="25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9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ＭＳ Ｐゴシック" charset="-128"/>
                <a:cs typeface="Comic Sans MS"/>
              </a:endParaRPr>
            </a:p>
          </p:txBody>
        </p:sp>
        <p:sp>
          <p:nvSpPr>
            <p:cNvPr id="862" name="Rectangle 42"/>
            <p:cNvSpPr>
              <a:spLocks noChangeAspect="1" noChangeArrowheads="1"/>
            </p:cNvSpPr>
            <p:nvPr/>
          </p:nvSpPr>
          <p:spPr bwMode="auto">
            <a:xfrm rot="19957336" flipH="1" flipV="1">
              <a:off x="5491352" y="2469138"/>
              <a:ext cx="46020" cy="4128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9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ＭＳ Ｐゴシック" charset="-128"/>
                <a:cs typeface="Comic Sans MS"/>
              </a:endParaRPr>
            </a:p>
          </p:txBody>
        </p:sp>
        <p:sp>
          <p:nvSpPr>
            <p:cNvPr id="863" name="AutoShape 45"/>
            <p:cNvSpPr>
              <a:spLocks noChangeAspect="1" noChangeArrowheads="1"/>
            </p:cNvSpPr>
            <p:nvPr/>
          </p:nvSpPr>
          <p:spPr bwMode="auto">
            <a:xfrm>
              <a:off x="5526263" y="2315121"/>
              <a:ext cx="20630" cy="20642"/>
            </a:xfrm>
            <a:prstGeom prst="star32">
              <a:avLst>
                <a:gd name="adj" fmla="val 37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9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ＭＳ Ｐゴシック" charset="-128"/>
                <a:cs typeface="Comic Sans MS"/>
              </a:endParaRPr>
            </a:p>
          </p:txBody>
        </p:sp>
        <p:grpSp>
          <p:nvGrpSpPr>
            <p:cNvPr id="644360" name="Group 810"/>
            <p:cNvGrpSpPr>
              <a:grpSpLocks/>
            </p:cNvGrpSpPr>
            <p:nvPr/>
          </p:nvGrpSpPr>
          <p:grpSpPr bwMode="auto">
            <a:xfrm>
              <a:off x="5442140" y="1989768"/>
              <a:ext cx="17957" cy="311258"/>
              <a:chOff x="8744737" y="817184"/>
              <a:chExt cx="17957" cy="311258"/>
            </a:xfrm>
          </p:grpSpPr>
          <p:sp>
            <p:nvSpPr>
              <p:cNvPr id="958" name="Freeform 50"/>
              <p:cNvSpPr>
                <a:spLocks noChangeAspect="1"/>
              </p:cNvSpPr>
              <p:nvPr/>
            </p:nvSpPr>
            <p:spPr bwMode="auto">
              <a:xfrm>
                <a:off x="8751104" y="818625"/>
                <a:ext cx="11108" cy="309622"/>
              </a:xfrm>
              <a:custGeom>
                <a:avLst/>
                <a:gdLst>
                  <a:gd name="T0" fmla="*/ 16 w 16"/>
                  <a:gd name="T1" fmla="*/ 458 h 458"/>
                  <a:gd name="T2" fmla="*/ 0 w 16"/>
                  <a:gd name="T3" fmla="*/ 448 h 458"/>
                  <a:gd name="T4" fmla="*/ 2 w 16"/>
                  <a:gd name="T5" fmla="*/ 0 h 458"/>
                  <a:gd name="T6" fmla="*/ 0 60000 65536"/>
                  <a:gd name="T7" fmla="*/ 0 60000 65536"/>
                  <a:gd name="T8" fmla="*/ 0 60000 65536"/>
                  <a:gd name="T9" fmla="*/ 0 w 16"/>
                  <a:gd name="T10" fmla="*/ 0 h 458"/>
                  <a:gd name="T11" fmla="*/ 16 w 16"/>
                  <a:gd name="T12" fmla="*/ 458 h 45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" h="458">
                    <a:moveTo>
                      <a:pt x="16" y="458"/>
                    </a:moveTo>
                    <a:lnTo>
                      <a:pt x="0" y="448"/>
                    </a:lnTo>
                    <a:lnTo>
                      <a:pt x="2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9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/>
                  <a:ea typeface="ＭＳ Ｐゴシック" charset="-128"/>
                  <a:cs typeface="Comic Sans MS"/>
                </a:endParaRPr>
              </a:p>
            </p:txBody>
          </p:sp>
          <p:sp>
            <p:nvSpPr>
              <p:cNvPr id="959" name="Freeform 51"/>
              <p:cNvSpPr>
                <a:spLocks noChangeAspect="1"/>
              </p:cNvSpPr>
              <p:nvPr/>
            </p:nvSpPr>
            <p:spPr bwMode="auto">
              <a:xfrm>
                <a:off x="8744756" y="817038"/>
                <a:ext cx="11108" cy="309621"/>
              </a:xfrm>
              <a:custGeom>
                <a:avLst/>
                <a:gdLst>
                  <a:gd name="T0" fmla="*/ 16 w 16"/>
                  <a:gd name="T1" fmla="*/ 458 h 458"/>
                  <a:gd name="T2" fmla="*/ 0 w 16"/>
                  <a:gd name="T3" fmla="*/ 448 h 458"/>
                  <a:gd name="T4" fmla="*/ 2 w 16"/>
                  <a:gd name="T5" fmla="*/ 0 h 458"/>
                  <a:gd name="T6" fmla="*/ 0 60000 65536"/>
                  <a:gd name="T7" fmla="*/ 0 60000 65536"/>
                  <a:gd name="T8" fmla="*/ 0 60000 65536"/>
                  <a:gd name="T9" fmla="*/ 0 w 16"/>
                  <a:gd name="T10" fmla="*/ 0 h 458"/>
                  <a:gd name="T11" fmla="*/ 16 w 16"/>
                  <a:gd name="T12" fmla="*/ 458 h 45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" h="458">
                    <a:moveTo>
                      <a:pt x="16" y="458"/>
                    </a:moveTo>
                    <a:lnTo>
                      <a:pt x="0" y="448"/>
                    </a:lnTo>
                    <a:lnTo>
                      <a:pt x="2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9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/>
                  <a:ea typeface="ＭＳ Ｐゴシック" charset="-128"/>
                  <a:cs typeface="Comic Sans MS"/>
                </a:endParaRPr>
              </a:p>
            </p:txBody>
          </p:sp>
          <p:sp>
            <p:nvSpPr>
              <p:cNvPr id="960" name="Freeform 52"/>
              <p:cNvSpPr>
                <a:spLocks noChangeAspect="1"/>
              </p:cNvSpPr>
              <p:nvPr/>
            </p:nvSpPr>
            <p:spPr bwMode="auto">
              <a:xfrm>
                <a:off x="8744756" y="818625"/>
                <a:ext cx="11108" cy="309622"/>
              </a:xfrm>
              <a:custGeom>
                <a:avLst/>
                <a:gdLst>
                  <a:gd name="T0" fmla="*/ 16 w 16"/>
                  <a:gd name="T1" fmla="*/ 458 h 458"/>
                  <a:gd name="T2" fmla="*/ 0 w 16"/>
                  <a:gd name="T3" fmla="*/ 448 h 458"/>
                  <a:gd name="T4" fmla="*/ 2 w 16"/>
                  <a:gd name="T5" fmla="*/ 0 h 458"/>
                  <a:gd name="T6" fmla="*/ 0 60000 65536"/>
                  <a:gd name="T7" fmla="*/ 0 60000 65536"/>
                  <a:gd name="T8" fmla="*/ 0 60000 65536"/>
                  <a:gd name="T9" fmla="*/ 0 w 16"/>
                  <a:gd name="T10" fmla="*/ 0 h 458"/>
                  <a:gd name="T11" fmla="*/ 16 w 16"/>
                  <a:gd name="T12" fmla="*/ 458 h 45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" h="458">
                    <a:moveTo>
                      <a:pt x="16" y="458"/>
                    </a:moveTo>
                    <a:lnTo>
                      <a:pt x="0" y="448"/>
                    </a:lnTo>
                    <a:lnTo>
                      <a:pt x="2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9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/>
                  <a:ea typeface="ＭＳ Ｐゴシック" charset="-128"/>
                  <a:cs typeface="Comic Sans MS"/>
                </a:endParaRPr>
              </a:p>
            </p:txBody>
          </p:sp>
        </p:grpSp>
        <p:grpSp>
          <p:nvGrpSpPr>
            <p:cNvPr id="644361" name="Group 811"/>
            <p:cNvGrpSpPr>
              <a:grpSpLocks/>
            </p:cNvGrpSpPr>
            <p:nvPr/>
          </p:nvGrpSpPr>
          <p:grpSpPr bwMode="auto">
            <a:xfrm>
              <a:off x="5439147" y="2347039"/>
              <a:ext cx="17957" cy="311258"/>
              <a:chOff x="8741744" y="1174455"/>
              <a:chExt cx="17957" cy="311258"/>
            </a:xfrm>
          </p:grpSpPr>
          <p:sp>
            <p:nvSpPr>
              <p:cNvPr id="955" name="Freeform 54"/>
              <p:cNvSpPr>
                <a:spLocks noChangeAspect="1"/>
              </p:cNvSpPr>
              <p:nvPr/>
            </p:nvSpPr>
            <p:spPr bwMode="auto">
              <a:xfrm flipV="1">
                <a:off x="8747930" y="1174293"/>
                <a:ext cx="11108" cy="309622"/>
              </a:xfrm>
              <a:custGeom>
                <a:avLst/>
                <a:gdLst>
                  <a:gd name="T0" fmla="*/ 16 w 16"/>
                  <a:gd name="T1" fmla="*/ 458 h 458"/>
                  <a:gd name="T2" fmla="*/ 0 w 16"/>
                  <a:gd name="T3" fmla="*/ 448 h 458"/>
                  <a:gd name="T4" fmla="*/ 2 w 16"/>
                  <a:gd name="T5" fmla="*/ 0 h 458"/>
                  <a:gd name="T6" fmla="*/ 0 60000 65536"/>
                  <a:gd name="T7" fmla="*/ 0 60000 65536"/>
                  <a:gd name="T8" fmla="*/ 0 60000 65536"/>
                  <a:gd name="T9" fmla="*/ 0 w 16"/>
                  <a:gd name="T10" fmla="*/ 0 h 458"/>
                  <a:gd name="T11" fmla="*/ 16 w 16"/>
                  <a:gd name="T12" fmla="*/ 458 h 45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" h="458">
                    <a:moveTo>
                      <a:pt x="16" y="458"/>
                    </a:moveTo>
                    <a:lnTo>
                      <a:pt x="0" y="448"/>
                    </a:lnTo>
                    <a:lnTo>
                      <a:pt x="2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9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/>
                  <a:ea typeface="ＭＳ Ｐゴシック" charset="-128"/>
                  <a:cs typeface="Comic Sans MS"/>
                </a:endParaRPr>
              </a:p>
            </p:txBody>
          </p:sp>
          <p:sp>
            <p:nvSpPr>
              <p:cNvPr id="956" name="Freeform 55"/>
              <p:cNvSpPr>
                <a:spLocks noChangeAspect="1"/>
              </p:cNvSpPr>
              <p:nvPr/>
            </p:nvSpPr>
            <p:spPr bwMode="auto">
              <a:xfrm flipV="1">
                <a:off x="8741582" y="1175881"/>
                <a:ext cx="11108" cy="309621"/>
              </a:xfrm>
              <a:custGeom>
                <a:avLst/>
                <a:gdLst>
                  <a:gd name="T0" fmla="*/ 16 w 16"/>
                  <a:gd name="T1" fmla="*/ 458 h 458"/>
                  <a:gd name="T2" fmla="*/ 0 w 16"/>
                  <a:gd name="T3" fmla="*/ 448 h 458"/>
                  <a:gd name="T4" fmla="*/ 2 w 16"/>
                  <a:gd name="T5" fmla="*/ 0 h 458"/>
                  <a:gd name="T6" fmla="*/ 0 60000 65536"/>
                  <a:gd name="T7" fmla="*/ 0 60000 65536"/>
                  <a:gd name="T8" fmla="*/ 0 60000 65536"/>
                  <a:gd name="T9" fmla="*/ 0 w 16"/>
                  <a:gd name="T10" fmla="*/ 0 h 458"/>
                  <a:gd name="T11" fmla="*/ 16 w 16"/>
                  <a:gd name="T12" fmla="*/ 458 h 45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" h="458">
                    <a:moveTo>
                      <a:pt x="16" y="458"/>
                    </a:moveTo>
                    <a:lnTo>
                      <a:pt x="0" y="448"/>
                    </a:lnTo>
                    <a:lnTo>
                      <a:pt x="2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9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/>
                  <a:ea typeface="ＭＳ Ｐゴシック" charset="-128"/>
                  <a:cs typeface="Comic Sans MS"/>
                </a:endParaRPr>
              </a:p>
            </p:txBody>
          </p:sp>
          <p:sp>
            <p:nvSpPr>
              <p:cNvPr id="957" name="Freeform 56"/>
              <p:cNvSpPr>
                <a:spLocks noChangeAspect="1"/>
              </p:cNvSpPr>
              <p:nvPr/>
            </p:nvSpPr>
            <p:spPr bwMode="auto">
              <a:xfrm flipV="1">
                <a:off x="8741582" y="1174293"/>
                <a:ext cx="11108" cy="309622"/>
              </a:xfrm>
              <a:custGeom>
                <a:avLst/>
                <a:gdLst>
                  <a:gd name="T0" fmla="*/ 16 w 16"/>
                  <a:gd name="T1" fmla="*/ 458 h 458"/>
                  <a:gd name="T2" fmla="*/ 0 w 16"/>
                  <a:gd name="T3" fmla="*/ 448 h 458"/>
                  <a:gd name="T4" fmla="*/ 2 w 16"/>
                  <a:gd name="T5" fmla="*/ 0 h 458"/>
                  <a:gd name="T6" fmla="*/ 0 60000 65536"/>
                  <a:gd name="T7" fmla="*/ 0 60000 65536"/>
                  <a:gd name="T8" fmla="*/ 0 60000 65536"/>
                  <a:gd name="T9" fmla="*/ 0 w 16"/>
                  <a:gd name="T10" fmla="*/ 0 h 458"/>
                  <a:gd name="T11" fmla="*/ 16 w 16"/>
                  <a:gd name="T12" fmla="*/ 458 h 45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" h="458">
                    <a:moveTo>
                      <a:pt x="16" y="458"/>
                    </a:moveTo>
                    <a:lnTo>
                      <a:pt x="0" y="448"/>
                    </a:lnTo>
                    <a:lnTo>
                      <a:pt x="2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9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/>
                  <a:ea typeface="ＭＳ Ｐゴシック" charset="-128"/>
                  <a:cs typeface="Comic Sans MS"/>
                </a:endParaRPr>
              </a:p>
            </p:txBody>
          </p:sp>
        </p:grpSp>
        <p:sp>
          <p:nvSpPr>
            <p:cNvPr id="866" name="Line 57"/>
            <p:cNvSpPr>
              <a:spLocks noChangeAspect="1" noChangeShapeType="1"/>
            </p:cNvSpPr>
            <p:nvPr/>
          </p:nvSpPr>
          <p:spPr bwMode="auto">
            <a:xfrm>
              <a:off x="5446919" y="2345290"/>
              <a:ext cx="174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9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ＭＳ Ｐゴシック" charset="-128"/>
                <a:cs typeface="Comic Sans MS"/>
              </a:endParaRPr>
            </a:p>
          </p:txBody>
        </p:sp>
        <p:sp>
          <p:nvSpPr>
            <p:cNvPr id="867" name="Line 58"/>
            <p:cNvSpPr>
              <a:spLocks noChangeAspect="1" noChangeShapeType="1"/>
            </p:cNvSpPr>
            <p:nvPr/>
          </p:nvSpPr>
          <p:spPr bwMode="auto">
            <a:xfrm>
              <a:off x="5450093" y="2302419"/>
              <a:ext cx="174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9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ＭＳ Ｐゴシック" charset="-128"/>
                <a:cs typeface="Comic Sans MS"/>
              </a:endParaRPr>
            </a:p>
          </p:txBody>
        </p:sp>
        <p:sp>
          <p:nvSpPr>
            <p:cNvPr id="868" name="Rectangle 62"/>
            <p:cNvSpPr>
              <a:spLocks noChangeAspect="1" noChangeArrowheads="1"/>
            </p:cNvSpPr>
            <p:nvPr/>
          </p:nvSpPr>
          <p:spPr bwMode="auto">
            <a:xfrm rot="1642664" flipH="1">
              <a:off x="5705580" y="2653323"/>
              <a:ext cx="47606" cy="4287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9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ＭＳ Ｐゴシック" charset="-128"/>
                <a:cs typeface="Comic Sans MS"/>
              </a:endParaRPr>
            </a:p>
          </p:txBody>
        </p:sp>
        <p:sp>
          <p:nvSpPr>
            <p:cNvPr id="869" name="Freeform 63"/>
            <p:cNvSpPr>
              <a:spLocks noChangeAspect="1"/>
            </p:cNvSpPr>
            <p:nvPr/>
          </p:nvSpPr>
          <p:spPr bwMode="auto">
            <a:xfrm flipH="1">
              <a:off x="5456440" y="2550115"/>
              <a:ext cx="368155" cy="174658"/>
            </a:xfrm>
            <a:custGeom>
              <a:avLst/>
              <a:gdLst>
                <a:gd name="T0" fmla="*/ 104 w 492"/>
                <a:gd name="T1" fmla="*/ 258 h 258"/>
                <a:gd name="T2" fmla="*/ 0 w 492"/>
                <a:gd name="T3" fmla="*/ 258 h 258"/>
                <a:gd name="T4" fmla="*/ 0 w 492"/>
                <a:gd name="T5" fmla="*/ 0 h 258"/>
                <a:gd name="T6" fmla="*/ 364 w 492"/>
                <a:gd name="T7" fmla="*/ 0 h 258"/>
                <a:gd name="T8" fmla="*/ 492 w 492"/>
                <a:gd name="T9" fmla="*/ 218 h 258"/>
                <a:gd name="T10" fmla="*/ 190 w 492"/>
                <a:gd name="T11" fmla="*/ 218 h 258"/>
                <a:gd name="T12" fmla="*/ 146 w 492"/>
                <a:gd name="T13" fmla="*/ 128 h 258"/>
                <a:gd name="T14" fmla="*/ 80 w 492"/>
                <a:gd name="T15" fmla="*/ 162 h 258"/>
                <a:gd name="T16" fmla="*/ 104 w 492"/>
                <a:gd name="T17" fmla="*/ 258 h 2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2"/>
                <a:gd name="T28" fmla="*/ 0 h 258"/>
                <a:gd name="T29" fmla="*/ 492 w 492"/>
                <a:gd name="T30" fmla="*/ 258 h 2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2" h="258">
                  <a:moveTo>
                    <a:pt x="104" y="258"/>
                  </a:moveTo>
                  <a:lnTo>
                    <a:pt x="0" y="258"/>
                  </a:lnTo>
                  <a:lnTo>
                    <a:pt x="0" y="0"/>
                  </a:lnTo>
                  <a:lnTo>
                    <a:pt x="364" y="0"/>
                  </a:lnTo>
                  <a:lnTo>
                    <a:pt x="492" y="218"/>
                  </a:lnTo>
                  <a:lnTo>
                    <a:pt x="190" y="218"/>
                  </a:lnTo>
                  <a:lnTo>
                    <a:pt x="146" y="128"/>
                  </a:lnTo>
                  <a:lnTo>
                    <a:pt x="80" y="162"/>
                  </a:lnTo>
                  <a:lnTo>
                    <a:pt x="104" y="25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9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ＭＳ Ｐゴシック" charset="-128"/>
                <a:cs typeface="Comic Sans MS"/>
              </a:endParaRPr>
            </a:p>
          </p:txBody>
        </p:sp>
        <p:sp>
          <p:nvSpPr>
            <p:cNvPr id="870" name="Rectangle 64"/>
            <p:cNvSpPr>
              <a:spLocks noChangeAspect="1" noChangeArrowheads="1"/>
            </p:cNvSpPr>
            <p:nvPr/>
          </p:nvSpPr>
          <p:spPr bwMode="auto">
            <a:xfrm rot="1642664" flipH="1">
              <a:off x="5491352" y="2540588"/>
              <a:ext cx="46020" cy="4128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9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ＭＳ Ｐゴシック" charset="-128"/>
                <a:cs typeface="Comic Sans MS"/>
              </a:endParaRPr>
            </a:p>
          </p:txBody>
        </p:sp>
        <p:sp>
          <p:nvSpPr>
            <p:cNvPr id="871" name="Rectangle 66"/>
            <p:cNvSpPr>
              <a:spLocks noChangeAspect="1" noChangeArrowheads="1"/>
            </p:cNvSpPr>
            <p:nvPr/>
          </p:nvSpPr>
          <p:spPr bwMode="auto">
            <a:xfrm rot="19957336" flipH="1" flipV="1">
              <a:off x="5703993" y="2754942"/>
              <a:ext cx="47606" cy="4128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9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ＭＳ Ｐゴシック" charset="-128"/>
                <a:cs typeface="Comic Sans MS"/>
              </a:endParaRPr>
            </a:p>
          </p:txBody>
        </p:sp>
        <p:sp>
          <p:nvSpPr>
            <p:cNvPr id="872" name="Freeform 67"/>
            <p:cNvSpPr>
              <a:spLocks noChangeAspect="1"/>
            </p:cNvSpPr>
            <p:nvPr/>
          </p:nvSpPr>
          <p:spPr bwMode="auto">
            <a:xfrm flipH="1" flipV="1">
              <a:off x="5454854" y="2724773"/>
              <a:ext cx="368155" cy="174658"/>
            </a:xfrm>
            <a:custGeom>
              <a:avLst/>
              <a:gdLst>
                <a:gd name="T0" fmla="*/ 104 w 492"/>
                <a:gd name="T1" fmla="*/ 258 h 258"/>
                <a:gd name="T2" fmla="*/ 0 w 492"/>
                <a:gd name="T3" fmla="*/ 258 h 258"/>
                <a:gd name="T4" fmla="*/ 0 w 492"/>
                <a:gd name="T5" fmla="*/ 0 h 258"/>
                <a:gd name="T6" fmla="*/ 364 w 492"/>
                <a:gd name="T7" fmla="*/ 0 h 258"/>
                <a:gd name="T8" fmla="*/ 492 w 492"/>
                <a:gd name="T9" fmla="*/ 218 h 258"/>
                <a:gd name="T10" fmla="*/ 190 w 492"/>
                <a:gd name="T11" fmla="*/ 218 h 258"/>
                <a:gd name="T12" fmla="*/ 146 w 492"/>
                <a:gd name="T13" fmla="*/ 128 h 258"/>
                <a:gd name="T14" fmla="*/ 80 w 492"/>
                <a:gd name="T15" fmla="*/ 162 h 258"/>
                <a:gd name="T16" fmla="*/ 104 w 492"/>
                <a:gd name="T17" fmla="*/ 258 h 2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2"/>
                <a:gd name="T28" fmla="*/ 0 h 258"/>
                <a:gd name="T29" fmla="*/ 492 w 492"/>
                <a:gd name="T30" fmla="*/ 258 h 2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2" h="258">
                  <a:moveTo>
                    <a:pt x="104" y="258"/>
                  </a:moveTo>
                  <a:lnTo>
                    <a:pt x="0" y="258"/>
                  </a:lnTo>
                  <a:lnTo>
                    <a:pt x="0" y="0"/>
                  </a:lnTo>
                  <a:lnTo>
                    <a:pt x="364" y="0"/>
                  </a:lnTo>
                  <a:lnTo>
                    <a:pt x="492" y="218"/>
                  </a:lnTo>
                  <a:lnTo>
                    <a:pt x="190" y="218"/>
                  </a:lnTo>
                  <a:lnTo>
                    <a:pt x="146" y="128"/>
                  </a:lnTo>
                  <a:lnTo>
                    <a:pt x="80" y="162"/>
                  </a:lnTo>
                  <a:lnTo>
                    <a:pt x="104" y="25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9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ＭＳ Ｐゴシック" charset="-128"/>
                <a:cs typeface="Comic Sans MS"/>
              </a:endParaRPr>
            </a:p>
          </p:txBody>
        </p:sp>
        <p:sp>
          <p:nvSpPr>
            <p:cNvPr id="873" name="Rectangle 68"/>
            <p:cNvSpPr>
              <a:spLocks noChangeAspect="1" noChangeArrowheads="1"/>
            </p:cNvSpPr>
            <p:nvPr/>
          </p:nvSpPr>
          <p:spPr bwMode="auto">
            <a:xfrm rot="19957336" flipH="1" flipV="1">
              <a:off x="5489765" y="2867675"/>
              <a:ext cx="46019" cy="42871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9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ＭＳ Ｐゴシック" charset="-128"/>
                <a:cs typeface="Comic Sans MS"/>
              </a:endParaRPr>
            </a:p>
          </p:txBody>
        </p:sp>
        <p:sp>
          <p:nvSpPr>
            <p:cNvPr id="874" name="Freeform 76"/>
            <p:cNvSpPr>
              <a:spLocks noChangeAspect="1"/>
            </p:cNvSpPr>
            <p:nvPr/>
          </p:nvSpPr>
          <p:spPr bwMode="auto">
            <a:xfrm>
              <a:off x="5445333" y="2389748"/>
              <a:ext cx="12695" cy="311209"/>
            </a:xfrm>
            <a:custGeom>
              <a:avLst/>
              <a:gdLst>
                <a:gd name="T0" fmla="*/ 16 w 16"/>
                <a:gd name="T1" fmla="*/ 458 h 458"/>
                <a:gd name="T2" fmla="*/ 0 w 16"/>
                <a:gd name="T3" fmla="*/ 448 h 458"/>
                <a:gd name="T4" fmla="*/ 2 w 16"/>
                <a:gd name="T5" fmla="*/ 0 h 458"/>
                <a:gd name="T6" fmla="*/ 0 60000 65536"/>
                <a:gd name="T7" fmla="*/ 0 60000 65536"/>
                <a:gd name="T8" fmla="*/ 0 60000 65536"/>
                <a:gd name="T9" fmla="*/ 0 w 16"/>
                <a:gd name="T10" fmla="*/ 0 h 458"/>
                <a:gd name="T11" fmla="*/ 16 w 16"/>
                <a:gd name="T12" fmla="*/ 458 h 4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" h="458">
                  <a:moveTo>
                    <a:pt x="16" y="458"/>
                  </a:moveTo>
                  <a:lnTo>
                    <a:pt x="0" y="448"/>
                  </a:lnTo>
                  <a:lnTo>
                    <a:pt x="2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9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ＭＳ Ｐゴシック" charset="-128"/>
                <a:cs typeface="Comic Sans MS"/>
              </a:endParaRPr>
            </a:p>
          </p:txBody>
        </p:sp>
        <p:sp>
          <p:nvSpPr>
            <p:cNvPr id="875" name="Freeform 77"/>
            <p:cNvSpPr>
              <a:spLocks noChangeAspect="1"/>
            </p:cNvSpPr>
            <p:nvPr/>
          </p:nvSpPr>
          <p:spPr bwMode="auto">
            <a:xfrm>
              <a:off x="5440572" y="2389748"/>
              <a:ext cx="11109" cy="309620"/>
            </a:xfrm>
            <a:custGeom>
              <a:avLst/>
              <a:gdLst>
                <a:gd name="T0" fmla="*/ 16 w 16"/>
                <a:gd name="T1" fmla="*/ 458 h 458"/>
                <a:gd name="T2" fmla="*/ 0 w 16"/>
                <a:gd name="T3" fmla="*/ 448 h 458"/>
                <a:gd name="T4" fmla="*/ 2 w 16"/>
                <a:gd name="T5" fmla="*/ 0 h 458"/>
                <a:gd name="T6" fmla="*/ 0 60000 65536"/>
                <a:gd name="T7" fmla="*/ 0 60000 65536"/>
                <a:gd name="T8" fmla="*/ 0 60000 65536"/>
                <a:gd name="T9" fmla="*/ 0 w 16"/>
                <a:gd name="T10" fmla="*/ 0 h 458"/>
                <a:gd name="T11" fmla="*/ 16 w 16"/>
                <a:gd name="T12" fmla="*/ 458 h 4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" h="458">
                  <a:moveTo>
                    <a:pt x="16" y="458"/>
                  </a:moveTo>
                  <a:lnTo>
                    <a:pt x="0" y="448"/>
                  </a:lnTo>
                  <a:lnTo>
                    <a:pt x="2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9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ＭＳ Ｐゴシック" charset="-128"/>
                <a:cs typeface="Comic Sans MS"/>
              </a:endParaRPr>
            </a:p>
          </p:txBody>
        </p:sp>
        <p:sp>
          <p:nvSpPr>
            <p:cNvPr id="876" name="Freeform 78"/>
            <p:cNvSpPr>
              <a:spLocks noChangeAspect="1"/>
            </p:cNvSpPr>
            <p:nvPr/>
          </p:nvSpPr>
          <p:spPr bwMode="auto">
            <a:xfrm>
              <a:off x="5440572" y="2389748"/>
              <a:ext cx="11109" cy="311209"/>
            </a:xfrm>
            <a:custGeom>
              <a:avLst/>
              <a:gdLst>
                <a:gd name="T0" fmla="*/ 16 w 16"/>
                <a:gd name="T1" fmla="*/ 458 h 458"/>
                <a:gd name="T2" fmla="*/ 0 w 16"/>
                <a:gd name="T3" fmla="*/ 448 h 458"/>
                <a:gd name="T4" fmla="*/ 2 w 16"/>
                <a:gd name="T5" fmla="*/ 0 h 458"/>
                <a:gd name="T6" fmla="*/ 0 60000 65536"/>
                <a:gd name="T7" fmla="*/ 0 60000 65536"/>
                <a:gd name="T8" fmla="*/ 0 60000 65536"/>
                <a:gd name="T9" fmla="*/ 0 w 16"/>
                <a:gd name="T10" fmla="*/ 0 h 458"/>
                <a:gd name="T11" fmla="*/ 16 w 16"/>
                <a:gd name="T12" fmla="*/ 458 h 4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" h="458">
                  <a:moveTo>
                    <a:pt x="16" y="458"/>
                  </a:moveTo>
                  <a:lnTo>
                    <a:pt x="0" y="448"/>
                  </a:lnTo>
                  <a:lnTo>
                    <a:pt x="2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9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ＭＳ Ｐゴシック" charset="-128"/>
                <a:cs typeface="Comic Sans MS"/>
              </a:endParaRPr>
            </a:p>
          </p:txBody>
        </p:sp>
        <p:sp>
          <p:nvSpPr>
            <p:cNvPr id="877" name="Freeform 80"/>
            <p:cNvSpPr>
              <a:spLocks noChangeAspect="1"/>
            </p:cNvSpPr>
            <p:nvPr/>
          </p:nvSpPr>
          <p:spPr bwMode="auto">
            <a:xfrm flipV="1">
              <a:off x="5442159" y="2747002"/>
              <a:ext cx="12695" cy="309621"/>
            </a:xfrm>
            <a:custGeom>
              <a:avLst/>
              <a:gdLst>
                <a:gd name="T0" fmla="*/ 16 w 16"/>
                <a:gd name="T1" fmla="*/ 458 h 458"/>
                <a:gd name="T2" fmla="*/ 0 w 16"/>
                <a:gd name="T3" fmla="*/ 448 h 458"/>
                <a:gd name="T4" fmla="*/ 2 w 16"/>
                <a:gd name="T5" fmla="*/ 0 h 458"/>
                <a:gd name="T6" fmla="*/ 0 60000 65536"/>
                <a:gd name="T7" fmla="*/ 0 60000 65536"/>
                <a:gd name="T8" fmla="*/ 0 60000 65536"/>
                <a:gd name="T9" fmla="*/ 0 w 16"/>
                <a:gd name="T10" fmla="*/ 0 h 458"/>
                <a:gd name="T11" fmla="*/ 16 w 16"/>
                <a:gd name="T12" fmla="*/ 458 h 4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" h="458">
                  <a:moveTo>
                    <a:pt x="16" y="458"/>
                  </a:moveTo>
                  <a:lnTo>
                    <a:pt x="0" y="448"/>
                  </a:lnTo>
                  <a:lnTo>
                    <a:pt x="2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9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ＭＳ Ｐゴシック" charset="-128"/>
                <a:cs typeface="Comic Sans MS"/>
              </a:endParaRPr>
            </a:p>
          </p:txBody>
        </p:sp>
        <p:sp>
          <p:nvSpPr>
            <p:cNvPr id="878" name="Freeform 81"/>
            <p:cNvSpPr>
              <a:spLocks noChangeAspect="1"/>
            </p:cNvSpPr>
            <p:nvPr/>
          </p:nvSpPr>
          <p:spPr bwMode="auto">
            <a:xfrm flipV="1">
              <a:off x="5437398" y="2747002"/>
              <a:ext cx="11109" cy="311209"/>
            </a:xfrm>
            <a:custGeom>
              <a:avLst/>
              <a:gdLst>
                <a:gd name="T0" fmla="*/ 16 w 16"/>
                <a:gd name="T1" fmla="*/ 458 h 458"/>
                <a:gd name="T2" fmla="*/ 0 w 16"/>
                <a:gd name="T3" fmla="*/ 448 h 458"/>
                <a:gd name="T4" fmla="*/ 2 w 16"/>
                <a:gd name="T5" fmla="*/ 0 h 458"/>
                <a:gd name="T6" fmla="*/ 0 60000 65536"/>
                <a:gd name="T7" fmla="*/ 0 60000 65536"/>
                <a:gd name="T8" fmla="*/ 0 60000 65536"/>
                <a:gd name="T9" fmla="*/ 0 w 16"/>
                <a:gd name="T10" fmla="*/ 0 h 458"/>
                <a:gd name="T11" fmla="*/ 16 w 16"/>
                <a:gd name="T12" fmla="*/ 458 h 4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" h="458">
                  <a:moveTo>
                    <a:pt x="16" y="458"/>
                  </a:moveTo>
                  <a:lnTo>
                    <a:pt x="0" y="448"/>
                  </a:lnTo>
                  <a:lnTo>
                    <a:pt x="2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9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ＭＳ Ｐゴシック" charset="-128"/>
                <a:cs typeface="Comic Sans MS"/>
              </a:endParaRPr>
            </a:p>
          </p:txBody>
        </p:sp>
        <p:sp>
          <p:nvSpPr>
            <p:cNvPr id="879" name="Freeform 82"/>
            <p:cNvSpPr>
              <a:spLocks noChangeAspect="1"/>
            </p:cNvSpPr>
            <p:nvPr/>
          </p:nvSpPr>
          <p:spPr bwMode="auto">
            <a:xfrm flipV="1">
              <a:off x="5437398" y="2747002"/>
              <a:ext cx="11109" cy="309621"/>
            </a:xfrm>
            <a:custGeom>
              <a:avLst/>
              <a:gdLst>
                <a:gd name="T0" fmla="*/ 16 w 16"/>
                <a:gd name="T1" fmla="*/ 458 h 458"/>
                <a:gd name="T2" fmla="*/ 0 w 16"/>
                <a:gd name="T3" fmla="*/ 448 h 458"/>
                <a:gd name="T4" fmla="*/ 2 w 16"/>
                <a:gd name="T5" fmla="*/ 0 h 458"/>
                <a:gd name="T6" fmla="*/ 0 60000 65536"/>
                <a:gd name="T7" fmla="*/ 0 60000 65536"/>
                <a:gd name="T8" fmla="*/ 0 60000 65536"/>
                <a:gd name="T9" fmla="*/ 0 w 16"/>
                <a:gd name="T10" fmla="*/ 0 h 458"/>
                <a:gd name="T11" fmla="*/ 16 w 16"/>
                <a:gd name="T12" fmla="*/ 458 h 4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" h="458">
                  <a:moveTo>
                    <a:pt x="16" y="458"/>
                  </a:moveTo>
                  <a:lnTo>
                    <a:pt x="0" y="448"/>
                  </a:lnTo>
                  <a:lnTo>
                    <a:pt x="2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9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ＭＳ Ｐゴシック" charset="-128"/>
                <a:cs typeface="Comic Sans MS"/>
              </a:endParaRPr>
            </a:p>
          </p:txBody>
        </p:sp>
        <p:sp>
          <p:nvSpPr>
            <p:cNvPr id="880" name="Line 83"/>
            <p:cNvSpPr>
              <a:spLocks noChangeAspect="1" noChangeShapeType="1"/>
            </p:cNvSpPr>
            <p:nvPr/>
          </p:nvSpPr>
          <p:spPr bwMode="auto">
            <a:xfrm>
              <a:off x="5443745" y="2745415"/>
              <a:ext cx="1904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9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ＭＳ Ｐゴシック" charset="-128"/>
                <a:cs typeface="Comic Sans MS"/>
              </a:endParaRPr>
            </a:p>
          </p:txBody>
        </p:sp>
        <p:sp>
          <p:nvSpPr>
            <p:cNvPr id="881" name="Line 84"/>
            <p:cNvSpPr>
              <a:spLocks noChangeAspect="1" noChangeShapeType="1"/>
            </p:cNvSpPr>
            <p:nvPr/>
          </p:nvSpPr>
          <p:spPr bwMode="auto">
            <a:xfrm>
              <a:off x="5446919" y="2700957"/>
              <a:ext cx="1904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9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ＭＳ Ｐゴシック" charset="-128"/>
                <a:cs typeface="Comic Sans MS"/>
              </a:endParaRPr>
            </a:p>
          </p:txBody>
        </p:sp>
        <p:sp>
          <p:nvSpPr>
            <p:cNvPr id="882" name="Rectangle 88"/>
            <p:cNvSpPr>
              <a:spLocks noChangeAspect="1" noChangeArrowheads="1"/>
            </p:cNvSpPr>
            <p:nvPr/>
          </p:nvSpPr>
          <p:spPr bwMode="auto">
            <a:xfrm rot="1642664" flipH="1">
              <a:off x="5702406" y="3051860"/>
              <a:ext cx="46019" cy="4128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9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ＭＳ Ｐゴシック" charset="-128"/>
                <a:cs typeface="Comic Sans MS"/>
              </a:endParaRPr>
            </a:p>
          </p:txBody>
        </p:sp>
        <p:sp>
          <p:nvSpPr>
            <p:cNvPr id="883" name="Freeform 89"/>
            <p:cNvSpPr>
              <a:spLocks noChangeAspect="1"/>
            </p:cNvSpPr>
            <p:nvPr/>
          </p:nvSpPr>
          <p:spPr bwMode="auto">
            <a:xfrm flipH="1">
              <a:off x="5451680" y="2948654"/>
              <a:ext cx="368155" cy="173070"/>
            </a:xfrm>
            <a:custGeom>
              <a:avLst/>
              <a:gdLst>
                <a:gd name="T0" fmla="*/ 104 w 492"/>
                <a:gd name="T1" fmla="*/ 258 h 258"/>
                <a:gd name="T2" fmla="*/ 0 w 492"/>
                <a:gd name="T3" fmla="*/ 258 h 258"/>
                <a:gd name="T4" fmla="*/ 0 w 492"/>
                <a:gd name="T5" fmla="*/ 0 h 258"/>
                <a:gd name="T6" fmla="*/ 364 w 492"/>
                <a:gd name="T7" fmla="*/ 0 h 258"/>
                <a:gd name="T8" fmla="*/ 492 w 492"/>
                <a:gd name="T9" fmla="*/ 218 h 258"/>
                <a:gd name="T10" fmla="*/ 190 w 492"/>
                <a:gd name="T11" fmla="*/ 218 h 258"/>
                <a:gd name="T12" fmla="*/ 146 w 492"/>
                <a:gd name="T13" fmla="*/ 128 h 258"/>
                <a:gd name="T14" fmla="*/ 80 w 492"/>
                <a:gd name="T15" fmla="*/ 162 h 258"/>
                <a:gd name="T16" fmla="*/ 104 w 492"/>
                <a:gd name="T17" fmla="*/ 258 h 2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2"/>
                <a:gd name="T28" fmla="*/ 0 h 258"/>
                <a:gd name="T29" fmla="*/ 492 w 492"/>
                <a:gd name="T30" fmla="*/ 258 h 2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2" h="258">
                  <a:moveTo>
                    <a:pt x="104" y="258"/>
                  </a:moveTo>
                  <a:lnTo>
                    <a:pt x="0" y="258"/>
                  </a:lnTo>
                  <a:lnTo>
                    <a:pt x="0" y="0"/>
                  </a:lnTo>
                  <a:lnTo>
                    <a:pt x="364" y="0"/>
                  </a:lnTo>
                  <a:lnTo>
                    <a:pt x="492" y="218"/>
                  </a:lnTo>
                  <a:lnTo>
                    <a:pt x="190" y="218"/>
                  </a:lnTo>
                  <a:lnTo>
                    <a:pt x="146" y="128"/>
                  </a:lnTo>
                  <a:lnTo>
                    <a:pt x="80" y="162"/>
                  </a:lnTo>
                  <a:lnTo>
                    <a:pt x="104" y="25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9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ＭＳ Ｐゴシック" charset="-128"/>
                <a:cs typeface="Comic Sans MS"/>
              </a:endParaRPr>
            </a:p>
          </p:txBody>
        </p:sp>
        <p:sp>
          <p:nvSpPr>
            <p:cNvPr id="884" name="Rectangle 90"/>
            <p:cNvSpPr>
              <a:spLocks noChangeAspect="1" noChangeArrowheads="1"/>
            </p:cNvSpPr>
            <p:nvPr/>
          </p:nvSpPr>
          <p:spPr bwMode="auto">
            <a:xfrm rot="1642664" flipH="1">
              <a:off x="5486592" y="2937538"/>
              <a:ext cx="46019" cy="42871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9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ＭＳ Ｐゴシック" charset="-128"/>
                <a:cs typeface="Comic Sans MS"/>
              </a:endParaRPr>
            </a:p>
          </p:txBody>
        </p:sp>
        <p:sp>
          <p:nvSpPr>
            <p:cNvPr id="885" name="Rectangle 92"/>
            <p:cNvSpPr>
              <a:spLocks noChangeAspect="1" noChangeArrowheads="1"/>
            </p:cNvSpPr>
            <p:nvPr/>
          </p:nvSpPr>
          <p:spPr bwMode="auto">
            <a:xfrm rot="19957336" flipH="1" flipV="1">
              <a:off x="5700819" y="3151892"/>
              <a:ext cx="46020" cy="4287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9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ＭＳ Ｐゴシック" charset="-128"/>
                <a:cs typeface="Comic Sans MS"/>
              </a:endParaRPr>
            </a:p>
          </p:txBody>
        </p:sp>
        <p:sp>
          <p:nvSpPr>
            <p:cNvPr id="886" name="Freeform 93"/>
            <p:cNvSpPr>
              <a:spLocks noChangeAspect="1"/>
            </p:cNvSpPr>
            <p:nvPr/>
          </p:nvSpPr>
          <p:spPr bwMode="auto">
            <a:xfrm flipH="1" flipV="1">
              <a:off x="5450093" y="3123312"/>
              <a:ext cx="368155" cy="174658"/>
            </a:xfrm>
            <a:custGeom>
              <a:avLst/>
              <a:gdLst>
                <a:gd name="T0" fmla="*/ 104 w 492"/>
                <a:gd name="T1" fmla="*/ 258 h 258"/>
                <a:gd name="T2" fmla="*/ 0 w 492"/>
                <a:gd name="T3" fmla="*/ 258 h 258"/>
                <a:gd name="T4" fmla="*/ 0 w 492"/>
                <a:gd name="T5" fmla="*/ 0 h 258"/>
                <a:gd name="T6" fmla="*/ 364 w 492"/>
                <a:gd name="T7" fmla="*/ 0 h 258"/>
                <a:gd name="T8" fmla="*/ 492 w 492"/>
                <a:gd name="T9" fmla="*/ 218 h 258"/>
                <a:gd name="T10" fmla="*/ 190 w 492"/>
                <a:gd name="T11" fmla="*/ 218 h 258"/>
                <a:gd name="T12" fmla="*/ 146 w 492"/>
                <a:gd name="T13" fmla="*/ 128 h 258"/>
                <a:gd name="T14" fmla="*/ 80 w 492"/>
                <a:gd name="T15" fmla="*/ 162 h 258"/>
                <a:gd name="T16" fmla="*/ 104 w 492"/>
                <a:gd name="T17" fmla="*/ 258 h 2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2"/>
                <a:gd name="T28" fmla="*/ 0 h 258"/>
                <a:gd name="T29" fmla="*/ 492 w 492"/>
                <a:gd name="T30" fmla="*/ 258 h 2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2" h="258">
                  <a:moveTo>
                    <a:pt x="104" y="258"/>
                  </a:moveTo>
                  <a:lnTo>
                    <a:pt x="0" y="258"/>
                  </a:lnTo>
                  <a:lnTo>
                    <a:pt x="0" y="0"/>
                  </a:lnTo>
                  <a:lnTo>
                    <a:pt x="364" y="0"/>
                  </a:lnTo>
                  <a:lnTo>
                    <a:pt x="492" y="218"/>
                  </a:lnTo>
                  <a:lnTo>
                    <a:pt x="190" y="218"/>
                  </a:lnTo>
                  <a:lnTo>
                    <a:pt x="146" y="128"/>
                  </a:lnTo>
                  <a:lnTo>
                    <a:pt x="80" y="162"/>
                  </a:lnTo>
                  <a:lnTo>
                    <a:pt x="104" y="25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9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ＭＳ Ｐゴシック" charset="-128"/>
                <a:cs typeface="Comic Sans MS"/>
              </a:endParaRPr>
            </a:p>
          </p:txBody>
        </p:sp>
        <p:sp>
          <p:nvSpPr>
            <p:cNvPr id="887" name="Rectangle 94"/>
            <p:cNvSpPr>
              <a:spLocks noChangeAspect="1" noChangeArrowheads="1"/>
            </p:cNvSpPr>
            <p:nvPr/>
          </p:nvSpPr>
          <p:spPr bwMode="auto">
            <a:xfrm rot="19957336" flipH="1" flipV="1">
              <a:off x="5485004" y="3266213"/>
              <a:ext cx="46020" cy="4128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9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ＭＳ Ｐゴシック" charset="-128"/>
                <a:cs typeface="Comic Sans MS"/>
              </a:endParaRPr>
            </a:p>
          </p:txBody>
        </p:sp>
        <p:sp>
          <p:nvSpPr>
            <p:cNvPr id="888" name="Freeform 102"/>
            <p:cNvSpPr>
              <a:spLocks noChangeAspect="1"/>
            </p:cNvSpPr>
            <p:nvPr/>
          </p:nvSpPr>
          <p:spPr bwMode="auto">
            <a:xfrm>
              <a:off x="5442159" y="2788285"/>
              <a:ext cx="11108" cy="309621"/>
            </a:xfrm>
            <a:custGeom>
              <a:avLst/>
              <a:gdLst>
                <a:gd name="T0" fmla="*/ 16 w 16"/>
                <a:gd name="T1" fmla="*/ 458 h 458"/>
                <a:gd name="T2" fmla="*/ 0 w 16"/>
                <a:gd name="T3" fmla="*/ 448 h 458"/>
                <a:gd name="T4" fmla="*/ 2 w 16"/>
                <a:gd name="T5" fmla="*/ 0 h 458"/>
                <a:gd name="T6" fmla="*/ 0 60000 65536"/>
                <a:gd name="T7" fmla="*/ 0 60000 65536"/>
                <a:gd name="T8" fmla="*/ 0 60000 65536"/>
                <a:gd name="T9" fmla="*/ 0 w 16"/>
                <a:gd name="T10" fmla="*/ 0 h 458"/>
                <a:gd name="T11" fmla="*/ 16 w 16"/>
                <a:gd name="T12" fmla="*/ 458 h 4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" h="458">
                  <a:moveTo>
                    <a:pt x="16" y="458"/>
                  </a:moveTo>
                  <a:lnTo>
                    <a:pt x="0" y="448"/>
                  </a:lnTo>
                  <a:lnTo>
                    <a:pt x="2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9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ＭＳ Ｐゴシック" charset="-128"/>
                <a:cs typeface="Comic Sans MS"/>
              </a:endParaRPr>
            </a:p>
          </p:txBody>
        </p:sp>
        <p:sp>
          <p:nvSpPr>
            <p:cNvPr id="889" name="Freeform 103"/>
            <p:cNvSpPr>
              <a:spLocks noChangeAspect="1"/>
            </p:cNvSpPr>
            <p:nvPr/>
          </p:nvSpPr>
          <p:spPr bwMode="auto">
            <a:xfrm>
              <a:off x="5435812" y="2786698"/>
              <a:ext cx="11108" cy="309620"/>
            </a:xfrm>
            <a:custGeom>
              <a:avLst/>
              <a:gdLst>
                <a:gd name="T0" fmla="*/ 16 w 16"/>
                <a:gd name="T1" fmla="*/ 458 h 458"/>
                <a:gd name="T2" fmla="*/ 0 w 16"/>
                <a:gd name="T3" fmla="*/ 448 h 458"/>
                <a:gd name="T4" fmla="*/ 2 w 16"/>
                <a:gd name="T5" fmla="*/ 0 h 458"/>
                <a:gd name="T6" fmla="*/ 0 60000 65536"/>
                <a:gd name="T7" fmla="*/ 0 60000 65536"/>
                <a:gd name="T8" fmla="*/ 0 60000 65536"/>
                <a:gd name="T9" fmla="*/ 0 w 16"/>
                <a:gd name="T10" fmla="*/ 0 h 458"/>
                <a:gd name="T11" fmla="*/ 16 w 16"/>
                <a:gd name="T12" fmla="*/ 458 h 4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" h="458">
                  <a:moveTo>
                    <a:pt x="16" y="458"/>
                  </a:moveTo>
                  <a:lnTo>
                    <a:pt x="0" y="448"/>
                  </a:lnTo>
                  <a:lnTo>
                    <a:pt x="2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9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ＭＳ Ｐゴシック" charset="-128"/>
                <a:cs typeface="Comic Sans MS"/>
              </a:endParaRPr>
            </a:p>
          </p:txBody>
        </p:sp>
        <p:sp>
          <p:nvSpPr>
            <p:cNvPr id="890" name="Freeform 104"/>
            <p:cNvSpPr>
              <a:spLocks noChangeAspect="1"/>
            </p:cNvSpPr>
            <p:nvPr/>
          </p:nvSpPr>
          <p:spPr bwMode="auto">
            <a:xfrm>
              <a:off x="5435812" y="2788285"/>
              <a:ext cx="11108" cy="309621"/>
            </a:xfrm>
            <a:custGeom>
              <a:avLst/>
              <a:gdLst>
                <a:gd name="T0" fmla="*/ 16 w 16"/>
                <a:gd name="T1" fmla="*/ 458 h 458"/>
                <a:gd name="T2" fmla="*/ 0 w 16"/>
                <a:gd name="T3" fmla="*/ 448 h 458"/>
                <a:gd name="T4" fmla="*/ 2 w 16"/>
                <a:gd name="T5" fmla="*/ 0 h 458"/>
                <a:gd name="T6" fmla="*/ 0 60000 65536"/>
                <a:gd name="T7" fmla="*/ 0 60000 65536"/>
                <a:gd name="T8" fmla="*/ 0 60000 65536"/>
                <a:gd name="T9" fmla="*/ 0 w 16"/>
                <a:gd name="T10" fmla="*/ 0 h 458"/>
                <a:gd name="T11" fmla="*/ 16 w 16"/>
                <a:gd name="T12" fmla="*/ 458 h 4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" h="458">
                  <a:moveTo>
                    <a:pt x="16" y="458"/>
                  </a:moveTo>
                  <a:lnTo>
                    <a:pt x="0" y="448"/>
                  </a:lnTo>
                  <a:lnTo>
                    <a:pt x="2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9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ＭＳ Ｐゴシック" charset="-128"/>
                <a:cs typeface="Comic Sans MS"/>
              </a:endParaRPr>
            </a:p>
          </p:txBody>
        </p:sp>
        <p:sp>
          <p:nvSpPr>
            <p:cNvPr id="891" name="Freeform 106"/>
            <p:cNvSpPr>
              <a:spLocks noChangeAspect="1"/>
            </p:cNvSpPr>
            <p:nvPr/>
          </p:nvSpPr>
          <p:spPr bwMode="auto">
            <a:xfrm flipV="1">
              <a:off x="5438985" y="3143952"/>
              <a:ext cx="11108" cy="309621"/>
            </a:xfrm>
            <a:custGeom>
              <a:avLst/>
              <a:gdLst>
                <a:gd name="T0" fmla="*/ 16 w 16"/>
                <a:gd name="T1" fmla="*/ 458 h 458"/>
                <a:gd name="T2" fmla="*/ 0 w 16"/>
                <a:gd name="T3" fmla="*/ 448 h 458"/>
                <a:gd name="T4" fmla="*/ 2 w 16"/>
                <a:gd name="T5" fmla="*/ 0 h 458"/>
                <a:gd name="T6" fmla="*/ 0 60000 65536"/>
                <a:gd name="T7" fmla="*/ 0 60000 65536"/>
                <a:gd name="T8" fmla="*/ 0 60000 65536"/>
                <a:gd name="T9" fmla="*/ 0 w 16"/>
                <a:gd name="T10" fmla="*/ 0 h 458"/>
                <a:gd name="T11" fmla="*/ 16 w 16"/>
                <a:gd name="T12" fmla="*/ 458 h 4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" h="458">
                  <a:moveTo>
                    <a:pt x="16" y="458"/>
                  </a:moveTo>
                  <a:lnTo>
                    <a:pt x="0" y="448"/>
                  </a:lnTo>
                  <a:lnTo>
                    <a:pt x="2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9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ＭＳ Ｐゴシック" charset="-128"/>
                <a:cs typeface="Comic Sans MS"/>
              </a:endParaRPr>
            </a:p>
          </p:txBody>
        </p:sp>
        <p:sp>
          <p:nvSpPr>
            <p:cNvPr id="892" name="Freeform 107"/>
            <p:cNvSpPr>
              <a:spLocks noChangeAspect="1"/>
            </p:cNvSpPr>
            <p:nvPr/>
          </p:nvSpPr>
          <p:spPr bwMode="auto">
            <a:xfrm flipV="1">
              <a:off x="5432638" y="3145541"/>
              <a:ext cx="11108" cy="309620"/>
            </a:xfrm>
            <a:custGeom>
              <a:avLst/>
              <a:gdLst>
                <a:gd name="T0" fmla="*/ 16 w 16"/>
                <a:gd name="T1" fmla="*/ 458 h 458"/>
                <a:gd name="T2" fmla="*/ 0 w 16"/>
                <a:gd name="T3" fmla="*/ 448 h 458"/>
                <a:gd name="T4" fmla="*/ 2 w 16"/>
                <a:gd name="T5" fmla="*/ 0 h 458"/>
                <a:gd name="T6" fmla="*/ 0 60000 65536"/>
                <a:gd name="T7" fmla="*/ 0 60000 65536"/>
                <a:gd name="T8" fmla="*/ 0 60000 65536"/>
                <a:gd name="T9" fmla="*/ 0 w 16"/>
                <a:gd name="T10" fmla="*/ 0 h 458"/>
                <a:gd name="T11" fmla="*/ 16 w 16"/>
                <a:gd name="T12" fmla="*/ 458 h 4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" h="458">
                  <a:moveTo>
                    <a:pt x="16" y="458"/>
                  </a:moveTo>
                  <a:lnTo>
                    <a:pt x="0" y="448"/>
                  </a:lnTo>
                  <a:lnTo>
                    <a:pt x="2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9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ＭＳ Ｐゴシック" charset="-128"/>
                <a:cs typeface="Comic Sans MS"/>
              </a:endParaRPr>
            </a:p>
          </p:txBody>
        </p:sp>
        <p:sp>
          <p:nvSpPr>
            <p:cNvPr id="893" name="Freeform 108"/>
            <p:cNvSpPr>
              <a:spLocks noChangeAspect="1"/>
            </p:cNvSpPr>
            <p:nvPr/>
          </p:nvSpPr>
          <p:spPr bwMode="auto">
            <a:xfrm flipV="1">
              <a:off x="5432638" y="3143952"/>
              <a:ext cx="11108" cy="309621"/>
            </a:xfrm>
            <a:custGeom>
              <a:avLst/>
              <a:gdLst>
                <a:gd name="T0" fmla="*/ 16 w 16"/>
                <a:gd name="T1" fmla="*/ 458 h 458"/>
                <a:gd name="T2" fmla="*/ 0 w 16"/>
                <a:gd name="T3" fmla="*/ 448 h 458"/>
                <a:gd name="T4" fmla="*/ 2 w 16"/>
                <a:gd name="T5" fmla="*/ 0 h 458"/>
                <a:gd name="T6" fmla="*/ 0 60000 65536"/>
                <a:gd name="T7" fmla="*/ 0 60000 65536"/>
                <a:gd name="T8" fmla="*/ 0 60000 65536"/>
                <a:gd name="T9" fmla="*/ 0 w 16"/>
                <a:gd name="T10" fmla="*/ 0 h 458"/>
                <a:gd name="T11" fmla="*/ 16 w 16"/>
                <a:gd name="T12" fmla="*/ 458 h 4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" h="458">
                  <a:moveTo>
                    <a:pt x="16" y="458"/>
                  </a:moveTo>
                  <a:lnTo>
                    <a:pt x="0" y="448"/>
                  </a:lnTo>
                  <a:lnTo>
                    <a:pt x="2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9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ＭＳ Ｐゴシック" charset="-128"/>
                <a:cs typeface="Comic Sans MS"/>
              </a:endParaRPr>
            </a:p>
          </p:txBody>
        </p:sp>
        <p:sp>
          <p:nvSpPr>
            <p:cNvPr id="894" name="Line 109"/>
            <p:cNvSpPr>
              <a:spLocks noChangeAspect="1" noChangeShapeType="1"/>
            </p:cNvSpPr>
            <p:nvPr/>
          </p:nvSpPr>
          <p:spPr bwMode="auto">
            <a:xfrm>
              <a:off x="5440572" y="3142365"/>
              <a:ext cx="174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9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ＭＳ Ｐゴシック" charset="-128"/>
                <a:cs typeface="Comic Sans MS"/>
              </a:endParaRPr>
            </a:p>
          </p:txBody>
        </p:sp>
        <p:sp>
          <p:nvSpPr>
            <p:cNvPr id="895" name="Line 110"/>
            <p:cNvSpPr>
              <a:spLocks noChangeAspect="1" noChangeShapeType="1"/>
            </p:cNvSpPr>
            <p:nvPr/>
          </p:nvSpPr>
          <p:spPr bwMode="auto">
            <a:xfrm>
              <a:off x="5442159" y="3099494"/>
              <a:ext cx="1904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9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ＭＳ Ｐゴシック" charset="-128"/>
                <a:cs typeface="Comic Sans MS"/>
              </a:endParaRPr>
            </a:p>
          </p:txBody>
        </p:sp>
        <p:sp>
          <p:nvSpPr>
            <p:cNvPr id="896" name="Freeform 111"/>
            <p:cNvSpPr>
              <a:spLocks noChangeAspect="1"/>
            </p:cNvSpPr>
            <p:nvPr/>
          </p:nvSpPr>
          <p:spPr bwMode="auto">
            <a:xfrm>
              <a:off x="4605876" y="1190959"/>
              <a:ext cx="844217" cy="2681794"/>
            </a:xfrm>
            <a:custGeom>
              <a:avLst/>
              <a:gdLst>
                <a:gd name="T0" fmla="*/ 1128 w 1128"/>
                <a:gd name="T1" fmla="*/ 0 h 2720"/>
                <a:gd name="T2" fmla="*/ 0 w 1128"/>
                <a:gd name="T3" fmla="*/ 380 h 2720"/>
                <a:gd name="T4" fmla="*/ 0 w 1128"/>
                <a:gd name="T5" fmla="*/ 2328 h 2720"/>
                <a:gd name="T6" fmla="*/ 1108 w 1128"/>
                <a:gd name="T7" fmla="*/ 2720 h 27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28"/>
                <a:gd name="T13" fmla="*/ 0 h 2720"/>
                <a:gd name="T14" fmla="*/ 1128 w 1128"/>
                <a:gd name="T15" fmla="*/ 2720 h 27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28" h="2720">
                  <a:moveTo>
                    <a:pt x="1128" y="0"/>
                  </a:moveTo>
                  <a:lnTo>
                    <a:pt x="0" y="380"/>
                  </a:lnTo>
                  <a:lnTo>
                    <a:pt x="0" y="2328"/>
                  </a:lnTo>
                  <a:lnTo>
                    <a:pt x="1108" y="2720"/>
                  </a:lnTo>
                </a:path>
              </a:pathLst>
            </a:cu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9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ＭＳ Ｐゴシック" charset="-128"/>
                <a:cs typeface="Comic Sans MS"/>
              </a:endParaRPr>
            </a:p>
          </p:txBody>
        </p:sp>
        <p:sp>
          <p:nvSpPr>
            <p:cNvPr id="897" name="Text Box 113"/>
            <p:cNvSpPr txBox="1">
              <a:spLocks noChangeAspect="1" noChangeArrowheads="1"/>
            </p:cNvSpPr>
            <p:nvPr/>
          </p:nvSpPr>
          <p:spPr bwMode="auto">
            <a:xfrm>
              <a:off x="4797888" y="1816552"/>
              <a:ext cx="785502" cy="230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en-US" sz="9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/>
                  <a:ea typeface="ＭＳ Ｐゴシック" charset="-128"/>
                  <a:cs typeface="Comic Sans MS"/>
                </a:rPr>
                <a:t>22.5 </a:t>
              </a:r>
              <a:r>
                <a:rPr lang="en-US" sz="900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/>
                  <a:ea typeface="ＭＳ Ｐゴシック" charset="-128"/>
                  <a:cs typeface="Comic Sans MS"/>
                </a:rPr>
                <a:t>GeV</a:t>
              </a:r>
              <a:r>
                <a:rPr lang="en-US" sz="9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/>
                  <a:ea typeface="ＭＳ Ｐゴシック" charset="-128"/>
                  <a:cs typeface="Comic Sans MS"/>
                </a:rPr>
                <a:t> </a:t>
              </a:r>
              <a:endParaRPr lang="en-US" sz="9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ＭＳ Ｐゴシック" charset="-128"/>
                <a:cs typeface="Comic Sans MS"/>
              </a:endParaRPr>
            </a:p>
          </p:txBody>
        </p:sp>
        <p:sp>
          <p:nvSpPr>
            <p:cNvPr id="898" name="Text Box 117"/>
            <p:cNvSpPr txBox="1">
              <a:spLocks noChangeAspect="1" noChangeArrowheads="1"/>
            </p:cNvSpPr>
            <p:nvPr/>
          </p:nvSpPr>
          <p:spPr bwMode="auto">
            <a:xfrm>
              <a:off x="4732826" y="2194448"/>
              <a:ext cx="731549" cy="230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en-US" sz="9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/>
                  <a:ea typeface="ＭＳ Ｐゴシック" charset="-128"/>
                  <a:cs typeface="Comic Sans MS"/>
                </a:rPr>
                <a:t>17.5GeV </a:t>
              </a:r>
              <a:endParaRPr lang="en-US" sz="9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ＭＳ Ｐゴシック" charset="-128"/>
                <a:cs typeface="Comic Sans MS"/>
              </a:endParaRPr>
            </a:p>
          </p:txBody>
        </p:sp>
        <p:sp>
          <p:nvSpPr>
            <p:cNvPr id="899" name="Text Box 118"/>
            <p:cNvSpPr txBox="1">
              <a:spLocks noChangeAspect="1" noChangeArrowheads="1"/>
            </p:cNvSpPr>
            <p:nvPr/>
          </p:nvSpPr>
          <p:spPr bwMode="auto">
            <a:xfrm>
              <a:off x="4766151" y="2602513"/>
              <a:ext cx="707746" cy="230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en-US" sz="9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/>
                  <a:ea typeface="ＭＳ Ｐゴシック" charset="-128"/>
                  <a:cs typeface="Comic Sans MS"/>
                </a:rPr>
                <a:t>12.5 </a:t>
              </a:r>
              <a:r>
                <a:rPr lang="en-US" sz="900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/>
                  <a:ea typeface="ＭＳ Ｐゴシック" charset="-128"/>
                  <a:cs typeface="Comic Sans MS"/>
                </a:rPr>
                <a:t>GeV</a:t>
              </a:r>
              <a:r>
                <a:rPr lang="en-US" sz="9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/>
                  <a:ea typeface="ＭＳ Ｐゴシック" charset="-128"/>
                  <a:cs typeface="Comic Sans MS"/>
                </a:rPr>
                <a:t> </a:t>
              </a:r>
              <a:endParaRPr lang="en-US" sz="9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ＭＳ Ｐゴシック" charset="-128"/>
                <a:cs typeface="Comic Sans MS"/>
              </a:endParaRPr>
            </a:p>
          </p:txBody>
        </p:sp>
        <p:sp>
          <p:nvSpPr>
            <p:cNvPr id="900" name="Text Box 119"/>
            <p:cNvSpPr txBox="1">
              <a:spLocks noChangeAspect="1" noChangeArrowheads="1"/>
            </p:cNvSpPr>
            <p:nvPr/>
          </p:nvSpPr>
          <p:spPr bwMode="auto">
            <a:xfrm>
              <a:off x="4766151" y="3005814"/>
              <a:ext cx="763286" cy="230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en-US" sz="9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/>
                  <a:ea typeface="ＭＳ Ｐゴシック" charset="-128"/>
                  <a:cs typeface="Comic Sans MS"/>
                </a:rPr>
                <a:t>7.5 </a:t>
              </a:r>
              <a:r>
                <a:rPr lang="en-US" sz="900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/>
                  <a:ea typeface="ＭＳ Ｐゴシック" charset="-128"/>
                  <a:cs typeface="Comic Sans MS"/>
                </a:rPr>
                <a:t>GeV</a:t>
              </a:r>
              <a:r>
                <a:rPr lang="en-US" sz="9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/>
                  <a:ea typeface="ＭＳ Ｐゴシック" charset="-128"/>
                  <a:cs typeface="Comic Sans MS"/>
                </a:rPr>
                <a:t> </a:t>
              </a:r>
            </a:p>
          </p:txBody>
        </p:sp>
        <p:sp>
          <p:nvSpPr>
            <p:cNvPr id="901" name="Text Box 120"/>
            <p:cNvSpPr txBox="1">
              <a:spLocks noChangeAspect="1" noChangeArrowheads="1"/>
            </p:cNvSpPr>
            <p:nvPr/>
          </p:nvSpPr>
          <p:spPr bwMode="auto">
            <a:xfrm rot="16200000">
              <a:off x="3853995" y="2371555"/>
              <a:ext cx="1702121" cy="2300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en-US" sz="9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/>
                  <a:ea typeface="ＭＳ Ｐゴシック" charset="-128"/>
                  <a:cs typeface="Comic Sans MS"/>
                </a:rPr>
                <a:t>Common vacuum chamber</a:t>
              </a:r>
            </a:p>
          </p:txBody>
        </p:sp>
        <p:sp>
          <p:nvSpPr>
            <p:cNvPr id="902" name="Freeform 123" descr="Wide upward diagonal"/>
            <p:cNvSpPr>
              <a:spLocks noChangeAspect="1"/>
            </p:cNvSpPr>
            <p:nvPr/>
          </p:nvSpPr>
          <p:spPr bwMode="auto">
            <a:xfrm>
              <a:off x="5245387" y="3555193"/>
              <a:ext cx="169795" cy="292155"/>
            </a:xfrm>
            <a:custGeom>
              <a:avLst/>
              <a:gdLst>
                <a:gd name="T0" fmla="*/ 228 w 228"/>
                <a:gd name="T1" fmla="*/ 0 h 432"/>
                <a:gd name="T2" fmla="*/ 0 w 228"/>
                <a:gd name="T3" fmla="*/ 344 h 432"/>
                <a:gd name="T4" fmla="*/ 228 w 228"/>
                <a:gd name="T5" fmla="*/ 432 h 432"/>
                <a:gd name="T6" fmla="*/ 228 w 228"/>
                <a:gd name="T7" fmla="*/ 0 h 4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8"/>
                <a:gd name="T13" fmla="*/ 0 h 432"/>
                <a:gd name="T14" fmla="*/ 228 w 228"/>
                <a:gd name="T15" fmla="*/ 432 h 4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8" h="432">
                  <a:moveTo>
                    <a:pt x="228" y="0"/>
                  </a:moveTo>
                  <a:lnTo>
                    <a:pt x="0" y="344"/>
                  </a:lnTo>
                  <a:lnTo>
                    <a:pt x="228" y="432"/>
                  </a:lnTo>
                  <a:lnTo>
                    <a:pt x="228" y="0"/>
                  </a:lnTo>
                  <a:close/>
                </a:path>
              </a:pathLst>
            </a:custGeom>
            <a:pattFill prst="wdUpDiag">
              <a:fgClr>
                <a:schemeClr val="accent1"/>
              </a:fgClr>
              <a:bgClr>
                <a:srgbClr val="FFFFFF"/>
              </a:bgClr>
            </a:patt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9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ＭＳ Ｐゴシック" charset="-128"/>
                <a:cs typeface="Comic Sans MS"/>
              </a:endParaRPr>
            </a:p>
          </p:txBody>
        </p:sp>
        <p:sp>
          <p:nvSpPr>
            <p:cNvPr id="903" name="Freeform 124" descr="Wide upward diagonal"/>
            <p:cNvSpPr>
              <a:spLocks noChangeAspect="1"/>
            </p:cNvSpPr>
            <p:nvPr/>
          </p:nvSpPr>
          <p:spPr bwMode="auto">
            <a:xfrm flipV="1">
              <a:off x="5281884" y="1217952"/>
              <a:ext cx="169796" cy="293742"/>
            </a:xfrm>
            <a:custGeom>
              <a:avLst/>
              <a:gdLst>
                <a:gd name="T0" fmla="*/ 228 w 228"/>
                <a:gd name="T1" fmla="*/ 0 h 432"/>
                <a:gd name="T2" fmla="*/ 0 w 228"/>
                <a:gd name="T3" fmla="*/ 344 h 432"/>
                <a:gd name="T4" fmla="*/ 228 w 228"/>
                <a:gd name="T5" fmla="*/ 432 h 432"/>
                <a:gd name="T6" fmla="*/ 228 w 228"/>
                <a:gd name="T7" fmla="*/ 0 h 4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8"/>
                <a:gd name="T13" fmla="*/ 0 h 432"/>
                <a:gd name="T14" fmla="*/ 228 w 228"/>
                <a:gd name="T15" fmla="*/ 432 h 4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8" h="432">
                  <a:moveTo>
                    <a:pt x="228" y="0"/>
                  </a:moveTo>
                  <a:lnTo>
                    <a:pt x="0" y="344"/>
                  </a:lnTo>
                  <a:lnTo>
                    <a:pt x="228" y="432"/>
                  </a:lnTo>
                  <a:lnTo>
                    <a:pt x="228" y="0"/>
                  </a:lnTo>
                  <a:close/>
                </a:path>
              </a:pathLst>
            </a:custGeom>
            <a:pattFill prst="wdUpDiag">
              <a:fgClr>
                <a:schemeClr val="accent1"/>
              </a:fgClr>
              <a:bgClr>
                <a:srgbClr val="FFFFFF"/>
              </a:bgClr>
            </a:patt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9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ＭＳ Ｐゴシック" charset="-128"/>
                <a:cs typeface="Comic Sans MS"/>
              </a:endParaRPr>
            </a:p>
          </p:txBody>
        </p:sp>
        <p:sp>
          <p:nvSpPr>
            <p:cNvPr id="904" name="Rectangle 125" descr="Wide downward diagonal"/>
            <p:cNvSpPr>
              <a:spLocks noChangeAspect="1" noChangeArrowheads="1"/>
            </p:cNvSpPr>
            <p:nvPr/>
          </p:nvSpPr>
          <p:spPr bwMode="auto">
            <a:xfrm>
              <a:off x="4444015" y="1176669"/>
              <a:ext cx="155514" cy="2686557"/>
            </a:xfrm>
            <a:prstGeom prst="rect">
              <a:avLst/>
            </a:prstGeom>
            <a:blipFill>
              <a:blip r:embed="rId5"/>
              <a:tile tx="0" ty="0" sx="100000" sy="100000" flip="none" algn="tl"/>
            </a:blip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9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ＭＳ Ｐゴシック" charset="-128"/>
                <a:cs typeface="Comic Sans MS"/>
              </a:endParaRPr>
            </a:p>
          </p:txBody>
        </p:sp>
        <p:sp>
          <p:nvSpPr>
            <p:cNvPr id="905" name="AutoShape 126" descr="Wide upward diagonal"/>
            <p:cNvSpPr>
              <a:spLocks noChangeAspect="1" noChangeArrowheads="1"/>
            </p:cNvSpPr>
            <p:nvPr/>
          </p:nvSpPr>
          <p:spPr bwMode="auto">
            <a:xfrm flipH="1">
              <a:off x="5329491" y="1951515"/>
              <a:ext cx="114255" cy="346140"/>
            </a:xfrm>
            <a:prstGeom prst="flowChartDelay">
              <a:avLst/>
            </a:prstGeom>
            <a:pattFill prst="wdUpDiag">
              <a:fgClr>
                <a:schemeClr val="accent1"/>
              </a:fgClr>
              <a:bgClr>
                <a:srgbClr val="FFFFFF"/>
              </a:bgClr>
            </a:patt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9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ＭＳ Ｐゴシック" charset="-128"/>
                <a:cs typeface="Comic Sans MS"/>
              </a:endParaRPr>
            </a:p>
          </p:txBody>
        </p:sp>
        <p:sp>
          <p:nvSpPr>
            <p:cNvPr id="906" name="AutoShape 127" descr="Wide upward diagonal"/>
            <p:cNvSpPr>
              <a:spLocks noChangeAspect="1" noChangeArrowheads="1"/>
            </p:cNvSpPr>
            <p:nvPr/>
          </p:nvSpPr>
          <p:spPr bwMode="auto">
            <a:xfrm flipH="1">
              <a:off x="5321557" y="2350053"/>
              <a:ext cx="112668" cy="346140"/>
            </a:xfrm>
            <a:prstGeom prst="flowChartDelay">
              <a:avLst/>
            </a:prstGeom>
            <a:pattFill prst="wdUpDiag">
              <a:fgClr>
                <a:schemeClr val="accent1"/>
              </a:fgClr>
              <a:bgClr>
                <a:srgbClr val="FFFFFF"/>
              </a:bgClr>
            </a:patt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9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ＭＳ Ｐゴシック" charset="-128"/>
                <a:cs typeface="Comic Sans MS"/>
              </a:endParaRPr>
            </a:p>
          </p:txBody>
        </p:sp>
        <p:sp>
          <p:nvSpPr>
            <p:cNvPr id="907" name="AutoShape 128" descr="Wide upward diagonal"/>
            <p:cNvSpPr>
              <a:spLocks noChangeAspect="1" noChangeArrowheads="1"/>
            </p:cNvSpPr>
            <p:nvPr/>
          </p:nvSpPr>
          <p:spPr bwMode="auto">
            <a:xfrm flipH="1">
              <a:off x="5318383" y="2747002"/>
              <a:ext cx="112668" cy="347729"/>
            </a:xfrm>
            <a:prstGeom prst="flowChartDelay">
              <a:avLst/>
            </a:prstGeom>
            <a:pattFill prst="wdUpDiag">
              <a:fgClr>
                <a:schemeClr val="accent1"/>
              </a:fgClr>
              <a:bgClr>
                <a:srgbClr val="FFFFFF"/>
              </a:bgClr>
            </a:patt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9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ＭＳ Ｐゴシック" charset="-128"/>
                <a:cs typeface="Comic Sans MS"/>
              </a:endParaRPr>
            </a:p>
          </p:txBody>
        </p:sp>
        <p:sp>
          <p:nvSpPr>
            <p:cNvPr id="908" name="AutoShape 128" descr="Wide upward diagonal"/>
            <p:cNvSpPr>
              <a:spLocks noChangeAspect="1" noChangeArrowheads="1"/>
            </p:cNvSpPr>
            <p:nvPr/>
          </p:nvSpPr>
          <p:spPr bwMode="auto">
            <a:xfrm flipH="1">
              <a:off x="5307274" y="3153479"/>
              <a:ext cx="114255" cy="346140"/>
            </a:xfrm>
            <a:prstGeom prst="flowChartDelay">
              <a:avLst/>
            </a:prstGeom>
            <a:pattFill prst="wdUpDiag">
              <a:fgClr>
                <a:schemeClr val="accent1"/>
              </a:fgClr>
              <a:bgClr>
                <a:srgbClr val="FFFFFF"/>
              </a:bgClr>
            </a:patt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9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ＭＳ Ｐゴシック" charset="-128"/>
                <a:cs typeface="Comic Sans MS"/>
              </a:endParaRPr>
            </a:p>
          </p:txBody>
        </p:sp>
        <p:grpSp>
          <p:nvGrpSpPr>
            <p:cNvPr id="644405" name="Group 828"/>
            <p:cNvGrpSpPr>
              <a:grpSpLocks/>
            </p:cNvGrpSpPr>
            <p:nvPr/>
          </p:nvGrpSpPr>
          <p:grpSpPr bwMode="auto">
            <a:xfrm>
              <a:off x="5422522" y="3192333"/>
              <a:ext cx="387578" cy="668529"/>
              <a:chOff x="8725119" y="2019749"/>
              <a:chExt cx="387578" cy="668529"/>
            </a:xfrm>
          </p:grpSpPr>
          <p:grpSp>
            <p:nvGrpSpPr>
              <p:cNvPr id="644432" name="Group 825"/>
              <p:cNvGrpSpPr>
                <a:grpSpLocks/>
              </p:cNvGrpSpPr>
              <p:nvPr/>
            </p:nvGrpSpPr>
            <p:grpSpPr bwMode="auto">
              <a:xfrm>
                <a:off x="8743076" y="2170642"/>
                <a:ext cx="369621" cy="370127"/>
                <a:chOff x="8743076" y="2170642"/>
                <a:chExt cx="369621" cy="370127"/>
              </a:xfrm>
            </p:grpSpPr>
            <p:grpSp>
              <p:nvGrpSpPr>
                <p:cNvPr id="644443" name="Group 823"/>
                <p:cNvGrpSpPr>
                  <a:grpSpLocks/>
                </p:cNvGrpSpPr>
                <p:nvPr/>
              </p:nvGrpSpPr>
              <p:grpSpPr bwMode="auto">
                <a:xfrm>
                  <a:off x="8744572" y="2170642"/>
                  <a:ext cx="368125" cy="184725"/>
                  <a:chOff x="8744572" y="2170642"/>
                  <a:chExt cx="368125" cy="184725"/>
                </a:xfrm>
              </p:grpSpPr>
              <p:sp>
                <p:nvSpPr>
                  <p:cNvPr id="952" name="Rectangle 88"/>
                  <p:cNvSpPr>
                    <a:spLocks noChangeAspect="1" noChangeArrowheads="1"/>
                  </p:cNvSpPr>
                  <p:nvPr/>
                </p:nvSpPr>
                <p:spPr bwMode="auto">
                  <a:xfrm rot="1642664" flipH="1">
                    <a:off x="8993895" y="2284166"/>
                    <a:ext cx="47606" cy="42870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90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/>
                      <a:ea typeface="ＭＳ Ｐゴシック" charset="-128"/>
                      <a:cs typeface="Comic Sans MS"/>
                    </a:endParaRPr>
                  </a:p>
                </p:txBody>
              </p:sp>
              <p:sp>
                <p:nvSpPr>
                  <p:cNvPr id="953" name="Freeform 89"/>
                  <p:cNvSpPr>
                    <a:spLocks noChangeAspect="1"/>
                  </p:cNvSpPr>
                  <p:nvPr/>
                </p:nvSpPr>
                <p:spPr bwMode="auto">
                  <a:xfrm flipH="1">
                    <a:off x="8744756" y="2179371"/>
                    <a:ext cx="368155" cy="176245"/>
                  </a:xfrm>
                  <a:custGeom>
                    <a:avLst/>
                    <a:gdLst>
                      <a:gd name="T0" fmla="*/ 104 w 492"/>
                      <a:gd name="T1" fmla="*/ 258 h 258"/>
                      <a:gd name="T2" fmla="*/ 0 w 492"/>
                      <a:gd name="T3" fmla="*/ 258 h 258"/>
                      <a:gd name="T4" fmla="*/ 0 w 492"/>
                      <a:gd name="T5" fmla="*/ 0 h 258"/>
                      <a:gd name="T6" fmla="*/ 364 w 492"/>
                      <a:gd name="T7" fmla="*/ 0 h 258"/>
                      <a:gd name="T8" fmla="*/ 492 w 492"/>
                      <a:gd name="T9" fmla="*/ 218 h 258"/>
                      <a:gd name="T10" fmla="*/ 190 w 492"/>
                      <a:gd name="T11" fmla="*/ 218 h 258"/>
                      <a:gd name="T12" fmla="*/ 146 w 492"/>
                      <a:gd name="T13" fmla="*/ 128 h 258"/>
                      <a:gd name="T14" fmla="*/ 80 w 492"/>
                      <a:gd name="T15" fmla="*/ 162 h 258"/>
                      <a:gd name="T16" fmla="*/ 104 w 492"/>
                      <a:gd name="T17" fmla="*/ 258 h 258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492"/>
                      <a:gd name="T28" fmla="*/ 0 h 258"/>
                      <a:gd name="T29" fmla="*/ 492 w 492"/>
                      <a:gd name="T30" fmla="*/ 258 h 258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492" h="258">
                        <a:moveTo>
                          <a:pt x="104" y="258"/>
                        </a:moveTo>
                        <a:lnTo>
                          <a:pt x="0" y="258"/>
                        </a:lnTo>
                        <a:lnTo>
                          <a:pt x="0" y="0"/>
                        </a:lnTo>
                        <a:lnTo>
                          <a:pt x="364" y="0"/>
                        </a:lnTo>
                        <a:lnTo>
                          <a:pt x="492" y="218"/>
                        </a:lnTo>
                        <a:lnTo>
                          <a:pt x="190" y="218"/>
                        </a:lnTo>
                        <a:lnTo>
                          <a:pt x="146" y="128"/>
                        </a:lnTo>
                        <a:lnTo>
                          <a:pt x="80" y="162"/>
                        </a:lnTo>
                        <a:lnTo>
                          <a:pt x="104" y="258"/>
                        </a:lnTo>
                        <a:close/>
                      </a:path>
                    </a:pathLst>
                  </a:cu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90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/>
                      <a:ea typeface="ＭＳ Ｐゴシック" charset="-128"/>
                      <a:cs typeface="Comic Sans MS"/>
                    </a:endParaRPr>
                  </a:p>
                </p:txBody>
              </p:sp>
              <p:sp>
                <p:nvSpPr>
                  <p:cNvPr id="954" name="Rectangle 90"/>
                  <p:cNvSpPr>
                    <a:spLocks noChangeAspect="1" noChangeArrowheads="1"/>
                  </p:cNvSpPr>
                  <p:nvPr/>
                </p:nvSpPr>
                <p:spPr bwMode="auto">
                  <a:xfrm rot="1642664" flipH="1">
                    <a:off x="8779667" y="2169844"/>
                    <a:ext cx="46019" cy="42870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90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/>
                      <a:ea typeface="ＭＳ Ｐゴシック" charset="-128"/>
                      <a:cs typeface="Comic Sans MS"/>
                    </a:endParaRPr>
                  </a:p>
                </p:txBody>
              </p:sp>
            </p:grpSp>
            <p:grpSp>
              <p:nvGrpSpPr>
                <p:cNvPr id="644444" name="Group 824"/>
                <p:cNvGrpSpPr>
                  <a:grpSpLocks/>
                </p:cNvGrpSpPr>
                <p:nvPr/>
              </p:nvGrpSpPr>
              <p:grpSpPr bwMode="auto">
                <a:xfrm>
                  <a:off x="8743076" y="2356044"/>
                  <a:ext cx="368125" cy="184725"/>
                  <a:chOff x="8743076" y="2356044"/>
                  <a:chExt cx="368125" cy="184725"/>
                </a:xfrm>
              </p:grpSpPr>
              <p:sp>
                <p:nvSpPr>
                  <p:cNvPr id="949" name="Rectangle 92"/>
                  <p:cNvSpPr>
                    <a:spLocks noChangeAspect="1" noChangeArrowheads="1"/>
                  </p:cNvSpPr>
                  <p:nvPr/>
                </p:nvSpPr>
                <p:spPr bwMode="auto">
                  <a:xfrm rot="19957336" flipH="1" flipV="1">
                    <a:off x="8992309" y="2384196"/>
                    <a:ext cx="47606" cy="42871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90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/>
                      <a:ea typeface="ＭＳ Ｐゴシック" charset="-128"/>
                      <a:cs typeface="Comic Sans MS"/>
                    </a:endParaRPr>
                  </a:p>
                </p:txBody>
              </p:sp>
              <p:sp>
                <p:nvSpPr>
                  <p:cNvPr id="950" name="Freeform 93"/>
                  <p:cNvSpPr>
                    <a:spLocks noChangeAspect="1"/>
                  </p:cNvSpPr>
                  <p:nvPr/>
                </p:nvSpPr>
                <p:spPr bwMode="auto">
                  <a:xfrm flipH="1" flipV="1">
                    <a:off x="8743169" y="2355616"/>
                    <a:ext cx="368155" cy="176246"/>
                  </a:xfrm>
                  <a:custGeom>
                    <a:avLst/>
                    <a:gdLst>
                      <a:gd name="T0" fmla="*/ 104 w 492"/>
                      <a:gd name="T1" fmla="*/ 258 h 258"/>
                      <a:gd name="T2" fmla="*/ 0 w 492"/>
                      <a:gd name="T3" fmla="*/ 258 h 258"/>
                      <a:gd name="T4" fmla="*/ 0 w 492"/>
                      <a:gd name="T5" fmla="*/ 0 h 258"/>
                      <a:gd name="T6" fmla="*/ 364 w 492"/>
                      <a:gd name="T7" fmla="*/ 0 h 258"/>
                      <a:gd name="T8" fmla="*/ 492 w 492"/>
                      <a:gd name="T9" fmla="*/ 218 h 258"/>
                      <a:gd name="T10" fmla="*/ 190 w 492"/>
                      <a:gd name="T11" fmla="*/ 218 h 258"/>
                      <a:gd name="T12" fmla="*/ 146 w 492"/>
                      <a:gd name="T13" fmla="*/ 128 h 258"/>
                      <a:gd name="T14" fmla="*/ 80 w 492"/>
                      <a:gd name="T15" fmla="*/ 162 h 258"/>
                      <a:gd name="T16" fmla="*/ 104 w 492"/>
                      <a:gd name="T17" fmla="*/ 258 h 258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492"/>
                      <a:gd name="T28" fmla="*/ 0 h 258"/>
                      <a:gd name="T29" fmla="*/ 492 w 492"/>
                      <a:gd name="T30" fmla="*/ 258 h 258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492" h="258">
                        <a:moveTo>
                          <a:pt x="104" y="258"/>
                        </a:moveTo>
                        <a:lnTo>
                          <a:pt x="0" y="258"/>
                        </a:lnTo>
                        <a:lnTo>
                          <a:pt x="0" y="0"/>
                        </a:lnTo>
                        <a:lnTo>
                          <a:pt x="364" y="0"/>
                        </a:lnTo>
                        <a:lnTo>
                          <a:pt x="492" y="218"/>
                        </a:lnTo>
                        <a:lnTo>
                          <a:pt x="190" y="218"/>
                        </a:lnTo>
                        <a:lnTo>
                          <a:pt x="146" y="128"/>
                        </a:lnTo>
                        <a:lnTo>
                          <a:pt x="80" y="162"/>
                        </a:lnTo>
                        <a:lnTo>
                          <a:pt x="104" y="258"/>
                        </a:lnTo>
                        <a:close/>
                      </a:path>
                    </a:pathLst>
                  </a:cu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90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/>
                      <a:ea typeface="ＭＳ Ｐゴシック" charset="-128"/>
                      <a:cs typeface="Comic Sans MS"/>
                    </a:endParaRPr>
                  </a:p>
                </p:txBody>
              </p:sp>
              <p:sp>
                <p:nvSpPr>
                  <p:cNvPr id="951" name="Rectangle 94"/>
                  <p:cNvSpPr>
                    <a:spLocks noChangeAspect="1" noChangeArrowheads="1"/>
                  </p:cNvSpPr>
                  <p:nvPr/>
                </p:nvSpPr>
                <p:spPr bwMode="auto">
                  <a:xfrm rot="19957336" flipH="1" flipV="1">
                    <a:off x="8778080" y="2498518"/>
                    <a:ext cx="46020" cy="42871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90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/>
                      <a:ea typeface="ＭＳ Ｐゴシック" charset="-128"/>
                      <a:cs typeface="Comic Sans MS"/>
                    </a:endParaRPr>
                  </a:p>
                </p:txBody>
              </p:sp>
            </p:grpSp>
          </p:grpSp>
          <p:grpSp>
            <p:nvGrpSpPr>
              <p:cNvPr id="644433" name="Group 826"/>
              <p:cNvGrpSpPr>
                <a:grpSpLocks/>
              </p:cNvGrpSpPr>
              <p:nvPr/>
            </p:nvGrpSpPr>
            <p:grpSpPr bwMode="auto">
              <a:xfrm>
                <a:off x="8728112" y="2019749"/>
                <a:ext cx="17957" cy="311258"/>
                <a:chOff x="8728112" y="2019749"/>
                <a:chExt cx="17957" cy="311258"/>
              </a:xfrm>
            </p:grpSpPr>
            <p:sp>
              <p:nvSpPr>
                <p:cNvPr id="944" name="Freeform 102"/>
                <p:cNvSpPr>
                  <a:spLocks noChangeAspect="1"/>
                </p:cNvSpPr>
                <p:nvPr/>
              </p:nvSpPr>
              <p:spPr bwMode="auto">
                <a:xfrm>
                  <a:off x="8735235" y="2020591"/>
                  <a:ext cx="11108" cy="309621"/>
                </a:xfrm>
                <a:custGeom>
                  <a:avLst/>
                  <a:gdLst>
                    <a:gd name="T0" fmla="*/ 16 w 16"/>
                    <a:gd name="T1" fmla="*/ 458 h 458"/>
                    <a:gd name="T2" fmla="*/ 0 w 16"/>
                    <a:gd name="T3" fmla="*/ 448 h 458"/>
                    <a:gd name="T4" fmla="*/ 2 w 16"/>
                    <a:gd name="T5" fmla="*/ 0 h 458"/>
                    <a:gd name="T6" fmla="*/ 0 60000 65536"/>
                    <a:gd name="T7" fmla="*/ 0 60000 65536"/>
                    <a:gd name="T8" fmla="*/ 0 60000 65536"/>
                    <a:gd name="T9" fmla="*/ 0 w 16"/>
                    <a:gd name="T10" fmla="*/ 0 h 458"/>
                    <a:gd name="T11" fmla="*/ 16 w 16"/>
                    <a:gd name="T12" fmla="*/ 458 h 45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" h="458">
                      <a:moveTo>
                        <a:pt x="16" y="458"/>
                      </a:moveTo>
                      <a:lnTo>
                        <a:pt x="0" y="448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9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/>
                    <a:ea typeface="ＭＳ Ｐゴシック" charset="-128"/>
                    <a:cs typeface="Comic Sans MS"/>
                  </a:endParaRPr>
                </a:p>
              </p:txBody>
            </p:sp>
            <p:sp>
              <p:nvSpPr>
                <p:cNvPr id="945" name="Freeform 103"/>
                <p:cNvSpPr>
                  <a:spLocks noChangeAspect="1"/>
                </p:cNvSpPr>
                <p:nvPr/>
              </p:nvSpPr>
              <p:spPr bwMode="auto">
                <a:xfrm>
                  <a:off x="8728888" y="2019003"/>
                  <a:ext cx="11108" cy="309622"/>
                </a:xfrm>
                <a:custGeom>
                  <a:avLst/>
                  <a:gdLst>
                    <a:gd name="T0" fmla="*/ 16 w 16"/>
                    <a:gd name="T1" fmla="*/ 458 h 458"/>
                    <a:gd name="T2" fmla="*/ 0 w 16"/>
                    <a:gd name="T3" fmla="*/ 448 h 458"/>
                    <a:gd name="T4" fmla="*/ 2 w 16"/>
                    <a:gd name="T5" fmla="*/ 0 h 458"/>
                    <a:gd name="T6" fmla="*/ 0 60000 65536"/>
                    <a:gd name="T7" fmla="*/ 0 60000 65536"/>
                    <a:gd name="T8" fmla="*/ 0 60000 65536"/>
                    <a:gd name="T9" fmla="*/ 0 w 16"/>
                    <a:gd name="T10" fmla="*/ 0 h 458"/>
                    <a:gd name="T11" fmla="*/ 16 w 16"/>
                    <a:gd name="T12" fmla="*/ 458 h 45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" h="458">
                      <a:moveTo>
                        <a:pt x="16" y="458"/>
                      </a:moveTo>
                      <a:lnTo>
                        <a:pt x="0" y="448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9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/>
                    <a:ea typeface="ＭＳ Ｐゴシック" charset="-128"/>
                    <a:cs typeface="Comic Sans MS"/>
                  </a:endParaRPr>
                </a:p>
              </p:txBody>
            </p:sp>
            <p:sp>
              <p:nvSpPr>
                <p:cNvPr id="946" name="Freeform 104"/>
                <p:cNvSpPr>
                  <a:spLocks noChangeAspect="1"/>
                </p:cNvSpPr>
                <p:nvPr/>
              </p:nvSpPr>
              <p:spPr bwMode="auto">
                <a:xfrm>
                  <a:off x="8728888" y="2020591"/>
                  <a:ext cx="11108" cy="309621"/>
                </a:xfrm>
                <a:custGeom>
                  <a:avLst/>
                  <a:gdLst>
                    <a:gd name="T0" fmla="*/ 16 w 16"/>
                    <a:gd name="T1" fmla="*/ 458 h 458"/>
                    <a:gd name="T2" fmla="*/ 0 w 16"/>
                    <a:gd name="T3" fmla="*/ 448 h 458"/>
                    <a:gd name="T4" fmla="*/ 2 w 16"/>
                    <a:gd name="T5" fmla="*/ 0 h 458"/>
                    <a:gd name="T6" fmla="*/ 0 60000 65536"/>
                    <a:gd name="T7" fmla="*/ 0 60000 65536"/>
                    <a:gd name="T8" fmla="*/ 0 60000 65536"/>
                    <a:gd name="T9" fmla="*/ 0 w 16"/>
                    <a:gd name="T10" fmla="*/ 0 h 458"/>
                    <a:gd name="T11" fmla="*/ 16 w 16"/>
                    <a:gd name="T12" fmla="*/ 458 h 45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" h="458">
                      <a:moveTo>
                        <a:pt x="16" y="458"/>
                      </a:moveTo>
                      <a:lnTo>
                        <a:pt x="0" y="448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9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/>
                    <a:ea typeface="ＭＳ Ｐゴシック" charset="-128"/>
                    <a:cs typeface="Comic Sans MS"/>
                  </a:endParaRPr>
                </a:p>
              </p:txBody>
            </p:sp>
          </p:grpSp>
          <p:grpSp>
            <p:nvGrpSpPr>
              <p:cNvPr id="644434" name="Group 827"/>
              <p:cNvGrpSpPr>
                <a:grpSpLocks/>
              </p:cNvGrpSpPr>
              <p:nvPr/>
            </p:nvGrpSpPr>
            <p:grpSpPr bwMode="auto">
              <a:xfrm>
                <a:off x="8725119" y="2377020"/>
                <a:ext cx="17957" cy="311258"/>
                <a:chOff x="8725119" y="2377020"/>
                <a:chExt cx="17957" cy="311258"/>
              </a:xfrm>
            </p:grpSpPr>
            <p:sp>
              <p:nvSpPr>
                <p:cNvPr id="941" name="Freeform 106"/>
                <p:cNvSpPr>
                  <a:spLocks noChangeAspect="1"/>
                </p:cNvSpPr>
                <p:nvPr/>
              </p:nvSpPr>
              <p:spPr bwMode="auto">
                <a:xfrm flipV="1">
                  <a:off x="8732061" y="2377845"/>
                  <a:ext cx="11108" cy="309622"/>
                </a:xfrm>
                <a:custGeom>
                  <a:avLst/>
                  <a:gdLst>
                    <a:gd name="T0" fmla="*/ 16 w 16"/>
                    <a:gd name="T1" fmla="*/ 458 h 458"/>
                    <a:gd name="T2" fmla="*/ 0 w 16"/>
                    <a:gd name="T3" fmla="*/ 448 h 458"/>
                    <a:gd name="T4" fmla="*/ 2 w 16"/>
                    <a:gd name="T5" fmla="*/ 0 h 458"/>
                    <a:gd name="T6" fmla="*/ 0 60000 65536"/>
                    <a:gd name="T7" fmla="*/ 0 60000 65536"/>
                    <a:gd name="T8" fmla="*/ 0 60000 65536"/>
                    <a:gd name="T9" fmla="*/ 0 w 16"/>
                    <a:gd name="T10" fmla="*/ 0 h 458"/>
                    <a:gd name="T11" fmla="*/ 16 w 16"/>
                    <a:gd name="T12" fmla="*/ 458 h 45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" h="458">
                      <a:moveTo>
                        <a:pt x="16" y="458"/>
                      </a:moveTo>
                      <a:lnTo>
                        <a:pt x="0" y="448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9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/>
                    <a:ea typeface="ＭＳ Ｐゴシック" charset="-128"/>
                    <a:cs typeface="Comic Sans MS"/>
                  </a:endParaRPr>
                </a:p>
              </p:txBody>
            </p:sp>
            <p:sp>
              <p:nvSpPr>
                <p:cNvPr id="942" name="Freeform 107"/>
                <p:cNvSpPr>
                  <a:spLocks noChangeAspect="1"/>
                </p:cNvSpPr>
                <p:nvPr/>
              </p:nvSpPr>
              <p:spPr bwMode="auto">
                <a:xfrm flipV="1">
                  <a:off x="8725714" y="2379433"/>
                  <a:ext cx="11108" cy="309621"/>
                </a:xfrm>
                <a:custGeom>
                  <a:avLst/>
                  <a:gdLst>
                    <a:gd name="T0" fmla="*/ 16 w 16"/>
                    <a:gd name="T1" fmla="*/ 458 h 458"/>
                    <a:gd name="T2" fmla="*/ 0 w 16"/>
                    <a:gd name="T3" fmla="*/ 448 h 458"/>
                    <a:gd name="T4" fmla="*/ 2 w 16"/>
                    <a:gd name="T5" fmla="*/ 0 h 458"/>
                    <a:gd name="T6" fmla="*/ 0 60000 65536"/>
                    <a:gd name="T7" fmla="*/ 0 60000 65536"/>
                    <a:gd name="T8" fmla="*/ 0 60000 65536"/>
                    <a:gd name="T9" fmla="*/ 0 w 16"/>
                    <a:gd name="T10" fmla="*/ 0 h 458"/>
                    <a:gd name="T11" fmla="*/ 16 w 16"/>
                    <a:gd name="T12" fmla="*/ 458 h 45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" h="458">
                      <a:moveTo>
                        <a:pt x="16" y="458"/>
                      </a:moveTo>
                      <a:lnTo>
                        <a:pt x="0" y="448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9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/>
                    <a:ea typeface="ＭＳ Ｐゴシック" charset="-128"/>
                    <a:cs typeface="Comic Sans MS"/>
                  </a:endParaRPr>
                </a:p>
              </p:txBody>
            </p:sp>
            <p:sp>
              <p:nvSpPr>
                <p:cNvPr id="943" name="Freeform 108"/>
                <p:cNvSpPr>
                  <a:spLocks noChangeAspect="1"/>
                </p:cNvSpPr>
                <p:nvPr/>
              </p:nvSpPr>
              <p:spPr bwMode="auto">
                <a:xfrm flipV="1">
                  <a:off x="8725714" y="2377845"/>
                  <a:ext cx="11108" cy="309622"/>
                </a:xfrm>
                <a:custGeom>
                  <a:avLst/>
                  <a:gdLst>
                    <a:gd name="T0" fmla="*/ 16 w 16"/>
                    <a:gd name="T1" fmla="*/ 458 h 458"/>
                    <a:gd name="T2" fmla="*/ 0 w 16"/>
                    <a:gd name="T3" fmla="*/ 448 h 458"/>
                    <a:gd name="T4" fmla="*/ 2 w 16"/>
                    <a:gd name="T5" fmla="*/ 0 h 458"/>
                    <a:gd name="T6" fmla="*/ 0 60000 65536"/>
                    <a:gd name="T7" fmla="*/ 0 60000 65536"/>
                    <a:gd name="T8" fmla="*/ 0 60000 65536"/>
                    <a:gd name="T9" fmla="*/ 0 w 16"/>
                    <a:gd name="T10" fmla="*/ 0 h 458"/>
                    <a:gd name="T11" fmla="*/ 16 w 16"/>
                    <a:gd name="T12" fmla="*/ 458 h 45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" h="458">
                      <a:moveTo>
                        <a:pt x="16" y="458"/>
                      </a:moveTo>
                      <a:lnTo>
                        <a:pt x="0" y="448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9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/>
                    <a:ea typeface="ＭＳ Ｐゴシック" charset="-128"/>
                    <a:cs typeface="Comic Sans MS"/>
                  </a:endParaRPr>
                </a:p>
              </p:txBody>
            </p:sp>
          </p:grpSp>
          <p:sp>
            <p:nvSpPr>
              <p:cNvPr id="939" name="Line 109"/>
              <p:cNvSpPr>
                <a:spLocks noChangeAspect="1" noChangeShapeType="1"/>
              </p:cNvSpPr>
              <p:nvPr/>
            </p:nvSpPr>
            <p:spPr bwMode="auto">
              <a:xfrm>
                <a:off x="8733648" y="2376258"/>
                <a:ext cx="1745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9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/>
                  <a:ea typeface="ＭＳ Ｐゴシック" charset="-128"/>
                  <a:cs typeface="Comic Sans MS"/>
                </a:endParaRPr>
              </a:p>
            </p:txBody>
          </p:sp>
          <p:sp>
            <p:nvSpPr>
              <p:cNvPr id="940" name="Line 110"/>
              <p:cNvSpPr>
                <a:spLocks noChangeAspect="1" noChangeShapeType="1"/>
              </p:cNvSpPr>
              <p:nvPr/>
            </p:nvSpPr>
            <p:spPr bwMode="auto">
              <a:xfrm>
                <a:off x="8736821" y="2331800"/>
                <a:ext cx="1745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9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/>
                  <a:ea typeface="ＭＳ Ｐゴシック" charset="-128"/>
                  <a:cs typeface="Comic Sans MS"/>
                </a:endParaRPr>
              </a:p>
            </p:txBody>
          </p:sp>
        </p:grpSp>
        <p:sp>
          <p:nvSpPr>
            <p:cNvPr id="910" name="Freeform 909"/>
            <p:cNvSpPr/>
            <p:nvPr/>
          </p:nvSpPr>
          <p:spPr>
            <a:xfrm>
              <a:off x="4607463" y="3507559"/>
              <a:ext cx="825174" cy="350903"/>
            </a:xfrm>
            <a:custGeom>
              <a:avLst/>
              <a:gdLst>
                <a:gd name="connsiteX0" fmla="*/ 0 w 1645920"/>
                <a:gd name="connsiteY0" fmla="*/ 0 h 774551"/>
                <a:gd name="connsiteX1" fmla="*/ 10758 w 1645920"/>
                <a:gd name="connsiteY1" fmla="*/ 763793 h 774551"/>
                <a:gd name="connsiteX2" fmla="*/ 1645920 w 1645920"/>
                <a:gd name="connsiteY2" fmla="*/ 774551 h 774551"/>
                <a:gd name="connsiteX3" fmla="*/ 0 w 1645920"/>
                <a:gd name="connsiteY3" fmla="*/ 0 h 774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45920" h="774551">
                  <a:moveTo>
                    <a:pt x="0" y="0"/>
                  </a:moveTo>
                  <a:lnTo>
                    <a:pt x="10758" y="763793"/>
                  </a:lnTo>
                  <a:lnTo>
                    <a:pt x="1645920" y="7745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tile tx="0" ty="0" sx="100000" sy="10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11" name="Freeform 910"/>
            <p:cNvSpPr/>
            <p:nvPr/>
          </p:nvSpPr>
          <p:spPr>
            <a:xfrm flipV="1">
              <a:off x="4613811" y="1171905"/>
              <a:ext cx="856912" cy="352492"/>
            </a:xfrm>
            <a:custGeom>
              <a:avLst/>
              <a:gdLst>
                <a:gd name="connsiteX0" fmla="*/ 0 w 1645920"/>
                <a:gd name="connsiteY0" fmla="*/ 0 h 774551"/>
                <a:gd name="connsiteX1" fmla="*/ 10758 w 1645920"/>
                <a:gd name="connsiteY1" fmla="*/ 763793 h 774551"/>
                <a:gd name="connsiteX2" fmla="*/ 1645920 w 1645920"/>
                <a:gd name="connsiteY2" fmla="*/ 774551 h 774551"/>
                <a:gd name="connsiteX3" fmla="*/ 0 w 1645920"/>
                <a:gd name="connsiteY3" fmla="*/ 0 h 774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45920" h="774551">
                  <a:moveTo>
                    <a:pt x="0" y="0"/>
                  </a:moveTo>
                  <a:lnTo>
                    <a:pt x="10758" y="763793"/>
                  </a:lnTo>
                  <a:lnTo>
                    <a:pt x="1645920" y="7745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tile tx="0" ty="0" sx="100000" sy="10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644408" name="Group 834"/>
            <p:cNvGrpSpPr>
              <a:grpSpLocks/>
            </p:cNvGrpSpPr>
            <p:nvPr/>
          </p:nvGrpSpPr>
          <p:grpSpPr bwMode="auto">
            <a:xfrm>
              <a:off x="5453829" y="1193604"/>
              <a:ext cx="387577" cy="668529"/>
              <a:chOff x="8756426" y="21020"/>
              <a:chExt cx="387577" cy="668529"/>
            </a:xfrm>
          </p:grpSpPr>
          <p:grpSp>
            <p:nvGrpSpPr>
              <p:cNvPr id="644413" name="Group 831"/>
              <p:cNvGrpSpPr>
                <a:grpSpLocks/>
              </p:cNvGrpSpPr>
              <p:nvPr/>
            </p:nvGrpSpPr>
            <p:grpSpPr bwMode="auto">
              <a:xfrm>
                <a:off x="8774383" y="171913"/>
                <a:ext cx="369620" cy="370127"/>
                <a:chOff x="8774383" y="171913"/>
                <a:chExt cx="369620" cy="370127"/>
              </a:xfrm>
            </p:grpSpPr>
            <p:grpSp>
              <p:nvGrpSpPr>
                <p:cNvPr id="644424" name="Group 829"/>
                <p:cNvGrpSpPr>
                  <a:grpSpLocks/>
                </p:cNvGrpSpPr>
                <p:nvPr/>
              </p:nvGrpSpPr>
              <p:grpSpPr bwMode="auto">
                <a:xfrm>
                  <a:off x="8775879" y="171913"/>
                  <a:ext cx="368124" cy="184725"/>
                  <a:chOff x="8775879" y="171913"/>
                  <a:chExt cx="368124" cy="184725"/>
                </a:xfrm>
              </p:grpSpPr>
              <p:sp>
                <p:nvSpPr>
                  <p:cNvPr id="933" name="Rectangle 10"/>
                  <p:cNvSpPr>
                    <a:spLocks noChangeAspect="1" noChangeArrowheads="1"/>
                  </p:cNvSpPr>
                  <p:nvPr/>
                </p:nvSpPr>
                <p:spPr bwMode="auto">
                  <a:xfrm rot="1642664" flipH="1">
                    <a:off x="9025632" y="285124"/>
                    <a:ext cx="47606" cy="42871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90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/>
                      <a:ea typeface="ＭＳ Ｐゴシック" charset="-128"/>
                      <a:cs typeface="Comic Sans MS"/>
                    </a:endParaRPr>
                  </a:p>
                </p:txBody>
              </p:sp>
              <p:sp>
                <p:nvSpPr>
                  <p:cNvPr id="934" name="Freeform 11"/>
                  <p:cNvSpPr>
                    <a:spLocks noChangeAspect="1"/>
                  </p:cNvSpPr>
                  <p:nvPr/>
                </p:nvSpPr>
                <p:spPr bwMode="auto">
                  <a:xfrm flipH="1">
                    <a:off x="8774905" y="181918"/>
                    <a:ext cx="369742" cy="174658"/>
                  </a:xfrm>
                  <a:custGeom>
                    <a:avLst/>
                    <a:gdLst>
                      <a:gd name="T0" fmla="*/ 104 w 492"/>
                      <a:gd name="T1" fmla="*/ 258 h 258"/>
                      <a:gd name="T2" fmla="*/ 0 w 492"/>
                      <a:gd name="T3" fmla="*/ 258 h 258"/>
                      <a:gd name="T4" fmla="*/ 0 w 492"/>
                      <a:gd name="T5" fmla="*/ 0 h 258"/>
                      <a:gd name="T6" fmla="*/ 364 w 492"/>
                      <a:gd name="T7" fmla="*/ 0 h 258"/>
                      <a:gd name="T8" fmla="*/ 492 w 492"/>
                      <a:gd name="T9" fmla="*/ 218 h 258"/>
                      <a:gd name="T10" fmla="*/ 190 w 492"/>
                      <a:gd name="T11" fmla="*/ 218 h 258"/>
                      <a:gd name="T12" fmla="*/ 146 w 492"/>
                      <a:gd name="T13" fmla="*/ 128 h 258"/>
                      <a:gd name="T14" fmla="*/ 80 w 492"/>
                      <a:gd name="T15" fmla="*/ 162 h 258"/>
                      <a:gd name="T16" fmla="*/ 104 w 492"/>
                      <a:gd name="T17" fmla="*/ 258 h 258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492"/>
                      <a:gd name="T28" fmla="*/ 0 h 258"/>
                      <a:gd name="T29" fmla="*/ 492 w 492"/>
                      <a:gd name="T30" fmla="*/ 258 h 258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492" h="258">
                        <a:moveTo>
                          <a:pt x="104" y="258"/>
                        </a:moveTo>
                        <a:lnTo>
                          <a:pt x="0" y="258"/>
                        </a:lnTo>
                        <a:lnTo>
                          <a:pt x="0" y="0"/>
                        </a:lnTo>
                        <a:lnTo>
                          <a:pt x="364" y="0"/>
                        </a:lnTo>
                        <a:lnTo>
                          <a:pt x="492" y="218"/>
                        </a:lnTo>
                        <a:lnTo>
                          <a:pt x="190" y="218"/>
                        </a:lnTo>
                        <a:lnTo>
                          <a:pt x="146" y="128"/>
                        </a:lnTo>
                        <a:lnTo>
                          <a:pt x="80" y="162"/>
                        </a:lnTo>
                        <a:lnTo>
                          <a:pt x="104" y="258"/>
                        </a:lnTo>
                        <a:close/>
                      </a:path>
                    </a:pathLst>
                  </a:cu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90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/>
                      <a:ea typeface="ＭＳ Ｐゴシック" charset="-128"/>
                      <a:cs typeface="Comic Sans MS"/>
                    </a:endParaRPr>
                  </a:p>
                </p:txBody>
              </p:sp>
              <p:sp>
                <p:nvSpPr>
                  <p:cNvPr id="935" name="Rectangle 12"/>
                  <p:cNvSpPr>
                    <a:spLocks noChangeAspect="1" noChangeArrowheads="1"/>
                  </p:cNvSpPr>
                  <p:nvPr/>
                </p:nvSpPr>
                <p:spPr bwMode="auto">
                  <a:xfrm rot="1642664" flipH="1">
                    <a:off x="8809817" y="172391"/>
                    <a:ext cx="46020" cy="41283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90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/>
                      <a:ea typeface="ＭＳ Ｐゴシック" charset="-128"/>
                      <a:cs typeface="Comic Sans MS"/>
                    </a:endParaRPr>
                  </a:p>
                </p:txBody>
              </p:sp>
            </p:grpSp>
            <p:grpSp>
              <p:nvGrpSpPr>
                <p:cNvPr id="644425" name="Group 830"/>
                <p:cNvGrpSpPr>
                  <a:grpSpLocks/>
                </p:cNvGrpSpPr>
                <p:nvPr/>
              </p:nvGrpSpPr>
              <p:grpSpPr bwMode="auto">
                <a:xfrm>
                  <a:off x="8774383" y="357315"/>
                  <a:ext cx="368124" cy="184725"/>
                  <a:chOff x="8774383" y="357315"/>
                  <a:chExt cx="368124" cy="184725"/>
                </a:xfrm>
              </p:grpSpPr>
              <p:sp>
                <p:nvSpPr>
                  <p:cNvPr id="930" name="Rectangle 14"/>
                  <p:cNvSpPr>
                    <a:spLocks noChangeAspect="1" noChangeArrowheads="1"/>
                  </p:cNvSpPr>
                  <p:nvPr/>
                </p:nvSpPr>
                <p:spPr bwMode="auto">
                  <a:xfrm rot="19957336" flipH="1" flipV="1">
                    <a:off x="9024046" y="386744"/>
                    <a:ext cx="47606" cy="42871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90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/>
                      <a:ea typeface="ＭＳ Ｐゴシック" charset="-128"/>
                      <a:cs typeface="Comic Sans MS"/>
                    </a:endParaRPr>
                  </a:p>
                </p:txBody>
              </p:sp>
              <p:sp>
                <p:nvSpPr>
                  <p:cNvPr id="931" name="Freeform 15"/>
                  <p:cNvSpPr>
                    <a:spLocks noChangeAspect="1"/>
                  </p:cNvSpPr>
                  <p:nvPr/>
                </p:nvSpPr>
                <p:spPr bwMode="auto">
                  <a:xfrm flipH="1" flipV="1">
                    <a:off x="8773319" y="358163"/>
                    <a:ext cx="369741" cy="174658"/>
                  </a:xfrm>
                  <a:custGeom>
                    <a:avLst/>
                    <a:gdLst>
                      <a:gd name="T0" fmla="*/ 104 w 492"/>
                      <a:gd name="T1" fmla="*/ 258 h 258"/>
                      <a:gd name="T2" fmla="*/ 0 w 492"/>
                      <a:gd name="T3" fmla="*/ 258 h 258"/>
                      <a:gd name="T4" fmla="*/ 0 w 492"/>
                      <a:gd name="T5" fmla="*/ 0 h 258"/>
                      <a:gd name="T6" fmla="*/ 364 w 492"/>
                      <a:gd name="T7" fmla="*/ 0 h 258"/>
                      <a:gd name="T8" fmla="*/ 492 w 492"/>
                      <a:gd name="T9" fmla="*/ 218 h 258"/>
                      <a:gd name="T10" fmla="*/ 190 w 492"/>
                      <a:gd name="T11" fmla="*/ 218 h 258"/>
                      <a:gd name="T12" fmla="*/ 146 w 492"/>
                      <a:gd name="T13" fmla="*/ 128 h 258"/>
                      <a:gd name="T14" fmla="*/ 80 w 492"/>
                      <a:gd name="T15" fmla="*/ 162 h 258"/>
                      <a:gd name="T16" fmla="*/ 104 w 492"/>
                      <a:gd name="T17" fmla="*/ 258 h 258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492"/>
                      <a:gd name="T28" fmla="*/ 0 h 258"/>
                      <a:gd name="T29" fmla="*/ 492 w 492"/>
                      <a:gd name="T30" fmla="*/ 258 h 258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492" h="258">
                        <a:moveTo>
                          <a:pt x="104" y="258"/>
                        </a:moveTo>
                        <a:lnTo>
                          <a:pt x="0" y="258"/>
                        </a:lnTo>
                        <a:lnTo>
                          <a:pt x="0" y="0"/>
                        </a:lnTo>
                        <a:lnTo>
                          <a:pt x="364" y="0"/>
                        </a:lnTo>
                        <a:lnTo>
                          <a:pt x="492" y="218"/>
                        </a:lnTo>
                        <a:lnTo>
                          <a:pt x="190" y="218"/>
                        </a:lnTo>
                        <a:lnTo>
                          <a:pt x="146" y="128"/>
                        </a:lnTo>
                        <a:lnTo>
                          <a:pt x="80" y="162"/>
                        </a:lnTo>
                        <a:lnTo>
                          <a:pt x="104" y="258"/>
                        </a:lnTo>
                        <a:close/>
                      </a:path>
                    </a:pathLst>
                  </a:cu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90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/>
                      <a:ea typeface="ＭＳ Ｐゴシック" charset="-128"/>
                      <a:cs typeface="Comic Sans MS"/>
                    </a:endParaRPr>
                  </a:p>
                </p:txBody>
              </p:sp>
              <p:sp>
                <p:nvSpPr>
                  <p:cNvPr id="932" name="Rectangle 16"/>
                  <p:cNvSpPr>
                    <a:spLocks noChangeAspect="1" noChangeArrowheads="1"/>
                  </p:cNvSpPr>
                  <p:nvPr/>
                </p:nvSpPr>
                <p:spPr bwMode="auto">
                  <a:xfrm rot="19957336" flipH="1" flipV="1">
                    <a:off x="8808231" y="501065"/>
                    <a:ext cx="46019" cy="41283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90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/>
                      <a:ea typeface="ＭＳ Ｐゴシック" charset="-128"/>
                      <a:cs typeface="Comic Sans MS"/>
                    </a:endParaRPr>
                  </a:p>
                </p:txBody>
              </p:sp>
            </p:grpSp>
          </p:grpSp>
          <p:grpSp>
            <p:nvGrpSpPr>
              <p:cNvPr id="644414" name="Group 832"/>
              <p:cNvGrpSpPr>
                <a:grpSpLocks/>
              </p:cNvGrpSpPr>
              <p:nvPr/>
            </p:nvGrpSpPr>
            <p:grpSpPr bwMode="auto">
              <a:xfrm>
                <a:off x="8759419" y="21020"/>
                <a:ext cx="17957" cy="311258"/>
                <a:chOff x="8759419" y="21020"/>
                <a:chExt cx="17957" cy="311258"/>
              </a:xfrm>
            </p:grpSpPr>
            <p:sp>
              <p:nvSpPr>
                <p:cNvPr id="925" name="Freeform 24"/>
                <p:cNvSpPr>
                  <a:spLocks noChangeAspect="1"/>
                </p:cNvSpPr>
                <p:nvPr/>
              </p:nvSpPr>
              <p:spPr bwMode="auto">
                <a:xfrm>
                  <a:off x="8765385" y="23138"/>
                  <a:ext cx="11109" cy="309621"/>
                </a:xfrm>
                <a:custGeom>
                  <a:avLst/>
                  <a:gdLst>
                    <a:gd name="T0" fmla="*/ 16 w 16"/>
                    <a:gd name="T1" fmla="*/ 458 h 458"/>
                    <a:gd name="T2" fmla="*/ 0 w 16"/>
                    <a:gd name="T3" fmla="*/ 448 h 458"/>
                    <a:gd name="T4" fmla="*/ 2 w 16"/>
                    <a:gd name="T5" fmla="*/ 0 h 458"/>
                    <a:gd name="T6" fmla="*/ 0 60000 65536"/>
                    <a:gd name="T7" fmla="*/ 0 60000 65536"/>
                    <a:gd name="T8" fmla="*/ 0 60000 65536"/>
                    <a:gd name="T9" fmla="*/ 0 w 16"/>
                    <a:gd name="T10" fmla="*/ 0 h 458"/>
                    <a:gd name="T11" fmla="*/ 16 w 16"/>
                    <a:gd name="T12" fmla="*/ 458 h 45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" h="458">
                      <a:moveTo>
                        <a:pt x="16" y="458"/>
                      </a:moveTo>
                      <a:lnTo>
                        <a:pt x="0" y="448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9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/>
                    <a:ea typeface="ＭＳ Ｐゴシック" charset="-128"/>
                    <a:cs typeface="Comic Sans MS"/>
                  </a:endParaRPr>
                </a:p>
              </p:txBody>
            </p:sp>
            <p:sp>
              <p:nvSpPr>
                <p:cNvPr id="926" name="Freeform 25"/>
                <p:cNvSpPr>
                  <a:spLocks noChangeAspect="1"/>
                </p:cNvSpPr>
                <p:nvPr/>
              </p:nvSpPr>
              <p:spPr bwMode="auto">
                <a:xfrm>
                  <a:off x="8759037" y="21550"/>
                  <a:ext cx="11109" cy="309622"/>
                </a:xfrm>
                <a:custGeom>
                  <a:avLst/>
                  <a:gdLst>
                    <a:gd name="T0" fmla="*/ 16 w 16"/>
                    <a:gd name="T1" fmla="*/ 458 h 458"/>
                    <a:gd name="T2" fmla="*/ 0 w 16"/>
                    <a:gd name="T3" fmla="*/ 448 h 458"/>
                    <a:gd name="T4" fmla="*/ 2 w 16"/>
                    <a:gd name="T5" fmla="*/ 0 h 458"/>
                    <a:gd name="T6" fmla="*/ 0 60000 65536"/>
                    <a:gd name="T7" fmla="*/ 0 60000 65536"/>
                    <a:gd name="T8" fmla="*/ 0 60000 65536"/>
                    <a:gd name="T9" fmla="*/ 0 w 16"/>
                    <a:gd name="T10" fmla="*/ 0 h 458"/>
                    <a:gd name="T11" fmla="*/ 16 w 16"/>
                    <a:gd name="T12" fmla="*/ 458 h 45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" h="458">
                      <a:moveTo>
                        <a:pt x="16" y="458"/>
                      </a:moveTo>
                      <a:lnTo>
                        <a:pt x="0" y="448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9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/>
                    <a:ea typeface="ＭＳ Ｐゴシック" charset="-128"/>
                    <a:cs typeface="Comic Sans MS"/>
                  </a:endParaRPr>
                </a:p>
              </p:txBody>
            </p:sp>
            <p:sp>
              <p:nvSpPr>
                <p:cNvPr id="927" name="Freeform 26"/>
                <p:cNvSpPr>
                  <a:spLocks noChangeAspect="1"/>
                </p:cNvSpPr>
                <p:nvPr/>
              </p:nvSpPr>
              <p:spPr bwMode="auto">
                <a:xfrm>
                  <a:off x="8759037" y="23138"/>
                  <a:ext cx="11109" cy="309621"/>
                </a:xfrm>
                <a:custGeom>
                  <a:avLst/>
                  <a:gdLst>
                    <a:gd name="T0" fmla="*/ 16 w 16"/>
                    <a:gd name="T1" fmla="*/ 458 h 458"/>
                    <a:gd name="T2" fmla="*/ 0 w 16"/>
                    <a:gd name="T3" fmla="*/ 448 h 458"/>
                    <a:gd name="T4" fmla="*/ 2 w 16"/>
                    <a:gd name="T5" fmla="*/ 0 h 458"/>
                    <a:gd name="T6" fmla="*/ 0 60000 65536"/>
                    <a:gd name="T7" fmla="*/ 0 60000 65536"/>
                    <a:gd name="T8" fmla="*/ 0 60000 65536"/>
                    <a:gd name="T9" fmla="*/ 0 w 16"/>
                    <a:gd name="T10" fmla="*/ 0 h 458"/>
                    <a:gd name="T11" fmla="*/ 16 w 16"/>
                    <a:gd name="T12" fmla="*/ 458 h 45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" h="458">
                      <a:moveTo>
                        <a:pt x="16" y="458"/>
                      </a:moveTo>
                      <a:lnTo>
                        <a:pt x="0" y="448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9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/>
                    <a:ea typeface="ＭＳ Ｐゴシック" charset="-128"/>
                    <a:cs typeface="Comic Sans MS"/>
                  </a:endParaRPr>
                </a:p>
              </p:txBody>
            </p:sp>
          </p:grpSp>
          <p:grpSp>
            <p:nvGrpSpPr>
              <p:cNvPr id="644415" name="Group 833"/>
              <p:cNvGrpSpPr>
                <a:grpSpLocks/>
              </p:cNvGrpSpPr>
              <p:nvPr/>
            </p:nvGrpSpPr>
            <p:grpSpPr bwMode="auto">
              <a:xfrm>
                <a:off x="8756426" y="378291"/>
                <a:ext cx="17957" cy="311258"/>
                <a:chOff x="8756426" y="378291"/>
                <a:chExt cx="17957" cy="311258"/>
              </a:xfrm>
            </p:grpSpPr>
            <p:sp>
              <p:nvSpPr>
                <p:cNvPr id="922" name="Freeform 28"/>
                <p:cNvSpPr>
                  <a:spLocks noChangeAspect="1"/>
                </p:cNvSpPr>
                <p:nvPr/>
              </p:nvSpPr>
              <p:spPr bwMode="auto">
                <a:xfrm flipV="1">
                  <a:off x="8762211" y="378805"/>
                  <a:ext cx="11109" cy="309621"/>
                </a:xfrm>
                <a:custGeom>
                  <a:avLst/>
                  <a:gdLst>
                    <a:gd name="T0" fmla="*/ 16 w 16"/>
                    <a:gd name="T1" fmla="*/ 458 h 458"/>
                    <a:gd name="T2" fmla="*/ 0 w 16"/>
                    <a:gd name="T3" fmla="*/ 448 h 458"/>
                    <a:gd name="T4" fmla="*/ 2 w 16"/>
                    <a:gd name="T5" fmla="*/ 0 h 458"/>
                    <a:gd name="T6" fmla="*/ 0 60000 65536"/>
                    <a:gd name="T7" fmla="*/ 0 60000 65536"/>
                    <a:gd name="T8" fmla="*/ 0 60000 65536"/>
                    <a:gd name="T9" fmla="*/ 0 w 16"/>
                    <a:gd name="T10" fmla="*/ 0 h 458"/>
                    <a:gd name="T11" fmla="*/ 16 w 16"/>
                    <a:gd name="T12" fmla="*/ 458 h 45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" h="458">
                      <a:moveTo>
                        <a:pt x="16" y="458"/>
                      </a:moveTo>
                      <a:lnTo>
                        <a:pt x="0" y="448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9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/>
                    <a:ea typeface="ＭＳ Ｐゴシック" charset="-128"/>
                    <a:cs typeface="Comic Sans MS"/>
                  </a:endParaRPr>
                </a:p>
              </p:txBody>
            </p:sp>
            <p:sp>
              <p:nvSpPr>
                <p:cNvPr id="923" name="Freeform 29"/>
                <p:cNvSpPr>
                  <a:spLocks noChangeAspect="1"/>
                </p:cNvSpPr>
                <p:nvPr/>
              </p:nvSpPr>
              <p:spPr bwMode="auto">
                <a:xfrm flipV="1">
                  <a:off x="8755863" y="380392"/>
                  <a:ext cx="11109" cy="309622"/>
                </a:xfrm>
                <a:custGeom>
                  <a:avLst/>
                  <a:gdLst>
                    <a:gd name="T0" fmla="*/ 16 w 16"/>
                    <a:gd name="T1" fmla="*/ 458 h 458"/>
                    <a:gd name="T2" fmla="*/ 0 w 16"/>
                    <a:gd name="T3" fmla="*/ 448 h 458"/>
                    <a:gd name="T4" fmla="*/ 2 w 16"/>
                    <a:gd name="T5" fmla="*/ 0 h 458"/>
                    <a:gd name="T6" fmla="*/ 0 60000 65536"/>
                    <a:gd name="T7" fmla="*/ 0 60000 65536"/>
                    <a:gd name="T8" fmla="*/ 0 60000 65536"/>
                    <a:gd name="T9" fmla="*/ 0 w 16"/>
                    <a:gd name="T10" fmla="*/ 0 h 458"/>
                    <a:gd name="T11" fmla="*/ 16 w 16"/>
                    <a:gd name="T12" fmla="*/ 458 h 45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" h="458">
                      <a:moveTo>
                        <a:pt x="16" y="458"/>
                      </a:moveTo>
                      <a:lnTo>
                        <a:pt x="0" y="448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9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/>
                    <a:ea typeface="ＭＳ Ｐゴシック" charset="-128"/>
                    <a:cs typeface="Comic Sans MS"/>
                  </a:endParaRPr>
                </a:p>
              </p:txBody>
            </p:sp>
            <p:sp>
              <p:nvSpPr>
                <p:cNvPr id="924" name="Freeform 30"/>
                <p:cNvSpPr>
                  <a:spLocks noChangeAspect="1"/>
                </p:cNvSpPr>
                <p:nvPr/>
              </p:nvSpPr>
              <p:spPr bwMode="auto">
                <a:xfrm flipV="1">
                  <a:off x="8755863" y="378805"/>
                  <a:ext cx="11109" cy="309621"/>
                </a:xfrm>
                <a:custGeom>
                  <a:avLst/>
                  <a:gdLst>
                    <a:gd name="T0" fmla="*/ 16 w 16"/>
                    <a:gd name="T1" fmla="*/ 458 h 458"/>
                    <a:gd name="T2" fmla="*/ 0 w 16"/>
                    <a:gd name="T3" fmla="*/ 448 h 458"/>
                    <a:gd name="T4" fmla="*/ 2 w 16"/>
                    <a:gd name="T5" fmla="*/ 0 h 458"/>
                    <a:gd name="T6" fmla="*/ 0 60000 65536"/>
                    <a:gd name="T7" fmla="*/ 0 60000 65536"/>
                    <a:gd name="T8" fmla="*/ 0 60000 65536"/>
                    <a:gd name="T9" fmla="*/ 0 w 16"/>
                    <a:gd name="T10" fmla="*/ 0 h 458"/>
                    <a:gd name="T11" fmla="*/ 16 w 16"/>
                    <a:gd name="T12" fmla="*/ 458 h 45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" h="458">
                      <a:moveTo>
                        <a:pt x="16" y="458"/>
                      </a:moveTo>
                      <a:lnTo>
                        <a:pt x="0" y="448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9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/>
                    <a:ea typeface="ＭＳ Ｐゴシック" charset="-128"/>
                    <a:cs typeface="Comic Sans MS"/>
                  </a:endParaRPr>
                </a:p>
              </p:txBody>
            </p:sp>
          </p:grpSp>
          <p:sp>
            <p:nvSpPr>
              <p:cNvPr id="920" name="Line 31"/>
              <p:cNvSpPr>
                <a:spLocks noChangeAspect="1" noChangeShapeType="1"/>
              </p:cNvSpPr>
              <p:nvPr/>
            </p:nvSpPr>
            <p:spPr bwMode="auto">
              <a:xfrm>
                <a:off x="8763798" y="377217"/>
                <a:ext cx="1745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9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/>
                  <a:ea typeface="ＭＳ Ｐゴシック" charset="-128"/>
                  <a:cs typeface="Comic Sans MS"/>
                </a:endParaRPr>
              </a:p>
            </p:txBody>
          </p:sp>
          <p:sp>
            <p:nvSpPr>
              <p:cNvPr id="921" name="Line 32"/>
              <p:cNvSpPr>
                <a:spLocks noChangeAspect="1" noChangeShapeType="1"/>
              </p:cNvSpPr>
              <p:nvPr/>
            </p:nvSpPr>
            <p:spPr bwMode="auto">
              <a:xfrm>
                <a:off x="8766972" y="334347"/>
                <a:ext cx="1745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9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/>
                  <a:ea typeface="ＭＳ Ｐゴシック" charset="-128"/>
                  <a:cs typeface="Comic Sans MS"/>
                </a:endParaRPr>
              </a:p>
            </p:txBody>
          </p:sp>
        </p:grpSp>
        <p:sp>
          <p:nvSpPr>
            <p:cNvPr id="913" name="AutoShape 126" descr="Wide upward diagonal"/>
            <p:cNvSpPr>
              <a:spLocks noChangeAspect="1" noChangeArrowheads="1"/>
            </p:cNvSpPr>
            <p:nvPr/>
          </p:nvSpPr>
          <p:spPr bwMode="auto">
            <a:xfrm flipH="1">
              <a:off x="5331078" y="1552977"/>
              <a:ext cx="112668" cy="346140"/>
            </a:xfrm>
            <a:prstGeom prst="flowChartDelay">
              <a:avLst/>
            </a:prstGeom>
            <a:pattFill prst="wdUpDiag">
              <a:fgClr>
                <a:schemeClr val="accent1"/>
              </a:fgClr>
              <a:bgClr>
                <a:srgbClr val="FFFFFF"/>
              </a:bgClr>
            </a:patt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9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ＭＳ Ｐゴシック" charset="-128"/>
                <a:cs typeface="Comic Sans MS"/>
              </a:endParaRPr>
            </a:p>
          </p:txBody>
        </p:sp>
        <p:sp>
          <p:nvSpPr>
            <p:cNvPr id="914" name="Text Box 113"/>
            <p:cNvSpPr txBox="1">
              <a:spLocks noChangeAspect="1" noChangeArrowheads="1"/>
            </p:cNvSpPr>
            <p:nvPr/>
          </p:nvSpPr>
          <p:spPr bwMode="auto">
            <a:xfrm>
              <a:off x="4678872" y="1495816"/>
              <a:ext cx="791851" cy="230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en-US" sz="9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/>
                  <a:ea typeface="ＭＳ Ｐゴシック" charset="-128"/>
                  <a:cs typeface="Comic Sans MS"/>
                </a:rPr>
                <a:t>27.5  </a:t>
              </a:r>
              <a:r>
                <a:rPr lang="en-US" sz="900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/>
                  <a:ea typeface="ＭＳ Ｐゴシック" charset="-128"/>
                  <a:cs typeface="Comic Sans MS"/>
                </a:rPr>
                <a:t>GeV</a:t>
              </a:r>
              <a:r>
                <a:rPr lang="en-US" sz="9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/>
                  <a:ea typeface="ＭＳ Ｐゴシック" charset="-128"/>
                  <a:cs typeface="Comic Sans MS"/>
                </a:rPr>
                <a:t> </a:t>
              </a:r>
              <a:endParaRPr lang="en-US" sz="9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ＭＳ Ｐゴシック" charset="-128"/>
                <a:cs typeface="Comic Sans MS"/>
              </a:endParaRPr>
            </a:p>
          </p:txBody>
        </p:sp>
        <p:sp>
          <p:nvSpPr>
            <p:cNvPr id="915" name="Text Box 119"/>
            <p:cNvSpPr txBox="1">
              <a:spLocks noChangeAspect="1" noChangeArrowheads="1"/>
            </p:cNvSpPr>
            <p:nvPr/>
          </p:nvSpPr>
          <p:spPr bwMode="auto">
            <a:xfrm>
              <a:off x="4766151" y="3367833"/>
              <a:ext cx="818827" cy="2318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en-US" sz="9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/>
                  <a:ea typeface="ＭＳ Ｐゴシック" charset="-128"/>
                  <a:cs typeface="Comic Sans MS"/>
                </a:rPr>
                <a:t>2.5 </a:t>
              </a:r>
              <a:r>
                <a:rPr lang="en-US" sz="900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/>
                  <a:ea typeface="ＭＳ Ｐゴシック" charset="-128"/>
                  <a:cs typeface="Comic Sans MS"/>
                </a:rPr>
                <a:t>GeV</a:t>
              </a:r>
              <a:r>
                <a:rPr lang="en-US" sz="9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/>
                  <a:ea typeface="ＭＳ Ｐゴシック" charset="-128"/>
                  <a:cs typeface="Comic Sans MS"/>
                </a:rPr>
                <a:t> </a:t>
              </a:r>
            </a:p>
          </p:txBody>
        </p:sp>
        <p:cxnSp>
          <p:nvCxnSpPr>
            <p:cNvPr id="916" name="Straight Arrow Connector 915"/>
            <p:cNvCxnSpPr/>
            <p:nvPr/>
          </p:nvCxnSpPr>
          <p:spPr>
            <a:xfrm flipV="1">
              <a:off x="4862950" y="1097279"/>
              <a:ext cx="1334561" cy="18259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481"/>
          <p:cNvGrpSpPr>
            <a:grpSpLocks/>
          </p:cNvGrpSpPr>
          <p:nvPr/>
        </p:nvGrpSpPr>
        <p:grpSpPr bwMode="auto">
          <a:xfrm>
            <a:off x="933450" y="966788"/>
            <a:ext cx="2087563" cy="1922462"/>
            <a:chOff x="934123" y="966543"/>
            <a:chExt cx="2086984" cy="1922707"/>
          </a:xfrm>
        </p:grpSpPr>
        <p:sp>
          <p:nvSpPr>
            <p:cNvPr id="26648" name="Line 184"/>
            <p:cNvSpPr>
              <a:spLocks noChangeShapeType="1"/>
            </p:cNvSpPr>
            <p:nvPr/>
          </p:nvSpPr>
          <p:spPr bwMode="auto">
            <a:xfrm rot="18000000" flipV="1">
              <a:off x="1697314" y="2431992"/>
              <a:ext cx="914517" cy="0"/>
            </a:xfrm>
            <a:prstGeom prst="line">
              <a:avLst/>
            </a:prstGeom>
            <a:noFill/>
            <a:ln w="76200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  <p:grpSp>
          <p:nvGrpSpPr>
            <p:cNvPr id="644302" name="Group 191"/>
            <p:cNvGrpSpPr>
              <a:grpSpLocks noChangeAspect="1"/>
            </p:cNvGrpSpPr>
            <p:nvPr/>
          </p:nvGrpSpPr>
          <p:grpSpPr bwMode="auto">
            <a:xfrm rot="7165234">
              <a:off x="1695758" y="2267268"/>
              <a:ext cx="623480" cy="136260"/>
              <a:chOff x="786993" y="1745932"/>
              <a:chExt cx="740248" cy="161824"/>
            </a:xfrm>
          </p:grpSpPr>
          <p:grpSp>
            <p:nvGrpSpPr>
              <p:cNvPr id="644319" name="Group 102"/>
              <p:cNvGrpSpPr>
                <a:grpSpLocks/>
              </p:cNvGrpSpPr>
              <p:nvPr/>
            </p:nvGrpSpPr>
            <p:grpSpPr bwMode="auto">
              <a:xfrm>
                <a:off x="1335274" y="1746533"/>
                <a:ext cx="191967" cy="158541"/>
                <a:chOff x="1338874" y="1146562"/>
                <a:chExt cx="191967" cy="158541"/>
              </a:xfrm>
            </p:grpSpPr>
            <p:sp>
              <p:nvSpPr>
                <p:cNvPr id="193" name="Oval 115"/>
                <p:cNvSpPr>
                  <a:spLocks noChangeArrowheads="1"/>
                </p:cNvSpPr>
                <p:nvPr/>
              </p:nvSpPr>
              <p:spPr bwMode="auto">
                <a:xfrm flipH="1">
                  <a:off x="1477937" y="1151053"/>
                  <a:ext cx="54666" cy="15832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5000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/>
                    <a:ea typeface="+mn-ea"/>
                    <a:cs typeface="Comic Sans MS"/>
                  </a:endParaRPr>
                </a:p>
              </p:txBody>
            </p:sp>
            <p:sp>
              <p:nvSpPr>
                <p:cNvPr id="194" name="Oval 116"/>
                <p:cNvSpPr>
                  <a:spLocks noChangeArrowheads="1"/>
                </p:cNvSpPr>
                <p:nvPr/>
              </p:nvSpPr>
              <p:spPr bwMode="auto">
                <a:xfrm flipH="1">
                  <a:off x="1434228" y="1150795"/>
                  <a:ext cx="50896" cy="15832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5000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40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/>
                    <a:ea typeface="+mn-ea"/>
                    <a:cs typeface="Comic Sans MS"/>
                  </a:endParaRPr>
                </a:p>
              </p:txBody>
            </p:sp>
            <p:sp>
              <p:nvSpPr>
                <p:cNvPr id="195" name="Oval 117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383256" y="1148179"/>
                  <a:ext cx="54667" cy="15832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5000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/>
                    <a:ea typeface="+mn-ea"/>
                    <a:cs typeface="Comic Sans MS"/>
                  </a:endParaRPr>
                </a:p>
              </p:txBody>
            </p:sp>
            <p:sp>
              <p:nvSpPr>
                <p:cNvPr id="196" name="Oval 118"/>
                <p:cNvSpPr>
                  <a:spLocks noChangeArrowheads="1"/>
                </p:cNvSpPr>
                <p:nvPr/>
              </p:nvSpPr>
              <p:spPr bwMode="auto">
                <a:xfrm flipH="1">
                  <a:off x="1340232" y="1148637"/>
                  <a:ext cx="54667" cy="15832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5000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/>
                    <a:ea typeface="+mn-ea"/>
                    <a:cs typeface="Comic Sans MS"/>
                  </a:endParaRPr>
                </a:p>
              </p:txBody>
            </p:sp>
          </p:grpSp>
          <p:grpSp>
            <p:nvGrpSpPr>
              <p:cNvPr id="644320" name="Group 103"/>
              <p:cNvGrpSpPr>
                <a:grpSpLocks/>
              </p:cNvGrpSpPr>
              <p:nvPr/>
            </p:nvGrpSpPr>
            <p:grpSpPr bwMode="auto">
              <a:xfrm>
                <a:off x="1155938" y="1745932"/>
                <a:ext cx="189214" cy="159104"/>
                <a:chOff x="1343464" y="1144477"/>
                <a:chExt cx="189214" cy="159104"/>
              </a:xfrm>
            </p:grpSpPr>
            <p:sp>
              <p:nvSpPr>
                <p:cNvPr id="188" name="Oval 115"/>
                <p:cNvSpPr>
                  <a:spLocks noChangeArrowheads="1"/>
                </p:cNvSpPr>
                <p:nvPr/>
              </p:nvSpPr>
              <p:spPr bwMode="auto">
                <a:xfrm flipH="1">
                  <a:off x="1478313" y="1151227"/>
                  <a:ext cx="54667" cy="156439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5000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/>
                    <a:ea typeface="+mn-ea"/>
                    <a:cs typeface="Comic Sans MS"/>
                  </a:endParaRPr>
                </a:p>
              </p:txBody>
            </p:sp>
            <p:sp>
              <p:nvSpPr>
                <p:cNvPr id="189" name="Oval 116"/>
                <p:cNvSpPr>
                  <a:spLocks noChangeArrowheads="1"/>
                </p:cNvSpPr>
                <p:nvPr/>
              </p:nvSpPr>
              <p:spPr bwMode="auto">
                <a:xfrm flipH="1">
                  <a:off x="1435287" y="1151684"/>
                  <a:ext cx="54667" cy="15644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5000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40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/>
                    <a:ea typeface="+mn-ea"/>
                    <a:cs typeface="Comic Sans MS"/>
                  </a:endParaRPr>
                </a:p>
              </p:txBody>
            </p:sp>
            <p:sp>
              <p:nvSpPr>
                <p:cNvPr id="190" name="Oval 117"/>
                <p:cNvSpPr>
                  <a:spLocks noChangeArrowheads="1"/>
                </p:cNvSpPr>
                <p:nvPr/>
              </p:nvSpPr>
              <p:spPr bwMode="auto">
                <a:xfrm flipH="1">
                  <a:off x="1389938" y="1152351"/>
                  <a:ext cx="50896" cy="15644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5000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/>
                    <a:ea typeface="+mn-ea"/>
                    <a:cs typeface="Comic Sans MS"/>
                  </a:endParaRPr>
                </a:p>
              </p:txBody>
            </p:sp>
            <p:sp>
              <p:nvSpPr>
                <p:cNvPr id="192" name="Oval 118"/>
                <p:cNvSpPr>
                  <a:spLocks noChangeArrowheads="1"/>
                </p:cNvSpPr>
                <p:nvPr/>
              </p:nvSpPr>
              <p:spPr bwMode="auto">
                <a:xfrm flipH="1">
                  <a:off x="1344820" y="1148601"/>
                  <a:ext cx="54666" cy="156439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5000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/>
                    <a:ea typeface="+mn-ea"/>
                    <a:cs typeface="Comic Sans MS"/>
                  </a:endParaRPr>
                </a:p>
              </p:txBody>
            </p:sp>
          </p:grpSp>
          <p:grpSp>
            <p:nvGrpSpPr>
              <p:cNvPr id="644321" name="Group 108"/>
              <p:cNvGrpSpPr>
                <a:grpSpLocks/>
              </p:cNvGrpSpPr>
              <p:nvPr/>
            </p:nvGrpSpPr>
            <p:grpSpPr bwMode="auto">
              <a:xfrm>
                <a:off x="970671" y="1748853"/>
                <a:ext cx="191965" cy="158540"/>
                <a:chOff x="1342123" y="1145914"/>
                <a:chExt cx="191965" cy="158540"/>
              </a:xfrm>
            </p:grpSpPr>
            <p:sp>
              <p:nvSpPr>
                <p:cNvPr id="184" name="Oval 115"/>
                <p:cNvSpPr>
                  <a:spLocks noChangeArrowheads="1"/>
                </p:cNvSpPr>
                <p:nvPr/>
              </p:nvSpPr>
              <p:spPr bwMode="auto">
                <a:xfrm flipH="1">
                  <a:off x="1480200" y="1153382"/>
                  <a:ext cx="52781" cy="156439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5000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/>
                    <a:ea typeface="+mn-ea"/>
                    <a:cs typeface="Comic Sans MS"/>
                  </a:endParaRPr>
                </a:p>
              </p:txBody>
            </p:sp>
            <p:sp>
              <p:nvSpPr>
                <p:cNvPr id="185" name="Oval 116"/>
                <p:cNvSpPr>
                  <a:spLocks noChangeArrowheads="1"/>
                </p:cNvSpPr>
                <p:nvPr/>
              </p:nvSpPr>
              <p:spPr bwMode="auto">
                <a:xfrm flipH="1">
                  <a:off x="1434729" y="1153587"/>
                  <a:ext cx="50897" cy="156439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5000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40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/>
                    <a:ea typeface="+mn-ea"/>
                    <a:cs typeface="Comic Sans MS"/>
                  </a:endParaRPr>
                </a:p>
              </p:txBody>
            </p:sp>
            <p:sp>
              <p:nvSpPr>
                <p:cNvPr id="186" name="Oval 117"/>
                <p:cNvSpPr>
                  <a:spLocks noChangeArrowheads="1"/>
                </p:cNvSpPr>
                <p:nvPr/>
              </p:nvSpPr>
              <p:spPr bwMode="auto">
                <a:xfrm flipH="1">
                  <a:off x="1386324" y="1151687"/>
                  <a:ext cx="54667" cy="15644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5000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/>
                    <a:ea typeface="+mn-ea"/>
                    <a:cs typeface="Comic Sans MS"/>
                  </a:endParaRPr>
                </a:p>
              </p:txBody>
            </p:sp>
            <p:sp>
              <p:nvSpPr>
                <p:cNvPr id="187" name="Oval 118"/>
                <p:cNvSpPr>
                  <a:spLocks noChangeArrowheads="1"/>
                </p:cNvSpPr>
                <p:nvPr/>
              </p:nvSpPr>
              <p:spPr bwMode="auto">
                <a:xfrm flipH="1">
                  <a:off x="1342495" y="1150966"/>
                  <a:ext cx="52781" cy="15644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5000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/>
                    <a:ea typeface="+mn-ea"/>
                    <a:cs typeface="Comic Sans MS"/>
                  </a:endParaRPr>
                </a:p>
              </p:txBody>
            </p:sp>
          </p:grpSp>
          <p:grpSp>
            <p:nvGrpSpPr>
              <p:cNvPr id="644322" name="Group 118"/>
              <p:cNvGrpSpPr>
                <a:grpSpLocks/>
              </p:cNvGrpSpPr>
              <p:nvPr/>
            </p:nvGrpSpPr>
            <p:grpSpPr bwMode="auto">
              <a:xfrm>
                <a:off x="786993" y="1749218"/>
                <a:ext cx="191965" cy="158538"/>
                <a:chOff x="1342461" y="1144795"/>
                <a:chExt cx="191965" cy="158538"/>
              </a:xfrm>
            </p:grpSpPr>
            <p:sp>
              <p:nvSpPr>
                <p:cNvPr id="180" name="Oval 115"/>
                <p:cNvSpPr>
                  <a:spLocks noChangeArrowheads="1"/>
                </p:cNvSpPr>
                <p:nvPr/>
              </p:nvSpPr>
              <p:spPr bwMode="auto">
                <a:xfrm flipH="1">
                  <a:off x="1481007" y="1152970"/>
                  <a:ext cx="54667" cy="15644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5000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/>
                    <a:ea typeface="+mn-ea"/>
                    <a:cs typeface="Comic Sans MS"/>
                  </a:endParaRPr>
                </a:p>
              </p:txBody>
            </p:sp>
            <p:sp>
              <p:nvSpPr>
                <p:cNvPr id="181" name="Oval 116"/>
                <p:cNvSpPr>
                  <a:spLocks noChangeArrowheads="1"/>
                </p:cNvSpPr>
                <p:nvPr/>
              </p:nvSpPr>
              <p:spPr bwMode="auto">
                <a:xfrm flipH="1">
                  <a:off x="1437300" y="1152712"/>
                  <a:ext cx="50897" cy="15644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5000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40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/>
                    <a:ea typeface="+mn-ea"/>
                    <a:cs typeface="Comic Sans MS"/>
                  </a:endParaRPr>
                </a:p>
              </p:txBody>
            </p:sp>
            <p:sp>
              <p:nvSpPr>
                <p:cNvPr id="182" name="Oval 117"/>
                <p:cNvSpPr>
                  <a:spLocks noChangeArrowheads="1"/>
                </p:cNvSpPr>
                <p:nvPr/>
              </p:nvSpPr>
              <p:spPr bwMode="auto">
                <a:xfrm flipH="1">
                  <a:off x="1386330" y="1150097"/>
                  <a:ext cx="54666" cy="15644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5000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/>
                    <a:ea typeface="+mn-ea"/>
                    <a:cs typeface="Comic Sans MS"/>
                  </a:endParaRPr>
                </a:p>
              </p:txBody>
            </p:sp>
            <p:sp>
              <p:nvSpPr>
                <p:cNvPr id="183" name="Oval 118"/>
                <p:cNvSpPr>
                  <a:spLocks noChangeArrowheads="1"/>
                </p:cNvSpPr>
                <p:nvPr/>
              </p:nvSpPr>
              <p:spPr bwMode="auto">
                <a:xfrm flipH="1">
                  <a:off x="1343306" y="1150555"/>
                  <a:ext cx="54666" cy="156439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5000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/>
                    <a:ea typeface="+mn-ea"/>
                    <a:cs typeface="Comic Sans MS"/>
                  </a:endParaRPr>
                </a:p>
              </p:txBody>
            </p:sp>
          </p:grpSp>
        </p:grpSp>
        <p:grpSp>
          <p:nvGrpSpPr>
            <p:cNvPr id="296" name="Oval 295"/>
            <p:cNvGrpSpPr>
              <a:grpSpLocks/>
            </p:cNvGrpSpPr>
            <p:nvPr/>
          </p:nvGrpSpPr>
          <p:grpSpPr bwMode="auto">
            <a:xfrm>
              <a:off x="865632" y="926592"/>
              <a:ext cx="2225040" cy="2005584"/>
              <a:chOff x="865632" y="926592"/>
              <a:chExt cx="2225040" cy="2005584"/>
            </a:xfrm>
          </p:grpSpPr>
          <p:pic>
            <p:nvPicPr>
              <p:cNvPr id="644303" name="Oval 295"/>
              <p:cNvPicPr>
                <a:picLocks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865632" y="926592"/>
                <a:ext cx="2225040" cy="2005584"/>
              </a:xfrm>
              <a:prstGeom prst="rect">
                <a:avLst/>
              </a:prstGeom>
              <a:noFill/>
            </p:spPr>
          </p:pic>
          <p:sp>
            <p:nvSpPr>
              <p:cNvPr id="644304" name="Text Box 208"/>
              <p:cNvSpPr txBox="1">
                <a:spLocks noChangeArrowheads="1"/>
              </p:cNvSpPr>
              <p:nvPr/>
            </p:nvSpPr>
            <p:spPr bwMode="auto">
              <a:xfrm>
                <a:off x="1239755" y="1240666"/>
                <a:ext cx="1475720" cy="13235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sp>
          <p:nvSpPr>
            <p:cNvPr id="152" name="Can 151"/>
            <p:cNvSpPr/>
            <p:nvPr/>
          </p:nvSpPr>
          <p:spPr bwMode="auto">
            <a:xfrm rot="1920000">
              <a:off x="1929210" y="1842955"/>
              <a:ext cx="157118" cy="180998"/>
            </a:xfrm>
            <a:prstGeom prst="can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662" name="Text Box 19"/>
            <p:cNvSpPr txBox="1">
              <a:spLocks noChangeArrowheads="1"/>
            </p:cNvSpPr>
            <p:nvPr/>
          </p:nvSpPr>
          <p:spPr bwMode="auto">
            <a:xfrm>
              <a:off x="1011889" y="1673070"/>
              <a:ext cx="1063330" cy="2778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en-US" sz="120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-110" charset="0"/>
                  <a:ea typeface="Comic Sans MS" pitchFamily="-110" charset="0"/>
                  <a:cs typeface="Comic Sans MS" pitchFamily="-110" charset="0"/>
                </a:rPr>
                <a:t>Beam-dump</a:t>
              </a:r>
              <a:endParaRPr lang="en-US" sz="1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-110" charset="0"/>
                <a:ea typeface="Comic Sans MS" pitchFamily="-110" charset="0"/>
                <a:cs typeface="Comic Sans MS" pitchFamily="-110" charset="0"/>
              </a:endParaRPr>
            </a:p>
          </p:txBody>
        </p:sp>
        <p:sp>
          <p:nvSpPr>
            <p:cNvPr id="26661" name="Text Box 19"/>
            <p:cNvSpPr txBox="1">
              <a:spLocks noChangeArrowheads="1"/>
            </p:cNvSpPr>
            <p:nvPr/>
          </p:nvSpPr>
          <p:spPr bwMode="auto">
            <a:xfrm>
              <a:off x="1070610" y="1287259"/>
              <a:ext cx="1469617" cy="276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en-US" sz="120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-110" charset="0"/>
                  <a:ea typeface="Comic Sans MS" pitchFamily="-110" charset="0"/>
                  <a:cs typeface="Comic Sans MS" pitchFamily="-110" charset="0"/>
                </a:rPr>
                <a:t>Polarized e-gun</a:t>
              </a:r>
              <a:endParaRPr lang="en-US" sz="1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-110" charset="0"/>
                <a:ea typeface="Comic Sans MS" pitchFamily="-110" charset="0"/>
                <a:cs typeface="Comic Sans MS" pitchFamily="-110" charset="0"/>
              </a:endParaRPr>
            </a:p>
          </p:txBody>
        </p:sp>
        <p:grpSp>
          <p:nvGrpSpPr>
            <p:cNvPr id="644309" name="Group 102"/>
            <p:cNvGrpSpPr>
              <a:grpSpLocks/>
            </p:cNvGrpSpPr>
            <p:nvPr/>
          </p:nvGrpSpPr>
          <p:grpSpPr bwMode="auto">
            <a:xfrm rot="18332405" flipV="1">
              <a:off x="2235038" y="1685441"/>
              <a:ext cx="124677" cy="108170"/>
              <a:chOff x="1348913" y="1142862"/>
              <a:chExt cx="190276" cy="155817"/>
            </a:xfrm>
          </p:grpSpPr>
          <p:sp>
            <p:nvSpPr>
              <p:cNvPr id="463" name="Oval 115"/>
              <p:cNvSpPr>
                <a:spLocks noChangeArrowheads="1"/>
              </p:cNvSpPr>
              <p:nvPr/>
            </p:nvSpPr>
            <p:spPr bwMode="auto">
              <a:xfrm flipH="1">
                <a:off x="1484321" y="1143401"/>
                <a:ext cx="53308" cy="157744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/>
                  <a:ea typeface="+mn-ea"/>
                  <a:cs typeface="Comic Sans MS"/>
                </a:endParaRPr>
              </a:p>
            </p:txBody>
          </p:sp>
          <p:sp>
            <p:nvSpPr>
              <p:cNvPr id="464" name="Oval 116"/>
              <p:cNvSpPr>
                <a:spLocks noChangeArrowheads="1"/>
              </p:cNvSpPr>
              <p:nvPr/>
            </p:nvSpPr>
            <p:spPr bwMode="auto">
              <a:xfrm flipH="1">
                <a:off x="1443423" y="1145925"/>
                <a:ext cx="50885" cy="157742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/>
                  <a:ea typeface="+mn-ea"/>
                  <a:cs typeface="Comic Sans MS"/>
                </a:endParaRPr>
              </a:p>
            </p:txBody>
          </p:sp>
          <p:sp>
            <p:nvSpPr>
              <p:cNvPr id="465" name="Oval 117"/>
              <p:cNvSpPr>
                <a:spLocks noChangeAspect="1" noChangeArrowheads="1"/>
              </p:cNvSpPr>
              <p:nvPr/>
            </p:nvSpPr>
            <p:spPr bwMode="auto">
              <a:xfrm flipH="1">
                <a:off x="1392212" y="1143132"/>
                <a:ext cx="53308" cy="157744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/>
                  <a:ea typeface="+mn-ea"/>
                  <a:cs typeface="Comic Sans MS"/>
                </a:endParaRPr>
              </a:p>
            </p:txBody>
          </p:sp>
          <p:sp>
            <p:nvSpPr>
              <p:cNvPr id="466" name="Oval 118"/>
              <p:cNvSpPr>
                <a:spLocks noChangeArrowheads="1"/>
              </p:cNvSpPr>
              <p:nvPr/>
            </p:nvSpPr>
            <p:spPr bwMode="auto">
              <a:xfrm flipH="1">
                <a:off x="1349116" y="1144991"/>
                <a:ext cx="53308" cy="157742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/>
                  <a:ea typeface="+mn-ea"/>
                  <a:cs typeface="Comic Sans MS"/>
                </a:endParaRPr>
              </a:p>
            </p:txBody>
          </p:sp>
        </p:grpSp>
        <p:sp>
          <p:nvSpPr>
            <p:cNvPr id="467" name="Freeform 466"/>
            <p:cNvSpPr/>
            <p:nvPr/>
          </p:nvSpPr>
          <p:spPr>
            <a:xfrm rot="18332405">
              <a:off x="2023556" y="1861240"/>
              <a:ext cx="415978" cy="134900"/>
            </a:xfrm>
            <a:custGeom>
              <a:avLst/>
              <a:gdLst>
                <a:gd name="connsiteX0" fmla="*/ 0 w 323850"/>
                <a:gd name="connsiteY0" fmla="*/ 104775 h 113242"/>
                <a:gd name="connsiteX1" fmla="*/ 139700 w 323850"/>
                <a:gd name="connsiteY1" fmla="*/ 98425 h 113242"/>
                <a:gd name="connsiteX2" fmla="*/ 190500 w 323850"/>
                <a:gd name="connsiteY2" fmla="*/ 15875 h 113242"/>
                <a:gd name="connsiteX3" fmla="*/ 323850 w 323850"/>
                <a:gd name="connsiteY3" fmla="*/ 3175 h 113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3850" h="113242">
                  <a:moveTo>
                    <a:pt x="0" y="104775"/>
                  </a:moveTo>
                  <a:cubicBezTo>
                    <a:pt x="53975" y="109008"/>
                    <a:pt x="107950" y="113242"/>
                    <a:pt x="139700" y="98425"/>
                  </a:cubicBezTo>
                  <a:cubicBezTo>
                    <a:pt x="171450" y="83608"/>
                    <a:pt x="159808" y="31750"/>
                    <a:pt x="190500" y="15875"/>
                  </a:cubicBezTo>
                  <a:cubicBezTo>
                    <a:pt x="221192" y="0"/>
                    <a:pt x="323850" y="3175"/>
                    <a:pt x="323850" y="3175"/>
                  </a:cubicBez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68" name="Freeform 467"/>
            <p:cNvSpPr/>
            <p:nvPr/>
          </p:nvSpPr>
          <p:spPr>
            <a:xfrm rot="18332405" flipH="1">
              <a:off x="2319574" y="1576245"/>
              <a:ext cx="261970" cy="122203"/>
            </a:xfrm>
            <a:custGeom>
              <a:avLst/>
              <a:gdLst>
                <a:gd name="connsiteX0" fmla="*/ 0 w 323850"/>
                <a:gd name="connsiteY0" fmla="*/ 104775 h 113242"/>
                <a:gd name="connsiteX1" fmla="*/ 139700 w 323850"/>
                <a:gd name="connsiteY1" fmla="*/ 98425 h 113242"/>
                <a:gd name="connsiteX2" fmla="*/ 190500 w 323850"/>
                <a:gd name="connsiteY2" fmla="*/ 15875 h 113242"/>
                <a:gd name="connsiteX3" fmla="*/ 323850 w 323850"/>
                <a:gd name="connsiteY3" fmla="*/ 3175 h 113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3850" h="113242">
                  <a:moveTo>
                    <a:pt x="0" y="104775"/>
                  </a:moveTo>
                  <a:cubicBezTo>
                    <a:pt x="53975" y="109008"/>
                    <a:pt x="107950" y="113242"/>
                    <a:pt x="139700" y="98425"/>
                  </a:cubicBezTo>
                  <a:cubicBezTo>
                    <a:pt x="171450" y="83608"/>
                    <a:pt x="159808" y="31750"/>
                    <a:pt x="190500" y="15875"/>
                  </a:cubicBezTo>
                  <a:cubicBezTo>
                    <a:pt x="221192" y="0"/>
                    <a:pt x="323850" y="3175"/>
                    <a:pt x="323850" y="3175"/>
                  </a:cubicBez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69" name="Freeform 468"/>
            <p:cNvSpPr/>
            <p:nvPr/>
          </p:nvSpPr>
          <p:spPr>
            <a:xfrm rot="18332405" flipH="1">
              <a:off x="2041045" y="1732634"/>
              <a:ext cx="261971" cy="123791"/>
            </a:xfrm>
            <a:custGeom>
              <a:avLst/>
              <a:gdLst>
                <a:gd name="connsiteX0" fmla="*/ 0 w 323850"/>
                <a:gd name="connsiteY0" fmla="*/ 104775 h 113242"/>
                <a:gd name="connsiteX1" fmla="*/ 139700 w 323850"/>
                <a:gd name="connsiteY1" fmla="*/ 98425 h 113242"/>
                <a:gd name="connsiteX2" fmla="*/ 190500 w 323850"/>
                <a:gd name="connsiteY2" fmla="*/ 15875 h 113242"/>
                <a:gd name="connsiteX3" fmla="*/ 323850 w 323850"/>
                <a:gd name="connsiteY3" fmla="*/ 3175 h 113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3850" h="113242">
                  <a:moveTo>
                    <a:pt x="0" y="104775"/>
                  </a:moveTo>
                  <a:cubicBezTo>
                    <a:pt x="53975" y="109008"/>
                    <a:pt x="107950" y="113242"/>
                    <a:pt x="139700" y="98425"/>
                  </a:cubicBezTo>
                  <a:cubicBezTo>
                    <a:pt x="171450" y="83608"/>
                    <a:pt x="159808" y="31750"/>
                    <a:pt x="190500" y="15875"/>
                  </a:cubicBezTo>
                  <a:cubicBezTo>
                    <a:pt x="221192" y="0"/>
                    <a:pt x="323850" y="3175"/>
                    <a:pt x="323850" y="3175"/>
                  </a:cubicBez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70" name="Freeform 469"/>
            <p:cNvSpPr/>
            <p:nvPr/>
          </p:nvSpPr>
          <p:spPr>
            <a:xfrm rot="18332405">
              <a:off x="2200538" y="1555597"/>
              <a:ext cx="288962" cy="85701"/>
            </a:xfrm>
            <a:custGeom>
              <a:avLst/>
              <a:gdLst>
                <a:gd name="connsiteX0" fmla="*/ 0 w 323850"/>
                <a:gd name="connsiteY0" fmla="*/ 104775 h 113242"/>
                <a:gd name="connsiteX1" fmla="*/ 139700 w 323850"/>
                <a:gd name="connsiteY1" fmla="*/ 98425 h 113242"/>
                <a:gd name="connsiteX2" fmla="*/ 190500 w 323850"/>
                <a:gd name="connsiteY2" fmla="*/ 15875 h 113242"/>
                <a:gd name="connsiteX3" fmla="*/ 323850 w 323850"/>
                <a:gd name="connsiteY3" fmla="*/ 3175 h 113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3850" h="113242">
                  <a:moveTo>
                    <a:pt x="0" y="104775"/>
                  </a:moveTo>
                  <a:cubicBezTo>
                    <a:pt x="53975" y="109008"/>
                    <a:pt x="107950" y="113242"/>
                    <a:pt x="139700" y="98425"/>
                  </a:cubicBezTo>
                  <a:cubicBezTo>
                    <a:pt x="171450" y="83608"/>
                    <a:pt x="159808" y="31750"/>
                    <a:pt x="190500" y="15875"/>
                  </a:cubicBezTo>
                  <a:cubicBezTo>
                    <a:pt x="221192" y="0"/>
                    <a:pt x="323850" y="3175"/>
                    <a:pt x="323850" y="3175"/>
                  </a:cubicBez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71" name="Oval 470"/>
            <p:cNvSpPr/>
            <p:nvPr/>
          </p:nvSpPr>
          <p:spPr>
            <a:xfrm rot="12932405">
              <a:off x="2325975" y="1382521"/>
              <a:ext cx="169815" cy="87323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83" name="Line 184"/>
          <p:cNvSpPr>
            <a:spLocks noChangeShapeType="1"/>
          </p:cNvSpPr>
          <p:nvPr/>
        </p:nvSpPr>
        <p:spPr bwMode="auto">
          <a:xfrm rot="18000000" flipV="1">
            <a:off x="1698625" y="2433638"/>
            <a:ext cx="914400" cy="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  <a:ea typeface="ＭＳ Ｐゴシック" charset="-128"/>
            </a:endParaRPr>
          </a:p>
        </p:txBody>
      </p:sp>
      <p:sp>
        <p:nvSpPr>
          <p:cNvPr id="487" name="Rectangle 136"/>
          <p:cNvSpPr>
            <a:spLocks noChangeArrowheads="1"/>
          </p:cNvSpPr>
          <p:nvPr/>
        </p:nvSpPr>
        <p:spPr bwMode="auto">
          <a:xfrm>
            <a:off x="4162425" y="806450"/>
            <a:ext cx="404813" cy="569913"/>
          </a:xfrm>
          <a:prstGeom prst="rect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-110" charset="0"/>
              <a:ea typeface="Comic Sans MS" pitchFamily="-110" charset="0"/>
              <a:cs typeface="Comic Sans MS" pitchFamily="-110" charset="0"/>
            </a:endParaRPr>
          </a:p>
        </p:txBody>
      </p:sp>
      <p:sp>
        <p:nvSpPr>
          <p:cNvPr id="488" name="Text Box 110"/>
          <p:cNvSpPr txBox="1">
            <a:spLocks noChangeArrowheads="1"/>
          </p:cNvSpPr>
          <p:nvPr/>
        </p:nvSpPr>
        <p:spPr bwMode="auto">
          <a:xfrm>
            <a:off x="3409950" y="1404938"/>
            <a:ext cx="1860550" cy="3381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-110" charset="0"/>
                <a:ea typeface="Comic Sans MS" pitchFamily="-110" charset="0"/>
                <a:cs typeface="Comic Sans MS" pitchFamily="-110" charset="0"/>
              </a:rPr>
              <a:t>eRHIC detector</a:t>
            </a:r>
            <a:endParaRPr lang="en-US" sz="16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-110" charset="0"/>
              <a:ea typeface="Comic Sans MS" pitchFamily="-110" charset="0"/>
              <a:cs typeface="Comic Sans MS" pitchFamily="-110" charset="0"/>
            </a:endParaRPr>
          </a:p>
        </p:txBody>
      </p:sp>
      <p:sp>
        <p:nvSpPr>
          <p:cNvPr id="489" name="Arc 488"/>
          <p:cNvSpPr/>
          <p:nvPr/>
        </p:nvSpPr>
        <p:spPr>
          <a:xfrm rot="16200000" flipH="1" flipV="1">
            <a:off x="4133057" y="-34131"/>
            <a:ext cx="436562" cy="1860550"/>
          </a:xfrm>
          <a:prstGeom prst="arc">
            <a:avLst>
              <a:gd name="adj1" fmla="val 16803933"/>
              <a:gd name="adj2" fmla="val 4705417"/>
            </a:avLst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0" name="Arc 489"/>
          <p:cNvSpPr/>
          <p:nvPr/>
        </p:nvSpPr>
        <p:spPr>
          <a:xfrm rot="5400000" flipH="1">
            <a:off x="4096544" y="5557044"/>
            <a:ext cx="436562" cy="1892300"/>
          </a:xfrm>
          <a:prstGeom prst="arc">
            <a:avLst>
              <a:gd name="adj1" fmla="val 16720138"/>
              <a:gd name="adj2" fmla="val 4705417"/>
            </a:avLst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1" name="Group 471"/>
          <p:cNvGrpSpPr>
            <a:grpSpLocks/>
          </p:cNvGrpSpPr>
          <p:nvPr/>
        </p:nvGrpSpPr>
        <p:grpSpPr bwMode="auto">
          <a:xfrm>
            <a:off x="7600950" y="141288"/>
            <a:ext cx="1333500" cy="2773362"/>
            <a:chOff x="7667329" y="246235"/>
            <a:chExt cx="1334440" cy="2773190"/>
          </a:xfrm>
        </p:grpSpPr>
        <p:grpSp>
          <p:nvGrpSpPr>
            <p:cNvPr id="644160" name="Group 9"/>
            <p:cNvGrpSpPr>
              <a:grpSpLocks noChangeAspect="1"/>
            </p:cNvGrpSpPr>
            <p:nvPr/>
          </p:nvGrpSpPr>
          <p:grpSpPr bwMode="auto">
            <a:xfrm>
              <a:off x="7678500" y="755337"/>
              <a:ext cx="351542" cy="164733"/>
              <a:chOff x="1814" y="2475"/>
              <a:chExt cx="492" cy="273"/>
            </a:xfrm>
          </p:grpSpPr>
          <p:sp>
            <p:nvSpPr>
              <p:cNvPr id="617" name="Rectangle 10"/>
              <p:cNvSpPr>
                <a:spLocks noChangeAspect="1" noChangeArrowheads="1"/>
              </p:cNvSpPr>
              <p:nvPr/>
            </p:nvSpPr>
            <p:spPr bwMode="auto">
              <a:xfrm rot="-1642664">
                <a:off x="1910" y="2641"/>
                <a:ext cx="62" cy="63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9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/>
                  <a:ea typeface="ＭＳ Ｐゴシック" charset="-128"/>
                  <a:cs typeface="Comic Sans MS"/>
                </a:endParaRPr>
              </a:p>
            </p:txBody>
          </p:sp>
          <p:sp>
            <p:nvSpPr>
              <p:cNvPr id="618" name="Freeform 11"/>
              <p:cNvSpPr>
                <a:spLocks noChangeAspect="1"/>
              </p:cNvSpPr>
              <p:nvPr/>
            </p:nvSpPr>
            <p:spPr bwMode="auto">
              <a:xfrm>
                <a:off x="1814" y="2492"/>
                <a:ext cx="491" cy="255"/>
              </a:xfrm>
              <a:custGeom>
                <a:avLst/>
                <a:gdLst>
                  <a:gd name="T0" fmla="*/ 104 w 492"/>
                  <a:gd name="T1" fmla="*/ 258 h 258"/>
                  <a:gd name="T2" fmla="*/ 0 w 492"/>
                  <a:gd name="T3" fmla="*/ 258 h 258"/>
                  <a:gd name="T4" fmla="*/ 0 w 492"/>
                  <a:gd name="T5" fmla="*/ 0 h 258"/>
                  <a:gd name="T6" fmla="*/ 364 w 492"/>
                  <a:gd name="T7" fmla="*/ 0 h 258"/>
                  <a:gd name="T8" fmla="*/ 492 w 492"/>
                  <a:gd name="T9" fmla="*/ 218 h 258"/>
                  <a:gd name="T10" fmla="*/ 190 w 492"/>
                  <a:gd name="T11" fmla="*/ 218 h 258"/>
                  <a:gd name="T12" fmla="*/ 146 w 492"/>
                  <a:gd name="T13" fmla="*/ 128 h 258"/>
                  <a:gd name="T14" fmla="*/ 80 w 492"/>
                  <a:gd name="T15" fmla="*/ 162 h 258"/>
                  <a:gd name="T16" fmla="*/ 104 w 492"/>
                  <a:gd name="T17" fmla="*/ 258 h 25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92"/>
                  <a:gd name="T28" fmla="*/ 0 h 258"/>
                  <a:gd name="T29" fmla="*/ 492 w 492"/>
                  <a:gd name="T30" fmla="*/ 258 h 25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92" h="258">
                    <a:moveTo>
                      <a:pt x="104" y="258"/>
                    </a:moveTo>
                    <a:lnTo>
                      <a:pt x="0" y="258"/>
                    </a:lnTo>
                    <a:lnTo>
                      <a:pt x="0" y="0"/>
                    </a:lnTo>
                    <a:lnTo>
                      <a:pt x="364" y="0"/>
                    </a:lnTo>
                    <a:lnTo>
                      <a:pt x="492" y="218"/>
                    </a:lnTo>
                    <a:lnTo>
                      <a:pt x="190" y="218"/>
                    </a:lnTo>
                    <a:lnTo>
                      <a:pt x="146" y="128"/>
                    </a:lnTo>
                    <a:lnTo>
                      <a:pt x="80" y="162"/>
                    </a:lnTo>
                    <a:lnTo>
                      <a:pt x="104" y="258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9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/>
                  <a:ea typeface="ＭＳ Ｐゴシック" charset="-128"/>
                  <a:cs typeface="Comic Sans MS"/>
                </a:endParaRPr>
              </a:p>
            </p:txBody>
          </p:sp>
          <p:sp>
            <p:nvSpPr>
              <p:cNvPr id="619" name="Rectangle 12"/>
              <p:cNvSpPr>
                <a:spLocks noChangeAspect="1" noChangeArrowheads="1"/>
              </p:cNvSpPr>
              <p:nvPr/>
            </p:nvSpPr>
            <p:spPr bwMode="auto">
              <a:xfrm rot="-1642664">
                <a:off x="2196" y="2476"/>
                <a:ext cx="62" cy="61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9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/>
                  <a:ea typeface="ＭＳ Ｐゴシック" charset="-128"/>
                  <a:cs typeface="Comic Sans MS"/>
                </a:endParaRPr>
              </a:p>
            </p:txBody>
          </p:sp>
        </p:grpSp>
        <p:grpSp>
          <p:nvGrpSpPr>
            <p:cNvPr id="644161" name="Group 13"/>
            <p:cNvGrpSpPr>
              <a:grpSpLocks noChangeAspect="1"/>
            </p:cNvGrpSpPr>
            <p:nvPr/>
          </p:nvGrpSpPr>
          <p:grpSpPr bwMode="auto">
            <a:xfrm flipV="1">
              <a:off x="7679929" y="920653"/>
              <a:ext cx="351542" cy="164733"/>
              <a:chOff x="1814" y="2475"/>
              <a:chExt cx="492" cy="273"/>
            </a:xfrm>
          </p:grpSpPr>
          <p:sp>
            <p:nvSpPr>
              <p:cNvPr id="614" name="Rectangle 14"/>
              <p:cNvSpPr>
                <a:spLocks noChangeAspect="1" noChangeArrowheads="1"/>
              </p:cNvSpPr>
              <p:nvPr/>
            </p:nvSpPr>
            <p:spPr bwMode="auto">
              <a:xfrm rot="-1642664">
                <a:off x="1910" y="2642"/>
                <a:ext cx="62" cy="63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9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/>
                  <a:ea typeface="ＭＳ Ｐゴシック" charset="-128"/>
                  <a:cs typeface="Comic Sans MS"/>
                </a:endParaRPr>
              </a:p>
            </p:txBody>
          </p:sp>
          <p:sp>
            <p:nvSpPr>
              <p:cNvPr id="615" name="Freeform 15"/>
              <p:cNvSpPr>
                <a:spLocks noChangeAspect="1"/>
              </p:cNvSpPr>
              <p:nvPr/>
            </p:nvSpPr>
            <p:spPr bwMode="auto">
              <a:xfrm>
                <a:off x="1814" y="2490"/>
                <a:ext cx="491" cy="258"/>
              </a:xfrm>
              <a:custGeom>
                <a:avLst/>
                <a:gdLst>
                  <a:gd name="T0" fmla="*/ 104 w 492"/>
                  <a:gd name="T1" fmla="*/ 258 h 258"/>
                  <a:gd name="T2" fmla="*/ 0 w 492"/>
                  <a:gd name="T3" fmla="*/ 258 h 258"/>
                  <a:gd name="T4" fmla="*/ 0 w 492"/>
                  <a:gd name="T5" fmla="*/ 0 h 258"/>
                  <a:gd name="T6" fmla="*/ 364 w 492"/>
                  <a:gd name="T7" fmla="*/ 0 h 258"/>
                  <a:gd name="T8" fmla="*/ 492 w 492"/>
                  <a:gd name="T9" fmla="*/ 218 h 258"/>
                  <a:gd name="T10" fmla="*/ 190 w 492"/>
                  <a:gd name="T11" fmla="*/ 218 h 258"/>
                  <a:gd name="T12" fmla="*/ 146 w 492"/>
                  <a:gd name="T13" fmla="*/ 128 h 258"/>
                  <a:gd name="T14" fmla="*/ 80 w 492"/>
                  <a:gd name="T15" fmla="*/ 162 h 258"/>
                  <a:gd name="T16" fmla="*/ 104 w 492"/>
                  <a:gd name="T17" fmla="*/ 258 h 25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92"/>
                  <a:gd name="T28" fmla="*/ 0 h 258"/>
                  <a:gd name="T29" fmla="*/ 492 w 492"/>
                  <a:gd name="T30" fmla="*/ 258 h 25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92" h="258">
                    <a:moveTo>
                      <a:pt x="104" y="258"/>
                    </a:moveTo>
                    <a:lnTo>
                      <a:pt x="0" y="258"/>
                    </a:lnTo>
                    <a:lnTo>
                      <a:pt x="0" y="0"/>
                    </a:lnTo>
                    <a:lnTo>
                      <a:pt x="364" y="0"/>
                    </a:lnTo>
                    <a:lnTo>
                      <a:pt x="492" y="218"/>
                    </a:lnTo>
                    <a:lnTo>
                      <a:pt x="190" y="218"/>
                    </a:lnTo>
                    <a:lnTo>
                      <a:pt x="146" y="128"/>
                    </a:lnTo>
                    <a:lnTo>
                      <a:pt x="80" y="162"/>
                    </a:lnTo>
                    <a:lnTo>
                      <a:pt x="104" y="258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9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/>
                  <a:ea typeface="ＭＳ Ｐゴシック" charset="-128"/>
                  <a:cs typeface="Comic Sans MS"/>
                </a:endParaRPr>
              </a:p>
            </p:txBody>
          </p:sp>
          <p:sp>
            <p:nvSpPr>
              <p:cNvPr id="616" name="Rectangle 16"/>
              <p:cNvSpPr>
                <a:spLocks noChangeAspect="1" noChangeArrowheads="1"/>
              </p:cNvSpPr>
              <p:nvPr/>
            </p:nvSpPr>
            <p:spPr bwMode="auto">
              <a:xfrm rot="-1642664">
                <a:off x="2197" y="2474"/>
                <a:ext cx="62" cy="63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9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/>
                  <a:ea typeface="ＭＳ Ｐゴシック" charset="-128"/>
                  <a:cs typeface="Comic Sans MS"/>
                </a:endParaRPr>
              </a:p>
            </p:txBody>
          </p:sp>
        </p:grpSp>
        <p:sp>
          <p:nvSpPr>
            <p:cNvPr id="475" name="Freeform 24"/>
            <p:cNvSpPr>
              <a:spLocks noChangeAspect="1"/>
            </p:cNvSpPr>
            <p:nvPr/>
          </p:nvSpPr>
          <p:spPr bwMode="auto">
            <a:xfrm flipH="1">
              <a:off x="8027946" y="622449"/>
              <a:ext cx="12709" cy="276208"/>
            </a:xfrm>
            <a:custGeom>
              <a:avLst/>
              <a:gdLst>
                <a:gd name="T0" fmla="*/ 16 w 16"/>
                <a:gd name="T1" fmla="*/ 458 h 458"/>
                <a:gd name="T2" fmla="*/ 0 w 16"/>
                <a:gd name="T3" fmla="*/ 448 h 458"/>
                <a:gd name="T4" fmla="*/ 2 w 16"/>
                <a:gd name="T5" fmla="*/ 0 h 458"/>
                <a:gd name="T6" fmla="*/ 0 60000 65536"/>
                <a:gd name="T7" fmla="*/ 0 60000 65536"/>
                <a:gd name="T8" fmla="*/ 0 60000 65536"/>
                <a:gd name="T9" fmla="*/ 0 w 16"/>
                <a:gd name="T10" fmla="*/ 0 h 458"/>
                <a:gd name="T11" fmla="*/ 16 w 16"/>
                <a:gd name="T12" fmla="*/ 458 h 4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" h="458">
                  <a:moveTo>
                    <a:pt x="16" y="458"/>
                  </a:moveTo>
                  <a:lnTo>
                    <a:pt x="0" y="448"/>
                  </a:lnTo>
                  <a:lnTo>
                    <a:pt x="2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9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ＭＳ Ｐゴシック" charset="-128"/>
                <a:cs typeface="Comic Sans MS"/>
              </a:endParaRPr>
            </a:p>
          </p:txBody>
        </p:sp>
        <p:sp>
          <p:nvSpPr>
            <p:cNvPr id="476" name="Freeform 25"/>
            <p:cNvSpPr>
              <a:spLocks noChangeAspect="1"/>
            </p:cNvSpPr>
            <p:nvPr/>
          </p:nvSpPr>
          <p:spPr bwMode="auto">
            <a:xfrm flipH="1">
              <a:off x="8034301" y="620862"/>
              <a:ext cx="11120" cy="276208"/>
            </a:xfrm>
            <a:custGeom>
              <a:avLst/>
              <a:gdLst>
                <a:gd name="T0" fmla="*/ 16 w 16"/>
                <a:gd name="T1" fmla="*/ 458 h 458"/>
                <a:gd name="T2" fmla="*/ 0 w 16"/>
                <a:gd name="T3" fmla="*/ 448 h 458"/>
                <a:gd name="T4" fmla="*/ 2 w 16"/>
                <a:gd name="T5" fmla="*/ 0 h 458"/>
                <a:gd name="T6" fmla="*/ 0 60000 65536"/>
                <a:gd name="T7" fmla="*/ 0 60000 65536"/>
                <a:gd name="T8" fmla="*/ 0 60000 65536"/>
                <a:gd name="T9" fmla="*/ 0 w 16"/>
                <a:gd name="T10" fmla="*/ 0 h 458"/>
                <a:gd name="T11" fmla="*/ 16 w 16"/>
                <a:gd name="T12" fmla="*/ 458 h 4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" h="458">
                  <a:moveTo>
                    <a:pt x="16" y="458"/>
                  </a:moveTo>
                  <a:lnTo>
                    <a:pt x="0" y="448"/>
                  </a:lnTo>
                  <a:lnTo>
                    <a:pt x="2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9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ＭＳ Ｐゴシック" charset="-128"/>
                <a:cs typeface="Comic Sans MS"/>
              </a:endParaRPr>
            </a:p>
          </p:txBody>
        </p:sp>
        <p:sp>
          <p:nvSpPr>
            <p:cNvPr id="477" name="Freeform 26"/>
            <p:cNvSpPr>
              <a:spLocks noChangeAspect="1"/>
            </p:cNvSpPr>
            <p:nvPr/>
          </p:nvSpPr>
          <p:spPr bwMode="auto">
            <a:xfrm flipH="1">
              <a:off x="8034301" y="622449"/>
              <a:ext cx="11120" cy="276208"/>
            </a:xfrm>
            <a:custGeom>
              <a:avLst/>
              <a:gdLst>
                <a:gd name="T0" fmla="*/ 16 w 16"/>
                <a:gd name="T1" fmla="*/ 458 h 458"/>
                <a:gd name="T2" fmla="*/ 0 w 16"/>
                <a:gd name="T3" fmla="*/ 448 h 458"/>
                <a:gd name="T4" fmla="*/ 2 w 16"/>
                <a:gd name="T5" fmla="*/ 0 h 458"/>
                <a:gd name="T6" fmla="*/ 0 60000 65536"/>
                <a:gd name="T7" fmla="*/ 0 60000 65536"/>
                <a:gd name="T8" fmla="*/ 0 60000 65536"/>
                <a:gd name="T9" fmla="*/ 0 w 16"/>
                <a:gd name="T10" fmla="*/ 0 h 458"/>
                <a:gd name="T11" fmla="*/ 16 w 16"/>
                <a:gd name="T12" fmla="*/ 458 h 4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" h="458">
                  <a:moveTo>
                    <a:pt x="16" y="458"/>
                  </a:moveTo>
                  <a:lnTo>
                    <a:pt x="0" y="448"/>
                  </a:lnTo>
                  <a:lnTo>
                    <a:pt x="2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9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ＭＳ Ｐゴシック" charset="-128"/>
                <a:cs typeface="Comic Sans MS"/>
              </a:endParaRPr>
            </a:p>
          </p:txBody>
        </p:sp>
        <p:sp>
          <p:nvSpPr>
            <p:cNvPr id="478" name="Freeform 28"/>
            <p:cNvSpPr>
              <a:spLocks noChangeAspect="1"/>
            </p:cNvSpPr>
            <p:nvPr/>
          </p:nvSpPr>
          <p:spPr bwMode="auto">
            <a:xfrm flipH="1" flipV="1">
              <a:off x="8031123" y="939929"/>
              <a:ext cx="11120" cy="276208"/>
            </a:xfrm>
            <a:custGeom>
              <a:avLst/>
              <a:gdLst>
                <a:gd name="T0" fmla="*/ 16 w 16"/>
                <a:gd name="T1" fmla="*/ 458 h 458"/>
                <a:gd name="T2" fmla="*/ 0 w 16"/>
                <a:gd name="T3" fmla="*/ 448 h 458"/>
                <a:gd name="T4" fmla="*/ 2 w 16"/>
                <a:gd name="T5" fmla="*/ 0 h 458"/>
                <a:gd name="T6" fmla="*/ 0 60000 65536"/>
                <a:gd name="T7" fmla="*/ 0 60000 65536"/>
                <a:gd name="T8" fmla="*/ 0 60000 65536"/>
                <a:gd name="T9" fmla="*/ 0 w 16"/>
                <a:gd name="T10" fmla="*/ 0 h 458"/>
                <a:gd name="T11" fmla="*/ 16 w 16"/>
                <a:gd name="T12" fmla="*/ 458 h 4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" h="458">
                  <a:moveTo>
                    <a:pt x="16" y="458"/>
                  </a:moveTo>
                  <a:lnTo>
                    <a:pt x="0" y="448"/>
                  </a:lnTo>
                  <a:lnTo>
                    <a:pt x="2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9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ＭＳ Ｐゴシック" charset="-128"/>
                <a:cs typeface="Comic Sans MS"/>
              </a:endParaRPr>
            </a:p>
          </p:txBody>
        </p:sp>
        <p:sp>
          <p:nvSpPr>
            <p:cNvPr id="479" name="Freeform 29"/>
            <p:cNvSpPr>
              <a:spLocks noChangeAspect="1"/>
            </p:cNvSpPr>
            <p:nvPr/>
          </p:nvSpPr>
          <p:spPr bwMode="auto">
            <a:xfrm flipH="1" flipV="1">
              <a:off x="8037478" y="939929"/>
              <a:ext cx="11120" cy="277796"/>
            </a:xfrm>
            <a:custGeom>
              <a:avLst/>
              <a:gdLst>
                <a:gd name="T0" fmla="*/ 16 w 16"/>
                <a:gd name="T1" fmla="*/ 458 h 458"/>
                <a:gd name="T2" fmla="*/ 0 w 16"/>
                <a:gd name="T3" fmla="*/ 448 h 458"/>
                <a:gd name="T4" fmla="*/ 2 w 16"/>
                <a:gd name="T5" fmla="*/ 0 h 458"/>
                <a:gd name="T6" fmla="*/ 0 60000 65536"/>
                <a:gd name="T7" fmla="*/ 0 60000 65536"/>
                <a:gd name="T8" fmla="*/ 0 60000 65536"/>
                <a:gd name="T9" fmla="*/ 0 w 16"/>
                <a:gd name="T10" fmla="*/ 0 h 458"/>
                <a:gd name="T11" fmla="*/ 16 w 16"/>
                <a:gd name="T12" fmla="*/ 458 h 4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" h="458">
                  <a:moveTo>
                    <a:pt x="16" y="458"/>
                  </a:moveTo>
                  <a:lnTo>
                    <a:pt x="0" y="448"/>
                  </a:lnTo>
                  <a:lnTo>
                    <a:pt x="2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9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ＭＳ Ｐゴシック" charset="-128"/>
                <a:cs typeface="Comic Sans MS"/>
              </a:endParaRPr>
            </a:p>
          </p:txBody>
        </p:sp>
        <p:sp>
          <p:nvSpPr>
            <p:cNvPr id="480" name="Freeform 30"/>
            <p:cNvSpPr>
              <a:spLocks noChangeAspect="1"/>
            </p:cNvSpPr>
            <p:nvPr/>
          </p:nvSpPr>
          <p:spPr bwMode="auto">
            <a:xfrm flipH="1" flipV="1">
              <a:off x="8037478" y="939929"/>
              <a:ext cx="11120" cy="276208"/>
            </a:xfrm>
            <a:custGeom>
              <a:avLst/>
              <a:gdLst>
                <a:gd name="T0" fmla="*/ 16 w 16"/>
                <a:gd name="T1" fmla="*/ 458 h 458"/>
                <a:gd name="T2" fmla="*/ 0 w 16"/>
                <a:gd name="T3" fmla="*/ 448 h 458"/>
                <a:gd name="T4" fmla="*/ 2 w 16"/>
                <a:gd name="T5" fmla="*/ 0 h 458"/>
                <a:gd name="T6" fmla="*/ 0 60000 65536"/>
                <a:gd name="T7" fmla="*/ 0 60000 65536"/>
                <a:gd name="T8" fmla="*/ 0 60000 65536"/>
                <a:gd name="T9" fmla="*/ 0 w 16"/>
                <a:gd name="T10" fmla="*/ 0 h 458"/>
                <a:gd name="T11" fmla="*/ 16 w 16"/>
                <a:gd name="T12" fmla="*/ 458 h 4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" h="458">
                  <a:moveTo>
                    <a:pt x="16" y="458"/>
                  </a:moveTo>
                  <a:lnTo>
                    <a:pt x="0" y="448"/>
                  </a:lnTo>
                  <a:lnTo>
                    <a:pt x="2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9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ＭＳ Ｐゴシック" charset="-128"/>
                <a:cs typeface="Comic Sans MS"/>
              </a:endParaRPr>
            </a:p>
          </p:txBody>
        </p:sp>
        <p:sp>
          <p:nvSpPr>
            <p:cNvPr id="481" name="Line 31"/>
            <p:cNvSpPr>
              <a:spLocks noChangeAspect="1" noChangeShapeType="1"/>
            </p:cNvSpPr>
            <p:nvPr/>
          </p:nvSpPr>
          <p:spPr bwMode="auto">
            <a:xfrm flipH="1">
              <a:off x="8024769" y="938342"/>
              <a:ext cx="1747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9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ＭＳ Ｐゴシック" charset="-128"/>
                <a:cs typeface="Comic Sans MS"/>
              </a:endParaRPr>
            </a:p>
          </p:txBody>
        </p:sp>
        <p:sp>
          <p:nvSpPr>
            <p:cNvPr id="484" name="Line 32"/>
            <p:cNvSpPr>
              <a:spLocks noChangeAspect="1" noChangeShapeType="1"/>
            </p:cNvSpPr>
            <p:nvPr/>
          </p:nvSpPr>
          <p:spPr bwMode="auto">
            <a:xfrm flipH="1">
              <a:off x="8021592" y="900244"/>
              <a:ext cx="1747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9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ＭＳ Ｐゴシック" charset="-128"/>
                <a:cs typeface="Comic Sans MS"/>
              </a:endParaRPr>
            </a:p>
          </p:txBody>
        </p:sp>
        <p:grpSp>
          <p:nvGrpSpPr>
            <p:cNvPr id="644170" name="Group 35"/>
            <p:cNvGrpSpPr>
              <a:grpSpLocks noChangeAspect="1"/>
            </p:cNvGrpSpPr>
            <p:nvPr/>
          </p:nvGrpSpPr>
          <p:grpSpPr bwMode="auto">
            <a:xfrm>
              <a:off x="7681359" y="1109541"/>
              <a:ext cx="351542" cy="164733"/>
              <a:chOff x="1814" y="2475"/>
              <a:chExt cx="492" cy="273"/>
            </a:xfrm>
          </p:grpSpPr>
          <p:sp>
            <p:nvSpPr>
              <p:cNvPr id="611" name="Rectangle 36"/>
              <p:cNvSpPr>
                <a:spLocks noChangeAspect="1" noChangeArrowheads="1"/>
              </p:cNvSpPr>
              <p:nvPr/>
            </p:nvSpPr>
            <p:spPr bwMode="auto">
              <a:xfrm rot="-1642664">
                <a:off x="1910" y="2644"/>
                <a:ext cx="62" cy="63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9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/>
                  <a:ea typeface="ＭＳ Ｐゴシック" charset="-128"/>
                  <a:cs typeface="Comic Sans MS"/>
                </a:endParaRPr>
              </a:p>
            </p:txBody>
          </p:sp>
          <p:sp>
            <p:nvSpPr>
              <p:cNvPr id="612" name="Freeform 37"/>
              <p:cNvSpPr>
                <a:spLocks noChangeAspect="1"/>
              </p:cNvSpPr>
              <p:nvPr/>
            </p:nvSpPr>
            <p:spPr bwMode="auto">
              <a:xfrm>
                <a:off x="1814" y="2491"/>
                <a:ext cx="491" cy="258"/>
              </a:xfrm>
              <a:custGeom>
                <a:avLst/>
                <a:gdLst>
                  <a:gd name="T0" fmla="*/ 104 w 492"/>
                  <a:gd name="T1" fmla="*/ 258 h 258"/>
                  <a:gd name="T2" fmla="*/ 0 w 492"/>
                  <a:gd name="T3" fmla="*/ 258 h 258"/>
                  <a:gd name="T4" fmla="*/ 0 w 492"/>
                  <a:gd name="T5" fmla="*/ 0 h 258"/>
                  <a:gd name="T6" fmla="*/ 364 w 492"/>
                  <a:gd name="T7" fmla="*/ 0 h 258"/>
                  <a:gd name="T8" fmla="*/ 492 w 492"/>
                  <a:gd name="T9" fmla="*/ 218 h 258"/>
                  <a:gd name="T10" fmla="*/ 190 w 492"/>
                  <a:gd name="T11" fmla="*/ 218 h 258"/>
                  <a:gd name="T12" fmla="*/ 146 w 492"/>
                  <a:gd name="T13" fmla="*/ 128 h 258"/>
                  <a:gd name="T14" fmla="*/ 80 w 492"/>
                  <a:gd name="T15" fmla="*/ 162 h 258"/>
                  <a:gd name="T16" fmla="*/ 104 w 492"/>
                  <a:gd name="T17" fmla="*/ 258 h 25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92"/>
                  <a:gd name="T28" fmla="*/ 0 h 258"/>
                  <a:gd name="T29" fmla="*/ 492 w 492"/>
                  <a:gd name="T30" fmla="*/ 258 h 25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92" h="258">
                    <a:moveTo>
                      <a:pt x="104" y="258"/>
                    </a:moveTo>
                    <a:lnTo>
                      <a:pt x="0" y="258"/>
                    </a:lnTo>
                    <a:lnTo>
                      <a:pt x="0" y="0"/>
                    </a:lnTo>
                    <a:lnTo>
                      <a:pt x="364" y="0"/>
                    </a:lnTo>
                    <a:lnTo>
                      <a:pt x="492" y="218"/>
                    </a:lnTo>
                    <a:lnTo>
                      <a:pt x="190" y="218"/>
                    </a:lnTo>
                    <a:lnTo>
                      <a:pt x="146" y="128"/>
                    </a:lnTo>
                    <a:lnTo>
                      <a:pt x="80" y="162"/>
                    </a:lnTo>
                    <a:lnTo>
                      <a:pt x="104" y="258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9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/>
                  <a:ea typeface="ＭＳ Ｐゴシック" charset="-128"/>
                  <a:cs typeface="Comic Sans MS"/>
                </a:endParaRPr>
              </a:p>
            </p:txBody>
          </p:sp>
          <p:sp>
            <p:nvSpPr>
              <p:cNvPr id="613" name="Rectangle 38"/>
              <p:cNvSpPr>
                <a:spLocks noChangeAspect="1" noChangeArrowheads="1"/>
              </p:cNvSpPr>
              <p:nvPr/>
            </p:nvSpPr>
            <p:spPr bwMode="auto">
              <a:xfrm rot="-1642664">
                <a:off x="2197" y="2475"/>
                <a:ext cx="62" cy="63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9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/>
                  <a:ea typeface="ＭＳ Ｐゴシック" charset="-128"/>
                  <a:cs typeface="Comic Sans MS"/>
                </a:endParaRPr>
              </a:p>
            </p:txBody>
          </p:sp>
        </p:grpSp>
        <p:grpSp>
          <p:nvGrpSpPr>
            <p:cNvPr id="644171" name="Group 39"/>
            <p:cNvGrpSpPr>
              <a:grpSpLocks noChangeAspect="1"/>
            </p:cNvGrpSpPr>
            <p:nvPr/>
          </p:nvGrpSpPr>
          <p:grpSpPr bwMode="auto">
            <a:xfrm flipV="1">
              <a:off x="7682788" y="1274857"/>
              <a:ext cx="351542" cy="164733"/>
              <a:chOff x="1814" y="2475"/>
              <a:chExt cx="492" cy="273"/>
            </a:xfrm>
          </p:grpSpPr>
          <p:sp>
            <p:nvSpPr>
              <p:cNvPr id="608" name="Rectangle 40"/>
              <p:cNvSpPr>
                <a:spLocks noChangeAspect="1" noChangeArrowheads="1"/>
              </p:cNvSpPr>
              <p:nvPr/>
            </p:nvSpPr>
            <p:spPr bwMode="auto">
              <a:xfrm rot="-1642664">
                <a:off x="1910" y="2643"/>
                <a:ext cx="62" cy="63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9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/>
                  <a:ea typeface="ＭＳ Ｐゴシック" charset="-128"/>
                  <a:cs typeface="Comic Sans MS"/>
                </a:endParaRPr>
              </a:p>
            </p:txBody>
          </p:sp>
          <p:sp>
            <p:nvSpPr>
              <p:cNvPr id="609" name="Freeform 41"/>
              <p:cNvSpPr>
                <a:spLocks noChangeAspect="1"/>
              </p:cNvSpPr>
              <p:nvPr/>
            </p:nvSpPr>
            <p:spPr bwMode="auto">
              <a:xfrm>
                <a:off x="1815" y="2490"/>
                <a:ext cx="491" cy="258"/>
              </a:xfrm>
              <a:custGeom>
                <a:avLst/>
                <a:gdLst>
                  <a:gd name="T0" fmla="*/ 104 w 492"/>
                  <a:gd name="T1" fmla="*/ 258 h 258"/>
                  <a:gd name="T2" fmla="*/ 0 w 492"/>
                  <a:gd name="T3" fmla="*/ 258 h 258"/>
                  <a:gd name="T4" fmla="*/ 0 w 492"/>
                  <a:gd name="T5" fmla="*/ 0 h 258"/>
                  <a:gd name="T6" fmla="*/ 364 w 492"/>
                  <a:gd name="T7" fmla="*/ 0 h 258"/>
                  <a:gd name="T8" fmla="*/ 492 w 492"/>
                  <a:gd name="T9" fmla="*/ 218 h 258"/>
                  <a:gd name="T10" fmla="*/ 190 w 492"/>
                  <a:gd name="T11" fmla="*/ 218 h 258"/>
                  <a:gd name="T12" fmla="*/ 146 w 492"/>
                  <a:gd name="T13" fmla="*/ 128 h 258"/>
                  <a:gd name="T14" fmla="*/ 80 w 492"/>
                  <a:gd name="T15" fmla="*/ 162 h 258"/>
                  <a:gd name="T16" fmla="*/ 104 w 492"/>
                  <a:gd name="T17" fmla="*/ 258 h 25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92"/>
                  <a:gd name="T28" fmla="*/ 0 h 258"/>
                  <a:gd name="T29" fmla="*/ 492 w 492"/>
                  <a:gd name="T30" fmla="*/ 258 h 25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92" h="258">
                    <a:moveTo>
                      <a:pt x="104" y="258"/>
                    </a:moveTo>
                    <a:lnTo>
                      <a:pt x="0" y="258"/>
                    </a:lnTo>
                    <a:lnTo>
                      <a:pt x="0" y="0"/>
                    </a:lnTo>
                    <a:lnTo>
                      <a:pt x="364" y="0"/>
                    </a:lnTo>
                    <a:lnTo>
                      <a:pt x="492" y="218"/>
                    </a:lnTo>
                    <a:lnTo>
                      <a:pt x="190" y="218"/>
                    </a:lnTo>
                    <a:lnTo>
                      <a:pt x="146" y="128"/>
                    </a:lnTo>
                    <a:lnTo>
                      <a:pt x="80" y="162"/>
                    </a:lnTo>
                    <a:lnTo>
                      <a:pt x="104" y="258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9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/>
                  <a:ea typeface="ＭＳ Ｐゴシック" charset="-128"/>
                  <a:cs typeface="Comic Sans MS"/>
                </a:endParaRPr>
              </a:p>
            </p:txBody>
          </p:sp>
          <p:sp>
            <p:nvSpPr>
              <p:cNvPr id="610" name="Rectangle 42"/>
              <p:cNvSpPr>
                <a:spLocks noChangeAspect="1" noChangeArrowheads="1"/>
              </p:cNvSpPr>
              <p:nvPr/>
            </p:nvSpPr>
            <p:spPr bwMode="auto">
              <a:xfrm rot="-1642664">
                <a:off x="2197" y="2474"/>
                <a:ext cx="62" cy="63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9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/>
                  <a:ea typeface="ＭＳ Ｐゴシック" charset="-128"/>
                  <a:cs typeface="Comic Sans MS"/>
                </a:endParaRPr>
              </a:p>
            </p:txBody>
          </p:sp>
        </p:grpSp>
        <p:sp>
          <p:nvSpPr>
            <p:cNvPr id="491" name="AutoShape 45"/>
            <p:cNvSpPr>
              <a:spLocks noChangeAspect="1" noChangeArrowheads="1"/>
            </p:cNvSpPr>
            <p:nvPr/>
          </p:nvSpPr>
          <p:spPr bwMode="auto">
            <a:xfrm flipH="1">
              <a:off x="7948515" y="1265347"/>
              <a:ext cx="20652" cy="17461"/>
            </a:xfrm>
            <a:prstGeom prst="star32">
              <a:avLst>
                <a:gd name="adj" fmla="val 37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9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ＭＳ Ｐゴシック" charset="-128"/>
                <a:cs typeface="Comic Sans MS"/>
              </a:endParaRPr>
            </a:p>
          </p:txBody>
        </p:sp>
        <p:grpSp>
          <p:nvGrpSpPr>
            <p:cNvPr id="644173" name="Group 177"/>
            <p:cNvGrpSpPr>
              <a:grpSpLocks/>
            </p:cNvGrpSpPr>
            <p:nvPr/>
          </p:nvGrpSpPr>
          <p:grpSpPr bwMode="auto">
            <a:xfrm>
              <a:off x="8031462" y="974971"/>
              <a:ext cx="17148" cy="277570"/>
              <a:chOff x="8031462" y="974971"/>
              <a:chExt cx="17148" cy="277570"/>
            </a:xfrm>
          </p:grpSpPr>
          <p:sp>
            <p:nvSpPr>
              <p:cNvPr id="605" name="Freeform 50"/>
              <p:cNvSpPr>
                <a:spLocks noChangeAspect="1"/>
              </p:cNvSpPr>
              <p:nvPr/>
            </p:nvSpPr>
            <p:spPr bwMode="auto">
              <a:xfrm flipH="1">
                <a:off x="8031124" y="976440"/>
                <a:ext cx="11120" cy="276208"/>
              </a:xfrm>
              <a:custGeom>
                <a:avLst/>
                <a:gdLst>
                  <a:gd name="T0" fmla="*/ 16 w 16"/>
                  <a:gd name="T1" fmla="*/ 458 h 458"/>
                  <a:gd name="T2" fmla="*/ 0 w 16"/>
                  <a:gd name="T3" fmla="*/ 448 h 458"/>
                  <a:gd name="T4" fmla="*/ 2 w 16"/>
                  <a:gd name="T5" fmla="*/ 0 h 458"/>
                  <a:gd name="T6" fmla="*/ 0 60000 65536"/>
                  <a:gd name="T7" fmla="*/ 0 60000 65536"/>
                  <a:gd name="T8" fmla="*/ 0 60000 65536"/>
                  <a:gd name="T9" fmla="*/ 0 w 16"/>
                  <a:gd name="T10" fmla="*/ 0 h 458"/>
                  <a:gd name="T11" fmla="*/ 16 w 16"/>
                  <a:gd name="T12" fmla="*/ 458 h 45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" h="458">
                    <a:moveTo>
                      <a:pt x="16" y="458"/>
                    </a:moveTo>
                    <a:lnTo>
                      <a:pt x="0" y="448"/>
                    </a:lnTo>
                    <a:lnTo>
                      <a:pt x="2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9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/>
                  <a:ea typeface="ＭＳ Ｐゴシック" charset="-128"/>
                  <a:cs typeface="Comic Sans MS"/>
                </a:endParaRPr>
              </a:p>
            </p:txBody>
          </p:sp>
          <p:sp>
            <p:nvSpPr>
              <p:cNvPr id="606" name="Freeform 51"/>
              <p:cNvSpPr>
                <a:spLocks noChangeAspect="1"/>
              </p:cNvSpPr>
              <p:nvPr/>
            </p:nvSpPr>
            <p:spPr bwMode="auto">
              <a:xfrm flipH="1">
                <a:off x="8037478" y="974852"/>
                <a:ext cx="11120" cy="276208"/>
              </a:xfrm>
              <a:custGeom>
                <a:avLst/>
                <a:gdLst>
                  <a:gd name="T0" fmla="*/ 16 w 16"/>
                  <a:gd name="T1" fmla="*/ 458 h 458"/>
                  <a:gd name="T2" fmla="*/ 0 w 16"/>
                  <a:gd name="T3" fmla="*/ 448 h 458"/>
                  <a:gd name="T4" fmla="*/ 2 w 16"/>
                  <a:gd name="T5" fmla="*/ 0 h 458"/>
                  <a:gd name="T6" fmla="*/ 0 60000 65536"/>
                  <a:gd name="T7" fmla="*/ 0 60000 65536"/>
                  <a:gd name="T8" fmla="*/ 0 60000 65536"/>
                  <a:gd name="T9" fmla="*/ 0 w 16"/>
                  <a:gd name="T10" fmla="*/ 0 h 458"/>
                  <a:gd name="T11" fmla="*/ 16 w 16"/>
                  <a:gd name="T12" fmla="*/ 458 h 45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" h="458">
                    <a:moveTo>
                      <a:pt x="16" y="458"/>
                    </a:moveTo>
                    <a:lnTo>
                      <a:pt x="0" y="448"/>
                    </a:lnTo>
                    <a:lnTo>
                      <a:pt x="2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9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/>
                  <a:ea typeface="ＭＳ Ｐゴシック" charset="-128"/>
                  <a:cs typeface="Comic Sans MS"/>
                </a:endParaRPr>
              </a:p>
            </p:txBody>
          </p:sp>
          <p:sp>
            <p:nvSpPr>
              <p:cNvPr id="607" name="Freeform 52"/>
              <p:cNvSpPr>
                <a:spLocks noChangeAspect="1"/>
              </p:cNvSpPr>
              <p:nvPr/>
            </p:nvSpPr>
            <p:spPr bwMode="auto">
              <a:xfrm flipH="1">
                <a:off x="8037478" y="976440"/>
                <a:ext cx="11120" cy="276208"/>
              </a:xfrm>
              <a:custGeom>
                <a:avLst/>
                <a:gdLst>
                  <a:gd name="T0" fmla="*/ 16 w 16"/>
                  <a:gd name="T1" fmla="*/ 458 h 458"/>
                  <a:gd name="T2" fmla="*/ 0 w 16"/>
                  <a:gd name="T3" fmla="*/ 448 h 458"/>
                  <a:gd name="T4" fmla="*/ 2 w 16"/>
                  <a:gd name="T5" fmla="*/ 0 h 458"/>
                  <a:gd name="T6" fmla="*/ 0 60000 65536"/>
                  <a:gd name="T7" fmla="*/ 0 60000 65536"/>
                  <a:gd name="T8" fmla="*/ 0 60000 65536"/>
                  <a:gd name="T9" fmla="*/ 0 w 16"/>
                  <a:gd name="T10" fmla="*/ 0 h 458"/>
                  <a:gd name="T11" fmla="*/ 16 w 16"/>
                  <a:gd name="T12" fmla="*/ 458 h 45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" h="458">
                    <a:moveTo>
                      <a:pt x="16" y="458"/>
                    </a:moveTo>
                    <a:lnTo>
                      <a:pt x="0" y="448"/>
                    </a:lnTo>
                    <a:lnTo>
                      <a:pt x="2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9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/>
                  <a:ea typeface="ＭＳ Ｐゴシック" charset="-128"/>
                  <a:cs typeface="Comic Sans MS"/>
                </a:endParaRPr>
              </a:p>
            </p:txBody>
          </p:sp>
        </p:grpSp>
        <p:grpSp>
          <p:nvGrpSpPr>
            <p:cNvPr id="644174" name="Group 178"/>
            <p:cNvGrpSpPr>
              <a:grpSpLocks/>
            </p:cNvGrpSpPr>
            <p:nvPr/>
          </p:nvGrpSpPr>
          <p:grpSpPr bwMode="auto">
            <a:xfrm>
              <a:off x="8034320" y="1293573"/>
              <a:ext cx="17148" cy="277570"/>
              <a:chOff x="8034320" y="1293573"/>
              <a:chExt cx="17148" cy="277570"/>
            </a:xfrm>
          </p:grpSpPr>
          <p:sp>
            <p:nvSpPr>
              <p:cNvPr id="602" name="Freeform 54"/>
              <p:cNvSpPr>
                <a:spLocks noChangeAspect="1"/>
              </p:cNvSpPr>
              <p:nvPr/>
            </p:nvSpPr>
            <p:spPr bwMode="auto">
              <a:xfrm flipH="1" flipV="1">
                <a:off x="8034301" y="1293920"/>
                <a:ext cx="11120" cy="276208"/>
              </a:xfrm>
              <a:custGeom>
                <a:avLst/>
                <a:gdLst>
                  <a:gd name="T0" fmla="*/ 16 w 16"/>
                  <a:gd name="T1" fmla="*/ 458 h 458"/>
                  <a:gd name="T2" fmla="*/ 0 w 16"/>
                  <a:gd name="T3" fmla="*/ 448 h 458"/>
                  <a:gd name="T4" fmla="*/ 2 w 16"/>
                  <a:gd name="T5" fmla="*/ 0 h 458"/>
                  <a:gd name="T6" fmla="*/ 0 60000 65536"/>
                  <a:gd name="T7" fmla="*/ 0 60000 65536"/>
                  <a:gd name="T8" fmla="*/ 0 60000 65536"/>
                  <a:gd name="T9" fmla="*/ 0 w 16"/>
                  <a:gd name="T10" fmla="*/ 0 h 458"/>
                  <a:gd name="T11" fmla="*/ 16 w 16"/>
                  <a:gd name="T12" fmla="*/ 458 h 45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" h="458">
                    <a:moveTo>
                      <a:pt x="16" y="458"/>
                    </a:moveTo>
                    <a:lnTo>
                      <a:pt x="0" y="448"/>
                    </a:lnTo>
                    <a:lnTo>
                      <a:pt x="2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9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/>
                  <a:ea typeface="ＭＳ Ｐゴシック" charset="-128"/>
                  <a:cs typeface="Comic Sans MS"/>
                </a:endParaRPr>
              </a:p>
            </p:txBody>
          </p:sp>
          <p:sp>
            <p:nvSpPr>
              <p:cNvPr id="603" name="Freeform 55"/>
              <p:cNvSpPr>
                <a:spLocks noChangeAspect="1"/>
              </p:cNvSpPr>
              <p:nvPr/>
            </p:nvSpPr>
            <p:spPr bwMode="auto">
              <a:xfrm flipH="1" flipV="1">
                <a:off x="8040655" y="1295507"/>
                <a:ext cx="11120" cy="276208"/>
              </a:xfrm>
              <a:custGeom>
                <a:avLst/>
                <a:gdLst>
                  <a:gd name="T0" fmla="*/ 16 w 16"/>
                  <a:gd name="T1" fmla="*/ 458 h 458"/>
                  <a:gd name="T2" fmla="*/ 0 w 16"/>
                  <a:gd name="T3" fmla="*/ 448 h 458"/>
                  <a:gd name="T4" fmla="*/ 2 w 16"/>
                  <a:gd name="T5" fmla="*/ 0 h 458"/>
                  <a:gd name="T6" fmla="*/ 0 60000 65536"/>
                  <a:gd name="T7" fmla="*/ 0 60000 65536"/>
                  <a:gd name="T8" fmla="*/ 0 60000 65536"/>
                  <a:gd name="T9" fmla="*/ 0 w 16"/>
                  <a:gd name="T10" fmla="*/ 0 h 458"/>
                  <a:gd name="T11" fmla="*/ 16 w 16"/>
                  <a:gd name="T12" fmla="*/ 458 h 45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" h="458">
                    <a:moveTo>
                      <a:pt x="16" y="458"/>
                    </a:moveTo>
                    <a:lnTo>
                      <a:pt x="0" y="448"/>
                    </a:lnTo>
                    <a:lnTo>
                      <a:pt x="2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9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/>
                  <a:ea typeface="ＭＳ Ｐゴシック" charset="-128"/>
                  <a:cs typeface="Comic Sans MS"/>
                </a:endParaRPr>
              </a:p>
            </p:txBody>
          </p:sp>
          <p:sp>
            <p:nvSpPr>
              <p:cNvPr id="604" name="Freeform 56"/>
              <p:cNvSpPr>
                <a:spLocks noChangeAspect="1"/>
              </p:cNvSpPr>
              <p:nvPr/>
            </p:nvSpPr>
            <p:spPr bwMode="auto">
              <a:xfrm flipH="1" flipV="1">
                <a:off x="8040655" y="1293920"/>
                <a:ext cx="11120" cy="276208"/>
              </a:xfrm>
              <a:custGeom>
                <a:avLst/>
                <a:gdLst>
                  <a:gd name="T0" fmla="*/ 16 w 16"/>
                  <a:gd name="T1" fmla="*/ 458 h 458"/>
                  <a:gd name="T2" fmla="*/ 0 w 16"/>
                  <a:gd name="T3" fmla="*/ 448 h 458"/>
                  <a:gd name="T4" fmla="*/ 2 w 16"/>
                  <a:gd name="T5" fmla="*/ 0 h 458"/>
                  <a:gd name="T6" fmla="*/ 0 60000 65536"/>
                  <a:gd name="T7" fmla="*/ 0 60000 65536"/>
                  <a:gd name="T8" fmla="*/ 0 60000 65536"/>
                  <a:gd name="T9" fmla="*/ 0 w 16"/>
                  <a:gd name="T10" fmla="*/ 0 h 458"/>
                  <a:gd name="T11" fmla="*/ 16 w 16"/>
                  <a:gd name="T12" fmla="*/ 458 h 45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" h="458">
                    <a:moveTo>
                      <a:pt x="16" y="458"/>
                    </a:moveTo>
                    <a:lnTo>
                      <a:pt x="0" y="448"/>
                    </a:lnTo>
                    <a:lnTo>
                      <a:pt x="2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9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/>
                  <a:ea typeface="ＭＳ Ｐゴシック" charset="-128"/>
                  <a:cs typeface="Comic Sans MS"/>
                </a:endParaRPr>
              </a:p>
            </p:txBody>
          </p:sp>
        </p:grpSp>
        <p:sp>
          <p:nvSpPr>
            <p:cNvPr id="494" name="Line 57"/>
            <p:cNvSpPr>
              <a:spLocks noChangeAspect="1" noChangeShapeType="1"/>
            </p:cNvSpPr>
            <p:nvPr/>
          </p:nvSpPr>
          <p:spPr bwMode="auto">
            <a:xfrm flipH="1">
              <a:off x="8027946" y="1292332"/>
              <a:ext cx="1588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9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ＭＳ Ｐゴシック" charset="-128"/>
                <a:cs typeface="Comic Sans MS"/>
              </a:endParaRPr>
            </a:p>
          </p:txBody>
        </p:sp>
        <p:sp>
          <p:nvSpPr>
            <p:cNvPr id="495" name="Line 58"/>
            <p:cNvSpPr>
              <a:spLocks noChangeAspect="1" noChangeShapeType="1"/>
            </p:cNvSpPr>
            <p:nvPr/>
          </p:nvSpPr>
          <p:spPr bwMode="auto">
            <a:xfrm flipH="1">
              <a:off x="8024769" y="1254234"/>
              <a:ext cx="1747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9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ＭＳ Ｐゴシック" charset="-128"/>
                <a:cs typeface="Comic Sans MS"/>
              </a:endParaRPr>
            </a:p>
          </p:txBody>
        </p:sp>
        <p:grpSp>
          <p:nvGrpSpPr>
            <p:cNvPr id="644177" name="Group 61"/>
            <p:cNvGrpSpPr>
              <a:grpSpLocks noChangeAspect="1"/>
            </p:cNvGrpSpPr>
            <p:nvPr/>
          </p:nvGrpSpPr>
          <p:grpSpPr bwMode="auto">
            <a:xfrm>
              <a:off x="7683502" y="1465555"/>
              <a:ext cx="351542" cy="164733"/>
              <a:chOff x="1814" y="2475"/>
              <a:chExt cx="492" cy="273"/>
            </a:xfrm>
          </p:grpSpPr>
          <p:sp>
            <p:nvSpPr>
              <p:cNvPr id="599" name="Rectangle 62"/>
              <p:cNvSpPr>
                <a:spLocks noChangeAspect="1" noChangeArrowheads="1"/>
              </p:cNvSpPr>
              <p:nvPr/>
            </p:nvSpPr>
            <p:spPr bwMode="auto">
              <a:xfrm rot="-1642664">
                <a:off x="1909" y="2643"/>
                <a:ext cx="62" cy="63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9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/>
                  <a:ea typeface="ＭＳ Ｐゴシック" charset="-128"/>
                  <a:cs typeface="Comic Sans MS"/>
                </a:endParaRPr>
              </a:p>
            </p:txBody>
          </p:sp>
          <p:sp>
            <p:nvSpPr>
              <p:cNvPr id="600" name="Freeform 63"/>
              <p:cNvSpPr>
                <a:spLocks noChangeAspect="1"/>
              </p:cNvSpPr>
              <p:nvPr/>
            </p:nvSpPr>
            <p:spPr bwMode="auto">
              <a:xfrm>
                <a:off x="1814" y="2490"/>
                <a:ext cx="491" cy="258"/>
              </a:xfrm>
              <a:custGeom>
                <a:avLst/>
                <a:gdLst>
                  <a:gd name="T0" fmla="*/ 104 w 492"/>
                  <a:gd name="T1" fmla="*/ 258 h 258"/>
                  <a:gd name="T2" fmla="*/ 0 w 492"/>
                  <a:gd name="T3" fmla="*/ 258 h 258"/>
                  <a:gd name="T4" fmla="*/ 0 w 492"/>
                  <a:gd name="T5" fmla="*/ 0 h 258"/>
                  <a:gd name="T6" fmla="*/ 364 w 492"/>
                  <a:gd name="T7" fmla="*/ 0 h 258"/>
                  <a:gd name="T8" fmla="*/ 492 w 492"/>
                  <a:gd name="T9" fmla="*/ 218 h 258"/>
                  <a:gd name="T10" fmla="*/ 190 w 492"/>
                  <a:gd name="T11" fmla="*/ 218 h 258"/>
                  <a:gd name="T12" fmla="*/ 146 w 492"/>
                  <a:gd name="T13" fmla="*/ 128 h 258"/>
                  <a:gd name="T14" fmla="*/ 80 w 492"/>
                  <a:gd name="T15" fmla="*/ 162 h 258"/>
                  <a:gd name="T16" fmla="*/ 104 w 492"/>
                  <a:gd name="T17" fmla="*/ 258 h 25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92"/>
                  <a:gd name="T28" fmla="*/ 0 h 258"/>
                  <a:gd name="T29" fmla="*/ 492 w 492"/>
                  <a:gd name="T30" fmla="*/ 258 h 25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92" h="258">
                    <a:moveTo>
                      <a:pt x="104" y="258"/>
                    </a:moveTo>
                    <a:lnTo>
                      <a:pt x="0" y="258"/>
                    </a:lnTo>
                    <a:lnTo>
                      <a:pt x="0" y="0"/>
                    </a:lnTo>
                    <a:lnTo>
                      <a:pt x="364" y="0"/>
                    </a:lnTo>
                    <a:lnTo>
                      <a:pt x="492" y="218"/>
                    </a:lnTo>
                    <a:lnTo>
                      <a:pt x="190" y="218"/>
                    </a:lnTo>
                    <a:lnTo>
                      <a:pt x="146" y="128"/>
                    </a:lnTo>
                    <a:lnTo>
                      <a:pt x="80" y="162"/>
                    </a:lnTo>
                    <a:lnTo>
                      <a:pt x="104" y="258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9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/>
                  <a:ea typeface="ＭＳ Ｐゴシック" charset="-128"/>
                  <a:cs typeface="Comic Sans MS"/>
                </a:endParaRPr>
              </a:p>
            </p:txBody>
          </p:sp>
          <p:sp>
            <p:nvSpPr>
              <p:cNvPr id="601" name="Rectangle 64"/>
              <p:cNvSpPr>
                <a:spLocks noChangeAspect="1" noChangeArrowheads="1"/>
              </p:cNvSpPr>
              <p:nvPr/>
            </p:nvSpPr>
            <p:spPr bwMode="auto">
              <a:xfrm rot="-1642664">
                <a:off x="2196" y="2475"/>
                <a:ext cx="62" cy="63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9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/>
                  <a:ea typeface="ＭＳ Ｐゴシック" charset="-128"/>
                  <a:cs typeface="Comic Sans MS"/>
                </a:endParaRPr>
              </a:p>
            </p:txBody>
          </p:sp>
        </p:grpSp>
        <p:grpSp>
          <p:nvGrpSpPr>
            <p:cNvPr id="644178" name="Group 65"/>
            <p:cNvGrpSpPr>
              <a:grpSpLocks noChangeAspect="1"/>
            </p:cNvGrpSpPr>
            <p:nvPr/>
          </p:nvGrpSpPr>
          <p:grpSpPr bwMode="auto">
            <a:xfrm flipV="1">
              <a:off x="7684931" y="1630871"/>
              <a:ext cx="351542" cy="164733"/>
              <a:chOff x="1814" y="2475"/>
              <a:chExt cx="492" cy="273"/>
            </a:xfrm>
          </p:grpSpPr>
          <p:sp>
            <p:nvSpPr>
              <p:cNvPr id="596" name="Rectangle 66"/>
              <p:cNvSpPr>
                <a:spLocks noChangeAspect="1" noChangeArrowheads="1"/>
              </p:cNvSpPr>
              <p:nvPr/>
            </p:nvSpPr>
            <p:spPr bwMode="auto">
              <a:xfrm rot="-1642664">
                <a:off x="1909" y="2643"/>
                <a:ext cx="62" cy="63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9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/>
                  <a:ea typeface="ＭＳ Ｐゴシック" charset="-128"/>
                  <a:cs typeface="Comic Sans MS"/>
                </a:endParaRPr>
              </a:p>
            </p:txBody>
          </p:sp>
          <p:sp>
            <p:nvSpPr>
              <p:cNvPr id="597" name="Freeform 67"/>
              <p:cNvSpPr>
                <a:spLocks noChangeAspect="1"/>
              </p:cNvSpPr>
              <p:nvPr/>
            </p:nvSpPr>
            <p:spPr bwMode="auto">
              <a:xfrm>
                <a:off x="1814" y="2491"/>
                <a:ext cx="491" cy="258"/>
              </a:xfrm>
              <a:custGeom>
                <a:avLst/>
                <a:gdLst>
                  <a:gd name="T0" fmla="*/ 104 w 492"/>
                  <a:gd name="T1" fmla="*/ 258 h 258"/>
                  <a:gd name="T2" fmla="*/ 0 w 492"/>
                  <a:gd name="T3" fmla="*/ 258 h 258"/>
                  <a:gd name="T4" fmla="*/ 0 w 492"/>
                  <a:gd name="T5" fmla="*/ 0 h 258"/>
                  <a:gd name="T6" fmla="*/ 364 w 492"/>
                  <a:gd name="T7" fmla="*/ 0 h 258"/>
                  <a:gd name="T8" fmla="*/ 492 w 492"/>
                  <a:gd name="T9" fmla="*/ 218 h 258"/>
                  <a:gd name="T10" fmla="*/ 190 w 492"/>
                  <a:gd name="T11" fmla="*/ 218 h 258"/>
                  <a:gd name="T12" fmla="*/ 146 w 492"/>
                  <a:gd name="T13" fmla="*/ 128 h 258"/>
                  <a:gd name="T14" fmla="*/ 80 w 492"/>
                  <a:gd name="T15" fmla="*/ 162 h 258"/>
                  <a:gd name="T16" fmla="*/ 104 w 492"/>
                  <a:gd name="T17" fmla="*/ 258 h 25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92"/>
                  <a:gd name="T28" fmla="*/ 0 h 258"/>
                  <a:gd name="T29" fmla="*/ 492 w 492"/>
                  <a:gd name="T30" fmla="*/ 258 h 25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92" h="258">
                    <a:moveTo>
                      <a:pt x="104" y="258"/>
                    </a:moveTo>
                    <a:lnTo>
                      <a:pt x="0" y="258"/>
                    </a:lnTo>
                    <a:lnTo>
                      <a:pt x="0" y="0"/>
                    </a:lnTo>
                    <a:lnTo>
                      <a:pt x="364" y="0"/>
                    </a:lnTo>
                    <a:lnTo>
                      <a:pt x="492" y="218"/>
                    </a:lnTo>
                    <a:lnTo>
                      <a:pt x="190" y="218"/>
                    </a:lnTo>
                    <a:lnTo>
                      <a:pt x="146" y="128"/>
                    </a:lnTo>
                    <a:lnTo>
                      <a:pt x="80" y="162"/>
                    </a:lnTo>
                    <a:lnTo>
                      <a:pt x="104" y="258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9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/>
                  <a:ea typeface="ＭＳ Ｐゴシック" charset="-128"/>
                  <a:cs typeface="Comic Sans MS"/>
                </a:endParaRPr>
              </a:p>
            </p:txBody>
          </p:sp>
          <p:sp>
            <p:nvSpPr>
              <p:cNvPr id="598" name="Rectangle 68"/>
              <p:cNvSpPr>
                <a:spLocks noChangeAspect="1" noChangeArrowheads="1"/>
              </p:cNvSpPr>
              <p:nvPr/>
            </p:nvSpPr>
            <p:spPr bwMode="auto">
              <a:xfrm rot="-1642664">
                <a:off x="2196" y="2475"/>
                <a:ext cx="62" cy="63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9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/>
                  <a:ea typeface="ＭＳ Ｐゴシック" charset="-128"/>
                  <a:cs typeface="Comic Sans MS"/>
                </a:endParaRPr>
              </a:p>
            </p:txBody>
          </p:sp>
        </p:grpSp>
        <p:sp>
          <p:nvSpPr>
            <p:cNvPr id="498" name="Freeform 76"/>
            <p:cNvSpPr>
              <a:spLocks noChangeAspect="1"/>
            </p:cNvSpPr>
            <p:nvPr/>
          </p:nvSpPr>
          <p:spPr bwMode="auto">
            <a:xfrm flipH="1">
              <a:off x="8034301" y="1332018"/>
              <a:ext cx="11120" cy="276208"/>
            </a:xfrm>
            <a:custGeom>
              <a:avLst/>
              <a:gdLst>
                <a:gd name="T0" fmla="*/ 16 w 16"/>
                <a:gd name="T1" fmla="*/ 458 h 458"/>
                <a:gd name="T2" fmla="*/ 0 w 16"/>
                <a:gd name="T3" fmla="*/ 448 h 458"/>
                <a:gd name="T4" fmla="*/ 2 w 16"/>
                <a:gd name="T5" fmla="*/ 0 h 458"/>
                <a:gd name="T6" fmla="*/ 0 60000 65536"/>
                <a:gd name="T7" fmla="*/ 0 60000 65536"/>
                <a:gd name="T8" fmla="*/ 0 60000 65536"/>
                <a:gd name="T9" fmla="*/ 0 w 16"/>
                <a:gd name="T10" fmla="*/ 0 h 458"/>
                <a:gd name="T11" fmla="*/ 16 w 16"/>
                <a:gd name="T12" fmla="*/ 458 h 4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" h="458">
                  <a:moveTo>
                    <a:pt x="16" y="458"/>
                  </a:moveTo>
                  <a:lnTo>
                    <a:pt x="0" y="448"/>
                  </a:lnTo>
                  <a:lnTo>
                    <a:pt x="2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9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ＭＳ Ｐゴシック" charset="-128"/>
                <a:cs typeface="Comic Sans MS"/>
              </a:endParaRPr>
            </a:p>
          </p:txBody>
        </p:sp>
        <p:sp>
          <p:nvSpPr>
            <p:cNvPr id="499" name="Freeform 77"/>
            <p:cNvSpPr>
              <a:spLocks noChangeAspect="1"/>
            </p:cNvSpPr>
            <p:nvPr/>
          </p:nvSpPr>
          <p:spPr bwMode="auto">
            <a:xfrm flipH="1">
              <a:off x="8039066" y="1330430"/>
              <a:ext cx="11121" cy="276208"/>
            </a:xfrm>
            <a:custGeom>
              <a:avLst/>
              <a:gdLst>
                <a:gd name="T0" fmla="*/ 16 w 16"/>
                <a:gd name="T1" fmla="*/ 458 h 458"/>
                <a:gd name="T2" fmla="*/ 0 w 16"/>
                <a:gd name="T3" fmla="*/ 448 h 458"/>
                <a:gd name="T4" fmla="*/ 2 w 16"/>
                <a:gd name="T5" fmla="*/ 0 h 458"/>
                <a:gd name="T6" fmla="*/ 0 60000 65536"/>
                <a:gd name="T7" fmla="*/ 0 60000 65536"/>
                <a:gd name="T8" fmla="*/ 0 60000 65536"/>
                <a:gd name="T9" fmla="*/ 0 w 16"/>
                <a:gd name="T10" fmla="*/ 0 h 458"/>
                <a:gd name="T11" fmla="*/ 16 w 16"/>
                <a:gd name="T12" fmla="*/ 458 h 4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" h="458">
                  <a:moveTo>
                    <a:pt x="16" y="458"/>
                  </a:moveTo>
                  <a:lnTo>
                    <a:pt x="0" y="448"/>
                  </a:lnTo>
                  <a:lnTo>
                    <a:pt x="2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9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ＭＳ Ｐゴシック" charset="-128"/>
                <a:cs typeface="Comic Sans MS"/>
              </a:endParaRPr>
            </a:p>
          </p:txBody>
        </p:sp>
        <p:sp>
          <p:nvSpPr>
            <p:cNvPr id="500" name="Freeform 78"/>
            <p:cNvSpPr>
              <a:spLocks noChangeAspect="1"/>
            </p:cNvSpPr>
            <p:nvPr/>
          </p:nvSpPr>
          <p:spPr bwMode="auto">
            <a:xfrm flipH="1">
              <a:off x="8039066" y="1332018"/>
              <a:ext cx="11121" cy="276208"/>
            </a:xfrm>
            <a:custGeom>
              <a:avLst/>
              <a:gdLst>
                <a:gd name="T0" fmla="*/ 16 w 16"/>
                <a:gd name="T1" fmla="*/ 458 h 458"/>
                <a:gd name="T2" fmla="*/ 0 w 16"/>
                <a:gd name="T3" fmla="*/ 448 h 458"/>
                <a:gd name="T4" fmla="*/ 2 w 16"/>
                <a:gd name="T5" fmla="*/ 0 h 458"/>
                <a:gd name="T6" fmla="*/ 0 60000 65536"/>
                <a:gd name="T7" fmla="*/ 0 60000 65536"/>
                <a:gd name="T8" fmla="*/ 0 60000 65536"/>
                <a:gd name="T9" fmla="*/ 0 w 16"/>
                <a:gd name="T10" fmla="*/ 0 h 458"/>
                <a:gd name="T11" fmla="*/ 16 w 16"/>
                <a:gd name="T12" fmla="*/ 458 h 4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" h="458">
                  <a:moveTo>
                    <a:pt x="16" y="458"/>
                  </a:moveTo>
                  <a:lnTo>
                    <a:pt x="0" y="448"/>
                  </a:lnTo>
                  <a:lnTo>
                    <a:pt x="2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9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ＭＳ Ｐゴシック" charset="-128"/>
                <a:cs typeface="Comic Sans MS"/>
              </a:endParaRPr>
            </a:p>
          </p:txBody>
        </p:sp>
        <p:sp>
          <p:nvSpPr>
            <p:cNvPr id="501" name="Freeform 80"/>
            <p:cNvSpPr>
              <a:spLocks noChangeAspect="1"/>
            </p:cNvSpPr>
            <p:nvPr/>
          </p:nvSpPr>
          <p:spPr bwMode="auto">
            <a:xfrm flipH="1" flipV="1">
              <a:off x="8035889" y="1649498"/>
              <a:ext cx="12709" cy="276208"/>
            </a:xfrm>
            <a:custGeom>
              <a:avLst/>
              <a:gdLst>
                <a:gd name="T0" fmla="*/ 16 w 16"/>
                <a:gd name="T1" fmla="*/ 458 h 458"/>
                <a:gd name="T2" fmla="*/ 0 w 16"/>
                <a:gd name="T3" fmla="*/ 448 h 458"/>
                <a:gd name="T4" fmla="*/ 2 w 16"/>
                <a:gd name="T5" fmla="*/ 0 h 458"/>
                <a:gd name="T6" fmla="*/ 0 60000 65536"/>
                <a:gd name="T7" fmla="*/ 0 60000 65536"/>
                <a:gd name="T8" fmla="*/ 0 60000 65536"/>
                <a:gd name="T9" fmla="*/ 0 w 16"/>
                <a:gd name="T10" fmla="*/ 0 h 458"/>
                <a:gd name="T11" fmla="*/ 16 w 16"/>
                <a:gd name="T12" fmla="*/ 458 h 4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" h="458">
                  <a:moveTo>
                    <a:pt x="16" y="458"/>
                  </a:moveTo>
                  <a:lnTo>
                    <a:pt x="0" y="448"/>
                  </a:lnTo>
                  <a:lnTo>
                    <a:pt x="2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9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ＭＳ Ｐゴシック" charset="-128"/>
                <a:cs typeface="Comic Sans MS"/>
              </a:endParaRPr>
            </a:p>
          </p:txBody>
        </p:sp>
        <p:sp>
          <p:nvSpPr>
            <p:cNvPr id="502" name="Freeform 81"/>
            <p:cNvSpPr>
              <a:spLocks noChangeAspect="1"/>
            </p:cNvSpPr>
            <p:nvPr/>
          </p:nvSpPr>
          <p:spPr bwMode="auto">
            <a:xfrm flipH="1" flipV="1">
              <a:off x="8042243" y="1651085"/>
              <a:ext cx="11121" cy="276208"/>
            </a:xfrm>
            <a:custGeom>
              <a:avLst/>
              <a:gdLst>
                <a:gd name="T0" fmla="*/ 16 w 16"/>
                <a:gd name="T1" fmla="*/ 458 h 458"/>
                <a:gd name="T2" fmla="*/ 0 w 16"/>
                <a:gd name="T3" fmla="*/ 448 h 458"/>
                <a:gd name="T4" fmla="*/ 2 w 16"/>
                <a:gd name="T5" fmla="*/ 0 h 458"/>
                <a:gd name="T6" fmla="*/ 0 60000 65536"/>
                <a:gd name="T7" fmla="*/ 0 60000 65536"/>
                <a:gd name="T8" fmla="*/ 0 60000 65536"/>
                <a:gd name="T9" fmla="*/ 0 w 16"/>
                <a:gd name="T10" fmla="*/ 0 h 458"/>
                <a:gd name="T11" fmla="*/ 16 w 16"/>
                <a:gd name="T12" fmla="*/ 458 h 4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" h="458">
                  <a:moveTo>
                    <a:pt x="16" y="458"/>
                  </a:moveTo>
                  <a:lnTo>
                    <a:pt x="0" y="448"/>
                  </a:lnTo>
                  <a:lnTo>
                    <a:pt x="2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9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ＭＳ Ｐゴシック" charset="-128"/>
                <a:cs typeface="Comic Sans MS"/>
              </a:endParaRPr>
            </a:p>
          </p:txBody>
        </p:sp>
        <p:sp>
          <p:nvSpPr>
            <p:cNvPr id="503" name="Freeform 82"/>
            <p:cNvSpPr>
              <a:spLocks noChangeAspect="1"/>
            </p:cNvSpPr>
            <p:nvPr/>
          </p:nvSpPr>
          <p:spPr bwMode="auto">
            <a:xfrm flipH="1" flipV="1">
              <a:off x="8042243" y="1649498"/>
              <a:ext cx="11121" cy="276208"/>
            </a:xfrm>
            <a:custGeom>
              <a:avLst/>
              <a:gdLst>
                <a:gd name="T0" fmla="*/ 16 w 16"/>
                <a:gd name="T1" fmla="*/ 458 h 458"/>
                <a:gd name="T2" fmla="*/ 0 w 16"/>
                <a:gd name="T3" fmla="*/ 448 h 458"/>
                <a:gd name="T4" fmla="*/ 2 w 16"/>
                <a:gd name="T5" fmla="*/ 0 h 458"/>
                <a:gd name="T6" fmla="*/ 0 60000 65536"/>
                <a:gd name="T7" fmla="*/ 0 60000 65536"/>
                <a:gd name="T8" fmla="*/ 0 60000 65536"/>
                <a:gd name="T9" fmla="*/ 0 w 16"/>
                <a:gd name="T10" fmla="*/ 0 h 458"/>
                <a:gd name="T11" fmla="*/ 16 w 16"/>
                <a:gd name="T12" fmla="*/ 458 h 4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" h="458">
                  <a:moveTo>
                    <a:pt x="16" y="458"/>
                  </a:moveTo>
                  <a:lnTo>
                    <a:pt x="0" y="448"/>
                  </a:lnTo>
                  <a:lnTo>
                    <a:pt x="2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9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ＭＳ Ｐゴシック" charset="-128"/>
                <a:cs typeface="Comic Sans MS"/>
              </a:endParaRPr>
            </a:p>
          </p:txBody>
        </p:sp>
        <p:sp>
          <p:nvSpPr>
            <p:cNvPr id="504" name="Line 83"/>
            <p:cNvSpPr>
              <a:spLocks noChangeAspect="1" noChangeShapeType="1"/>
            </p:cNvSpPr>
            <p:nvPr/>
          </p:nvSpPr>
          <p:spPr bwMode="auto">
            <a:xfrm flipH="1">
              <a:off x="8029534" y="1647910"/>
              <a:ext cx="174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9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ＭＳ Ｐゴシック" charset="-128"/>
                <a:cs typeface="Comic Sans MS"/>
              </a:endParaRPr>
            </a:p>
          </p:txBody>
        </p:sp>
        <p:sp>
          <p:nvSpPr>
            <p:cNvPr id="505" name="Line 84"/>
            <p:cNvSpPr>
              <a:spLocks noChangeAspect="1" noChangeShapeType="1"/>
            </p:cNvSpPr>
            <p:nvPr/>
          </p:nvSpPr>
          <p:spPr bwMode="auto">
            <a:xfrm flipH="1">
              <a:off x="8026357" y="1609812"/>
              <a:ext cx="174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9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ＭＳ Ｐゴシック" charset="-128"/>
                <a:cs typeface="Comic Sans MS"/>
              </a:endParaRPr>
            </a:p>
          </p:txBody>
        </p:sp>
        <p:grpSp>
          <p:nvGrpSpPr>
            <p:cNvPr id="644187" name="Group 87"/>
            <p:cNvGrpSpPr>
              <a:grpSpLocks noChangeAspect="1"/>
            </p:cNvGrpSpPr>
            <p:nvPr/>
          </p:nvGrpSpPr>
          <p:grpSpPr bwMode="auto">
            <a:xfrm>
              <a:off x="7687789" y="1820362"/>
              <a:ext cx="351542" cy="164733"/>
              <a:chOff x="1814" y="2475"/>
              <a:chExt cx="492" cy="273"/>
            </a:xfrm>
          </p:grpSpPr>
          <p:sp>
            <p:nvSpPr>
              <p:cNvPr id="593" name="Rectangle 88"/>
              <p:cNvSpPr>
                <a:spLocks noChangeAspect="1" noChangeArrowheads="1"/>
              </p:cNvSpPr>
              <p:nvPr/>
            </p:nvSpPr>
            <p:spPr bwMode="auto">
              <a:xfrm rot="-1642664">
                <a:off x="1910" y="2642"/>
                <a:ext cx="62" cy="63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9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/>
                  <a:ea typeface="ＭＳ Ｐゴシック" charset="-128"/>
                  <a:cs typeface="Comic Sans MS"/>
                </a:endParaRPr>
              </a:p>
            </p:txBody>
          </p:sp>
          <p:sp>
            <p:nvSpPr>
              <p:cNvPr id="594" name="Freeform 89"/>
              <p:cNvSpPr>
                <a:spLocks noChangeAspect="1"/>
              </p:cNvSpPr>
              <p:nvPr/>
            </p:nvSpPr>
            <p:spPr bwMode="auto">
              <a:xfrm>
                <a:off x="1814" y="2492"/>
                <a:ext cx="491" cy="255"/>
              </a:xfrm>
              <a:custGeom>
                <a:avLst/>
                <a:gdLst>
                  <a:gd name="T0" fmla="*/ 104 w 492"/>
                  <a:gd name="T1" fmla="*/ 258 h 258"/>
                  <a:gd name="T2" fmla="*/ 0 w 492"/>
                  <a:gd name="T3" fmla="*/ 258 h 258"/>
                  <a:gd name="T4" fmla="*/ 0 w 492"/>
                  <a:gd name="T5" fmla="*/ 0 h 258"/>
                  <a:gd name="T6" fmla="*/ 364 w 492"/>
                  <a:gd name="T7" fmla="*/ 0 h 258"/>
                  <a:gd name="T8" fmla="*/ 492 w 492"/>
                  <a:gd name="T9" fmla="*/ 218 h 258"/>
                  <a:gd name="T10" fmla="*/ 190 w 492"/>
                  <a:gd name="T11" fmla="*/ 218 h 258"/>
                  <a:gd name="T12" fmla="*/ 146 w 492"/>
                  <a:gd name="T13" fmla="*/ 128 h 258"/>
                  <a:gd name="T14" fmla="*/ 80 w 492"/>
                  <a:gd name="T15" fmla="*/ 162 h 258"/>
                  <a:gd name="T16" fmla="*/ 104 w 492"/>
                  <a:gd name="T17" fmla="*/ 258 h 25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92"/>
                  <a:gd name="T28" fmla="*/ 0 h 258"/>
                  <a:gd name="T29" fmla="*/ 492 w 492"/>
                  <a:gd name="T30" fmla="*/ 258 h 25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92" h="258">
                    <a:moveTo>
                      <a:pt x="104" y="258"/>
                    </a:moveTo>
                    <a:lnTo>
                      <a:pt x="0" y="258"/>
                    </a:lnTo>
                    <a:lnTo>
                      <a:pt x="0" y="0"/>
                    </a:lnTo>
                    <a:lnTo>
                      <a:pt x="364" y="0"/>
                    </a:lnTo>
                    <a:lnTo>
                      <a:pt x="492" y="218"/>
                    </a:lnTo>
                    <a:lnTo>
                      <a:pt x="190" y="218"/>
                    </a:lnTo>
                    <a:lnTo>
                      <a:pt x="146" y="128"/>
                    </a:lnTo>
                    <a:lnTo>
                      <a:pt x="80" y="162"/>
                    </a:lnTo>
                    <a:lnTo>
                      <a:pt x="104" y="258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9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/>
                  <a:ea typeface="ＭＳ Ｐゴシック" charset="-128"/>
                  <a:cs typeface="Comic Sans MS"/>
                </a:endParaRPr>
              </a:p>
            </p:txBody>
          </p:sp>
          <p:sp>
            <p:nvSpPr>
              <p:cNvPr id="595" name="Rectangle 90"/>
              <p:cNvSpPr>
                <a:spLocks noChangeAspect="1" noChangeArrowheads="1"/>
              </p:cNvSpPr>
              <p:nvPr/>
            </p:nvSpPr>
            <p:spPr bwMode="auto">
              <a:xfrm rot="-1642664">
                <a:off x="2197" y="2476"/>
                <a:ext cx="62" cy="61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9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/>
                  <a:ea typeface="ＭＳ Ｐゴシック" charset="-128"/>
                  <a:cs typeface="Comic Sans MS"/>
                </a:endParaRPr>
              </a:p>
            </p:txBody>
          </p:sp>
        </p:grpSp>
        <p:grpSp>
          <p:nvGrpSpPr>
            <p:cNvPr id="644188" name="Group 91"/>
            <p:cNvGrpSpPr>
              <a:grpSpLocks noChangeAspect="1"/>
            </p:cNvGrpSpPr>
            <p:nvPr/>
          </p:nvGrpSpPr>
          <p:grpSpPr bwMode="auto">
            <a:xfrm flipV="1">
              <a:off x="7689218" y="1985678"/>
              <a:ext cx="351542" cy="164733"/>
              <a:chOff x="1814" y="2475"/>
              <a:chExt cx="492" cy="273"/>
            </a:xfrm>
          </p:grpSpPr>
          <p:sp>
            <p:nvSpPr>
              <p:cNvPr id="590" name="Rectangle 92"/>
              <p:cNvSpPr>
                <a:spLocks noChangeAspect="1" noChangeArrowheads="1"/>
              </p:cNvSpPr>
              <p:nvPr/>
            </p:nvSpPr>
            <p:spPr bwMode="auto">
              <a:xfrm rot="-1642664">
                <a:off x="1910" y="2642"/>
                <a:ext cx="62" cy="63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9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/>
                  <a:ea typeface="ＭＳ Ｐゴシック" charset="-128"/>
                  <a:cs typeface="Comic Sans MS"/>
                </a:endParaRPr>
              </a:p>
            </p:txBody>
          </p:sp>
          <p:sp>
            <p:nvSpPr>
              <p:cNvPr id="591" name="Freeform 93"/>
              <p:cNvSpPr>
                <a:spLocks noChangeAspect="1"/>
              </p:cNvSpPr>
              <p:nvPr/>
            </p:nvSpPr>
            <p:spPr bwMode="auto">
              <a:xfrm>
                <a:off x="1814" y="2490"/>
                <a:ext cx="491" cy="258"/>
              </a:xfrm>
              <a:custGeom>
                <a:avLst/>
                <a:gdLst>
                  <a:gd name="T0" fmla="*/ 104 w 492"/>
                  <a:gd name="T1" fmla="*/ 258 h 258"/>
                  <a:gd name="T2" fmla="*/ 0 w 492"/>
                  <a:gd name="T3" fmla="*/ 258 h 258"/>
                  <a:gd name="T4" fmla="*/ 0 w 492"/>
                  <a:gd name="T5" fmla="*/ 0 h 258"/>
                  <a:gd name="T6" fmla="*/ 364 w 492"/>
                  <a:gd name="T7" fmla="*/ 0 h 258"/>
                  <a:gd name="T8" fmla="*/ 492 w 492"/>
                  <a:gd name="T9" fmla="*/ 218 h 258"/>
                  <a:gd name="T10" fmla="*/ 190 w 492"/>
                  <a:gd name="T11" fmla="*/ 218 h 258"/>
                  <a:gd name="T12" fmla="*/ 146 w 492"/>
                  <a:gd name="T13" fmla="*/ 128 h 258"/>
                  <a:gd name="T14" fmla="*/ 80 w 492"/>
                  <a:gd name="T15" fmla="*/ 162 h 258"/>
                  <a:gd name="T16" fmla="*/ 104 w 492"/>
                  <a:gd name="T17" fmla="*/ 258 h 25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92"/>
                  <a:gd name="T28" fmla="*/ 0 h 258"/>
                  <a:gd name="T29" fmla="*/ 492 w 492"/>
                  <a:gd name="T30" fmla="*/ 258 h 25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92" h="258">
                    <a:moveTo>
                      <a:pt x="104" y="258"/>
                    </a:moveTo>
                    <a:lnTo>
                      <a:pt x="0" y="258"/>
                    </a:lnTo>
                    <a:lnTo>
                      <a:pt x="0" y="0"/>
                    </a:lnTo>
                    <a:lnTo>
                      <a:pt x="364" y="0"/>
                    </a:lnTo>
                    <a:lnTo>
                      <a:pt x="492" y="218"/>
                    </a:lnTo>
                    <a:lnTo>
                      <a:pt x="190" y="218"/>
                    </a:lnTo>
                    <a:lnTo>
                      <a:pt x="146" y="128"/>
                    </a:lnTo>
                    <a:lnTo>
                      <a:pt x="80" y="162"/>
                    </a:lnTo>
                    <a:lnTo>
                      <a:pt x="104" y="258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9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/>
                  <a:ea typeface="ＭＳ Ｐゴシック" charset="-128"/>
                  <a:cs typeface="Comic Sans MS"/>
                </a:endParaRPr>
              </a:p>
            </p:txBody>
          </p:sp>
          <p:sp>
            <p:nvSpPr>
              <p:cNvPr id="592" name="Rectangle 94"/>
              <p:cNvSpPr>
                <a:spLocks noChangeAspect="1" noChangeArrowheads="1"/>
              </p:cNvSpPr>
              <p:nvPr/>
            </p:nvSpPr>
            <p:spPr bwMode="auto">
              <a:xfrm rot="-1642664">
                <a:off x="2197" y="2474"/>
                <a:ext cx="62" cy="63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9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/>
                  <a:ea typeface="ＭＳ Ｐゴシック" charset="-128"/>
                  <a:cs typeface="Comic Sans MS"/>
                </a:endParaRPr>
              </a:p>
            </p:txBody>
          </p:sp>
        </p:grpSp>
        <p:sp>
          <p:nvSpPr>
            <p:cNvPr id="508" name="Freeform 102"/>
            <p:cNvSpPr>
              <a:spLocks noChangeAspect="1"/>
            </p:cNvSpPr>
            <p:nvPr/>
          </p:nvSpPr>
          <p:spPr bwMode="auto">
            <a:xfrm flipH="1">
              <a:off x="8037478" y="1687596"/>
              <a:ext cx="11120" cy="276208"/>
            </a:xfrm>
            <a:custGeom>
              <a:avLst/>
              <a:gdLst>
                <a:gd name="T0" fmla="*/ 16 w 16"/>
                <a:gd name="T1" fmla="*/ 458 h 458"/>
                <a:gd name="T2" fmla="*/ 0 w 16"/>
                <a:gd name="T3" fmla="*/ 448 h 458"/>
                <a:gd name="T4" fmla="*/ 2 w 16"/>
                <a:gd name="T5" fmla="*/ 0 h 458"/>
                <a:gd name="T6" fmla="*/ 0 60000 65536"/>
                <a:gd name="T7" fmla="*/ 0 60000 65536"/>
                <a:gd name="T8" fmla="*/ 0 60000 65536"/>
                <a:gd name="T9" fmla="*/ 0 w 16"/>
                <a:gd name="T10" fmla="*/ 0 h 458"/>
                <a:gd name="T11" fmla="*/ 16 w 16"/>
                <a:gd name="T12" fmla="*/ 458 h 4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" h="458">
                  <a:moveTo>
                    <a:pt x="16" y="458"/>
                  </a:moveTo>
                  <a:lnTo>
                    <a:pt x="0" y="448"/>
                  </a:lnTo>
                  <a:lnTo>
                    <a:pt x="2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9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ＭＳ Ｐゴシック" charset="-128"/>
                <a:cs typeface="Comic Sans MS"/>
              </a:endParaRPr>
            </a:p>
          </p:txBody>
        </p:sp>
        <p:sp>
          <p:nvSpPr>
            <p:cNvPr id="509" name="Freeform 103"/>
            <p:cNvSpPr>
              <a:spLocks noChangeAspect="1"/>
            </p:cNvSpPr>
            <p:nvPr/>
          </p:nvSpPr>
          <p:spPr bwMode="auto">
            <a:xfrm flipH="1">
              <a:off x="8043832" y="1686008"/>
              <a:ext cx="11120" cy="276208"/>
            </a:xfrm>
            <a:custGeom>
              <a:avLst/>
              <a:gdLst>
                <a:gd name="T0" fmla="*/ 16 w 16"/>
                <a:gd name="T1" fmla="*/ 458 h 458"/>
                <a:gd name="T2" fmla="*/ 0 w 16"/>
                <a:gd name="T3" fmla="*/ 448 h 458"/>
                <a:gd name="T4" fmla="*/ 2 w 16"/>
                <a:gd name="T5" fmla="*/ 0 h 458"/>
                <a:gd name="T6" fmla="*/ 0 60000 65536"/>
                <a:gd name="T7" fmla="*/ 0 60000 65536"/>
                <a:gd name="T8" fmla="*/ 0 60000 65536"/>
                <a:gd name="T9" fmla="*/ 0 w 16"/>
                <a:gd name="T10" fmla="*/ 0 h 458"/>
                <a:gd name="T11" fmla="*/ 16 w 16"/>
                <a:gd name="T12" fmla="*/ 458 h 4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" h="458">
                  <a:moveTo>
                    <a:pt x="16" y="458"/>
                  </a:moveTo>
                  <a:lnTo>
                    <a:pt x="0" y="448"/>
                  </a:lnTo>
                  <a:lnTo>
                    <a:pt x="2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9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ＭＳ Ｐゴシック" charset="-128"/>
                <a:cs typeface="Comic Sans MS"/>
              </a:endParaRPr>
            </a:p>
          </p:txBody>
        </p:sp>
        <p:sp>
          <p:nvSpPr>
            <p:cNvPr id="510" name="Freeform 104"/>
            <p:cNvSpPr>
              <a:spLocks noChangeAspect="1"/>
            </p:cNvSpPr>
            <p:nvPr/>
          </p:nvSpPr>
          <p:spPr bwMode="auto">
            <a:xfrm flipH="1">
              <a:off x="8043832" y="1687596"/>
              <a:ext cx="11120" cy="276208"/>
            </a:xfrm>
            <a:custGeom>
              <a:avLst/>
              <a:gdLst>
                <a:gd name="T0" fmla="*/ 16 w 16"/>
                <a:gd name="T1" fmla="*/ 458 h 458"/>
                <a:gd name="T2" fmla="*/ 0 w 16"/>
                <a:gd name="T3" fmla="*/ 448 h 458"/>
                <a:gd name="T4" fmla="*/ 2 w 16"/>
                <a:gd name="T5" fmla="*/ 0 h 458"/>
                <a:gd name="T6" fmla="*/ 0 60000 65536"/>
                <a:gd name="T7" fmla="*/ 0 60000 65536"/>
                <a:gd name="T8" fmla="*/ 0 60000 65536"/>
                <a:gd name="T9" fmla="*/ 0 w 16"/>
                <a:gd name="T10" fmla="*/ 0 h 458"/>
                <a:gd name="T11" fmla="*/ 16 w 16"/>
                <a:gd name="T12" fmla="*/ 458 h 4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" h="458">
                  <a:moveTo>
                    <a:pt x="16" y="458"/>
                  </a:moveTo>
                  <a:lnTo>
                    <a:pt x="0" y="448"/>
                  </a:lnTo>
                  <a:lnTo>
                    <a:pt x="2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9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ＭＳ Ｐゴシック" charset="-128"/>
                <a:cs typeface="Comic Sans MS"/>
              </a:endParaRPr>
            </a:p>
          </p:txBody>
        </p:sp>
        <p:sp>
          <p:nvSpPr>
            <p:cNvPr id="511" name="Freeform 106"/>
            <p:cNvSpPr>
              <a:spLocks noChangeAspect="1"/>
            </p:cNvSpPr>
            <p:nvPr/>
          </p:nvSpPr>
          <p:spPr bwMode="auto">
            <a:xfrm flipH="1" flipV="1">
              <a:off x="8040655" y="2005076"/>
              <a:ext cx="11120" cy="276208"/>
            </a:xfrm>
            <a:custGeom>
              <a:avLst/>
              <a:gdLst>
                <a:gd name="T0" fmla="*/ 16 w 16"/>
                <a:gd name="T1" fmla="*/ 458 h 458"/>
                <a:gd name="T2" fmla="*/ 0 w 16"/>
                <a:gd name="T3" fmla="*/ 448 h 458"/>
                <a:gd name="T4" fmla="*/ 2 w 16"/>
                <a:gd name="T5" fmla="*/ 0 h 458"/>
                <a:gd name="T6" fmla="*/ 0 60000 65536"/>
                <a:gd name="T7" fmla="*/ 0 60000 65536"/>
                <a:gd name="T8" fmla="*/ 0 60000 65536"/>
                <a:gd name="T9" fmla="*/ 0 w 16"/>
                <a:gd name="T10" fmla="*/ 0 h 458"/>
                <a:gd name="T11" fmla="*/ 16 w 16"/>
                <a:gd name="T12" fmla="*/ 458 h 4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" h="458">
                  <a:moveTo>
                    <a:pt x="16" y="458"/>
                  </a:moveTo>
                  <a:lnTo>
                    <a:pt x="0" y="448"/>
                  </a:lnTo>
                  <a:lnTo>
                    <a:pt x="2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9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ＭＳ Ｐゴシック" charset="-128"/>
                <a:cs typeface="Comic Sans MS"/>
              </a:endParaRPr>
            </a:p>
          </p:txBody>
        </p:sp>
        <p:sp>
          <p:nvSpPr>
            <p:cNvPr id="512" name="Freeform 107"/>
            <p:cNvSpPr>
              <a:spLocks noChangeAspect="1"/>
            </p:cNvSpPr>
            <p:nvPr/>
          </p:nvSpPr>
          <p:spPr bwMode="auto">
            <a:xfrm flipH="1" flipV="1">
              <a:off x="8047009" y="2005076"/>
              <a:ext cx="11120" cy="276208"/>
            </a:xfrm>
            <a:custGeom>
              <a:avLst/>
              <a:gdLst>
                <a:gd name="T0" fmla="*/ 16 w 16"/>
                <a:gd name="T1" fmla="*/ 458 h 458"/>
                <a:gd name="T2" fmla="*/ 0 w 16"/>
                <a:gd name="T3" fmla="*/ 448 h 458"/>
                <a:gd name="T4" fmla="*/ 2 w 16"/>
                <a:gd name="T5" fmla="*/ 0 h 458"/>
                <a:gd name="T6" fmla="*/ 0 60000 65536"/>
                <a:gd name="T7" fmla="*/ 0 60000 65536"/>
                <a:gd name="T8" fmla="*/ 0 60000 65536"/>
                <a:gd name="T9" fmla="*/ 0 w 16"/>
                <a:gd name="T10" fmla="*/ 0 h 458"/>
                <a:gd name="T11" fmla="*/ 16 w 16"/>
                <a:gd name="T12" fmla="*/ 458 h 4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" h="458">
                  <a:moveTo>
                    <a:pt x="16" y="458"/>
                  </a:moveTo>
                  <a:lnTo>
                    <a:pt x="0" y="448"/>
                  </a:lnTo>
                  <a:lnTo>
                    <a:pt x="2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9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ＭＳ Ｐゴシック" charset="-128"/>
                <a:cs typeface="Comic Sans MS"/>
              </a:endParaRPr>
            </a:p>
          </p:txBody>
        </p:sp>
        <p:sp>
          <p:nvSpPr>
            <p:cNvPr id="513" name="Freeform 108"/>
            <p:cNvSpPr>
              <a:spLocks noChangeAspect="1"/>
            </p:cNvSpPr>
            <p:nvPr/>
          </p:nvSpPr>
          <p:spPr bwMode="auto">
            <a:xfrm flipH="1" flipV="1">
              <a:off x="8047009" y="2005076"/>
              <a:ext cx="11120" cy="276208"/>
            </a:xfrm>
            <a:custGeom>
              <a:avLst/>
              <a:gdLst>
                <a:gd name="T0" fmla="*/ 16 w 16"/>
                <a:gd name="T1" fmla="*/ 458 h 458"/>
                <a:gd name="T2" fmla="*/ 0 w 16"/>
                <a:gd name="T3" fmla="*/ 448 h 458"/>
                <a:gd name="T4" fmla="*/ 2 w 16"/>
                <a:gd name="T5" fmla="*/ 0 h 458"/>
                <a:gd name="T6" fmla="*/ 0 60000 65536"/>
                <a:gd name="T7" fmla="*/ 0 60000 65536"/>
                <a:gd name="T8" fmla="*/ 0 60000 65536"/>
                <a:gd name="T9" fmla="*/ 0 w 16"/>
                <a:gd name="T10" fmla="*/ 0 h 458"/>
                <a:gd name="T11" fmla="*/ 16 w 16"/>
                <a:gd name="T12" fmla="*/ 458 h 4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" h="458">
                  <a:moveTo>
                    <a:pt x="16" y="458"/>
                  </a:moveTo>
                  <a:lnTo>
                    <a:pt x="0" y="448"/>
                  </a:lnTo>
                  <a:lnTo>
                    <a:pt x="2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9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ＭＳ Ｐゴシック" charset="-128"/>
                <a:cs typeface="Comic Sans MS"/>
              </a:endParaRPr>
            </a:p>
          </p:txBody>
        </p:sp>
        <p:sp>
          <p:nvSpPr>
            <p:cNvPr id="514" name="Line 109"/>
            <p:cNvSpPr>
              <a:spLocks noChangeAspect="1" noChangeShapeType="1"/>
            </p:cNvSpPr>
            <p:nvPr/>
          </p:nvSpPr>
          <p:spPr bwMode="auto">
            <a:xfrm flipH="1">
              <a:off x="8034301" y="2003488"/>
              <a:ext cx="1588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9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ＭＳ Ｐゴシック" charset="-128"/>
                <a:cs typeface="Comic Sans MS"/>
              </a:endParaRPr>
            </a:p>
          </p:txBody>
        </p:sp>
        <p:sp>
          <p:nvSpPr>
            <p:cNvPr id="515" name="Line 110"/>
            <p:cNvSpPr>
              <a:spLocks noChangeAspect="1" noChangeShapeType="1"/>
            </p:cNvSpPr>
            <p:nvPr/>
          </p:nvSpPr>
          <p:spPr bwMode="auto">
            <a:xfrm flipH="1">
              <a:off x="8031123" y="1963803"/>
              <a:ext cx="1747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9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ＭＳ Ｐゴシック" charset="-128"/>
                <a:cs typeface="Comic Sans MS"/>
              </a:endParaRPr>
            </a:p>
          </p:txBody>
        </p:sp>
        <p:grpSp>
          <p:nvGrpSpPr>
            <p:cNvPr id="644197" name="Group 87"/>
            <p:cNvGrpSpPr>
              <a:grpSpLocks noChangeAspect="1"/>
            </p:cNvGrpSpPr>
            <p:nvPr/>
          </p:nvGrpSpPr>
          <p:grpSpPr bwMode="auto">
            <a:xfrm>
              <a:off x="7697234" y="2181948"/>
              <a:ext cx="351542" cy="164733"/>
              <a:chOff x="1814" y="2475"/>
              <a:chExt cx="492" cy="273"/>
            </a:xfrm>
          </p:grpSpPr>
          <p:sp>
            <p:nvSpPr>
              <p:cNvPr id="587" name="Rectangle 88"/>
              <p:cNvSpPr>
                <a:spLocks noChangeAspect="1" noChangeArrowheads="1"/>
              </p:cNvSpPr>
              <p:nvPr/>
            </p:nvSpPr>
            <p:spPr bwMode="auto">
              <a:xfrm rot="-1642664">
                <a:off x="1910" y="2642"/>
                <a:ext cx="62" cy="63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9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/>
                  <a:ea typeface="ＭＳ Ｐゴシック" charset="-128"/>
                  <a:cs typeface="Comic Sans MS"/>
                </a:endParaRPr>
              </a:p>
            </p:txBody>
          </p:sp>
          <p:sp>
            <p:nvSpPr>
              <p:cNvPr id="588" name="Freeform 89"/>
              <p:cNvSpPr>
                <a:spLocks noChangeAspect="1"/>
              </p:cNvSpPr>
              <p:nvPr/>
            </p:nvSpPr>
            <p:spPr bwMode="auto">
              <a:xfrm>
                <a:off x="1814" y="2490"/>
                <a:ext cx="491" cy="258"/>
              </a:xfrm>
              <a:custGeom>
                <a:avLst/>
                <a:gdLst>
                  <a:gd name="T0" fmla="*/ 104 w 492"/>
                  <a:gd name="T1" fmla="*/ 258 h 258"/>
                  <a:gd name="T2" fmla="*/ 0 w 492"/>
                  <a:gd name="T3" fmla="*/ 258 h 258"/>
                  <a:gd name="T4" fmla="*/ 0 w 492"/>
                  <a:gd name="T5" fmla="*/ 0 h 258"/>
                  <a:gd name="T6" fmla="*/ 364 w 492"/>
                  <a:gd name="T7" fmla="*/ 0 h 258"/>
                  <a:gd name="T8" fmla="*/ 492 w 492"/>
                  <a:gd name="T9" fmla="*/ 218 h 258"/>
                  <a:gd name="T10" fmla="*/ 190 w 492"/>
                  <a:gd name="T11" fmla="*/ 218 h 258"/>
                  <a:gd name="T12" fmla="*/ 146 w 492"/>
                  <a:gd name="T13" fmla="*/ 128 h 258"/>
                  <a:gd name="T14" fmla="*/ 80 w 492"/>
                  <a:gd name="T15" fmla="*/ 162 h 258"/>
                  <a:gd name="T16" fmla="*/ 104 w 492"/>
                  <a:gd name="T17" fmla="*/ 258 h 25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92"/>
                  <a:gd name="T28" fmla="*/ 0 h 258"/>
                  <a:gd name="T29" fmla="*/ 492 w 492"/>
                  <a:gd name="T30" fmla="*/ 258 h 25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92" h="258">
                    <a:moveTo>
                      <a:pt x="104" y="258"/>
                    </a:moveTo>
                    <a:lnTo>
                      <a:pt x="0" y="258"/>
                    </a:lnTo>
                    <a:lnTo>
                      <a:pt x="0" y="0"/>
                    </a:lnTo>
                    <a:lnTo>
                      <a:pt x="364" y="0"/>
                    </a:lnTo>
                    <a:lnTo>
                      <a:pt x="492" y="218"/>
                    </a:lnTo>
                    <a:lnTo>
                      <a:pt x="190" y="218"/>
                    </a:lnTo>
                    <a:lnTo>
                      <a:pt x="146" y="128"/>
                    </a:lnTo>
                    <a:lnTo>
                      <a:pt x="80" y="162"/>
                    </a:lnTo>
                    <a:lnTo>
                      <a:pt x="104" y="258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9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/>
                  <a:ea typeface="ＭＳ Ｐゴシック" charset="-128"/>
                  <a:cs typeface="Comic Sans MS"/>
                </a:endParaRPr>
              </a:p>
            </p:txBody>
          </p:sp>
          <p:sp>
            <p:nvSpPr>
              <p:cNvPr id="589" name="Rectangle 90"/>
              <p:cNvSpPr>
                <a:spLocks noChangeAspect="1" noChangeArrowheads="1"/>
              </p:cNvSpPr>
              <p:nvPr/>
            </p:nvSpPr>
            <p:spPr bwMode="auto">
              <a:xfrm rot="-1642664">
                <a:off x="2197" y="2474"/>
                <a:ext cx="62" cy="63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9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/>
                  <a:ea typeface="ＭＳ Ｐゴシック" charset="-128"/>
                  <a:cs typeface="Comic Sans MS"/>
                </a:endParaRPr>
              </a:p>
            </p:txBody>
          </p:sp>
        </p:grpSp>
        <p:grpSp>
          <p:nvGrpSpPr>
            <p:cNvPr id="644198" name="Group 91"/>
            <p:cNvGrpSpPr>
              <a:grpSpLocks noChangeAspect="1"/>
            </p:cNvGrpSpPr>
            <p:nvPr/>
          </p:nvGrpSpPr>
          <p:grpSpPr bwMode="auto">
            <a:xfrm flipV="1">
              <a:off x="7698663" y="2347264"/>
              <a:ext cx="351542" cy="164733"/>
              <a:chOff x="1814" y="2475"/>
              <a:chExt cx="492" cy="273"/>
            </a:xfrm>
          </p:grpSpPr>
          <p:sp>
            <p:nvSpPr>
              <p:cNvPr id="584" name="Rectangle 92"/>
              <p:cNvSpPr>
                <a:spLocks noChangeAspect="1" noChangeArrowheads="1"/>
              </p:cNvSpPr>
              <p:nvPr/>
            </p:nvSpPr>
            <p:spPr bwMode="auto">
              <a:xfrm rot="-1642664">
                <a:off x="1910" y="2642"/>
                <a:ext cx="62" cy="63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9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/>
                  <a:ea typeface="ＭＳ Ｐゴシック" charset="-128"/>
                  <a:cs typeface="Comic Sans MS"/>
                </a:endParaRPr>
              </a:p>
            </p:txBody>
          </p:sp>
          <p:sp>
            <p:nvSpPr>
              <p:cNvPr id="585" name="Freeform 93"/>
              <p:cNvSpPr>
                <a:spLocks noChangeAspect="1"/>
              </p:cNvSpPr>
              <p:nvPr/>
            </p:nvSpPr>
            <p:spPr bwMode="auto">
              <a:xfrm>
                <a:off x="1815" y="2492"/>
                <a:ext cx="491" cy="255"/>
              </a:xfrm>
              <a:custGeom>
                <a:avLst/>
                <a:gdLst>
                  <a:gd name="T0" fmla="*/ 104 w 492"/>
                  <a:gd name="T1" fmla="*/ 258 h 258"/>
                  <a:gd name="T2" fmla="*/ 0 w 492"/>
                  <a:gd name="T3" fmla="*/ 258 h 258"/>
                  <a:gd name="T4" fmla="*/ 0 w 492"/>
                  <a:gd name="T5" fmla="*/ 0 h 258"/>
                  <a:gd name="T6" fmla="*/ 364 w 492"/>
                  <a:gd name="T7" fmla="*/ 0 h 258"/>
                  <a:gd name="T8" fmla="*/ 492 w 492"/>
                  <a:gd name="T9" fmla="*/ 218 h 258"/>
                  <a:gd name="T10" fmla="*/ 190 w 492"/>
                  <a:gd name="T11" fmla="*/ 218 h 258"/>
                  <a:gd name="T12" fmla="*/ 146 w 492"/>
                  <a:gd name="T13" fmla="*/ 128 h 258"/>
                  <a:gd name="T14" fmla="*/ 80 w 492"/>
                  <a:gd name="T15" fmla="*/ 162 h 258"/>
                  <a:gd name="T16" fmla="*/ 104 w 492"/>
                  <a:gd name="T17" fmla="*/ 258 h 25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92"/>
                  <a:gd name="T28" fmla="*/ 0 h 258"/>
                  <a:gd name="T29" fmla="*/ 492 w 492"/>
                  <a:gd name="T30" fmla="*/ 258 h 25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92" h="258">
                    <a:moveTo>
                      <a:pt x="104" y="258"/>
                    </a:moveTo>
                    <a:lnTo>
                      <a:pt x="0" y="258"/>
                    </a:lnTo>
                    <a:lnTo>
                      <a:pt x="0" y="0"/>
                    </a:lnTo>
                    <a:lnTo>
                      <a:pt x="364" y="0"/>
                    </a:lnTo>
                    <a:lnTo>
                      <a:pt x="492" y="218"/>
                    </a:lnTo>
                    <a:lnTo>
                      <a:pt x="190" y="218"/>
                    </a:lnTo>
                    <a:lnTo>
                      <a:pt x="146" y="128"/>
                    </a:lnTo>
                    <a:lnTo>
                      <a:pt x="80" y="162"/>
                    </a:lnTo>
                    <a:lnTo>
                      <a:pt x="104" y="258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9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/>
                  <a:ea typeface="ＭＳ Ｐゴシック" charset="-128"/>
                  <a:cs typeface="Comic Sans MS"/>
                </a:endParaRPr>
              </a:p>
            </p:txBody>
          </p:sp>
          <p:sp>
            <p:nvSpPr>
              <p:cNvPr id="586" name="Rectangle 94"/>
              <p:cNvSpPr>
                <a:spLocks noChangeAspect="1" noChangeArrowheads="1"/>
              </p:cNvSpPr>
              <p:nvPr/>
            </p:nvSpPr>
            <p:spPr bwMode="auto">
              <a:xfrm rot="-1642664">
                <a:off x="2197" y="2476"/>
                <a:ext cx="62" cy="61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9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/>
                  <a:ea typeface="ＭＳ Ｐゴシック" charset="-128"/>
                  <a:cs typeface="Comic Sans MS"/>
                </a:endParaRPr>
              </a:p>
            </p:txBody>
          </p:sp>
        </p:grpSp>
        <p:sp>
          <p:nvSpPr>
            <p:cNvPr id="518" name="Freeform 102"/>
            <p:cNvSpPr>
              <a:spLocks noChangeAspect="1"/>
            </p:cNvSpPr>
            <p:nvPr/>
          </p:nvSpPr>
          <p:spPr bwMode="auto">
            <a:xfrm flipH="1">
              <a:off x="8047009" y="2047935"/>
              <a:ext cx="11120" cy="277796"/>
            </a:xfrm>
            <a:custGeom>
              <a:avLst/>
              <a:gdLst>
                <a:gd name="T0" fmla="*/ 16 w 16"/>
                <a:gd name="T1" fmla="*/ 458 h 458"/>
                <a:gd name="T2" fmla="*/ 0 w 16"/>
                <a:gd name="T3" fmla="*/ 448 h 458"/>
                <a:gd name="T4" fmla="*/ 2 w 16"/>
                <a:gd name="T5" fmla="*/ 0 h 458"/>
                <a:gd name="T6" fmla="*/ 0 60000 65536"/>
                <a:gd name="T7" fmla="*/ 0 60000 65536"/>
                <a:gd name="T8" fmla="*/ 0 60000 65536"/>
                <a:gd name="T9" fmla="*/ 0 w 16"/>
                <a:gd name="T10" fmla="*/ 0 h 458"/>
                <a:gd name="T11" fmla="*/ 16 w 16"/>
                <a:gd name="T12" fmla="*/ 458 h 4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" h="458">
                  <a:moveTo>
                    <a:pt x="16" y="458"/>
                  </a:moveTo>
                  <a:lnTo>
                    <a:pt x="0" y="448"/>
                  </a:lnTo>
                  <a:lnTo>
                    <a:pt x="2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9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ＭＳ Ｐゴシック" charset="-128"/>
                <a:cs typeface="Comic Sans MS"/>
              </a:endParaRPr>
            </a:p>
          </p:txBody>
        </p:sp>
        <p:sp>
          <p:nvSpPr>
            <p:cNvPr id="519" name="Freeform 103"/>
            <p:cNvSpPr>
              <a:spLocks noChangeAspect="1"/>
            </p:cNvSpPr>
            <p:nvPr/>
          </p:nvSpPr>
          <p:spPr bwMode="auto">
            <a:xfrm flipH="1">
              <a:off x="8053364" y="2047935"/>
              <a:ext cx="11120" cy="276208"/>
            </a:xfrm>
            <a:custGeom>
              <a:avLst/>
              <a:gdLst>
                <a:gd name="T0" fmla="*/ 16 w 16"/>
                <a:gd name="T1" fmla="*/ 458 h 458"/>
                <a:gd name="T2" fmla="*/ 0 w 16"/>
                <a:gd name="T3" fmla="*/ 448 h 458"/>
                <a:gd name="T4" fmla="*/ 2 w 16"/>
                <a:gd name="T5" fmla="*/ 0 h 458"/>
                <a:gd name="T6" fmla="*/ 0 60000 65536"/>
                <a:gd name="T7" fmla="*/ 0 60000 65536"/>
                <a:gd name="T8" fmla="*/ 0 60000 65536"/>
                <a:gd name="T9" fmla="*/ 0 w 16"/>
                <a:gd name="T10" fmla="*/ 0 h 458"/>
                <a:gd name="T11" fmla="*/ 16 w 16"/>
                <a:gd name="T12" fmla="*/ 458 h 4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" h="458">
                  <a:moveTo>
                    <a:pt x="16" y="458"/>
                  </a:moveTo>
                  <a:lnTo>
                    <a:pt x="0" y="448"/>
                  </a:lnTo>
                  <a:lnTo>
                    <a:pt x="2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9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ＭＳ Ｐゴシック" charset="-128"/>
                <a:cs typeface="Comic Sans MS"/>
              </a:endParaRPr>
            </a:p>
          </p:txBody>
        </p:sp>
        <p:sp>
          <p:nvSpPr>
            <p:cNvPr id="520" name="Freeform 104"/>
            <p:cNvSpPr>
              <a:spLocks noChangeAspect="1"/>
            </p:cNvSpPr>
            <p:nvPr/>
          </p:nvSpPr>
          <p:spPr bwMode="auto">
            <a:xfrm flipH="1">
              <a:off x="8053364" y="2047935"/>
              <a:ext cx="11120" cy="277796"/>
            </a:xfrm>
            <a:custGeom>
              <a:avLst/>
              <a:gdLst>
                <a:gd name="T0" fmla="*/ 16 w 16"/>
                <a:gd name="T1" fmla="*/ 458 h 458"/>
                <a:gd name="T2" fmla="*/ 0 w 16"/>
                <a:gd name="T3" fmla="*/ 448 h 458"/>
                <a:gd name="T4" fmla="*/ 2 w 16"/>
                <a:gd name="T5" fmla="*/ 0 h 458"/>
                <a:gd name="T6" fmla="*/ 0 60000 65536"/>
                <a:gd name="T7" fmla="*/ 0 60000 65536"/>
                <a:gd name="T8" fmla="*/ 0 60000 65536"/>
                <a:gd name="T9" fmla="*/ 0 w 16"/>
                <a:gd name="T10" fmla="*/ 0 h 458"/>
                <a:gd name="T11" fmla="*/ 16 w 16"/>
                <a:gd name="T12" fmla="*/ 458 h 4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" h="458">
                  <a:moveTo>
                    <a:pt x="16" y="458"/>
                  </a:moveTo>
                  <a:lnTo>
                    <a:pt x="0" y="448"/>
                  </a:lnTo>
                  <a:lnTo>
                    <a:pt x="2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9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ＭＳ Ｐゴシック" charset="-128"/>
                <a:cs typeface="Comic Sans MS"/>
              </a:endParaRPr>
            </a:p>
          </p:txBody>
        </p:sp>
        <p:sp>
          <p:nvSpPr>
            <p:cNvPr id="521" name="Freeform 106"/>
            <p:cNvSpPr>
              <a:spLocks noChangeAspect="1"/>
            </p:cNvSpPr>
            <p:nvPr/>
          </p:nvSpPr>
          <p:spPr bwMode="auto">
            <a:xfrm flipH="1" flipV="1">
              <a:off x="8050187" y="2365416"/>
              <a:ext cx="11120" cy="276208"/>
            </a:xfrm>
            <a:custGeom>
              <a:avLst/>
              <a:gdLst>
                <a:gd name="T0" fmla="*/ 16 w 16"/>
                <a:gd name="T1" fmla="*/ 458 h 458"/>
                <a:gd name="T2" fmla="*/ 0 w 16"/>
                <a:gd name="T3" fmla="*/ 448 h 458"/>
                <a:gd name="T4" fmla="*/ 2 w 16"/>
                <a:gd name="T5" fmla="*/ 0 h 458"/>
                <a:gd name="T6" fmla="*/ 0 60000 65536"/>
                <a:gd name="T7" fmla="*/ 0 60000 65536"/>
                <a:gd name="T8" fmla="*/ 0 60000 65536"/>
                <a:gd name="T9" fmla="*/ 0 w 16"/>
                <a:gd name="T10" fmla="*/ 0 h 458"/>
                <a:gd name="T11" fmla="*/ 16 w 16"/>
                <a:gd name="T12" fmla="*/ 458 h 4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" h="458">
                  <a:moveTo>
                    <a:pt x="16" y="458"/>
                  </a:moveTo>
                  <a:lnTo>
                    <a:pt x="0" y="448"/>
                  </a:lnTo>
                  <a:lnTo>
                    <a:pt x="2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9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ＭＳ Ｐゴシック" charset="-128"/>
                <a:cs typeface="Comic Sans MS"/>
              </a:endParaRPr>
            </a:p>
          </p:txBody>
        </p:sp>
        <p:sp>
          <p:nvSpPr>
            <p:cNvPr id="522" name="Freeform 107"/>
            <p:cNvSpPr>
              <a:spLocks noChangeAspect="1"/>
            </p:cNvSpPr>
            <p:nvPr/>
          </p:nvSpPr>
          <p:spPr bwMode="auto">
            <a:xfrm flipH="1" flipV="1">
              <a:off x="8056541" y="2367003"/>
              <a:ext cx="11120" cy="276208"/>
            </a:xfrm>
            <a:custGeom>
              <a:avLst/>
              <a:gdLst>
                <a:gd name="T0" fmla="*/ 16 w 16"/>
                <a:gd name="T1" fmla="*/ 458 h 458"/>
                <a:gd name="T2" fmla="*/ 0 w 16"/>
                <a:gd name="T3" fmla="*/ 448 h 458"/>
                <a:gd name="T4" fmla="*/ 2 w 16"/>
                <a:gd name="T5" fmla="*/ 0 h 458"/>
                <a:gd name="T6" fmla="*/ 0 60000 65536"/>
                <a:gd name="T7" fmla="*/ 0 60000 65536"/>
                <a:gd name="T8" fmla="*/ 0 60000 65536"/>
                <a:gd name="T9" fmla="*/ 0 w 16"/>
                <a:gd name="T10" fmla="*/ 0 h 458"/>
                <a:gd name="T11" fmla="*/ 16 w 16"/>
                <a:gd name="T12" fmla="*/ 458 h 4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" h="458">
                  <a:moveTo>
                    <a:pt x="16" y="458"/>
                  </a:moveTo>
                  <a:lnTo>
                    <a:pt x="0" y="448"/>
                  </a:lnTo>
                  <a:lnTo>
                    <a:pt x="2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9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ＭＳ Ｐゴシック" charset="-128"/>
                <a:cs typeface="Comic Sans MS"/>
              </a:endParaRPr>
            </a:p>
          </p:txBody>
        </p:sp>
        <p:sp>
          <p:nvSpPr>
            <p:cNvPr id="523" name="Freeform 108"/>
            <p:cNvSpPr>
              <a:spLocks noChangeAspect="1"/>
            </p:cNvSpPr>
            <p:nvPr/>
          </p:nvSpPr>
          <p:spPr bwMode="auto">
            <a:xfrm flipH="1" flipV="1">
              <a:off x="8056541" y="2365416"/>
              <a:ext cx="11120" cy="276208"/>
            </a:xfrm>
            <a:custGeom>
              <a:avLst/>
              <a:gdLst>
                <a:gd name="T0" fmla="*/ 16 w 16"/>
                <a:gd name="T1" fmla="*/ 458 h 458"/>
                <a:gd name="T2" fmla="*/ 0 w 16"/>
                <a:gd name="T3" fmla="*/ 448 h 458"/>
                <a:gd name="T4" fmla="*/ 2 w 16"/>
                <a:gd name="T5" fmla="*/ 0 h 458"/>
                <a:gd name="T6" fmla="*/ 0 60000 65536"/>
                <a:gd name="T7" fmla="*/ 0 60000 65536"/>
                <a:gd name="T8" fmla="*/ 0 60000 65536"/>
                <a:gd name="T9" fmla="*/ 0 w 16"/>
                <a:gd name="T10" fmla="*/ 0 h 458"/>
                <a:gd name="T11" fmla="*/ 16 w 16"/>
                <a:gd name="T12" fmla="*/ 458 h 4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" h="458">
                  <a:moveTo>
                    <a:pt x="16" y="458"/>
                  </a:moveTo>
                  <a:lnTo>
                    <a:pt x="0" y="448"/>
                  </a:lnTo>
                  <a:lnTo>
                    <a:pt x="2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9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ＭＳ Ｐゴシック" charset="-128"/>
                <a:cs typeface="Comic Sans MS"/>
              </a:endParaRPr>
            </a:p>
          </p:txBody>
        </p:sp>
        <p:sp>
          <p:nvSpPr>
            <p:cNvPr id="524" name="Line 109"/>
            <p:cNvSpPr>
              <a:spLocks noChangeAspect="1" noChangeShapeType="1"/>
            </p:cNvSpPr>
            <p:nvPr/>
          </p:nvSpPr>
          <p:spPr bwMode="auto">
            <a:xfrm flipH="1">
              <a:off x="8043832" y="2365416"/>
              <a:ext cx="1588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9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ＭＳ Ｐゴシック" charset="-128"/>
                <a:cs typeface="Comic Sans MS"/>
              </a:endParaRPr>
            </a:p>
          </p:txBody>
        </p:sp>
        <p:sp>
          <p:nvSpPr>
            <p:cNvPr id="525" name="Line 110"/>
            <p:cNvSpPr>
              <a:spLocks noChangeAspect="1" noChangeShapeType="1"/>
            </p:cNvSpPr>
            <p:nvPr/>
          </p:nvSpPr>
          <p:spPr bwMode="auto">
            <a:xfrm flipH="1">
              <a:off x="8040655" y="2325731"/>
              <a:ext cx="1747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9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ＭＳ Ｐゴシック" charset="-128"/>
                <a:cs typeface="Comic Sans MS"/>
              </a:endParaRPr>
            </a:p>
          </p:txBody>
        </p:sp>
        <p:grpSp>
          <p:nvGrpSpPr>
            <p:cNvPr id="644207" name="Group 9"/>
            <p:cNvGrpSpPr>
              <a:grpSpLocks noChangeAspect="1"/>
            </p:cNvGrpSpPr>
            <p:nvPr/>
          </p:nvGrpSpPr>
          <p:grpSpPr bwMode="auto">
            <a:xfrm>
              <a:off x="7667337" y="399548"/>
              <a:ext cx="351542" cy="164733"/>
              <a:chOff x="1814" y="2475"/>
              <a:chExt cx="492" cy="273"/>
            </a:xfrm>
          </p:grpSpPr>
          <p:sp>
            <p:nvSpPr>
              <p:cNvPr id="581" name="Rectangle 10"/>
              <p:cNvSpPr>
                <a:spLocks noChangeAspect="1" noChangeArrowheads="1"/>
              </p:cNvSpPr>
              <p:nvPr/>
            </p:nvSpPr>
            <p:spPr bwMode="auto">
              <a:xfrm rot="-1642664">
                <a:off x="1910" y="2642"/>
                <a:ext cx="62" cy="63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9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/>
                  <a:ea typeface="ＭＳ Ｐゴシック" charset="-128"/>
                  <a:cs typeface="Comic Sans MS"/>
                </a:endParaRPr>
              </a:p>
            </p:txBody>
          </p:sp>
          <p:sp>
            <p:nvSpPr>
              <p:cNvPr id="582" name="Freeform 11"/>
              <p:cNvSpPr>
                <a:spLocks noChangeAspect="1"/>
              </p:cNvSpPr>
              <p:nvPr/>
            </p:nvSpPr>
            <p:spPr bwMode="auto">
              <a:xfrm>
                <a:off x="1814" y="2492"/>
                <a:ext cx="491" cy="255"/>
              </a:xfrm>
              <a:custGeom>
                <a:avLst/>
                <a:gdLst>
                  <a:gd name="T0" fmla="*/ 104 w 492"/>
                  <a:gd name="T1" fmla="*/ 258 h 258"/>
                  <a:gd name="T2" fmla="*/ 0 w 492"/>
                  <a:gd name="T3" fmla="*/ 258 h 258"/>
                  <a:gd name="T4" fmla="*/ 0 w 492"/>
                  <a:gd name="T5" fmla="*/ 0 h 258"/>
                  <a:gd name="T6" fmla="*/ 364 w 492"/>
                  <a:gd name="T7" fmla="*/ 0 h 258"/>
                  <a:gd name="T8" fmla="*/ 492 w 492"/>
                  <a:gd name="T9" fmla="*/ 218 h 258"/>
                  <a:gd name="T10" fmla="*/ 190 w 492"/>
                  <a:gd name="T11" fmla="*/ 218 h 258"/>
                  <a:gd name="T12" fmla="*/ 146 w 492"/>
                  <a:gd name="T13" fmla="*/ 128 h 258"/>
                  <a:gd name="T14" fmla="*/ 80 w 492"/>
                  <a:gd name="T15" fmla="*/ 162 h 258"/>
                  <a:gd name="T16" fmla="*/ 104 w 492"/>
                  <a:gd name="T17" fmla="*/ 258 h 25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92"/>
                  <a:gd name="T28" fmla="*/ 0 h 258"/>
                  <a:gd name="T29" fmla="*/ 492 w 492"/>
                  <a:gd name="T30" fmla="*/ 258 h 25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92" h="258">
                    <a:moveTo>
                      <a:pt x="104" y="258"/>
                    </a:moveTo>
                    <a:lnTo>
                      <a:pt x="0" y="258"/>
                    </a:lnTo>
                    <a:lnTo>
                      <a:pt x="0" y="0"/>
                    </a:lnTo>
                    <a:lnTo>
                      <a:pt x="364" y="0"/>
                    </a:lnTo>
                    <a:lnTo>
                      <a:pt x="492" y="218"/>
                    </a:lnTo>
                    <a:lnTo>
                      <a:pt x="190" y="218"/>
                    </a:lnTo>
                    <a:lnTo>
                      <a:pt x="146" y="128"/>
                    </a:lnTo>
                    <a:lnTo>
                      <a:pt x="80" y="162"/>
                    </a:lnTo>
                    <a:lnTo>
                      <a:pt x="104" y="258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9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/>
                  <a:ea typeface="ＭＳ Ｐゴシック" charset="-128"/>
                  <a:cs typeface="Comic Sans MS"/>
                </a:endParaRPr>
              </a:p>
            </p:txBody>
          </p:sp>
          <p:sp>
            <p:nvSpPr>
              <p:cNvPr id="583" name="Rectangle 12"/>
              <p:cNvSpPr>
                <a:spLocks noChangeAspect="1" noChangeArrowheads="1"/>
              </p:cNvSpPr>
              <p:nvPr/>
            </p:nvSpPr>
            <p:spPr bwMode="auto">
              <a:xfrm rot="-1642664">
                <a:off x="2196" y="2476"/>
                <a:ext cx="62" cy="61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9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/>
                  <a:ea typeface="ＭＳ Ｐゴシック" charset="-128"/>
                  <a:cs typeface="Comic Sans MS"/>
                </a:endParaRPr>
              </a:p>
            </p:txBody>
          </p:sp>
        </p:grpSp>
        <p:grpSp>
          <p:nvGrpSpPr>
            <p:cNvPr id="644208" name="Group 13"/>
            <p:cNvGrpSpPr>
              <a:grpSpLocks noChangeAspect="1"/>
            </p:cNvGrpSpPr>
            <p:nvPr/>
          </p:nvGrpSpPr>
          <p:grpSpPr bwMode="auto">
            <a:xfrm flipV="1">
              <a:off x="7668766" y="564864"/>
              <a:ext cx="351542" cy="164733"/>
              <a:chOff x="1814" y="2475"/>
              <a:chExt cx="492" cy="273"/>
            </a:xfrm>
          </p:grpSpPr>
          <p:sp>
            <p:nvSpPr>
              <p:cNvPr id="578" name="Rectangle 14"/>
              <p:cNvSpPr>
                <a:spLocks noChangeAspect="1" noChangeArrowheads="1"/>
              </p:cNvSpPr>
              <p:nvPr/>
            </p:nvSpPr>
            <p:spPr bwMode="auto">
              <a:xfrm rot="-1642664">
                <a:off x="1910" y="2642"/>
                <a:ext cx="62" cy="63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9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/>
                  <a:ea typeface="ＭＳ Ｐゴシック" charset="-128"/>
                  <a:cs typeface="Comic Sans MS"/>
                </a:endParaRPr>
              </a:p>
            </p:txBody>
          </p:sp>
          <p:sp>
            <p:nvSpPr>
              <p:cNvPr id="579" name="Freeform 15"/>
              <p:cNvSpPr>
                <a:spLocks noChangeAspect="1"/>
              </p:cNvSpPr>
              <p:nvPr/>
            </p:nvSpPr>
            <p:spPr bwMode="auto">
              <a:xfrm>
                <a:off x="1814" y="2492"/>
                <a:ext cx="491" cy="255"/>
              </a:xfrm>
              <a:custGeom>
                <a:avLst/>
                <a:gdLst>
                  <a:gd name="T0" fmla="*/ 104 w 492"/>
                  <a:gd name="T1" fmla="*/ 258 h 258"/>
                  <a:gd name="T2" fmla="*/ 0 w 492"/>
                  <a:gd name="T3" fmla="*/ 258 h 258"/>
                  <a:gd name="T4" fmla="*/ 0 w 492"/>
                  <a:gd name="T5" fmla="*/ 0 h 258"/>
                  <a:gd name="T6" fmla="*/ 364 w 492"/>
                  <a:gd name="T7" fmla="*/ 0 h 258"/>
                  <a:gd name="T8" fmla="*/ 492 w 492"/>
                  <a:gd name="T9" fmla="*/ 218 h 258"/>
                  <a:gd name="T10" fmla="*/ 190 w 492"/>
                  <a:gd name="T11" fmla="*/ 218 h 258"/>
                  <a:gd name="T12" fmla="*/ 146 w 492"/>
                  <a:gd name="T13" fmla="*/ 128 h 258"/>
                  <a:gd name="T14" fmla="*/ 80 w 492"/>
                  <a:gd name="T15" fmla="*/ 162 h 258"/>
                  <a:gd name="T16" fmla="*/ 104 w 492"/>
                  <a:gd name="T17" fmla="*/ 258 h 25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92"/>
                  <a:gd name="T28" fmla="*/ 0 h 258"/>
                  <a:gd name="T29" fmla="*/ 492 w 492"/>
                  <a:gd name="T30" fmla="*/ 258 h 25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92" h="258">
                    <a:moveTo>
                      <a:pt x="104" y="258"/>
                    </a:moveTo>
                    <a:lnTo>
                      <a:pt x="0" y="258"/>
                    </a:lnTo>
                    <a:lnTo>
                      <a:pt x="0" y="0"/>
                    </a:lnTo>
                    <a:lnTo>
                      <a:pt x="364" y="0"/>
                    </a:lnTo>
                    <a:lnTo>
                      <a:pt x="492" y="218"/>
                    </a:lnTo>
                    <a:lnTo>
                      <a:pt x="190" y="218"/>
                    </a:lnTo>
                    <a:lnTo>
                      <a:pt x="146" y="128"/>
                    </a:lnTo>
                    <a:lnTo>
                      <a:pt x="80" y="162"/>
                    </a:lnTo>
                    <a:lnTo>
                      <a:pt x="104" y="258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9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/>
                  <a:ea typeface="ＭＳ Ｐゴシック" charset="-128"/>
                  <a:cs typeface="Comic Sans MS"/>
                </a:endParaRPr>
              </a:p>
            </p:txBody>
          </p:sp>
          <p:sp>
            <p:nvSpPr>
              <p:cNvPr id="580" name="Rectangle 16"/>
              <p:cNvSpPr>
                <a:spLocks noChangeAspect="1" noChangeArrowheads="1"/>
              </p:cNvSpPr>
              <p:nvPr/>
            </p:nvSpPr>
            <p:spPr bwMode="auto">
              <a:xfrm rot="-1642664">
                <a:off x="2197" y="2476"/>
                <a:ext cx="62" cy="61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9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/>
                  <a:ea typeface="ＭＳ Ｐゴシック" charset="-128"/>
                  <a:cs typeface="Comic Sans MS"/>
                </a:endParaRPr>
              </a:p>
            </p:txBody>
          </p:sp>
        </p:grpSp>
        <p:sp>
          <p:nvSpPr>
            <p:cNvPr id="528" name="Freeform 24"/>
            <p:cNvSpPr>
              <a:spLocks noChangeAspect="1"/>
            </p:cNvSpPr>
            <p:nvPr/>
          </p:nvSpPr>
          <p:spPr bwMode="auto">
            <a:xfrm flipH="1">
              <a:off x="8016825" y="266871"/>
              <a:ext cx="12709" cy="276208"/>
            </a:xfrm>
            <a:custGeom>
              <a:avLst/>
              <a:gdLst>
                <a:gd name="T0" fmla="*/ 16 w 16"/>
                <a:gd name="T1" fmla="*/ 458 h 458"/>
                <a:gd name="T2" fmla="*/ 0 w 16"/>
                <a:gd name="T3" fmla="*/ 448 h 458"/>
                <a:gd name="T4" fmla="*/ 2 w 16"/>
                <a:gd name="T5" fmla="*/ 0 h 458"/>
                <a:gd name="T6" fmla="*/ 0 60000 65536"/>
                <a:gd name="T7" fmla="*/ 0 60000 65536"/>
                <a:gd name="T8" fmla="*/ 0 60000 65536"/>
                <a:gd name="T9" fmla="*/ 0 w 16"/>
                <a:gd name="T10" fmla="*/ 0 h 458"/>
                <a:gd name="T11" fmla="*/ 16 w 16"/>
                <a:gd name="T12" fmla="*/ 458 h 4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" h="458">
                  <a:moveTo>
                    <a:pt x="16" y="458"/>
                  </a:moveTo>
                  <a:lnTo>
                    <a:pt x="0" y="448"/>
                  </a:lnTo>
                  <a:lnTo>
                    <a:pt x="2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9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ＭＳ Ｐゴシック" charset="-128"/>
                <a:cs typeface="Comic Sans MS"/>
              </a:endParaRPr>
            </a:p>
          </p:txBody>
        </p:sp>
        <p:sp>
          <p:nvSpPr>
            <p:cNvPr id="529" name="Freeform 25"/>
            <p:cNvSpPr>
              <a:spLocks noChangeAspect="1"/>
            </p:cNvSpPr>
            <p:nvPr/>
          </p:nvSpPr>
          <p:spPr bwMode="auto">
            <a:xfrm flipH="1">
              <a:off x="8023180" y="265284"/>
              <a:ext cx="11121" cy="276208"/>
            </a:xfrm>
            <a:custGeom>
              <a:avLst/>
              <a:gdLst>
                <a:gd name="T0" fmla="*/ 16 w 16"/>
                <a:gd name="T1" fmla="*/ 458 h 458"/>
                <a:gd name="T2" fmla="*/ 0 w 16"/>
                <a:gd name="T3" fmla="*/ 448 h 458"/>
                <a:gd name="T4" fmla="*/ 2 w 16"/>
                <a:gd name="T5" fmla="*/ 0 h 458"/>
                <a:gd name="T6" fmla="*/ 0 60000 65536"/>
                <a:gd name="T7" fmla="*/ 0 60000 65536"/>
                <a:gd name="T8" fmla="*/ 0 60000 65536"/>
                <a:gd name="T9" fmla="*/ 0 w 16"/>
                <a:gd name="T10" fmla="*/ 0 h 458"/>
                <a:gd name="T11" fmla="*/ 16 w 16"/>
                <a:gd name="T12" fmla="*/ 458 h 4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" h="458">
                  <a:moveTo>
                    <a:pt x="16" y="458"/>
                  </a:moveTo>
                  <a:lnTo>
                    <a:pt x="0" y="448"/>
                  </a:lnTo>
                  <a:lnTo>
                    <a:pt x="2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9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ＭＳ Ｐゴシック" charset="-128"/>
                <a:cs typeface="Comic Sans MS"/>
              </a:endParaRPr>
            </a:p>
          </p:txBody>
        </p:sp>
        <p:sp>
          <p:nvSpPr>
            <p:cNvPr id="530" name="Freeform 26"/>
            <p:cNvSpPr>
              <a:spLocks noChangeAspect="1"/>
            </p:cNvSpPr>
            <p:nvPr/>
          </p:nvSpPr>
          <p:spPr bwMode="auto">
            <a:xfrm flipH="1">
              <a:off x="8023180" y="266871"/>
              <a:ext cx="11121" cy="276208"/>
            </a:xfrm>
            <a:custGeom>
              <a:avLst/>
              <a:gdLst>
                <a:gd name="T0" fmla="*/ 16 w 16"/>
                <a:gd name="T1" fmla="*/ 458 h 458"/>
                <a:gd name="T2" fmla="*/ 0 w 16"/>
                <a:gd name="T3" fmla="*/ 448 h 458"/>
                <a:gd name="T4" fmla="*/ 2 w 16"/>
                <a:gd name="T5" fmla="*/ 0 h 458"/>
                <a:gd name="T6" fmla="*/ 0 60000 65536"/>
                <a:gd name="T7" fmla="*/ 0 60000 65536"/>
                <a:gd name="T8" fmla="*/ 0 60000 65536"/>
                <a:gd name="T9" fmla="*/ 0 w 16"/>
                <a:gd name="T10" fmla="*/ 0 h 458"/>
                <a:gd name="T11" fmla="*/ 16 w 16"/>
                <a:gd name="T12" fmla="*/ 458 h 4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" h="458">
                  <a:moveTo>
                    <a:pt x="16" y="458"/>
                  </a:moveTo>
                  <a:lnTo>
                    <a:pt x="0" y="448"/>
                  </a:lnTo>
                  <a:lnTo>
                    <a:pt x="2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9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ＭＳ Ｐゴシック" charset="-128"/>
                <a:cs typeface="Comic Sans MS"/>
              </a:endParaRPr>
            </a:p>
          </p:txBody>
        </p:sp>
        <p:sp>
          <p:nvSpPr>
            <p:cNvPr id="531" name="Freeform 28"/>
            <p:cNvSpPr>
              <a:spLocks noChangeAspect="1"/>
            </p:cNvSpPr>
            <p:nvPr/>
          </p:nvSpPr>
          <p:spPr bwMode="auto">
            <a:xfrm flipH="1" flipV="1">
              <a:off x="8020002" y="584351"/>
              <a:ext cx="11121" cy="276208"/>
            </a:xfrm>
            <a:custGeom>
              <a:avLst/>
              <a:gdLst>
                <a:gd name="T0" fmla="*/ 16 w 16"/>
                <a:gd name="T1" fmla="*/ 458 h 458"/>
                <a:gd name="T2" fmla="*/ 0 w 16"/>
                <a:gd name="T3" fmla="*/ 448 h 458"/>
                <a:gd name="T4" fmla="*/ 2 w 16"/>
                <a:gd name="T5" fmla="*/ 0 h 458"/>
                <a:gd name="T6" fmla="*/ 0 60000 65536"/>
                <a:gd name="T7" fmla="*/ 0 60000 65536"/>
                <a:gd name="T8" fmla="*/ 0 60000 65536"/>
                <a:gd name="T9" fmla="*/ 0 w 16"/>
                <a:gd name="T10" fmla="*/ 0 h 458"/>
                <a:gd name="T11" fmla="*/ 16 w 16"/>
                <a:gd name="T12" fmla="*/ 458 h 4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" h="458">
                  <a:moveTo>
                    <a:pt x="16" y="458"/>
                  </a:moveTo>
                  <a:lnTo>
                    <a:pt x="0" y="448"/>
                  </a:lnTo>
                  <a:lnTo>
                    <a:pt x="2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9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ＭＳ Ｐゴシック" charset="-128"/>
                <a:cs typeface="Comic Sans MS"/>
              </a:endParaRPr>
            </a:p>
          </p:txBody>
        </p:sp>
        <p:sp>
          <p:nvSpPr>
            <p:cNvPr id="532" name="Freeform 29"/>
            <p:cNvSpPr>
              <a:spLocks noChangeAspect="1"/>
            </p:cNvSpPr>
            <p:nvPr/>
          </p:nvSpPr>
          <p:spPr bwMode="auto">
            <a:xfrm flipH="1" flipV="1">
              <a:off x="8026357" y="584351"/>
              <a:ext cx="11121" cy="276208"/>
            </a:xfrm>
            <a:custGeom>
              <a:avLst/>
              <a:gdLst>
                <a:gd name="T0" fmla="*/ 16 w 16"/>
                <a:gd name="T1" fmla="*/ 458 h 458"/>
                <a:gd name="T2" fmla="*/ 0 w 16"/>
                <a:gd name="T3" fmla="*/ 448 h 458"/>
                <a:gd name="T4" fmla="*/ 2 w 16"/>
                <a:gd name="T5" fmla="*/ 0 h 458"/>
                <a:gd name="T6" fmla="*/ 0 60000 65536"/>
                <a:gd name="T7" fmla="*/ 0 60000 65536"/>
                <a:gd name="T8" fmla="*/ 0 60000 65536"/>
                <a:gd name="T9" fmla="*/ 0 w 16"/>
                <a:gd name="T10" fmla="*/ 0 h 458"/>
                <a:gd name="T11" fmla="*/ 16 w 16"/>
                <a:gd name="T12" fmla="*/ 458 h 4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" h="458">
                  <a:moveTo>
                    <a:pt x="16" y="458"/>
                  </a:moveTo>
                  <a:lnTo>
                    <a:pt x="0" y="448"/>
                  </a:lnTo>
                  <a:lnTo>
                    <a:pt x="2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9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ＭＳ Ｐゴシック" charset="-128"/>
                <a:cs typeface="Comic Sans MS"/>
              </a:endParaRPr>
            </a:p>
          </p:txBody>
        </p:sp>
        <p:sp>
          <p:nvSpPr>
            <p:cNvPr id="533" name="Freeform 30"/>
            <p:cNvSpPr>
              <a:spLocks noChangeAspect="1"/>
            </p:cNvSpPr>
            <p:nvPr/>
          </p:nvSpPr>
          <p:spPr bwMode="auto">
            <a:xfrm flipH="1" flipV="1">
              <a:off x="8026357" y="584351"/>
              <a:ext cx="11121" cy="276208"/>
            </a:xfrm>
            <a:custGeom>
              <a:avLst/>
              <a:gdLst>
                <a:gd name="T0" fmla="*/ 16 w 16"/>
                <a:gd name="T1" fmla="*/ 458 h 458"/>
                <a:gd name="T2" fmla="*/ 0 w 16"/>
                <a:gd name="T3" fmla="*/ 448 h 458"/>
                <a:gd name="T4" fmla="*/ 2 w 16"/>
                <a:gd name="T5" fmla="*/ 0 h 458"/>
                <a:gd name="T6" fmla="*/ 0 60000 65536"/>
                <a:gd name="T7" fmla="*/ 0 60000 65536"/>
                <a:gd name="T8" fmla="*/ 0 60000 65536"/>
                <a:gd name="T9" fmla="*/ 0 w 16"/>
                <a:gd name="T10" fmla="*/ 0 h 458"/>
                <a:gd name="T11" fmla="*/ 16 w 16"/>
                <a:gd name="T12" fmla="*/ 458 h 4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" h="458">
                  <a:moveTo>
                    <a:pt x="16" y="458"/>
                  </a:moveTo>
                  <a:lnTo>
                    <a:pt x="0" y="448"/>
                  </a:lnTo>
                  <a:lnTo>
                    <a:pt x="2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9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ＭＳ Ｐゴシック" charset="-128"/>
                <a:cs typeface="Comic Sans MS"/>
              </a:endParaRPr>
            </a:p>
          </p:txBody>
        </p:sp>
        <p:sp>
          <p:nvSpPr>
            <p:cNvPr id="534" name="Line 31"/>
            <p:cNvSpPr>
              <a:spLocks noChangeAspect="1" noChangeShapeType="1"/>
            </p:cNvSpPr>
            <p:nvPr/>
          </p:nvSpPr>
          <p:spPr bwMode="auto">
            <a:xfrm flipH="1">
              <a:off x="8013648" y="582764"/>
              <a:ext cx="1588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9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ＭＳ Ｐゴシック" charset="-128"/>
                <a:cs typeface="Comic Sans MS"/>
              </a:endParaRPr>
            </a:p>
          </p:txBody>
        </p:sp>
        <p:sp>
          <p:nvSpPr>
            <p:cNvPr id="535" name="Line 32"/>
            <p:cNvSpPr>
              <a:spLocks noChangeAspect="1" noChangeShapeType="1"/>
            </p:cNvSpPr>
            <p:nvPr/>
          </p:nvSpPr>
          <p:spPr bwMode="auto">
            <a:xfrm flipH="1">
              <a:off x="8010471" y="543079"/>
              <a:ext cx="174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9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ＭＳ Ｐゴシック" charset="-128"/>
                <a:cs typeface="Comic Sans MS"/>
              </a:endParaRPr>
            </a:p>
          </p:txBody>
        </p:sp>
        <p:sp>
          <p:nvSpPr>
            <p:cNvPr id="536" name="Freeform 111"/>
            <p:cNvSpPr>
              <a:spLocks noChangeAspect="1"/>
            </p:cNvSpPr>
            <p:nvPr/>
          </p:nvSpPr>
          <p:spPr bwMode="auto">
            <a:xfrm flipH="1">
              <a:off x="8042243" y="262109"/>
              <a:ext cx="805430" cy="2757316"/>
            </a:xfrm>
            <a:custGeom>
              <a:avLst/>
              <a:gdLst>
                <a:gd name="T0" fmla="*/ 1128 w 1128"/>
                <a:gd name="T1" fmla="*/ 0 h 2720"/>
                <a:gd name="T2" fmla="*/ 0 w 1128"/>
                <a:gd name="T3" fmla="*/ 380 h 2720"/>
                <a:gd name="T4" fmla="*/ 0 w 1128"/>
                <a:gd name="T5" fmla="*/ 2328 h 2720"/>
                <a:gd name="T6" fmla="*/ 1108 w 1128"/>
                <a:gd name="T7" fmla="*/ 2720 h 27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28"/>
                <a:gd name="T13" fmla="*/ 0 h 2720"/>
                <a:gd name="T14" fmla="*/ 1128 w 1128"/>
                <a:gd name="T15" fmla="*/ 2720 h 27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28" h="2720">
                  <a:moveTo>
                    <a:pt x="1128" y="0"/>
                  </a:moveTo>
                  <a:lnTo>
                    <a:pt x="0" y="380"/>
                  </a:lnTo>
                  <a:lnTo>
                    <a:pt x="0" y="2328"/>
                  </a:lnTo>
                  <a:lnTo>
                    <a:pt x="1108" y="2720"/>
                  </a:lnTo>
                </a:path>
              </a:pathLst>
            </a:cu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9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ＭＳ Ｐゴシック" charset="-128"/>
                <a:cs typeface="Comic Sans MS"/>
              </a:endParaRPr>
            </a:p>
          </p:txBody>
        </p:sp>
        <p:sp>
          <p:nvSpPr>
            <p:cNvPr id="537" name="Text Box 113"/>
            <p:cNvSpPr txBox="1">
              <a:spLocks noChangeAspect="1" noChangeArrowheads="1"/>
            </p:cNvSpPr>
            <p:nvPr/>
          </p:nvSpPr>
          <p:spPr bwMode="auto">
            <a:xfrm flipH="1">
              <a:off x="8097845" y="841510"/>
              <a:ext cx="495649" cy="182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9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/>
                  <a:ea typeface="ＭＳ Ｐゴシック" charset="-128"/>
                  <a:cs typeface="Comic Sans MS"/>
                </a:rPr>
                <a:t>25 </a:t>
              </a:r>
              <a:r>
                <a:rPr lang="en-US" sz="900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/>
                  <a:ea typeface="ＭＳ Ｐゴシック" charset="-128"/>
                  <a:cs typeface="Comic Sans MS"/>
                </a:rPr>
                <a:t>GeV</a:t>
              </a:r>
              <a:r>
                <a:rPr lang="en-US" sz="9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/>
                  <a:ea typeface="ＭＳ Ｐゴシック" charset="-128"/>
                  <a:cs typeface="Comic Sans MS"/>
                </a:rPr>
                <a:t> </a:t>
              </a:r>
              <a:endParaRPr lang="en-US" sz="9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ＭＳ Ｐゴシック" charset="-128"/>
                <a:cs typeface="Comic Sans MS"/>
              </a:endParaRPr>
            </a:p>
          </p:txBody>
        </p:sp>
        <p:sp>
          <p:nvSpPr>
            <p:cNvPr id="538" name="Text Box 117"/>
            <p:cNvSpPr txBox="1">
              <a:spLocks noChangeAspect="1" noChangeArrowheads="1"/>
            </p:cNvSpPr>
            <p:nvPr/>
          </p:nvSpPr>
          <p:spPr bwMode="auto">
            <a:xfrm flipH="1">
              <a:off x="8097845" y="1201851"/>
              <a:ext cx="495649" cy="184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9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/>
                  <a:ea typeface="ＭＳ Ｐゴシック" charset="-128"/>
                  <a:cs typeface="Comic Sans MS"/>
                </a:rPr>
                <a:t>20 </a:t>
              </a:r>
              <a:r>
                <a:rPr lang="en-US" sz="900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/>
                  <a:ea typeface="ＭＳ Ｐゴシック" charset="-128"/>
                  <a:cs typeface="Comic Sans MS"/>
                </a:rPr>
                <a:t>GeV</a:t>
              </a:r>
              <a:r>
                <a:rPr lang="en-US" sz="9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/>
                  <a:ea typeface="ＭＳ Ｐゴシック" charset="-128"/>
                  <a:cs typeface="Comic Sans MS"/>
                </a:rPr>
                <a:t> </a:t>
              </a:r>
            </a:p>
          </p:txBody>
        </p:sp>
        <p:sp>
          <p:nvSpPr>
            <p:cNvPr id="539" name="Text Box 118"/>
            <p:cNvSpPr txBox="1">
              <a:spLocks noChangeAspect="1" noChangeArrowheads="1"/>
            </p:cNvSpPr>
            <p:nvPr/>
          </p:nvSpPr>
          <p:spPr bwMode="auto">
            <a:xfrm flipH="1">
              <a:off x="8104200" y="1560603"/>
              <a:ext cx="481351" cy="182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9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/>
                  <a:ea typeface="ＭＳ Ｐゴシック" charset="-128"/>
                  <a:cs typeface="Comic Sans MS"/>
                </a:rPr>
                <a:t>15 </a:t>
              </a:r>
              <a:r>
                <a:rPr lang="en-US" sz="900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/>
                  <a:ea typeface="ＭＳ Ｐゴシック" charset="-128"/>
                  <a:cs typeface="Comic Sans MS"/>
                </a:rPr>
                <a:t>GeV</a:t>
              </a:r>
              <a:r>
                <a:rPr lang="en-US" sz="9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/>
                  <a:ea typeface="ＭＳ Ｐゴシック" charset="-128"/>
                  <a:cs typeface="Comic Sans MS"/>
                </a:rPr>
                <a:t> </a:t>
              </a:r>
              <a:endParaRPr lang="en-US" sz="9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ＭＳ Ｐゴシック" charset="-128"/>
                <a:cs typeface="Comic Sans MS"/>
              </a:endParaRPr>
            </a:p>
          </p:txBody>
        </p:sp>
        <p:sp>
          <p:nvSpPr>
            <p:cNvPr id="540" name="Text Box 119"/>
            <p:cNvSpPr txBox="1">
              <a:spLocks noChangeAspect="1" noChangeArrowheads="1"/>
            </p:cNvSpPr>
            <p:nvPr/>
          </p:nvSpPr>
          <p:spPr bwMode="auto">
            <a:xfrm flipH="1">
              <a:off x="8096256" y="1920943"/>
              <a:ext cx="481352" cy="182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9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/>
                  <a:ea typeface="ＭＳ Ｐゴシック" charset="-128"/>
                  <a:cs typeface="Comic Sans MS"/>
                </a:rPr>
                <a:t>10 </a:t>
              </a:r>
              <a:r>
                <a:rPr lang="en-US" sz="900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/>
                  <a:ea typeface="ＭＳ Ｐゴシック" charset="-128"/>
                  <a:cs typeface="Comic Sans MS"/>
                </a:rPr>
                <a:t>GeV</a:t>
              </a:r>
              <a:r>
                <a:rPr lang="en-US" sz="9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/>
                  <a:ea typeface="ＭＳ Ｐゴシック" charset="-128"/>
                  <a:cs typeface="Comic Sans MS"/>
                </a:rPr>
                <a:t> </a:t>
              </a:r>
            </a:p>
          </p:txBody>
        </p:sp>
        <p:sp>
          <p:nvSpPr>
            <p:cNvPr id="541" name="Text Box 120"/>
            <p:cNvSpPr txBox="1">
              <a:spLocks noChangeAspect="1" noChangeArrowheads="1"/>
            </p:cNvSpPr>
            <p:nvPr/>
          </p:nvSpPr>
          <p:spPr bwMode="auto">
            <a:xfrm rot="5400000" flipH="1">
              <a:off x="7810167" y="1316848"/>
              <a:ext cx="1709632" cy="231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en-US" sz="9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/>
                  <a:ea typeface="ＭＳ Ｐゴシック" charset="-128"/>
                  <a:cs typeface="Comic Sans MS"/>
                </a:rPr>
                <a:t>Common vacuum chamber</a:t>
              </a:r>
            </a:p>
          </p:txBody>
        </p:sp>
        <p:sp>
          <p:nvSpPr>
            <p:cNvPr id="542" name="Freeform 123" descr="Wide upward diagonal"/>
            <p:cNvSpPr>
              <a:spLocks noChangeAspect="1"/>
            </p:cNvSpPr>
            <p:nvPr/>
          </p:nvSpPr>
          <p:spPr bwMode="auto">
            <a:xfrm flipH="1">
              <a:off x="8074015" y="2732106"/>
              <a:ext cx="163628" cy="260334"/>
            </a:xfrm>
            <a:custGeom>
              <a:avLst/>
              <a:gdLst>
                <a:gd name="T0" fmla="*/ 228 w 228"/>
                <a:gd name="T1" fmla="*/ 0 h 432"/>
                <a:gd name="T2" fmla="*/ 0 w 228"/>
                <a:gd name="T3" fmla="*/ 344 h 432"/>
                <a:gd name="T4" fmla="*/ 228 w 228"/>
                <a:gd name="T5" fmla="*/ 432 h 432"/>
                <a:gd name="T6" fmla="*/ 228 w 228"/>
                <a:gd name="T7" fmla="*/ 0 h 4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8"/>
                <a:gd name="T13" fmla="*/ 0 h 432"/>
                <a:gd name="T14" fmla="*/ 228 w 228"/>
                <a:gd name="T15" fmla="*/ 432 h 4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8" h="432">
                  <a:moveTo>
                    <a:pt x="228" y="0"/>
                  </a:moveTo>
                  <a:lnTo>
                    <a:pt x="0" y="344"/>
                  </a:lnTo>
                  <a:lnTo>
                    <a:pt x="228" y="432"/>
                  </a:lnTo>
                  <a:lnTo>
                    <a:pt x="228" y="0"/>
                  </a:lnTo>
                  <a:close/>
                </a:path>
              </a:pathLst>
            </a:custGeom>
            <a:pattFill prst="wdUpDiag">
              <a:fgClr>
                <a:schemeClr val="accent1"/>
              </a:fgClr>
              <a:bgClr>
                <a:srgbClr val="FFFFFF"/>
              </a:bgClr>
            </a:patt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9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ＭＳ Ｐゴシック" charset="-128"/>
                <a:cs typeface="Comic Sans MS"/>
              </a:endParaRPr>
            </a:p>
          </p:txBody>
        </p:sp>
        <p:sp>
          <p:nvSpPr>
            <p:cNvPr id="543" name="Freeform 124" descr="Wide upward diagonal"/>
            <p:cNvSpPr>
              <a:spLocks noChangeAspect="1"/>
            </p:cNvSpPr>
            <p:nvPr/>
          </p:nvSpPr>
          <p:spPr bwMode="auto">
            <a:xfrm flipH="1" flipV="1">
              <a:off x="8039066" y="287507"/>
              <a:ext cx="163628" cy="260334"/>
            </a:xfrm>
            <a:custGeom>
              <a:avLst/>
              <a:gdLst>
                <a:gd name="T0" fmla="*/ 228 w 228"/>
                <a:gd name="T1" fmla="*/ 0 h 432"/>
                <a:gd name="T2" fmla="*/ 0 w 228"/>
                <a:gd name="T3" fmla="*/ 344 h 432"/>
                <a:gd name="T4" fmla="*/ 228 w 228"/>
                <a:gd name="T5" fmla="*/ 432 h 432"/>
                <a:gd name="T6" fmla="*/ 228 w 228"/>
                <a:gd name="T7" fmla="*/ 0 h 4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8"/>
                <a:gd name="T13" fmla="*/ 0 h 432"/>
                <a:gd name="T14" fmla="*/ 228 w 228"/>
                <a:gd name="T15" fmla="*/ 432 h 4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8" h="432">
                  <a:moveTo>
                    <a:pt x="228" y="0"/>
                  </a:moveTo>
                  <a:lnTo>
                    <a:pt x="0" y="344"/>
                  </a:lnTo>
                  <a:lnTo>
                    <a:pt x="228" y="432"/>
                  </a:lnTo>
                  <a:lnTo>
                    <a:pt x="228" y="0"/>
                  </a:lnTo>
                  <a:close/>
                </a:path>
              </a:pathLst>
            </a:custGeom>
            <a:pattFill prst="wdUpDiag">
              <a:fgClr>
                <a:schemeClr val="accent1"/>
              </a:fgClr>
              <a:bgClr>
                <a:srgbClr val="FFFFFF"/>
              </a:bgClr>
            </a:patt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9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ＭＳ Ｐゴシック" charset="-128"/>
                <a:cs typeface="Comic Sans MS"/>
              </a:endParaRPr>
            </a:p>
          </p:txBody>
        </p:sp>
        <p:sp>
          <p:nvSpPr>
            <p:cNvPr id="544" name="Rectangle 125" descr="Wide downward diagonal"/>
            <p:cNvSpPr>
              <a:spLocks noChangeAspect="1" noChangeArrowheads="1"/>
            </p:cNvSpPr>
            <p:nvPr/>
          </p:nvSpPr>
          <p:spPr bwMode="auto">
            <a:xfrm flipH="1">
              <a:off x="8852439" y="249410"/>
              <a:ext cx="149330" cy="2395388"/>
            </a:xfrm>
            <a:prstGeom prst="rect">
              <a:avLst/>
            </a:prstGeom>
            <a:blipFill>
              <a:blip r:embed="rId5"/>
              <a:tile tx="0" ty="0" sx="100000" sy="100000" flip="none" algn="tl"/>
            </a:blip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9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ＭＳ Ｐゴシック" charset="-128"/>
                <a:cs typeface="Comic Sans MS"/>
              </a:endParaRPr>
            </a:p>
          </p:txBody>
        </p:sp>
        <p:sp>
          <p:nvSpPr>
            <p:cNvPr id="545" name="AutoShape 126" descr="Wide upward diagonal"/>
            <p:cNvSpPr>
              <a:spLocks noChangeAspect="1" noChangeArrowheads="1"/>
            </p:cNvSpPr>
            <p:nvPr/>
          </p:nvSpPr>
          <p:spPr bwMode="auto">
            <a:xfrm>
              <a:off x="8047009" y="941517"/>
              <a:ext cx="108026" cy="307956"/>
            </a:xfrm>
            <a:prstGeom prst="flowChartDelay">
              <a:avLst/>
            </a:prstGeom>
            <a:pattFill prst="wdUpDiag">
              <a:fgClr>
                <a:schemeClr val="accent1"/>
              </a:fgClr>
              <a:bgClr>
                <a:srgbClr val="FFFFFF"/>
              </a:bgClr>
            </a:patt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9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ＭＳ Ｐゴシック" charset="-128"/>
                <a:cs typeface="Comic Sans MS"/>
              </a:endParaRPr>
            </a:p>
          </p:txBody>
        </p:sp>
        <p:sp>
          <p:nvSpPr>
            <p:cNvPr id="546" name="AutoShape 127" descr="Wide upward diagonal"/>
            <p:cNvSpPr>
              <a:spLocks noChangeAspect="1" noChangeArrowheads="1"/>
            </p:cNvSpPr>
            <p:nvPr/>
          </p:nvSpPr>
          <p:spPr bwMode="auto">
            <a:xfrm>
              <a:off x="8056541" y="1295507"/>
              <a:ext cx="108026" cy="309544"/>
            </a:xfrm>
            <a:prstGeom prst="flowChartDelay">
              <a:avLst/>
            </a:prstGeom>
            <a:pattFill prst="wdUpDiag">
              <a:fgClr>
                <a:schemeClr val="accent1"/>
              </a:fgClr>
              <a:bgClr>
                <a:srgbClr val="FFFFFF"/>
              </a:bgClr>
            </a:patt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9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ＭＳ Ｐゴシック" charset="-128"/>
                <a:cs typeface="Comic Sans MS"/>
              </a:endParaRPr>
            </a:p>
          </p:txBody>
        </p:sp>
        <p:sp>
          <p:nvSpPr>
            <p:cNvPr id="547" name="AutoShape 128" descr="Wide upward diagonal"/>
            <p:cNvSpPr>
              <a:spLocks noChangeAspect="1" noChangeArrowheads="1"/>
            </p:cNvSpPr>
            <p:nvPr/>
          </p:nvSpPr>
          <p:spPr bwMode="auto">
            <a:xfrm>
              <a:off x="8058129" y="1651085"/>
              <a:ext cx="109615" cy="307956"/>
            </a:xfrm>
            <a:prstGeom prst="flowChartDelay">
              <a:avLst/>
            </a:prstGeom>
            <a:pattFill prst="wdUpDiag">
              <a:fgClr>
                <a:schemeClr val="accent1"/>
              </a:fgClr>
              <a:bgClr>
                <a:srgbClr val="FFFFFF"/>
              </a:bgClr>
            </a:patt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9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ＭＳ Ｐゴシック" charset="-128"/>
                <a:cs typeface="Comic Sans MS"/>
              </a:endParaRPr>
            </a:p>
          </p:txBody>
        </p:sp>
        <p:sp>
          <p:nvSpPr>
            <p:cNvPr id="548" name="AutoShape 128" descr="Wide upward diagonal"/>
            <p:cNvSpPr>
              <a:spLocks noChangeAspect="1" noChangeArrowheads="1"/>
            </p:cNvSpPr>
            <p:nvPr/>
          </p:nvSpPr>
          <p:spPr bwMode="auto">
            <a:xfrm>
              <a:off x="8067661" y="2013012"/>
              <a:ext cx="109615" cy="307956"/>
            </a:xfrm>
            <a:prstGeom prst="flowChartDelay">
              <a:avLst/>
            </a:prstGeom>
            <a:pattFill prst="wdUpDiag">
              <a:fgClr>
                <a:schemeClr val="accent1"/>
              </a:fgClr>
              <a:bgClr>
                <a:srgbClr val="FFFFFF"/>
              </a:bgClr>
            </a:patt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9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ＭＳ Ｐゴシック" charset="-128"/>
                <a:cs typeface="Comic Sans MS"/>
              </a:endParaRPr>
            </a:p>
          </p:txBody>
        </p:sp>
        <p:sp>
          <p:nvSpPr>
            <p:cNvPr id="549" name="Freeform 548"/>
            <p:cNvSpPr/>
            <p:nvPr/>
          </p:nvSpPr>
          <p:spPr>
            <a:xfrm flipH="1">
              <a:off x="8058129" y="2679721"/>
              <a:ext cx="787955" cy="314306"/>
            </a:xfrm>
            <a:custGeom>
              <a:avLst/>
              <a:gdLst>
                <a:gd name="connsiteX0" fmla="*/ 0 w 1645920"/>
                <a:gd name="connsiteY0" fmla="*/ 0 h 774551"/>
                <a:gd name="connsiteX1" fmla="*/ 10758 w 1645920"/>
                <a:gd name="connsiteY1" fmla="*/ 763793 h 774551"/>
                <a:gd name="connsiteX2" fmla="*/ 1645920 w 1645920"/>
                <a:gd name="connsiteY2" fmla="*/ 774551 h 774551"/>
                <a:gd name="connsiteX3" fmla="*/ 0 w 1645920"/>
                <a:gd name="connsiteY3" fmla="*/ 0 h 774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45920" h="774551">
                  <a:moveTo>
                    <a:pt x="0" y="0"/>
                  </a:moveTo>
                  <a:lnTo>
                    <a:pt x="10758" y="763793"/>
                  </a:lnTo>
                  <a:lnTo>
                    <a:pt x="1645920" y="7745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tile tx="0" ty="0" sx="100000" sy="10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50" name="Freeform 549"/>
            <p:cNvSpPr/>
            <p:nvPr/>
          </p:nvSpPr>
          <p:spPr>
            <a:xfrm flipH="1" flipV="1">
              <a:off x="8021592" y="246235"/>
              <a:ext cx="819727" cy="312718"/>
            </a:xfrm>
            <a:custGeom>
              <a:avLst/>
              <a:gdLst>
                <a:gd name="connsiteX0" fmla="*/ 0 w 1645920"/>
                <a:gd name="connsiteY0" fmla="*/ 0 h 774551"/>
                <a:gd name="connsiteX1" fmla="*/ 10758 w 1645920"/>
                <a:gd name="connsiteY1" fmla="*/ 763793 h 774551"/>
                <a:gd name="connsiteX2" fmla="*/ 1645920 w 1645920"/>
                <a:gd name="connsiteY2" fmla="*/ 774551 h 774551"/>
                <a:gd name="connsiteX3" fmla="*/ 0 w 1645920"/>
                <a:gd name="connsiteY3" fmla="*/ 0 h 774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45920" h="774551">
                  <a:moveTo>
                    <a:pt x="0" y="0"/>
                  </a:moveTo>
                  <a:lnTo>
                    <a:pt x="10758" y="763793"/>
                  </a:lnTo>
                  <a:lnTo>
                    <a:pt x="1645920" y="7745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tile tx="0" ty="0" sx="100000" sy="10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51" name="AutoShape 126" descr="Wide upward diagonal"/>
            <p:cNvSpPr>
              <a:spLocks noChangeAspect="1" noChangeArrowheads="1"/>
            </p:cNvSpPr>
            <p:nvPr/>
          </p:nvSpPr>
          <p:spPr bwMode="auto">
            <a:xfrm>
              <a:off x="8047009" y="585939"/>
              <a:ext cx="108026" cy="307956"/>
            </a:xfrm>
            <a:prstGeom prst="flowChartDelay">
              <a:avLst/>
            </a:prstGeom>
            <a:pattFill prst="wdUpDiag">
              <a:fgClr>
                <a:schemeClr val="accent1"/>
              </a:fgClr>
              <a:bgClr>
                <a:srgbClr val="FFFFFF"/>
              </a:bgClr>
            </a:patt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9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ＭＳ Ｐゴシック" charset="-128"/>
                <a:cs typeface="Comic Sans MS"/>
              </a:endParaRPr>
            </a:p>
          </p:txBody>
        </p:sp>
        <p:sp>
          <p:nvSpPr>
            <p:cNvPr id="552" name="Text Box 113"/>
            <p:cNvSpPr txBox="1">
              <a:spLocks noChangeAspect="1" noChangeArrowheads="1"/>
            </p:cNvSpPr>
            <p:nvPr/>
          </p:nvSpPr>
          <p:spPr bwMode="auto">
            <a:xfrm flipH="1">
              <a:off x="8021592" y="493870"/>
              <a:ext cx="525832" cy="182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9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/>
                  <a:ea typeface="ＭＳ Ｐゴシック" charset="-128"/>
                  <a:cs typeface="Comic Sans MS"/>
                </a:rPr>
                <a:t>30  </a:t>
              </a:r>
              <a:r>
                <a:rPr lang="en-US" sz="900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/>
                  <a:ea typeface="ＭＳ Ｐゴシック" charset="-128"/>
                  <a:cs typeface="Comic Sans MS"/>
                </a:rPr>
                <a:t>GeV</a:t>
              </a:r>
              <a:r>
                <a:rPr lang="en-US" sz="9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/>
                  <a:ea typeface="ＭＳ Ｐゴシック" charset="-128"/>
                  <a:cs typeface="Comic Sans MS"/>
                </a:rPr>
                <a:t> </a:t>
              </a:r>
              <a:endParaRPr lang="en-US" sz="9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ＭＳ Ｐゴシック" charset="-128"/>
                <a:cs typeface="Comic Sans MS"/>
              </a:endParaRPr>
            </a:p>
          </p:txBody>
        </p:sp>
        <p:sp>
          <p:nvSpPr>
            <p:cNvPr id="553" name="Text Box 119"/>
            <p:cNvSpPr txBox="1">
              <a:spLocks noChangeAspect="1" noChangeArrowheads="1"/>
            </p:cNvSpPr>
            <p:nvPr/>
          </p:nvSpPr>
          <p:spPr bwMode="auto">
            <a:xfrm flipH="1">
              <a:off x="8116909" y="2251123"/>
              <a:ext cx="438459" cy="182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9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/>
                  <a:ea typeface="ＭＳ Ｐゴシック" charset="-128"/>
                  <a:cs typeface="Comic Sans MS"/>
                </a:rPr>
                <a:t>5 </a:t>
              </a:r>
              <a:r>
                <a:rPr lang="en-US" sz="900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/>
                  <a:ea typeface="ＭＳ Ｐゴシック" charset="-128"/>
                  <a:cs typeface="Comic Sans MS"/>
                </a:rPr>
                <a:t>GeV</a:t>
              </a:r>
              <a:r>
                <a:rPr lang="en-US" sz="9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/>
                  <a:ea typeface="ＭＳ Ｐゴシック" charset="-128"/>
                  <a:cs typeface="Comic Sans MS"/>
                </a:rPr>
                <a:t> </a:t>
              </a:r>
            </a:p>
          </p:txBody>
        </p:sp>
        <p:grpSp>
          <p:nvGrpSpPr>
            <p:cNvPr id="644235" name="Group 189"/>
            <p:cNvGrpSpPr>
              <a:grpSpLocks/>
            </p:cNvGrpSpPr>
            <p:nvPr/>
          </p:nvGrpSpPr>
          <p:grpSpPr bwMode="auto">
            <a:xfrm>
              <a:off x="7700401" y="2386576"/>
              <a:ext cx="539755" cy="631170"/>
              <a:chOff x="7700401" y="2386576"/>
              <a:chExt cx="539755" cy="631170"/>
            </a:xfrm>
          </p:grpSpPr>
          <p:sp>
            <p:nvSpPr>
              <p:cNvPr id="556" name="Freeform 123" descr="Wide upward diagonal"/>
              <p:cNvSpPr>
                <a:spLocks noChangeAspect="1"/>
              </p:cNvSpPr>
              <p:nvPr/>
            </p:nvSpPr>
            <p:spPr bwMode="auto">
              <a:xfrm flipH="1">
                <a:off x="8077192" y="2744805"/>
                <a:ext cx="163628" cy="260334"/>
              </a:xfrm>
              <a:custGeom>
                <a:avLst/>
                <a:gdLst>
                  <a:gd name="T0" fmla="*/ 228 w 228"/>
                  <a:gd name="T1" fmla="*/ 0 h 432"/>
                  <a:gd name="T2" fmla="*/ 0 w 228"/>
                  <a:gd name="T3" fmla="*/ 344 h 432"/>
                  <a:gd name="T4" fmla="*/ 228 w 228"/>
                  <a:gd name="T5" fmla="*/ 432 h 432"/>
                  <a:gd name="T6" fmla="*/ 228 w 228"/>
                  <a:gd name="T7" fmla="*/ 0 h 43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8"/>
                  <a:gd name="T13" fmla="*/ 0 h 432"/>
                  <a:gd name="T14" fmla="*/ 228 w 228"/>
                  <a:gd name="T15" fmla="*/ 432 h 43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8" h="432">
                    <a:moveTo>
                      <a:pt x="228" y="0"/>
                    </a:moveTo>
                    <a:lnTo>
                      <a:pt x="0" y="344"/>
                    </a:lnTo>
                    <a:lnTo>
                      <a:pt x="228" y="432"/>
                    </a:lnTo>
                    <a:lnTo>
                      <a:pt x="228" y="0"/>
                    </a:lnTo>
                    <a:close/>
                  </a:path>
                </a:pathLst>
              </a:custGeom>
              <a:pattFill prst="wdUpDiag">
                <a:fgClr>
                  <a:schemeClr val="accent1"/>
                </a:fgClr>
                <a:bgClr>
                  <a:srgbClr val="FFFFFF"/>
                </a:bgClr>
              </a:patt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9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/>
                  <a:ea typeface="ＭＳ Ｐゴシック" charset="-128"/>
                  <a:cs typeface="Comic Sans MS"/>
                </a:endParaRPr>
              </a:p>
            </p:txBody>
          </p:sp>
          <p:sp>
            <p:nvSpPr>
              <p:cNvPr id="557" name="AutoShape 128" descr="Wide upward diagonal"/>
              <p:cNvSpPr>
                <a:spLocks noChangeAspect="1" noChangeArrowheads="1"/>
              </p:cNvSpPr>
              <p:nvPr/>
            </p:nvSpPr>
            <p:spPr bwMode="auto">
              <a:xfrm>
                <a:off x="8072427" y="2386052"/>
                <a:ext cx="108026" cy="309543"/>
              </a:xfrm>
              <a:prstGeom prst="flowChartDelay">
                <a:avLst/>
              </a:prstGeom>
              <a:pattFill prst="wdUpDiag">
                <a:fgClr>
                  <a:schemeClr val="accent1"/>
                </a:fgClr>
                <a:bgClr>
                  <a:srgbClr val="FFFFFF"/>
                </a:bgClr>
              </a:pattFill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9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/>
                  <a:ea typeface="ＭＳ Ｐゴシック" charset="-128"/>
                  <a:cs typeface="Comic Sans MS"/>
                </a:endParaRPr>
              </a:p>
            </p:txBody>
          </p:sp>
          <p:grpSp>
            <p:nvGrpSpPr>
              <p:cNvPr id="644239" name="Group 188"/>
              <p:cNvGrpSpPr>
                <a:grpSpLocks/>
              </p:cNvGrpSpPr>
              <p:nvPr/>
            </p:nvGrpSpPr>
            <p:grpSpPr bwMode="auto">
              <a:xfrm>
                <a:off x="7700401" y="2421574"/>
                <a:ext cx="370117" cy="596172"/>
                <a:chOff x="7700401" y="2421574"/>
                <a:chExt cx="370117" cy="596172"/>
              </a:xfrm>
            </p:grpSpPr>
            <p:grpSp>
              <p:nvGrpSpPr>
                <p:cNvPr id="644240" name="Group 86"/>
                <p:cNvGrpSpPr>
                  <a:grpSpLocks noChangeAspect="1"/>
                </p:cNvGrpSpPr>
                <p:nvPr/>
              </p:nvGrpSpPr>
              <p:grpSpPr bwMode="auto">
                <a:xfrm>
                  <a:off x="7700401" y="2556135"/>
                  <a:ext cx="352969" cy="330067"/>
                  <a:chOff x="1814" y="2475"/>
                  <a:chExt cx="494" cy="547"/>
                </a:xfrm>
              </p:grpSpPr>
              <p:grpSp>
                <p:nvGrpSpPr>
                  <p:cNvPr id="644251" name="Group 8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814" y="2475"/>
                    <a:ext cx="492" cy="273"/>
                    <a:chOff x="1814" y="2475"/>
                    <a:chExt cx="492" cy="273"/>
                  </a:xfrm>
                </p:grpSpPr>
                <p:sp>
                  <p:nvSpPr>
                    <p:cNvPr id="575" name="Rectangle 88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-1642664">
                      <a:off x="1910" y="2643"/>
                      <a:ext cx="62" cy="63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hangingPunct="0">
                        <a:defRPr/>
                      </a:pPr>
                      <a:endParaRPr lang="en-US" sz="9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/>
                        <a:ea typeface="ＭＳ Ｐゴシック" charset="-128"/>
                        <a:cs typeface="Comic Sans MS"/>
                      </a:endParaRPr>
                    </a:p>
                  </p:txBody>
                </p:sp>
                <p:sp>
                  <p:nvSpPr>
                    <p:cNvPr id="576" name="Freeform 8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814" y="2490"/>
                      <a:ext cx="491" cy="258"/>
                    </a:xfrm>
                    <a:custGeom>
                      <a:avLst/>
                      <a:gdLst>
                        <a:gd name="T0" fmla="*/ 104 w 492"/>
                        <a:gd name="T1" fmla="*/ 258 h 258"/>
                        <a:gd name="T2" fmla="*/ 0 w 492"/>
                        <a:gd name="T3" fmla="*/ 258 h 258"/>
                        <a:gd name="T4" fmla="*/ 0 w 492"/>
                        <a:gd name="T5" fmla="*/ 0 h 258"/>
                        <a:gd name="T6" fmla="*/ 364 w 492"/>
                        <a:gd name="T7" fmla="*/ 0 h 258"/>
                        <a:gd name="T8" fmla="*/ 492 w 492"/>
                        <a:gd name="T9" fmla="*/ 218 h 258"/>
                        <a:gd name="T10" fmla="*/ 190 w 492"/>
                        <a:gd name="T11" fmla="*/ 218 h 258"/>
                        <a:gd name="T12" fmla="*/ 146 w 492"/>
                        <a:gd name="T13" fmla="*/ 128 h 258"/>
                        <a:gd name="T14" fmla="*/ 80 w 492"/>
                        <a:gd name="T15" fmla="*/ 162 h 258"/>
                        <a:gd name="T16" fmla="*/ 104 w 492"/>
                        <a:gd name="T17" fmla="*/ 258 h 258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492"/>
                        <a:gd name="T28" fmla="*/ 0 h 258"/>
                        <a:gd name="T29" fmla="*/ 492 w 492"/>
                        <a:gd name="T30" fmla="*/ 258 h 258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492" h="258">
                          <a:moveTo>
                            <a:pt x="104" y="258"/>
                          </a:moveTo>
                          <a:lnTo>
                            <a:pt x="0" y="258"/>
                          </a:lnTo>
                          <a:lnTo>
                            <a:pt x="0" y="0"/>
                          </a:lnTo>
                          <a:lnTo>
                            <a:pt x="364" y="0"/>
                          </a:lnTo>
                          <a:lnTo>
                            <a:pt x="492" y="218"/>
                          </a:lnTo>
                          <a:lnTo>
                            <a:pt x="190" y="218"/>
                          </a:lnTo>
                          <a:lnTo>
                            <a:pt x="146" y="128"/>
                          </a:lnTo>
                          <a:lnTo>
                            <a:pt x="80" y="162"/>
                          </a:lnTo>
                          <a:lnTo>
                            <a:pt x="104" y="258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hangingPunct="0">
                        <a:defRPr/>
                      </a:pPr>
                      <a:endParaRPr lang="en-US" sz="9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/>
                        <a:ea typeface="ＭＳ Ｐゴシック" charset="-128"/>
                        <a:cs typeface="Comic Sans MS"/>
                      </a:endParaRPr>
                    </a:p>
                  </p:txBody>
                </p:sp>
                <p:sp>
                  <p:nvSpPr>
                    <p:cNvPr id="577" name="Rectangle 90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-1642664">
                      <a:off x="2197" y="2475"/>
                      <a:ext cx="62" cy="63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hangingPunct="0">
                        <a:defRPr/>
                      </a:pPr>
                      <a:endParaRPr lang="en-US" sz="9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/>
                        <a:ea typeface="ＭＳ Ｐゴシック" charset="-128"/>
                        <a:cs typeface="Comic Sans MS"/>
                      </a:endParaRPr>
                    </a:p>
                  </p:txBody>
                </p:sp>
              </p:grpSp>
              <p:grpSp>
                <p:nvGrpSpPr>
                  <p:cNvPr id="644252" name="Group 91"/>
                  <p:cNvGrpSpPr>
                    <a:grpSpLocks noChangeAspect="1"/>
                  </p:cNvGrpSpPr>
                  <p:nvPr/>
                </p:nvGrpSpPr>
                <p:grpSpPr bwMode="auto">
                  <a:xfrm flipV="1">
                    <a:off x="1816" y="2749"/>
                    <a:ext cx="492" cy="273"/>
                    <a:chOff x="1814" y="2475"/>
                    <a:chExt cx="492" cy="273"/>
                  </a:xfrm>
                </p:grpSpPr>
                <p:sp>
                  <p:nvSpPr>
                    <p:cNvPr id="572" name="Rectangle 92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-1642664">
                      <a:off x="1910" y="2644"/>
                      <a:ext cx="62" cy="63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hangingPunct="0">
                        <a:defRPr/>
                      </a:pPr>
                      <a:endParaRPr lang="en-US" sz="9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/>
                        <a:ea typeface="ＭＳ Ｐゴシック" charset="-128"/>
                        <a:cs typeface="Comic Sans MS"/>
                      </a:endParaRPr>
                    </a:p>
                  </p:txBody>
                </p:sp>
                <p:sp>
                  <p:nvSpPr>
                    <p:cNvPr id="573" name="Freeform 9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815" y="2491"/>
                      <a:ext cx="491" cy="258"/>
                    </a:xfrm>
                    <a:custGeom>
                      <a:avLst/>
                      <a:gdLst>
                        <a:gd name="T0" fmla="*/ 104 w 492"/>
                        <a:gd name="T1" fmla="*/ 258 h 258"/>
                        <a:gd name="T2" fmla="*/ 0 w 492"/>
                        <a:gd name="T3" fmla="*/ 258 h 258"/>
                        <a:gd name="T4" fmla="*/ 0 w 492"/>
                        <a:gd name="T5" fmla="*/ 0 h 258"/>
                        <a:gd name="T6" fmla="*/ 364 w 492"/>
                        <a:gd name="T7" fmla="*/ 0 h 258"/>
                        <a:gd name="T8" fmla="*/ 492 w 492"/>
                        <a:gd name="T9" fmla="*/ 218 h 258"/>
                        <a:gd name="T10" fmla="*/ 190 w 492"/>
                        <a:gd name="T11" fmla="*/ 218 h 258"/>
                        <a:gd name="T12" fmla="*/ 146 w 492"/>
                        <a:gd name="T13" fmla="*/ 128 h 258"/>
                        <a:gd name="T14" fmla="*/ 80 w 492"/>
                        <a:gd name="T15" fmla="*/ 162 h 258"/>
                        <a:gd name="T16" fmla="*/ 104 w 492"/>
                        <a:gd name="T17" fmla="*/ 258 h 258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492"/>
                        <a:gd name="T28" fmla="*/ 0 h 258"/>
                        <a:gd name="T29" fmla="*/ 492 w 492"/>
                        <a:gd name="T30" fmla="*/ 258 h 258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492" h="258">
                          <a:moveTo>
                            <a:pt x="104" y="258"/>
                          </a:moveTo>
                          <a:lnTo>
                            <a:pt x="0" y="258"/>
                          </a:lnTo>
                          <a:lnTo>
                            <a:pt x="0" y="0"/>
                          </a:lnTo>
                          <a:lnTo>
                            <a:pt x="364" y="0"/>
                          </a:lnTo>
                          <a:lnTo>
                            <a:pt x="492" y="218"/>
                          </a:lnTo>
                          <a:lnTo>
                            <a:pt x="190" y="218"/>
                          </a:lnTo>
                          <a:lnTo>
                            <a:pt x="146" y="128"/>
                          </a:lnTo>
                          <a:lnTo>
                            <a:pt x="80" y="162"/>
                          </a:lnTo>
                          <a:lnTo>
                            <a:pt x="104" y="258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hangingPunct="0">
                        <a:defRPr/>
                      </a:pPr>
                      <a:endParaRPr lang="en-US" sz="9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/>
                        <a:ea typeface="ＭＳ Ｐゴシック" charset="-128"/>
                        <a:cs typeface="Comic Sans MS"/>
                      </a:endParaRPr>
                    </a:p>
                  </p:txBody>
                </p:sp>
                <p:sp>
                  <p:nvSpPr>
                    <p:cNvPr id="574" name="Rectangle 94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-1642664">
                      <a:off x="2197" y="2475"/>
                      <a:ext cx="62" cy="63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hangingPunct="0">
                        <a:defRPr/>
                      </a:pPr>
                      <a:endParaRPr lang="en-US" sz="9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/>
                        <a:ea typeface="ＭＳ Ｐゴシック" charset="-128"/>
                        <a:cs typeface="Comic Sans MS"/>
                      </a:endParaRPr>
                    </a:p>
                  </p:txBody>
                </p:sp>
              </p:grpSp>
            </p:grpSp>
            <p:grpSp>
              <p:nvGrpSpPr>
                <p:cNvPr id="644241" name="Group 101"/>
                <p:cNvGrpSpPr>
                  <a:grpSpLocks noChangeAspect="1"/>
                </p:cNvGrpSpPr>
                <p:nvPr/>
              </p:nvGrpSpPr>
              <p:grpSpPr bwMode="auto">
                <a:xfrm flipH="1">
                  <a:off x="8050512" y="2421574"/>
                  <a:ext cx="17148" cy="277570"/>
                  <a:chOff x="772" y="236"/>
                  <a:chExt cx="24" cy="460"/>
                </a:xfrm>
              </p:grpSpPr>
              <p:sp>
                <p:nvSpPr>
                  <p:cNvPr id="567" name="Freeform 102"/>
                  <p:cNvSpPr>
                    <a:spLocks noChangeAspect="1"/>
                  </p:cNvSpPr>
                  <p:nvPr/>
                </p:nvSpPr>
                <p:spPr bwMode="auto">
                  <a:xfrm>
                    <a:off x="781" y="238"/>
                    <a:ext cx="16" cy="458"/>
                  </a:xfrm>
                  <a:custGeom>
                    <a:avLst/>
                    <a:gdLst>
                      <a:gd name="T0" fmla="*/ 16 w 16"/>
                      <a:gd name="T1" fmla="*/ 458 h 458"/>
                      <a:gd name="T2" fmla="*/ 0 w 16"/>
                      <a:gd name="T3" fmla="*/ 448 h 458"/>
                      <a:gd name="T4" fmla="*/ 2 w 16"/>
                      <a:gd name="T5" fmla="*/ 0 h 458"/>
                      <a:gd name="T6" fmla="*/ 0 60000 65536"/>
                      <a:gd name="T7" fmla="*/ 0 60000 65536"/>
                      <a:gd name="T8" fmla="*/ 0 60000 65536"/>
                      <a:gd name="T9" fmla="*/ 0 w 16"/>
                      <a:gd name="T10" fmla="*/ 0 h 458"/>
                      <a:gd name="T11" fmla="*/ 16 w 16"/>
                      <a:gd name="T12" fmla="*/ 458 h 45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" h="458">
                        <a:moveTo>
                          <a:pt x="16" y="458"/>
                        </a:moveTo>
                        <a:lnTo>
                          <a:pt x="0" y="448"/>
                        </a:lnTo>
                        <a:lnTo>
                          <a:pt x="2" y="0"/>
                        </a:ln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90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/>
                      <a:ea typeface="ＭＳ Ｐゴシック" charset="-128"/>
                      <a:cs typeface="Comic Sans MS"/>
                    </a:endParaRPr>
                  </a:p>
                </p:txBody>
              </p:sp>
              <p:sp>
                <p:nvSpPr>
                  <p:cNvPr id="568" name="Freeform 103"/>
                  <p:cNvSpPr>
                    <a:spLocks noChangeAspect="1"/>
                  </p:cNvSpPr>
                  <p:nvPr/>
                </p:nvSpPr>
                <p:spPr bwMode="auto">
                  <a:xfrm>
                    <a:off x="772" y="235"/>
                    <a:ext cx="16" cy="458"/>
                  </a:xfrm>
                  <a:custGeom>
                    <a:avLst/>
                    <a:gdLst>
                      <a:gd name="T0" fmla="*/ 16 w 16"/>
                      <a:gd name="T1" fmla="*/ 458 h 458"/>
                      <a:gd name="T2" fmla="*/ 0 w 16"/>
                      <a:gd name="T3" fmla="*/ 448 h 458"/>
                      <a:gd name="T4" fmla="*/ 2 w 16"/>
                      <a:gd name="T5" fmla="*/ 0 h 458"/>
                      <a:gd name="T6" fmla="*/ 0 60000 65536"/>
                      <a:gd name="T7" fmla="*/ 0 60000 65536"/>
                      <a:gd name="T8" fmla="*/ 0 60000 65536"/>
                      <a:gd name="T9" fmla="*/ 0 w 16"/>
                      <a:gd name="T10" fmla="*/ 0 h 458"/>
                      <a:gd name="T11" fmla="*/ 16 w 16"/>
                      <a:gd name="T12" fmla="*/ 458 h 45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" h="458">
                        <a:moveTo>
                          <a:pt x="16" y="458"/>
                        </a:moveTo>
                        <a:lnTo>
                          <a:pt x="0" y="448"/>
                        </a:lnTo>
                        <a:lnTo>
                          <a:pt x="2" y="0"/>
                        </a:ln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90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/>
                      <a:ea typeface="ＭＳ Ｐゴシック" charset="-128"/>
                      <a:cs typeface="Comic Sans MS"/>
                    </a:endParaRPr>
                  </a:p>
                </p:txBody>
              </p:sp>
              <p:sp>
                <p:nvSpPr>
                  <p:cNvPr id="569" name="Freeform 104"/>
                  <p:cNvSpPr>
                    <a:spLocks noChangeAspect="1"/>
                  </p:cNvSpPr>
                  <p:nvPr/>
                </p:nvSpPr>
                <p:spPr bwMode="auto">
                  <a:xfrm>
                    <a:off x="772" y="238"/>
                    <a:ext cx="16" cy="458"/>
                  </a:xfrm>
                  <a:custGeom>
                    <a:avLst/>
                    <a:gdLst>
                      <a:gd name="T0" fmla="*/ 16 w 16"/>
                      <a:gd name="T1" fmla="*/ 458 h 458"/>
                      <a:gd name="T2" fmla="*/ 0 w 16"/>
                      <a:gd name="T3" fmla="*/ 448 h 458"/>
                      <a:gd name="T4" fmla="*/ 2 w 16"/>
                      <a:gd name="T5" fmla="*/ 0 h 458"/>
                      <a:gd name="T6" fmla="*/ 0 60000 65536"/>
                      <a:gd name="T7" fmla="*/ 0 60000 65536"/>
                      <a:gd name="T8" fmla="*/ 0 60000 65536"/>
                      <a:gd name="T9" fmla="*/ 0 w 16"/>
                      <a:gd name="T10" fmla="*/ 0 h 458"/>
                      <a:gd name="T11" fmla="*/ 16 w 16"/>
                      <a:gd name="T12" fmla="*/ 458 h 45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" h="458">
                        <a:moveTo>
                          <a:pt x="16" y="458"/>
                        </a:moveTo>
                        <a:lnTo>
                          <a:pt x="0" y="448"/>
                        </a:lnTo>
                        <a:lnTo>
                          <a:pt x="2" y="0"/>
                        </a:ln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90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/>
                      <a:ea typeface="ＭＳ Ｐゴシック" charset="-128"/>
                      <a:cs typeface="Comic Sans MS"/>
                    </a:endParaRPr>
                  </a:p>
                </p:txBody>
              </p:sp>
            </p:grpSp>
            <p:grpSp>
              <p:nvGrpSpPr>
                <p:cNvPr id="644242" name="Group 105"/>
                <p:cNvGrpSpPr>
                  <a:grpSpLocks noChangeAspect="1"/>
                </p:cNvGrpSpPr>
                <p:nvPr/>
              </p:nvGrpSpPr>
              <p:grpSpPr bwMode="auto">
                <a:xfrm flipH="1" flipV="1">
                  <a:off x="8053370" y="2740176"/>
                  <a:ext cx="17148" cy="277570"/>
                  <a:chOff x="772" y="236"/>
                  <a:chExt cx="24" cy="460"/>
                </a:xfrm>
              </p:grpSpPr>
              <p:sp>
                <p:nvSpPr>
                  <p:cNvPr id="564" name="Freeform 106"/>
                  <p:cNvSpPr>
                    <a:spLocks noChangeAspect="1"/>
                  </p:cNvSpPr>
                  <p:nvPr/>
                </p:nvSpPr>
                <p:spPr bwMode="auto">
                  <a:xfrm>
                    <a:off x="780" y="238"/>
                    <a:ext cx="16" cy="458"/>
                  </a:xfrm>
                  <a:custGeom>
                    <a:avLst/>
                    <a:gdLst>
                      <a:gd name="T0" fmla="*/ 16 w 16"/>
                      <a:gd name="T1" fmla="*/ 458 h 458"/>
                      <a:gd name="T2" fmla="*/ 0 w 16"/>
                      <a:gd name="T3" fmla="*/ 448 h 458"/>
                      <a:gd name="T4" fmla="*/ 2 w 16"/>
                      <a:gd name="T5" fmla="*/ 0 h 458"/>
                      <a:gd name="T6" fmla="*/ 0 60000 65536"/>
                      <a:gd name="T7" fmla="*/ 0 60000 65536"/>
                      <a:gd name="T8" fmla="*/ 0 60000 65536"/>
                      <a:gd name="T9" fmla="*/ 0 w 16"/>
                      <a:gd name="T10" fmla="*/ 0 h 458"/>
                      <a:gd name="T11" fmla="*/ 16 w 16"/>
                      <a:gd name="T12" fmla="*/ 458 h 45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" h="458">
                        <a:moveTo>
                          <a:pt x="16" y="458"/>
                        </a:moveTo>
                        <a:lnTo>
                          <a:pt x="0" y="448"/>
                        </a:lnTo>
                        <a:lnTo>
                          <a:pt x="2" y="0"/>
                        </a:ln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90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/>
                      <a:ea typeface="ＭＳ Ｐゴシック" charset="-128"/>
                      <a:cs typeface="Comic Sans MS"/>
                    </a:endParaRPr>
                  </a:p>
                </p:txBody>
              </p:sp>
              <p:sp>
                <p:nvSpPr>
                  <p:cNvPr id="565" name="Freeform 107"/>
                  <p:cNvSpPr>
                    <a:spLocks noChangeAspect="1"/>
                  </p:cNvSpPr>
                  <p:nvPr/>
                </p:nvSpPr>
                <p:spPr bwMode="auto">
                  <a:xfrm>
                    <a:off x="772" y="236"/>
                    <a:ext cx="16" cy="458"/>
                  </a:xfrm>
                  <a:custGeom>
                    <a:avLst/>
                    <a:gdLst>
                      <a:gd name="T0" fmla="*/ 16 w 16"/>
                      <a:gd name="T1" fmla="*/ 458 h 458"/>
                      <a:gd name="T2" fmla="*/ 0 w 16"/>
                      <a:gd name="T3" fmla="*/ 448 h 458"/>
                      <a:gd name="T4" fmla="*/ 2 w 16"/>
                      <a:gd name="T5" fmla="*/ 0 h 458"/>
                      <a:gd name="T6" fmla="*/ 0 60000 65536"/>
                      <a:gd name="T7" fmla="*/ 0 60000 65536"/>
                      <a:gd name="T8" fmla="*/ 0 60000 65536"/>
                      <a:gd name="T9" fmla="*/ 0 w 16"/>
                      <a:gd name="T10" fmla="*/ 0 h 458"/>
                      <a:gd name="T11" fmla="*/ 16 w 16"/>
                      <a:gd name="T12" fmla="*/ 458 h 45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" h="458">
                        <a:moveTo>
                          <a:pt x="16" y="458"/>
                        </a:moveTo>
                        <a:lnTo>
                          <a:pt x="0" y="448"/>
                        </a:lnTo>
                        <a:lnTo>
                          <a:pt x="2" y="0"/>
                        </a:ln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90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/>
                      <a:ea typeface="ＭＳ Ｐゴシック" charset="-128"/>
                      <a:cs typeface="Comic Sans MS"/>
                    </a:endParaRPr>
                  </a:p>
                </p:txBody>
              </p:sp>
              <p:sp>
                <p:nvSpPr>
                  <p:cNvPr id="566" name="Freeform 108"/>
                  <p:cNvSpPr>
                    <a:spLocks noChangeAspect="1"/>
                  </p:cNvSpPr>
                  <p:nvPr/>
                </p:nvSpPr>
                <p:spPr bwMode="auto">
                  <a:xfrm>
                    <a:off x="772" y="238"/>
                    <a:ext cx="16" cy="458"/>
                  </a:xfrm>
                  <a:custGeom>
                    <a:avLst/>
                    <a:gdLst>
                      <a:gd name="T0" fmla="*/ 16 w 16"/>
                      <a:gd name="T1" fmla="*/ 458 h 458"/>
                      <a:gd name="T2" fmla="*/ 0 w 16"/>
                      <a:gd name="T3" fmla="*/ 448 h 458"/>
                      <a:gd name="T4" fmla="*/ 2 w 16"/>
                      <a:gd name="T5" fmla="*/ 0 h 458"/>
                      <a:gd name="T6" fmla="*/ 0 60000 65536"/>
                      <a:gd name="T7" fmla="*/ 0 60000 65536"/>
                      <a:gd name="T8" fmla="*/ 0 60000 65536"/>
                      <a:gd name="T9" fmla="*/ 0 w 16"/>
                      <a:gd name="T10" fmla="*/ 0 h 458"/>
                      <a:gd name="T11" fmla="*/ 16 w 16"/>
                      <a:gd name="T12" fmla="*/ 458 h 45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" h="458">
                        <a:moveTo>
                          <a:pt x="16" y="458"/>
                        </a:moveTo>
                        <a:lnTo>
                          <a:pt x="0" y="448"/>
                        </a:lnTo>
                        <a:lnTo>
                          <a:pt x="2" y="0"/>
                        </a:ln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90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/>
                      <a:ea typeface="ＭＳ Ｐゴシック" charset="-128"/>
                      <a:cs typeface="Comic Sans MS"/>
                    </a:endParaRPr>
                  </a:p>
                </p:txBody>
              </p:sp>
            </p:grpSp>
            <p:sp>
              <p:nvSpPr>
                <p:cNvPr id="562" name="Line 109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8047009" y="2738455"/>
                  <a:ext cx="1747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9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/>
                    <a:ea typeface="ＭＳ Ｐゴシック" charset="-128"/>
                    <a:cs typeface="Comic Sans MS"/>
                  </a:endParaRPr>
                </a:p>
              </p:txBody>
            </p:sp>
            <p:sp>
              <p:nvSpPr>
                <p:cNvPr id="563" name="Line 110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8043832" y="2700358"/>
                  <a:ext cx="1747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9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/>
                    <a:ea typeface="ＭＳ Ｐゴシック" charset="-128"/>
                    <a:cs typeface="Comic Sans MS"/>
                  </a:endParaRPr>
                </a:p>
              </p:txBody>
            </p:sp>
          </p:grpSp>
        </p:grpSp>
        <p:sp>
          <p:nvSpPr>
            <p:cNvPr id="555" name="Text Box 119"/>
            <p:cNvSpPr txBox="1">
              <a:spLocks noChangeAspect="1" noChangeArrowheads="1"/>
            </p:cNvSpPr>
            <p:nvPr/>
          </p:nvSpPr>
          <p:spPr bwMode="auto">
            <a:xfrm flipH="1">
              <a:off x="8145504" y="2584477"/>
              <a:ext cx="621150" cy="2317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9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/>
                  <a:ea typeface="ＭＳ Ｐゴシック" charset="-128"/>
                  <a:cs typeface="Comic Sans MS"/>
                </a:rPr>
                <a:t>0.1 </a:t>
              </a:r>
              <a:r>
                <a:rPr lang="en-US" sz="900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/>
                  <a:ea typeface="ＭＳ Ｐゴシック" charset="-128"/>
                  <a:cs typeface="Comic Sans MS"/>
                </a:rPr>
                <a:t>GeV</a:t>
              </a:r>
              <a:r>
                <a:rPr lang="en-US" sz="9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/>
                  <a:ea typeface="ＭＳ Ｐゴシック" charset="-128"/>
                  <a:cs typeface="Comic Sans MS"/>
                </a:rPr>
                <a:t> </a:t>
              </a:r>
            </a:p>
          </p:txBody>
        </p:sp>
      </p:grpSp>
      <p:cxnSp>
        <p:nvCxnSpPr>
          <p:cNvPr id="620" name="Straight Arrow Connector 619"/>
          <p:cNvCxnSpPr/>
          <p:nvPr/>
        </p:nvCxnSpPr>
        <p:spPr>
          <a:xfrm rot="10800000" flipV="1">
            <a:off x="6054725" y="971550"/>
            <a:ext cx="2686050" cy="4857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3" name="Title 284"/>
          <p:cNvSpPr>
            <a:spLocks noGrp="1"/>
          </p:cNvSpPr>
          <p:nvPr>
            <p:ph type="title"/>
          </p:nvPr>
        </p:nvSpPr>
        <p:spPr>
          <a:xfrm>
            <a:off x="660400" y="25400"/>
            <a:ext cx="8458200" cy="482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The latest design of </a:t>
            </a:r>
            <a:r>
              <a:rPr lang="en-US" dirty="0" err="1" smtClean="0"/>
              <a:t>eRHIC</a:t>
            </a:r>
            <a:endParaRPr lang="en-US" dirty="0"/>
          </a:p>
        </p:txBody>
      </p:sp>
      <p:sp>
        <p:nvSpPr>
          <p:cNvPr id="384" name="Text Box 110"/>
          <p:cNvSpPr txBox="1">
            <a:spLocks noChangeArrowheads="1"/>
          </p:cNvSpPr>
          <p:nvPr/>
        </p:nvSpPr>
        <p:spPr bwMode="auto">
          <a:xfrm>
            <a:off x="6781800" y="4275138"/>
            <a:ext cx="220345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400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-110" charset="0"/>
                <a:ea typeface="Comic Sans MS" pitchFamily="-110" charset="0"/>
                <a:cs typeface="Comic Sans MS" pitchFamily="-110" charset="0"/>
              </a:rPr>
              <a:t>The most</a:t>
            </a:r>
          </a:p>
          <a:p>
            <a:pPr algn="ctr" eaLnBrk="0" hangingPunct="0">
              <a:defRPr/>
            </a:pPr>
            <a:r>
              <a:rPr lang="en-US" sz="2400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-110" charset="0"/>
                <a:ea typeface="Comic Sans MS" pitchFamily="-110" charset="0"/>
                <a:cs typeface="Comic Sans MS" pitchFamily="-110" charset="0"/>
              </a:rPr>
              <a:t>cost effective </a:t>
            </a:r>
          </a:p>
          <a:p>
            <a:pPr algn="ctr" eaLnBrk="0" hangingPunct="0">
              <a:defRPr/>
            </a:pPr>
            <a:r>
              <a:rPr lang="en-US" sz="2400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-110" charset="0"/>
                <a:ea typeface="Comic Sans MS" pitchFamily="-110" charset="0"/>
                <a:cs typeface="Comic Sans MS" pitchFamily="-110" charset="0"/>
              </a:rPr>
              <a:t>design</a:t>
            </a:r>
            <a:endParaRPr lang="en-US" sz="2400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-110" charset="0"/>
              <a:ea typeface="Comic Sans MS" pitchFamily="-110" charset="0"/>
              <a:cs typeface="Comic Sans MS" pitchFamily="-110" charset="0"/>
            </a:endParaRPr>
          </a:p>
        </p:txBody>
      </p:sp>
      <p:sp>
        <p:nvSpPr>
          <p:cNvPr id="385" name="Rectangle 384"/>
          <p:cNvSpPr/>
          <p:nvPr/>
        </p:nvSpPr>
        <p:spPr>
          <a:xfrm>
            <a:off x="3113088" y="4641850"/>
            <a:ext cx="2828925" cy="830263"/>
          </a:xfrm>
          <a:prstGeom prst="rect">
            <a:avLst/>
          </a:prstGeom>
          <a:ln>
            <a:solidFill>
              <a:srgbClr val="4F81BD"/>
            </a:solidFill>
          </a:ln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GB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-110" charset="0"/>
                <a:ea typeface="Comic Sans MS" pitchFamily="-110" charset="0"/>
                <a:cs typeface="Comic Sans MS" pitchFamily="-110" charset="0"/>
              </a:rPr>
              <a:t>RHIC: 325 GeV p </a:t>
            </a:r>
          </a:p>
          <a:p>
            <a:pPr algn="ctr" eaLnBrk="0" hangingPunct="0">
              <a:defRPr/>
            </a:pPr>
            <a:r>
              <a:rPr lang="en-GB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-110" charset="0"/>
                <a:ea typeface="Comic Sans MS" pitchFamily="-110" charset="0"/>
                <a:cs typeface="Comic Sans MS" pitchFamily="-110" charset="0"/>
              </a:rPr>
              <a:t>or 130 GeV/u Au</a:t>
            </a:r>
            <a:endParaRPr lang="en-GB" sz="24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-110" charset="0"/>
              <a:ea typeface="Comic Sans MS" pitchFamily="-110" charset="0"/>
              <a:cs typeface="Comic Sans MS" pitchFamily="-110" charset="0"/>
            </a:endParaRPr>
          </a:p>
        </p:txBody>
      </p:sp>
      <p:sp>
        <p:nvSpPr>
          <p:cNvPr id="386" name="Rectangle 3"/>
          <p:cNvSpPr>
            <a:spLocks noChangeArrowheads="1"/>
          </p:cNvSpPr>
          <p:nvPr/>
        </p:nvSpPr>
        <p:spPr bwMode="auto">
          <a:xfrm>
            <a:off x="0" y="571500"/>
            <a:ext cx="35941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-110" charset="0"/>
                <a:ea typeface="Comic Sans MS" pitchFamily="-110" charset="0"/>
                <a:cs typeface="Comic Sans MS" pitchFamily="-110" charset="0"/>
              </a:rPr>
              <a:t>eRHIC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-110" charset="0"/>
                <a:ea typeface="Comic Sans MS" pitchFamily="-110" charset="0"/>
                <a:cs typeface="Comic Sans MS" pitchFamily="-110" charset="0"/>
              </a:rPr>
              <a:t> staging all-in tunnel</a:t>
            </a:r>
            <a:endParaRPr lang="en-GB" sz="20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-110" charset="0"/>
              <a:ea typeface="Comic Sans MS" pitchFamily="-110" charset="0"/>
              <a:cs typeface="Comic Sans MS" pitchFamily="-110" charset="0"/>
            </a:endParaRPr>
          </a:p>
        </p:txBody>
      </p:sp>
      <p:sp>
        <p:nvSpPr>
          <p:cNvPr id="381" name="Date Placeholder 380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E.C. Aschenauer</a:t>
            </a:r>
            <a:endParaRPr lang="en-US" altLang="ja-JP"/>
          </a:p>
        </p:txBody>
      </p:sp>
      <p:sp>
        <p:nvSpPr>
          <p:cNvPr id="382" name="Footer Placeholder 38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PheniX Summer Student Program, June 2010</a:t>
            </a:r>
            <a:endParaRPr lang="en-US" altLang="ja-JP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IR-Design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 rot="16200000">
            <a:off x="8174831" y="2318544"/>
            <a:ext cx="9874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0.44 m</a:t>
            </a:r>
            <a:endParaRPr lang="en-US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  <a:ea typeface="ＭＳ Ｐゴシック" charset="-128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rot="10800000" flipH="1">
            <a:off x="261938" y="4640263"/>
            <a:ext cx="8769350" cy="1587"/>
          </a:xfrm>
          <a:prstGeom prst="line">
            <a:avLst/>
          </a:prstGeom>
          <a:ln w="12700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5499101" y="3552825"/>
            <a:ext cx="4997450" cy="22225"/>
          </a:xfrm>
          <a:prstGeom prst="straightConnector1">
            <a:avLst/>
          </a:prstGeom>
          <a:ln w="12700">
            <a:solidFill>
              <a:srgbClr val="000090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 rot="21090019">
            <a:off x="7593013" y="919163"/>
            <a:ext cx="838200" cy="858837"/>
          </a:xfrm>
          <a:prstGeom prst="rect">
            <a:avLst/>
          </a:prstGeom>
          <a:solidFill>
            <a:srgbClr val="FFFBD1">
              <a:alpha val="29000"/>
            </a:srgbClr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" name="Arc 50"/>
          <p:cNvSpPr/>
          <p:nvPr/>
        </p:nvSpPr>
        <p:spPr>
          <a:xfrm>
            <a:off x="-712788" y="3328988"/>
            <a:ext cx="2222501" cy="2568575"/>
          </a:xfrm>
          <a:prstGeom prst="arc">
            <a:avLst>
              <a:gd name="adj1" fmla="val 18924340"/>
              <a:gd name="adj2" fmla="val 111510"/>
            </a:avLst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5" name="TextBox 94"/>
          <p:cNvSpPr txBox="1"/>
          <p:nvPr/>
        </p:nvSpPr>
        <p:spPr>
          <a:xfrm rot="20599638">
            <a:off x="6888163" y="739775"/>
            <a:ext cx="4572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Q5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  <a:ea typeface="ＭＳ Ｐゴシック" charset="-128"/>
            </a:endParaRPr>
          </a:p>
        </p:txBody>
      </p:sp>
      <p:sp>
        <p:nvSpPr>
          <p:cNvPr id="76" name="TextBox 75"/>
          <p:cNvSpPr txBox="1"/>
          <p:nvPr/>
        </p:nvSpPr>
        <p:spPr>
          <a:xfrm rot="21102833">
            <a:off x="7704138" y="525463"/>
            <a:ext cx="442912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D5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  <a:ea typeface="ＭＳ Ｐゴシック" charset="-128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rot="5400000" flipH="1" flipV="1">
            <a:off x="6871494" y="2940844"/>
            <a:ext cx="3343275" cy="1587"/>
          </a:xfrm>
          <a:prstGeom prst="straightConnector1">
            <a:avLst/>
          </a:prstGeom>
          <a:ln w="9525">
            <a:solidFill>
              <a:srgbClr val="0000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0800000" flipV="1">
            <a:off x="1863725" y="1268413"/>
            <a:ext cx="6145213" cy="1957387"/>
          </a:xfrm>
          <a:prstGeom prst="line">
            <a:avLst/>
          </a:prstGeom>
          <a:ln w="6350">
            <a:solidFill>
              <a:srgbClr val="19191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 rot="20543726">
            <a:off x="6302375" y="922338"/>
            <a:ext cx="455613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Q4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  <a:ea typeface="ＭＳ Ｐゴシック" charset="-128"/>
            </a:endParaRPr>
          </a:p>
        </p:txBody>
      </p:sp>
      <p:sp>
        <p:nvSpPr>
          <p:cNvPr id="65" name="Rectangle 64"/>
          <p:cNvSpPr/>
          <p:nvPr/>
        </p:nvSpPr>
        <p:spPr>
          <a:xfrm rot="20592669">
            <a:off x="6651625" y="1241425"/>
            <a:ext cx="198438" cy="866775"/>
          </a:xfrm>
          <a:prstGeom prst="rect">
            <a:avLst/>
          </a:prstGeom>
          <a:solidFill>
            <a:schemeClr val="bg1">
              <a:lumMod val="85000"/>
              <a:alpha val="18000"/>
            </a:schemeClr>
          </a:solidFill>
          <a:ln w="25400">
            <a:solidFill>
              <a:srgbClr val="00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4" name="Rectangle 93"/>
          <p:cNvSpPr/>
          <p:nvPr/>
        </p:nvSpPr>
        <p:spPr>
          <a:xfrm rot="20551795">
            <a:off x="7242175" y="1069975"/>
            <a:ext cx="166688" cy="860425"/>
          </a:xfrm>
          <a:prstGeom prst="rect">
            <a:avLst/>
          </a:prstGeom>
          <a:solidFill>
            <a:schemeClr val="bg1">
              <a:lumMod val="85000"/>
              <a:alpha val="18000"/>
            </a:schemeClr>
          </a:solidFill>
          <a:ln w="25400">
            <a:solidFill>
              <a:srgbClr val="00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Oval 13"/>
          <p:cNvSpPr/>
          <p:nvPr/>
        </p:nvSpPr>
        <p:spPr>
          <a:xfrm>
            <a:off x="254000" y="4613275"/>
            <a:ext cx="46038" cy="46038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307975" y="5929313"/>
            <a:ext cx="7678738" cy="1587"/>
          </a:xfrm>
          <a:prstGeom prst="straightConnector1">
            <a:avLst/>
          </a:prstGeom>
          <a:ln w="12700">
            <a:solidFill>
              <a:srgbClr val="0000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903663" y="5538788"/>
            <a:ext cx="74612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90 m</a:t>
            </a:r>
            <a:endParaRPr lang="en-US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  <a:ea typeface="ＭＳ Ｐゴシック" charset="-128"/>
            </a:endParaRPr>
          </a:p>
        </p:txBody>
      </p:sp>
      <p:sp>
        <p:nvSpPr>
          <p:cNvPr id="33" name="Rectangle 32"/>
          <p:cNvSpPr/>
          <p:nvPr/>
        </p:nvSpPr>
        <p:spPr>
          <a:xfrm rot="19113168">
            <a:off x="614363" y="3751263"/>
            <a:ext cx="123825" cy="1036637"/>
          </a:xfrm>
          <a:prstGeom prst="rect">
            <a:avLst/>
          </a:prstGeom>
          <a:solidFill>
            <a:schemeClr val="bg1">
              <a:lumMod val="85000"/>
              <a:alpha val="18000"/>
            </a:schemeClr>
          </a:solidFill>
          <a:ln w="25400">
            <a:solidFill>
              <a:srgbClr val="00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277813" y="2244725"/>
            <a:ext cx="2695575" cy="2395538"/>
          </a:xfrm>
          <a:prstGeom prst="line">
            <a:avLst/>
          </a:prstGeom>
          <a:ln w="9525">
            <a:solidFill>
              <a:srgbClr val="19191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 rot="19896641">
            <a:off x="1708150" y="2755900"/>
            <a:ext cx="414338" cy="1001713"/>
          </a:xfrm>
          <a:prstGeom prst="rect">
            <a:avLst/>
          </a:prstGeom>
          <a:solidFill>
            <a:srgbClr val="FFFBD1">
              <a:alpha val="29000"/>
            </a:srgbClr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TextBox 51"/>
          <p:cNvSpPr txBox="1"/>
          <p:nvPr/>
        </p:nvSpPr>
        <p:spPr>
          <a:xfrm rot="20621170">
            <a:off x="1352550" y="3890963"/>
            <a:ext cx="1120775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10 mrad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  <a:ea typeface="ＭＳ Ｐゴシック" charset="-128"/>
            </a:endParaRPr>
          </a:p>
        </p:txBody>
      </p:sp>
      <p:sp>
        <p:nvSpPr>
          <p:cNvPr id="60" name="Rectangle 59"/>
          <p:cNvSpPr/>
          <p:nvPr/>
        </p:nvSpPr>
        <p:spPr>
          <a:xfrm rot="19056459">
            <a:off x="758825" y="3622675"/>
            <a:ext cx="155575" cy="1022350"/>
          </a:xfrm>
          <a:prstGeom prst="rect">
            <a:avLst/>
          </a:prstGeom>
          <a:solidFill>
            <a:schemeClr val="bg1">
              <a:lumMod val="85000"/>
              <a:alpha val="18000"/>
            </a:schemeClr>
          </a:solidFill>
          <a:ln w="25400">
            <a:solidFill>
              <a:srgbClr val="00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4" name="Rectangle 63"/>
          <p:cNvSpPr/>
          <p:nvPr/>
        </p:nvSpPr>
        <p:spPr>
          <a:xfrm rot="19073028">
            <a:off x="939800" y="3502025"/>
            <a:ext cx="119063" cy="1016000"/>
          </a:xfrm>
          <a:prstGeom prst="rect">
            <a:avLst/>
          </a:prstGeom>
          <a:solidFill>
            <a:schemeClr val="bg1">
              <a:lumMod val="85000"/>
              <a:alpha val="18000"/>
            </a:schemeClr>
          </a:solidFill>
          <a:ln w="25400">
            <a:solidFill>
              <a:srgbClr val="00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6" name="Rectangle 95"/>
          <p:cNvSpPr/>
          <p:nvPr/>
        </p:nvSpPr>
        <p:spPr>
          <a:xfrm rot="20570145">
            <a:off x="5532438" y="1476375"/>
            <a:ext cx="958850" cy="846138"/>
          </a:xfrm>
          <a:prstGeom prst="rect">
            <a:avLst/>
          </a:prstGeom>
          <a:solidFill>
            <a:srgbClr val="FFFBD1">
              <a:alpha val="29000"/>
            </a:srgbClr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7" name="Rectangle 96"/>
          <p:cNvSpPr/>
          <p:nvPr/>
        </p:nvSpPr>
        <p:spPr>
          <a:xfrm rot="20722897" flipH="1">
            <a:off x="5435600" y="1654175"/>
            <a:ext cx="46038" cy="839788"/>
          </a:xfrm>
          <a:prstGeom prst="rect">
            <a:avLst/>
          </a:prstGeom>
          <a:solidFill>
            <a:srgbClr val="FFFBD1">
              <a:alpha val="29000"/>
            </a:srgbClr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9" name="Straight Arrow Connector 98"/>
          <p:cNvCxnSpPr>
            <a:endCxn id="97" idx="3"/>
          </p:cNvCxnSpPr>
          <p:nvPr/>
        </p:nvCxnSpPr>
        <p:spPr>
          <a:xfrm rot="5400000" flipH="1" flipV="1">
            <a:off x="3584575" y="3922713"/>
            <a:ext cx="3694113" cy="7937"/>
          </a:xfrm>
          <a:prstGeom prst="straightConnector1">
            <a:avLst/>
          </a:prstGeom>
          <a:ln w="12700">
            <a:solidFill>
              <a:srgbClr val="0000FF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 rot="16200000">
            <a:off x="5149850" y="3360738"/>
            <a:ext cx="1127125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0.329 m</a:t>
            </a:r>
            <a:endParaRPr lang="en-US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  <a:ea typeface="ＭＳ Ｐゴシック" charset="-128"/>
            </a:endParaRPr>
          </a:p>
        </p:txBody>
      </p:sp>
      <p:cxnSp>
        <p:nvCxnSpPr>
          <p:cNvPr id="110" name="Straight Connector 109"/>
          <p:cNvCxnSpPr/>
          <p:nvPr/>
        </p:nvCxnSpPr>
        <p:spPr>
          <a:xfrm rot="5400000">
            <a:off x="1050132" y="3836194"/>
            <a:ext cx="1625600" cy="1587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/>
          <p:nvPr/>
        </p:nvCxnSpPr>
        <p:spPr>
          <a:xfrm>
            <a:off x="301625" y="5494338"/>
            <a:ext cx="5126038" cy="1587"/>
          </a:xfrm>
          <a:prstGeom prst="straightConnector1">
            <a:avLst/>
          </a:prstGeom>
          <a:ln w="12700">
            <a:solidFill>
              <a:srgbClr val="0000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 flipH="1">
            <a:off x="1398588" y="4565650"/>
            <a:ext cx="68262" cy="1587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Rectangle 42"/>
          <p:cNvSpPr/>
          <p:nvPr/>
        </p:nvSpPr>
        <p:spPr>
          <a:xfrm flipH="1">
            <a:off x="1179513" y="4565650"/>
            <a:ext cx="46037" cy="1587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Rectangle 43"/>
          <p:cNvSpPr/>
          <p:nvPr/>
        </p:nvSpPr>
        <p:spPr>
          <a:xfrm flipH="1">
            <a:off x="1285875" y="4564063"/>
            <a:ext cx="46038" cy="1587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Oval 52"/>
          <p:cNvSpPr/>
          <p:nvPr/>
        </p:nvSpPr>
        <p:spPr>
          <a:xfrm>
            <a:off x="5283200" y="1555750"/>
            <a:ext cx="95250" cy="93663"/>
          </a:xfrm>
          <a:prstGeom prst="ellipse">
            <a:avLst/>
          </a:prstGeom>
          <a:noFill/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" name="Arc 68"/>
          <p:cNvSpPr/>
          <p:nvPr/>
        </p:nvSpPr>
        <p:spPr>
          <a:xfrm>
            <a:off x="879475" y="2166938"/>
            <a:ext cx="2222500" cy="2114550"/>
          </a:xfrm>
          <a:prstGeom prst="arc">
            <a:avLst>
              <a:gd name="adj1" fmla="val 20447134"/>
              <a:gd name="adj2" fmla="val 21591733"/>
            </a:avLst>
          </a:prstGeom>
          <a:ln w="9525">
            <a:solidFill>
              <a:srgbClr val="00009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" name="TextBox 69"/>
          <p:cNvSpPr txBox="1"/>
          <p:nvPr/>
        </p:nvSpPr>
        <p:spPr>
          <a:xfrm rot="21062498">
            <a:off x="3065463" y="2830513"/>
            <a:ext cx="876300" cy="2778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3.67 mrad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  <a:ea typeface="ＭＳ Ｐゴシック" charset="-128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320925" y="5081588"/>
            <a:ext cx="746125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60 m</a:t>
            </a:r>
            <a:endParaRPr lang="en-US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  <a:ea typeface="ＭＳ Ｐゴシック" charset="-128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965200" y="4751388"/>
            <a:ext cx="41910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10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  <a:ea typeface="ＭＳ Ｐゴシック" charset="-128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814513" y="4748213"/>
            <a:ext cx="417512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20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  <a:ea typeface="ＭＳ Ｐゴシック" charset="-128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693988" y="4751388"/>
            <a:ext cx="41910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30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  <a:ea typeface="ＭＳ Ｐゴシック" charset="-128"/>
            </a:endParaRPr>
          </a:p>
        </p:txBody>
      </p:sp>
      <p:cxnSp>
        <p:nvCxnSpPr>
          <p:cNvPr id="68" name="Straight Connector 67"/>
          <p:cNvCxnSpPr/>
          <p:nvPr/>
        </p:nvCxnSpPr>
        <p:spPr>
          <a:xfrm>
            <a:off x="1863725" y="3224213"/>
            <a:ext cx="1770063" cy="1587"/>
          </a:xfrm>
          <a:prstGeom prst="line">
            <a:avLst/>
          </a:prstGeom>
          <a:ln w="9525">
            <a:solidFill>
              <a:srgbClr val="19191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stCxn id="97" idx="3"/>
          </p:cNvCxnSpPr>
          <p:nvPr/>
        </p:nvCxnSpPr>
        <p:spPr>
          <a:xfrm rot="10800000" flipV="1">
            <a:off x="5427663" y="2079625"/>
            <a:ext cx="7937" cy="2570163"/>
          </a:xfrm>
          <a:prstGeom prst="straightConnector1">
            <a:avLst/>
          </a:prstGeom>
          <a:ln w="12700">
            <a:solidFill>
              <a:srgbClr val="0000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rot="16200000" flipH="1">
            <a:off x="2740819" y="4652169"/>
            <a:ext cx="1984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rot="16200000" flipH="1">
            <a:off x="1891506" y="4664869"/>
            <a:ext cx="1984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 rot="16200000">
            <a:off x="2045494" y="3639344"/>
            <a:ext cx="129857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0.188036 m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  <a:ea typeface="ＭＳ Ｐゴシック" charset="-128"/>
            </a:endParaRPr>
          </a:p>
        </p:txBody>
      </p:sp>
      <p:cxnSp>
        <p:nvCxnSpPr>
          <p:cNvPr id="88" name="Straight Connector 87"/>
          <p:cNvCxnSpPr/>
          <p:nvPr/>
        </p:nvCxnSpPr>
        <p:spPr>
          <a:xfrm flipV="1">
            <a:off x="7986713" y="1268413"/>
            <a:ext cx="850900" cy="0"/>
          </a:xfrm>
          <a:prstGeom prst="line">
            <a:avLst/>
          </a:prstGeom>
          <a:ln w="9525">
            <a:solidFill>
              <a:srgbClr val="19191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8" name="TextBox 107"/>
          <p:cNvSpPr txBox="1"/>
          <p:nvPr/>
        </p:nvSpPr>
        <p:spPr>
          <a:xfrm rot="19115988">
            <a:off x="255588" y="3163888"/>
            <a:ext cx="11811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18.8 m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  <a:ea typeface="ＭＳ Ｐゴシック" charset="-128"/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 rot="16200000" flipH="1">
            <a:off x="-395287" y="5338763"/>
            <a:ext cx="1362075" cy="15875"/>
          </a:xfrm>
          <a:prstGeom prst="line">
            <a:avLst/>
          </a:prstGeom>
          <a:ln w="9525">
            <a:solidFill>
              <a:srgbClr val="19191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 flipV="1">
            <a:off x="76200" y="2992438"/>
            <a:ext cx="1584325" cy="1395412"/>
          </a:xfrm>
          <a:prstGeom prst="straightConnector1">
            <a:avLst/>
          </a:prstGeom>
          <a:ln w="9525">
            <a:solidFill>
              <a:srgbClr val="0000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rot="16200000" flipV="1">
            <a:off x="56357" y="4407693"/>
            <a:ext cx="241300" cy="201613"/>
          </a:xfrm>
          <a:prstGeom prst="line">
            <a:avLst/>
          </a:prstGeom>
          <a:ln w="9525">
            <a:solidFill>
              <a:srgbClr val="19191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rot="16200000" flipV="1">
            <a:off x="1640682" y="3004343"/>
            <a:ext cx="241300" cy="201613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5" name="Arc 114"/>
          <p:cNvSpPr/>
          <p:nvPr/>
        </p:nvSpPr>
        <p:spPr>
          <a:xfrm>
            <a:off x="750888" y="2168525"/>
            <a:ext cx="2222500" cy="2114550"/>
          </a:xfrm>
          <a:prstGeom prst="arc">
            <a:avLst>
              <a:gd name="adj1" fmla="val 19120288"/>
              <a:gd name="adj2" fmla="val 20548579"/>
            </a:avLst>
          </a:prstGeom>
          <a:ln w="9525">
            <a:solidFill>
              <a:srgbClr val="00009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24" name="Straight Arrow Connector 123"/>
          <p:cNvCxnSpPr>
            <a:stCxn id="14" idx="3"/>
            <a:endCxn id="40" idx="1"/>
          </p:cNvCxnSpPr>
          <p:nvPr/>
        </p:nvCxnSpPr>
        <p:spPr>
          <a:xfrm rot="5400000" flipH="1" flipV="1">
            <a:off x="349250" y="3268663"/>
            <a:ext cx="1296988" cy="1471612"/>
          </a:xfrm>
          <a:prstGeom prst="straightConnector1">
            <a:avLst/>
          </a:prstGeom>
          <a:ln w="9525">
            <a:solidFill>
              <a:srgbClr val="0000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2" name="TextBox 131"/>
          <p:cNvSpPr txBox="1"/>
          <p:nvPr/>
        </p:nvSpPr>
        <p:spPr>
          <a:xfrm rot="19117699">
            <a:off x="573088" y="3429000"/>
            <a:ext cx="11811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16.8 m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  <a:ea typeface="ＭＳ Ｐゴシック" charset="-128"/>
            </a:endParaRPr>
          </a:p>
        </p:txBody>
      </p:sp>
      <p:sp>
        <p:nvSpPr>
          <p:cNvPr id="133" name="TextBox 132"/>
          <p:cNvSpPr txBox="1"/>
          <p:nvPr/>
        </p:nvSpPr>
        <p:spPr>
          <a:xfrm rot="20181389">
            <a:off x="2727325" y="2382838"/>
            <a:ext cx="877888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6.33 mrad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  <a:ea typeface="ＭＳ Ｐゴシック" charset="-128"/>
            </a:endParaRPr>
          </a:p>
        </p:txBody>
      </p:sp>
      <p:sp>
        <p:nvSpPr>
          <p:cNvPr id="134" name="TextBox 133"/>
          <p:cNvSpPr txBox="1"/>
          <p:nvPr/>
        </p:nvSpPr>
        <p:spPr>
          <a:xfrm rot="19909440">
            <a:off x="1276350" y="2435225"/>
            <a:ext cx="620713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4 m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  <a:ea typeface="ＭＳ Ｐゴシック" charset="-128"/>
            </a:endParaRPr>
          </a:p>
        </p:txBody>
      </p:sp>
      <p:sp>
        <p:nvSpPr>
          <p:cNvPr id="61" name="Text Box 55"/>
          <p:cNvSpPr txBox="1">
            <a:spLocks noChangeArrowheads="1"/>
          </p:cNvSpPr>
          <p:nvPr/>
        </p:nvSpPr>
        <p:spPr bwMode="auto">
          <a:xfrm>
            <a:off x="5926138" y="5948363"/>
            <a:ext cx="153511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-110" charset="0"/>
                <a:ea typeface="Comic Sans MS" pitchFamily="-110" charset="0"/>
                <a:cs typeface="Comic Sans MS" pitchFamily="-110" charset="0"/>
              </a:rPr>
              <a:t>© D.Trbojevic</a:t>
            </a:r>
            <a:endParaRPr lang="en-US" sz="1600" dirty="0">
              <a:solidFill>
                <a:srgbClr val="00009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-110" charset="0"/>
              <a:ea typeface="Comic Sans MS" pitchFamily="-110" charset="0"/>
              <a:cs typeface="Comic Sans MS" pitchFamily="-110" charset="0"/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 rot="10800000" flipH="1">
            <a:off x="285750" y="4641850"/>
            <a:ext cx="8767763" cy="1588"/>
          </a:xfrm>
          <a:prstGeom prst="line">
            <a:avLst/>
          </a:prstGeom>
          <a:ln w="28575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3543300" y="4495800"/>
            <a:ext cx="647700" cy="12700"/>
          </a:xfrm>
          <a:prstGeom prst="straightConnector1">
            <a:avLst/>
          </a:prstGeom>
          <a:ln w="31750">
            <a:solidFill>
              <a:srgbClr val="FF0000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Rectangle 72"/>
          <p:cNvSpPr/>
          <p:nvPr/>
        </p:nvSpPr>
        <p:spPr>
          <a:xfrm>
            <a:off x="3224213" y="4057650"/>
            <a:ext cx="126047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ＭＳ Ｐゴシック" charset="-128"/>
              </a:rPr>
              <a:t>30 GeV e</a:t>
            </a:r>
            <a:r>
              <a:rPr lang="en-US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ＭＳ Ｐゴシック" charset="-128"/>
              </a:rPr>
              <a:t>-</a:t>
            </a:r>
            <a:endParaRPr lang="en-US" baseline="30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  <a:ea typeface="ＭＳ Ｐゴシック" charset="-128"/>
            </a:endParaRPr>
          </a:p>
        </p:txBody>
      </p:sp>
      <p:cxnSp>
        <p:nvCxnSpPr>
          <p:cNvPr id="75" name="Straight Arrow Connector 74"/>
          <p:cNvCxnSpPr/>
          <p:nvPr/>
        </p:nvCxnSpPr>
        <p:spPr>
          <a:xfrm rot="10800000" flipV="1">
            <a:off x="3937000" y="2197100"/>
            <a:ext cx="1168400" cy="368300"/>
          </a:xfrm>
          <a:prstGeom prst="straightConnector1">
            <a:avLst/>
          </a:prstGeom>
          <a:ln w="31750">
            <a:solidFill>
              <a:srgbClr val="0000FF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 rot="20520000">
            <a:off x="3511550" y="1695450"/>
            <a:ext cx="1906588" cy="6477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ＭＳ Ｐゴシック" charset="-128"/>
              </a:rPr>
              <a:t>325 GeV </a:t>
            </a:r>
            <a:r>
              <a:rPr lang="en-US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ＭＳ Ｐゴシック" charset="-128"/>
              </a:rPr>
              <a:t>p</a:t>
            </a:r>
            <a:endParaRPr lang="en-US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/>
              <a:ea typeface="ＭＳ Ｐゴシック" charset="-128"/>
            </a:endParaRPr>
          </a:p>
          <a:p>
            <a:pPr>
              <a:defRPr/>
            </a:pPr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ＭＳ Ｐゴシック" charset="-128"/>
              </a:rPr>
              <a:t>125 GeV/u ions</a:t>
            </a:r>
            <a:endParaRPr lang="en-US" baseline="300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  <a:ea typeface="ＭＳ Ｐゴシック" charset="-128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0" y="685800"/>
            <a:ext cx="6692900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eRHIC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 - Geometry high-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lumi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 IR with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β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*=5 cm,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l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*=4.5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m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/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and 10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mrad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 crossing angle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  <a:ea typeface="ＭＳ Ｐゴシック" charset="-128"/>
            </a:endParaRPr>
          </a:p>
        </p:txBody>
      </p:sp>
      <p:sp>
        <p:nvSpPr>
          <p:cNvPr id="82" name="Date Placeholder 8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E.C. Aschenauer</a:t>
            </a:r>
            <a:endParaRPr lang="en-US" altLang="ja-JP"/>
          </a:p>
        </p:txBody>
      </p:sp>
      <p:sp>
        <p:nvSpPr>
          <p:cNvPr id="84" name="Footer Placeholder 8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PheniX Summer Student Program, June 2010</a:t>
            </a:r>
            <a:endParaRPr lang="en-US" altLang="ja-JP"/>
          </a:p>
        </p:txBody>
      </p:sp>
      <p:sp>
        <p:nvSpPr>
          <p:cNvPr id="85" name="Slide Number Placeholder 8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2678CC-EE8F-4379-BBFE-9F5186E678B9}" type="slidenum">
              <a:rPr lang="en-US" altLang="ja-JP"/>
              <a:pPr>
                <a:defRPr/>
              </a:pPr>
              <a:t>37</a:t>
            </a:fld>
            <a:endParaRPr lang="en-US" altLang="ja-JP"/>
          </a:p>
        </p:txBody>
      </p:sp>
      <p:grpSp>
        <p:nvGrpSpPr>
          <p:cNvPr id="2" name="Group 86"/>
          <p:cNvGrpSpPr>
            <a:grpSpLocks/>
          </p:cNvGrpSpPr>
          <p:nvPr/>
        </p:nvGrpSpPr>
        <p:grpSpPr bwMode="auto">
          <a:xfrm>
            <a:off x="6094413" y="3074988"/>
            <a:ext cx="2973387" cy="2767012"/>
            <a:chOff x="6095142" y="3074998"/>
            <a:chExt cx="2972658" cy="2767002"/>
          </a:xfrm>
        </p:grpSpPr>
        <p:pic>
          <p:nvPicPr>
            <p:cNvPr id="645187" name="Picture 78" descr="Screen shot 2010-03-23 at 7.55.54 PM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095142" y="3074998"/>
              <a:ext cx="2972658" cy="2767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7" name="TextBox 66"/>
            <p:cNvSpPr txBox="1"/>
            <p:nvPr/>
          </p:nvSpPr>
          <p:spPr>
            <a:xfrm>
              <a:off x="8394865" y="5499101"/>
              <a:ext cx="323771" cy="30797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  <a:ea typeface="ＭＳ Ｐゴシック" charset="-128"/>
                </a:rPr>
                <a:t>m</a:t>
              </a:r>
              <a:endPara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</p:grpSp>
      <p:sp>
        <p:nvSpPr>
          <p:cNvPr id="89" name="TextBox 88"/>
          <p:cNvSpPr txBox="1"/>
          <p:nvPr/>
        </p:nvSpPr>
        <p:spPr>
          <a:xfrm rot="20580000">
            <a:off x="5511800" y="1562100"/>
            <a:ext cx="995363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Spin</a:t>
            </a:r>
          </a:p>
          <a:p>
            <a:pPr algn="ctr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rotator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  <a:ea typeface="ＭＳ Ｐゴシック" charset="-128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7169" name="Picture 56" descr="Screen shot 2010-03-25 at 11.40.32 AM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913" y="601663"/>
            <a:ext cx="3201987" cy="216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eRHIC</a:t>
            </a:r>
            <a:r>
              <a:rPr lang="en-US" dirty="0" smtClean="0"/>
              <a:t> – Geometry high-</a:t>
            </a:r>
            <a:r>
              <a:rPr lang="en-US" dirty="0" err="1" smtClean="0"/>
              <a:t>lumi</a:t>
            </a:r>
            <a:r>
              <a:rPr lang="en-US" dirty="0" smtClean="0"/>
              <a:t> IR</a:t>
            </a:r>
            <a:endParaRPr lang="en-US" dirty="0"/>
          </a:p>
        </p:txBody>
      </p:sp>
      <p:grpSp>
        <p:nvGrpSpPr>
          <p:cNvPr id="647171" name="Group 64"/>
          <p:cNvGrpSpPr>
            <a:grpSpLocks/>
          </p:cNvGrpSpPr>
          <p:nvPr/>
        </p:nvGrpSpPr>
        <p:grpSpPr bwMode="auto">
          <a:xfrm>
            <a:off x="107950" y="1509713"/>
            <a:ext cx="8826500" cy="2173287"/>
            <a:chOff x="159248" y="1509579"/>
            <a:chExt cx="8825504" cy="2173421"/>
          </a:xfrm>
        </p:grpSpPr>
        <p:sp>
          <p:nvSpPr>
            <p:cNvPr id="173" name="Isosceles Triangle 172"/>
            <p:cNvSpPr/>
            <p:nvPr/>
          </p:nvSpPr>
          <p:spPr>
            <a:xfrm rot="15979272">
              <a:off x="4161608" y="-1568811"/>
              <a:ext cx="796974" cy="8662010"/>
            </a:xfrm>
            <a:prstGeom prst="triangle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 rot="10800000" flipH="1">
              <a:off x="167185" y="3079713"/>
              <a:ext cx="8768360" cy="1588"/>
            </a:xfrm>
            <a:prstGeom prst="line">
              <a:avLst/>
            </a:prstGeom>
            <a:ln w="12700">
              <a:solidFill>
                <a:srgbClr val="00009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/>
            <p:cNvSpPr/>
            <p:nvPr/>
          </p:nvSpPr>
          <p:spPr>
            <a:xfrm>
              <a:off x="159248" y="3025734"/>
              <a:ext cx="46033" cy="46041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 flipV="1">
              <a:off x="181470" y="2676463"/>
              <a:ext cx="8582644" cy="376261"/>
            </a:xfrm>
            <a:prstGeom prst="line">
              <a:avLst/>
            </a:prstGeom>
            <a:ln w="9525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TextBox 107"/>
            <p:cNvSpPr txBox="1"/>
            <p:nvPr/>
          </p:nvSpPr>
          <p:spPr>
            <a:xfrm rot="21383069">
              <a:off x="6133924" y="1530217"/>
              <a:ext cx="893662" cy="36832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  <a:ea typeface="ＭＳ Ｐゴシック" charset="-128"/>
                </a:rPr>
                <a:t>1.6 m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  <p:cxnSp>
          <p:nvCxnSpPr>
            <p:cNvPr id="71" name="Straight Connector 70"/>
            <p:cNvCxnSpPr/>
            <p:nvPr/>
          </p:nvCxnSpPr>
          <p:spPr>
            <a:xfrm rot="5400000">
              <a:off x="993380" y="3051930"/>
              <a:ext cx="53978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5400000">
              <a:off x="1855296" y="3051930"/>
              <a:ext cx="53978" cy="158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2706894" y="3054311"/>
              <a:ext cx="55565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5400000">
              <a:off x="3581510" y="3067012"/>
              <a:ext cx="30164" cy="158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5400000">
              <a:off x="4437073" y="3062250"/>
              <a:ext cx="42866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TextBox 88"/>
            <p:cNvSpPr txBox="1"/>
            <p:nvPr/>
          </p:nvSpPr>
          <p:spPr>
            <a:xfrm>
              <a:off x="868781" y="3084476"/>
              <a:ext cx="301591" cy="36832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  <a:ea typeface="ＭＳ Ｐゴシック" charset="-128"/>
                </a:rPr>
                <a:t>1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2576738" y="3071775"/>
              <a:ext cx="301591" cy="3699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  <a:ea typeface="ＭＳ Ｐゴシック" charset="-128"/>
                </a:rPr>
                <a:t>3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1732283" y="3071775"/>
              <a:ext cx="301591" cy="3699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  <a:ea typeface="ＭＳ Ｐゴシック" charset="-128"/>
                </a:rPr>
                <a:t>2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  <p:cxnSp>
          <p:nvCxnSpPr>
            <p:cNvPr id="101" name="Straight Connector 100"/>
            <p:cNvCxnSpPr/>
            <p:nvPr/>
          </p:nvCxnSpPr>
          <p:spPr>
            <a:xfrm rot="5400000">
              <a:off x="7008532" y="3087651"/>
              <a:ext cx="71441" cy="158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TextBox 102"/>
            <p:cNvSpPr txBox="1"/>
            <p:nvPr/>
          </p:nvSpPr>
          <p:spPr>
            <a:xfrm>
              <a:off x="3446590" y="3098764"/>
              <a:ext cx="301591" cy="36991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  <a:ea typeface="ＭＳ Ｐゴシック" charset="-128"/>
                </a:rPr>
                <a:t>4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  <p:cxnSp>
          <p:nvCxnSpPr>
            <p:cNvPr id="105" name="Straight Arrow Connector 104"/>
            <p:cNvCxnSpPr/>
            <p:nvPr/>
          </p:nvCxnSpPr>
          <p:spPr>
            <a:xfrm rot="5400000" flipH="1" flipV="1">
              <a:off x="5297402" y="3047961"/>
              <a:ext cx="46041" cy="158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Rectangle 105"/>
            <p:cNvSpPr/>
            <p:nvPr/>
          </p:nvSpPr>
          <p:spPr>
            <a:xfrm rot="21427900">
              <a:off x="4103741" y="2135093"/>
              <a:ext cx="717469" cy="1446301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4306918" y="3098764"/>
              <a:ext cx="301591" cy="36991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  <a:ea typeface="ＭＳ Ｐゴシック" charset="-128"/>
                </a:rPr>
                <a:t>5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5170420" y="3084476"/>
              <a:ext cx="301591" cy="36832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  <a:ea typeface="ＭＳ Ｐゴシック" charset="-128"/>
                </a:rPr>
                <a:t>6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  <p:cxnSp>
          <p:nvCxnSpPr>
            <p:cNvPr id="114" name="Straight Connector 113"/>
            <p:cNvCxnSpPr/>
            <p:nvPr/>
          </p:nvCxnSpPr>
          <p:spPr>
            <a:xfrm>
              <a:off x="8741892" y="2674876"/>
              <a:ext cx="22222" cy="158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/>
            <p:cNvCxnSpPr/>
            <p:nvPr/>
          </p:nvCxnSpPr>
          <p:spPr>
            <a:xfrm flipV="1">
              <a:off x="4032311" y="1989034"/>
              <a:ext cx="734930" cy="5239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TextBox 119"/>
            <p:cNvSpPr txBox="1"/>
            <p:nvPr/>
          </p:nvSpPr>
          <p:spPr>
            <a:xfrm rot="21395575">
              <a:off x="3937072" y="1590546"/>
              <a:ext cx="830169" cy="36991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  <a:ea typeface="ＭＳ Ｐゴシック" charset="-128"/>
                </a:rPr>
                <a:t>0.85 m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6052971" y="3071775"/>
              <a:ext cx="301591" cy="36832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  <a:ea typeface="ＭＳ Ｐゴシック" charset="-128"/>
                </a:rPr>
                <a:t>7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122" name="Rectangle 121"/>
            <p:cNvSpPr/>
            <p:nvPr/>
          </p:nvSpPr>
          <p:spPr>
            <a:xfrm rot="21425290" flipH="1">
              <a:off x="6178369" y="2033486"/>
              <a:ext cx="873026" cy="141296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5" name="Rectangle 124"/>
            <p:cNvSpPr/>
            <p:nvPr/>
          </p:nvSpPr>
          <p:spPr>
            <a:xfrm rot="21425290" flipH="1">
              <a:off x="8524429" y="1958869"/>
              <a:ext cx="436514" cy="141455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7248223" y="2728854"/>
              <a:ext cx="1120649" cy="3699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00009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  <a:ea typeface="ＭＳ Ｐゴシック" charset="-128"/>
                </a:rPr>
                <a:t>10 mrad</a:t>
              </a:r>
              <a:endParaRPr lang="en-US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  <p:cxnSp>
          <p:nvCxnSpPr>
            <p:cNvPr id="127" name="Straight Connector 126"/>
            <p:cNvCxnSpPr>
              <a:stCxn id="14" idx="4"/>
            </p:cNvCxnSpPr>
            <p:nvPr/>
          </p:nvCxnSpPr>
          <p:spPr>
            <a:xfrm rot="5400000" flipH="1" flipV="1">
              <a:off x="4256071" y="-1607700"/>
              <a:ext cx="604875" cy="8754075"/>
            </a:xfrm>
            <a:prstGeom prst="line">
              <a:avLst/>
            </a:prstGeom>
            <a:ln w="22225"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>
              <a:stCxn id="14" idx="6"/>
            </p:cNvCxnSpPr>
            <p:nvPr/>
          </p:nvCxnSpPr>
          <p:spPr>
            <a:xfrm flipV="1">
              <a:off x="205281" y="2879675"/>
              <a:ext cx="8730265" cy="168285"/>
            </a:xfrm>
            <a:prstGeom prst="line">
              <a:avLst/>
            </a:prstGeom>
            <a:ln w="22225"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Arrow Connector 143"/>
            <p:cNvCxnSpPr/>
            <p:nvPr/>
          </p:nvCxnSpPr>
          <p:spPr>
            <a:xfrm rot="5400000">
              <a:off x="4670376" y="2485956"/>
              <a:ext cx="431827" cy="5714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Arrow Connector 147"/>
            <p:cNvCxnSpPr/>
            <p:nvPr/>
          </p:nvCxnSpPr>
          <p:spPr>
            <a:xfrm rot="16200000" flipV="1">
              <a:off x="4642589" y="3158306"/>
              <a:ext cx="541371" cy="7936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TextBox 151"/>
            <p:cNvSpPr txBox="1"/>
            <p:nvPr/>
          </p:nvSpPr>
          <p:spPr>
            <a:xfrm rot="5171981">
              <a:off x="4256846" y="2742381"/>
              <a:ext cx="811263" cy="36825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  <a:ea typeface="ＭＳ Ｐゴシック" charset="-128"/>
                </a:rPr>
                <a:t>5.4 cm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  <p:cxnSp>
          <p:nvCxnSpPr>
            <p:cNvPr id="158" name="Straight Arrow Connector 157"/>
            <p:cNvCxnSpPr/>
            <p:nvPr/>
          </p:nvCxnSpPr>
          <p:spPr>
            <a:xfrm rot="5400000">
              <a:off x="6911684" y="2406575"/>
              <a:ext cx="307994" cy="4127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Arrow Connector 161"/>
            <p:cNvCxnSpPr/>
            <p:nvPr/>
          </p:nvCxnSpPr>
          <p:spPr>
            <a:xfrm rot="16200000" flipV="1">
              <a:off x="6949776" y="3003522"/>
              <a:ext cx="349272" cy="15873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3" name="TextBox 162"/>
            <p:cNvSpPr txBox="1"/>
            <p:nvPr/>
          </p:nvSpPr>
          <p:spPr>
            <a:xfrm rot="5244810">
              <a:off x="6436238" y="2597909"/>
              <a:ext cx="811262" cy="36825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  <a:ea typeface="ＭＳ Ｐゴシック" charset="-128"/>
                </a:rPr>
                <a:t>8.4 cm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168" name="TextBox 167"/>
            <p:cNvSpPr txBox="1"/>
            <p:nvPr/>
          </p:nvSpPr>
          <p:spPr>
            <a:xfrm rot="5244810">
              <a:off x="8268790" y="2501859"/>
              <a:ext cx="928745" cy="36984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  <a:ea typeface="ＭＳ Ｐゴシック" charset="-128"/>
                </a:rPr>
                <a:t>10.4 cm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  <p:cxnSp>
          <p:nvCxnSpPr>
            <p:cNvPr id="170" name="Straight Arrow Connector 169"/>
            <p:cNvCxnSpPr/>
            <p:nvPr/>
          </p:nvCxnSpPr>
          <p:spPr>
            <a:xfrm rot="16200000" flipH="1">
              <a:off x="8652169" y="2180349"/>
              <a:ext cx="447703" cy="12539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Arrow Connector 171"/>
            <p:cNvCxnSpPr>
              <a:stCxn id="125" idx="2"/>
            </p:cNvCxnSpPr>
            <p:nvPr/>
          </p:nvCxnSpPr>
          <p:spPr>
            <a:xfrm rot="5400000" flipH="1" flipV="1">
              <a:off x="8612482" y="3045594"/>
              <a:ext cx="492155" cy="16032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Arrow Connector 176"/>
            <p:cNvCxnSpPr/>
            <p:nvPr/>
          </p:nvCxnSpPr>
          <p:spPr>
            <a:xfrm flipV="1">
              <a:off x="6122813" y="1936642"/>
              <a:ext cx="852391" cy="31752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6" name="TextBox 185"/>
            <p:cNvSpPr txBox="1"/>
            <p:nvPr/>
          </p:nvSpPr>
          <p:spPr>
            <a:xfrm rot="21383069">
              <a:off x="8373634" y="1509579"/>
              <a:ext cx="611118" cy="36991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  <a:ea typeface="ＭＳ Ｐゴシック" charset="-128"/>
                </a:rPr>
                <a:t>1 m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  <p:cxnSp>
          <p:nvCxnSpPr>
            <p:cNvPr id="188" name="Straight Connector 187"/>
            <p:cNvCxnSpPr/>
            <p:nvPr/>
          </p:nvCxnSpPr>
          <p:spPr>
            <a:xfrm>
              <a:off x="213217" y="2674876"/>
              <a:ext cx="1588" cy="158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 Box 55"/>
            <p:cNvSpPr txBox="1">
              <a:spLocks noChangeArrowheads="1"/>
            </p:cNvSpPr>
            <p:nvPr/>
          </p:nvSpPr>
          <p:spPr bwMode="auto">
            <a:xfrm>
              <a:off x="7064094" y="3344842"/>
              <a:ext cx="1533352" cy="338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600" dirty="0">
                  <a:solidFill>
                    <a:srgbClr val="00009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-110" charset="0"/>
                  <a:ea typeface="Comic Sans MS" pitchFamily="-110" charset="0"/>
                  <a:cs typeface="Comic Sans MS" pitchFamily="-110" charset="0"/>
                </a:rPr>
                <a:t>© D.Trbojevic</a:t>
              </a:r>
              <a:endParaRPr lang="en-US" sz="1600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-110" charset="0"/>
                <a:ea typeface="Comic Sans MS" pitchFamily="-110" charset="0"/>
                <a:cs typeface="Comic Sans MS" pitchFamily="-110" charset="0"/>
              </a:endParaRPr>
            </a:p>
          </p:txBody>
        </p:sp>
      </p:grpSp>
      <p:sp>
        <p:nvSpPr>
          <p:cNvPr id="48" name="Date Placeholder 4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E.C. Aschenauer</a:t>
            </a:r>
            <a:endParaRPr lang="en-US" altLang="ja-JP"/>
          </a:p>
        </p:txBody>
      </p:sp>
      <p:sp>
        <p:nvSpPr>
          <p:cNvPr id="49" name="Footer Placeholder 4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PheniX Summer Student Program, June 2010</a:t>
            </a:r>
            <a:endParaRPr lang="en-US" altLang="ja-JP"/>
          </a:p>
        </p:txBody>
      </p:sp>
      <p:sp>
        <p:nvSpPr>
          <p:cNvPr id="50" name="Slide Number Placeholder 4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B4B47D-59A8-4492-BC47-97AED501BA01}" type="slidenum">
              <a:rPr lang="en-US" altLang="ja-JP"/>
              <a:pPr>
                <a:defRPr/>
              </a:pPr>
              <a:t>38</a:t>
            </a:fld>
            <a:endParaRPr lang="en-US" altLang="ja-JP"/>
          </a:p>
        </p:txBody>
      </p:sp>
      <p:sp>
        <p:nvSpPr>
          <p:cNvPr id="54" name="Content Placeholder 6"/>
          <p:cNvSpPr txBox="1">
            <a:spLocks/>
          </p:cNvSpPr>
          <p:nvPr/>
        </p:nvSpPr>
        <p:spPr bwMode="auto">
          <a:xfrm>
            <a:off x="58738" y="3968750"/>
            <a:ext cx="9026525" cy="220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q"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Two designs of the IR exist for both low luminosity (~ 3x10</a:t>
            </a:r>
            <a:r>
              <a:rPr lang="en-US" baseline="30000">
                <a:effectLst>
                  <a:outerShdw blurRad="38100" dist="38100" dir="2700000" algn="tl">
                    <a:srgbClr val="C0C0C0"/>
                  </a:outerShdw>
                </a:effectLst>
              </a:rPr>
              <a:t>33</a:t>
            </a: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) and high luminosity (~ 2x10</a:t>
            </a:r>
            <a:r>
              <a:rPr lang="en-US" baseline="30000">
                <a:effectLst>
                  <a:outerShdw blurRad="38100" dist="38100" dir="2700000" algn="tl">
                    <a:srgbClr val="C0C0C0"/>
                  </a:outerShdw>
                </a:effectLst>
              </a:rPr>
              <a:t>34</a:t>
            </a: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) depends on distance IR to focusing quads</a:t>
            </a: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q"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By using a crossing angle (and crab cavities), one can have energy-independent geometries for the IRs and no synchrotron radiation in the detectors</a:t>
            </a: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q"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Big advantage in detecting particles at low angle</a:t>
            </a:r>
          </a:p>
          <a:p>
            <a:pPr marL="800100" lvl="1" indent="-34290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q"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can go as low as 0.75</a:t>
            </a:r>
            <a:r>
              <a:rPr lang="en-US" baseline="30000">
                <a:effectLst>
                  <a:outerShdw blurRad="38100" dist="38100" dir="2700000" algn="tl">
                    <a:srgbClr val="C0C0C0"/>
                  </a:outerShdw>
                </a:effectLst>
              </a:rPr>
              <a:t>o</a:t>
            </a: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 at hadron side </a:t>
            </a:r>
            <a:r>
              <a:rPr lang="en-US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</a:t>
            </a: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 |</a:t>
            </a: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h</a:t>
            </a: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| &lt; 5.5 Beam-p: y ~ 6.2</a:t>
            </a:r>
          </a:p>
          <a:p>
            <a:pPr marL="800100" lvl="1" indent="-34290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q"/>
            </a:pPr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1" name="Arc 50"/>
          <p:cNvSpPr/>
          <p:nvPr/>
        </p:nvSpPr>
        <p:spPr>
          <a:xfrm>
            <a:off x="6122988" y="1787525"/>
            <a:ext cx="2222500" cy="2568575"/>
          </a:xfrm>
          <a:prstGeom prst="arc">
            <a:avLst>
              <a:gd name="adj1" fmla="val 20412352"/>
              <a:gd name="adj2" fmla="val 111510"/>
            </a:avLst>
          </a:prstGeom>
          <a:ln w="12700">
            <a:solidFill>
              <a:srgbClr val="00009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8" name="Straight Arrow Connector 57"/>
          <p:cNvCxnSpPr/>
          <p:nvPr/>
        </p:nvCxnSpPr>
        <p:spPr>
          <a:xfrm flipV="1">
            <a:off x="8369300" y="1849438"/>
            <a:ext cx="614363" cy="42862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279400" y="3060700"/>
            <a:ext cx="36353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m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  <a:ea typeface="ＭＳ Ｐゴシック" charset="-128"/>
            </a:endParaRPr>
          </a:p>
        </p:txBody>
      </p:sp>
      <p:graphicFrame>
        <p:nvGraphicFramePr>
          <p:cNvPr id="55" name="Group 3"/>
          <p:cNvGraphicFramePr>
            <a:graphicFrameLocks noGrp="1"/>
          </p:cNvGraphicFramePr>
          <p:nvPr/>
        </p:nvGraphicFramePr>
        <p:xfrm>
          <a:off x="228600" y="1041400"/>
          <a:ext cx="7874000" cy="5178425"/>
        </p:xfrm>
        <a:graphic>
          <a:graphicData uri="http://schemas.openxmlformats.org/drawingml/2006/table">
            <a:tbl>
              <a:tblPr/>
              <a:tblGrid>
                <a:gridCol w="4750705"/>
                <a:gridCol w="1724093"/>
                <a:gridCol w="1399201"/>
              </a:tblGrid>
              <a:tr h="21590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-110" charset="0"/>
                        <a:ea typeface="Comic Sans MS" pitchFamily="-110" charset="0"/>
                        <a:cs typeface="Comic Sans MS" pitchFamily="-110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Comic Sans MS" pitchFamily="-110" charset="0"/>
                          <a:ea typeface="Comic Sans MS" pitchFamily="-110" charset="0"/>
                          <a:cs typeface="Comic Sans MS" pitchFamily="-110" charset="0"/>
                        </a:rPr>
                        <a:t>eRHIC IR1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02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Comic Sans MS" pitchFamily="-110" charset="0"/>
                          <a:ea typeface="Times New Roman" pitchFamily="-110" charset="0"/>
                          <a:cs typeface="Times New Roman" pitchFamily="-110" charset="0"/>
                        </a:rPr>
                        <a:t>p /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omic Sans MS" pitchFamily="-110" charset="0"/>
                          <a:ea typeface="Times New Roman" pitchFamily="-110" charset="0"/>
                          <a:cs typeface="Times New Roman" pitchFamily="-110" charset="0"/>
                        </a:rPr>
                        <a:t>A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Comic Sans MS" pitchFamily="-110" charset="0"/>
                        <a:ea typeface="Comic Sans MS" pitchFamily="-110" charset="0"/>
                        <a:cs typeface="Comic Sans MS" pitchFamily="-110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Comic Sans MS" pitchFamily="-110" charset="0"/>
                          <a:ea typeface="Times New Roman" pitchFamily="-110" charset="0"/>
                          <a:cs typeface="Times New Roman" pitchFamily="-110" charset="0"/>
                        </a:rPr>
                        <a:t>e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3366FF"/>
                        </a:solidFill>
                        <a:effectLst/>
                        <a:latin typeface="Comic Sans MS" pitchFamily="-110" charset="0"/>
                        <a:ea typeface="Comic Sans MS" pitchFamily="-110" charset="0"/>
                        <a:cs typeface="Comic Sans MS" pitchFamily="-110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634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Comic Sans MS" pitchFamily="-110" charset="0"/>
                          <a:ea typeface="Times New Roman" pitchFamily="-110" charset="0"/>
                          <a:cs typeface="Times New Roman" pitchFamily="-110" charset="0"/>
                        </a:rPr>
                        <a:t>Energy (max), 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Comic Sans MS" pitchFamily="-110" charset="0"/>
                          <a:ea typeface="Times New Roman" pitchFamily="-110" charset="0"/>
                          <a:cs typeface="Times New Roman" pitchFamily="-110" charset="0"/>
                        </a:rPr>
                        <a:t>GeV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3366FF"/>
                        </a:solidFill>
                        <a:effectLst/>
                        <a:latin typeface="Comic Sans MS" pitchFamily="-110" charset="0"/>
                        <a:ea typeface="Comic Sans MS" pitchFamily="-110" charset="0"/>
                        <a:cs typeface="Comic Sans MS" pitchFamily="-110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Comic Sans MS" pitchFamily="-110" charset="0"/>
                          <a:ea typeface="Times New Roman" pitchFamily="-110" charset="0"/>
                          <a:cs typeface="Times New Roman" pitchFamily="-110" charset="0"/>
                        </a:rPr>
                        <a:t>325/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omic Sans MS" pitchFamily="-110" charset="0"/>
                          <a:ea typeface="Times New Roman" pitchFamily="-110" charset="0"/>
                          <a:cs typeface="Times New Roman" pitchFamily="-110" charset="0"/>
                        </a:rPr>
                        <a:t>130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Comic Sans MS" pitchFamily="-110" charset="0"/>
                        <a:ea typeface="Comic Sans MS" pitchFamily="-110" charset="0"/>
                        <a:cs typeface="Comic Sans MS" pitchFamily="-110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Comic Sans MS" pitchFamily="-110" charset="0"/>
                          <a:ea typeface="Times New Roman" pitchFamily="-110" charset="0"/>
                          <a:cs typeface="Times New Roman" pitchFamily="-110" charset="0"/>
                        </a:rPr>
                        <a:t>20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66FF"/>
                        </a:solidFill>
                        <a:effectLst/>
                        <a:latin typeface="Comic Sans MS" pitchFamily="-110" charset="0"/>
                        <a:ea typeface="Comic Sans MS" pitchFamily="-110" charset="0"/>
                        <a:cs typeface="Comic Sans MS" pitchFamily="-110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4892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Comic Sans MS" pitchFamily="-110" charset="0"/>
                          <a:ea typeface="Comic Sans MS" pitchFamily="-110" charset="0"/>
                          <a:cs typeface="Comic Sans MS" pitchFamily="-110" charset="0"/>
                        </a:rPr>
                        <a:t>Number of bunches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Comic Sans MS" pitchFamily="-110" charset="0"/>
                          <a:ea typeface="Comic Sans MS" pitchFamily="-110" charset="0"/>
                          <a:cs typeface="Comic Sans MS" pitchFamily="-110" charset="0"/>
                        </a:rPr>
                        <a:t>166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Comic Sans MS" pitchFamily="-110" charset="0"/>
                          <a:ea typeface="Comic Sans MS" pitchFamily="-110" charset="0"/>
                          <a:cs typeface="Comic Sans MS" pitchFamily="-110" charset="0"/>
                        </a:rPr>
                        <a:t>74 nsec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3366FF"/>
                        </a:solidFill>
                        <a:effectLst/>
                        <a:latin typeface="Comic Sans MS" pitchFamily="-110" charset="0"/>
                        <a:ea typeface="Comic Sans MS" pitchFamily="-110" charset="0"/>
                        <a:cs typeface="Comic Sans MS" pitchFamily="-110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4756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Comic Sans MS" pitchFamily="-110" charset="0"/>
                          <a:ea typeface="Times New Roman" pitchFamily="-110" charset="0"/>
                          <a:cs typeface="Times New Roman" pitchFamily="-110" charset="0"/>
                        </a:rPr>
                        <a:t>Bunch intensity (u) , 10</a:t>
                      </a:r>
                      <a:r>
                        <a:rPr kumimoji="0" lang="en-US" sz="14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Comic Sans MS" pitchFamily="-110" charset="0"/>
                          <a:ea typeface="Times New Roman" pitchFamily="-110" charset="0"/>
                          <a:cs typeface="Times New Roman" pitchFamily="-110" charset="0"/>
                        </a:rPr>
                        <a:t>11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3366FF"/>
                        </a:solidFill>
                        <a:effectLst/>
                        <a:latin typeface="Comic Sans MS" pitchFamily="-110" charset="0"/>
                        <a:ea typeface="Comic Sans MS" pitchFamily="-110" charset="0"/>
                        <a:cs typeface="Comic Sans MS" pitchFamily="-110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Comic Sans MS" pitchFamily="-110" charset="0"/>
                          <a:ea typeface="Times New Roman" pitchFamily="-110" charset="0"/>
                          <a:cs typeface="Times New Roman" pitchFamily="-110" charset="0"/>
                        </a:rPr>
                        <a:t>2.0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66FF"/>
                        </a:solidFill>
                        <a:effectLst/>
                        <a:latin typeface="Comic Sans MS" pitchFamily="-110" charset="0"/>
                        <a:ea typeface="Comic Sans MS" pitchFamily="-110" charset="0"/>
                        <a:cs typeface="Comic Sans MS" pitchFamily="-110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Comic Sans MS" pitchFamily="-110" charset="0"/>
                          <a:ea typeface="Times New Roman" pitchFamily="-110" charset="0"/>
                          <a:cs typeface="Times New Roman" pitchFamily="-110" charset="0"/>
                        </a:rPr>
                        <a:t>0.24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66FF"/>
                        </a:solidFill>
                        <a:effectLst/>
                        <a:latin typeface="Comic Sans MS" pitchFamily="-110" charset="0"/>
                        <a:ea typeface="Comic Sans MS" pitchFamily="-110" charset="0"/>
                        <a:cs typeface="Comic Sans MS" pitchFamily="-110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75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Comic Sans MS" pitchFamily="-110" charset="0"/>
                          <a:ea typeface="Times New Roman" pitchFamily="-110" charset="0"/>
                          <a:cs typeface="Times New Roman" pitchFamily="-110" charset="0"/>
                        </a:rPr>
                        <a:t>Bunch charge, nC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Comic Sans MS" pitchFamily="-110" charset="0"/>
                          <a:ea typeface="Comic Sans MS" pitchFamily="-110" charset="0"/>
                          <a:cs typeface="Comic Sans MS" pitchFamily="-110" charset="0"/>
                        </a:rPr>
                        <a:t>32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Comic Sans MS" pitchFamily="-110" charset="0"/>
                          <a:ea typeface="Comic Sans MS" pitchFamily="-110" charset="0"/>
                          <a:cs typeface="Comic Sans MS" pitchFamily="-110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4297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Comic Sans MS" pitchFamily="-110" charset="0"/>
                          <a:ea typeface="Times New Roman" pitchFamily="-110" charset="0"/>
                          <a:cs typeface="Times New Roman" pitchFamily="-110" charset="0"/>
                        </a:rPr>
                        <a:t>Beam current, mA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Comic Sans MS" pitchFamily="-110" charset="0"/>
                          <a:ea typeface="Times New Roman" pitchFamily="-110" charset="0"/>
                          <a:cs typeface="Times New Roman" pitchFamily="-110" charset="0"/>
                        </a:rPr>
                        <a:t>420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66FF"/>
                        </a:solidFill>
                        <a:effectLst/>
                        <a:latin typeface="Comic Sans MS" pitchFamily="-110" charset="0"/>
                        <a:ea typeface="Comic Sans MS" pitchFamily="-110" charset="0"/>
                        <a:cs typeface="Comic Sans MS" pitchFamily="-110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itchFamily="-110" charset="0"/>
                          <a:ea typeface="Comic Sans MS" pitchFamily="-110" charset="0"/>
                          <a:cs typeface="Comic Sans MS" pitchFamily="-110" charset="0"/>
                        </a:rPr>
                        <a:t>50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mic Sans MS" pitchFamily="-110" charset="0"/>
                        <a:ea typeface="Comic Sans MS" pitchFamily="-110" charset="0"/>
                        <a:cs typeface="Comic Sans MS" pitchFamily="-110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634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Comic Sans MS" pitchFamily="-110" charset="0"/>
                          <a:ea typeface="Times New Roman" pitchFamily="-110" charset="0"/>
                          <a:cs typeface="Times New Roman" pitchFamily="-110" charset="0"/>
                        </a:rPr>
                        <a:t>Normalized emittance, 1e-6 m, 95% for p / rms for 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Comic Sans MS" pitchFamily="-110" charset="0"/>
                          <a:ea typeface="Times New Roman" pitchFamily="-110" charset="0"/>
                          <a:cs typeface="Times New Roman" pitchFamily="-110" charset="0"/>
                        </a:rPr>
                        <a:t>1.2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66FF"/>
                        </a:solidFill>
                        <a:effectLst/>
                        <a:latin typeface="Comic Sans MS" pitchFamily="-110" charset="0"/>
                        <a:ea typeface="Comic Sans MS" pitchFamily="-110" charset="0"/>
                        <a:cs typeface="Comic Sans MS" pitchFamily="-110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Comic Sans MS" pitchFamily="-110" charset="0"/>
                          <a:ea typeface="Comic Sans MS" pitchFamily="-110" charset="0"/>
                          <a:cs typeface="Comic Sans MS" pitchFamily="-110" charset="0"/>
                        </a:rPr>
                        <a:t>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4756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Comic Sans MS" pitchFamily="-110" charset="0"/>
                          <a:ea typeface="Times New Roman" pitchFamily="-110" charset="0"/>
                          <a:cs typeface="Times New Roman" pitchFamily="-110" charset="0"/>
                        </a:rPr>
                        <a:t>Polarization,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Comic Sans MS" pitchFamily="-110" charset="0"/>
                          <a:ea typeface="Times New Roman" pitchFamily="-110" charset="0"/>
                          <a:cs typeface="Times New Roman" pitchFamily="-110" charset="0"/>
                        </a:rPr>
                        <a:t>70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66FF"/>
                        </a:solidFill>
                        <a:effectLst/>
                        <a:latin typeface="Comic Sans MS" pitchFamily="-110" charset="0"/>
                        <a:ea typeface="Comic Sans MS" pitchFamily="-110" charset="0"/>
                        <a:cs typeface="Comic Sans MS" pitchFamily="-110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Comic Sans MS" pitchFamily="-110" charset="0"/>
                          <a:ea typeface="Times New Roman" pitchFamily="-110" charset="0"/>
                          <a:cs typeface="Times New Roman" pitchFamily="-110" charset="0"/>
                        </a:rPr>
                        <a:t>80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66FF"/>
                        </a:solidFill>
                        <a:effectLst/>
                        <a:latin typeface="Comic Sans MS" pitchFamily="-110" charset="0"/>
                        <a:ea typeface="Comic Sans MS" pitchFamily="-110" charset="0"/>
                        <a:cs typeface="Comic Sans MS" pitchFamily="-110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116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Comic Sans MS" pitchFamily="-110" charset="0"/>
                          <a:ea typeface="Times New Roman" pitchFamily="-110" charset="0"/>
                          <a:cs typeface="Times New Roman" pitchFamily="-110" charset="0"/>
                        </a:rPr>
                        <a:t>rms bunch length, cm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Comic Sans MS" pitchFamily="-110" charset="0"/>
                          <a:ea typeface="Comic Sans MS" pitchFamily="-110" charset="0"/>
                          <a:cs typeface="Comic Sans MS" pitchFamily="-110" charset="0"/>
                        </a:rPr>
                        <a:t>4.9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Comic Sans MS" pitchFamily="-110" charset="0"/>
                          <a:ea typeface="Comic Sans MS" pitchFamily="-110" charset="0"/>
                          <a:cs typeface="Comic Sans MS" pitchFamily="-110" charset="0"/>
                        </a:rPr>
                        <a:t>0.2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4297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Lucida Grande" pitchFamily="-110" charset="0"/>
                          <a:ea typeface="Lucida Grande" pitchFamily="-110" charset="0"/>
                          <a:cs typeface="Lucida Grande" pitchFamily="-110" charset="0"/>
                        </a:rPr>
                        <a:t>β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Comic Sans MS" pitchFamily="-110" charset="0"/>
                          <a:ea typeface="Times New Roman" pitchFamily="-110" charset="0"/>
                          <a:cs typeface="Times New Roman" pitchFamily="-110" charset="0"/>
                        </a:rPr>
                        <a:t>*, cm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Comic Sans MS" pitchFamily="-110" charset="0"/>
                          <a:ea typeface="Times New Roman" pitchFamily="-110" charset="0"/>
                          <a:cs typeface="Times New Roman" pitchFamily="-110" charset="0"/>
                        </a:rPr>
                        <a:t>5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66FF"/>
                        </a:solidFill>
                        <a:effectLst/>
                        <a:latin typeface="Comic Sans MS" pitchFamily="-110" charset="0"/>
                        <a:ea typeface="Comic Sans MS" pitchFamily="-110" charset="0"/>
                        <a:cs typeface="Comic Sans MS" pitchFamily="-110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Comic Sans MS" pitchFamily="-110" charset="0"/>
                          <a:ea typeface="Times New Roman" pitchFamily="-110" charset="0"/>
                          <a:cs typeface="Times New Roman" pitchFamily="-110" charset="0"/>
                        </a:rPr>
                        <a:t>5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66FF"/>
                        </a:solidFill>
                        <a:effectLst/>
                        <a:latin typeface="Comic Sans MS" pitchFamily="-110" charset="0"/>
                        <a:ea typeface="Comic Sans MS" pitchFamily="-110" charset="0"/>
                        <a:cs typeface="Comic Sans MS" pitchFamily="-110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805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7360F"/>
                          </a:solidFill>
                          <a:effectLst/>
                          <a:latin typeface="Comic Sans MS" pitchFamily="-110" charset="0"/>
                          <a:ea typeface="Times New Roman" pitchFamily="-110" charset="0"/>
                          <a:cs typeface="Times New Roman" pitchFamily="-110" charset="0"/>
                        </a:rPr>
                        <a:t>Luminosity, cm</a:t>
                      </a:r>
                      <a:r>
                        <a:rPr kumimoji="0" lang="en-US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7360F"/>
                          </a:solidFill>
                          <a:effectLst/>
                          <a:latin typeface="Comic Sans MS" pitchFamily="-110" charset="0"/>
                          <a:ea typeface="Times New Roman" pitchFamily="-110" charset="0"/>
                          <a:cs typeface="Times New Roman" pitchFamily="-110" charset="0"/>
                        </a:rPr>
                        <a:t>-2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7360F"/>
                          </a:solidFill>
                          <a:effectLst/>
                          <a:latin typeface="Comic Sans MS" pitchFamily="-110" charset="0"/>
                          <a:ea typeface="Times New Roman" pitchFamily="-110" charset="0"/>
                          <a:cs typeface="Times New Roman" pitchFamily="-110" charset="0"/>
                        </a:rPr>
                        <a:t>s</a:t>
                      </a:r>
                      <a:r>
                        <a:rPr kumimoji="0" lang="en-US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7360F"/>
                          </a:solidFill>
                          <a:effectLst/>
                          <a:latin typeface="Comic Sans MS" pitchFamily="-110" charset="0"/>
                          <a:ea typeface="Times New Roman" pitchFamily="-110" charset="0"/>
                          <a:cs typeface="Times New Roman" pitchFamily="-110" charset="0"/>
                        </a:rPr>
                        <a:t>-1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F7360F"/>
                        </a:solidFill>
                        <a:effectLst/>
                        <a:latin typeface="Comic Sans MS" pitchFamily="-110" charset="0"/>
                        <a:ea typeface="Times New Roman" pitchFamily="-110" charset="0"/>
                        <a:cs typeface="Times New Roman" pitchFamily="-110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-110" charset="0"/>
                          <a:ea typeface="Comic Sans MS" pitchFamily="-110" charset="0"/>
                          <a:cs typeface="Comic Sans MS" pitchFamily="-110" charset="0"/>
                        </a:rPr>
                        <a:t>1.46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-110" charset="0"/>
                          <a:ea typeface="Times New Roman" pitchFamily="-110" charset="0"/>
                          <a:cs typeface="Times New Roman" pitchFamily="-110" charset="0"/>
                        </a:rPr>
                        <a:t>x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-110" charset="0"/>
                          <a:ea typeface="Times New Roman" pitchFamily="-110" charset="0"/>
                          <a:cs typeface="Times New Roman" pitchFamily="-110" charset="0"/>
                        </a:rPr>
                        <a:t> 10</a:t>
                      </a:r>
                      <a:r>
                        <a:rPr kumimoji="0" lang="en-US" sz="1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-110" charset="0"/>
                          <a:ea typeface="Times New Roman" pitchFamily="-110" charset="0"/>
                          <a:cs typeface="Times New Roman" pitchFamily="-110" charset="0"/>
                        </a:rPr>
                        <a:t>34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itchFamily="-110" charset="0"/>
                          <a:ea typeface="Comic Sans MS" pitchFamily="-110" charset="0"/>
                          <a:cs typeface="Comic Sans MS" pitchFamily="-110" charset="0"/>
                        </a:rPr>
                        <a:t> 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itchFamily="-110" charset="0"/>
                          <a:ea typeface="Comic Sans MS" pitchFamily="-110" charset="0"/>
                          <a:cs typeface="Comic Sans MS" pitchFamily="-110" charset="0"/>
                        </a:rPr>
                        <a:t>(including hour-glass effect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itchFamily="-110" charset="0"/>
                          <a:ea typeface="Comic Sans MS" pitchFamily="-110" charset="0"/>
                          <a:cs typeface="Comic Sans MS" pitchFamily="-110" charset="0"/>
                        </a:rPr>
                        <a:t>h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itchFamily="-110" charset="0"/>
                          <a:ea typeface="Comic Sans MS" pitchFamily="-110" charset="0"/>
                          <a:cs typeface="Comic Sans MS" pitchFamily="-110" charset="0"/>
                        </a:rPr>
                        <a:t>=0.851) 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omic Sans MS" pitchFamily="-110" charset="0"/>
                        <a:ea typeface="Comic Sans MS" pitchFamily="-110" charset="0"/>
                        <a:cs typeface="Comic Sans MS" pitchFamily="-110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6" name="Rectangle 2"/>
          <p:cNvSpPr txBox="1">
            <a:spLocks noChangeArrowheads="1"/>
          </p:cNvSpPr>
          <p:nvPr/>
        </p:nvSpPr>
        <p:spPr bwMode="auto">
          <a:xfrm>
            <a:off x="228600" y="5872163"/>
            <a:ext cx="49244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-110" charset="0"/>
                <a:ea typeface="Comic Sans MS" pitchFamily="-110" charset="0"/>
                <a:cs typeface="Comic Sans MS" pitchFamily="-110" charset="0"/>
              </a:rPr>
              <a:t>Luminosity </a:t>
            </a:r>
            <a:r>
              <a:rPr lang="en-US" sz="1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-110" charset="0"/>
                <a:ea typeface="Comic Sans MS" pitchFamily="-110" charset="0"/>
                <a:cs typeface="Comic Sans MS" pitchFamily="-110" charset="0"/>
              </a:rPr>
              <a:t>for 30 GeV e-beam operation will be at 20% </a:t>
            </a:r>
            <a:r>
              <a:rPr lang="en-US" sz="1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-110" charset="0"/>
                <a:ea typeface="Comic Sans MS" pitchFamily="-110" charset="0"/>
                <a:cs typeface="Comic Sans MS" pitchFamily="-110" charset="0"/>
              </a:rPr>
              <a:t>level</a:t>
            </a:r>
            <a:endParaRPr lang="en-US" sz="1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-110" charset="0"/>
              <a:ea typeface="Comic Sans MS" pitchFamily="-110" charset="0"/>
              <a:cs typeface="Comic Sans MS" pitchFamily="-110" charset="0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Detector Requirements from Physics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charset="2"/>
              <a:buChar char="q"/>
              <a:defRPr/>
            </a:pPr>
            <a:r>
              <a:rPr lang="en-US" sz="2000" dirty="0" smtClean="0"/>
              <a:t>Detector must be multi-purpose</a:t>
            </a:r>
          </a:p>
          <a:p>
            <a:pPr lvl="1" eaLnBrk="1" hangingPunct="1">
              <a:buFont typeface="Wingdings" charset="2"/>
              <a:buChar char="Ø"/>
              <a:defRPr/>
            </a:pPr>
            <a:r>
              <a:rPr lang="en-US" sz="1800" dirty="0" smtClean="0"/>
              <a:t>Need the same detector for inclusive (</a:t>
            </a:r>
            <a:r>
              <a:rPr lang="en-US" sz="1800" dirty="0" err="1" smtClean="0"/>
              <a:t>ep</a:t>
            </a:r>
            <a:r>
              <a:rPr lang="en-US" sz="1800" dirty="0" smtClean="0"/>
              <a:t> -&gt; </a:t>
            </a:r>
            <a:r>
              <a:rPr lang="en-US" sz="1800" dirty="0" err="1" smtClean="0"/>
              <a:t>e’X</a:t>
            </a:r>
            <a:r>
              <a:rPr lang="en-US" sz="1800" dirty="0" smtClean="0"/>
              <a:t>), </a:t>
            </a:r>
            <a:r>
              <a:rPr lang="en-US" sz="1800" dirty="0" smtClean="0">
                <a:sym typeface="Wingdings"/>
              </a:rPr>
              <a:t>semi-inclusive (</a:t>
            </a:r>
            <a:r>
              <a:rPr lang="en-US" sz="1800" dirty="0" err="1" smtClean="0">
                <a:sym typeface="Wingdings"/>
              </a:rPr>
              <a:t>ep</a:t>
            </a:r>
            <a:r>
              <a:rPr lang="en-US" sz="1800" dirty="0" smtClean="0">
                <a:sym typeface="Wingdings"/>
              </a:rPr>
              <a:t> -&gt; </a:t>
            </a:r>
            <a:r>
              <a:rPr lang="en-US" sz="1800" dirty="0" err="1" smtClean="0">
                <a:sym typeface="Wingdings"/>
              </a:rPr>
              <a:t>e’hadron(s)X</a:t>
            </a:r>
            <a:r>
              <a:rPr lang="en-US" sz="1800" dirty="0" smtClean="0">
                <a:sym typeface="Wingdings"/>
              </a:rPr>
              <a:t>), exclusive (</a:t>
            </a:r>
            <a:r>
              <a:rPr lang="en-US" sz="1800" dirty="0" err="1" smtClean="0">
                <a:sym typeface="Wingdings"/>
              </a:rPr>
              <a:t>ep</a:t>
            </a:r>
            <a:r>
              <a:rPr lang="en-US" sz="1800" dirty="0" smtClean="0">
                <a:sym typeface="Wingdings"/>
              </a:rPr>
              <a:t> -&gt; </a:t>
            </a:r>
            <a:r>
              <a:rPr lang="en-US" sz="1800" dirty="0" err="1" smtClean="0">
                <a:sym typeface="Wingdings"/>
              </a:rPr>
              <a:t>e’</a:t>
            </a:r>
            <a:r>
              <a:rPr lang="en-US" sz="1800" dirty="0" err="1" smtClean="0">
                <a:latin typeface="Symbol" charset="2"/>
                <a:cs typeface="Symbol" charset="2"/>
                <a:sym typeface="Wingdings"/>
              </a:rPr>
              <a:t>p</a:t>
            </a:r>
            <a:r>
              <a:rPr lang="en-US" sz="1800" dirty="0" err="1" smtClean="0">
                <a:sym typeface="Wingdings"/>
              </a:rPr>
              <a:t>p</a:t>
            </a:r>
            <a:r>
              <a:rPr lang="en-US" sz="1800" dirty="0" smtClean="0">
                <a:sym typeface="Wingdings"/>
              </a:rPr>
              <a:t>)  reactions and </a:t>
            </a:r>
            <a:r>
              <a:rPr lang="en-US" sz="1800" dirty="0" err="1" smtClean="0">
                <a:sym typeface="Wingdings"/>
              </a:rPr>
              <a:t>eA</a:t>
            </a:r>
            <a:r>
              <a:rPr lang="en-US" sz="1800" dirty="0" smtClean="0">
                <a:sym typeface="Wingdings"/>
              </a:rPr>
              <a:t> interactions</a:t>
            </a:r>
          </a:p>
          <a:p>
            <a:pPr lvl="1" eaLnBrk="1" hangingPunct="1">
              <a:buFont typeface="Wingdings" charset="2"/>
              <a:buChar char="Ø"/>
              <a:defRPr/>
            </a:pPr>
            <a:r>
              <a:rPr lang="en-US" sz="1800" dirty="0" smtClean="0"/>
              <a:t>Able to run for different energies (and </a:t>
            </a:r>
            <a:r>
              <a:rPr lang="en-US" sz="1800" dirty="0" err="1" smtClean="0"/>
              <a:t>ep</a:t>
            </a:r>
            <a:r>
              <a:rPr lang="en-US" sz="1800" dirty="0" smtClean="0"/>
              <a:t>/A kinematics) to </a:t>
            </a:r>
          </a:p>
          <a:p>
            <a:pPr lvl="1" eaLnBrk="1" hangingPunct="1">
              <a:buFont typeface="Wingdings" charset="2"/>
              <a:buNone/>
              <a:defRPr/>
            </a:pPr>
            <a:r>
              <a:rPr lang="en-US" sz="1800" dirty="0" smtClean="0"/>
              <a:t>   reduce systematic errors</a:t>
            </a:r>
          </a:p>
          <a:p>
            <a:pPr lvl="1" eaLnBrk="1" hangingPunct="1">
              <a:buFont typeface="Wingdings" charset="2"/>
              <a:buChar char="Ø"/>
              <a:defRPr/>
            </a:pPr>
            <a:r>
              <a:rPr lang="en-US" sz="1800" dirty="0" smtClean="0"/>
              <a:t>Ability to tag the struck nucleus in exclusive and diffractive </a:t>
            </a:r>
            <a:r>
              <a:rPr lang="en-US" sz="1800" dirty="0" err="1" smtClean="0"/>
              <a:t>eA</a:t>
            </a:r>
            <a:r>
              <a:rPr lang="en-US" sz="1800" dirty="0" smtClean="0"/>
              <a:t> reactions</a:t>
            </a:r>
            <a:endParaRPr lang="en-US" sz="1800" dirty="0" smtClean="0">
              <a:sym typeface="Wingdings"/>
            </a:endParaRPr>
          </a:p>
          <a:p>
            <a:pPr eaLnBrk="1" hangingPunct="1">
              <a:buFont typeface="Wingdings" charset="2"/>
              <a:buChar char="q"/>
              <a:defRPr/>
            </a:pPr>
            <a:r>
              <a:rPr lang="en-US" sz="2000" dirty="0" smtClean="0">
                <a:sym typeface="Wingdings"/>
              </a:rPr>
              <a:t> Needs to have large acceptance</a:t>
            </a:r>
          </a:p>
          <a:p>
            <a:pPr lvl="1" eaLnBrk="1" hangingPunct="1">
              <a:buFont typeface="Wingdings" charset="2"/>
              <a:buChar char="Ø"/>
              <a:defRPr/>
            </a:pPr>
            <a:r>
              <a:rPr lang="en-US" sz="1800" dirty="0" smtClean="0">
                <a:sym typeface="Wingdings"/>
              </a:rPr>
              <a:t>Cover both mid- and forward-rapidity</a:t>
            </a:r>
          </a:p>
          <a:p>
            <a:pPr lvl="1" eaLnBrk="1" hangingPunct="1">
              <a:buFont typeface="Wingdings" charset="2"/>
              <a:buChar char="Ø"/>
              <a:defRPr/>
            </a:pPr>
            <a:r>
              <a:rPr lang="en-US" sz="1800" dirty="0" smtClean="0"/>
              <a:t>particle detection to very low scattering angle; around 1</a:t>
            </a:r>
            <a:r>
              <a:rPr lang="en-US" sz="1800" baseline="30000" dirty="0" smtClean="0"/>
              <a:t>o</a:t>
            </a:r>
            <a:r>
              <a:rPr lang="en-US" sz="1800" dirty="0" smtClean="0"/>
              <a:t> in </a:t>
            </a:r>
            <a:r>
              <a:rPr lang="en-US" sz="1800" dirty="0" err="1" smtClean="0"/>
              <a:t>e</a:t>
            </a:r>
            <a:r>
              <a:rPr lang="en-US" sz="1800" dirty="0" smtClean="0"/>
              <a:t> and </a:t>
            </a:r>
            <a:r>
              <a:rPr lang="en-US" sz="1800" dirty="0" err="1" smtClean="0"/>
              <a:t>p</a:t>
            </a:r>
            <a:r>
              <a:rPr lang="en-US" sz="1800" dirty="0" smtClean="0"/>
              <a:t>/A direction</a:t>
            </a:r>
            <a:endParaRPr lang="en-US" sz="1800" dirty="0" smtClean="0">
              <a:sym typeface="Wingdings"/>
            </a:endParaRPr>
          </a:p>
          <a:p>
            <a:pPr eaLnBrk="1" hangingPunct="1">
              <a:buFont typeface="Wingdings" charset="2"/>
              <a:buChar char="q"/>
              <a:defRPr/>
            </a:pPr>
            <a:r>
              <a:rPr lang="en-US" sz="2000" dirty="0" smtClean="0">
                <a:sym typeface="Wingdings"/>
              </a:rPr>
              <a:t> particle identification is crucial</a:t>
            </a:r>
          </a:p>
          <a:p>
            <a:pPr lvl="1" eaLnBrk="1" hangingPunct="1">
              <a:buFont typeface="Wingdings" charset="2"/>
              <a:buChar char="Ø"/>
              <a:defRPr/>
            </a:pPr>
            <a:r>
              <a:rPr lang="en-US" sz="1800" dirty="0" err="1" smtClean="0">
                <a:sym typeface="Wingdings"/>
              </a:rPr>
              <a:t>e</a:t>
            </a:r>
            <a:r>
              <a:rPr lang="en-US" sz="1800" dirty="0" smtClean="0">
                <a:sym typeface="Wingdings"/>
              </a:rPr>
              <a:t>, </a:t>
            </a:r>
            <a:r>
              <a:rPr lang="en-US" sz="1800" dirty="0" err="1" smtClean="0">
                <a:latin typeface="Symbol" charset="2"/>
                <a:cs typeface="Symbol" charset="2"/>
                <a:sym typeface="Wingdings"/>
              </a:rPr>
              <a:t>p</a:t>
            </a:r>
            <a:r>
              <a:rPr lang="en-US" sz="1800" dirty="0" smtClean="0">
                <a:sym typeface="Wingdings"/>
              </a:rPr>
              <a:t>, K, </a:t>
            </a:r>
            <a:r>
              <a:rPr lang="en-US" sz="1800" dirty="0" err="1" smtClean="0">
                <a:sym typeface="Wingdings"/>
              </a:rPr>
              <a:t>p</a:t>
            </a:r>
            <a:r>
              <a:rPr lang="en-US" sz="1800" dirty="0" smtClean="0">
                <a:sym typeface="Wingdings"/>
              </a:rPr>
              <a:t>, </a:t>
            </a:r>
            <a:r>
              <a:rPr lang="en-US" sz="1800" dirty="0" err="1" smtClean="0">
                <a:sym typeface="Wingdings"/>
              </a:rPr>
              <a:t>n</a:t>
            </a:r>
            <a:r>
              <a:rPr lang="en-US" sz="1800" dirty="0" smtClean="0">
                <a:sym typeface="Wingdings"/>
              </a:rPr>
              <a:t> over wide momentum range and scattering angle</a:t>
            </a:r>
          </a:p>
          <a:p>
            <a:pPr lvl="1" eaLnBrk="1" hangingPunct="1">
              <a:buFont typeface="Wingdings" charset="2"/>
              <a:buChar char="Ø"/>
              <a:defRPr/>
            </a:pPr>
            <a:r>
              <a:rPr lang="en-US" sz="1800" dirty="0" smtClean="0">
                <a:sym typeface="Wingdings"/>
              </a:rPr>
              <a:t>excellent secondary vertex resolution (charm)</a:t>
            </a:r>
          </a:p>
          <a:p>
            <a:pPr eaLnBrk="1" hangingPunct="1">
              <a:buFont typeface="Wingdings" charset="2"/>
              <a:buChar char="q"/>
              <a:defRPr/>
            </a:pPr>
            <a:r>
              <a:rPr lang="en-US" sz="2000" dirty="0" smtClean="0"/>
              <a:t>small systematic uncertainty for </a:t>
            </a:r>
            <a:r>
              <a:rPr lang="en-US" sz="2000" dirty="0" err="1" smtClean="0"/>
              <a:t>e,p</a:t>
            </a:r>
            <a:r>
              <a:rPr lang="en-US" sz="2000" dirty="0" smtClean="0"/>
              <a:t>-beam polarization and luminosity measurement   </a:t>
            </a:r>
          </a:p>
          <a:p>
            <a:pPr eaLnBrk="1" hangingPunct="1">
              <a:buFont typeface="Wingdings" charset="2"/>
              <a:buChar char="q"/>
              <a:defRPr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E.C. Aschenauer</a:t>
            </a:r>
            <a:endParaRPr lang="en-US" altLang="ja-JP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PheniX Summer Student Program, June 2010</a:t>
            </a:r>
            <a:endParaRPr lang="en-US" altLang="ja-JP"/>
          </a:p>
        </p:txBody>
      </p:sp>
      <p:sp>
        <p:nvSpPr>
          <p:cNvPr id="11" name="Content Placeholder 7"/>
          <p:cNvSpPr txBox="1">
            <a:spLocks/>
          </p:cNvSpPr>
          <p:nvPr/>
        </p:nvSpPr>
        <p:spPr bwMode="auto">
          <a:xfrm>
            <a:off x="0" y="615950"/>
            <a:ext cx="9036050" cy="606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Wingdings" charset="2"/>
              <a:buChar char="q"/>
              <a:defRPr/>
            </a:pPr>
            <a:endParaRPr lang="en-US" kern="0" dirty="0">
              <a:effectLst>
                <a:outerShdw blurRad="38100" dist="38100" dir="2700000" algn="tl">
                  <a:srgbClr val="DDDDDD"/>
                </a:outerShdw>
              </a:effectLst>
              <a:latin typeface="+mn-lt"/>
              <a:ea typeface="+mn-ea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C47A48-AD35-4080-AE1C-2D1080ACC0D6}" type="slidenum">
              <a:rPr lang="en-US" altLang="ja-JP"/>
              <a:pPr>
                <a:defRPr/>
              </a:pPr>
              <a:t>39</a:t>
            </a:fld>
            <a:endParaRPr lang="en-US" altLang="ja-JP" dirty="0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Object 2"/>
          <p:cNvGraphicFramePr>
            <a:graphicFrameLocks noChangeAspect="1"/>
          </p:cNvGraphicFramePr>
          <p:nvPr/>
        </p:nvGraphicFramePr>
        <p:xfrm>
          <a:off x="355600" y="4902200"/>
          <a:ext cx="3167063" cy="1130300"/>
        </p:xfrm>
        <a:graphic>
          <a:graphicData uri="http://schemas.openxmlformats.org/presentationml/2006/ole">
            <p:oleObj spid="_x0000_s427010" name="Equation" r:id="rId3" imgW="1422400" imgH="508000" progId="">
              <p:embed/>
            </p:oleObj>
          </a:graphicData>
        </a:graphic>
      </p:graphicFrame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Quantum Chromo-Dynamics (</a:t>
            </a:r>
            <a:r>
              <a:rPr lang="en-US" dirty="0" smtClean="0">
                <a:solidFill>
                  <a:srgbClr val="FF0000"/>
                </a:solidFill>
              </a:rPr>
              <a:t>Q</a:t>
            </a:r>
            <a:r>
              <a:rPr lang="en-US" dirty="0" smtClean="0">
                <a:solidFill>
                  <a:srgbClr val="0000FF"/>
                </a:solidFill>
              </a:rPr>
              <a:t>C</a:t>
            </a:r>
            <a:r>
              <a:rPr lang="en-US" dirty="0" smtClean="0">
                <a:solidFill>
                  <a:srgbClr val="00FF00"/>
                </a:solidFill>
              </a:rPr>
              <a:t>D</a:t>
            </a:r>
            <a:r>
              <a:rPr lang="en-US" dirty="0" smtClean="0"/>
              <a:t>) - 1973</a:t>
            </a:r>
            <a:endParaRPr lang="en-US" dirty="0"/>
          </a:p>
        </p:txBody>
      </p:sp>
      <p:sp>
        <p:nvSpPr>
          <p:cNvPr id="25" name="Date Placeholder 2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E.C. Aschenauer</a:t>
            </a:r>
            <a:endParaRPr lang="en-US" altLang="ja-JP" dirty="0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PheniX Summer Student Program, June 2010</a:t>
            </a:r>
            <a:endParaRPr lang="en-US" altLang="ja-JP" dirty="0"/>
          </a:p>
        </p:txBody>
      </p:sp>
      <p:sp>
        <p:nvSpPr>
          <p:cNvPr id="2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476813-A27D-47AF-989E-4912E1A26728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679450"/>
            <a:ext cx="9026525" cy="2284413"/>
          </a:xfrm>
        </p:spPr>
        <p:txBody>
          <a:bodyPr/>
          <a:lstStyle/>
          <a:p>
            <a:pPr eaLnBrk="1" hangingPunct="1">
              <a:buFont typeface="Wingdings" charset="2"/>
              <a:buChar char="q"/>
              <a:defRPr/>
            </a:pPr>
            <a:r>
              <a:rPr lang="en-US" dirty="0" smtClean="0"/>
              <a:t>Theory of strong (nuclear) interactions</a:t>
            </a:r>
          </a:p>
          <a:p>
            <a:pPr eaLnBrk="1" hangingPunct="1">
              <a:buFont typeface="Wingdings" charset="2"/>
              <a:buChar char="q"/>
              <a:defRPr/>
            </a:pPr>
            <a:r>
              <a:rPr lang="en-US" dirty="0" smtClean="0"/>
              <a:t>Three </a:t>
            </a:r>
            <a:r>
              <a:rPr lang="en-US" dirty="0" err="1" smtClean="0">
                <a:solidFill>
                  <a:srgbClr val="FF0000"/>
                </a:solidFill>
              </a:rPr>
              <a:t>co</a:t>
            </a:r>
            <a:r>
              <a:rPr lang="en-US" dirty="0" err="1" smtClean="0">
                <a:solidFill>
                  <a:srgbClr val="0000FF"/>
                </a:solidFill>
              </a:rPr>
              <a:t>lo</a:t>
            </a:r>
            <a:r>
              <a:rPr lang="en-US" dirty="0" err="1" smtClean="0">
                <a:solidFill>
                  <a:srgbClr val="00FF00"/>
                </a:solidFill>
              </a:rPr>
              <a:t>ur</a:t>
            </a:r>
            <a:r>
              <a:rPr lang="en-US" dirty="0" smtClean="0"/>
              <a:t> charges: </a:t>
            </a:r>
            <a:r>
              <a:rPr lang="en-US" dirty="0" smtClean="0">
                <a:solidFill>
                  <a:srgbClr val="FF0000"/>
                </a:solidFill>
              </a:rPr>
              <a:t>red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FF00"/>
                </a:solidFill>
              </a:rPr>
              <a:t>green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0000FF"/>
                </a:solidFill>
              </a:rPr>
              <a:t>blue</a:t>
            </a:r>
          </a:p>
          <a:p>
            <a:pPr eaLnBrk="1" hangingPunct="1">
              <a:buFont typeface="Wingdings" charset="2"/>
              <a:buChar char="q"/>
              <a:defRPr/>
            </a:pPr>
            <a:r>
              <a:rPr lang="en-US" dirty="0" smtClean="0"/>
              <a:t>Exchange particles (</a:t>
            </a:r>
            <a:r>
              <a:rPr lang="en-US" dirty="0" smtClean="0">
                <a:solidFill>
                  <a:srgbClr val="FF00FF"/>
                </a:solidFill>
              </a:rPr>
              <a:t>gluons</a:t>
            </a:r>
            <a:r>
              <a:rPr lang="en-US" dirty="0" smtClean="0"/>
              <a:t>) carry </a:t>
            </a:r>
            <a:r>
              <a:rPr lang="en-US" dirty="0" err="1" smtClean="0">
                <a:solidFill>
                  <a:srgbClr val="FF0000"/>
                </a:solidFill>
              </a:rPr>
              <a:t>co</a:t>
            </a:r>
            <a:r>
              <a:rPr lang="en-US" dirty="0" err="1" smtClean="0">
                <a:solidFill>
                  <a:srgbClr val="0000FF"/>
                </a:solidFill>
              </a:rPr>
              <a:t>lo</a:t>
            </a:r>
            <a:r>
              <a:rPr lang="en-US" dirty="0" err="1" smtClean="0">
                <a:solidFill>
                  <a:srgbClr val="00FF00"/>
                </a:solidFill>
              </a:rPr>
              <a:t>ur</a:t>
            </a:r>
            <a:r>
              <a:rPr lang="en-US" dirty="0" smtClean="0"/>
              <a:t> charge and can self-interact</a:t>
            </a:r>
          </a:p>
          <a:p>
            <a:pPr eaLnBrk="1" hangingPunct="1">
              <a:buFont typeface="Wingdings" charset="2"/>
              <a:buChar char="q"/>
              <a:defRPr/>
            </a:pPr>
            <a:r>
              <a:rPr lang="en-US" dirty="0" smtClean="0"/>
              <a:t>Flux is confined: </a:t>
            </a:r>
            <a:r>
              <a:rPr lang="en-US" dirty="0" err="1" smtClean="0">
                <a:solidFill>
                  <a:srgbClr val="0000FF"/>
                </a:solidFill>
              </a:rPr>
              <a:t>V(r</a:t>
            </a:r>
            <a:r>
              <a:rPr lang="en-US" dirty="0" smtClean="0">
                <a:solidFill>
                  <a:srgbClr val="0000FF"/>
                </a:solidFill>
              </a:rPr>
              <a:t>) ~ </a:t>
            </a:r>
            <a:r>
              <a:rPr lang="en-US" dirty="0" err="1" smtClean="0">
                <a:solidFill>
                  <a:srgbClr val="0000FF"/>
                </a:solidFill>
              </a:rPr>
              <a:t>r</a:t>
            </a:r>
            <a:r>
              <a:rPr lang="en-US" dirty="0" smtClean="0">
                <a:solidFill>
                  <a:srgbClr val="0000FF"/>
                </a:solidFill>
              </a:rPr>
              <a:t>, </a:t>
            </a:r>
            <a:r>
              <a:rPr lang="en-US" dirty="0" err="1" smtClean="0">
                <a:solidFill>
                  <a:srgbClr val="0000FF"/>
                </a:solidFill>
              </a:rPr>
              <a:t>F(r</a:t>
            </a:r>
            <a:r>
              <a:rPr lang="en-US" dirty="0" smtClean="0">
                <a:solidFill>
                  <a:srgbClr val="0000FF"/>
                </a:solidFill>
              </a:rPr>
              <a:t>) ~ constant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24579" name="Picture 3">
            <a:hlinkClick r:id="rId4"/>
          </p:cNvPr>
          <p:cNvPicPr>
            <a:picLocks noChangeArrowheads="1"/>
          </p:cNvPicPr>
          <p:nvPr/>
        </p:nvPicPr>
        <p:blipFill>
          <a:blip r:embed="rId5"/>
          <a:srcRect t="50887"/>
          <a:stretch>
            <a:fillRect/>
          </a:stretch>
        </p:blipFill>
        <p:spPr bwMode="auto">
          <a:xfrm>
            <a:off x="211138" y="2825750"/>
            <a:ext cx="4741862" cy="1643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37200" y="3071813"/>
            <a:ext cx="3359150" cy="1762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4581" name="Rectangle 5"/>
          <p:cNvSpPr>
            <a:spLocks/>
          </p:cNvSpPr>
          <p:nvPr/>
        </p:nvSpPr>
        <p:spPr bwMode="auto">
          <a:xfrm>
            <a:off x="5675313" y="4200525"/>
            <a:ext cx="114300" cy="261938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r>
              <a:rPr lang="en-US" sz="1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Gill Sans" pitchFamily="-108" charset="0"/>
                <a:cs typeface="Gill Sans" pitchFamily="-108" charset="0"/>
              </a:rPr>
              <a:t>q</a:t>
            </a:r>
            <a:endParaRPr lang="en-US" sz="1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  <a:ea typeface="Gill Sans" pitchFamily="-108" charset="0"/>
              <a:cs typeface="Gill Sans" pitchFamily="-108" charset="0"/>
            </a:endParaRPr>
          </a:p>
        </p:txBody>
      </p:sp>
      <p:sp>
        <p:nvSpPr>
          <p:cNvPr id="24582" name="Rectangle 6"/>
          <p:cNvSpPr>
            <a:spLocks/>
          </p:cNvSpPr>
          <p:nvPr/>
        </p:nvSpPr>
        <p:spPr bwMode="auto">
          <a:xfrm>
            <a:off x="8499475" y="3365500"/>
            <a:ext cx="112713" cy="261938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r>
              <a:rPr lang="en-US" sz="1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Gill Sans" pitchFamily="-108" charset="0"/>
                <a:cs typeface="Gill Sans" pitchFamily="-108" charset="0"/>
              </a:rPr>
              <a:t>q</a:t>
            </a:r>
            <a:endParaRPr lang="en-US" sz="1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  <a:ea typeface="Gill Sans" pitchFamily="-108" charset="0"/>
              <a:cs typeface="Gill Sans" pitchFamily="-108" charset="0"/>
            </a:endParaRPr>
          </a:p>
        </p:txBody>
      </p:sp>
      <p:sp>
        <p:nvSpPr>
          <p:cNvPr id="24583" name="Rectangle 7"/>
          <p:cNvSpPr>
            <a:spLocks/>
          </p:cNvSpPr>
          <p:nvPr/>
        </p:nvSpPr>
        <p:spPr bwMode="auto">
          <a:xfrm>
            <a:off x="5675313" y="3365500"/>
            <a:ext cx="114300" cy="261938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r>
              <a:rPr lang="en-US" sz="1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Gill Sans" pitchFamily="-108" charset="0"/>
                <a:cs typeface="Gill Sans" pitchFamily="-108" charset="0"/>
              </a:rPr>
              <a:t>q</a:t>
            </a:r>
            <a:endParaRPr lang="en-US" sz="1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  <a:ea typeface="Gill Sans" pitchFamily="-108" charset="0"/>
              <a:cs typeface="Gill Sans" pitchFamily="-108" charset="0"/>
            </a:endParaRPr>
          </a:p>
        </p:txBody>
      </p:sp>
      <p:sp>
        <p:nvSpPr>
          <p:cNvPr id="24584" name="Rectangle 8"/>
          <p:cNvSpPr>
            <a:spLocks/>
          </p:cNvSpPr>
          <p:nvPr/>
        </p:nvSpPr>
        <p:spPr bwMode="auto">
          <a:xfrm>
            <a:off x="8499475" y="4200525"/>
            <a:ext cx="112713" cy="261938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r>
              <a:rPr lang="en-US" sz="1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Gill Sans" pitchFamily="-108" charset="0"/>
                <a:cs typeface="Gill Sans" pitchFamily="-108" charset="0"/>
              </a:rPr>
              <a:t>q</a:t>
            </a:r>
            <a:endParaRPr lang="en-US" sz="1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  <a:ea typeface="Gill Sans" pitchFamily="-108" charset="0"/>
              <a:cs typeface="Gill Sans" pitchFamily="-108" charset="0"/>
            </a:endParaRPr>
          </a:p>
        </p:txBody>
      </p:sp>
      <p:sp>
        <p:nvSpPr>
          <p:cNvPr id="24585" name="Rectangle 9"/>
          <p:cNvSpPr>
            <a:spLocks/>
          </p:cNvSpPr>
          <p:nvPr/>
        </p:nvSpPr>
        <p:spPr bwMode="auto">
          <a:xfrm>
            <a:off x="7119938" y="4200525"/>
            <a:ext cx="114300" cy="261938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r>
              <a:rPr lang="en-US" sz="1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Gill Sans" pitchFamily="-108" charset="0"/>
                <a:cs typeface="Gill Sans" pitchFamily="-108" charset="0"/>
              </a:rPr>
              <a:t>g</a:t>
            </a:r>
            <a:endParaRPr lang="en-US" sz="1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  <a:ea typeface="Gill Sans" pitchFamily="-108" charset="0"/>
              <a:cs typeface="Gill Sans" pitchFamily="-108" charset="0"/>
            </a:endParaRPr>
          </a:p>
        </p:txBody>
      </p:sp>
      <p:sp>
        <p:nvSpPr>
          <p:cNvPr id="24586" name="Rectangle 10"/>
          <p:cNvSpPr>
            <a:spLocks/>
          </p:cNvSpPr>
          <p:nvPr/>
        </p:nvSpPr>
        <p:spPr bwMode="auto">
          <a:xfrm>
            <a:off x="8093075" y="3824288"/>
            <a:ext cx="292100" cy="26193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r>
              <a:rPr lang="en-US" sz="17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Lucida Grande" pitchFamily="-108" charset="0"/>
                <a:cs typeface="Lucida Grande" pitchFamily="-108" charset="0"/>
              </a:rPr>
              <a:t>√</a:t>
            </a:r>
            <a:r>
              <a:rPr lang="en-US" sz="1700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Lucida Grande" pitchFamily="-108" charset="0"/>
                <a:cs typeface="Lucida Grande" pitchFamily="-108" charset="0"/>
              </a:rPr>
              <a:t>α</a:t>
            </a:r>
            <a:endParaRPr lang="en-US" sz="17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  <a:ea typeface="Lucida Grande" pitchFamily="-108" charset="0"/>
              <a:cs typeface="Lucida Grande" pitchFamily="-108" charset="0"/>
            </a:endParaRPr>
          </a:p>
        </p:txBody>
      </p:sp>
      <p:sp>
        <p:nvSpPr>
          <p:cNvPr id="24587" name="Rectangle 11"/>
          <p:cNvSpPr>
            <a:spLocks/>
          </p:cNvSpPr>
          <p:nvPr/>
        </p:nvSpPr>
        <p:spPr bwMode="auto">
          <a:xfrm>
            <a:off x="5910263" y="3824288"/>
            <a:ext cx="292100" cy="26193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r>
              <a:rPr lang="en-US" sz="17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Lucida Grande" pitchFamily="-108" charset="0"/>
                <a:cs typeface="Lucida Grande" pitchFamily="-108" charset="0"/>
              </a:rPr>
              <a:t>√</a:t>
            </a:r>
            <a:r>
              <a:rPr lang="en-US" sz="1700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Lucida Grande" pitchFamily="-108" charset="0"/>
                <a:cs typeface="Lucida Grande" pitchFamily="-108" charset="0"/>
              </a:rPr>
              <a:t>α</a:t>
            </a:r>
            <a:endParaRPr lang="en-US" sz="17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  <a:ea typeface="Lucida Grande" pitchFamily="-108" charset="0"/>
              <a:cs typeface="Lucida Grande" pitchFamily="-108" charset="0"/>
            </a:endParaRPr>
          </a:p>
        </p:txBody>
      </p:sp>
      <p:sp>
        <p:nvSpPr>
          <p:cNvPr id="24588" name="Rectangle 12"/>
          <p:cNvSpPr>
            <a:spLocks/>
          </p:cNvSpPr>
          <p:nvPr/>
        </p:nvSpPr>
        <p:spPr bwMode="auto">
          <a:xfrm>
            <a:off x="4448175" y="4819650"/>
            <a:ext cx="4695825" cy="307975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r>
              <a:rPr lang="en-US" sz="20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Lucida Grande" pitchFamily="-108" charset="0"/>
                <a:cs typeface="Lucida Grande" pitchFamily="-108" charset="0"/>
              </a:rPr>
              <a:t>α</a:t>
            </a:r>
            <a:r>
              <a:rPr lang="en-US" sz="2000" baseline="-60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Gill Sans" pitchFamily="-108" charset="0"/>
                <a:cs typeface="Gill Sans" pitchFamily="-108" charset="0"/>
              </a:rPr>
              <a:t>s</a:t>
            </a:r>
            <a:r>
              <a:rPr lang="en-US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Gill Sans" pitchFamily="-108" charset="0"/>
                <a:cs typeface="Gill Sans" pitchFamily="-108" charset="0"/>
              </a:rPr>
              <a:t> = strong coupling </a:t>
            </a:r>
            <a:r>
              <a:rPr lang="en-US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Gill Sans" pitchFamily="-108" charset="0"/>
                <a:cs typeface="Gill Sans" pitchFamily="-108" charset="0"/>
              </a:rPr>
              <a:t>constant ≈ </a:t>
            </a:r>
            <a:r>
              <a:rPr lang="en-US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Gill Sans" pitchFamily="-108" charset="0"/>
                <a:cs typeface="Gill Sans" pitchFamily="-108" charset="0"/>
              </a:rPr>
              <a:t>0.3</a:t>
            </a:r>
          </a:p>
        </p:txBody>
      </p:sp>
      <p:sp>
        <p:nvSpPr>
          <p:cNvPr id="24589" name="Oval 13"/>
          <p:cNvSpPr>
            <a:spLocks/>
          </p:cNvSpPr>
          <p:nvPr/>
        </p:nvSpPr>
        <p:spPr bwMode="auto">
          <a:xfrm>
            <a:off x="2065338" y="4914900"/>
            <a:ext cx="779462" cy="1282700"/>
          </a:xfrm>
          <a:prstGeom prst="ellipse">
            <a:avLst/>
          </a:prstGeom>
          <a:noFill/>
          <a:ln w="50800" cap="flat">
            <a:solidFill>
              <a:srgbClr val="FF00F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  <a:ea typeface="ＭＳ Ｐゴシック" charset="-128"/>
            </a:endParaRPr>
          </a:p>
        </p:txBody>
      </p:sp>
      <p:sp>
        <p:nvSpPr>
          <p:cNvPr id="24591" name="Rectangle 15"/>
          <p:cNvSpPr>
            <a:spLocks/>
          </p:cNvSpPr>
          <p:nvPr/>
        </p:nvSpPr>
        <p:spPr bwMode="auto">
          <a:xfrm>
            <a:off x="2560638" y="6208713"/>
            <a:ext cx="2797175" cy="33813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r>
              <a:rPr lang="en-US" sz="22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Gill Sans" pitchFamily="-108" charset="0"/>
                <a:cs typeface="Gill Sans" pitchFamily="-108" charset="0"/>
              </a:rPr>
              <a:t>long range force ~ </a:t>
            </a:r>
            <a:r>
              <a:rPr lang="en-US" sz="2200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Gill Sans" pitchFamily="-108" charset="0"/>
                <a:cs typeface="Gill Sans" pitchFamily="-108" charset="0"/>
              </a:rPr>
              <a:t>r</a:t>
            </a:r>
            <a:endParaRPr lang="en-US" sz="22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  <a:ea typeface="Gill Sans" pitchFamily="-108" charset="0"/>
              <a:cs typeface="Gill Sans" pitchFamily="-108" charset="0"/>
            </a:endParaRPr>
          </a:p>
        </p:txBody>
      </p:sp>
      <p:sp>
        <p:nvSpPr>
          <p:cNvPr id="24592" name="Line 16"/>
          <p:cNvSpPr>
            <a:spLocks noChangeShapeType="1"/>
          </p:cNvSpPr>
          <p:nvPr/>
        </p:nvSpPr>
        <p:spPr bwMode="auto">
          <a:xfrm>
            <a:off x="3557588" y="5905500"/>
            <a:ext cx="322262" cy="490538"/>
          </a:xfrm>
          <a:prstGeom prst="line">
            <a:avLst/>
          </a:prstGeom>
          <a:noFill/>
          <a:ln w="38100" cap="flat">
            <a:solidFill>
              <a:srgbClr val="008000"/>
            </a:solidFill>
            <a:prstDash val="solid"/>
            <a:miter lim="800000"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  <a:ea typeface="ＭＳ Ｐゴシック" charset="-128"/>
            </a:endParaRPr>
          </a:p>
        </p:txBody>
      </p:sp>
      <p:pic>
        <p:nvPicPr>
          <p:cNvPr id="24593" name="Picture 1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91138" y="2757488"/>
            <a:ext cx="3349625" cy="1909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4594" name="Rectangle 18"/>
          <p:cNvSpPr>
            <a:spLocks/>
          </p:cNvSpPr>
          <p:nvPr/>
        </p:nvSpPr>
        <p:spPr bwMode="auto">
          <a:xfrm>
            <a:off x="4911725" y="5270500"/>
            <a:ext cx="4232275" cy="803275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200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Gill Sans" pitchFamily="-108" charset="0"/>
                <a:cs typeface="Gill Sans" pitchFamily="-108" charset="0"/>
              </a:rPr>
              <a:t>gluons can self-interact - more vertices are allowed</a:t>
            </a:r>
          </a:p>
        </p:txBody>
      </p:sp>
      <p:sp>
        <p:nvSpPr>
          <p:cNvPr id="24595" name="Rectangle 19"/>
          <p:cNvSpPr>
            <a:spLocks/>
          </p:cNvSpPr>
          <p:nvPr/>
        </p:nvSpPr>
        <p:spPr bwMode="auto">
          <a:xfrm>
            <a:off x="252413" y="4521200"/>
            <a:ext cx="2744787" cy="338138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r>
              <a:rPr lang="en-US" sz="2200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Gill Sans" pitchFamily="-108" charset="0"/>
                <a:cs typeface="Gill Sans" pitchFamily="-108" charset="0"/>
              </a:rPr>
              <a:t>~1/r at short range</a:t>
            </a:r>
          </a:p>
        </p:txBody>
      </p:sp>
      <p:sp>
        <p:nvSpPr>
          <p:cNvPr id="24596" name="Line 20"/>
          <p:cNvSpPr>
            <a:spLocks noChangeShapeType="1"/>
          </p:cNvSpPr>
          <p:nvPr/>
        </p:nvSpPr>
        <p:spPr bwMode="auto">
          <a:xfrm flipH="1" flipV="1">
            <a:off x="1143000" y="4824413"/>
            <a:ext cx="1092200" cy="204787"/>
          </a:xfrm>
          <a:prstGeom prst="line">
            <a:avLst/>
          </a:prstGeom>
          <a:noFill/>
          <a:ln w="38100" cap="flat">
            <a:solidFill>
              <a:srgbClr val="FF00FF"/>
            </a:solidFill>
            <a:prstDash val="solid"/>
            <a:miter lim="800000"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  <a:ea typeface="ＭＳ Ｐゴシック" charset="-128"/>
            </a:endParaRPr>
          </a:p>
        </p:txBody>
      </p:sp>
      <p:sp>
        <p:nvSpPr>
          <p:cNvPr id="24597" name="Oval 21"/>
          <p:cNvSpPr>
            <a:spLocks/>
          </p:cNvSpPr>
          <p:nvPr/>
        </p:nvSpPr>
        <p:spPr bwMode="auto">
          <a:xfrm>
            <a:off x="2982913" y="5180013"/>
            <a:ext cx="749300" cy="677862"/>
          </a:xfrm>
          <a:prstGeom prst="ellipse">
            <a:avLst/>
          </a:prstGeom>
          <a:noFill/>
          <a:ln w="50800" cap="flat">
            <a:solidFill>
              <a:srgbClr val="008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  <a:ea typeface="ＭＳ Ｐゴシック" charset="-128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 autoUpdateAnimBg="0"/>
      <p:bldP spid="24582" grpId="0" autoUpdateAnimBg="0"/>
      <p:bldP spid="24583" grpId="0" autoUpdateAnimBg="0"/>
      <p:bldP spid="24584" grpId="0" autoUpdateAnimBg="0"/>
      <p:bldP spid="24585" grpId="0" autoUpdateAnimBg="0"/>
      <p:bldP spid="24586" grpId="0" autoUpdateAnimBg="0"/>
      <p:bldP spid="24587" grpId="0" autoUpdateAnimBg="0"/>
      <p:bldP spid="24588" grpId="0" autoUpdateAnimBg="0"/>
      <p:bldP spid="24589" grpId="0" animBg="1"/>
      <p:bldP spid="24591" grpId="0" autoUpdateAnimBg="0"/>
      <p:bldP spid="24594" grpId="0" autoUpdateAnimBg="0"/>
      <p:bldP spid="24595" grpId="0" autoUpdateAnimBg="0"/>
      <p:bldP spid="2459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Processes to Study Physics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E.C. Aschenauer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PheniX Summer Student Program, June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2138E5-5227-4F56-8952-4E7CE07149AB}" type="slidenum">
              <a:rPr lang="en-US"/>
              <a:pPr>
                <a:defRPr/>
              </a:pPr>
              <a:t>40</a:t>
            </a:fld>
            <a:endParaRPr lang="en-US"/>
          </a:p>
        </p:txBody>
      </p:sp>
      <p:grpSp>
        <p:nvGrpSpPr>
          <p:cNvPr id="650245" name="Group 2"/>
          <p:cNvGrpSpPr>
            <a:grpSpLocks/>
          </p:cNvGrpSpPr>
          <p:nvPr/>
        </p:nvGrpSpPr>
        <p:grpSpPr bwMode="auto">
          <a:xfrm>
            <a:off x="685800" y="973138"/>
            <a:ext cx="2744788" cy="2122487"/>
            <a:chOff x="3264" y="672"/>
            <a:chExt cx="1729" cy="1337"/>
          </a:xfrm>
        </p:grpSpPr>
        <p:grpSp>
          <p:nvGrpSpPr>
            <p:cNvPr id="650285" name="Group 3"/>
            <p:cNvGrpSpPr>
              <a:grpSpLocks/>
            </p:cNvGrpSpPr>
            <p:nvPr/>
          </p:nvGrpSpPr>
          <p:grpSpPr bwMode="auto">
            <a:xfrm>
              <a:off x="3600" y="1212"/>
              <a:ext cx="1393" cy="797"/>
              <a:chOff x="624" y="2784"/>
              <a:chExt cx="1872" cy="1056"/>
            </a:xfrm>
          </p:grpSpPr>
          <p:sp>
            <p:nvSpPr>
              <p:cNvPr id="28" name="AutoShape 5"/>
              <p:cNvSpPr>
                <a:spLocks noChangeArrowheads="1"/>
              </p:cNvSpPr>
              <p:nvPr/>
            </p:nvSpPr>
            <p:spPr bwMode="auto">
              <a:xfrm>
                <a:off x="624" y="3216"/>
                <a:ext cx="1872" cy="241"/>
              </a:xfrm>
              <a:prstGeom prst="rightArrow">
                <a:avLst>
                  <a:gd name="adj1" fmla="val 50000"/>
                  <a:gd name="adj2" fmla="val 199931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63500"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-65" charset="0"/>
                  <a:ea typeface="MS PGothic" pitchFamily="34" charset="-128"/>
                </a:endParaRPr>
              </a:p>
            </p:txBody>
          </p:sp>
          <p:pic>
            <p:nvPicPr>
              <p:cNvPr id="29" name="Picture 4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889" y="2784"/>
                <a:ext cx="1083" cy="10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63500" dist="107763" dir="2700000" algn="ctr" rotWithShape="0">
                  <a:srgbClr val="000000">
                    <a:alpha val="50000"/>
                  </a:srgbClr>
                </a:outerShdw>
              </a:effectLst>
            </p:spPr>
          </p:pic>
        </p:grpSp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3550" y="1035"/>
              <a:ext cx="357" cy="0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11" name="AutoShape 5"/>
            <p:cNvSpPr>
              <a:spLocks noChangeArrowheads="1"/>
            </p:cNvSpPr>
            <p:nvPr/>
          </p:nvSpPr>
          <p:spPr bwMode="auto">
            <a:xfrm>
              <a:off x="3264" y="962"/>
              <a:ext cx="357" cy="110"/>
            </a:xfrm>
            <a:prstGeom prst="rightArrow">
              <a:avLst>
                <a:gd name="adj1" fmla="val 50000"/>
                <a:gd name="adj2" fmla="val 81136"/>
              </a:avLst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-65" charset="0"/>
                <a:ea typeface="MS PGothic" pitchFamily="34" charset="-128"/>
              </a:endParaRPr>
            </a:p>
          </p:txBody>
        </p:sp>
        <p:sp>
          <p:nvSpPr>
            <p:cNvPr id="12" name="Oval 8"/>
            <p:cNvSpPr>
              <a:spLocks noChangeArrowheads="1"/>
            </p:cNvSpPr>
            <p:nvPr/>
          </p:nvSpPr>
          <p:spPr bwMode="auto">
            <a:xfrm>
              <a:off x="3335" y="927"/>
              <a:ext cx="179" cy="181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13" name="Line 9"/>
            <p:cNvSpPr>
              <a:spLocks noChangeShapeType="1"/>
            </p:cNvSpPr>
            <p:nvPr/>
          </p:nvSpPr>
          <p:spPr bwMode="auto">
            <a:xfrm flipV="1">
              <a:off x="3907" y="781"/>
              <a:ext cx="715" cy="254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14" name="Oval 10"/>
            <p:cNvSpPr>
              <a:spLocks noChangeArrowheads="1"/>
            </p:cNvSpPr>
            <p:nvPr/>
          </p:nvSpPr>
          <p:spPr bwMode="auto">
            <a:xfrm>
              <a:off x="4586" y="672"/>
              <a:ext cx="179" cy="182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  <p:grpSp>
          <p:nvGrpSpPr>
            <p:cNvPr id="650291" name="Group 23"/>
            <p:cNvGrpSpPr>
              <a:grpSpLocks/>
            </p:cNvGrpSpPr>
            <p:nvPr/>
          </p:nvGrpSpPr>
          <p:grpSpPr bwMode="auto">
            <a:xfrm rot="-8003361">
              <a:off x="3792" y="1148"/>
              <a:ext cx="549" cy="185"/>
              <a:chOff x="465" y="3424"/>
              <a:chExt cx="1726" cy="499"/>
            </a:xfrm>
          </p:grpSpPr>
          <p:grpSp>
            <p:nvGrpSpPr>
              <p:cNvPr id="650294" name="Group 16"/>
              <p:cNvGrpSpPr>
                <a:grpSpLocks/>
              </p:cNvGrpSpPr>
              <p:nvPr/>
            </p:nvGrpSpPr>
            <p:grpSpPr bwMode="auto">
              <a:xfrm>
                <a:off x="465" y="3424"/>
                <a:ext cx="638" cy="453"/>
                <a:chOff x="465" y="3424"/>
                <a:chExt cx="638" cy="453"/>
              </a:xfrm>
            </p:grpSpPr>
            <p:sp>
              <p:nvSpPr>
                <p:cNvPr id="26" name="AutoShape 14"/>
                <p:cNvSpPr>
                  <a:spLocks noChangeArrowheads="1"/>
                </p:cNvSpPr>
                <p:nvPr/>
              </p:nvSpPr>
              <p:spPr bwMode="auto">
                <a:xfrm>
                  <a:off x="467" y="3424"/>
                  <a:ext cx="409" cy="272"/>
                </a:xfrm>
                <a:prstGeom prst="curvedDownArrow">
                  <a:avLst>
                    <a:gd name="adj1" fmla="val 30006"/>
                    <a:gd name="adj2" fmla="val 59998"/>
                    <a:gd name="adj3" fmla="val 0"/>
                  </a:avLst>
                </a:prstGeom>
                <a:solidFill>
                  <a:srgbClr val="FF99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63500" dist="107763" dir="2700000" algn="ctr" rotWithShape="0">
                    <a:schemeClr val="bg2">
                      <a:alpha val="50000"/>
                    </a:schemeClr>
                  </a:outerShdw>
                </a:effectLst>
              </p:spPr>
              <p:txBody>
                <a:bodyPr vert="eaVert" wrap="none" anchor="ctr"/>
                <a:lstStyle/>
                <a:p>
                  <a:pPr>
                    <a:defRPr/>
                  </a:pPr>
                  <a:endParaRPr lang="ja-JP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-65" charset="0"/>
                    <a:ea typeface="MS PGothic" pitchFamily="34" charset="-128"/>
                  </a:endParaRPr>
                </a:p>
              </p:txBody>
            </p:sp>
            <p:sp>
              <p:nvSpPr>
                <p:cNvPr id="27" name="AutoShape 15"/>
                <p:cNvSpPr>
                  <a:spLocks noChangeArrowheads="1"/>
                </p:cNvSpPr>
                <p:nvPr/>
              </p:nvSpPr>
              <p:spPr bwMode="auto">
                <a:xfrm rot="10800000">
                  <a:off x="698" y="3604"/>
                  <a:ext cx="409" cy="272"/>
                </a:xfrm>
                <a:prstGeom prst="curvedDownArrow">
                  <a:avLst>
                    <a:gd name="adj1" fmla="val 29996"/>
                    <a:gd name="adj2" fmla="val 59999"/>
                    <a:gd name="adj3" fmla="val 0"/>
                  </a:avLst>
                </a:prstGeom>
                <a:solidFill>
                  <a:srgbClr val="FF99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63500" dist="107763" dir="2700000" algn="ctr" rotWithShape="0">
                    <a:schemeClr val="bg2">
                      <a:alpha val="50000"/>
                    </a:schemeClr>
                  </a:outerShdw>
                </a:effectLst>
              </p:spPr>
              <p:txBody>
                <a:bodyPr rot="10800000" vert="eaVert" wrap="none" anchor="ctr"/>
                <a:lstStyle/>
                <a:p>
                  <a:pPr>
                    <a:defRPr/>
                  </a:pPr>
                  <a:endParaRPr lang="ja-JP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-65" charset="0"/>
                    <a:ea typeface="MS PGothic" pitchFamily="34" charset="-128"/>
                  </a:endParaRPr>
                </a:p>
              </p:txBody>
            </p:sp>
          </p:grpSp>
          <p:grpSp>
            <p:nvGrpSpPr>
              <p:cNvPr id="650295" name="Group 17"/>
              <p:cNvGrpSpPr>
                <a:grpSpLocks/>
              </p:cNvGrpSpPr>
              <p:nvPr/>
            </p:nvGrpSpPr>
            <p:grpSpPr bwMode="auto">
              <a:xfrm>
                <a:off x="1018" y="3465"/>
                <a:ext cx="639" cy="458"/>
                <a:chOff x="474" y="3465"/>
                <a:chExt cx="639" cy="458"/>
              </a:xfrm>
            </p:grpSpPr>
            <p:sp>
              <p:nvSpPr>
                <p:cNvPr id="24" name="AutoShape 18"/>
                <p:cNvSpPr>
                  <a:spLocks noChangeArrowheads="1"/>
                </p:cNvSpPr>
                <p:nvPr/>
              </p:nvSpPr>
              <p:spPr bwMode="auto">
                <a:xfrm>
                  <a:off x="474" y="3463"/>
                  <a:ext cx="409" cy="272"/>
                </a:xfrm>
                <a:prstGeom prst="curvedDownArrow">
                  <a:avLst>
                    <a:gd name="adj1" fmla="val 30006"/>
                    <a:gd name="adj2" fmla="val 59998"/>
                    <a:gd name="adj3" fmla="val 0"/>
                  </a:avLst>
                </a:prstGeom>
                <a:solidFill>
                  <a:srgbClr val="FF99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63500" dist="107763" dir="2700000" algn="ctr" rotWithShape="0">
                    <a:schemeClr val="bg2">
                      <a:alpha val="50000"/>
                    </a:schemeClr>
                  </a:outerShdw>
                </a:effectLst>
              </p:spPr>
              <p:txBody>
                <a:bodyPr vert="eaVert" wrap="none" anchor="ctr"/>
                <a:lstStyle/>
                <a:p>
                  <a:pPr>
                    <a:defRPr/>
                  </a:pPr>
                  <a:endParaRPr lang="ja-JP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-65" charset="0"/>
                    <a:ea typeface="MS PGothic" pitchFamily="34" charset="-128"/>
                  </a:endParaRPr>
                </a:p>
              </p:txBody>
            </p:sp>
            <p:sp>
              <p:nvSpPr>
                <p:cNvPr id="25" name="AutoShape 19"/>
                <p:cNvSpPr>
                  <a:spLocks noChangeArrowheads="1"/>
                </p:cNvSpPr>
                <p:nvPr/>
              </p:nvSpPr>
              <p:spPr bwMode="auto">
                <a:xfrm rot="10800000">
                  <a:off x="705" y="3650"/>
                  <a:ext cx="409" cy="272"/>
                </a:xfrm>
                <a:prstGeom prst="curvedDownArrow">
                  <a:avLst>
                    <a:gd name="adj1" fmla="val 30006"/>
                    <a:gd name="adj2" fmla="val 59998"/>
                    <a:gd name="adj3" fmla="val 0"/>
                  </a:avLst>
                </a:prstGeom>
                <a:solidFill>
                  <a:srgbClr val="FF99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63500" dist="107763" dir="2700000" algn="ctr" rotWithShape="0">
                    <a:schemeClr val="bg2">
                      <a:alpha val="50000"/>
                    </a:schemeClr>
                  </a:outerShdw>
                </a:effectLst>
              </p:spPr>
              <p:txBody>
                <a:bodyPr rot="10800000" vert="eaVert" wrap="none" anchor="ctr"/>
                <a:lstStyle/>
                <a:p>
                  <a:pPr>
                    <a:defRPr/>
                  </a:pPr>
                  <a:endParaRPr lang="ja-JP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-65" charset="0"/>
                    <a:ea typeface="MS PGothic" pitchFamily="34" charset="-128"/>
                  </a:endParaRPr>
                </a:p>
              </p:txBody>
            </p:sp>
          </p:grpSp>
          <p:grpSp>
            <p:nvGrpSpPr>
              <p:cNvPr id="650296" name="Group 20"/>
              <p:cNvGrpSpPr>
                <a:grpSpLocks/>
              </p:cNvGrpSpPr>
              <p:nvPr/>
            </p:nvGrpSpPr>
            <p:grpSpPr bwMode="auto">
              <a:xfrm>
                <a:off x="1552" y="3453"/>
                <a:ext cx="639" cy="450"/>
                <a:chOff x="463" y="3453"/>
                <a:chExt cx="639" cy="450"/>
              </a:xfrm>
            </p:grpSpPr>
            <p:sp>
              <p:nvSpPr>
                <p:cNvPr id="22" name="AutoShape 21"/>
                <p:cNvSpPr>
                  <a:spLocks noChangeArrowheads="1"/>
                </p:cNvSpPr>
                <p:nvPr/>
              </p:nvSpPr>
              <p:spPr bwMode="auto">
                <a:xfrm>
                  <a:off x="467" y="3453"/>
                  <a:ext cx="409" cy="272"/>
                </a:xfrm>
                <a:prstGeom prst="curvedDownArrow">
                  <a:avLst>
                    <a:gd name="adj1" fmla="val 30006"/>
                    <a:gd name="adj2" fmla="val 59998"/>
                    <a:gd name="adj3" fmla="val 0"/>
                  </a:avLst>
                </a:prstGeom>
                <a:solidFill>
                  <a:srgbClr val="FF99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63500" dist="107763" dir="2700000" algn="ctr" rotWithShape="0">
                    <a:schemeClr val="bg2">
                      <a:alpha val="50000"/>
                    </a:schemeClr>
                  </a:outerShdw>
                </a:effectLst>
              </p:spPr>
              <p:txBody>
                <a:bodyPr vert="eaVert" wrap="none" anchor="ctr"/>
                <a:lstStyle/>
                <a:p>
                  <a:pPr>
                    <a:defRPr/>
                  </a:pPr>
                  <a:endParaRPr lang="ja-JP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-65" charset="0"/>
                    <a:ea typeface="MS PGothic" pitchFamily="34" charset="-128"/>
                  </a:endParaRPr>
                </a:p>
              </p:txBody>
            </p:sp>
            <p:sp>
              <p:nvSpPr>
                <p:cNvPr id="23" name="AutoShape 22"/>
                <p:cNvSpPr>
                  <a:spLocks noChangeArrowheads="1"/>
                </p:cNvSpPr>
                <p:nvPr/>
              </p:nvSpPr>
              <p:spPr bwMode="auto">
                <a:xfrm rot="10800000">
                  <a:off x="695" y="3631"/>
                  <a:ext cx="409" cy="272"/>
                </a:xfrm>
                <a:prstGeom prst="curvedDownArrow">
                  <a:avLst>
                    <a:gd name="adj1" fmla="val 29996"/>
                    <a:gd name="adj2" fmla="val 59999"/>
                    <a:gd name="adj3" fmla="val 0"/>
                  </a:avLst>
                </a:prstGeom>
                <a:solidFill>
                  <a:srgbClr val="FF99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63500" dist="107763" dir="2700000" algn="ctr" rotWithShape="0">
                    <a:schemeClr val="bg2">
                      <a:alpha val="50000"/>
                    </a:schemeClr>
                  </a:outerShdw>
                </a:effectLst>
              </p:spPr>
              <p:txBody>
                <a:bodyPr rot="10800000" vert="eaVert" wrap="none" anchor="ctr"/>
                <a:lstStyle/>
                <a:p>
                  <a:pPr>
                    <a:defRPr/>
                  </a:pPr>
                  <a:endParaRPr lang="ja-JP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-65" charset="0"/>
                    <a:ea typeface="MS PGothic" pitchFamily="34" charset="-128"/>
                  </a:endParaRPr>
                </a:p>
              </p:txBody>
            </p:sp>
          </p:grpSp>
        </p:grpSp>
        <p:sp>
          <p:nvSpPr>
            <p:cNvPr id="16" name="AutoShape 5"/>
            <p:cNvSpPr>
              <a:spLocks noChangeArrowheads="1"/>
            </p:cNvSpPr>
            <p:nvPr/>
          </p:nvSpPr>
          <p:spPr bwMode="auto">
            <a:xfrm>
              <a:off x="4178" y="1009"/>
              <a:ext cx="357" cy="109"/>
            </a:xfrm>
            <a:prstGeom prst="rightArrow">
              <a:avLst>
                <a:gd name="adj1" fmla="val 50000"/>
                <a:gd name="adj2" fmla="val 81881"/>
              </a:avLst>
            </a:prstGeom>
            <a:solidFill>
              <a:srgbClr val="FF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-65" charset="0"/>
                <a:ea typeface="MS PGothic" pitchFamily="34" charset="-128"/>
              </a:endParaRPr>
            </a:p>
          </p:txBody>
        </p:sp>
        <p:sp>
          <p:nvSpPr>
            <p:cNvPr id="17" name="Text Box 22"/>
            <p:cNvSpPr txBox="1">
              <a:spLocks noChangeArrowheads="1"/>
            </p:cNvSpPr>
            <p:nvPr/>
          </p:nvSpPr>
          <p:spPr bwMode="auto">
            <a:xfrm>
              <a:off x="4121" y="999"/>
              <a:ext cx="48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l-GR" sz="2400" dirty="0">
                  <a:solidFill>
                    <a:srgbClr val="FF99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MS PGothic" pitchFamily="34" charset="-128"/>
                  <a:ea typeface="MS PGothic" pitchFamily="34" charset="-128"/>
                  <a:cs typeface="Tahoma" pitchFamily="-65" charset="0"/>
                </a:rPr>
                <a:t>γ</a:t>
              </a:r>
              <a:r>
                <a:rPr lang="en-US" sz="2400" baseline="30000" dirty="0">
                  <a:solidFill>
                    <a:srgbClr val="FF99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MS PGothic" pitchFamily="34" charset="-128"/>
                  <a:ea typeface="MS PGothic" pitchFamily="34" charset="-128"/>
                  <a:cs typeface="Tahoma" pitchFamily="-65" charset="0"/>
                </a:rPr>
                <a:t>*</a:t>
              </a:r>
              <a:endParaRPr lang="el-GR" sz="2400" baseline="30000" dirty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S PGothic" pitchFamily="34" charset="-128"/>
                <a:ea typeface="MS PGothic" pitchFamily="34" charset="-128"/>
                <a:cs typeface="Tahoma" pitchFamily="-65" charset="0"/>
              </a:endParaRPr>
            </a:p>
          </p:txBody>
        </p:sp>
      </p:grpSp>
      <p:sp>
        <p:nvSpPr>
          <p:cNvPr id="30" name="Text Box 52"/>
          <p:cNvSpPr txBox="1">
            <a:spLocks noChangeArrowheads="1"/>
          </p:cNvSpPr>
          <p:nvPr/>
        </p:nvSpPr>
        <p:spPr bwMode="auto">
          <a:xfrm>
            <a:off x="703263" y="5980113"/>
            <a:ext cx="2895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ＭＳ Ｐゴシック" charset="-128"/>
                <a:cs typeface="Comic Sans MS"/>
              </a:rPr>
              <a:t>Diffraction</a:t>
            </a:r>
          </a:p>
        </p:txBody>
      </p:sp>
      <p:grpSp>
        <p:nvGrpSpPr>
          <p:cNvPr id="650247" name="Group 25"/>
          <p:cNvGrpSpPr>
            <a:grpSpLocks/>
          </p:cNvGrpSpPr>
          <p:nvPr/>
        </p:nvGrpSpPr>
        <p:grpSpPr bwMode="auto">
          <a:xfrm>
            <a:off x="5189538" y="896938"/>
            <a:ext cx="3421062" cy="2209800"/>
            <a:chOff x="384" y="1584"/>
            <a:chExt cx="2155" cy="1392"/>
          </a:xfrm>
        </p:grpSpPr>
        <p:grpSp>
          <p:nvGrpSpPr>
            <p:cNvPr id="650260" name="Group 26"/>
            <p:cNvGrpSpPr>
              <a:grpSpLocks/>
            </p:cNvGrpSpPr>
            <p:nvPr/>
          </p:nvGrpSpPr>
          <p:grpSpPr bwMode="auto">
            <a:xfrm>
              <a:off x="707" y="2148"/>
              <a:ext cx="1399" cy="828"/>
              <a:chOff x="624" y="2784"/>
              <a:chExt cx="1872" cy="1056"/>
            </a:xfrm>
          </p:grpSpPr>
          <p:sp>
            <p:nvSpPr>
              <p:cNvPr id="55" name="AutoShape 5"/>
              <p:cNvSpPr>
                <a:spLocks noChangeArrowheads="1"/>
              </p:cNvSpPr>
              <p:nvPr/>
            </p:nvSpPr>
            <p:spPr bwMode="auto">
              <a:xfrm>
                <a:off x="624" y="3216"/>
                <a:ext cx="1872" cy="241"/>
              </a:xfrm>
              <a:prstGeom prst="rightArrow">
                <a:avLst>
                  <a:gd name="adj1" fmla="val 50000"/>
                  <a:gd name="adj2" fmla="val 199931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63500"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-65" charset="0"/>
                  <a:ea typeface="MS PGothic" pitchFamily="34" charset="-128"/>
                </a:endParaRPr>
              </a:p>
            </p:txBody>
          </p:sp>
          <p:pic>
            <p:nvPicPr>
              <p:cNvPr id="56" name="Picture 4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889" y="2784"/>
                <a:ext cx="1083" cy="10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63500" dist="107763" dir="2700000" algn="ctr" rotWithShape="0">
                  <a:srgbClr val="000000">
                    <a:alpha val="50000"/>
                  </a:srgbClr>
                </a:outerShdw>
              </a:effectLst>
            </p:spPr>
          </p:pic>
        </p:grpSp>
        <p:sp>
          <p:nvSpPr>
            <p:cNvPr id="33" name="Line 29"/>
            <p:cNvSpPr>
              <a:spLocks noChangeShapeType="1"/>
            </p:cNvSpPr>
            <p:nvPr/>
          </p:nvSpPr>
          <p:spPr bwMode="auto">
            <a:xfrm>
              <a:off x="671" y="1960"/>
              <a:ext cx="359" cy="0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34" name="AutoShape 5"/>
            <p:cNvSpPr>
              <a:spLocks noChangeArrowheads="1"/>
            </p:cNvSpPr>
            <p:nvPr/>
          </p:nvSpPr>
          <p:spPr bwMode="auto">
            <a:xfrm>
              <a:off x="384" y="1885"/>
              <a:ext cx="359" cy="113"/>
            </a:xfrm>
            <a:prstGeom prst="rightArrow">
              <a:avLst>
                <a:gd name="adj1" fmla="val 50000"/>
                <a:gd name="adj2" fmla="val 79425"/>
              </a:avLst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-65" charset="0"/>
                <a:ea typeface="MS PGothic" pitchFamily="34" charset="-128"/>
              </a:endParaRPr>
            </a:p>
          </p:txBody>
        </p:sp>
        <p:sp>
          <p:nvSpPr>
            <p:cNvPr id="35" name="Oval 31"/>
            <p:cNvSpPr>
              <a:spLocks noChangeArrowheads="1"/>
            </p:cNvSpPr>
            <p:nvPr/>
          </p:nvSpPr>
          <p:spPr bwMode="auto">
            <a:xfrm>
              <a:off x="456" y="1848"/>
              <a:ext cx="179" cy="188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36" name="Line 32"/>
            <p:cNvSpPr>
              <a:spLocks noChangeShapeType="1"/>
            </p:cNvSpPr>
            <p:nvPr/>
          </p:nvSpPr>
          <p:spPr bwMode="auto">
            <a:xfrm flipV="1">
              <a:off x="1030" y="1696"/>
              <a:ext cx="717" cy="264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37" name="Oval 33"/>
            <p:cNvSpPr>
              <a:spLocks noChangeArrowheads="1"/>
            </p:cNvSpPr>
            <p:nvPr/>
          </p:nvSpPr>
          <p:spPr bwMode="auto">
            <a:xfrm>
              <a:off x="1711" y="1584"/>
              <a:ext cx="180" cy="188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  <p:grpSp>
          <p:nvGrpSpPr>
            <p:cNvPr id="650266" name="Group 23"/>
            <p:cNvGrpSpPr>
              <a:grpSpLocks/>
            </p:cNvGrpSpPr>
            <p:nvPr/>
          </p:nvGrpSpPr>
          <p:grpSpPr bwMode="auto">
            <a:xfrm rot="-8003361">
              <a:off x="930" y="2085"/>
              <a:ext cx="568" cy="185"/>
              <a:chOff x="465" y="3424"/>
              <a:chExt cx="1726" cy="499"/>
            </a:xfrm>
          </p:grpSpPr>
          <p:grpSp>
            <p:nvGrpSpPr>
              <p:cNvPr id="650274" name="Group 16"/>
              <p:cNvGrpSpPr>
                <a:grpSpLocks/>
              </p:cNvGrpSpPr>
              <p:nvPr/>
            </p:nvGrpSpPr>
            <p:grpSpPr bwMode="auto">
              <a:xfrm>
                <a:off x="465" y="3424"/>
                <a:ext cx="638" cy="453"/>
                <a:chOff x="465" y="3424"/>
                <a:chExt cx="638" cy="453"/>
              </a:xfrm>
            </p:grpSpPr>
            <p:sp>
              <p:nvSpPr>
                <p:cNvPr id="53" name="AutoShape 14"/>
                <p:cNvSpPr>
                  <a:spLocks noChangeArrowheads="1"/>
                </p:cNvSpPr>
                <p:nvPr/>
              </p:nvSpPr>
              <p:spPr bwMode="auto">
                <a:xfrm>
                  <a:off x="471" y="3423"/>
                  <a:ext cx="410" cy="272"/>
                </a:xfrm>
                <a:prstGeom prst="curvedDownArrow">
                  <a:avLst>
                    <a:gd name="adj1" fmla="val 30006"/>
                    <a:gd name="adj2" fmla="val 59998"/>
                    <a:gd name="adj3" fmla="val 0"/>
                  </a:avLst>
                </a:prstGeom>
                <a:solidFill>
                  <a:srgbClr val="FF99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63500" dist="107763" dir="2700000" algn="ctr" rotWithShape="0">
                    <a:schemeClr val="bg2">
                      <a:alpha val="50000"/>
                    </a:schemeClr>
                  </a:outerShdw>
                </a:effectLst>
              </p:spPr>
              <p:txBody>
                <a:bodyPr vert="eaVert" wrap="none" anchor="ctr"/>
                <a:lstStyle/>
                <a:p>
                  <a:pPr>
                    <a:defRPr/>
                  </a:pPr>
                  <a:endParaRPr lang="ja-JP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-65" charset="0"/>
                    <a:ea typeface="MS PGothic" pitchFamily="34" charset="-128"/>
                  </a:endParaRPr>
                </a:p>
              </p:txBody>
            </p:sp>
            <p:sp>
              <p:nvSpPr>
                <p:cNvPr id="54" name="AutoShape 15"/>
                <p:cNvSpPr>
                  <a:spLocks noChangeArrowheads="1"/>
                </p:cNvSpPr>
                <p:nvPr/>
              </p:nvSpPr>
              <p:spPr bwMode="auto">
                <a:xfrm rot="10800000">
                  <a:off x="698" y="3602"/>
                  <a:ext cx="410" cy="272"/>
                </a:xfrm>
                <a:prstGeom prst="curvedDownArrow">
                  <a:avLst>
                    <a:gd name="adj1" fmla="val 29996"/>
                    <a:gd name="adj2" fmla="val 59999"/>
                    <a:gd name="adj3" fmla="val 0"/>
                  </a:avLst>
                </a:prstGeom>
                <a:solidFill>
                  <a:srgbClr val="FF99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63500" dist="107763" dir="2700000" algn="ctr" rotWithShape="0">
                    <a:schemeClr val="bg2">
                      <a:alpha val="50000"/>
                    </a:schemeClr>
                  </a:outerShdw>
                </a:effectLst>
              </p:spPr>
              <p:txBody>
                <a:bodyPr rot="10800000" vert="eaVert" wrap="none" anchor="ctr"/>
                <a:lstStyle/>
                <a:p>
                  <a:pPr>
                    <a:defRPr/>
                  </a:pPr>
                  <a:endParaRPr lang="ja-JP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-65" charset="0"/>
                    <a:ea typeface="MS PGothic" pitchFamily="34" charset="-128"/>
                  </a:endParaRPr>
                </a:p>
              </p:txBody>
            </p:sp>
          </p:grpSp>
          <p:grpSp>
            <p:nvGrpSpPr>
              <p:cNvPr id="650275" name="Group 17"/>
              <p:cNvGrpSpPr>
                <a:grpSpLocks/>
              </p:cNvGrpSpPr>
              <p:nvPr/>
            </p:nvGrpSpPr>
            <p:grpSpPr bwMode="auto">
              <a:xfrm>
                <a:off x="1018" y="3465"/>
                <a:ext cx="639" cy="458"/>
                <a:chOff x="474" y="3465"/>
                <a:chExt cx="639" cy="458"/>
              </a:xfrm>
            </p:grpSpPr>
            <p:sp>
              <p:nvSpPr>
                <p:cNvPr id="51" name="AutoShape 18"/>
                <p:cNvSpPr>
                  <a:spLocks noChangeArrowheads="1"/>
                </p:cNvSpPr>
                <p:nvPr/>
              </p:nvSpPr>
              <p:spPr bwMode="auto">
                <a:xfrm>
                  <a:off x="479" y="3463"/>
                  <a:ext cx="410" cy="272"/>
                </a:xfrm>
                <a:prstGeom prst="curvedDownArrow">
                  <a:avLst>
                    <a:gd name="adj1" fmla="val 30006"/>
                    <a:gd name="adj2" fmla="val 59998"/>
                    <a:gd name="adj3" fmla="val 0"/>
                  </a:avLst>
                </a:prstGeom>
                <a:solidFill>
                  <a:srgbClr val="FF99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63500" dist="107763" dir="2700000" algn="ctr" rotWithShape="0">
                    <a:schemeClr val="bg2">
                      <a:alpha val="50000"/>
                    </a:schemeClr>
                  </a:outerShdw>
                </a:effectLst>
              </p:spPr>
              <p:txBody>
                <a:bodyPr vert="eaVert" wrap="none" anchor="ctr"/>
                <a:lstStyle/>
                <a:p>
                  <a:pPr>
                    <a:defRPr/>
                  </a:pPr>
                  <a:endParaRPr lang="ja-JP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-65" charset="0"/>
                    <a:ea typeface="MS PGothic" pitchFamily="34" charset="-128"/>
                  </a:endParaRPr>
                </a:p>
              </p:txBody>
            </p:sp>
            <p:sp>
              <p:nvSpPr>
                <p:cNvPr id="52" name="AutoShape 19"/>
                <p:cNvSpPr>
                  <a:spLocks noChangeArrowheads="1"/>
                </p:cNvSpPr>
                <p:nvPr/>
              </p:nvSpPr>
              <p:spPr bwMode="auto">
                <a:xfrm rot="10800000">
                  <a:off x="706" y="3650"/>
                  <a:ext cx="410" cy="272"/>
                </a:xfrm>
                <a:prstGeom prst="curvedDownArrow">
                  <a:avLst>
                    <a:gd name="adj1" fmla="val 30006"/>
                    <a:gd name="adj2" fmla="val 59998"/>
                    <a:gd name="adj3" fmla="val 0"/>
                  </a:avLst>
                </a:prstGeom>
                <a:solidFill>
                  <a:srgbClr val="FF99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63500" dist="107763" dir="2700000" algn="ctr" rotWithShape="0">
                    <a:schemeClr val="bg2">
                      <a:alpha val="50000"/>
                    </a:schemeClr>
                  </a:outerShdw>
                </a:effectLst>
              </p:spPr>
              <p:txBody>
                <a:bodyPr rot="10800000" vert="eaVert" wrap="none" anchor="ctr"/>
                <a:lstStyle/>
                <a:p>
                  <a:pPr>
                    <a:defRPr/>
                  </a:pPr>
                  <a:endParaRPr lang="ja-JP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-65" charset="0"/>
                    <a:ea typeface="MS PGothic" pitchFamily="34" charset="-128"/>
                  </a:endParaRPr>
                </a:p>
              </p:txBody>
            </p:sp>
          </p:grpSp>
          <p:grpSp>
            <p:nvGrpSpPr>
              <p:cNvPr id="650276" name="Group 20"/>
              <p:cNvGrpSpPr>
                <a:grpSpLocks/>
              </p:cNvGrpSpPr>
              <p:nvPr/>
            </p:nvGrpSpPr>
            <p:grpSpPr bwMode="auto">
              <a:xfrm>
                <a:off x="1552" y="3453"/>
                <a:ext cx="639" cy="450"/>
                <a:chOff x="463" y="3453"/>
                <a:chExt cx="639" cy="450"/>
              </a:xfrm>
            </p:grpSpPr>
            <p:sp>
              <p:nvSpPr>
                <p:cNvPr id="49" name="AutoShape 21"/>
                <p:cNvSpPr>
                  <a:spLocks noChangeArrowheads="1"/>
                </p:cNvSpPr>
                <p:nvPr/>
              </p:nvSpPr>
              <p:spPr bwMode="auto">
                <a:xfrm>
                  <a:off x="471" y="3453"/>
                  <a:ext cx="410" cy="272"/>
                </a:xfrm>
                <a:prstGeom prst="curvedDownArrow">
                  <a:avLst>
                    <a:gd name="adj1" fmla="val 30006"/>
                    <a:gd name="adj2" fmla="val 59998"/>
                    <a:gd name="adj3" fmla="val 0"/>
                  </a:avLst>
                </a:prstGeom>
                <a:solidFill>
                  <a:srgbClr val="FF99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63500" dist="107763" dir="2700000" algn="ctr" rotWithShape="0">
                    <a:schemeClr val="bg2">
                      <a:alpha val="50000"/>
                    </a:schemeClr>
                  </a:outerShdw>
                </a:effectLst>
              </p:spPr>
              <p:txBody>
                <a:bodyPr vert="eaVert" wrap="none" anchor="ctr"/>
                <a:lstStyle/>
                <a:p>
                  <a:pPr>
                    <a:defRPr/>
                  </a:pPr>
                  <a:endParaRPr lang="ja-JP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-65" charset="0"/>
                    <a:ea typeface="MS PGothic" pitchFamily="34" charset="-128"/>
                  </a:endParaRPr>
                </a:p>
              </p:txBody>
            </p:sp>
            <p:sp>
              <p:nvSpPr>
                <p:cNvPr id="50" name="AutoShape 22"/>
                <p:cNvSpPr>
                  <a:spLocks noChangeArrowheads="1"/>
                </p:cNvSpPr>
                <p:nvPr/>
              </p:nvSpPr>
              <p:spPr bwMode="auto">
                <a:xfrm rot="10800000">
                  <a:off x="700" y="3629"/>
                  <a:ext cx="407" cy="272"/>
                </a:xfrm>
                <a:prstGeom prst="curvedDownArrow">
                  <a:avLst>
                    <a:gd name="adj1" fmla="val 29996"/>
                    <a:gd name="adj2" fmla="val 59999"/>
                    <a:gd name="adj3" fmla="val 0"/>
                  </a:avLst>
                </a:prstGeom>
                <a:solidFill>
                  <a:srgbClr val="FF99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63500" dist="107763" dir="2700000" algn="ctr" rotWithShape="0">
                    <a:schemeClr val="bg2">
                      <a:alpha val="50000"/>
                    </a:schemeClr>
                  </a:outerShdw>
                </a:effectLst>
              </p:spPr>
              <p:txBody>
                <a:bodyPr rot="10800000" vert="eaVert" wrap="none" anchor="ctr"/>
                <a:lstStyle/>
                <a:p>
                  <a:pPr>
                    <a:defRPr/>
                  </a:pPr>
                  <a:endParaRPr lang="ja-JP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-65" charset="0"/>
                    <a:ea typeface="MS PGothic" pitchFamily="34" charset="-128"/>
                  </a:endParaRPr>
                </a:p>
              </p:txBody>
            </p:sp>
          </p:grpSp>
        </p:grpSp>
        <p:sp>
          <p:nvSpPr>
            <p:cNvPr id="39" name="AutoShape 5"/>
            <p:cNvSpPr>
              <a:spLocks noChangeArrowheads="1"/>
            </p:cNvSpPr>
            <p:nvPr/>
          </p:nvSpPr>
          <p:spPr bwMode="auto">
            <a:xfrm>
              <a:off x="1306" y="1929"/>
              <a:ext cx="358" cy="114"/>
            </a:xfrm>
            <a:prstGeom prst="rightArrow">
              <a:avLst>
                <a:gd name="adj1" fmla="val 50000"/>
                <a:gd name="adj2" fmla="val 78509"/>
              </a:avLst>
            </a:prstGeom>
            <a:solidFill>
              <a:srgbClr val="FF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-65" charset="0"/>
                <a:ea typeface="MS PGothic" pitchFamily="34" charset="-128"/>
              </a:endParaRPr>
            </a:p>
          </p:txBody>
        </p:sp>
        <p:sp>
          <p:nvSpPr>
            <p:cNvPr id="40" name="Text Box 45"/>
            <p:cNvSpPr txBox="1">
              <a:spLocks noChangeArrowheads="1"/>
            </p:cNvSpPr>
            <p:nvPr/>
          </p:nvSpPr>
          <p:spPr bwMode="auto">
            <a:xfrm>
              <a:off x="1245" y="1922"/>
              <a:ext cx="43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l-GR" sz="2400" dirty="0">
                  <a:solidFill>
                    <a:srgbClr val="FF99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MS PGothic" pitchFamily="34" charset="-128"/>
                  <a:ea typeface="MS PGothic" pitchFamily="34" charset="-128"/>
                  <a:cs typeface="Tahoma" pitchFamily="-65" charset="0"/>
                </a:rPr>
                <a:t>γ</a:t>
              </a:r>
              <a:r>
                <a:rPr lang="en-US" sz="2400" baseline="30000" dirty="0">
                  <a:solidFill>
                    <a:srgbClr val="FF99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MS PGothic" pitchFamily="34" charset="-128"/>
                  <a:ea typeface="MS PGothic" pitchFamily="34" charset="-128"/>
                  <a:cs typeface="Tahoma" pitchFamily="-65" charset="0"/>
                </a:rPr>
                <a:t>*</a:t>
              </a:r>
              <a:endParaRPr lang="el-GR" sz="2400" baseline="30000" dirty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S PGothic" pitchFamily="34" charset="-128"/>
                <a:ea typeface="MS PGothic" pitchFamily="34" charset="-128"/>
                <a:cs typeface="Tahoma" pitchFamily="-65" charset="0"/>
              </a:endParaRPr>
            </a:p>
          </p:txBody>
        </p:sp>
        <p:sp>
          <p:nvSpPr>
            <p:cNvPr id="41" name="Text Box 46"/>
            <p:cNvSpPr txBox="1">
              <a:spLocks noChangeArrowheads="1"/>
            </p:cNvSpPr>
            <p:nvPr/>
          </p:nvSpPr>
          <p:spPr bwMode="auto">
            <a:xfrm>
              <a:off x="1080" y="2466"/>
              <a:ext cx="586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000" dirty="0" err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/>
                  <a:ea typeface="MS PGothic" pitchFamily="34" charset="-128"/>
                  <a:cs typeface="Comic Sans MS"/>
                </a:rPr>
                <a:t>u,d,</a:t>
              </a:r>
              <a:r>
                <a:rPr lang="en-US" sz="2000" dirty="0" err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/>
                  <a:ea typeface="MS PGothic" pitchFamily="34" charset="-128"/>
                  <a:cs typeface="Comic Sans MS"/>
                </a:rPr>
                <a:t>s</a:t>
              </a:r>
              <a:r>
                <a:rPr lang="en-US" sz="200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/>
                  <a:ea typeface="MS PGothic" pitchFamily="34" charset="-128"/>
                  <a:cs typeface="Comic Sans MS"/>
                </a:rPr>
                <a:t>,</a:t>
              </a:r>
            </a:p>
            <a:p>
              <a:pPr>
                <a:defRPr/>
              </a:pPr>
              <a:r>
                <a:rPr lang="en-US" sz="2000" dirty="0" err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/>
                  <a:ea typeface="MS PGothic" pitchFamily="34" charset="-128"/>
                  <a:cs typeface="Comic Sans MS"/>
                </a:rPr>
                <a:t>c,b,g</a:t>
              </a:r>
              <a:endParaRPr lang="en-US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ea typeface="MS PGothic" pitchFamily="34" charset="-128"/>
                <a:cs typeface="Comic Sans MS"/>
              </a:endParaRPr>
            </a:p>
          </p:txBody>
        </p:sp>
        <p:sp>
          <p:nvSpPr>
            <p:cNvPr id="42" name="Line 48"/>
            <p:cNvSpPr>
              <a:spLocks noChangeShapeType="1"/>
            </p:cNvSpPr>
            <p:nvPr/>
          </p:nvSpPr>
          <p:spPr bwMode="auto">
            <a:xfrm flipV="1">
              <a:off x="1434" y="2132"/>
              <a:ext cx="840" cy="296"/>
            </a:xfrm>
            <a:prstGeom prst="line">
              <a:avLst/>
            </a:prstGeom>
            <a:noFill/>
            <a:ln w="38100">
              <a:solidFill>
                <a:srgbClr val="00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43" name="Line 49"/>
            <p:cNvSpPr>
              <a:spLocks noChangeShapeType="1"/>
            </p:cNvSpPr>
            <p:nvPr/>
          </p:nvSpPr>
          <p:spPr bwMode="auto">
            <a:xfrm flipV="1">
              <a:off x="1434" y="2175"/>
              <a:ext cx="840" cy="295"/>
            </a:xfrm>
            <a:prstGeom prst="line">
              <a:avLst/>
            </a:prstGeom>
            <a:noFill/>
            <a:ln w="38100">
              <a:solidFill>
                <a:srgbClr val="00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44" name="Oval 50"/>
            <p:cNvSpPr>
              <a:spLocks noChangeArrowheads="1"/>
            </p:cNvSpPr>
            <p:nvPr/>
          </p:nvSpPr>
          <p:spPr bwMode="auto">
            <a:xfrm>
              <a:off x="2064" y="2016"/>
              <a:ext cx="336" cy="337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45" name="Text Box 51"/>
            <p:cNvSpPr txBox="1">
              <a:spLocks noChangeArrowheads="1"/>
            </p:cNvSpPr>
            <p:nvPr/>
          </p:nvSpPr>
          <p:spPr bwMode="auto">
            <a:xfrm>
              <a:off x="2016" y="2016"/>
              <a:ext cx="52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 err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ymbol" charset="2"/>
                  <a:ea typeface="MS PGothic" pitchFamily="34" charset="-128"/>
                  <a:cs typeface="Symbol" charset="2"/>
                </a:rPr>
                <a:t>p</a:t>
              </a:r>
              <a:r>
                <a:rPr lang="en-US" sz="2400" dirty="0" err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  <a:ea typeface="MS PGothic" pitchFamily="34" charset="-128"/>
                </a:rPr>
                <a:t>,K</a:t>
              </a:r>
              <a:endParaRPr lang="el-GR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MS PGothic" pitchFamily="34" charset="-128"/>
              </a:endParaRPr>
            </a:p>
          </p:txBody>
        </p:sp>
      </p:grpSp>
      <p:sp>
        <p:nvSpPr>
          <p:cNvPr id="57" name="Text Box 78"/>
          <p:cNvSpPr txBox="1">
            <a:spLocks noChangeArrowheads="1"/>
          </p:cNvSpPr>
          <p:nvPr/>
        </p:nvSpPr>
        <p:spPr bwMode="auto">
          <a:xfrm>
            <a:off x="5224463" y="2963863"/>
            <a:ext cx="3048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ＭＳ Ｐゴシック" charset="-128"/>
                <a:cs typeface="Comic Sans MS"/>
              </a:rPr>
              <a:t>semi-inclusive DIS</a:t>
            </a:r>
          </a:p>
        </p:txBody>
      </p:sp>
      <p:sp>
        <p:nvSpPr>
          <p:cNvPr id="58" name="Text Box 46"/>
          <p:cNvSpPr txBox="1">
            <a:spLocks noChangeArrowheads="1"/>
          </p:cNvSpPr>
          <p:nvPr/>
        </p:nvSpPr>
        <p:spPr bwMode="auto">
          <a:xfrm>
            <a:off x="1757363" y="2276475"/>
            <a:ext cx="9302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ea typeface="MS PGothic" pitchFamily="34" charset="-128"/>
                <a:cs typeface="Comic Sans MS"/>
              </a:rPr>
              <a:t>u,d,</a:t>
            </a:r>
            <a:r>
              <a:rPr lang="en-US" sz="20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ea typeface="MS PGothic" pitchFamily="34" charset="-128"/>
                <a:cs typeface="Comic Sans MS"/>
              </a:rPr>
              <a:t>s</a:t>
            </a:r>
            <a:r>
              <a:rPr lang="en-US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ea typeface="MS PGothic" pitchFamily="34" charset="-128"/>
                <a:cs typeface="Comic Sans MS"/>
              </a:rPr>
              <a:t>,</a:t>
            </a:r>
          </a:p>
          <a:p>
            <a:pPr>
              <a:defRPr/>
            </a:pPr>
            <a:r>
              <a:rPr lang="en-US" sz="20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ea typeface="MS PGothic" pitchFamily="34" charset="-128"/>
                <a:cs typeface="Comic Sans MS"/>
              </a:rPr>
              <a:t>c,b,g</a:t>
            </a:r>
            <a:endParaRPr lang="en-US" sz="2000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/>
              <a:ea typeface="MS PGothic" pitchFamily="34" charset="-128"/>
              <a:cs typeface="Comic Sans MS"/>
            </a:endParaRPr>
          </a:p>
        </p:txBody>
      </p:sp>
      <p:grpSp>
        <p:nvGrpSpPr>
          <p:cNvPr id="650250" name="Group 18"/>
          <p:cNvGrpSpPr>
            <a:grpSpLocks/>
          </p:cNvGrpSpPr>
          <p:nvPr/>
        </p:nvGrpSpPr>
        <p:grpSpPr bwMode="auto">
          <a:xfrm>
            <a:off x="884238" y="3829050"/>
            <a:ext cx="2473325" cy="2035175"/>
            <a:chOff x="-76" y="-24"/>
            <a:chExt cx="2216" cy="1824"/>
          </a:xfrm>
        </p:grpSpPr>
        <p:pic>
          <p:nvPicPr>
            <p:cNvPr id="62" name="Picture 19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92" y="-41"/>
              <a:ext cx="2245" cy="1851"/>
            </a:xfrm>
            <a:prstGeom prst="rect">
              <a:avLst/>
            </a:prstGeom>
            <a:noFill/>
          </p:spPr>
        </p:pic>
        <p:grpSp>
          <p:nvGrpSpPr>
            <p:cNvPr id="63" name="Rectangle 20"/>
            <p:cNvGrpSpPr>
              <a:grpSpLocks/>
            </p:cNvGrpSpPr>
            <p:nvPr/>
          </p:nvGrpSpPr>
          <p:grpSpPr bwMode="auto">
            <a:xfrm>
              <a:off x="1011" y="1030"/>
              <a:ext cx="213" cy="475"/>
              <a:chOff x="2097024" y="5004816"/>
              <a:chExt cx="237744" cy="530352"/>
            </a:xfrm>
          </p:grpSpPr>
          <p:pic>
            <p:nvPicPr>
              <p:cNvPr id="650257" name="Rectangle 20"/>
              <p:cNvPicPr>
                <a:picLocks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097024" y="5004816"/>
                <a:ext cx="237744" cy="530352"/>
              </a:xfrm>
              <a:prstGeom prst="rect">
                <a:avLst/>
              </a:prstGeom>
              <a:noFill/>
            </p:spPr>
          </p:pic>
          <p:sp>
            <p:nvSpPr>
              <p:cNvPr id="650258" name="Text Box 18"/>
              <p:cNvSpPr txBox="1">
                <a:spLocks noChangeArrowheads="1"/>
              </p:cNvSpPr>
              <p:nvPr/>
            </p:nvSpPr>
            <p:spPr bwMode="auto">
              <a:xfrm>
                <a:off x="2116957" y="5025360"/>
                <a:ext cx="207615" cy="4955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r>
                  <a:rPr lang="en-US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Gill Sans"/>
                    <a:cs typeface="Gill Sans"/>
                  </a:rPr>
                  <a:t>?</a:t>
                </a:r>
              </a:p>
            </p:txBody>
          </p:sp>
        </p:grpSp>
      </p:grpSp>
      <p:sp>
        <p:nvSpPr>
          <p:cNvPr id="64" name="Text Box 52"/>
          <p:cNvSpPr txBox="1">
            <a:spLocks noChangeArrowheads="1"/>
          </p:cNvSpPr>
          <p:nvPr/>
        </p:nvSpPr>
        <p:spPr bwMode="auto">
          <a:xfrm>
            <a:off x="703263" y="2971800"/>
            <a:ext cx="2895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ＭＳ Ｐゴシック" charset="-128"/>
                <a:cs typeface="Comic Sans MS"/>
              </a:rPr>
              <a:t>inclusive DIS</a:t>
            </a:r>
          </a:p>
        </p:txBody>
      </p:sp>
      <p:pic>
        <p:nvPicPr>
          <p:cNvPr id="65" name="Picture 16" descr="gnom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67350" y="4943475"/>
            <a:ext cx="1957388" cy="1603375"/>
          </a:xfrm>
          <a:prstGeom prst="rect">
            <a:avLst/>
          </a:prstGeom>
          <a:noFill/>
        </p:spPr>
      </p:pic>
      <p:pic>
        <p:nvPicPr>
          <p:cNvPr id="66" name="Picture 19" descr="gnom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97425" y="3468688"/>
            <a:ext cx="1974850" cy="1603375"/>
          </a:xfrm>
          <a:prstGeom prst="rect">
            <a:avLst/>
          </a:prstGeom>
          <a:noFill/>
        </p:spPr>
      </p:pic>
      <p:pic>
        <p:nvPicPr>
          <p:cNvPr id="67" name="Picture 21" descr="gnom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38950" y="3468688"/>
            <a:ext cx="2030413" cy="1639887"/>
          </a:xfrm>
          <a:prstGeom prst="rect">
            <a:avLst/>
          </a:prstGeom>
          <a:noFill/>
        </p:spPr>
      </p:pic>
      <p:sp>
        <p:nvSpPr>
          <p:cNvPr id="68" name="Text Box 52"/>
          <p:cNvSpPr txBox="1">
            <a:spLocks noChangeArrowheads="1"/>
          </p:cNvSpPr>
          <p:nvPr/>
        </p:nvSpPr>
        <p:spPr bwMode="auto">
          <a:xfrm>
            <a:off x="7254875" y="6164263"/>
            <a:ext cx="1889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ＭＳ Ｐゴシック" charset="-128"/>
                <a:cs typeface="Comic Sans MS"/>
              </a:rPr>
              <a:t>exclusive DIS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1265" name="Group 18"/>
          <p:cNvGrpSpPr>
            <a:grpSpLocks/>
          </p:cNvGrpSpPr>
          <p:nvPr/>
        </p:nvGrpSpPr>
        <p:grpSpPr bwMode="auto">
          <a:xfrm>
            <a:off x="300038" y="1428750"/>
            <a:ext cx="2473325" cy="2035175"/>
            <a:chOff x="-76" y="-24"/>
            <a:chExt cx="2216" cy="1824"/>
          </a:xfrm>
        </p:grpSpPr>
        <p:pic>
          <p:nvPicPr>
            <p:cNvPr id="26" name="Picture 19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93" y="-42"/>
              <a:ext cx="2245" cy="1851"/>
            </a:xfrm>
            <a:prstGeom prst="rect">
              <a:avLst/>
            </a:prstGeom>
            <a:noFill/>
          </p:spPr>
        </p:pic>
        <p:grpSp>
          <p:nvGrpSpPr>
            <p:cNvPr id="28" name="Rectangle 20"/>
            <p:cNvGrpSpPr>
              <a:grpSpLocks/>
            </p:cNvGrpSpPr>
            <p:nvPr/>
          </p:nvGrpSpPr>
          <p:grpSpPr bwMode="auto">
            <a:xfrm>
              <a:off x="1010" y="1034"/>
              <a:ext cx="213" cy="470"/>
              <a:chOff x="1511808" y="2609088"/>
              <a:chExt cx="237744" cy="524256"/>
            </a:xfrm>
          </p:grpSpPr>
          <p:pic>
            <p:nvPicPr>
              <p:cNvPr id="651282" name="Rectangle 20"/>
              <p:cNvPicPr>
                <a:picLocks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511808" y="2609088"/>
                <a:ext cx="237744" cy="524256"/>
              </a:xfrm>
              <a:prstGeom prst="rect">
                <a:avLst/>
              </a:prstGeom>
              <a:noFill/>
            </p:spPr>
          </p:pic>
          <p:sp>
            <p:nvSpPr>
              <p:cNvPr id="651283" name="Text Box 19"/>
              <p:cNvSpPr txBox="1">
                <a:spLocks noChangeArrowheads="1"/>
              </p:cNvSpPr>
              <p:nvPr/>
            </p:nvSpPr>
            <p:spPr bwMode="auto">
              <a:xfrm>
                <a:off x="1532757" y="2625060"/>
                <a:ext cx="207615" cy="4955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r>
                  <a:rPr lang="en-US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Gill Sans"/>
                    <a:cs typeface="Gill Sans"/>
                  </a:rPr>
                  <a:t>?</a:t>
                </a: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Diffractive Physics: </a:t>
            </a:r>
            <a:r>
              <a:rPr lang="en-US" dirty="0" err="1" smtClean="0"/>
              <a:t>p</a:t>
            </a:r>
            <a:r>
              <a:rPr lang="en-US" dirty="0" smtClean="0"/>
              <a:t>’ kinematics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PheniX Summer Student Program, June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4325B6-3347-4A90-8812-1FFD5B8AAA97}" type="slidenum">
              <a:rPr lang="en-US"/>
              <a:pPr>
                <a:defRPr/>
              </a:pPr>
              <a:t>41</a:t>
            </a:fld>
            <a:endParaRPr lang="en-US"/>
          </a:p>
        </p:txBody>
      </p:sp>
      <p:grpSp>
        <p:nvGrpSpPr>
          <p:cNvPr id="651269" name="Group 9"/>
          <p:cNvGrpSpPr>
            <a:grpSpLocks noChangeAspect="1"/>
          </p:cNvGrpSpPr>
          <p:nvPr/>
        </p:nvGrpSpPr>
        <p:grpSpPr bwMode="auto">
          <a:xfrm>
            <a:off x="2339975" y="3684588"/>
            <a:ext cx="3119438" cy="2773362"/>
            <a:chOff x="4572000" y="1089744"/>
            <a:chExt cx="4159243" cy="3698201"/>
          </a:xfrm>
        </p:grpSpPr>
        <p:pic>
          <p:nvPicPr>
            <p:cNvPr id="651279" name="Picture 10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72000" y="1089744"/>
              <a:ext cx="4159243" cy="3698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5156199" y="3886151"/>
              <a:ext cx="1083731" cy="36833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/>
                  <a:ea typeface="ＭＳ Ｐゴシック" charset="-128"/>
                  <a:cs typeface="Comic Sans MS"/>
                </a:rPr>
                <a:t>4 </a:t>
              </a:r>
              <a:r>
                <a:rPr lang="en-US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/>
                  <a:ea typeface="ＭＳ Ｐゴシック" charset="-128"/>
                  <a:cs typeface="Comic Sans MS"/>
                </a:rPr>
                <a:t>x</a:t>
              </a:r>
              <a:r>
                <a:rPr lang="en-US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/>
                  <a:ea typeface="ＭＳ Ｐゴシック" charset="-128"/>
                  <a:cs typeface="Comic Sans MS"/>
                </a:rPr>
                <a:t> 100</a:t>
              </a:r>
              <a:endPara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ＭＳ Ｐゴシック" charset="-128"/>
                <a:cs typeface="Comic Sans MS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-55563" y="884238"/>
            <a:ext cx="5664201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ＭＳ Ｐゴシック" charset="-128"/>
                <a:cs typeface="Comic Sans MS"/>
              </a:rPr>
              <a:t>t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ＭＳ Ｐゴシック" charset="-128"/>
                <a:cs typeface="Comic Sans MS"/>
              </a:rPr>
              <a:t>=(p</a:t>
            </a:r>
            <a:r>
              <a:rPr lang="en-US" sz="2000" baseline="-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ＭＳ Ｐゴシック" charset="-128"/>
                <a:cs typeface="Comic Sans MS"/>
              </a:rPr>
              <a:t>4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ＭＳ Ｐゴシック" charset="-128"/>
                <a:cs typeface="Comic Sans MS"/>
              </a:rPr>
              <a:t>-p</a:t>
            </a:r>
            <a:r>
              <a:rPr lang="en-US" sz="2000" baseline="-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ＭＳ Ｐゴシック" charset="-128"/>
                <a:cs typeface="Comic Sans MS"/>
              </a:rPr>
              <a:t>2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ＭＳ Ｐゴシック" charset="-128"/>
                <a:cs typeface="Comic Sans MS"/>
              </a:rPr>
              <a:t>)</a:t>
            </a:r>
            <a:r>
              <a:rPr lang="en-US" sz="2000" baseline="3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ＭＳ Ｐゴシック" charset="-128"/>
                <a:cs typeface="Comic Sans MS"/>
              </a:rPr>
              <a:t>2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ＭＳ Ｐゴシック" charset="-128"/>
                <a:cs typeface="Comic Sans MS"/>
              </a:rPr>
              <a:t> = 2[(m</a:t>
            </a:r>
            <a:r>
              <a:rPr lang="en-US" sz="2000" baseline="-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ＭＳ Ｐゴシック" charset="-128"/>
                <a:cs typeface="Comic Sans MS"/>
              </a:rPr>
              <a:t>p</a:t>
            </a:r>
            <a:r>
              <a:rPr lang="en-US" sz="2000" baseline="3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ＭＳ Ｐゴシック" charset="-128"/>
                <a:cs typeface="Comic Sans MS"/>
              </a:rPr>
              <a:t>in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ＭＳ Ｐゴシック" charset="-128"/>
                <a:cs typeface="Comic Sans MS"/>
              </a:rPr>
              <a:t>.m</a:t>
            </a:r>
            <a:r>
              <a:rPr lang="en-US" sz="2000" baseline="-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ＭＳ Ｐゴシック" charset="-128"/>
                <a:cs typeface="Comic Sans MS"/>
              </a:rPr>
              <a:t>p</a:t>
            </a:r>
            <a:r>
              <a:rPr lang="en-US" sz="2000" baseline="3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ＭＳ Ｐゴシック" charset="-128"/>
                <a:cs typeface="Comic Sans MS"/>
              </a:rPr>
              <a:t>out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ＭＳ Ｐゴシック" charset="-128"/>
                <a:cs typeface="Comic Sans MS"/>
              </a:rPr>
              <a:t>)-(E</a:t>
            </a:r>
            <a:r>
              <a:rPr lang="en-US" sz="2000" baseline="3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ＭＳ Ｐゴシック" charset="-128"/>
                <a:cs typeface="Comic Sans MS"/>
              </a:rPr>
              <a:t>in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ＭＳ Ｐゴシック" charset="-128"/>
                <a:cs typeface="Comic Sans MS"/>
              </a:rPr>
              <a:t>E</a:t>
            </a:r>
            <a:r>
              <a:rPr lang="en-US" sz="2000" baseline="3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ＭＳ Ｐゴシック" charset="-128"/>
                <a:cs typeface="Comic Sans MS"/>
              </a:rPr>
              <a:t>out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ＭＳ Ｐゴシック" charset="-128"/>
                <a:cs typeface="Comic Sans MS"/>
              </a:rPr>
              <a:t> -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ＭＳ Ｐゴシック" charset="-128"/>
                <a:cs typeface="Comic Sans MS"/>
              </a:rPr>
              <a:t>p</a:t>
            </a:r>
            <a:r>
              <a:rPr lang="en-US" sz="2000" baseline="-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ＭＳ Ｐゴシック" charset="-128"/>
                <a:cs typeface="Comic Sans MS"/>
              </a:rPr>
              <a:t>z</a:t>
            </a:r>
            <a:r>
              <a:rPr lang="en-US" sz="2000" baseline="3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ＭＳ Ｐゴシック" charset="-128"/>
                <a:cs typeface="Comic Sans MS"/>
              </a:rPr>
              <a:t>in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ＭＳ Ｐゴシック" charset="-128"/>
                <a:cs typeface="Comic Sans MS"/>
              </a:rPr>
              <a:t>p</a:t>
            </a:r>
            <a:r>
              <a:rPr lang="en-US" sz="2000" baseline="-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ＭＳ Ｐゴシック" charset="-128"/>
                <a:cs typeface="Comic Sans MS"/>
              </a:rPr>
              <a:t>z</a:t>
            </a:r>
            <a:r>
              <a:rPr lang="en-US" sz="2000" baseline="3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ＭＳ Ｐゴシック" charset="-128"/>
                <a:cs typeface="Comic Sans MS"/>
              </a:rPr>
              <a:t>out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ＭＳ Ｐゴシック" charset="-128"/>
                <a:cs typeface="Comic Sans MS"/>
              </a:rPr>
              <a:t>)] </a:t>
            </a:r>
          </a:p>
        </p:txBody>
      </p:sp>
      <p:grpSp>
        <p:nvGrpSpPr>
          <p:cNvPr id="651271" name="Group 6"/>
          <p:cNvGrpSpPr>
            <a:grpSpLocks noChangeAspect="1"/>
          </p:cNvGrpSpPr>
          <p:nvPr/>
        </p:nvGrpSpPr>
        <p:grpSpPr bwMode="auto">
          <a:xfrm>
            <a:off x="5608638" y="896938"/>
            <a:ext cx="3119437" cy="2773362"/>
            <a:chOff x="0" y="886516"/>
            <a:chExt cx="4159250" cy="3698184"/>
          </a:xfrm>
        </p:grpSpPr>
        <p:pic>
          <p:nvPicPr>
            <p:cNvPr id="651277" name="Picture 7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886516"/>
              <a:ext cx="4159250" cy="3698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520700" y="3594001"/>
              <a:ext cx="944033" cy="3704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  <a:ea typeface="ＭＳ Ｐゴシック" charset="-128"/>
                </a:rPr>
                <a:t>4 </a:t>
              </a:r>
              <a:r>
                <a:rPr lang="en-US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  <a:ea typeface="ＭＳ Ｐゴシック" charset="-128"/>
                </a:rPr>
                <a:t>x</a:t>
              </a: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  <a:ea typeface="ＭＳ Ｐゴシック" charset="-128"/>
                </a:rPr>
                <a:t> 50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</p:grpSp>
      <p:grpSp>
        <p:nvGrpSpPr>
          <p:cNvPr id="651272" name="Group 24"/>
          <p:cNvGrpSpPr>
            <a:grpSpLocks/>
          </p:cNvGrpSpPr>
          <p:nvPr/>
        </p:nvGrpSpPr>
        <p:grpSpPr bwMode="auto">
          <a:xfrm>
            <a:off x="5634038" y="3859213"/>
            <a:ext cx="3094037" cy="2762250"/>
            <a:chOff x="4648202" y="2912133"/>
            <a:chExt cx="3093333" cy="2761746"/>
          </a:xfrm>
        </p:grpSpPr>
        <p:pic>
          <p:nvPicPr>
            <p:cNvPr id="651275" name="Picture 5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648202" y="2912133"/>
              <a:ext cx="3093333" cy="27617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TextBox 16"/>
            <p:cNvSpPr txBox="1"/>
            <p:nvPr/>
          </p:nvSpPr>
          <p:spPr>
            <a:xfrm>
              <a:off x="6222644" y="3062917"/>
              <a:ext cx="1084015" cy="36982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/>
                  <a:ea typeface="ＭＳ Ｐゴシック" charset="-128"/>
                  <a:cs typeface="Comic Sans MS"/>
                </a:rPr>
                <a:t>4 </a:t>
              </a:r>
              <a:r>
                <a:rPr lang="en-US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/>
                  <a:ea typeface="ＭＳ Ｐゴシック" charset="-128"/>
                  <a:cs typeface="Comic Sans MS"/>
                </a:rPr>
                <a:t>x</a:t>
              </a:r>
              <a:r>
                <a:rPr lang="en-US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/>
                  <a:ea typeface="ＭＳ Ｐゴシック" charset="-128"/>
                  <a:cs typeface="Comic Sans MS"/>
                </a:rPr>
                <a:t> 250</a:t>
              </a:r>
              <a:endPara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ＭＳ Ｐゴシック" charset="-128"/>
                <a:cs typeface="Comic Sans MS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260350" y="1347788"/>
            <a:ext cx="1376363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ＭＳ Ｐゴシック" charset="-128"/>
                <a:cs typeface="Comic Sans MS"/>
              </a:rPr>
              <a:t>Diffraction:</a:t>
            </a:r>
            <a:endParaRPr lang="en-US" sz="1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/>
              <a:ea typeface="ＭＳ Ｐゴシック" charset="-128"/>
              <a:cs typeface="Comic Sans MS"/>
            </a:endParaRPr>
          </a:p>
        </p:txBody>
      </p:sp>
      <p:sp>
        <p:nvSpPr>
          <p:cNvPr id="27" name="Date Placeholder 2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E.C. Aschenauer</a:t>
            </a:r>
            <a:endParaRPr lang="en-US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Oval 48"/>
          <p:cNvSpPr/>
          <p:nvPr/>
        </p:nvSpPr>
        <p:spPr bwMode="auto">
          <a:xfrm>
            <a:off x="4572000" y="1201738"/>
            <a:ext cx="4419600" cy="4114800"/>
          </a:xfrm>
          <a:prstGeom prst="ellipse">
            <a:avLst/>
          </a:prstGeom>
          <a:solidFill>
            <a:srgbClr val="00804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  <a:ea typeface="ＭＳ Ｐゴシック" charset="-128"/>
            </a:endParaRPr>
          </a:p>
        </p:txBody>
      </p:sp>
      <p:sp>
        <p:nvSpPr>
          <p:cNvPr id="48" name="Oval 47"/>
          <p:cNvSpPr/>
          <p:nvPr/>
        </p:nvSpPr>
        <p:spPr bwMode="auto">
          <a:xfrm>
            <a:off x="5097463" y="1608138"/>
            <a:ext cx="3368675" cy="3286125"/>
          </a:xfrm>
          <a:prstGeom prst="ellipse">
            <a:avLst/>
          </a:prstGeom>
          <a:solidFill>
            <a:srgbClr val="3366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  <a:ea typeface="ＭＳ Ｐゴシック" charset="-128"/>
            </a:endParaRPr>
          </a:p>
        </p:txBody>
      </p:sp>
      <p:sp>
        <p:nvSpPr>
          <p:cNvPr id="47" name="Oval 46"/>
          <p:cNvSpPr/>
          <p:nvPr/>
        </p:nvSpPr>
        <p:spPr bwMode="auto">
          <a:xfrm>
            <a:off x="5519738" y="1998663"/>
            <a:ext cx="2540000" cy="2489200"/>
          </a:xfrm>
          <a:prstGeom prst="ellipse">
            <a:avLst/>
          </a:prstGeom>
          <a:solidFill>
            <a:srgbClr val="66CC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  <a:ea typeface="ＭＳ Ｐゴシック" charset="-128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5808663" y="2286000"/>
            <a:ext cx="1997075" cy="1912938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  <a:ea typeface="ＭＳ Ｐゴシック" charset="-128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6027738" y="2455863"/>
            <a:ext cx="1558925" cy="1574800"/>
          </a:xfrm>
          <a:prstGeom prst="ellipse">
            <a:avLst/>
          </a:prstGeom>
          <a:solidFill>
            <a:srgbClr val="FF00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  <a:ea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 typical High Energy Detector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E.C. Aschenauer</a:t>
            </a:r>
            <a:endParaRPr lang="en-US" altLang="ja-JP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PheniX Summer Student Program, June 2010</a:t>
            </a:r>
            <a:endParaRPr lang="en-US" altLang="ja-JP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483713-926E-40E8-B361-99FD6436915C}" type="slidenum">
              <a:rPr lang="en-US" altLang="ja-JP"/>
              <a:pPr>
                <a:defRPr/>
              </a:pPr>
              <a:t>42</a:t>
            </a:fld>
            <a:endParaRPr lang="en-US" altLang="ja-JP"/>
          </a:p>
        </p:txBody>
      </p:sp>
      <p:sp>
        <p:nvSpPr>
          <p:cNvPr id="6" name="TextBox 5"/>
          <p:cNvSpPr txBox="1"/>
          <p:nvPr/>
        </p:nvSpPr>
        <p:spPr>
          <a:xfrm>
            <a:off x="17463" y="677863"/>
            <a:ext cx="3851275" cy="20304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Particle types:</a:t>
            </a:r>
          </a:p>
          <a:p>
            <a:pPr lvl="1">
              <a:buClr>
                <a:srgbClr val="0000FF"/>
              </a:buClr>
              <a:buFont typeface="Wingdings" charset="2"/>
              <a:buChar char="Ø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 neutrinos (missing energy)</a:t>
            </a:r>
          </a:p>
          <a:p>
            <a:pPr lvl="1">
              <a:buClr>
                <a:srgbClr val="0000FF"/>
              </a:buClr>
              <a:buFont typeface="Wingdings" charset="2"/>
              <a:buChar char="Ø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muons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charset="2"/>
                <a:ea typeface="ＭＳ Ｐゴシック" charset="-128"/>
                <a:cs typeface="Symbol" charset="2"/>
              </a:rPr>
              <a:t>m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charset="2"/>
              <a:ea typeface="ＭＳ Ｐゴシック" charset="-128"/>
              <a:cs typeface="Symbol" charset="2"/>
            </a:endParaRPr>
          </a:p>
          <a:p>
            <a:pPr lvl="1">
              <a:buClr>
                <a:srgbClr val="0000FF"/>
              </a:buClr>
              <a:buFont typeface="Wingdings" charset="2"/>
              <a:buChar char="Ø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charset="2"/>
                <a:ea typeface="ＭＳ Ｐゴシック" charset="-128"/>
                <a:cs typeface="Symbol" charset="2"/>
              </a:rPr>
              <a:t> 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charset="-128"/>
                <a:cs typeface="Symbol" charset="2"/>
              </a:rPr>
              <a:t>hadrons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charset="2"/>
                <a:ea typeface="ＭＳ Ｐゴシック" charset="-128"/>
                <a:cs typeface="Symbol" charset="2"/>
              </a:rPr>
              <a:t> 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charset="2"/>
                <a:ea typeface="ＭＳ Ｐゴシック" charset="-128"/>
                <a:cs typeface="Symbol" charset="2"/>
              </a:rPr>
              <a:t>p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charset="2"/>
                <a:ea typeface="ＭＳ Ｐゴシック" charset="-128"/>
                <a:cs typeface="Symbol" charset="2"/>
              </a:rPr>
              <a:t>, K,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charset="-128"/>
                <a:cs typeface="Symbol" charset="2"/>
              </a:rPr>
              <a:t>p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ＭＳ Ｐゴシック" charset="-128"/>
              <a:cs typeface="Symbol" charset="2"/>
            </a:endParaRPr>
          </a:p>
          <a:p>
            <a:pPr lvl="2">
              <a:buClr>
                <a:srgbClr val="0000FF"/>
              </a:buClr>
              <a:buFont typeface="Wingdings" charset="2"/>
              <a:buChar char="q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charset="-128"/>
                <a:cs typeface="Symbol" charset="2"/>
              </a:rPr>
              <a:t> quarks, gluons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charset="-128"/>
                <a:cs typeface="Symbol" charset="2"/>
                <a:sym typeface="Wingdings"/>
              </a:rPr>
              <a:t>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charset="-128"/>
                <a:cs typeface="Symbol" charset="2"/>
                <a:sym typeface="Wingdings"/>
              </a:rPr>
              <a:t> jets</a:t>
            </a:r>
          </a:p>
          <a:p>
            <a:pPr lvl="1">
              <a:buClr>
                <a:srgbClr val="0000FF"/>
              </a:buClr>
              <a:buFont typeface="Wingdings" charset="2"/>
              <a:buChar char="Ø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charset="-128"/>
                <a:cs typeface="Symbol" charset="2"/>
                <a:sym typeface="Wingdings"/>
              </a:rPr>
              <a:t> electrons, photons,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charset="2"/>
                <a:ea typeface="ＭＳ Ｐゴシック" charset="-128"/>
                <a:cs typeface="Symbol" charset="2"/>
                <a:sym typeface="Wingdings"/>
              </a:rPr>
              <a:t>p</a:t>
            </a: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charset="-128"/>
                <a:cs typeface="Symbol" charset="2"/>
                <a:sym typeface="Wingdings"/>
              </a:rPr>
              <a:t>0</a:t>
            </a:r>
          </a:p>
          <a:p>
            <a:pPr lvl="1">
              <a:buClr>
                <a:srgbClr val="0000FF"/>
              </a:buClr>
              <a:buFont typeface="Wingdings" charset="2"/>
              <a:buChar char="Ø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charset="-128"/>
                <a:cs typeface="Symbol" charset="2"/>
                <a:sym typeface="Wingdings"/>
              </a:rPr>
              <a:t> charged particles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ＭＳ Ｐゴシック" charset="-128"/>
              <a:cs typeface="Symbol" charset="2"/>
            </a:endParaRPr>
          </a:p>
        </p:txBody>
      </p:sp>
      <p:sp>
        <p:nvSpPr>
          <p:cNvPr id="7" name="Donut 6"/>
          <p:cNvSpPr/>
          <p:nvPr/>
        </p:nvSpPr>
        <p:spPr bwMode="auto">
          <a:xfrm>
            <a:off x="6535738" y="2967038"/>
            <a:ext cx="542925" cy="538162"/>
          </a:xfrm>
          <a:prstGeom prst="don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  <a:ea typeface="ＭＳ Ｐゴシック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92938" y="3021013"/>
            <a:ext cx="1300162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beam pipe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  <a:ea typeface="ＭＳ Ｐゴシック" charset="-128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6688138" y="3119438"/>
            <a:ext cx="238125" cy="238125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  <a:ea typeface="ＭＳ Ｐゴシック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2703513"/>
            <a:ext cx="4737100" cy="1476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Rough Classification</a:t>
            </a:r>
          </a:p>
          <a:p>
            <a:pPr>
              <a:buClr>
                <a:srgbClr val="0000FF"/>
              </a:buClr>
              <a:buFont typeface="Wingdings" charset="2"/>
              <a:buChar char="q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 track detectors for charged particles</a:t>
            </a:r>
          </a:p>
          <a:p>
            <a:pPr lvl="1">
              <a:buClr>
                <a:srgbClr val="0000FF"/>
              </a:buClr>
              <a:buFont typeface="Wingdings" charset="2"/>
              <a:buChar char="q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 </a:t>
            </a:r>
            <a:r>
              <a:rPr lang="en-US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“</a:t>
            </a:r>
            <a:r>
              <a:rPr lang="en-US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massless</a:t>
            </a:r>
            <a:r>
              <a:rPr lang="en-US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” detectors</a:t>
            </a:r>
          </a:p>
          <a:p>
            <a:pPr lvl="2">
              <a:buClr>
                <a:srgbClr val="0000FF"/>
              </a:buClr>
              <a:buFont typeface="Wingdings" charset="2"/>
              <a:buChar char="q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 </a:t>
            </a:r>
            <a:r>
              <a:rPr lang="en-US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gas detectors</a:t>
            </a:r>
          </a:p>
          <a:p>
            <a:pPr lvl="2">
              <a:buClr>
                <a:srgbClr val="0000FF"/>
              </a:buClr>
              <a:buFont typeface="Wingdings" charset="2"/>
              <a:buChar char="q"/>
              <a:defRPr/>
            </a:pPr>
            <a:r>
              <a:rPr lang="en-US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 solid state detectors</a:t>
            </a:r>
            <a:endParaRPr lang="en-US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  <a:ea typeface="ＭＳ Ｐゴシック" charset="-128"/>
            </a:endParaRPr>
          </a:p>
        </p:txBody>
      </p:sp>
      <p:cxnSp>
        <p:nvCxnSpPr>
          <p:cNvPr id="13" name="Straight Arrow Connector 12"/>
          <p:cNvCxnSpPr>
            <a:cxnSpLocks noChangeShapeType="1"/>
            <a:endCxn id="9" idx="2"/>
          </p:cNvCxnSpPr>
          <p:nvPr/>
        </p:nvCxnSpPr>
        <p:spPr bwMode="auto">
          <a:xfrm>
            <a:off x="2776538" y="2573338"/>
            <a:ext cx="3251200" cy="669925"/>
          </a:xfrm>
          <a:prstGeom prst="straightConnector1">
            <a:avLst/>
          </a:prstGeom>
          <a:noFill/>
          <a:ln w="38100" algn="ctr">
            <a:solidFill>
              <a:srgbClr val="FF00FF"/>
            </a:solidFill>
            <a:round/>
            <a:headEnd/>
            <a:tailEnd type="triangle" w="med" len="med"/>
          </a:ln>
        </p:spPr>
      </p:cxnSp>
      <p:grpSp>
        <p:nvGrpSpPr>
          <p:cNvPr id="29" name="Group 28"/>
          <p:cNvGrpSpPr>
            <a:grpSpLocks/>
          </p:cNvGrpSpPr>
          <p:nvPr/>
        </p:nvGrpSpPr>
        <p:grpSpPr bwMode="auto">
          <a:xfrm>
            <a:off x="6672263" y="1897063"/>
            <a:ext cx="795337" cy="2505075"/>
            <a:chOff x="6011336" y="2404534"/>
            <a:chExt cx="795864" cy="2506133"/>
          </a:xfrm>
        </p:grpSpPr>
        <p:cxnSp>
          <p:nvCxnSpPr>
            <p:cNvPr id="652324" name="Straight Arrow Connector 15"/>
            <p:cNvCxnSpPr>
              <a:cxnSpLocks noChangeShapeType="1"/>
            </p:cNvCxnSpPr>
            <p:nvPr/>
          </p:nvCxnSpPr>
          <p:spPr bwMode="auto">
            <a:xfrm rot="16200000" flipH="1">
              <a:off x="5731936" y="4191002"/>
              <a:ext cx="1100663" cy="169329"/>
            </a:xfrm>
            <a:prstGeom prst="straightConnector1">
              <a:avLst/>
            </a:prstGeom>
            <a:noFill/>
            <a:ln w="31750" algn="ctr">
              <a:solidFill>
                <a:srgbClr val="FFFF00"/>
              </a:solidFill>
              <a:round/>
              <a:headEnd/>
              <a:tailEnd type="arrow" w="med" len="med"/>
            </a:ln>
          </p:spPr>
        </p:cxnSp>
        <p:cxnSp>
          <p:nvCxnSpPr>
            <p:cNvPr id="652325" name="Straight Arrow Connector 18"/>
            <p:cNvCxnSpPr>
              <a:cxnSpLocks noChangeShapeType="1"/>
            </p:cNvCxnSpPr>
            <p:nvPr/>
          </p:nvCxnSpPr>
          <p:spPr bwMode="auto">
            <a:xfrm rot="5400000">
              <a:off x="5511803" y="4275666"/>
              <a:ext cx="1168399" cy="101603"/>
            </a:xfrm>
            <a:prstGeom prst="straightConnector1">
              <a:avLst/>
            </a:prstGeom>
            <a:noFill/>
            <a:ln w="31750" algn="ctr">
              <a:solidFill>
                <a:srgbClr val="0000FF"/>
              </a:solidFill>
              <a:round/>
              <a:headEnd/>
              <a:tailEnd type="arrow" w="med" len="med"/>
            </a:ln>
          </p:spPr>
        </p:cxnSp>
        <p:cxnSp>
          <p:nvCxnSpPr>
            <p:cNvPr id="652326" name="Straight Arrow Connector 19"/>
            <p:cNvCxnSpPr>
              <a:cxnSpLocks noChangeShapeType="1"/>
            </p:cNvCxnSpPr>
            <p:nvPr/>
          </p:nvCxnSpPr>
          <p:spPr bwMode="auto">
            <a:xfrm rot="5400000" flipH="1" flipV="1">
              <a:off x="5706532" y="2878670"/>
              <a:ext cx="1303869" cy="355597"/>
            </a:xfrm>
            <a:prstGeom prst="straightConnector1">
              <a:avLst/>
            </a:prstGeom>
            <a:noFill/>
            <a:ln w="31750" algn="ctr">
              <a:solidFill>
                <a:srgbClr val="FF0000"/>
              </a:solidFill>
              <a:round/>
              <a:headEnd/>
              <a:tailEnd type="arrow" w="med" len="med"/>
            </a:ln>
          </p:spPr>
        </p:cxnSp>
        <p:cxnSp>
          <p:nvCxnSpPr>
            <p:cNvPr id="652327" name="Straight Arrow Connector 20"/>
            <p:cNvCxnSpPr>
              <a:cxnSpLocks noChangeShapeType="1"/>
            </p:cNvCxnSpPr>
            <p:nvPr/>
          </p:nvCxnSpPr>
          <p:spPr bwMode="auto">
            <a:xfrm rot="5400000" flipH="1" flipV="1">
              <a:off x="5884334" y="2815169"/>
              <a:ext cx="1202268" cy="643464"/>
            </a:xfrm>
            <a:prstGeom prst="straightConnector1">
              <a:avLst/>
            </a:prstGeom>
            <a:noFill/>
            <a:ln w="31750" algn="ctr">
              <a:solidFill>
                <a:srgbClr val="0000FF"/>
              </a:solidFill>
              <a:round/>
              <a:headEnd/>
              <a:tailEnd type="arrow" w="med" len="med"/>
            </a:ln>
          </p:spPr>
        </p:cxnSp>
        <p:cxnSp>
          <p:nvCxnSpPr>
            <p:cNvPr id="652328" name="Straight Arrow Connector 21"/>
            <p:cNvCxnSpPr>
              <a:cxnSpLocks noChangeShapeType="1"/>
            </p:cNvCxnSpPr>
            <p:nvPr/>
          </p:nvCxnSpPr>
          <p:spPr bwMode="auto">
            <a:xfrm rot="16200000" flipV="1">
              <a:off x="5438778" y="3027891"/>
              <a:ext cx="1297520" cy="152403"/>
            </a:xfrm>
            <a:prstGeom prst="straightConnector1">
              <a:avLst/>
            </a:prstGeom>
            <a:noFill/>
            <a:ln w="31750" algn="ctr">
              <a:solidFill>
                <a:srgbClr val="0000FF"/>
              </a:solidFill>
              <a:round/>
              <a:headEnd/>
              <a:tailEnd type="arrow" w="med" len="med"/>
            </a:ln>
          </p:spPr>
        </p:cxnSp>
      </p:grpSp>
      <p:sp>
        <p:nvSpPr>
          <p:cNvPr id="31" name="TextBox 30"/>
          <p:cNvSpPr txBox="1"/>
          <p:nvPr/>
        </p:nvSpPr>
        <p:spPr>
          <a:xfrm>
            <a:off x="17463" y="4148138"/>
            <a:ext cx="3903662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Clr>
                <a:srgbClr val="0000FF"/>
              </a:buClr>
              <a:buFont typeface="Wingdings" charset="2"/>
              <a:buChar char="q"/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 magnet coil</a:t>
            </a:r>
          </a:p>
          <a:p>
            <a:pPr lvl="1"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(solenoid, field || beam axis)</a:t>
            </a:r>
            <a:endParaRPr lang="en-US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  <a:ea typeface="ＭＳ Ｐゴシック" charset="-128"/>
            </a:endParaRPr>
          </a:p>
        </p:txBody>
      </p:sp>
      <p:grpSp>
        <p:nvGrpSpPr>
          <p:cNvPr id="43" name="Group 42"/>
          <p:cNvGrpSpPr>
            <a:grpSpLocks/>
          </p:cNvGrpSpPr>
          <p:nvPr/>
        </p:nvGrpSpPr>
        <p:grpSpPr bwMode="auto">
          <a:xfrm>
            <a:off x="6530975" y="2049463"/>
            <a:ext cx="654050" cy="2420937"/>
            <a:chOff x="7004756" y="4453467"/>
            <a:chExt cx="654748" cy="2421466"/>
          </a:xfrm>
        </p:grpSpPr>
        <p:sp>
          <p:nvSpPr>
            <p:cNvPr id="35" name="Freeform 34"/>
            <p:cNvSpPr/>
            <p:nvPr/>
          </p:nvSpPr>
          <p:spPr bwMode="auto">
            <a:xfrm flipV="1">
              <a:off x="7004756" y="5566547"/>
              <a:ext cx="433851" cy="1308386"/>
            </a:xfrm>
            <a:custGeom>
              <a:avLst/>
              <a:gdLst>
                <a:gd name="connsiteX0" fmla="*/ 242711 w 434622"/>
                <a:gd name="connsiteY0" fmla="*/ 1222022 h 1222022"/>
                <a:gd name="connsiteX1" fmla="*/ 56444 w 434622"/>
                <a:gd name="connsiteY1" fmla="*/ 984956 h 1222022"/>
                <a:gd name="connsiteX2" fmla="*/ 39511 w 434622"/>
                <a:gd name="connsiteY2" fmla="*/ 917222 h 1222022"/>
                <a:gd name="connsiteX3" fmla="*/ 56444 w 434622"/>
                <a:gd name="connsiteY3" fmla="*/ 578556 h 1222022"/>
                <a:gd name="connsiteX4" fmla="*/ 378177 w 434622"/>
                <a:gd name="connsiteY4" fmla="*/ 87489 h 1222022"/>
                <a:gd name="connsiteX5" fmla="*/ 395111 w 434622"/>
                <a:gd name="connsiteY5" fmla="*/ 53622 h 1222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4622" h="1222022">
                  <a:moveTo>
                    <a:pt x="242711" y="1222022"/>
                  </a:moveTo>
                  <a:cubicBezTo>
                    <a:pt x="166511" y="1128889"/>
                    <a:pt x="90311" y="1035756"/>
                    <a:pt x="56444" y="984956"/>
                  </a:cubicBezTo>
                  <a:cubicBezTo>
                    <a:pt x="22577" y="934156"/>
                    <a:pt x="39511" y="984955"/>
                    <a:pt x="39511" y="917222"/>
                  </a:cubicBezTo>
                  <a:cubicBezTo>
                    <a:pt x="39511" y="849489"/>
                    <a:pt x="0" y="716845"/>
                    <a:pt x="56444" y="578556"/>
                  </a:cubicBezTo>
                  <a:cubicBezTo>
                    <a:pt x="112888" y="440267"/>
                    <a:pt x="321733" y="174978"/>
                    <a:pt x="378177" y="87489"/>
                  </a:cubicBezTo>
                  <a:cubicBezTo>
                    <a:pt x="434622" y="0"/>
                    <a:pt x="395111" y="53622"/>
                    <a:pt x="395111" y="53622"/>
                  </a:cubicBezTo>
                </a:path>
              </a:pathLst>
            </a:custGeom>
            <a:noFill/>
            <a:ln w="31750" cap="flat" cmpd="sng" algn="ctr">
              <a:solidFill>
                <a:srgbClr val="FFFF66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38" name="Freeform 37"/>
            <p:cNvSpPr/>
            <p:nvPr/>
          </p:nvSpPr>
          <p:spPr bwMode="auto">
            <a:xfrm rot="1020000">
              <a:off x="7225654" y="4462994"/>
              <a:ext cx="433850" cy="1222642"/>
            </a:xfrm>
            <a:custGeom>
              <a:avLst/>
              <a:gdLst>
                <a:gd name="connsiteX0" fmla="*/ 242711 w 434622"/>
                <a:gd name="connsiteY0" fmla="*/ 1222022 h 1222022"/>
                <a:gd name="connsiteX1" fmla="*/ 56444 w 434622"/>
                <a:gd name="connsiteY1" fmla="*/ 984956 h 1222022"/>
                <a:gd name="connsiteX2" fmla="*/ 39511 w 434622"/>
                <a:gd name="connsiteY2" fmla="*/ 917222 h 1222022"/>
                <a:gd name="connsiteX3" fmla="*/ 56444 w 434622"/>
                <a:gd name="connsiteY3" fmla="*/ 578556 h 1222022"/>
                <a:gd name="connsiteX4" fmla="*/ 378177 w 434622"/>
                <a:gd name="connsiteY4" fmla="*/ 87489 h 1222022"/>
                <a:gd name="connsiteX5" fmla="*/ 395111 w 434622"/>
                <a:gd name="connsiteY5" fmla="*/ 53622 h 1222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4622" h="1222022">
                  <a:moveTo>
                    <a:pt x="242711" y="1222022"/>
                  </a:moveTo>
                  <a:cubicBezTo>
                    <a:pt x="166511" y="1128889"/>
                    <a:pt x="90311" y="1035756"/>
                    <a:pt x="56444" y="984956"/>
                  </a:cubicBezTo>
                  <a:cubicBezTo>
                    <a:pt x="22577" y="934156"/>
                    <a:pt x="39511" y="984955"/>
                    <a:pt x="39511" y="917222"/>
                  </a:cubicBezTo>
                  <a:cubicBezTo>
                    <a:pt x="39511" y="849489"/>
                    <a:pt x="0" y="716845"/>
                    <a:pt x="56444" y="578556"/>
                  </a:cubicBezTo>
                  <a:cubicBezTo>
                    <a:pt x="112888" y="440267"/>
                    <a:pt x="321733" y="174978"/>
                    <a:pt x="378177" y="87489"/>
                  </a:cubicBezTo>
                  <a:cubicBezTo>
                    <a:pt x="434622" y="0"/>
                    <a:pt x="395111" y="53622"/>
                    <a:pt x="395111" y="53622"/>
                  </a:cubicBezTo>
                </a:path>
              </a:pathLst>
            </a:custGeom>
            <a:noFill/>
            <a:ln w="317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39" name="Freeform 38"/>
            <p:cNvSpPr/>
            <p:nvPr/>
          </p:nvSpPr>
          <p:spPr bwMode="auto">
            <a:xfrm flipH="1">
              <a:off x="7027005" y="4453467"/>
              <a:ext cx="435439" cy="1232169"/>
            </a:xfrm>
            <a:custGeom>
              <a:avLst/>
              <a:gdLst>
                <a:gd name="connsiteX0" fmla="*/ 242711 w 434622"/>
                <a:gd name="connsiteY0" fmla="*/ 1222022 h 1222022"/>
                <a:gd name="connsiteX1" fmla="*/ 56444 w 434622"/>
                <a:gd name="connsiteY1" fmla="*/ 984956 h 1222022"/>
                <a:gd name="connsiteX2" fmla="*/ 39511 w 434622"/>
                <a:gd name="connsiteY2" fmla="*/ 917222 h 1222022"/>
                <a:gd name="connsiteX3" fmla="*/ 56444 w 434622"/>
                <a:gd name="connsiteY3" fmla="*/ 578556 h 1222022"/>
                <a:gd name="connsiteX4" fmla="*/ 378177 w 434622"/>
                <a:gd name="connsiteY4" fmla="*/ 87489 h 1222022"/>
                <a:gd name="connsiteX5" fmla="*/ 395111 w 434622"/>
                <a:gd name="connsiteY5" fmla="*/ 53622 h 1222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4622" h="1222022">
                  <a:moveTo>
                    <a:pt x="242711" y="1222022"/>
                  </a:moveTo>
                  <a:cubicBezTo>
                    <a:pt x="166511" y="1128889"/>
                    <a:pt x="90311" y="1035756"/>
                    <a:pt x="56444" y="984956"/>
                  </a:cubicBezTo>
                  <a:cubicBezTo>
                    <a:pt x="22577" y="934156"/>
                    <a:pt x="39511" y="984955"/>
                    <a:pt x="39511" y="917222"/>
                  </a:cubicBezTo>
                  <a:cubicBezTo>
                    <a:pt x="39511" y="849489"/>
                    <a:pt x="0" y="716845"/>
                    <a:pt x="56444" y="578556"/>
                  </a:cubicBezTo>
                  <a:cubicBezTo>
                    <a:pt x="112888" y="440267"/>
                    <a:pt x="321733" y="174978"/>
                    <a:pt x="378177" y="87489"/>
                  </a:cubicBezTo>
                  <a:cubicBezTo>
                    <a:pt x="434622" y="0"/>
                    <a:pt x="395111" y="53622"/>
                    <a:pt x="395111" y="53622"/>
                  </a:cubicBezTo>
                </a:path>
              </a:pathLst>
            </a:custGeom>
            <a:noFill/>
            <a:ln w="317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7073092" y="4480460"/>
              <a:ext cx="433850" cy="1221055"/>
            </a:xfrm>
            <a:custGeom>
              <a:avLst/>
              <a:gdLst>
                <a:gd name="connsiteX0" fmla="*/ 242711 w 434622"/>
                <a:gd name="connsiteY0" fmla="*/ 1222022 h 1222022"/>
                <a:gd name="connsiteX1" fmla="*/ 56444 w 434622"/>
                <a:gd name="connsiteY1" fmla="*/ 984956 h 1222022"/>
                <a:gd name="connsiteX2" fmla="*/ 39511 w 434622"/>
                <a:gd name="connsiteY2" fmla="*/ 917222 h 1222022"/>
                <a:gd name="connsiteX3" fmla="*/ 56444 w 434622"/>
                <a:gd name="connsiteY3" fmla="*/ 578556 h 1222022"/>
                <a:gd name="connsiteX4" fmla="*/ 378177 w 434622"/>
                <a:gd name="connsiteY4" fmla="*/ 87489 h 1222022"/>
                <a:gd name="connsiteX5" fmla="*/ 395111 w 434622"/>
                <a:gd name="connsiteY5" fmla="*/ 53622 h 1222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4622" h="1222022">
                  <a:moveTo>
                    <a:pt x="242711" y="1222022"/>
                  </a:moveTo>
                  <a:cubicBezTo>
                    <a:pt x="166511" y="1128889"/>
                    <a:pt x="90311" y="1035756"/>
                    <a:pt x="56444" y="984956"/>
                  </a:cubicBezTo>
                  <a:cubicBezTo>
                    <a:pt x="22577" y="934156"/>
                    <a:pt x="39511" y="984955"/>
                    <a:pt x="39511" y="917222"/>
                  </a:cubicBezTo>
                  <a:cubicBezTo>
                    <a:pt x="39511" y="849489"/>
                    <a:pt x="0" y="716845"/>
                    <a:pt x="56444" y="578556"/>
                  </a:cubicBezTo>
                  <a:cubicBezTo>
                    <a:pt x="112888" y="440267"/>
                    <a:pt x="321733" y="174978"/>
                    <a:pt x="378177" y="87489"/>
                  </a:cubicBezTo>
                  <a:cubicBezTo>
                    <a:pt x="434622" y="0"/>
                    <a:pt x="395111" y="53622"/>
                    <a:pt x="395111" y="53622"/>
                  </a:cubicBezTo>
                </a:path>
              </a:pathLst>
            </a:custGeom>
            <a:noFill/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42" name="Freeform 41"/>
            <p:cNvSpPr/>
            <p:nvPr/>
          </p:nvSpPr>
          <p:spPr bwMode="auto">
            <a:xfrm flipH="1" flipV="1">
              <a:off x="7011113" y="5550669"/>
              <a:ext cx="568932" cy="1306798"/>
            </a:xfrm>
            <a:custGeom>
              <a:avLst/>
              <a:gdLst>
                <a:gd name="connsiteX0" fmla="*/ 242711 w 434622"/>
                <a:gd name="connsiteY0" fmla="*/ 1222022 h 1222022"/>
                <a:gd name="connsiteX1" fmla="*/ 56444 w 434622"/>
                <a:gd name="connsiteY1" fmla="*/ 984956 h 1222022"/>
                <a:gd name="connsiteX2" fmla="*/ 39511 w 434622"/>
                <a:gd name="connsiteY2" fmla="*/ 917222 h 1222022"/>
                <a:gd name="connsiteX3" fmla="*/ 56444 w 434622"/>
                <a:gd name="connsiteY3" fmla="*/ 578556 h 1222022"/>
                <a:gd name="connsiteX4" fmla="*/ 378177 w 434622"/>
                <a:gd name="connsiteY4" fmla="*/ 87489 h 1222022"/>
                <a:gd name="connsiteX5" fmla="*/ 395111 w 434622"/>
                <a:gd name="connsiteY5" fmla="*/ 53622 h 1222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4622" h="1222022">
                  <a:moveTo>
                    <a:pt x="242711" y="1222022"/>
                  </a:moveTo>
                  <a:cubicBezTo>
                    <a:pt x="166511" y="1128889"/>
                    <a:pt x="90311" y="1035756"/>
                    <a:pt x="56444" y="984956"/>
                  </a:cubicBezTo>
                  <a:cubicBezTo>
                    <a:pt x="22577" y="934156"/>
                    <a:pt x="39511" y="984955"/>
                    <a:pt x="39511" y="917222"/>
                  </a:cubicBezTo>
                  <a:cubicBezTo>
                    <a:pt x="39511" y="849489"/>
                    <a:pt x="0" y="716845"/>
                    <a:pt x="56444" y="578556"/>
                  </a:cubicBezTo>
                  <a:cubicBezTo>
                    <a:pt x="112888" y="440267"/>
                    <a:pt x="321733" y="174978"/>
                    <a:pt x="378177" y="87489"/>
                  </a:cubicBezTo>
                  <a:cubicBezTo>
                    <a:pt x="434622" y="0"/>
                    <a:pt x="395111" y="53622"/>
                    <a:pt x="395111" y="53622"/>
                  </a:cubicBezTo>
                </a:path>
              </a:pathLst>
            </a:custGeom>
            <a:noFill/>
            <a:ln w="317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0" y="4787900"/>
            <a:ext cx="4310063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Calorimeter for energy measurement</a:t>
            </a:r>
          </a:p>
          <a:p>
            <a:pPr>
              <a:buClr>
                <a:srgbClr val="0000FF"/>
              </a:buClr>
              <a:buFont typeface="Wingdings" charset="2"/>
              <a:buChar char="q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 </a:t>
            </a:r>
            <a:r>
              <a:rPr lang="en-US" dirty="0">
                <a:solidFill>
                  <a:srgbClr val="66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electromagnetic</a:t>
            </a:r>
          </a:p>
          <a:p>
            <a:pPr lvl="1">
              <a:buClr>
                <a:srgbClr val="0000FF"/>
              </a:buClr>
              <a:buFont typeface="Wingdings" charset="2"/>
              <a:buChar char="q"/>
              <a:defRPr/>
            </a:pPr>
            <a:r>
              <a:rPr lang="en-US" dirty="0">
                <a:solidFill>
                  <a:srgbClr val="66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high Z material (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Pb-glas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)</a:t>
            </a:r>
          </a:p>
        </p:txBody>
      </p:sp>
      <p:grpSp>
        <p:nvGrpSpPr>
          <p:cNvPr id="54" name="Group 53"/>
          <p:cNvGrpSpPr>
            <a:grpSpLocks/>
          </p:cNvGrpSpPr>
          <p:nvPr/>
        </p:nvGrpSpPr>
        <p:grpSpPr bwMode="auto">
          <a:xfrm rot="6660000">
            <a:off x="7317581" y="2886869"/>
            <a:ext cx="547688" cy="1530350"/>
            <a:chOff x="3759523" y="2258959"/>
            <a:chExt cx="548769" cy="1530632"/>
          </a:xfrm>
        </p:grpSpPr>
        <p:pic>
          <p:nvPicPr>
            <p:cNvPr id="652317" name="Picture 49"/>
            <p:cNvPicPr>
              <a:picLocks noChangeAspect="1"/>
            </p:cNvPicPr>
            <p:nvPr/>
          </p:nvPicPr>
          <p:blipFill>
            <a:blip r:embed="rId2"/>
            <a:srcRect l="40112" t="8784" r="16342" b="23427"/>
            <a:stretch>
              <a:fillRect/>
            </a:stretch>
          </p:blipFill>
          <p:spPr bwMode="auto">
            <a:xfrm rot="-3000000">
              <a:off x="3940303" y="2300548"/>
              <a:ext cx="395687" cy="3125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52318" name="Straight Connector 52"/>
            <p:cNvCxnSpPr>
              <a:cxnSpLocks noChangeShapeType="1"/>
              <a:endCxn id="40" idx="0"/>
            </p:cNvCxnSpPr>
            <p:nvPr/>
          </p:nvCxnSpPr>
          <p:spPr bwMode="auto">
            <a:xfrm rot="4140000">
              <a:off x="3491373" y="2972671"/>
              <a:ext cx="1085070" cy="548769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55" name="Group 54"/>
          <p:cNvGrpSpPr>
            <a:grpSpLocks/>
          </p:cNvGrpSpPr>
          <p:nvPr/>
        </p:nvGrpSpPr>
        <p:grpSpPr bwMode="auto">
          <a:xfrm rot="-4920000">
            <a:off x="6026944" y="2424907"/>
            <a:ext cx="312737" cy="1333500"/>
            <a:chOff x="3981892" y="2258959"/>
            <a:chExt cx="312509" cy="1333095"/>
          </a:xfrm>
        </p:grpSpPr>
        <p:pic>
          <p:nvPicPr>
            <p:cNvPr id="652315" name="Picture 55"/>
            <p:cNvPicPr>
              <a:picLocks noChangeAspect="1"/>
            </p:cNvPicPr>
            <p:nvPr/>
          </p:nvPicPr>
          <p:blipFill>
            <a:blip r:embed="rId2"/>
            <a:srcRect l="40112" t="8784" r="16342" b="23427"/>
            <a:stretch>
              <a:fillRect/>
            </a:stretch>
          </p:blipFill>
          <p:spPr bwMode="auto">
            <a:xfrm rot="-3000000">
              <a:off x="3940303" y="2300548"/>
              <a:ext cx="395687" cy="3125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52316" name="Straight Connector 56"/>
            <p:cNvCxnSpPr>
              <a:cxnSpLocks noChangeShapeType="1"/>
              <a:endCxn id="40" idx="0"/>
            </p:cNvCxnSpPr>
            <p:nvPr/>
          </p:nvCxnSpPr>
          <p:spPr bwMode="auto">
            <a:xfrm rot="4920000">
              <a:off x="3613942" y="3043938"/>
              <a:ext cx="943815" cy="152417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58" name="TextBox 57"/>
          <p:cNvSpPr txBox="1"/>
          <p:nvPr/>
        </p:nvSpPr>
        <p:spPr>
          <a:xfrm>
            <a:off x="4335463" y="5537200"/>
            <a:ext cx="3005137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Clr>
                <a:srgbClr val="0000FF"/>
              </a:buClr>
              <a:buFont typeface="Wingdings" charset="2"/>
              <a:buChar char="q"/>
              <a:defRPr/>
            </a:pPr>
            <a:r>
              <a:rPr lang="en-US" dirty="0">
                <a:solidFill>
                  <a:srgbClr val="008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 absorber (mostly Fe)</a:t>
            </a:r>
          </a:p>
          <a:p>
            <a:pPr lvl="1">
              <a:buClr>
                <a:srgbClr val="0000FF"/>
              </a:buClr>
              <a:buFont typeface="Wingdings" charset="2"/>
              <a:buChar char="q"/>
              <a:defRPr/>
            </a:pPr>
            <a:r>
              <a:rPr lang="en-US" dirty="0">
                <a:solidFill>
                  <a:srgbClr val="008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 flux return yoke +</a:t>
            </a:r>
          </a:p>
          <a:p>
            <a:pPr>
              <a:defRPr/>
            </a:pPr>
            <a:r>
              <a:rPr lang="en-US" dirty="0">
                <a:solidFill>
                  <a:srgbClr val="008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        active material</a:t>
            </a:r>
            <a:endParaRPr lang="en-US" dirty="0">
              <a:solidFill>
                <a:srgbClr val="0080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  <a:ea typeface="ＭＳ Ｐゴシック" charset="-128"/>
            </a:endParaRPr>
          </a:p>
        </p:txBody>
      </p:sp>
      <p:cxnSp>
        <p:nvCxnSpPr>
          <p:cNvPr id="60" name="Straight Arrow Connector 59"/>
          <p:cNvCxnSpPr>
            <a:cxnSpLocks noChangeShapeType="1"/>
          </p:cNvCxnSpPr>
          <p:nvPr/>
        </p:nvCxnSpPr>
        <p:spPr bwMode="auto">
          <a:xfrm>
            <a:off x="3284538" y="2268538"/>
            <a:ext cx="2303462" cy="525462"/>
          </a:xfrm>
          <a:prstGeom prst="straightConnector1">
            <a:avLst/>
          </a:prstGeom>
          <a:noFill/>
          <a:ln w="31750" algn="ctr">
            <a:solidFill>
              <a:srgbClr val="66CCFF"/>
            </a:solidFill>
            <a:round/>
            <a:headEnd/>
            <a:tailEnd type="triangle" w="med" len="med"/>
          </a:ln>
        </p:spPr>
      </p:cxnSp>
      <p:cxnSp>
        <p:nvCxnSpPr>
          <p:cNvPr id="63" name="Straight Arrow Connector 62"/>
          <p:cNvCxnSpPr>
            <a:cxnSpLocks noChangeShapeType="1"/>
          </p:cNvCxnSpPr>
          <p:nvPr/>
        </p:nvCxnSpPr>
        <p:spPr bwMode="auto">
          <a:xfrm>
            <a:off x="1778000" y="1455738"/>
            <a:ext cx="3251200" cy="441325"/>
          </a:xfrm>
          <a:prstGeom prst="straightConnector1">
            <a:avLst/>
          </a:prstGeom>
          <a:noFill/>
          <a:ln w="31750" algn="ctr">
            <a:solidFill>
              <a:srgbClr val="008040"/>
            </a:solidFill>
            <a:round/>
            <a:headEnd/>
            <a:tailEnd type="triangle" w="med" len="med"/>
          </a:ln>
        </p:spPr>
      </p:cxnSp>
      <p:cxnSp>
        <p:nvCxnSpPr>
          <p:cNvPr id="61" name="Straight Arrow Connector 60"/>
          <p:cNvCxnSpPr>
            <a:cxnSpLocks noChangeShapeType="1"/>
          </p:cNvCxnSpPr>
          <p:nvPr/>
        </p:nvCxnSpPr>
        <p:spPr bwMode="auto">
          <a:xfrm>
            <a:off x="2489200" y="1709738"/>
            <a:ext cx="2794000" cy="728662"/>
          </a:xfrm>
          <a:prstGeom prst="straightConnector1">
            <a:avLst/>
          </a:prstGeom>
          <a:noFill/>
          <a:ln w="31750" algn="ctr">
            <a:solidFill>
              <a:srgbClr val="0000FF"/>
            </a:solidFill>
            <a:round/>
            <a:headEnd/>
            <a:tailEnd type="triangle" w="med" len="med"/>
          </a:ln>
        </p:spPr>
      </p:cxnSp>
      <p:sp>
        <p:nvSpPr>
          <p:cNvPr id="68" name="TextBox 67"/>
          <p:cNvSpPr txBox="1"/>
          <p:nvPr/>
        </p:nvSpPr>
        <p:spPr>
          <a:xfrm>
            <a:off x="17463" y="5595938"/>
            <a:ext cx="3851275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Clr>
                <a:srgbClr val="0000FF"/>
              </a:buClr>
              <a:buFont typeface="Wingdings" charset="2"/>
              <a:buChar char="q"/>
              <a:defRPr/>
            </a:pPr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 </a:t>
            </a:r>
            <a:r>
              <a:rPr lang="en-US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hadronic</a:t>
            </a:r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 </a:t>
            </a:r>
          </a:p>
          <a:p>
            <a:pPr lvl="1">
              <a:buClr>
                <a:srgbClr val="0000FF"/>
              </a:buClr>
              <a:buFont typeface="Wingdings" charset="2"/>
              <a:buChar char="q"/>
              <a:defRPr/>
            </a:pPr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 heavy medium (Fe, Cu, U) </a:t>
            </a:r>
          </a:p>
          <a:p>
            <a:pPr lvl="1">
              <a:buClr>
                <a:srgbClr val="0000FF"/>
              </a:buClr>
              <a:defRPr/>
            </a:pPr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   + active material</a:t>
            </a:r>
            <a:endParaRPr lang="en-US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  <a:ea typeface="ＭＳ Ｐゴシック" charset="-128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48" grpId="0" animBg="1"/>
      <p:bldP spid="47" grpId="0" animBg="1"/>
      <p:bldP spid="14" grpId="0" animBg="1"/>
      <p:bldP spid="9" grpId="0" animBg="1"/>
      <p:bldP spid="8" grpId="0"/>
      <p:bldP spid="8" grpId="1"/>
      <p:bldP spid="11" grpId="0"/>
      <p:bldP spid="31" grpId="0"/>
      <p:bldP spid="44" grpId="0"/>
      <p:bldP spid="58" grpId="0"/>
      <p:bldP spid="68" grpId="0"/>
      <p:bldP spid="68" grpId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 detector integrated into IR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E.C. Aschenauer</a:t>
            </a:r>
            <a:endParaRPr lang="en-US" altLang="ja-JP"/>
          </a:p>
        </p:txBody>
      </p:sp>
      <p:sp>
        <p:nvSpPr>
          <p:cNvPr id="35" name="Footer Placeholder 3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PheniX Summer Student Program, June 2010</a:t>
            </a:r>
            <a:endParaRPr lang="en-US" altLang="ja-JP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9983DD-35AC-4E21-B7F6-69D1DDE60D65}" type="slidenum">
              <a:rPr lang="en-US" altLang="ja-JP"/>
              <a:pPr>
                <a:defRPr/>
              </a:pPr>
              <a:t>43</a:t>
            </a:fld>
            <a:endParaRPr lang="en-US" altLang="ja-JP"/>
          </a:p>
        </p:txBody>
      </p:sp>
      <p:pic>
        <p:nvPicPr>
          <p:cNvPr id="653317" name="Picture 21" descr="eSTAR_p50_250GeV_angle.eps"/>
          <p:cNvPicPr>
            <a:picLocks noChangeAspect="1"/>
          </p:cNvPicPr>
          <p:nvPr/>
        </p:nvPicPr>
        <p:blipFill>
          <a:blip r:embed="rId2"/>
          <a:srcRect l="4921" t="6561" r="7382"/>
          <a:stretch>
            <a:fillRect/>
          </a:stretch>
        </p:blipFill>
        <p:spPr bwMode="auto">
          <a:xfrm>
            <a:off x="1084263" y="560388"/>
            <a:ext cx="6415087" cy="512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22"/>
          <p:cNvSpPr/>
          <p:nvPr/>
        </p:nvSpPr>
        <p:spPr bwMode="auto">
          <a:xfrm rot="19260000">
            <a:off x="5524500" y="2792413"/>
            <a:ext cx="469900" cy="177800"/>
          </a:xfrm>
          <a:prstGeom prst="rect">
            <a:avLst/>
          </a:prstGeom>
          <a:solidFill>
            <a:srgbClr val="008040"/>
          </a:solidFill>
          <a:ln w="9525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  <a:ea typeface="ＭＳ Ｐゴシック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162800" y="2081213"/>
            <a:ext cx="654050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ZDC</a:t>
            </a:r>
            <a:endParaRPr lang="en-US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  <a:ea typeface="ＭＳ Ｐゴシック" charset="-128"/>
            </a:endParaRPr>
          </a:p>
        </p:txBody>
      </p:sp>
      <p:cxnSp>
        <p:nvCxnSpPr>
          <p:cNvPr id="26" name="Straight Arrow Connector 25"/>
          <p:cNvCxnSpPr>
            <a:cxnSpLocks noChangeShapeType="1"/>
          </p:cNvCxnSpPr>
          <p:nvPr/>
        </p:nvCxnSpPr>
        <p:spPr bwMode="auto">
          <a:xfrm flipV="1">
            <a:off x="6007100" y="2273300"/>
            <a:ext cx="1206500" cy="544513"/>
          </a:xfrm>
          <a:prstGeom prst="straightConnector1">
            <a:avLst/>
          </a:prstGeom>
          <a:noFill/>
          <a:ln w="31750" algn="ctr">
            <a:solidFill>
              <a:srgbClr val="008040"/>
            </a:solidFill>
            <a:round/>
            <a:headEnd type="triangle" w="med" len="med"/>
            <a:tailEnd/>
          </a:ln>
        </p:spPr>
      </p:cxnSp>
      <p:sp>
        <p:nvSpPr>
          <p:cNvPr id="28" name="Rectangle 27"/>
          <p:cNvSpPr/>
          <p:nvPr/>
        </p:nvSpPr>
        <p:spPr bwMode="auto">
          <a:xfrm>
            <a:off x="5473700" y="3249613"/>
            <a:ext cx="533400" cy="279400"/>
          </a:xfrm>
          <a:prstGeom prst="rect">
            <a:avLst/>
          </a:prstGeom>
          <a:solidFill>
            <a:srgbClr val="00FF00"/>
          </a:solidFill>
          <a:ln w="34925" cap="flat" cmpd="sng" algn="ctr">
            <a:solidFill>
              <a:srgbClr val="00804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  <a:ea typeface="ＭＳ Ｐゴシック" charset="-128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842000" y="3427413"/>
            <a:ext cx="614363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FPD</a:t>
            </a:r>
            <a:endParaRPr lang="en-US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  <a:ea typeface="ＭＳ Ｐゴシック" charset="-128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3517900" y="3732213"/>
            <a:ext cx="279400" cy="190500"/>
          </a:xfrm>
          <a:prstGeom prst="rect">
            <a:avLst/>
          </a:prstGeom>
          <a:solidFill>
            <a:srgbClr val="FF0000"/>
          </a:solidFill>
          <a:ln w="31750" cap="flat" cmpd="sng" algn="ctr">
            <a:solidFill>
              <a:srgbClr val="FFCC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  <a:ea typeface="ＭＳ Ｐゴシック" charset="-128"/>
            </a:endParaRPr>
          </a:p>
        </p:txBody>
      </p:sp>
      <p:cxnSp>
        <p:nvCxnSpPr>
          <p:cNvPr id="48" name="Straight Arrow Connector 47"/>
          <p:cNvCxnSpPr>
            <a:cxnSpLocks noChangeShapeType="1"/>
          </p:cNvCxnSpPr>
          <p:nvPr/>
        </p:nvCxnSpPr>
        <p:spPr bwMode="auto">
          <a:xfrm rot="5400000">
            <a:off x="2514600" y="3962400"/>
            <a:ext cx="1054100" cy="977900"/>
          </a:xfrm>
          <a:prstGeom prst="straightConnector1">
            <a:avLst/>
          </a:prstGeom>
          <a:noFill/>
          <a:ln w="3492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50" name="Straight Arrow Connector 49"/>
          <p:cNvCxnSpPr>
            <a:cxnSpLocks noChangeShapeType="1"/>
          </p:cNvCxnSpPr>
          <p:nvPr/>
        </p:nvCxnSpPr>
        <p:spPr bwMode="auto">
          <a:xfrm rot="10800000">
            <a:off x="2514600" y="3670300"/>
            <a:ext cx="990600" cy="50800"/>
          </a:xfrm>
          <a:prstGeom prst="straightConnector1">
            <a:avLst/>
          </a:prstGeom>
          <a:noFill/>
          <a:ln w="34925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29" name="TextBox 28"/>
          <p:cNvSpPr txBox="1"/>
          <p:nvPr/>
        </p:nvSpPr>
        <p:spPr>
          <a:xfrm>
            <a:off x="71438" y="5440363"/>
            <a:ext cx="6572250" cy="13843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>
              <a:buClr>
                <a:srgbClr val="0000CC"/>
              </a:buClr>
              <a:buSzPct val="100000"/>
              <a:buFont typeface="Wingdings" charset="2"/>
              <a:buChar char="q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 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Dipoles needed to have good forward momentum resolution</a:t>
            </a:r>
          </a:p>
          <a:p>
            <a:pPr lvl="1">
              <a:buClr>
                <a:srgbClr val="0000CC"/>
              </a:buClr>
              <a:buSzPct val="100000"/>
              <a:buFont typeface="Wingdings" charset="2"/>
              <a:buChar char="Ø"/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 Solenoid no magnetic field @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r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 ~ 0</a:t>
            </a:r>
          </a:p>
          <a:p>
            <a:pPr>
              <a:buClr>
                <a:srgbClr val="0000CC"/>
              </a:buClr>
              <a:buSzPct val="100000"/>
              <a:buFont typeface="Wingdings" charset="2"/>
              <a:buChar char="q"/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 DIRC, RICH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hadron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 identification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  <a:sym typeface="Wingdings"/>
              </a:rPr>
              <a:t>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  <a:sym typeface="Wingdings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charset="2"/>
                <a:ea typeface="ＭＳ Ｐゴシック" charset="-128"/>
                <a:cs typeface="Symbol" charset="2"/>
                <a:sym typeface="Wingdings"/>
              </a:rPr>
              <a:t>p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  <a:sym typeface="Wingdings"/>
              </a:rPr>
              <a:t>, K,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  <a:sym typeface="Wingdings"/>
              </a:rPr>
              <a:t>p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  <a:ea typeface="ＭＳ Ｐゴシック" charset="-128"/>
            </a:endParaRPr>
          </a:p>
          <a:p>
            <a:pPr>
              <a:buClr>
                <a:srgbClr val="0000CC"/>
              </a:buClr>
              <a:buSzPct val="100000"/>
              <a:buFont typeface="Wingdings" charset="2"/>
              <a:buChar char="q"/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 high-threshold Cerenkov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  <a:sym typeface="Wingdings"/>
              </a:rPr>
              <a:t>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  <a:sym typeface="Wingdings"/>
              </a:rPr>
              <a:t> fast trigger for scattered lepton</a:t>
            </a:r>
          </a:p>
          <a:p>
            <a:pPr>
              <a:buClr>
                <a:srgbClr val="0000CC"/>
              </a:buClr>
              <a:buSzPct val="100000"/>
              <a:buFont typeface="Wingdings" charset="2"/>
              <a:buChar char="q"/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  <a:sym typeface="Wingdings"/>
              </a:rPr>
              <a:t> radiation length very critical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  <a:sym typeface="Wingdings"/>
              </a:rPr>
              <a:t>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  <a:sym typeface="Wingdings"/>
              </a:rPr>
              <a:t> low lepton energies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  <a:ea typeface="ＭＳ Ｐゴシック" charset="-128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429000" y="3886200"/>
            <a:ext cx="585788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FED</a:t>
            </a:r>
            <a:endParaRPr lang="en-US" sz="1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  <a:ea typeface="ＭＳ Ｐゴシック" charset="-128"/>
            </a:endParaRPr>
          </a:p>
        </p:txBody>
      </p:sp>
      <p:grpSp>
        <p:nvGrpSpPr>
          <p:cNvPr id="4" name="Group 39"/>
          <p:cNvGrpSpPr>
            <a:grpSpLocks/>
          </p:cNvGrpSpPr>
          <p:nvPr/>
        </p:nvGrpSpPr>
        <p:grpSpPr bwMode="auto">
          <a:xfrm>
            <a:off x="1714500" y="152400"/>
            <a:ext cx="6530975" cy="3663950"/>
            <a:chOff x="1701800" y="532718"/>
            <a:chExt cx="6530340" cy="3665220"/>
          </a:xfrm>
        </p:grpSpPr>
        <p:pic>
          <p:nvPicPr>
            <p:cNvPr id="653332" name="Picture 32" descr="eic-det-v5.eps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01800" y="532718"/>
              <a:ext cx="6530340" cy="3665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53333" name="Straight Arrow Connector 35"/>
            <p:cNvCxnSpPr>
              <a:cxnSpLocks noChangeShapeType="1"/>
            </p:cNvCxnSpPr>
            <p:nvPr/>
          </p:nvCxnSpPr>
          <p:spPr bwMode="auto">
            <a:xfrm rot="10800000">
              <a:off x="2692400" y="3746500"/>
              <a:ext cx="1663700" cy="228600"/>
            </a:xfrm>
            <a:prstGeom prst="straightConnector1">
              <a:avLst/>
            </a:prstGeom>
            <a:noFill/>
            <a:ln w="31750" algn="ctr">
              <a:solidFill>
                <a:srgbClr val="FF0000"/>
              </a:solidFill>
              <a:round/>
              <a:headEnd/>
              <a:tailEnd type="arrow" w="med" len="med"/>
            </a:ln>
          </p:spPr>
        </p:cxnSp>
        <p:cxnSp>
          <p:nvCxnSpPr>
            <p:cNvPr id="653334" name="Straight Arrow Connector 37"/>
            <p:cNvCxnSpPr>
              <a:cxnSpLocks noChangeShapeType="1"/>
            </p:cNvCxnSpPr>
            <p:nvPr/>
          </p:nvCxnSpPr>
          <p:spPr bwMode="auto">
            <a:xfrm flipV="1">
              <a:off x="4572000" y="3695700"/>
              <a:ext cx="660400" cy="304800"/>
            </a:xfrm>
            <a:prstGeom prst="straightConnector1">
              <a:avLst/>
            </a:prstGeom>
            <a:noFill/>
            <a:ln w="31750" algn="ctr">
              <a:solidFill>
                <a:srgbClr val="FF0000"/>
              </a:solidFill>
              <a:round/>
              <a:headEnd/>
              <a:tailEnd type="arrow" w="med" len="med"/>
            </a:ln>
          </p:spPr>
        </p:cxnSp>
      </p:grpSp>
      <p:pic>
        <p:nvPicPr>
          <p:cNvPr id="46" name="Picture 45" descr="eic-det-v4a.eps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66825" y="3657600"/>
            <a:ext cx="307657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4" name="Straight Arrow Connector 33"/>
          <p:cNvCxnSpPr>
            <a:cxnSpLocks noChangeShapeType="1"/>
          </p:cNvCxnSpPr>
          <p:nvPr/>
        </p:nvCxnSpPr>
        <p:spPr bwMode="auto">
          <a:xfrm rot="16200000" flipV="1">
            <a:off x="1962150" y="2838450"/>
            <a:ext cx="1104900" cy="863600"/>
          </a:xfrm>
          <a:prstGeom prst="straightConnector1">
            <a:avLst/>
          </a:prstGeom>
          <a:noFill/>
          <a:ln w="3175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37" name="TextBox 36"/>
          <p:cNvSpPr txBox="1"/>
          <p:nvPr/>
        </p:nvSpPr>
        <p:spPr>
          <a:xfrm>
            <a:off x="482600" y="1638300"/>
            <a:ext cx="1903413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a lot of space </a:t>
            </a:r>
          </a:p>
          <a:p>
            <a:pPr algn="ctr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for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polarimetry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  <a:ea typeface="ＭＳ Ｐゴシック" charset="-128"/>
            </a:endParaRPr>
          </a:p>
          <a:p>
            <a:pPr algn="ctr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and luminosity</a:t>
            </a:r>
          </a:p>
          <a:p>
            <a:pPr algn="ctr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measurements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  <a:ea typeface="ＭＳ Ｐゴシック" charset="-128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28" grpId="0" animBg="1"/>
      <p:bldP spid="30" grpId="0"/>
      <p:bldP spid="31" grpId="0" animBg="1"/>
      <p:bldP spid="29" grpId="0" animBg="1"/>
      <p:bldP spid="51" grpId="0"/>
      <p:bldP spid="3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eRHIC</a:t>
            </a:r>
            <a:r>
              <a:rPr lang="en-US" dirty="0" smtClean="0"/>
              <a:t> Detector in Geant-3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E.C. Aschenauer</a:t>
            </a:r>
            <a:endParaRPr lang="en-US" altLang="ja-JP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PheniX Summer Student Program, June 2010</a:t>
            </a:r>
            <a:endParaRPr lang="en-US" altLang="ja-JP" dirty="0"/>
          </a:p>
        </p:txBody>
      </p:sp>
      <p:sp>
        <p:nvSpPr>
          <p:cNvPr id="11" name="TextBox 10"/>
          <p:cNvSpPr txBox="1"/>
          <p:nvPr/>
        </p:nvSpPr>
        <p:spPr>
          <a:xfrm>
            <a:off x="477838" y="5118100"/>
            <a:ext cx="7019925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Clr>
                <a:srgbClr val="0000CC"/>
              </a:buClr>
              <a:buFont typeface="Wingdings" charset="2"/>
              <a:buChar char="q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 DIRC: not shown because of cut; modeled following Babar</a:t>
            </a:r>
          </a:p>
          <a:p>
            <a:pPr>
              <a:buClr>
                <a:srgbClr val="0000CC"/>
              </a:buClr>
              <a:buFont typeface="Wingdings" charset="2"/>
              <a:buChar char="q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 no hadronic calorimeter in barrel yet</a:t>
            </a:r>
          </a:p>
          <a:p>
            <a:pPr lvl="1">
              <a:buClr>
                <a:srgbClr val="0000CC"/>
              </a:buClr>
              <a:buFont typeface="Wingdings" charset="2"/>
              <a:buChar char="q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 investigate ILC technology to combine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charset="2"/>
                <a:ea typeface="ＭＳ Ｐゴシック" charset="-128"/>
                <a:cs typeface="Symbol" charset="2"/>
              </a:rPr>
              <a:t>m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ID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 with HCAL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  <a:ea typeface="ＭＳ Ｐゴシック" charset="-128"/>
            </a:endParaRPr>
          </a:p>
        </p:txBody>
      </p:sp>
      <p:grpSp>
        <p:nvGrpSpPr>
          <p:cNvPr id="654341" name="Group 20"/>
          <p:cNvGrpSpPr>
            <a:grpSpLocks/>
          </p:cNvGrpSpPr>
          <p:nvPr/>
        </p:nvGrpSpPr>
        <p:grpSpPr bwMode="auto">
          <a:xfrm>
            <a:off x="1103313" y="927100"/>
            <a:ext cx="6937375" cy="4138613"/>
            <a:chOff x="1181100" y="723900"/>
            <a:chExt cx="6937746" cy="4137918"/>
          </a:xfrm>
        </p:grpSpPr>
        <p:pic>
          <p:nvPicPr>
            <p:cNvPr id="654343" name="Picture 2" descr="C:\Users\Anders\Desktop\new geant\side descrip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81100" y="954132"/>
              <a:ext cx="6781800" cy="2524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TextBox 2"/>
            <p:cNvSpPr txBox="1"/>
            <p:nvPr/>
          </p:nvSpPr>
          <p:spPr>
            <a:xfrm>
              <a:off x="4907161" y="1498470"/>
              <a:ext cx="1568534" cy="33808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b="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/>
                  <a:ea typeface="ＭＳ Ｐゴシック" charset="-128"/>
                  <a:cs typeface="Helvetica"/>
                </a:rPr>
                <a:t>Drift Chambers </a:t>
              </a:r>
              <a:endParaRPr lang="en-US" sz="16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ea typeface="ＭＳ Ｐゴシック" charset="-128"/>
                <a:cs typeface="Helvetica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421003" y="1261973"/>
              <a:ext cx="1146236" cy="83012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ＭＳ Ｐゴシック" charset="-128"/>
                  <a:cs typeface="Helvetica"/>
                </a:rPr>
                <a:t>central </a:t>
              </a:r>
            </a:p>
            <a:p>
              <a:pPr algn="ctr">
                <a:defRPr/>
              </a:pPr>
              <a:r>
                <a:rPr 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ＭＳ Ｐゴシック" charset="-128"/>
                  <a:cs typeface="Helvetica"/>
                </a:rPr>
                <a:t>tracking</a:t>
              </a:r>
            </a:p>
            <a:p>
              <a:pPr algn="ctr">
                <a:defRPr/>
              </a:pPr>
              <a:r>
                <a:rPr 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ＭＳ Ｐゴシック" charset="-128"/>
                  <a:cs typeface="Helvetica"/>
                </a:rPr>
                <a:t>ala BaBar</a:t>
              </a:r>
              <a:endPara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charset="-128"/>
                <a:cs typeface="Helvetica"/>
              </a:endParaRPr>
            </a:p>
          </p:txBody>
        </p:sp>
        <p:cxnSp>
          <p:nvCxnSpPr>
            <p:cNvPr id="654346" name="Straight Connector 15"/>
            <p:cNvCxnSpPr>
              <a:cxnSpLocks noChangeShapeType="1"/>
            </p:cNvCxnSpPr>
            <p:nvPr/>
          </p:nvCxnSpPr>
          <p:spPr bwMode="auto">
            <a:xfrm rot="5400000" flipH="1" flipV="1">
              <a:off x="3924300" y="1473200"/>
              <a:ext cx="1295400" cy="7366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8" name="TextBox 17"/>
            <p:cNvSpPr txBox="1"/>
            <p:nvPr/>
          </p:nvSpPr>
          <p:spPr>
            <a:xfrm>
              <a:off x="4534079" y="723900"/>
              <a:ext cx="1412951" cy="8317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ＭＳ Ｐゴシック" charset="-128"/>
                  <a:cs typeface="Times New Roman"/>
                </a:rPr>
                <a:t>Silicon Strip</a:t>
              </a:r>
            </a:p>
            <a:p>
              <a:pPr algn="ctr">
                <a:defRPr/>
              </a:pPr>
              <a:r>
                <a:rPr 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ＭＳ Ｐゴシック" charset="-128"/>
                  <a:cs typeface="Times New Roman"/>
                </a:rPr>
                <a:t>detector</a:t>
              </a:r>
            </a:p>
            <a:p>
              <a:pPr algn="ctr">
                <a:defRPr/>
              </a:pPr>
              <a:r>
                <a:rPr 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ＭＳ Ｐゴシック" charset="-128"/>
                  <a:cs typeface="Times New Roman"/>
                </a:rPr>
                <a:t>ala Zeus</a:t>
              </a:r>
              <a:endPara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charset="-128"/>
                <a:cs typeface="Times New Roman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414474" y="3250776"/>
              <a:ext cx="1774920" cy="58569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  <a:ea typeface="ＭＳ Ｐゴシック" charset="-128"/>
                </a:rPr>
                <a:t>EM-Calorimeter</a:t>
              </a:r>
            </a:p>
            <a:p>
              <a:pPr algn="ctr">
                <a:defRPr/>
              </a:pPr>
              <a:r>
                <a:rPr 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  <a:ea typeface="ＭＳ Ｐゴシック" charset="-128"/>
                </a:rPr>
                <a:t>LeadGlas</a:t>
              </a:r>
              <a:endPara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608517" y="3784086"/>
              <a:ext cx="1927328" cy="1077732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  <a:ea typeface="ＭＳ Ｐゴシック" charset="-128"/>
                </a:rPr>
                <a:t>High Threshold</a:t>
              </a:r>
            </a:p>
            <a:p>
              <a:pPr algn="ctr">
                <a:defRPr/>
              </a:pPr>
              <a:r>
                <a:rPr 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  <a:ea typeface="ＭＳ Ｐゴシック" charset="-128"/>
                </a:rPr>
                <a:t>Cerenkov</a:t>
              </a:r>
            </a:p>
            <a:p>
              <a:pPr algn="ctr">
                <a:defRPr/>
              </a:pPr>
              <a:r>
                <a:rPr 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  <a:ea typeface="ＭＳ Ｐゴシック" charset="-128"/>
                </a:rPr>
                <a:t>fast trigger on e’</a:t>
              </a:r>
            </a:p>
            <a:p>
              <a:pPr algn="ctr">
                <a:defRPr/>
              </a:pPr>
              <a:r>
                <a:rPr 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  <a:ea typeface="ＭＳ Ｐゴシック" charset="-128"/>
                </a:rPr>
                <a:t>e/h separation</a:t>
              </a:r>
              <a:endPara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  <p:cxnSp>
          <p:nvCxnSpPr>
            <p:cNvPr id="654350" name="Straight Connector 16"/>
            <p:cNvCxnSpPr>
              <a:cxnSpLocks noChangeShapeType="1"/>
            </p:cNvCxnSpPr>
            <p:nvPr/>
          </p:nvCxnSpPr>
          <p:spPr bwMode="auto">
            <a:xfrm rot="16200000" flipH="1">
              <a:off x="3378200" y="3225800"/>
              <a:ext cx="1003300" cy="13970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9" name="TextBox 18"/>
            <p:cNvSpPr txBox="1"/>
            <p:nvPr/>
          </p:nvSpPr>
          <p:spPr>
            <a:xfrm>
              <a:off x="5727943" y="3390452"/>
              <a:ext cx="1581235" cy="83171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FF00"/>
              </a:solidFill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  <a:ea typeface="ＭＳ Ｐゴシック" charset="-128"/>
                </a:rPr>
                <a:t>Dual-Radiator </a:t>
              </a:r>
            </a:p>
            <a:p>
              <a:pPr algn="ctr">
                <a:defRPr/>
              </a:pPr>
              <a:r>
                <a:rPr 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  <a:ea typeface="ＭＳ Ｐゴシック" charset="-128"/>
                </a:rPr>
                <a:t>RICH</a:t>
              </a:r>
            </a:p>
            <a:p>
              <a:pPr algn="ctr">
                <a:defRPr/>
              </a:pPr>
              <a:r>
                <a:rPr 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  <a:ea typeface="ＭＳ Ｐゴシック" charset="-128"/>
                </a:rPr>
                <a:t>ala HERMES</a:t>
              </a:r>
              <a:endPara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988129" y="1574657"/>
              <a:ext cx="3130717" cy="30792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  <a:ea typeface="ＭＳ Ｐゴシック" charset="-128"/>
                </a:rPr>
                <a:t>Drift Chambers ala HERMES FDC</a:t>
              </a:r>
              <a:endPara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</p:grp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BB64B4-78B1-4237-AA78-FCCE1F0E22F1}" type="slidenum">
              <a:rPr lang="en-US" altLang="ja-JP"/>
              <a:pPr>
                <a:defRPr/>
              </a:pPr>
              <a:t>44</a:t>
            </a:fld>
            <a:endParaRPr lang="en-US" altLang="ja-JP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MeRHIC Detector in Geant-3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E.C. Aschenauer</a:t>
            </a:r>
            <a:endParaRPr lang="en-US" altLang="ja-JP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PheniX Summer Student Program, June 2010</a:t>
            </a:r>
            <a:endParaRPr lang="en-US" altLang="ja-JP" dirty="0"/>
          </a:p>
        </p:txBody>
      </p:sp>
      <p:pic>
        <p:nvPicPr>
          <p:cNvPr id="655364" name="Picture 2" descr="C:\Users\Anders\Desktop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7475" y="2238375"/>
            <a:ext cx="4762500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365" name="Picture 2" descr="C:\Users\Anders\Desktop\new geant\s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0" y="836613"/>
            <a:ext cx="7204075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366" name="Picture 2" descr="C:\Users\Anders\Desktop\new geant\b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700" y="2819400"/>
            <a:ext cx="4027488" cy="397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FD1EAF-6EBC-425A-AB5C-0BFF73969E0D}" type="slidenum">
              <a:rPr lang="en-US" altLang="ja-JP"/>
              <a:pPr>
                <a:defRPr/>
              </a:pPr>
              <a:t>45</a:t>
            </a:fld>
            <a:endParaRPr lang="en-US" altLang="ja-JP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E.C. Aschenauer</a:t>
            </a:r>
            <a:endParaRPr lang="en-US" altLang="ja-JP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John's 60th Birthday, Yale, March 2010</a:t>
            </a:r>
            <a:endParaRPr lang="en-US" altLang="ja-JP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FAF8CE-A9BC-401D-AFAB-DDEEFDF2E0DC}" type="slidenum">
              <a:rPr lang="en-US" altLang="ja-JP" smtClean="0"/>
              <a:pPr>
                <a:defRPr/>
              </a:pPr>
              <a:t>46</a:t>
            </a:fld>
            <a:endParaRPr lang="en-US" altLang="ja-JP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057400" y="-25400"/>
            <a:ext cx="6426200" cy="59213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and Summary</a:t>
            </a:r>
            <a:endParaRPr lang="en-US" dirty="0"/>
          </a:p>
        </p:txBody>
      </p:sp>
      <p:pic>
        <p:nvPicPr>
          <p:cNvPr id="8" name="Picture 2" descr="iceberg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99013" y="566738"/>
            <a:ext cx="4351337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1976438"/>
            <a:ext cx="4572000" cy="206216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EIC</a:t>
            </a:r>
          </a:p>
          <a:p>
            <a:pPr algn="ctr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many avenues for further </a:t>
            </a:r>
          </a:p>
          <a:p>
            <a:pPr algn="ctr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  important measurements and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 </a:t>
            </a:r>
          </a:p>
          <a:p>
            <a:pPr algn="ctr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    theoretical developments</a:t>
            </a:r>
            <a:endParaRPr lang="de-DE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  <a:ea typeface="ＭＳ Ｐゴシック" charset="-128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74650" y="1020763"/>
            <a:ext cx="6465888" cy="1277937"/>
            <a:chOff x="225" y="552"/>
            <a:chExt cx="4073" cy="805"/>
          </a:xfrm>
        </p:grpSpPr>
        <p:sp>
          <p:nvSpPr>
            <p:cNvPr id="11" name="Text Box 6"/>
            <p:cNvSpPr txBox="1">
              <a:spLocks noChangeArrowheads="1"/>
            </p:cNvSpPr>
            <p:nvPr/>
          </p:nvSpPr>
          <p:spPr bwMode="auto">
            <a:xfrm>
              <a:off x="225" y="552"/>
              <a:ext cx="2644" cy="51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  <a:ea typeface="ＭＳ Ｐゴシック" charset="-128"/>
                </a:rPr>
                <a:t>we have just explored the </a:t>
              </a:r>
            </a:p>
            <a:p>
              <a:pPr>
                <a:defRPr/>
              </a:pPr>
              <a:r>
                <a:rPr 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  <a:ea typeface="ＭＳ Ｐゴシック" charset="-128"/>
                </a:rPr>
                <a:t>    tip of the iceberg</a:t>
              </a:r>
              <a:endPara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  <p:grpSp>
          <p:nvGrpSpPr>
            <p:cNvPr id="656407" name="Group 7"/>
            <p:cNvGrpSpPr>
              <a:grpSpLocks/>
            </p:cNvGrpSpPr>
            <p:nvPr/>
          </p:nvGrpSpPr>
          <p:grpSpPr bwMode="auto">
            <a:xfrm>
              <a:off x="3072" y="960"/>
              <a:ext cx="1226" cy="397"/>
              <a:chOff x="614" y="1691"/>
              <a:chExt cx="1226" cy="397"/>
            </a:xfrm>
          </p:grpSpPr>
          <p:sp>
            <p:nvSpPr>
              <p:cNvPr id="13" name="Text Box 8"/>
              <p:cNvSpPr txBox="1">
                <a:spLocks noChangeArrowheads="1"/>
              </p:cNvSpPr>
              <p:nvPr/>
            </p:nvSpPr>
            <p:spPr bwMode="auto">
              <a:xfrm>
                <a:off x="614" y="1691"/>
                <a:ext cx="1111" cy="250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dirty="0">
                    <a:solidFill>
                      <a:srgbClr val="ED071B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charset="0"/>
                    <a:ea typeface="ＭＳ Ｐゴシック" charset="-128"/>
                  </a:rPr>
                  <a:t>you are here</a:t>
                </a:r>
                <a:endParaRPr lang="de-DE" dirty="0">
                  <a:solidFill>
                    <a:srgbClr val="ED071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  <a:ea typeface="ＭＳ Ｐゴシック" charset="-128"/>
                </a:endParaRPr>
              </a:p>
            </p:txBody>
          </p:sp>
          <p:sp>
            <p:nvSpPr>
              <p:cNvPr id="14" name="Line 9"/>
              <p:cNvSpPr>
                <a:spLocks noChangeShapeType="1"/>
              </p:cNvSpPr>
              <p:nvPr/>
            </p:nvSpPr>
            <p:spPr bwMode="auto">
              <a:xfrm>
                <a:off x="1600" y="1896"/>
                <a:ext cx="240" cy="192"/>
              </a:xfrm>
              <a:prstGeom prst="line">
                <a:avLst/>
              </a:prstGeom>
              <a:noFill/>
              <a:ln w="34925">
                <a:solidFill>
                  <a:srgbClr val="ED071B"/>
                </a:solidFill>
                <a:round/>
                <a:headEnd/>
                <a:tailEnd type="triangle" w="med" len="lg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  <a:ea typeface="ＭＳ Ｐゴシック" charset="-128"/>
                </a:endParaRPr>
              </a:p>
            </p:txBody>
          </p:sp>
        </p:grpSp>
      </p:grpSp>
      <p:sp>
        <p:nvSpPr>
          <p:cNvPr id="18" name="Text Box 13"/>
          <p:cNvSpPr txBox="1">
            <a:spLocks noChangeArrowheads="1"/>
          </p:cNvSpPr>
          <p:nvPr/>
        </p:nvSpPr>
        <p:spPr bwMode="auto">
          <a:xfrm rot="1740000">
            <a:off x="5740400" y="2544763"/>
            <a:ext cx="1481138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>
                <a:solidFill>
                  <a:srgbClr val="ED07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-65" charset="2"/>
                <a:ea typeface="ＭＳ Ｐゴシック" charset="-128"/>
              </a:rPr>
              <a:t>D</a:t>
            </a:r>
            <a:r>
              <a:rPr lang="en-US" dirty="0" err="1">
                <a:solidFill>
                  <a:srgbClr val="ED07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u</a:t>
            </a:r>
            <a:r>
              <a:rPr lang="en-US" baseline="-25000" dirty="0" err="1">
                <a:solidFill>
                  <a:srgbClr val="ED07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tot</a:t>
            </a:r>
            <a:r>
              <a:rPr lang="en-US" dirty="0">
                <a:solidFill>
                  <a:srgbClr val="ED07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, </a:t>
            </a:r>
            <a:r>
              <a:rPr lang="en-US" dirty="0" err="1">
                <a:solidFill>
                  <a:srgbClr val="ED07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-65" charset="2"/>
                <a:ea typeface="ＭＳ Ｐゴシック" charset="-128"/>
              </a:rPr>
              <a:t>D</a:t>
            </a:r>
            <a:r>
              <a:rPr lang="en-US" dirty="0" err="1">
                <a:solidFill>
                  <a:srgbClr val="ED07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d</a:t>
            </a:r>
            <a:r>
              <a:rPr lang="en-US" baseline="-25000" dirty="0" err="1">
                <a:solidFill>
                  <a:srgbClr val="ED07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tot</a:t>
            </a:r>
            <a:endParaRPr lang="de-DE" baseline="-25000" dirty="0">
              <a:solidFill>
                <a:srgbClr val="ED071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  <a:ea typeface="ＭＳ Ｐゴシック" charset="-128"/>
            </a:endParaRPr>
          </a:p>
        </p:txBody>
      </p:sp>
      <p:grpSp>
        <p:nvGrpSpPr>
          <p:cNvPr id="10" name="Group 20"/>
          <p:cNvGrpSpPr>
            <a:grpSpLocks/>
          </p:cNvGrpSpPr>
          <p:nvPr/>
        </p:nvGrpSpPr>
        <p:grpSpPr bwMode="auto">
          <a:xfrm>
            <a:off x="4783138" y="4195763"/>
            <a:ext cx="2995612" cy="2314575"/>
            <a:chOff x="4783669" y="4195237"/>
            <a:chExt cx="2995081" cy="2315634"/>
          </a:xfrm>
        </p:grpSpPr>
        <p:sp>
          <p:nvSpPr>
            <p:cNvPr id="15" name="Text Box 10"/>
            <p:cNvSpPr txBox="1">
              <a:spLocks noChangeArrowheads="1"/>
            </p:cNvSpPr>
            <p:nvPr/>
          </p:nvSpPr>
          <p:spPr bwMode="auto">
            <a:xfrm>
              <a:off x="6723250" y="4724116"/>
              <a:ext cx="625364" cy="397057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 err="1">
                  <a:solidFill>
                    <a:srgbClr val="ED071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  <a:ea typeface="ＭＳ Ｐゴシック" charset="-128"/>
                </a:rPr>
                <a:t>L</a:t>
              </a:r>
              <a:r>
                <a:rPr lang="en-US" baseline="-25000" dirty="0" err="1">
                  <a:solidFill>
                    <a:srgbClr val="ED071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  <a:ea typeface="ＭＳ Ｐゴシック" charset="-128"/>
                </a:rPr>
                <a:t>q,g</a:t>
              </a:r>
              <a:endParaRPr lang="de-DE" baseline="-25000" dirty="0">
                <a:solidFill>
                  <a:srgbClr val="ED07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16" name="Text Box 11"/>
            <p:cNvSpPr txBox="1">
              <a:spLocks noChangeArrowheads="1"/>
            </p:cNvSpPr>
            <p:nvPr/>
          </p:nvSpPr>
          <p:spPr bwMode="auto">
            <a:xfrm>
              <a:off x="7315282" y="4195237"/>
              <a:ext cx="463468" cy="397057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ED071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ymbol" pitchFamily="-65" charset="2"/>
                  <a:ea typeface="ＭＳ Ｐゴシック" charset="-128"/>
                </a:rPr>
                <a:t>D</a:t>
              </a:r>
              <a:r>
                <a:rPr lang="en-US" dirty="0">
                  <a:solidFill>
                    <a:srgbClr val="ED071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  <a:ea typeface="ＭＳ Ｐゴシック" charset="-128"/>
                </a:rPr>
                <a:t>s</a:t>
              </a:r>
              <a:endParaRPr lang="de-DE" dirty="0">
                <a:solidFill>
                  <a:srgbClr val="ED07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17" name="Text Box 12"/>
            <p:cNvSpPr txBox="1">
              <a:spLocks noChangeArrowheads="1"/>
            </p:cNvSpPr>
            <p:nvPr/>
          </p:nvSpPr>
          <p:spPr bwMode="auto">
            <a:xfrm>
              <a:off x="6172485" y="4390588"/>
              <a:ext cx="474579" cy="395469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ED071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ymbol" pitchFamily="-65" charset="2"/>
                  <a:ea typeface="ＭＳ Ｐゴシック" charset="-128"/>
                </a:rPr>
                <a:t>D</a:t>
              </a:r>
              <a:r>
                <a:rPr lang="en-US" dirty="0">
                  <a:solidFill>
                    <a:srgbClr val="ED071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  <a:ea typeface="ＭＳ Ｐゴシック" charset="-128"/>
                </a:rPr>
                <a:t>g</a:t>
              </a:r>
              <a:endParaRPr lang="de-DE" dirty="0">
                <a:solidFill>
                  <a:srgbClr val="ED07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23" name="Text Box 18"/>
            <p:cNvSpPr txBox="1">
              <a:spLocks noChangeArrowheads="1"/>
            </p:cNvSpPr>
            <p:nvPr/>
          </p:nvSpPr>
          <p:spPr bwMode="auto">
            <a:xfrm>
              <a:off x="4783669" y="5824757"/>
              <a:ext cx="1717371" cy="397057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DDDDD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  <a:ea typeface="ＭＳ Ｐゴシック" charset="-128"/>
                </a:rPr>
                <a:t>spin sum rule</a:t>
              </a:r>
              <a:endParaRPr lang="de-DE" dirty="0"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24" name="Line 19"/>
            <p:cNvSpPr>
              <a:spLocks noChangeShapeType="1"/>
            </p:cNvSpPr>
            <p:nvPr/>
          </p:nvSpPr>
          <p:spPr bwMode="auto">
            <a:xfrm>
              <a:off x="4842396" y="5596053"/>
              <a:ext cx="0" cy="914818"/>
            </a:xfrm>
            <a:prstGeom prst="line">
              <a:avLst/>
            </a:prstGeom>
            <a:noFill/>
            <a:ln w="28575">
              <a:solidFill>
                <a:srgbClr val="C0C0C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</p:grpSp>
      <p:sp>
        <p:nvSpPr>
          <p:cNvPr id="26" name="Text Box 18"/>
          <p:cNvSpPr txBox="1">
            <a:spLocks noChangeArrowheads="1"/>
          </p:cNvSpPr>
          <p:nvPr/>
        </p:nvSpPr>
        <p:spPr bwMode="auto">
          <a:xfrm rot="2100000">
            <a:off x="6840538" y="2687638"/>
            <a:ext cx="2020887" cy="646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Knowledge about</a:t>
            </a:r>
          </a:p>
          <a:p>
            <a:pPr>
              <a:defRPr/>
            </a:pPr>
            <a:r>
              <a:rPr lang="en-US" dirty="0"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Gluons in </a:t>
            </a:r>
            <a:r>
              <a:rPr lang="en-US" dirty="0" err="1"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p</a:t>
            </a:r>
            <a:r>
              <a:rPr lang="en-US" dirty="0"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 /A</a:t>
            </a:r>
            <a:endParaRPr lang="de-DE" dirty="0">
              <a:solidFill>
                <a:srgbClr val="DDDD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  <a:ea typeface="ＭＳ Ｐゴシック" charset="-12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39800" y="4152900"/>
            <a:ext cx="270510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Come and join us</a:t>
            </a:r>
            <a:endParaRPr lang="en-US" sz="2400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  <a:ea typeface="ＭＳ Ｐゴシック" charset="-128"/>
            </a:endParaRPr>
          </a:p>
        </p:txBody>
      </p:sp>
      <p:grpSp>
        <p:nvGrpSpPr>
          <p:cNvPr id="12" name="Group 27"/>
          <p:cNvGrpSpPr>
            <a:grpSpLocks/>
          </p:cNvGrpSpPr>
          <p:nvPr/>
        </p:nvGrpSpPr>
        <p:grpSpPr bwMode="auto">
          <a:xfrm>
            <a:off x="1179513" y="4724400"/>
            <a:ext cx="2924175" cy="1616075"/>
            <a:chOff x="1179915" y="4723715"/>
            <a:chExt cx="2923576" cy="1616562"/>
          </a:xfrm>
        </p:grpSpPr>
        <p:pic>
          <p:nvPicPr>
            <p:cNvPr id="656399" name="Picture 21" descr="3547207292_8b011dda3a.jp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179915" y="4723715"/>
              <a:ext cx="1928571" cy="1280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TextBox 24"/>
            <p:cNvSpPr txBox="1"/>
            <p:nvPr/>
          </p:nvSpPr>
          <p:spPr>
            <a:xfrm>
              <a:off x="1803674" y="6032209"/>
              <a:ext cx="2299817" cy="30806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  <a:ea typeface="ＭＳ Ｐゴシック" charset="-128"/>
                </a:rPr>
                <a:t>The BNL EIC Taskforce</a:t>
              </a:r>
              <a:endPara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4216400" y="5092700"/>
            <a:ext cx="1841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  <a:ea typeface="ＭＳ Ｐゴシック" charset="-128"/>
            </a:endParaRPr>
          </a:p>
        </p:txBody>
      </p:sp>
      <p:pic>
        <p:nvPicPr>
          <p:cNvPr id="30" name="Bubbling Brew.wav">
            <a:hlinkClick r:id="" action="ppaction://media"/>
          </p:cNvPr>
          <p:cNvPicPr>
            <a:picLocks noRot="1" noChangeAspect="1"/>
          </p:cNvPicPr>
          <p:nvPr>
            <a:wavAudioFile r:embed="rId1" name="Bubbling Brew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0" y="6575425"/>
            <a:ext cx="282575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000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88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88"/>
                            </p:stCondLst>
                            <p:childTnLst>
                              <p:par>
                                <p:cTn id="2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88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  <p:bldLst>
      <p:bldP spid="9" grpId="0" autoUpdateAnimBg="0"/>
      <p:bldP spid="18" grpId="0"/>
      <p:bldP spid="26" grpId="0"/>
      <p:bldP spid="2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E.C. Aschenauer</a:t>
            </a:r>
            <a:endParaRPr lang="en-US" altLang="ja-JP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9474AE-7120-4175-88AE-CCF546BBD018}" type="slidenum">
              <a:rPr lang="en-US" altLang="ja-JP"/>
              <a:pPr>
                <a:defRPr/>
              </a:pPr>
              <a:t>47</a:t>
            </a:fld>
            <a:endParaRPr lang="en-US" altLang="ja-JP" dirty="0"/>
          </a:p>
        </p:txBody>
      </p:sp>
      <p:sp>
        <p:nvSpPr>
          <p:cNvPr id="7" name="TextBox 6"/>
          <p:cNvSpPr txBox="1"/>
          <p:nvPr/>
        </p:nvSpPr>
        <p:spPr>
          <a:xfrm>
            <a:off x="3489325" y="3100388"/>
            <a:ext cx="2165350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BACKUP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  <a:ea typeface="ＭＳ Ｐゴシック" charset="-128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PheniX Summer Student Program, June 2010</a:t>
            </a:r>
            <a:endParaRPr lang="en-US" altLang="ja-JP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Beyond form factors and quark distributions</a:t>
            </a:r>
            <a:endParaRPr lang="en-US" dirty="0"/>
          </a:p>
        </p:txBody>
      </p:sp>
      <p:sp>
        <p:nvSpPr>
          <p:cNvPr id="23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E.C. Aschenauer</a:t>
            </a:r>
            <a:endParaRPr lang="it-IT"/>
          </a:p>
        </p:txBody>
      </p:sp>
      <p:sp>
        <p:nvSpPr>
          <p:cNvPr id="21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9A9AC2-3030-4C29-9C7B-9440A7DD1977}" type="slidenum">
              <a:rPr lang="it-IT"/>
              <a:pPr>
                <a:defRPr/>
              </a:pPr>
              <a:t>48</a:t>
            </a:fld>
            <a:endParaRPr lang="it-IT"/>
          </a:p>
        </p:txBody>
      </p:sp>
      <p:sp>
        <p:nvSpPr>
          <p:cNvPr id="658436" name="Rectangle 2"/>
          <p:cNvSpPr>
            <a:spLocks noChangeArrowheads="1"/>
          </p:cNvSpPr>
          <p:nvPr/>
        </p:nvSpPr>
        <p:spPr bwMode="auto">
          <a:xfrm>
            <a:off x="1143000" y="52388"/>
            <a:ext cx="69072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2400" b="0"/>
          </a:p>
        </p:txBody>
      </p:sp>
      <p:sp>
        <p:nvSpPr>
          <p:cNvPr id="858115" name="Text Box 3"/>
          <p:cNvSpPr txBox="1">
            <a:spLocks noChangeArrowheads="1"/>
          </p:cNvSpPr>
          <p:nvPr/>
        </p:nvSpPr>
        <p:spPr bwMode="auto">
          <a:xfrm>
            <a:off x="1566863" y="598488"/>
            <a:ext cx="5967412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ＭＳ Ｐゴシック" charset="-128"/>
              </a:rPr>
              <a:t>Generalized 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ＭＳ Ｐゴシック" charset="-128"/>
              </a:rPr>
              <a:t>Parton Distributions</a:t>
            </a:r>
          </a:p>
        </p:txBody>
      </p:sp>
      <p:grpSp>
        <p:nvGrpSpPr>
          <p:cNvPr id="658438" name="Group 4"/>
          <p:cNvGrpSpPr>
            <a:grpSpLocks/>
          </p:cNvGrpSpPr>
          <p:nvPr/>
        </p:nvGrpSpPr>
        <p:grpSpPr bwMode="auto">
          <a:xfrm>
            <a:off x="304800" y="1295400"/>
            <a:ext cx="2362200" cy="4772025"/>
            <a:chOff x="288" y="720"/>
            <a:chExt cx="1488" cy="3006"/>
          </a:xfrm>
        </p:grpSpPr>
        <p:sp>
          <p:nvSpPr>
            <p:cNvPr id="658455" name="Rectangle 5"/>
            <p:cNvSpPr>
              <a:spLocks noChangeArrowheads="1"/>
            </p:cNvSpPr>
            <p:nvPr/>
          </p:nvSpPr>
          <p:spPr bwMode="auto">
            <a:xfrm>
              <a:off x="432" y="720"/>
              <a:ext cx="1200" cy="196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0"/>
            </a:p>
          </p:txBody>
        </p:sp>
        <p:sp>
          <p:nvSpPr>
            <p:cNvPr id="858118" name="Text Box 6"/>
            <p:cNvSpPr txBox="1">
              <a:spLocks noChangeArrowheads="1"/>
            </p:cNvSpPr>
            <p:nvPr/>
          </p:nvSpPr>
          <p:spPr bwMode="auto">
            <a:xfrm>
              <a:off x="288" y="2976"/>
              <a:ext cx="1488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ea typeface="ＭＳ Ｐゴシック" charset="-128"/>
                </a:rPr>
                <a:t>Proton form factors, </a:t>
              </a:r>
              <a:r>
                <a:rPr lang="en-US" dirty="0">
                  <a:solidFill>
                    <a:srgbClr val="0033CC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ea typeface="ＭＳ Ｐゴシック" charset="-128"/>
                </a:rPr>
                <a:t>transverse</a:t>
              </a:r>
              <a:r>
                <a:rPr lang="en-US" dirty="0"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ea typeface="ＭＳ Ｐゴシック" charset="-128"/>
                </a:rPr>
                <a:t> charge &amp; current densities</a:t>
              </a:r>
            </a:p>
          </p:txBody>
        </p:sp>
        <p:pic>
          <p:nvPicPr>
            <p:cNvPr id="658457" name="Picture 7" descr="fig02-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0" y="816"/>
              <a:ext cx="1065" cy="18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58439" name="Group 8"/>
          <p:cNvGrpSpPr>
            <a:grpSpLocks/>
          </p:cNvGrpSpPr>
          <p:nvPr/>
        </p:nvGrpSpPr>
        <p:grpSpPr bwMode="auto">
          <a:xfrm>
            <a:off x="6705600" y="1295400"/>
            <a:ext cx="2559050" cy="4999038"/>
            <a:chOff x="4080" y="720"/>
            <a:chExt cx="1612" cy="3149"/>
          </a:xfrm>
        </p:grpSpPr>
        <p:sp>
          <p:nvSpPr>
            <p:cNvPr id="658452" name="Rectangle 9"/>
            <p:cNvSpPr>
              <a:spLocks noChangeArrowheads="1"/>
            </p:cNvSpPr>
            <p:nvPr/>
          </p:nvSpPr>
          <p:spPr bwMode="auto">
            <a:xfrm>
              <a:off x="4080" y="720"/>
              <a:ext cx="1248" cy="2160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 b="0">
                <a:solidFill>
                  <a:schemeClr val="hlink"/>
                </a:solidFill>
              </a:endParaRPr>
            </a:p>
          </p:txBody>
        </p:sp>
        <p:sp>
          <p:nvSpPr>
            <p:cNvPr id="858122" name="Text Box 10"/>
            <p:cNvSpPr txBox="1">
              <a:spLocks noChangeArrowheads="1"/>
            </p:cNvSpPr>
            <p:nvPr/>
          </p:nvSpPr>
          <p:spPr bwMode="auto">
            <a:xfrm>
              <a:off x="4080" y="3119"/>
              <a:ext cx="1612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ea typeface="ＭＳ Ｐゴシック" charset="-128"/>
                </a:rPr>
                <a:t>Structure functions,</a:t>
              </a:r>
            </a:p>
            <a:p>
              <a:pPr>
                <a:defRPr/>
              </a:pPr>
              <a:r>
                <a:rPr lang="en-US" dirty="0"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ea typeface="ＭＳ Ｐゴシック" charset="-128"/>
                </a:rPr>
                <a:t>quark </a:t>
              </a:r>
              <a:r>
                <a:rPr lang="en-US" dirty="0">
                  <a:solidFill>
                    <a:srgbClr val="008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ea typeface="ＭＳ Ｐゴシック" charset="-128"/>
                </a:rPr>
                <a:t>longitudinal</a:t>
              </a:r>
            </a:p>
            <a:p>
              <a:pPr>
                <a:defRPr/>
              </a:pPr>
              <a:r>
                <a:rPr lang="en-US" dirty="0"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ea typeface="ＭＳ Ｐゴシック" charset="-128"/>
                </a:rPr>
                <a:t>momentum &amp; </a:t>
              </a:r>
              <a:r>
                <a:rPr lang="en-US" dirty="0" err="1"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ea typeface="ＭＳ Ｐゴシック" charset="-128"/>
                </a:rPr>
                <a:t>helicity</a:t>
              </a:r>
              <a:r>
                <a:rPr lang="en-US" dirty="0"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ea typeface="ＭＳ Ｐゴシック" charset="-128"/>
                </a:rPr>
                <a:t> </a:t>
              </a:r>
            </a:p>
            <a:p>
              <a:pPr>
                <a:defRPr/>
              </a:pPr>
              <a:r>
                <a:rPr lang="en-US" dirty="0"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ea typeface="ＭＳ Ｐゴシック" charset="-128"/>
                </a:rPr>
                <a:t>distributions</a:t>
              </a:r>
            </a:p>
          </p:txBody>
        </p:sp>
        <p:pic>
          <p:nvPicPr>
            <p:cNvPr id="658454" name="Picture 11" descr="fig02-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158" y="816"/>
              <a:ext cx="1074" cy="1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58125" name="AutoShape 13"/>
          <p:cNvSpPr>
            <a:spLocks noChangeArrowheads="1"/>
          </p:cNvSpPr>
          <p:nvPr/>
        </p:nvSpPr>
        <p:spPr bwMode="auto">
          <a:xfrm rot="1611983">
            <a:off x="2133600" y="2767013"/>
            <a:ext cx="1092200" cy="509588"/>
          </a:xfrm>
          <a:prstGeom prst="rightArrow">
            <a:avLst>
              <a:gd name="adj1" fmla="val 50000"/>
              <a:gd name="adj2" fmla="val 53583"/>
            </a:avLst>
          </a:prstGeom>
          <a:gradFill flip="none" rotWithShape="1">
            <a:gsLst>
              <a:gs pos="0">
                <a:schemeClr val="bg1"/>
              </a:gs>
              <a:gs pos="100000">
                <a:srgbClr val="FFFFFF"/>
              </a:gs>
              <a:gs pos="50000">
                <a:srgbClr val="0000FF"/>
              </a:gs>
            </a:gsLst>
            <a:path path="circle">
              <a:fillToRect l="100000" t="100000"/>
            </a:path>
            <a:tileRect r="-100000" b="-10000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2400" b="0">
              <a:latin typeface="Comic Sans MS" charset="0"/>
              <a:ea typeface="ＭＳ Ｐゴシック" charset="-128"/>
            </a:endParaRPr>
          </a:p>
        </p:txBody>
      </p: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3292475" y="1524000"/>
            <a:ext cx="2514600" cy="3703638"/>
            <a:chOff x="3292475" y="1524000"/>
            <a:chExt cx="2514600" cy="3703638"/>
          </a:xfrm>
        </p:grpSpPr>
        <p:sp>
          <p:nvSpPr>
            <p:cNvPr id="658450" name="Rectangle 14"/>
            <p:cNvSpPr>
              <a:spLocks noChangeArrowheads="1"/>
            </p:cNvSpPr>
            <p:nvPr/>
          </p:nvSpPr>
          <p:spPr bwMode="auto">
            <a:xfrm>
              <a:off x="3292475" y="1524000"/>
              <a:ext cx="2514600" cy="3703638"/>
            </a:xfrm>
            <a:prstGeom prst="rect">
              <a:avLst/>
            </a:prstGeom>
            <a:solidFill>
              <a:srgbClr val="F2FC2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0"/>
            </a:p>
          </p:txBody>
        </p:sp>
        <p:pic>
          <p:nvPicPr>
            <p:cNvPr id="658451" name="Picture 15" descr="fig02-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419475" y="1743075"/>
              <a:ext cx="2252663" cy="3267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58128" name="AutoShape 16"/>
          <p:cNvSpPr>
            <a:spLocks noChangeArrowheads="1"/>
          </p:cNvSpPr>
          <p:nvPr/>
        </p:nvSpPr>
        <p:spPr bwMode="auto">
          <a:xfrm rot="19816077">
            <a:off x="5783263" y="2921000"/>
            <a:ext cx="1087437" cy="508000"/>
          </a:xfrm>
          <a:prstGeom prst="leftArrow">
            <a:avLst>
              <a:gd name="adj1" fmla="val 50000"/>
              <a:gd name="adj2" fmla="val 53516"/>
            </a:avLst>
          </a:prstGeom>
          <a:gradFill flip="none" rotWithShape="1">
            <a:gsLst>
              <a:gs pos="0">
                <a:schemeClr val="bg1"/>
              </a:gs>
              <a:gs pos="100000">
                <a:srgbClr val="FFFFFF"/>
              </a:gs>
              <a:gs pos="50000">
                <a:srgbClr val="008000"/>
              </a:gs>
            </a:gsLst>
            <a:lin ang="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2400" b="0">
              <a:latin typeface="Comic Sans MS" charset="0"/>
              <a:ea typeface="ＭＳ Ｐゴシック" charset="-128"/>
            </a:endParaRPr>
          </a:p>
        </p:txBody>
      </p:sp>
      <p:grpSp>
        <p:nvGrpSpPr>
          <p:cNvPr id="658445" name="Group 17"/>
          <p:cNvGrpSpPr>
            <a:grpSpLocks/>
          </p:cNvGrpSpPr>
          <p:nvPr/>
        </p:nvGrpSpPr>
        <p:grpSpPr bwMode="auto">
          <a:xfrm>
            <a:off x="2362200" y="771525"/>
            <a:ext cx="4943475" cy="587375"/>
            <a:chOff x="1536" y="209"/>
            <a:chExt cx="3114" cy="358"/>
          </a:xfrm>
        </p:grpSpPr>
        <p:sp>
          <p:nvSpPr>
            <p:cNvPr id="858130" name="Text Box 18"/>
            <p:cNvSpPr txBox="1">
              <a:spLocks noChangeArrowheads="1"/>
            </p:cNvSpPr>
            <p:nvPr/>
          </p:nvSpPr>
          <p:spPr bwMode="auto">
            <a:xfrm>
              <a:off x="1536" y="362"/>
              <a:ext cx="3114" cy="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ea typeface="ＭＳ Ｐゴシック" charset="-128"/>
                </a:rPr>
                <a:t>X. </a:t>
              </a:r>
              <a:r>
                <a:rPr lang="en-US" sz="1600" dirty="0" err="1"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ea typeface="ＭＳ Ｐゴシック" charset="-128"/>
                </a:rPr>
                <a:t>Ji</a:t>
              </a:r>
              <a:r>
                <a:rPr lang="en-US" sz="1600" dirty="0"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ea typeface="ＭＳ Ｐゴシック" charset="-128"/>
                </a:rPr>
                <a:t>,  D. Mueller, A. </a:t>
              </a:r>
              <a:r>
                <a:rPr lang="en-US" sz="1600" dirty="0" err="1"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ea typeface="ＭＳ Ｐゴシック" charset="-128"/>
                </a:rPr>
                <a:t>Radyushkin</a:t>
              </a:r>
              <a:r>
                <a:rPr lang="en-US" sz="1600" dirty="0"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ea typeface="ＭＳ Ｐゴシック" charset="-128"/>
                </a:rPr>
                <a:t> (1994-1997)</a:t>
              </a:r>
            </a:p>
          </p:txBody>
        </p:sp>
        <p:sp>
          <p:nvSpPr>
            <p:cNvPr id="658449" name="Text Box 19"/>
            <p:cNvSpPr txBox="1">
              <a:spLocks noChangeArrowheads="1"/>
            </p:cNvSpPr>
            <p:nvPr/>
          </p:nvSpPr>
          <p:spPr bwMode="auto">
            <a:xfrm>
              <a:off x="2220" y="209"/>
              <a:ext cx="116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2400"/>
            </a:p>
          </p:txBody>
        </p:sp>
      </p:grpSp>
      <p:sp>
        <p:nvSpPr>
          <p:cNvPr id="858132" name="Text Box 20"/>
          <p:cNvSpPr txBox="1">
            <a:spLocks noChangeArrowheads="1"/>
          </p:cNvSpPr>
          <p:nvPr/>
        </p:nvSpPr>
        <p:spPr bwMode="auto">
          <a:xfrm>
            <a:off x="3048000" y="5378450"/>
            <a:ext cx="337661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ＭＳ Ｐゴシック" charset="-128"/>
              </a:rPr>
              <a:t>Correlated quark momentum </a:t>
            </a:r>
          </a:p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ＭＳ Ｐゴシック" charset="-128"/>
              </a:rPr>
              <a:t>and </a:t>
            </a:r>
            <a:r>
              <a:rPr lang="en-US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ＭＳ Ｐゴシック" charset="-128"/>
              </a:rPr>
              <a:t>helicity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ＭＳ Ｐゴシック" charset="-128"/>
              </a:rPr>
              <a:t> distributions in </a:t>
            </a:r>
          </a:p>
          <a:p>
            <a:pPr>
              <a:defRPr/>
            </a:pPr>
            <a:r>
              <a:rPr lang="en-US" dirty="0">
                <a:solidFill>
                  <a:srgbClr val="CC009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ＭＳ Ｐゴシック" charset="-128"/>
              </a:rPr>
              <a:t>transverse space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ＭＳ Ｐゴシック" charset="-128"/>
              </a:rPr>
              <a:t> - </a:t>
            </a:r>
            <a:r>
              <a:rPr lang="en-US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ＭＳ Ｐゴシック" charset="-128"/>
              </a:rPr>
              <a:t>GPDs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  <a:ea typeface="ＭＳ Ｐゴシック" charset="-128"/>
            </a:endParaRPr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PheniX Summer Student Program, June 2010</a:t>
            </a:r>
            <a:endParaRPr lang="en-US" altLang="ja-JP"/>
          </a:p>
        </p:txBody>
      </p:sp>
    </p:spTree>
    <p:custDataLst>
      <p:tags r:id="rId1"/>
    </p:custDataLst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58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58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58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58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58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58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5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8128" grpId="0" animBg="1"/>
      <p:bldP spid="85813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Diffractive physics: ep vs eA</a:t>
            </a:r>
            <a:endParaRPr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E.C. Aschenauer</a:t>
            </a:r>
            <a:endParaRPr lang="en-US" altLang="ja-JP" dirty="0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PheniX Summer Student Program, June 2010</a:t>
            </a:r>
            <a:endParaRPr lang="en-US" altLang="ja-JP"/>
          </a:p>
        </p:txBody>
      </p:sp>
      <p:sp>
        <p:nvSpPr>
          <p:cNvPr id="2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8AB46C-5B77-463C-8F67-CFEEA277347B}" type="slidenum">
              <a:rPr lang="en-US"/>
              <a:pPr>
                <a:defRPr/>
              </a:pPr>
              <a:t>49</a:t>
            </a:fld>
            <a:endParaRPr lang="en-US"/>
          </a:p>
        </p:txBody>
      </p:sp>
      <p:pic>
        <p:nvPicPr>
          <p:cNvPr id="67277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57863" y="1204913"/>
            <a:ext cx="3189287" cy="2236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5548313" y="1146175"/>
            <a:ext cx="3506787" cy="4224338"/>
            <a:chOff x="-174" y="0"/>
            <a:chExt cx="3141" cy="3784"/>
          </a:xfrm>
        </p:grpSpPr>
        <p:sp>
          <p:nvSpPr>
            <p:cNvPr id="31751" name="AutoShape 7"/>
            <p:cNvSpPr>
              <a:spLocks/>
            </p:cNvSpPr>
            <p:nvPr/>
          </p:nvSpPr>
          <p:spPr bwMode="auto">
            <a:xfrm>
              <a:off x="-1" y="0"/>
              <a:ext cx="2968" cy="3784"/>
            </a:xfrm>
            <a:prstGeom prst="roundRect">
              <a:avLst>
                <a:gd name="adj" fmla="val 4042"/>
              </a:avLst>
            </a:prstGeom>
            <a:solidFill>
              <a:schemeClr val="bg1">
                <a:lumMod val="85000"/>
              </a:schemeClr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  <p:grpSp>
          <p:nvGrpSpPr>
            <p:cNvPr id="672789" name="Group 8"/>
            <p:cNvGrpSpPr>
              <a:grpSpLocks/>
            </p:cNvGrpSpPr>
            <p:nvPr/>
          </p:nvGrpSpPr>
          <p:grpSpPr bwMode="auto">
            <a:xfrm>
              <a:off x="-174" y="22"/>
              <a:ext cx="2876" cy="3704"/>
              <a:chOff x="-228" y="-42"/>
              <a:chExt cx="2875" cy="3704"/>
            </a:xfrm>
          </p:grpSpPr>
          <p:pic>
            <p:nvPicPr>
              <p:cNvPr id="672790" name="Picture 9"/>
              <p:cNvPicPr>
                <a:picLocks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-228" y="-42"/>
                <a:ext cx="2862" cy="370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sp>
            <p:nvSpPr>
              <p:cNvPr id="31754" name="Rectangle 10"/>
              <p:cNvSpPr>
                <a:spLocks/>
              </p:cNvSpPr>
              <p:nvPr/>
            </p:nvSpPr>
            <p:spPr bwMode="auto">
              <a:xfrm>
                <a:off x="523" y="1408"/>
                <a:ext cx="2125" cy="664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/>
              <a:lstStyle/>
              <a:p>
                <a:pPr>
                  <a:defRPr/>
                </a:pPr>
                <a:r>
                  <a:rPr lang="en-US" sz="1500" i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charset="0"/>
                    <a:ea typeface="Gill Sans" charset="0"/>
                    <a:cs typeface="Gill Sans" charset="0"/>
                  </a:rPr>
                  <a:t>x</a:t>
                </a:r>
                <a:r>
                  <a:rPr lang="en-US" sz="1500" i="1" baseline="-60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charset="0"/>
                    <a:ea typeface="Gill Sans" charset="0"/>
                    <a:cs typeface="Gill Sans" charset="0"/>
                  </a:rPr>
                  <a:t>IP</a:t>
                </a:r>
                <a:r>
                  <a:rPr lang="en-US" sz="15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charset="0"/>
                    <a:ea typeface="Gill Sans" charset="0"/>
                    <a:cs typeface="Gill Sans" charset="0"/>
                  </a:rPr>
                  <a:t> = mom. fraction of </a:t>
                </a:r>
                <a:r>
                  <a:rPr lang="en-US" sz="15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charset="0"/>
                    <a:ea typeface="Gill Sans" charset="0"/>
                    <a:cs typeface="Gill Sans" charset="0"/>
                  </a:rPr>
                  <a:t>pomeron</a:t>
                </a:r>
                <a:r>
                  <a:rPr lang="en-US" sz="15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charset="0"/>
                    <a:ea typeface="Gill Sans" charset="0"/>
                    <a:cs typeface="Gill Sans" charset="0"/>
                  </a:rPr>
                  <a:t> </a:t>
                </a:r>
                <a:r>
                  <a:rPr lang="en-US" sz="15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charset="0"/>
                    <a:ea typeface="Gill Sans" charset="0"/>
                    <a:cs typeface="Gill Sans" charset="0"/>
                  </a:rPr>
                  <a:t>w.r.t</a:t>
                </a:r>
                <a:r>
                  <a:rPr lang="en-US" sz="15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charset="0"/>
                    <a:ea typeface="Gill Sans" charset="0"/>
                    <a:cs typeface="Gill Sans" charset="0"/>
                  </a:rPr>
                  <a:t>. </a:t>
                </a:r>
                <a:r>
                  <a:rPr lang="en-US" sz="15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charset="0"/>
                    <a:ea typeface="Gill Sans" charset="0"/>
                    <a:cs typeface="Gill Sans" charset="0"/>
                  </a:rPr>
                  <a:t>hadron</a:t>
                </a:r>
                <a:endParaRPr lang="en-US" sz="1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  <a:ea typeface="Gill Sans" charset="0"/>
                  <a:cs typeface="Gill Sans" charset="0"/>
                </a:endParaRPr>
              </a:p>
            </p:txBody>
          </p:sp>
        </p:grpSp>
      </p:grpSp>
      <p:sp>
        <p:nvSpPr>
          <p:cNvPr id="31755" name="Rectangle 11"/>
          <p:cNvSpPr>
            <a:spLocks/>
          </p:cNvSpPr>
          <p:nvPr/>
        </p:nvSpPr>
        <p:spPr bwMode="auto">
          <a:xfrm>
            <a:off x="0" y="3860800"/>
            <a:ext cx="8089900" cy="17907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spcBef>
                <a:spcPts val="200"/>
              </a:spcBef>
              <a:buClr>
                <a:srgbClr val="0000FF"/>
              </a:buClr>
              <a:buSzPct val="100000"/>
              <a:buFont typeface="Wingdings" pitchFamily="2" charset="2"/>
              <a:buChar char="q"/>
            </a:pPr>
            <a:r>
              <a:rPr lang="en-US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  <a:sym typeface="Times New Roman" pitchFamily="18" charset="0"/>
              </a:rPr>
              <a:t> HERA/ep: ~20% of all events are hard diffractive</a:t>
            </a:r>
          </a:p>
          <a:p>
            <a:pPr>
              <a:spcBef>
                <a:spcPts val="200"/>
              </a:spcBef>
              <a:buClr>
                <a:srgbClr val="0000FF"/>
              </a:buClr>
              <a:buSzPct val="100000"/>
              <a:buFont typeface="Wingdings" pitchFamily="2" charset="2"/>
              <a:buChar char="q"/>
            </a:pPr>
            <a:r>
              <a:rPr lang="en-US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  <a:sym typeface="Times New Roman" pitchFamily="18" charset="0"/>
              </a:rPr>
              <a:t> Diffractive cross-section </a:t>
            </a:r>
            <a:r>
              <a:rPr lang="en-US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σ</a:t>
            </a:r>
            <a:r>
              <a:rPr lang="en-US" baseline="-20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  <a:sym typeface="Times New Roman" pitchFamily="18" charset="0"/>
              </a:rPr>
              <a:t>diff</a:t>
            </a:r>
            <a:r>
              <a:rPr lang="en-US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  <a:sym typeface="Times New Roman" pitchFamily="18" charset="0"/>
              </a:rPr>
              <a:t>/</a:t>
            </a:r>
            <a:r>
              <a:rPr lang="en-US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σ</a:t>
            </a:r>
            <a:r>
              <a:rPr lang="en-US" baseline="-20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  <a:sym typeface="Times New Roman" pitchFamily="18" charset="0"/>
              </a:rPr>
              <a:t>tot</a:t>
            </a:r>
            <a:r>
              <a:rPr lang="en-US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  <a:sym typeface="Times New Roman" pitchFamily="18" charset="0"/>
              </a:rPr>
              <a:t> in </a:t>
            </a:r>
            <a:r>
              <a:rPr lang="en-US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  <a:sym typeface="Times New Roman" pitchFamily="18" charset="0"/>
              </a:rPr>
              <a:t>e</a:t>
            </a:r>
            <a:r>
              <a:rPr lang="en-US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  <a:sym typeface="Times New Roman" pitchFamily="18" charset="0"/>
              </a:rPr>
              <a:t>+A ?</a:t>
            </a:r>
          </a:p>
          <a:p>
            <a:pPr>
              <a:spcBef>
                <a:spcPts val="200"/>
              </a:spcBef>
              <a:buClr>
                <a:srgbClr val="0000FF"/>
              </a:buClr>
              <a:buSzPct val="100000"/>
              <a:buFont typeface="Wingdings" pitchFamily="2" charset="2"/>
              <a:buChar char="q"/>
            </a:pPr>
            <a:r>
              <a:rPr lang="en-US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  <a:sym typeface="Times New Roman" pitchFamily="18" charset="0"/>
              </a:rPr>
              <a:t> Predictions: ~25-40%?      </a:t>
            </a:r>
          </a:p>
          <a:p>
            <a:pPr>
              <a:spcBef>
                <a:spcPts val="200"/>
              </a:spcBef>
              <a:buClr>
                <a:srgbClr val="0000FF"/>
              </a:buClr>
              <a:buSzPct val="100000"/>
              <a:buFont typeface="Wingdings" pitchFamily="2" charset="2"/>
              <a:buChar char="q"/>
            </a:pPr>
            <a:r>
              <a:rPr lang="en-US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  <a:sym typeface="Times New Roman" pitchFamily="18" charset="0"/>
              </a:rPr>
              <a:t> Diffractive structure functions</a:t>
            </a:r>
          </a:p>
          <a:p>
            <a:pPr lvl="1">
              <a:spcBef>
                <a:spcPts val="200"/>
              </a:spcBef>
              <a:buClr>
                <a:srgbClr val="0000FF"/>
              </a:buClr>
              <a:buSzPct val="100000"/>
              <a:buFont typeface="Wingdings" pitchFamily="2" charset="2"/>
              <a:buChar char="Ø"/>
            </a:pPr>
            <a:r>
              <a:rPr lang="en-US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  <a:sym typeface="Times New Roman" pitchFamily="18" charset="0"/>
              </a:rPr>
              <a:t> F</a:t>
            </a:r>
            <a:r>
              <a:rPr lang="en-US" baseline="-25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  <a:sym typeface="Times New Roman" pitchFamily="18" charset="0"/>
              </a:rPr>
              <a:t>L</a:t>
            </a:r>
            <a:r>
              <a:rPr lang="en-US" baseline="30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  <a:sym typeface="Times New Roman" pitchFamily="18" charset="0"/>
              </a:rPr>
              <a:t>D </a:t>
            </a:r>
            <a:r>
              <a:rPr lang="en-US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  <a:sym typeface="Times New Roman" pitchFamily="18" charset="0"/>
              </a:rPr>
              <a:t>for nuclei and p extremely sensitive</a:t>
            </a:r>
          </a:p>
          <a:p>
            <a:pPr>
              <a:spcBef>
                <a:spcPts val="200"/>
              </a:spcBef>
              <a:buClr>
                <a:srgbClr val="0000FF"/>
              </a:buClr>
              <a:buSzPct val="100000"/>
              <a:buFont typeface="Wingdings" pitchFamily="2" charset="2"/>
              <a:buChar char="q"/>
            </a:pPr>
            <a:r>
              <a:rPr lang="en-US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  <a:sym typeface="Times New Roman" pitchFamily="18" charset="0"/>
              </a:rPr>
              <a:t> Exclusive Diffractive vector meson production: dσ/d</a:t>
            </a:r>
            <a:r>
              <a:rPr lang="en-US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  <a:sym typeface="Times New Roman" pitchFamily="18" charset="0"/>
              </a:rPr>
              <a:t>t</a:t>
            </a:r>
            <a:r>
              <a:rPr lang="en-US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  <a:sym typeface="Times New Roman" pitchFamily="18" charset="0"/>
              </a:rPr>
              <a:t> ~ [xG(x,Q</a:t>
            </a:r>
            <a:r>
              <a:rPr lang="en-US" baseline="31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  <a:sym typeface="Times New Roman" pitchFamily="18" charset="0"/>
              </a:rPr>
              <a:t>2</a:t>
            </a:r>
            <a:r>
              <a:rPr lang="en-US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  <a:sym typeface="Times New Roman" pitchFamily="18" charset="0"/>
              </a:rPr>
              <a:t>)]</a:t>
            </a:r>
            <a:r>
              <a:rPr lang="en-US" baseline="31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  <a:sym typeface="Times New Roman" pitchFamily="18" charset="0"/>
              </a:rPr>
              <a:t>2 </a:t>
            </a:r>
            <a:r>
              <a:rPr lang="en-US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  <a:sym typeface="Times New Roman" pitchFamily="18" charset="0"/>
              </a:rPr>
              <a:t>!!</a:t>
            </a:r>
            <a:endParaRPr lang="en-US" baseline="-10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  <a:sym typeface="Times New Roman" pitchFamily="18" charset="0"/>
            </a:endParaRPr>
          </a:p>
        </p:txBody>
      </p:sp>
      <p:sp>
        <p:nvSpPr>
          <p:cNvPr id="31756" name="Rectangle 12"/>
          <p:cNvSpPr>
            <a:spLocks/>
          </p:cNvSpPr>
          <p:nvPr/>
        </p:nvSpPr>
        <p:spPr bwMode="auto">
          <a:xfrm>
            <a:off x="0" y="5732463"/>
            <a:ext cx="8089900" cy="365125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spcBef>
                <a:spcPts val="0"/>
              </a:spcBef>
              <a:buClr>
                <a:srgbClr val="0000FF"/>
              </a:buClr>
              <a:buSzPct val="100000"/>
              <a:buFont typeface="Wingdings" charset="2"/>
              <a:buChar char="q"/>
              <a:defRPr/>
            </a:pP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charset="0"/>
                <a:cs typeface="Times New Roman" charset="0"/>
                <a:sym typeface="Times New Roman" charset="0"/>
              </a:rPr>
              <a:t> Distinguish </a:t>
            </a: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charset="0"/>
                <a:cs typeface="Times New Roman" charset="0"/>
                <a:sym typeface="Times New Roman" charset="0"/>
              </a:rPr>
              <a:t>between linear evolution and saturation models</a:t>
            </a:r>
          </a:p>
        </p:txBody>
      </p:sp>
      <p:pic>
        <p:nvPicPr>
          <p:cNvPr id="672779" name="Picture 15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6850" y="1316038"/>
            <a:ext cx="2473325" cy="2035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672780" name="Group 16"/>
          <p:cNvGrpSpPr>
            <a:grpSpLocks/>
          </p:cNvGrpSpPr>
          <p:nvPr/>
        </p:nvGrpSpPr>
        <p:grpSpPr bwMode="auto">
          <a:xfrm>
            <a:off x="2924175" y="1316038"/>
            <a:ext cx="2586038" cy="2087562"/>
            <a:chOff x="-4" y="-14"/>
            <a:chExt cx="2316" cy="1870"/>
          </a:xfrm>
        </p:grpSpPr>
        <p:sp>
          <p:nvSpPr>
            <p:cNvPr id="31761" name="AutoShape 17"/>
            <p:cNvSpPr>
              <a:spLocks/>
            </p:cNvSpPr>
            <p:nvPr/>
          </p:nvSpPr>
          <p:spPr bwMode="auto">
            <a:xfrm>
              <a:off x="0" y="0"/>
              <a:ext cx="2312" cy="1856"/>
            </a:xfrm>
            <a:prstGeom prst="roundRect">
              <a:avLst>
                <a:gd name="adj" fmla="val 6463"/>
              </a:avLst>
            </a:prstGeom>
            <a:solidFill>
              <a:schemeClr val="bg1">
                <a:lumMod val="85000"/>
              </a:schemeClr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  <p:grpSp>
          <p:nvGrpSpPr>
            <p:cNvPr id="672785" name="Group 18"/>
            <p:cNvGrpSpPr>
              <a:grpSpLocks/>
            </p:cNvGrpSpPr>
            <p:nvPr/>
          </p:nvGrpSpPr>
          <p:grpSpPr bwMode="auto">
            <a:xfrm>
              <a:off x="-4" y="-14"/>
              <a:ext cx="2216" cy="1824"/>
              <a:chOff x="-76" y="-24"/>
              <a:chExt cx="2216" cy="1824"/>
            </a:xfrm>
          </p:grpSpPr>
          <p:pic>
            <p:nvPicPr>
              <p:cNvPr id="672786" name="Picture 19"/>
              <p:cNvPicPr>
                <a:picLocks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-76" y="-24"/>
                <a:ext cx="2216" cy="18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sp>
            <p:nvSpPr>
              <p:cNvPr id="31764" name="Rectangle 20"/>
              <p:cNvSpPr>
                <a:spLocks/>
              </p:cNvSpPr>
              <p:nvPr/>
            </p:nvSpPr>
            <p:spPr bwMode="auto">
              <a:xfrm>
                <a:off x="1029" y="1048"/>
                <a:ext cx="186" cy="444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/>
              <a:lstStyle/>
              <a:p>
                <a:pPr>
                  <a:defRPr/>
                </a:pPr>
                <a:r>
                  <a:rPr lang="en-US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charset="0"/>
                    <a:ea typeface="Gill Sans" charset="0"/>
                    <a:cs typeface="Gill Sans" charset="0"/>
                  </a:rPr>
                  <a:t>?</a:t>
                </a:r>
              </a:p>
            </p:txBody>
          </p:sp>
        </p:grpSp>
      </p:grpSp>
      <p:sp>
        <p:nvSpPr>
          <p:cNvPr id="31765" name="Rectangle 21"/>
          <p:cNvSpPr>
            <a:spLocks/>
          </p:cNvSpPr>
          <p:nvPr/>
        </p:nvSpPr>
        <p:spPr bwMode="auto">
          <a:xfrm>
            <a:off x="5900738" y="695325"/>
            <a:ext cx="2936875" cy="52705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en-US" sz="1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charset="0"/>
                <a:cs typeface="Times New Roman" charset="0"/>
                <a:sym typeface="Times New Roman" charset="0"/>
              </a:rPr>
              <a:t>Curves: </a:t>
            </a:r>
            <a:r>
              <a:rPr lang="en-US" sz="1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charset="0"/>
                <a:cs typeface="Times New Roman" charset="0"/>
                <a:sym typeface="Times New Roman" charset="0"/>
              </a:rPr>
              <a:t>Kugeratski</a:t>
            </a:r>
            <a:r>
              <a:rPr lang="en-US" sz="1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charset="0"/>
                <a:cs typeface="Times New Roman" charset="0"/>
                <a:sym typeface="Times New Roman" charset="0"/>
              </a:rPr>
              <a:t>, </a:t>
            </a:r>
            <a:r>
              <a:rPr lang="en-US" sz="1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charset="0"/>
                <a:cs typeface="Times New Roman" charset="0"/>
                <a:sym typeface="Times New Roman" charset="0"/>
              </a:rPr>
              <a:t>Goncalves</a:t>
            </a:r>
            <a:r>
              <a:rPr lang="en-US" sz="1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charset="0"/>
                <a:cs typeface="Times New Roman" charset="0"/>
                <a:sym typeface="Times New Roman" charset="0"/>
              </a:rPr>
              <a:t>, Navarra, EPJ C46, 413</a:t>
            </a:r>
          </a:p>
        </p:txBody>
      </p:sp>
      <p:graphicFrame>
        <p:nvGraphicFramePr>
          <p:cNvPr id="672770" name="Object 2"/>
          <p:cNvGraphicFramePr>
            <a:graphicFrameLocks noChangeAspect="1"/>
          </p:cNvGraphicFramePr>
          <p:nvPr/>
        </p:nvGraphicFramePr>
        <p:xfrm>
          <a:off x="88900" y="736600"/>
          <a:ext cx="3327400" cy="558800"/>
        </p:xfrm>
        <a:graphic>
          <a:graphicData uri="http://schemas.openxmlformats.org/presentationml/2006/ole">
            <p:oleObj spid="_x0000_s672770" name="Equation" r:id="rId7" imgW="3327400" imgH="558800" progId="">
              <p:embed/>
            </p:oleObj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228600" y="1320800"/>
            <a:ext cx="67627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DIS: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  <a:ea typeface="ＭＳ Ｐゴシック" charset="-12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921000" y="1270000"/>
            <a:ext cx="137477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Diffraction: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  <a:ea typeface="ＭＳ Ｐゴシック" charset="-128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5" grpId="0" build="p" autoUpdateAnimBg="0" advAuto="0"/>
      <p:bldP spid="31756" grpId="0" autoUpdateAnimBg="0"/>
      <p:bldP spid="31765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Features of Quantum Chromo-Dynamics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E.C. Aschenauer</a:t>
            </a:r>
            <a:endParaRPr lang="en-US" altLang="ja-JP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PheniX Summer Student Program, June 2010</a:t>
            </a:r>
            <a:endParaRPr lang="en-US" altLang="ja-JP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D0942A-D422-483A-9B12-781D39C62ACF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803275"/>
            <a:ext cx="5062538" cy="5465763"/>
          </a:xfrm>
        </p:spPr>
        <p:txBody>
          <a:bodyPr/>
          <a:lstStyle/>
          <a:p>
            <a:pPr marL="357175" eaLnBrk="1" hangingPunct="1">
              <a:buFont typeface="Wingdings" charset="2"/>
              <a:buChar char="q"/>
              <a:defRPr/>
            </a:pPr>
            <a:r>
              <a:rPr lang="en-US" dirty="0">
                <a:solidFill>
                  <a:srgbClr val="0000FF"/>
                </a:solidFill>
              </a:rPr>
              <a:t>Confinement</a:t>
            </a:r>
          </a:p>
          <a:p>
            <a:pPr marL="491115" lvl="1" eaLnBrk="1" hangingPunct="1">
              <a:spcBef>
                <a:spcPts val="1310"/>
              </a:spcBef>
              <a:buFont typeface="Wingdings" charset="2"/>
              <a:buChar char="Ø"/>
              <a:defRPr/>
            </a:pPr>
            <a:r>
              <a:rPr lang="en-US" sz="2200" dirty="0"/>
              <a:t>At large distances, the effective coupling between quarks is large, resulting in confinement (</a:t>
            </a:r>
            <a:r>
              <a:rPr lang="en-US" sz="2200" dirty="0" err="1"/>
              <a:t>V(r</a:t>
            </a:r>
            <a:r>
              <a:rPr lang="en-US" sz="2200" dirty="0"/>
              <a:t>) ~ </a:t>
            </a:r>
            <a:r>
              <a:rPr lang="en-US" sz="2200" dirty="0" err="1"/>
              <a:t>r</a:t>
            </a:r>
            <a:r>
              <a:rPr lang="en-US" sz="2200" dirty="0"/>
              <a:t>)</a:t>
            </a:r>
          </a:p>
          <a:p>
            <a:pPr marL="491115" lvl="1" eaLnBrk="1" hangingPunct="1">
              <a:spcBef>
                <a:spcPts val="1310"/>
              </a:spcBef>
              <a:buFont typeface="Wingdings" charset="2"/>
              <a:buChar char="Ø"/>
              <a:defRPr/>
            </a:pPr>
            <a:r>
              <a:rPr lang="en-US" sz="2200" dirty="0"/>
              <a:t>Free quarks are not observed in nature</a:t>
            </a:r>
          </a:p>
          <a:p>
            <a:pPr marL="357175" eaLnBrk="1" hangingPunct="1">
              <a:spcBef>
                <a:spcPts val="1310"/>
              </a:spcBef>
              <a:buFont typeface="Wingdings" charset="2"/>
              <a:buChar char="q"/>
              <a:defRPr/>
            </a:pPr>
            <a:r>
              <a:rPr lang="en-US" dirty="0">
                <a:solidFill>
                  <a:srgbClr val="0000FF"/>
                </a:solidFill>
              </a:rPr>
              <a:t>Asymptotic freedom</a:t>
            </a:r>
          </a:p>
          <a:p>
            <a:pPr marL="491115" lvl="1" eaLnBrk="1" hangingPunct="1">
              <a:spcBef>
                <a:spcPts val="1310"/>
              </a:spcBef>
              <a:buFont typeface="Wingdings" charset="2"/>
              <a:buChar char="Ø"/>
              <a:defRPr/>
            </a:pPr>
            <a:r>
              <a:rPr lang="en-US" sz="2200" dirty="0"/>
              <a:t>At short distances, the effective coupling between quarks decreases</a:t>
            </a:r>
            <a:r>
              <a:rPr lang="en-US" sz="2200" dirty="0" smtClean="0"/>
              <a:t> logarithmically</a:t>
            </a:r>
          </a:p>
          <a:p>
            <a:pPr marL="491115" lvl="1" eaLnBrk="1" hangingPunct="1">
              <a:spcBef>
                <a:spcPts val="1310"/>
              </a:spcBef>
              <a:buFont typeface="Wingdings" charset="2"/>
              <a:buChar char="Ø"/>
              <a:defRPr/>
            </a:pPr>
            <a:r>
              <a:rPr lang="en-US" sz="2200" dirty="0"/>
              <a:t>Under such conditions, </a:t>
            </a:r>
            <a:r>
              <a:rPr lang="en-US" sz="2200" dirty="0" err="1"/>
              <a:t>partons</a:t>
            </a:r>
            <a:r>
              <a:rPr lang="en-US" sz="2200" dirty="0"/>
              <a:t> appear to be quasi-free</a:t>
            </a:r>
          </a:p>
        </p:txBody>
      </p:sp>
      <p:sp>
        <p:nvSpPr>
          <p:cNvPr id="27651" name="Rectangle 3"/>
          <p:cNvSpPr>
            <a:spLocks/>
          </p:cNvSpPr>
          <p:nvPr/>
        </p:nvSpPr>
        <p:spPr bwMode="auto">
          <a:xfrm>
            <a:off x="5429250" y="4424363"/>
            <a:ext cx="3206750" cy="282575"/>
          </a:xfrm>
          <a:prstGeom prst="rect">
            <a:avLst/>
          </a:prstGeom>
          <a:solidFill>
            <a:srgbClr val="FFFFFF"/>
          </a:solidFill>
          <a:ln w="508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28573" bIns="0"/>
          <a:lstStyle/>
          <a:p>
            <a:pPr marL="27905">
              <a:spcBef>
                <a:spcPts val="809"/>
              </a:spcBef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-108" charset="0"/>
                <a:ea typeface="Arial" pitchFamily="-108" charset="0"/>
                <a:cs typeface="Arial" pitchFamily="-108" charset="0"/>
                <a:sym typeface="Arial" pitchFamily="-108" charset="0"/>
              </a:rPr>
              <a:t>0.2 fm          0.02 fm        0.002 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-108" charset="0"/>
                <a:ea typeface="Arial" pitchFamily="-108" charset="0"/>
                <a:cs typeface="Arial" pitchFamily="-108" charset="0"/>
                <a:sym typeface="Arial" pitchFamily="-108" charset="0"/>
              </a:rPr>
              <a:t>fm</a:t>
            </a:r>
          </a:p>
        </p:txBody>
      </p:sp>
      <p:pic>
        <p:nvPicPr>
          <p:cNvPr id="43008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70488" y="942975"/>
            <a:ext cx="3486150" cy="3543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7653" name="Picture 5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57350" y="1804988"/>
            <a:ext cx="5822950" cy="4492625"/>
          </a:xfrm>
          <a:prstGeom prst="rect">
            <a:avLst/>
          </a:prstGeom>
          <a:noFill/>
        </p:spPr>
      </p:pic>
      <p:sp>
        <p:nvSpPr>
          <p:cNvPr id="27654" name="Line 6"/>
          <p:cNvSpPr>
            <a:spLocks noChangeShapeType="1"/>
          </p:cNvSpPr>
          <p:nvPr/>
        </p:nvSpPr>
        <p:spPr bwMode="auto">
          <a:xfrm>
            <a:off x="3567113" y="3044825"/>
            <a:ext cx="1662112" cy="0"/>
          </a:xfrm>
          <a:prstGeom prst="line">
            <a:avLst/>
          </a:prstGeom>
          <a:noFill/>
          <a:ln w="38100" cap="flat">
            <a:solidFill>
              <a:srgbClr val="FF00F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  <a:ea typeface="ＭＳ Ｐゴシック" charset="-128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How to measure coherent diffraction in e+A ?</a:t>
            </a:r>
            <a:endParaRPr lang="en-US" dirty="0"/>
          </a:p>
        </p:txBody>
      </p:sp>
      <p:sp>
        <p:nvSpPr>
          <p:cNvPr id="33794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0" y="628650"/>
            <a:ext cx="5397500" cy="4489450"/>
          </a:xfrm>
        </p:spPr>
        <p:txBody>
          <a:bodyPr/>
          <a:lstStyle/>
          <a:p>
            <a:pPr eaLnBrk="1" hangingPunct="1">
              <a:buFont typeface="Wingdings" charset="2"/>
              <a:buChar char="q"/>
              <a:defRPr/>
            </a:pPr>
            <a:r>
              <a:rPr lang="en-US" sz="1800" dirty="0" smtClean="0"/>
              <a:t>Beam angular divergence limits smallest outgoing </a:t>
            </a:r>
            <a:r>
              <a:rPr lang="en-US" sz="1800" dirty="0" smtClean="0">
                <a:latin typeface="Symbol" charset="2"/>
                <a:cs typeface="Symbol" charset="2"/>
              </a:rPr>
              <a:t>Q</a:t>
            </a:r>
            <a:r>
              <a:rPr lang="en-US" sz="1800" baseline="-25000" dirty="0" smtClean="0"/>
              <a:t>min</a:t>
            </a:r>
            <a:r>
              <a:rPr lang="en-US" sz="1800" dirty="0" smtClean="0"/>
              <a:t> for p/A that can be measured</a:t>
            </a:r>
          </a:p>
          <a:p>
            <a:pPr eaLnBrk="1" hangingPunct="1">
              <a:buFont typeface="Wingdings" charset="2"/>
              <a:buChar char="q"/>
              <a:defRPr/>
            </a:pPr>
            <a:r>
              <a:rPr lang="en-US" sz="1800" dirty="0" smtClean="0"/>
              <a:t>Can measure the nucleus if it is separated from the beam in Si (Roman Pot) “beamline” detectors</a:t>
            </a:r>
          </a:p>
          <a:p>
            <a:pPr lvl="1" eaLnBrk="1" hangingPunct="1">
              <a:buFont typeface="Wingdings" charset="2"/>
              <a:buChar char="Ø"/>
              <a:defRPr/>
            </a:pPr>
            <a:r>
              <a:rPr lang="en-US" sz="1600" dirty="0" smtClean="0"/>
              <a:t>p</a:t>
            </a:r>
            <a:r>
              <a:rPr lang="en-US" sz="1600" baseline="-25000" dirty="0" smtClean="0"/>
              <a:t>Tmin</a:t>
            </a:r>
            <a:r>
              <a:rPr lang="en-US" sz="1600" dirty="0" smtClean="0"/>
              <a:t> ~ pAθ</a:t>
            </a:r>
            <a:r>
              <a:rPr lang="en-US" sz="1600" baseline="-25000" dirty="0" smtClean="0"/>
              <a:t>min</a:t>
            </a:r>
          </a:p>
          <a:p>
            <a:pPr lvl="2" eaLnBrk="1" hangingPunct="1">
              <a:defRPr/>
            </a:pPr>
            <a:r>
              <a:rPr lang="en-US" sz="1400" dirty="0" smtClean="0"/>
              <a:t>For beam energies = 100 GeV/n and </a:t>
            </a:r>
          </a:p>
          <a:p>
            <a:pPr lvl="2" eaLnBrk="1" hangingPunct="1">
              <a:buFontTx/>
              <a:buNone/>
              <a:defRPr/>
            </a:pPr>
            <a:r>
              <a:rPr lang="en-US" sz="1400" dirty="0" smtClean="0"/>
              <a:t>  </a:t>
            </a:r>
            <a:r>
              <a:rPr lang="en-US" sz="1400" dirty="0" err="1" smtClean="0"/>
              <a:t>θ</a:t>
            </a:r>
            <a:r>
              <a:rPr lang="en-US" sz="1400" baseline="-25000" dirty="0" err="1" smtClean="0"/>
              <a:t>min</a:t>
            </a:r>
            <a:r>
              <a:rPr lang="en-US" sz="1400" dirty="0" smtClean="0"/>
              <a:t> = 0.08 mrad:</a:t>
            </a:r>
          </a:p>
          <a:p>
            <a:pPr eaLnBrk="1" hangingPunct="1">
              <a:buFont typeface="Wingdings" charset="2"/>
              <a:buChar char="q"/>
              <a:defRPr/>
            </a:pPr>
            <a:r>
              <a:rPr lang="en-US" sz="1800" dirty="0" smtClean="0"/>
              <a:t>These are large momentum kicks, much greater than the binding energy (~8MeV)</a:t>
            </a:r>
          </a:p>
          <a:p>
            <a:pPr lvl="1" eaLnBrk="1" hangingPunct="1">
              <a:buFont typeface="Wingdings" charset="2"/>
              <a:buChar char="Ø"/>
              <a:defRPr/>
            </a:pPr>
            <a:r>
              <a:rPr lang="en-US" sz="1600" dirty="0" smtClean="0"/>
              <a:t>Therefore, for large A, coherently diffractive nucleus cannot be separated from beamline without breaking up</a:t>
            </a:r>
            <a:endParaRPr lang="en-US" sz="160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E.C. Aschenauer</a:t>
            </a:r>
            <a:endParaRPr lang="en-US" altLang="ja-JP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PheniX Summer Student Program, June 2010</a:t>
            </a:r>
            <a:endParaRPr lang="en-US" altLang="ja-JP" dirty="0"/>
          </a:p>
        </p:txBody>
      </p:sp>
      <p:sp>
        <p:nvSpPr>
          <p:cNvPr id="5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34528F-7999-447C-97D5-73AC435583B4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  <p:graphicFrame>
        <p:nvGraphicFramePr>
          <p:cNvPr id="33798" name="Group 6"/>
          <p:cNvGraphicFramePr>
            <a:graphicFrameLocks noGrp="1" noChangeAspect="1"/>
          </p:cNvGraphicFramePr>
          <p:nvPr/>
        </p:nvGraphicFramePr>
        <p:xfrm>
          <a:off x="5735638" y="3441700"/>
          <a:ext cx="2189162" cy="2351088"/>
        </p:xfrm>
        <a:graphic>
          <a:graphicData uri="http://schemas.openxmlformats.org/drawingml/2006/table">
            <a:tbl>
              <a:tblPr firstRow="1">
                <a:tableStyleId>{72833802-FEF1-4C79-8D5D-14CF1EAF98D9}</a:tableStyleId>
              </a:tblPr>
              <a:tblGrid>
                <a:gridCol w="1119957"/>
                <a:gridCol w="1068851"/>
              </a:tblGrid>
              <a:tr h="4123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Times New Roman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sym typeface="Gill Sans" charset="0"/>
                        </a:rPr>
                        <a:t>species (A)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Gill Sans" charset="0"/>
                        <a:cs typeface="Gill Sans" charset="0"/>
                        <a:sym typeface="Gill Sans" charset="0"/>
                      </a:endParaRPr>
                    </a:p>
                  </a:txBody>
                  <a:tcPr marL="28570" marR="28570" marT="28570" marB="2857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Times New Roman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u="none" strike="noStrike" cap="none" normalizeH="0" baseline="0" dirty="0" err="1">
                          <a:ln>
                            <a:noFill/>
                          </a:ln>
                          <a:effectLst/>
                          <a:sym typeface="Gill Sans" charset="0"/>
                        </a:rPr>
                        <a:t>p</a:t>
                      </a:r>
                      <a:r>
                        <a:rPr kumimoji="0" lang="en-US" sz="1600" u="none" strike="noStrike" cap="none" normalizeH="0" baseline="-25000" dirty="0" err="1">
                          <a:ln>
                            <a:noFill/>
                          </a:ln>
                          <a:effectLst/>
                          <a:sym typeface="Gill Sans" charset="0"/>
                        </a:rPr>
                        <a:t>Tmin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Gill Sans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Times New Roman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Gill Sans" charset="0"/>
                        </a:rPr>
                        <a:t>(GeV/c</a:t>
                      </a: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sym typeface="Gill Sans" charset="0"/>
                        </a:rPr>
                        <a:t>)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Gill Sans" charset="0"/>
                        <a:cs typeface="Gill Sans" charset="0"/>
                        <a:sym typeface="Gill Sans" charset="0"/>
                      </a:endParaRPr>
                    </a:p>
                  </a:txBody>
                  <a:tcPr marL="28570" marR="28570" marT="28570" marB="28570" anchor="ctr" horzOverflow="overflow"/>
                </a:tc>
              </a:tr>
              <a:tr h="2278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Times New Roman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sym typeface="Gill Sans" charset="0"/>
                        </a:rPr>
                        <a:t>d (2)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n-lt"/>
                        <a:ea typeface="Gill Sans" charset="0"/>
                        <a:cs typeface="Gill Sans" charset="0"/>
                        <a:sym typeface="Gill Sans" charset="0"/>
                      </a:endParaRPr>
                    </a:p>
                  </a:txBody>
                  <a:tcPr marL="28570" marR="28570" marT="28570" marB="2857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Times New Roman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sym typeface="Gill Sans" charset="0"/>
                        </a:rPr>
                        <a:t>0.02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n-lt"/>
                        <a:ea typeface="Gill Sans" charset="0"/>
                        <a:cs typeface="Gill Sans" charset="0"/>
                        <a:sym typeface="Gill Sans" charset="0"/>
                      </a:endParaRPr>
                    </a:p>
                  </a:txBody>
                  <a:tcPr marL="28570" marR="28570" marT="28570" marB="28570" anchor="ctr" horzOverflow="overflow"/>
                </a:tc>
              </a:tr>
              <a:tr h="2278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Times New Roman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sym typeface="Gill Sans" charset="0"/>
                        </a:rPr>
                        <a:t>Si (28)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n-lt"/>
                        <a:ea typeface="Gill Sans" charset="0"/>
                        <a:cs typeface="Gill Sans" charset="0"/>
                        <a:sym typeface="Gill Sans" charset="0"/>
                      </a:endParaRPr>
                    </a:p>
                  </a:txBody>
                  <a:tcPr marL="28570" marR="28570" marT="28570" marB="2857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Times New Roman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sym typeface="Gill Sans" charset="0"/>
                        </a:rPr>
                        <a:t>0.22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n-lt"/>
                        <a:ea typeface="Gill Sans" charset="0"/>
                        <a:cs typeface="Gill Sans" charset="0"/>
                        <a:sym typeface="Gill Sans" charset="0"/>
                      </a:endParaRPr>
                    </a:p>
                  </a:txBody>
                  <a:tcPr marL="28570" marR="28570" marT="28570" marB="28570" anchor="ctr" horzOverflow="overflow"/>
                </a:tc>
              </a:tr>
              <a:tr h="2278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Times New Roman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sym typeface="Gill Sans" charset="0"/>
                        </a:rPr>
                        <a:t>Cu (64)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Gill Sans" charset="0"/>
                        <a:cs typeface="Gill Sans" charset="0"/>
                        <a:sym typeface="Gill Sans" charset="0"/>
                      </a:endParaRPr>
                    </a:p>
                  </a:txBody>
                  <a:tcPr marL="28570" marR="28570" marT="28570" marB="2857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Times New Roman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sym typeface="Gill Sans" charset="0"/>
                        </a:rPr>
                        <a:t>0.51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Gill Sans" charset="0"/>
                        <a:cs typeface="Gill Sans" charset="0"/>
                        <a:sym typeface="Gill Sans" charset="0"/>
                      </a:endParaRPr>
                    </a:p>
                  </a:txBody>
                  <a:tcPr marL="28570" marR="28570" marT="28570" marB="28570" anchor="ctr" horzOverflow="overflow"/>
                </a:tc>
              </a:tr>
              <a:tr h="2278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Times New Roman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sym typeface="Gill Sans" charset="0"/>
                        </a:rPr>
                        <a:t>In (115)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Gill Sans" charset="0"/>
                        <a:cs typeface="Gill Sans" charset="0"/>
                        <a:sym typeface="Gill Sans" charset="0"/>
                      </a:endParaRPr>
                    </a:p>
                  </a:txBody>
                  <a:tcPr marL="28570" marR="28570" marT="28570" marB="2857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Times New Roman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sym typeface="Gill Sans" charset="0"/>
                        </a:rPr>
                        <a:t>0.92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Gill Sans" charset="0"/>
                        <a:cs typeface="Gill Sans" charset="0"/>
                        <a:sym typeface="Gill Sans" charset="0"/>
                      </a:endParaRPr>
                    </a:p>
                  </a:txBody>
                  <a:tcPr marL="28570" marR="28570" marT="28570" marB="28570" anchor="ctr" horzOverflow="overflow"/>
                </a:tc>
              </a:tr>
              <a:tr h="2278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Times New Roman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sym typeface="Gill Sans" charset="0"/>
                        </a:rPr>
                        <a:t>Au (197)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Gill Sans" charset="0"/>
                        <a:cs typeface="Gill Sans" charset="0"/>
                        <a:sym typeface="Gill Sans" charset="0"/>
                      </a:endParaRPr>
                    </a:p>
                  </a:txBody>
                  <a:tcPr marL="28570" marR="28570" marT="28570" marB="2857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Times New Roman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sym typeface="Gill Sans" charset="0"/>
                        </a:rPr>
                        <a:t>1.58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Gill Sans" charset="0"/>
                        <a:cs typeface="Gill Sans" charset="0"/>
                        <a:sym typeface="Gill Sans" charset="0"/>
                      </a:endParaRPr>
                    </a:p>
                  </a:txBody>
                  <a:tcPr marL="28570" marR="28570" marT="28570" marB="28570" anchor="ctr" horzOverflow="overflow"/>
                </a:tc>
              </a:tr>
              <a:tr h="2278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Times New Roman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sym typeface="Gill Sans" charset="0"/>
                        </a:rPr>
                        <a:t>U (238)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Gill Sans" charset="0"/>
                        <a:cs typeface="Gill Sans" charset="0"/>
                        <a:sym typeface="Gill Sans" charset="0"/>
                      </a:endParaRPr>
                    </a:p>
                  </a:txBody>
                  <a:tcPr marL="28570" marR="28570" marT="28570" marB="2857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Times New Roman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sym typeface="Gill Sans" charset="0"/>
                        </a:rPr>
                        <a:t>1.90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Gill Sans" charset="0"/>
                        <a:cs typeface="Gill Sans" charset="0"/>
                        <a:sym typeface="Gill Sans" charset="0"/>
                      </a:endParaRPr>
                    </a:p>
                  </a:txBody>
                  <a:tcPr marL="28570" marR="28570" marT="28570" marB="28570" anchor="ctr" horzOverflow="overflow"/>
                </a:tc>
              </a:tr>
            </a:tbl>
          </a:graphicData>
        </a:graphic>
      </p:graphicFrame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45100" y="1060450"/>
            <a:ext cx="3444875" cy="192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3818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5500" y="4641850"/>
            <a:ext cx="3086100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4851400" y="1019175"/>
            <a:ext cx="4089400" cy="4616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rgbClr val="0000FF"/>
              </a:buClr>
              <a:buFont typeface="Wingdings" charset="2"/>
              <a:buChar char="q"/>
              <a:defRPr/>
            </a:pPr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 Need to rely on rapidity gap </a:t>
            </a:r>
          </a:p>
          <a:p>
            <a:pPr>
              <a:buClr>
                <a:srgbClr val="0000FF"/>
              </a:buClr>
              <a:defRPr/>
            </a:pPr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   method</a:t>
            </a:r>
          </a:p>
          <a:p>
            <a:pPr lvl="1">
              <a:buClr>
                <a:srgbClr val="0000FF"/>
              </a:buClr>
              <a:buFont typeface="Wingdings" charset="2"/>
              <a:buChar char="Ø"/>
              <a:defRPr/>
            </a:pPr>
            <a:r>
              <a:rPr lang="en-US" sz="1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 </a:t>
            </a:r>
            <a:r>
              <a:rPr lang="en-US" sz="1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simulations look good</a:t>
            </a:r>
          </a:p>
          <a:p>
            <a:pPr lvl="1">
              <a:buClr>
                <a:srgbClr val="0000FF"/>
              </a:buClr>
              <a:buFont typeface="Wingdings" charset="2"/>
              <a:buChar char="Ø"/>
              <a:defRPr/>
            </a:pPr>
            <a:r>
              <a:rPr lang="en-US" sz="1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 high eff. high purity</a:t>
            </a:r>
          </a:p>
          <a:p>
            <a:pPr lvl="1">
              <a:buClr>
                <a:srgbClr val="0000FF"/>
              </a:buClr>
              <a:defRPr/>
            </a:pPr>
            <a:r>
              <a:rPr lang="en-US" sz="1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   possible with gap alone</a:t>
            </a:r>
          </a:p>
          <a:p>
            <a:pPr lvl="2">
              <a:buClr>
                <a:srgbClr val="0000FF"/>
              </a:buClr>
              <a:buSzPct val="100000"/>
              <a:buFontTx/>
              <a:buBlip>
                <a:blip r:embed="rId4"/>
              </a:buBlip>
              <a:defRPr/>
            </a:pPr>
            <a:r>
              <a:rPr lang="en-US" sz="1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 ~1% contamination</a:t>
            </a:r>
          </a:p>
          <a:p>
            <a:pPr lvl="2">
              <a:buClr>
                <a:srgbClr val="0000FF"/>
              </a:buClr>
              <a:buSzPct val="100000"/>
              <a:buFontTx/>
              <a:buBlip>
                <a:blip r:embed="rId4"/>
              </a:buBlip>
              <a:defRPr/>
            </a:pPr>
            <a:r>
              <a:rPr lang="en-US" sz="1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 ~80% efficiency</a:t>
            </a:r>
          </a:p>
          <a:p>
            <a:pPr lvl="1">
              <a:buClr>
                <a:srgbClr val="0000FF"/>
              </a:buClr>
              <a:buFont typeface="Wingdings" charset="2"/>
              <a:buChar char="Ø"/>
              <a:defRPr/>
            </a:pPr>
            <a:r>
              <a:rPr lang="en-US" sz="1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 depends critical on detector </a:t>
            </a:r>
          </a:p>
          <a:p>
            <a:pPr lvl="1">
              <a:buClr>
                <a:srgbClr val="0000FF"/>
              </a:buClr>
              <a:defRPr/>
            </a:pPr>
            <a:r>
              <a:rPr lang="en-US" sz="1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   </a:t>
            </a:r>
            <a:r>
              <a:rPr lang="en-US" sz="16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hermeticity</a:t>
            </a:r>
            <a:endParaRPr lang="en-US" sz="1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  <a:ea typeface="ＭＳ Ｐゴシック" charset="-128"/>
            </a:endParaRPr>
          </a:p>
          <a:p>
            <a:pPr lvl="1">
              <a:buClr>
                <a:srgbClr val="0000FF"/>
              </a:buClr>
              <a:buFont typeface="Wingdings" charset="2"/>
              <a:buChar char="Ø"/>
              <a:defRPr/>
            </a:pPr>
            <a:r>
              <a:rPr lang="en-US" sz="1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 improve further by veto on </a:t>
            </a:r>
          </a:p>
          <a:p>
            <a:pPr lvl="1">
              <a:buClr>
                <a:srgbClr val="0000FF"/>
              </a:buClr>
              <a:defRPr/>
            </a:pPr>
            <a:r>
              <a:rPr lang="en-US" sz="1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   breakup of nuclei (DIS) </a:t>
            </a:r>
          </a:p>
          <a:p>
            <a:pPr>
              <a:buClr>
                <a:srgbClr val="0000FF"/>
              </a:buClr>
              <a:buFont typeface="Wingdings" charset="2"/>
              <a:buChar char="q"/>
              <a:defRPr/>
            </a:pP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 </a:t>
            </a:r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Very critical</a:t>
            </a:r>
          </a:p>
          <a:p>
            <a:pPr lvl="1">
              <a:buClr>
                <a:srgbClr val="0000FF"/>
              </a:buClr>
              <a:buFont typeface="Wingdings" charset="2"/>
              <a:buChar char="Ø"/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 mandatory to detect nuclear</a:t>
            </a:r>
          </a:p>
          <a:p>
            <a:pPr lvl="1">
              <a:buClr>
                <a:srgbClr val="0000FF"/>
              </a:buClr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   fragments from breakup</a:t>
            </a:r>
          </a:p>
          <a:p>
            <a:pPr lvl="1">
              <a:buClr>
                <a:srgbClr val="0000FF"/>
              </a:buClr>
              <a:buFont typeface="Wingdings" charset="2"/>
              <a:buChar char="Ø"/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n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: Zero-Degree calorimeter</a:t>
            </a:r>
          </a:p>
          <a:p>
            <a:pPr lvl="1">
              <a:buClr>
                <a:srgbClr val="0000FF"/>
              </a:buClr>
              <a:buFont typeface="Wingdings" charset="2"/>
              <a:buChar char="Ø"/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p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,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Afrag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: Forward Spectrometer</a:t>
            </a:r>
          </a:p>
          <a:p>
            <a:pPr lvl="1">
              <a:buClr>
                <a:srgbClr val="0000FF"/>
              </a:buClr>
              <a:buFont typeface="Wingdings" charset="2"/>
              <a:buChar char="Ø"/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 New idea: Use U instead of AU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  <a:ea typeface="ＭＳ Ｐゴシック" charset="-128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QED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Q</a:t>
            </a:r>
            <a:r>
              <a:rPr lang="en-US" dirty="0" smtClean="0">
                <a:solidFill>
                  <a:srgbClr val="0000FF"/>
                </a:solidFill>
              </a:rPr>
              <a:t>C</a:t>
            </a:r>
            <a:r>
              <a:rPr lang="en-US" dirty="0" smtClean="0">
                <a:solidFill>
                  <a:srgbClr val="00FF00"/>
                </a:solidFill>
              </a:rPr>
              <a:t>D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E.C. Aschenauer</a:t>
            </a:r>
            <a:endParaRPr lang="en-US" altLang="ja-JP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PheniX Summer Student Program, June 2010</a:t>
            </a:r>
            <a:endParaRPr lang="en-US" altLang="ja-JP" dirty="0"/>
          </a:p>
        </p:txBody>
      </p:sp>
      <p:sp>
        <p:nvSpPr>
          <p:cNvPr id="6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ECABFE-CCEA-4118-88E4-8FCCDF82E4BC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25601" name="Rectangle 1"/>
          <p:cNvSpPr>
            <a:spLocks noGrp="1" noChangeArrowheads="1"/>
          </p:cNvSpPr>
          <p:nvPr>
            <p:ph type="body" idx="4294967295"/>
          </p:nvPr>
        </p:nvSpPr>
        <p:spPr>
          <a:xfrm>
            <a:off x="0" y="750888"/>
            <a:ext cx="8912225" cy="1517650"/>
          </a:xfrm>
        </p:spPr>
        <p:txBody>
          <a:bodyPr/>
          <a:lstStyle/>
          <a:p>
            <a:pPr marL="357175" eaLnBrk="1" hangingPunct="1">
              <a:buFont typeface="Wingdings" charset="2"/>
              <a:buChar char="q"/>
              <a:defRPr/>
            </a:pPr>
            <a:r>
              <a:rPr lang="en-US" dirty="0"/>
              <a:t>Potentials:</a:t>
            </a:r>
            <a:endParaRPr lang="en-US" dirty="0" smtClean="0"/>
          </a:p>
          <a:p>
            <a:pPr marL="357175" eaLnBrk="1" hangingPunct="1">
              <a:buFont typeface="Wingdings" charset="2"/>
              <a:buNone/>
              <a:defRPr/>
            </a:pPr>
            <a:endParaRPr lang="en-US" sz="2000" dirty="0" smtClean="0"/>
          </a:p>
          <a:p>
            <a:pPr marL="357175" eaLnBrk="1" hangingPunct="1">
              <a:buFont typeface="Wingdings" charset="2"/>
              <a:buNone/>
              <a:defRPr/>
            </a:pPr>
            <a:endParaRPr lang="en-US" sz="2000" dirty="0" smtClean="0"/>
          </a:p>
          <a:p>
            <a:pPr marL="491115" lvl="1" eaLnBrk="1" hangingPunct="1">
              <a:buFont typeface="Wingdings" charset="2"/>
              <a:buChar char="Ø"/>
              <a:defRPr/>
            </a:pPr>
            <a:r>
              <a:rPr lang="en-US" dirty="0" smtClean="0"/>
              <a:t>long </a:t>
            </a:r>
            <a:r>
              <a:rPr lang="en-US" dirty="0"/>
              <a:t>range aspect of </a:t>
            </a:r>
            <a:r>
              <a:rPr lang="en-US" dirty="0" err="1"/>
              <a:t>V</a:t>
            </a:r>
            <a:r>
              <a:rPr lang="en-US" baseline="-6000" dirty="0" err="1"/>
              <a:t>s</a:t>
            </a:r>
            <a:r>
              <a:rPr lang="en-US" dirty="0" err="1"/>
              <a:t>(r</a:t>
            </a:r>
            <a:r>
              <a:rPr lang="en-US" dirty="0"/>
              <a:t>) leads to</a:t>
            </a:r>
            <a:r>
              <a:rPr lang="en-US" dirty="0">
                <a:solidFill>
                  <a:srgbClr val="0000FF"/>
                </a:solidFill>
              </a:rPr>
              <a:t> quark confinement</a:t>
            </a:r>
            <a:r>
              <a:rPr lang="en-US" dirty="0">
                <a:solidFill>
                  <a:srgbClr val="800080"/>
                </a:solidFill>
              </a:rPr>
              <a:t> </a:t>
            </a:r>
            <a:r>
              <a:rPr lang="en-US" dirty="0"/>
              <a:t>and the existence of </a:t>
            </a:r>
            <a:r>
              <a:rPr lang="en-US" dirty="0" err="1"/>
              <a:t>nucelons</a:t>
            </a:r>
            <a:endParaRPr lang="en-US" dirty="0"/>
          </a:p>
        </p:txBody>
      </p:sp>
      <p:graphicFrame>
        <p:nvGraphicFramePr>
          <p:cNvPr id="25603" name="Group 3"/>
          <p:cNvGraphicFramePr>
            <a:graphicFrameLocks noGrp="1"/>
          </p:cNvGraphicFramePr>
          <p:nvPr/>
        </p:nvGraphicFramePr>
        <p:xfrm>
          <a:off x="3094038" y="2868613"/>
          <a:ext cx="5502275" cy="314007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770311"/>
                <a:gridCol w="2393156"/>
                <a:gridCol w="1338337"/>
              </a:tblGrid>
              <a:tr h="571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Zapf Dingbats" pitchFamily="-108" charset="2"/>
                        <a:buNone/>
                        <a:tabLst>
                          <a:tab pos="914400" algn="l"/>
                        </a:tabLst>
                      </a:pP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ヒラギノ角ゴ ProN W3" pitchFamily="-108" charset="-128"/>
                        <a:cs typeface="ヒラギノ角ゴ ProN W3" pitchFamily="-108" charset="-128"/>
                        <a:sym typeface="Gill Sans" pitchFamily="-108" charset="0"/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Zapf Dingbats" pitchFamily="-108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100" b="1" u="none" strike="noStrike" cap="none" normalizeH="0" baseline="0">
                          <a:ln>
                            <a:noFill/>
                          </a:ln>
                          <a:effectLst/>
                          <a:sym typeface="Gill Sans" pitchFamily="-108" charset="0"/>
                        </a:rPr>
                        <a:t>QED</a:t>
                      </a:r>
                      <a:endParaRPr kumimoji="0" lang="en-US" sz="2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Gill Sans" pitchFamily="-108" charset="0"/>
                        <a:cs typeface="Gill Sans" pitchFamily="-108" charset="0"/>
                        <a:sym typeface="Gill Sans" pitchFamily="-108" charset="0"/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Zapf Dingbats" pitchFamily="-108" charset="2"/>
                        <a:buNone/>
                        <a:tabLst>
                          <a:tab pos="914400" algn="l"/>
                        </a:tabLst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Q</a:t>
                      </a:r>
                      <a:r>
                        <a:rPr lang="en-US" sz="2400" b="1" dirty="0" smtClean="0">
                          <a:solidFill>
                            <a:srgbClr val="0000FF"/>
                          </a:solidFill>
                        </a:rPr>
                        <a:t>C</a:t>
                      </a:r>
                      <a:r>
                        <a:rPr lang="en-US" sz="2400" b="1" dirty="0" smtClean="0">
                          <a:solidFill>
                            <a:srgbClr val="00FF00"/>
                          </a:solidFill>
                        </a:rPr>
                        <a:t>D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+mn-lt"/>
                        <a:ea typeface="Gill Sans" pitchFamily="-108" charset="0"/>
                        <a:cs typeface="Gill Sans" pitchFamily="-108" charset="0"/>
                        <a:sym typeface="Gill Sans" pitchFamily="-108" charset="0"/>
                      </a:endParaRPr>
                    </a:p>
                  </a:txBody>
                  <a:tcPr marL="35719" marR="35719" marT="35719" marB="35719" anchor="ctr" horzOverflow="overflow"/>
                </a:tc>
              </a:tr>
              <a:tr h="5938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Zapf Dingbats" pitchFamily="-108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100" b="1" u="none" strike="noStrike" cap="none" normalizeH="0" baseline="0" dirty="0">
                          <a:ln>
                            <a:noFill/>
                          </a:ln>
                          <a:effectLst/>
                          <a:sym typeface="Gill Sans" pitchFamily="-108" charset="0"/>
                        </a:rPr>
                        <a:t>Charges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Gill Sans" pitchFamily="-108" charset="0"/>
                        <a:cs typeface="Gill Sans" pitchFamily="-108" charset="0"/>
                        <a:sym typeface="Gill Sans" pitchFamily="-108" charset="0"/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Zapf Dingbats" pitchFamily="-108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100" b="1" u="none" strike="noStrike" cap="none" normalizeH="0" baseline="0" dirty="0">
                          <a:ln>
                            <a:noFill/>
                          </a:ln>
                          <a:effectLst/>
                          <a:sym typeface="Gill Sans" pitchFamily="-108" charset="0"/>
                        </a:rPr>
                        <a:t>electric (2)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Gill Sans" pitchFamily="-108" charset="0"/>
                        <a:cs typeface="Gill Sans" pitchFamily="-108" charset="0"/>
                        <a:sym typeface="Gill Sans" pitchFamily="-108" charset="0"/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Zapf Dingbats" pitchFamily="-108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1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sym typeface="Gill Sans" pitchFamily="-108" charset="0"/>
                        </a:rPr>
                        <a:t>co</a:t>
                      </a:r>
                      <a:r>
                        <a:rPr kumimoji="0" lang="en-US" sz="21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sym typeface="Gill Sans" pitchFamily="-108" charset="0"/>
                        </a:rPr>
                        <a:t>lo</a:t>
                      </a:r>
                      <a:r>
                        <a:rPr kumimoji="0" lang="en-US" sz="21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sym typeface="Gill Sans" pitchFamily="-108" charset="0"/>
                        </a:rPr>
                        <a:t>ur</a:t>
                      </a:r>
                      <a:r>
                        <a:rPr kumimoji="0" lang="en-US" sz="2100" b="1" u="none" strike="noStrike" cap="none" normalizeH="0" baseline="0" dirty="0">
                          <a:ln>
                            <a:noFill/>
                          </a:ln>
                          <a:effectLst/>
                          <a:sym typeface="Gill Sans" pitchFamily="-108" charset="0"/>
                        </a:rPr>
                        <a:t> (3)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Gill Sans" pitchFamily="-108" charset="0"/>
                        <a:cs typeface="Gill Sans" pitchFamily="-108" charset="0"/>
                        <a:sym typeface="Gill Sans" pitchFamily="-108" charset="0"/>
                      </a:endParaRPr>
                    </a:p>
                  </a:txBody>
                  <a:tcPr marL="35719" marR="35719" marT="35719" marB="35719" anchor="ctr" horzOverflow="overflow"/>
                </a:tc>
              </a:tr>
              <a:tr h="5826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Zapf Dingbats" pitchFamily="-108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100" b="1" u="none" strike="noStrike" cap="none" normalizeH="0" baseline="0">
                          <a:ln>
                            <a:noFill/>
                          </a:ln>
                          <a:effectLst/>
                          <a:sym typeface="Gill Sans" pitchFamily="-108" charset="0"/>
                        </a:rPr>
                        <a:t>gauge bosons</a:t>
                      </a:r>
                      <a:endParaRPr kumimoji="0" lang="en-US" sz="2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Gill Sans" pitchFamily="-108" charset="0"/>
                        <a:cs typeface="Gill Sans" pitchFamily="-108" charset="0"/>
                        <a:sym typeface="Gill Sans" pitchFamily="-108" charset="0"/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Zapf Dingbats" pitchFamily="-108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100" b="1" u="none" strike="noStrike" cap="none" normalizeH="0" baseline="0">
                          <a:ln>
                            <a:noFill/>
                          </a:ln>
                          <a:effectLst/>
                          <a:sym typeface="Gill Sans" pitchFamily="-108" charset="0"/>
                        </a:rPr>
                        <a:t>γ</a:t>
                      </a:r>
                      <a:endParaRPr kumimoji="0" lang="en-US" sz="2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Lucida Grande" pitchFamily="-108" charset="0"/>
                        <a:cs typeface="Lucida Grande" pitchFamily="-108" charset="0"/>
                        <a:sym typeface="Gill Sans" pitchFamily="-108" charset="0"/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Zapf Dingbats" pitchFamily="-108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100" b="1" u="none" strike="noStrike" cap="none" normalizeH="0" baseline="0" dirty="0" err="1">
                          <a:ln>
                            <a:noFill/>
                          </a:ln>
                          <a:effectLst/>
                          <a:sym typeface="Gill Sans" pitchFamily="-108" charset="0"/>
                        </a:rPr>
                        <a:t>g</a:t>
                      </a:r>
                      <a:r>
                        <a:rPr kumimoji="0" lang="en-US" sz="2100" b="1" u="none" strike="noStrike" cap="none" normalizeH="0" baseline="0" dirty="0">
                          <a:ln>
                            <a:noFill/>
                          </a:ln>
                          <a:effectLst/>
                          <a:sym typeface="Gill Sans" pitchFamily="-108" charset="0"/>
                        </a:rPr>
                        <a:t> (8)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Gill Sans" pitchFamily="-108" charset="0"/>
                        <a:cs typeface="Gill Sans" pitchFamily="-108" charset="0"/>
                        <a:sym typeface="Gill Sans" pitchFamily="-108" charset="0"/>
                      </a:endParaRPr>
                    </a:p>
                  </a:txBody>
                  <a:tcPr marL="35719" marR="35719" marT="35719" marB="35719" anchor="ctr" horzOverflow="overflow"/>
                </a:tc>
              </a:tr>
              <a:tr h="6049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Zapf Dingbats" pitchFamily="-108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100" b="1" u="none" strike="noStrike" cap="none" normalizeH="0" baseline="0">
                          <a:ln>
                            <a:noFill/>
                          </a:ln>
                          <a:effectLst/>
                          <a:sym typeface="Gill Sans" pitchFamily="-108" charset="0"/>
                        </a:rPr>
                        <a:t>charged?</a:t>
                      </a:r>
                      <a:endParaRPr kumimoji="0" lang="en-US" sz="2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Gill Sans" pitchFamily="-108" charset="0"/>
                        <a:cs typeface="Gill Sans" pitchFamily="-108" charset="0"/>
                        <a:sym typeface="Gill Sans" pitchFamily="-108" charset="0"/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Zapf Dingbats" pitchFamily="-108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100" b="1" u="none" strike="noStrike" cap="none" normalizeH="0" baseline="0">
                          <a:ln>
                            <a:noFill/>
                          </a:ln>
                          <a:effectLst/>
                          <a:sym typeface="Gill Sans" pitchFamily="-108" charset="0"/>
                        </a:rPr>
                        <a:t>no</a:t>
                      </a:r>
                      <a:endParaRPr kumimoji="0" lang="en-US" sz="2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Gill Sans" pitchFamily="-108" charset="0"/>
                        <a:cs typeface="Gill Sans" pitchFamily="-108" charset="0"/>
                        <a:sym typeface="Gill Sans" pitchFamily="-108" charset="0"/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Zapf Dingbats" pitchFamily="-108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sym typeface="Gill Sans" pitchFamily="-108" charset="0"/>
                        </a:rPr>
                        <a:t>y</a:t>
                      </a:r>
                      <a:r>
                        <a:rPr kumimoji="0" lang="en-US" sz="21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sym typeface="Gill Sans" pitchFamily="-108" charset="0"/>
                        </a:rPr>
                        <a:t>e</a:t>
                      </a:r>
                      <a:r>
                        <a:rPr kumimoji="0" lang="en-US" sz="21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sym typeface="Gill Sans" pitchFamily="-108" charset="0"/>
                        </a:rPr>
                        <a:t>s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+mn-lt"/>
                        <a:ea typeface="Gill Sans" pitchFamily="-108" charset="0"/>
                        <a:cs typeface="Gill Sans" pitchFamily="-108" charset="0"/>
                        <a:sym typeface="Gill Sans" pitchFamily="-108" charset="0"/>
                      </a:endParaRPr>
                    </a:p>
                  </a:txBody>
                  <a:tcPr marL="35719" marR="35719" marT="35719" marB="35719" anchor="ctr" horzOverflow="overflow"/>
                </a:tc>
              </a:tr>
              <a:tr h="7880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Zapf Dingbats" pitchFamily="-108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100" b="1" u="none" strike="noStrike" cap="none" normalizeH="0" baseline="0">
                          <a:ln>
                            <a:noFill/>
                          </a:ln>
                          <a:effectLst/>
                          <a:sym typeface="Gill Sans" pitchFamily="-108" charset="0"/>
                        </a:rPr>
                        <a:t>coupling strength</a:t>
                      </a:r>
                      <a:endParaRPr kumimoji="0" lang="en-US" sz="2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Gill Sans" pitchFamily="-108" charset="0"/>
                        <a:cs typeface="Gill Sans" pitchFamily="-108" charset="0"/>
                        <a:sym typeface="Gill Sans" pitchFamily="-108" charset="0"/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Zapf Dingbats" pitchFamily="-108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100" b="1" u="none" strike="noStrike" cap="none" normalizeH="0" baseline="0">
                          <a:ln>
                            <a:noFill/>
                          </a:ln>
                          <a:effectLst/>
                          <a:sym typeface="Gill Sans" pitchFamily="-108" charset="0"/>
                        </a:rPr>
                        <a:t>α</a:t>
                      </a:r>
                      <a:r>
                        <a:rPr kumimoji="0" lang="en-US" sz="2100" b="1" u="none" strike="noStrike" cap="none" normalizeH="0" baseline="-6000">
                          <a:ln>
                            <a:noFill/>
                          </a:ln>
                          <a:effectLst/>
                          <a:sym typeface="Gill Sans" pitchFamily="-108" charset="0"/>
                        </a:rPr>
                        <a:t>em</a:t>
                      </a:r>
                      <a:r>
                        <a:rPr kumimoji="0" lang="en-US" sz="2100" b="1" u="none" strike="noStrike" cap="none" normalizeH="0" baseline="0">
                          <a:ln>
                            <a:noFill/>
                          </a:ln>
                          <a:effectLst/>
                          <a:sym typeface="Gill Sans" pitchFamily="-108" charset="0"/>
                        </a:rPr>
                        <a:t> = e</a:t>
                      </a:r>
                      <a:r>
                        <a:rPr kumimoji="0" lang="en-US" sz="2100" b="1" u="none" strike="noStrike" cap="none" normalizeH="0" baseline="32000">
                          <a:ln>
                            <a:noFill/>
                          </a:ln>
                          <a:effectLst/>
                          <a:sym typeface="Gill Sans" pitchFamily="-108" charset="0"/>
                        </a:rPr>
                        <a:t>2</a:t>
                      </a:r>
                      <a:r>
                        <a:rPr kumimoji="0" lang="en-US" sz="2100" b="1" u="none" strike="noStrike" cap="none" normalizeH="0" baseline="0">
                          <a:ln>
                            <a:noFill/>
                          </a:ln>
                          <a:effectLst/>
                          <a:sym typeface="Gill Sans" pitchFamily="-108" charset="0"/>
                        </a:rPr>
                        <a:t>/4π ≈ 1/137</a:t>
                      </a:r>
                      <a:endParaRPr kumimoji="0" lang="en-US" sz="2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Lucida Grande" pitchFamily="-108" charset="0"/>
                        <a:cs typeface="Lucida Grande" pitchFamily="-108" charset="0"/>
                        <a:sym typeface="Gill Sans" pitchFamily="-108" charset="0"/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Zapf Dingbats" pitchFamily="-108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100" b="1" u="none" strike="noStrike" cap="none" normalizeH="0" baseline="0" dirty="0" err="1">
                          <a:ln>
                            <a:noFill/>
                          </a:ln>
                          <a:effectLst/>
                          <a:sym typeface="Gill Sans" pitchFamily="-108" charset="0"/>
                        </a:rPr>
                        <a:t>α</a:t>
                      </a:r>
                      <a:r>
                        <a:rPr kumimoji="0" lang="en-US" sz="2100" b="1" u="none" strike="noStrike" cap="none" normalizeH="0" baseline="-6000" dirty="0" err="1">
                          <a:ln>
                            <a:noFill/>
                          </a:ln>
                          <a:effectLst/>
                          <a:sym typeface="Gill Sans" pitchFamily="-108" charset="0"/>
                        </a:rPr>
                        <a:t>s</a:t>
                      </a:r>
                      <a:r>
                        <a:rPr kumimoji="0" lang="en-US" sz="2100" b="1" u="none" strike="noStrike" cap="none" normalizeH="0" baseline="0" dirty="0">
                          <a:ln>
                            <a:noFill/>
                          </a:ln>
                          <a:effectLst/>
                          <a:sym typeface="Gill Sans" pitchFamily="-108" charset="0"/>
                        </a:rPr>
                        <a:t> ≈ 0.3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Lucida Grande" pitchFamily="-108" charset="0"/>
                        <a:cs typeface="Lucida Grande" pitchFamily="-108" charset="0"/>
                        <a:sym typeface="Gill Sans" pitchFamily="-108" charset="0"/>
                      </a:endParaRPr>
                    </a:p>
                  </a:txBody>
                  <a:tcPr marL="35719" marR="35719" marT="35719" marB="35719" anchor="ctr" horzOverflow="overflow"/>
                </a:tc>
              </a:tr>
            </a:tbl>
          </a:graphicData>
        </a:graphic>
      </p:graphicFrame>
      <p:grpSp>
        <p:nvGrpSpPr>
          <p:cNvPr id="428068" name="Group 57"/>
          <p:cNvGrpSpPr>
            <a:grpSpLocks/>
          </p:cNvGrpSpPr>
          <p:nvPr/>
        </p:nvGrpSpPr>
        <p:grpSpPr bwMode="auto">
          <a:xfrm>
            <a:off x="441325" y="2840038"/>
            <a:ext cx="2454275" cy="3221037"/>
            <a:chOff x="0" y="0"/>
            <a:chExt cx="2200" cy="2885"/>
          </a:xfrm>
        </p:grpSpPr>
        <p:pic>
          <p:nvPicPr>
            <p:cNvPr id="428069" name="Picture 58">
              <a:hlinkClick r:id="rId3"/>
            </p:cNvPr>
            <p:cNvPicPr>
              <a:picLocks noChangeArrowheads="1"/>
            </p:cNvPicPr>
            <p:nvPr/>
          </p:nvPicPr>
          <p:blipFill>
            <a:blip r:embed="rId4"/>
            <a:srcRect l="49397" t="50888"/>
            <a:stretch>
              <a:fillRect/>
            </a:stretch>
          </p:blipFill>
          <p:spPr bwMode="auto">
            <a:xfrm>
              <a:off x="0" y="1413"/>
              <a:ext cx="2200" cy="147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428070" name="Picture 59">
              <a:hlinkClick r:id="rId3"/>
            </p:cNvPr>
            <p:cNvPicPr>
              <a:picLocks noChangeArrowheads="1"/>
            </p:cNvPicPr>
            <p:nvPr/>
          </p:nvPicPr>
          <p:blipFill>
            <a:blip r:embed="rId4"/>
            <a:srcRect l="473" t="50888" r="48674"/>
            <a:stretch>
              <a:fillRect/>
            </a:stretch>
          </p:blipFill>
          <p:spPr bwMode="auto">
            <a:xfrm>
              <a:off x="0" y="0"/>
              <a:ext cx="2200" cy="147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graphicFrame>
        <p:nvGraphicFramePr>
          <p:cNvPr id="428034" name="Object 2"/>
          <p:cNvGraphicFramePr>
            <a:graphicFrameLocks noChangeAspect="1"/>
          </p:cNvGraphicFramePr>
          <p:nvPr/>
        </p:nvGraphicFramePr>
        <p:xfrm>
          <a:off x="4508500" y="3327400"/>
          <a:ext cx="127000" cy="203200"/>
        </p:xfrm>
        <a:graphic>
          <a:graphicData uri="http://schemas.openxmlformats.org/presentationml/2006/ole">
            <p:oleObj spid="_x0000_s428034" name="Equation" r:id="rId5" imgW="127000" imgH="203200" progId="">
              <p:embed/>
            </p:oleObj>
          </a:graphicData>
        </a:graphic>
      </p:graphicFrame>
      <p:graphicFrame>
        <p:nvGraphicFramePr>
          <p:cNvPr id="428035" name="Object 3"/>
          <p:cNvGraphicFramePr>
            <a:graphicFrameLocks noChangeAspect="1"/>
          </p:cNvGraphicFramePr>
          <p:nvPr/>
        </p:nvGraphicFramePr>
        <p:xfrm>
          <a:off x="5083175" y="973138"/>
          <a:ext cx="2316163" cy="866775"/>
        </p:xfrm>
        <a:graphic>
          <a:graphicData uri="http://schemas.openxmlformats.org/presentationml/2006/ole">
            <p:oleObj spid="_x0000_s428035" name="Equation" r:id="rId6" imgW="1358900" imgH="508000" progId="">
              <p:embed/>
            </p:oleObj>
          </a:graphicData>
        </a:graphic>
      </p:graphicFrame>
      <p:graphicFrame>
        <p:nvGraphicFramePr>
          <p:cNvPr id="428036" name="Object 4"/>
          <p:cNvGraphicFramePr>
            <a:graphicFrameLocks noChangeAspect="1"/>
          </p:cNvGraphicFramePr>
          <p:nvPr/>
        </p:nvGraphicFramePr>
        <p:xfrm>
          <a:off x="1193800" y="1049338"/>
          <a:ext cx="2870200" cy="809625"/>
        </p:xfrm>
        <a:graphic>
          <a:graphicData uri="http://schemas.openxmlformats.org/presentationml/2006/ole">
            <p:oleObj spid="_x0000_s428036" name="Equation" r:id="rId7" imgW="1981200" imgH="558800" progId="">
              <p:embed/>
            </p:oleObj>
          </a:graphicData>
        </a:graphic>
      </p:graphicFrame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/>
              <a:t>Experimental Prerequisites</a:t>
            </a:r>
            <a:endParaRPr lang="en-GB" sz="3200"/>
          </a:p>
        </p:txBody>
      </p:sp>
      <p:sp>
        <p:nvSpPr>
          <p:cNvPr id="20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E.C. Aschenauer</a:t>
            </a:r>
            <a:endParaRPr lang="it-IT" dirty="0"/>
          </a:p>
        </p:txBody>
      </p:sp>
      <p:sp>
        <p:nvSpPr>
          <p:cNvPr id="19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PheniX Summer Student Program, June 2010</a:t>
            </a:r>
            <a:endParaRPr lang="it-IT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B1E985-94C1-499C-8250-A02C89087A60}" type="slidenum">
              <a:rPr lang="it-IT"/>
              <a:pPr>
                <a:defRPr/>
              </a:pPr>
              <a:t>7</a:t>
            </a:fld>
            <a:endParaRPr lang="it-IT"/>
          </a:p>
        </p:txBody>
      </p:sp>
      <p:pic>
        <p:nvPicPr>
          <p:cNvPr id="582659" name="Picture 3" descr="cern_logo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5145088"/>
            <a:ext cx="635000" cy="635000"/>
          </a:xfrm>
        </p:spPr>
      </p:pic>
      <p:pic>
        <p:nvPicPr>
          <p:cNvPr id="582660" name="Picture 4" descr="jeff_lab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5859463"/>
            <a:ext cx="1930400" cy="350837"/>
          </a:xfrm>
        </p:spPr>
      </p:pic>
      <p:pic>
        <p:nvPicPr>
          <p:cNvPr id="582666" name="Picture 10" descr="slac_logo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/>
          <a:srcRect/>
          <a:stretch>
            <a:fillRect/>
          </a:stretch>
        </p:blipFill>
        <p:spPr>
          <a:xfrm>
            <a:off x="0" y="5645150"/>
            <a:ext cx="611188" cy="596900"/>
          </a:xfrm>
        </p:spPr>
      </p:pic>
      <p:sp>
        <p:nvSpPr>
          <p:cNvPr id="582661" name="Text Box 5"/>
          <p:cNvSpPr txBox="1">
            <a:spLocks noChangeArrowheads="1"/>
          </p:cNvSpPr>
          <p:nvPr/>
        </p:nvSpPr>
        <p:spPr bwMode="auto">
          <a:xfrm>
            <a:off x="222250" y="1446213"/>
            <a:ext cx="5429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Blip>
                <a:blip r:embed="rId6"/>
              </a:buBlip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Helvetica" charset="0"/>
                <a:ea typeface="ＭＳ Ｐゴシック" charset="-128"/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ＭＳ Ｐゴシック" charset="-128"/>
              </a:rPr>
              <a:t>longitudinally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ＭＳ Ｐゴシック" charset="-128"/>
              </a:rPr>
              <a:t> un-(polarized) 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ＭＳ Ｐゴシック" charset="-128"/>
              </a:rPr>
              <a:t>lepton beam</a:t>
            </a:r>
            <a:endParaRPr lang="en-GB" dirty="0"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  <a:ea typeface="ＭＳ Ｐゴシック" charset="-128"/>
            </a:endParaRPr>
          </a:p>
        </p:txBody>
      </p:sp>
      <p:sp>
        <p:nvSpPr>
          <p:cNvPr id="582662" name="Text Box 6"/>
          <p:cNvSpPr txBox="1">
            <a:spLocks noChangeArrowheads="1"/>
          </p:cNvSpPr>
          <p:nvPr/>
        </p:nvSpPr>
        <p:spPr bwMode="auto">
          <a:xfrm>
            <a:off x="244475" y="1882775"/>
            <a:ext cx="57245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Blip>
                <a:blip r:embed="rId6"/>
              </a:buBlip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Helvetica" charset="0"/>
                <a:ea typeface="ＭＳ Ｐゴシック" charset="-128"/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ＭＳ Ｐゴシック" charset="-128"/>
              </a:rPr>
              <a:t>longitudinally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ＭＳ Ｐゴシック" charset="-128"/>
              </a:rPr>
              <a:t> un-(polarized) 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ＭＳ Ｐゴシック" charset="-128"/>
              </a:rPr>
              <a:t>nuclear target</a:t>
            </a:r>
            <a:endParaRPr lang="en-GB" dirty="0"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  <a:ea typeface="ＭＳ Ｐゴシック" charset="-128"/>
            </a:endParaRPr>
          </a:p>
        </p:txBody>
      </p:sp>
      <p:sp>
        <p:nvSpPr>
          <p:cNvPr id="582663" name="Text Box 7"/>
          <p:cNvSpPr txBox="1">
            <a:spLocks noChangeArrowheads="1"/>
          </p:cNvSpPr>
          <p:nvPr/>
        </p:nvSpPr>
        <p:spPr bwMode="auto">
          <a:xfrm>
            <a:off x="244475" y="2339975"/>
            <a:ext cx="5037138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Blip>
                <a:blip r:embed="rId6"/>
              </a:buBlip>
              <a:defRPr/>
            </a:pP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Helvetica" charset="0"/>
                <a:ea typeface="ＭＳ Ｐゴシック" charset="-128"/>
              </a:rPr>
              <a:t> </a:t>
            </a: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ＭＳ Ｐゴシック" charset="-128"/>
              </a:rPr>
              <a:t>large geometrical acceptance</a:t>
            </a:r>
          </a:p>
          <a:p>
            <a:pPr lvl="1">
              <a:buFontTx/>
              <a:buBlip>
                <a:blip r:embed="rId7"/>
              </a:buBlip>
              <a:defRPr/>
            </a:pP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ＭＳ Ｐゴシック" charset="-128"/>
              </a:rPr>
              <a:t> small angles</a:t>
            </a:r>
          </a:p>
          <a:p>
            <a:pPr lvl="1">
              <a:defRPr/>
            </a:pP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ＭＳ Ｐゴシック" charset="-128"/>
              </a:rPr>
              <a:t>    limited by synchrotron radiation</a:t>
            </a:r>
          </a:p>
          <a:p>
            <a:pPr lvl="1">
              <a:buFontTx/>
              <a:buBlip>
                <a:blip r:embed="rId7"/>
              </a:buBlip>
              <a:defRPr/>
            </a:pP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ＭＳ Ｐゴシック" charset="-128"/>
              </a:rPr>
              <a:t> big angles</a:t>
            </a:r>
          </a:p>
          <a:p>
            <a:pPr lvl="1">
              <a:defRPr/>
            </a:pP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ＭＳ Ｐゴシック" charset="-128"/>
              </a:rPr>
              <a:t>    limited by money</a:t>
            </a:r>
            <a:endParaRPr lang="en-GB"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  <a:ea typeface="ＭＳ Ｐゴシック" charset="-128"/>
            </a:endParaRPr>
          </a:p>
        </p:txBody>
      </p:sp>
      <p:sp>
        <p:nvSpPr>
          <p:cNvPr id="582664" name="Text Box 8"/>
          <p:cNvSpPr txBox="1">
            <a:spLocks noChangeArrowheads="1"/>
          </p:cNvSpPr>
          <p:nvPr/>
        </p:nvSpPr>
        <p:spPr bwMode="auto">
          <a:xfrm>
            <a:off x="301625" y="3997325"/>
            <a:ext cx="3748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Blip>
                <a:blip r:embed="rId6"/>
              </a:buBlip>
              <a:defRPr/>
            </a:pP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Helvetica" charset="0"/>
                <a:ea typeface="ＭＳ Ｐゴシック" charset="-128"/>
              </a:rPr>
              <a:t> </a:t>
            </a: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ＭＳ Ｐゴシック" charset="-128"/>
              </a:rPr>
              <a:t>good particle identification</a:t>
            </a:r>
            <a:endParaRPr lang="en-GB"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  <a:ea typeface="ＭＳ Ｐゴシック" charset="-128"/>
            </a:endParaRPr>
          </a:p>
        </p:txBody>
      </p:sp>
      <p:pic>
        <p:nvPicPr>
          <p:cNvPr id="582667" name="Picture 11" descr="dblue-white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12963" y="5138738"/>
            <a:ext cx="598487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kin_semi_new1.eps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97463" y="1257300"/>
            <a:ext cx="335915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kin_semi_new2.eps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084763" y="1258888"/>
            <a:ext cx="3670300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 descr="kin_semi_new3.eps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440238" y="1524000"/>
            <a:ext cx="4703762" cy="375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3" descr="kin_semi_new.eps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440238" y="1509713"/>
            <a:ext cx="4703762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2665" name="Text Box 9"/>
          <p:cNvSpPr txBox="1">
            <a:spLocks noChangeArrowheads="1"/>
          </p:cNvSpPr>
          <p:nvPr/>
        </p:nvSpPr>
        <p:spPr bwMode="auto">
          <a:xfrm>
            <a:off x="169863" y="4694238"/>
            <a:ext cx="74358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ＭＳ Ｐゴシック" charset="-128"/>
              </a:rPr>
              <a:t>So far only 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ＭＳ Ｐゴシック" charset="-128"/>
              </a:rPr>
              <a:t>“fixed target”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ＭＳ Ｐゴシック" charset="-128"/>
              </a:rPr>
              <a:t> experiments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ＭＳ Ｐゴシック" charset="-128"/>
              </a:rPr>
              <a:t> for polarized physics at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Helvetica" charset="0"/>
                <a:ea typeface="ＭＳ Ｐゴシック" charset="-128"/>
              </a:rPr>
              <a:t>:</a:t>
            </a:r>
            <a:endParaRPr lang="en-GB" dirty="0">
              <a:effectLst>
                <a:outerShdw blurRad="38100" dist="38100" dir="2700000" algn="tl">
                  <a:srgbClr val="DDDDDD"/>
                </a:outerShdw>
              </a:effectLst>
              <a:latin typeface="Helvetica" charset="0"/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82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82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82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82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2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2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582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582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582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582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582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2662" grpId="0"/>
      <p:bldP spid="582663" grpId="0"/>
      <p:bldP spid="582664" grpId="0"/>
      <p:bldP spid="58266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3153" name="Picture 2" descr="polit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85838"/>
            <a:ext cx="9263063" cy="573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17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The </a:t>
            </a:r>
            <a:r>
              <a:rPr lang="en-GB" smtClean="0"/>
              <a:t>contemporary</a:t>
            </a:r>
            <a:r>
              <a:rPr lang="en-US" smtClean="0"/>
              <a:t> “spin” experiments</a:t>
            </a:r>
            <a:endParaRPr lang="en-US" dirty="0"/>
          </a:p>
        </p:txBody>
      </p:sp>
      <p:sp>
        <p:nvSpPr>
          <p:cNvPr id="4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681163" y="6489700"/>
            <a:ext cx="1506537" cy="274638"/>
          </a:xfrm>
        </p:spPr>
        <p:txBody>
          <a:bodyPr/>
          <a:lstStyle/>
          <a:p>
            <a:pPr>
              <a:defRPr/>
            </a:pPr>
            <a:fld id="{3BDE61DA-2FBB-482F-B30A-972F51B337A4}" type="slidenum">
              <a:rPr lang="it-IT"/>
              <a:pPr>
                <a:defRPr/>
              </a:pPr>
              <a:t>8</a:t>
            </a:fld>
            <a:endParaRPr lang="it-IT"/>
          </a:p>
        </p:txBody>
      </p:sp>
      <p:sp>
        <p:nvSpPr>
          <p:cNvPr id="50" name="Footer Placeholder 4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PheniX Summer Student Program, June 2010</a:t>
            </a:r>
            <a:endParaRPr lang="it-IT" dirty="0"/>
          </a:p>
        </p:txBody>
      </p:sp>
      <p:sp>
        <p:nvSpPr>
          <p:cNvPr id="49" name="Date Placeholder 48"/>
          <p:cNvSpPr>
            <a:spLocks noGrp="1"/>
          </p:cNvSpPr>
          <p:nvPr>
            <p:ph type="dt" sz="quarter" idx="10"/>
          </p:nvPr>
        </p:nvSpPr>
        <p:spPr>
          <a:xfrm>
            <a:off x="8229600" y="6477000"/>
            <a:ext cx="533400" cy="252413"/>
          </a:xfrm>
        </p:spPr>
        <p:txBody>
          <a:bodyPr/>
          <a:lstStyle/>
          <a:p>
            <a:pPr>
              <a:defRPr/>
            </a:pPr>
            <a:r>
              <a:rPr lang="en-US"/>
              <a:t>E.C. Aschenauer</a:t>
            </a:r>
            <a:endParaRPr lang="it-IT"/>
          </a:p>
        </p:txBody>
      </p:sp>
      <p:pic>
        <p:nvPicPr>
          <p:cNvPr id="801796" name="Picture 4" descr="hermeslogo-transparen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87913" y="919163"/>
            <a:ext cx="91757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1799" name="Line 7"/>
          <p:cNvSpPr>
            <a:spLocks noChangeShapeType="1"/>
          </p:cNvSpPr>
          <p:nvPr/>
        </p:nvSpPr>
        <p:spPr bwMode="auto">
          <a:xfrm flipH="1">
            <a:off x="4805363" y="1584325"/>
            <a:ext cx="255587" cy="1500188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  <a:ea typeface="ＭＳ Ｐゴシック" charset="-128"/>
            </a:endParaRPr>
          </a:p>
        </p:txBody>
      </p:sp>
      <p:sp>
        <p:nvSpPr>
          <p:cNvPr id="801800" name="Line 8"/>
          <p:cNvSpPr>
            <a:spLocks noChangeShapeType="1"/>
          </p:cNvSpPr>
          <p:nvPr/>
        </p:nvSpPr>
        <p:spPr bwMode="auto">
          <a:xfrm rot="20098539" flipH="1">
            <a:off x="4389438" y="1890713"/>
            <a:ext cx="255587" cy="1500187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  <a:ea typeface="ＭＳ Ｐゴシック" charset="-128"/>
            </a:endParaRPr>
          </a:p>
        </p:txBody>
      </p:sp>
      <p:pic>
        <p:nvPicPr>
          <p:cNvPr id="11283" name="Picture 54" descr="compass-0.25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02075" y="1160463"/>
            <a:ext cx="79375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11" descr="spectrom0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59125" y="742950"/>
            <a:ext cx="5973763" cy="2871788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</p:pic>
      <p:pic>
        <p:nvPicPr>
          <p:cNvPr id="76" name="Picture 6" descr="jlab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7675" y="4843463"/>
            <a:ext cx="16986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" name="Line 9"/>
          <p:cNvSpPr>
            <a:spLocks noChangeShapeType="1"/>
          </p:cNvSpPr>
          <p:nvPr/>
        </p:nvSpPr>
        <p:spPr bwMode="auto">
          <a:xfrm rot="12442287" flipH="1">
            <a:off x="1971675" y="3463925"/>
            <a:ext cx="255588" cy="1500188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  <a:ea typeface="ＭＳ Ｐゴシック" charset="-128"/>
            </a:endParaRPr>
          </a:p>
        </p:txBody>
      </p:sp>
      <p:sp>
        <p:nvSpPr>
          <p:cNvPr id="96" name="Text Box 14"/>
          <p:cNvSpPr txBox="1">
            <a:spLocks noChangeArrowheads="1"/>
          </p:cNvSpPr>
          <p:nvPr/>
        </p:nvSpPr>
        <p:spPr bwMode="auto">
          <a:xfrm>
            <a:off x="430213" y="3654425"/>
            <a:ext cx="8713787" cy="163195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charset="0"/>
                <a:ea typeface="ＭＳ Ｐゴシック" charset="-128"/>
              </a:rPr>
              <a:t>Beam: 27.5 </a:t>
            </a:r>
            <a:r>
              <a:rPr lang="en-US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charset="0"/>
                <a:ea typeface="ＭＳ Ｐゴシック" charset="-128"/>
              </a:rPr>
              <a:t>GeV</a:t>
            </a: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charset="0"/>
                <a:ea typeface="ＭＳ Ｐゴシック" charset="-128"/>
              </a:rPr>
              <a:t> </a:t>
            </a:r>
            <a:r>
              <a:rPr lang="en-US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charset="0"/>
                <a:ea typeface="ＭＳ Ｐゴシック" charset="-128"/>
              </a:rPr>
              <a:t>e</a:t>
            </a:r>
            <a:r>
              <a:rPr lang="en-US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charset="0"/>
                <a:ea typeface="ＭＳ Ｐゴシック" charset="-128"/>
              </a:rPr>
              <a:t>±</a:t>
            </a: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charset="0"/>
                <a:ea typeface="ＭＳ Ｐゴシック" charset="-128"/>
              </a:rPr>
              <a:t>; &lt;50&gt;% polarization</a:t>
            </a: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charset="0"/>
                <a:ea typeface="ＭＳ Ｐゴシック" charset="-128"/>
              </a:rPr>
              <a:t>Target:</a:t>
            </a: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charset="0"/>
                <a:ea typeface="ＭＳ Ｐゴシック" charset="-128"/>
              </a:rPr>
              <a:t> polarized </a:t>
            </a: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charset="0"/>
                <a:ea typeface="ＭＳ Ｐゴシック" charset="-128"/>
              </a:rPr>
              <a:t>gas </a:t>
            </a: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charset="0"/>
                <a:ea typeface="ＭＳ Ｐゴシック" charset="-128"/>
              </a:rPr>
              <a:t>targets H, D, &lt;</a:t>
            </a: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charset="0"/>
                <a:ea typeface="ＭＳ Ｐゴシック" charset="-128"/>
              </a:rPr>
              <a:t>85%</a:t>
            </a: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charset="0"/>
                <a:ea typeface="ＭＳ Ｐゴシック" charset="-128"/>
              </a:rPr>
              <a:t>&gt; He</a:t>
            </a:r>
            <a:r>
              <a:rPr lang="en-US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charset="0"/>
                <a:ea typeface="ＭＳ Ｐゴシック" charset="-128"/>
              </a:rPr>
              <a:t>3</a:t>
            </a: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charset="0"/>
                <a:ea typeface="ＭＳ Ｐゴシック" charset="-128"/>
              </a:rPr>
              <a:t> &lt;50%&gt; polarization</a:t>
            </a: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charset="0"/>
                <a:ea typeface="ＭＳ Ｐゴシック" charset="-128"/>
              </a:rPr>
              <a:t>         </a:t>
            </a:r>
            <a:r>
              <a:rPr lang="en-US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charset="0"/>
                <a:ea typeface="ＭＳ Ｐゴシック" charset="-128"/>
              </a:rPr>
              <a:t>unpolarised</a:t>
            </a: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charset="0"/>
                <a:ea typeface="ＭＳ Ｐゴシック" charset="-128"/>
              </a:rPr>
              <a:t> gas targets H</a:t>
            </a:r>
            <a:r>
              <a:rPr lang="en-US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charset="0"/>
                <a:ea typeface="ＭＳ Ｐゴシック" charset="-128"/>
              </a:rPr>
              <a:t>2</a:t>
            </a: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charset="0"/>
                <a:ea typeface="ＭＳ Ｐゴシック" charset="-128"/>
              </a:rPr>
              <a:t> to Xenon</a:t>
            </a:r>
          </a:p>
          <a:p>
            <a:pPr>
              <a:defRPr/>
            </a:pPr>
            <a:r>
              <a:rPr lang="en-US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charset="0"/>
                <a:ea typeface="ＭＳ Ｐゴシック" charset="-128"/>
              </a:rPr>
              <a:t>Lumi</a:t>
            </a: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charset="0"/>
                <a:ea typeface="ＭＳ Ｐゴシック" charset="-128"/>
              </a:rPr>
              <a:t>: </a:t>
            </a:r>
            <a:r>
              <a:rPr lang="en-US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charset="0"/>
                <a:ea typeface="ＭＳ Ｐゴシック" charset="-128"/>
              </a:rPr>
              <a:t>pol</a:t>
            </a: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charset="0"/>
                <a:ea typeface="ＭＳ Ｐゴシック" charset="-128"/>
              </a:rPr>
              <a:t>: 5x10</a:t>
            </a:r>
            <a:r>
              <a:rPr lang="en-US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charset="0"/>
                <a:ea typeface="ＭＳ Ｐゴシック" charset="-128"/>
              </a:rPr>
              <a:t>31</a:t>
            </a: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charset="0"/>
                <a:ea typeface="ＭＳ Ｐゴシック" charset="-128"/>
              </a:rPr>
              <a:t> cm</a:t>
            </a:r>
            <a:r>
              <a:rPr lang="en-US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charset="0"/>
                <a:ea typeface="ＭＳ Ｐゴシック" charset="-128"/>
              </a:rPr>
              <a:t>-2</a:t>
            </a: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charset="0"/>
                <a:ea typeface="ＭＳ Ｐゴシック" charset="-128"/>
              </a:rPr>
              <a:t>/s</a:t>
            </a:r>
            <a:r>
              <a:rPr lang="en-US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charset="0"/>
                <a:ea typeface="ＭＳ Ｐゴシック" charset="-128"/>
              </a:rPr>
              <a:t>-1</a:t>
            </a: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charset="0"/>
                <a:ea typeface="ＭＳ Ｐゴシック" charset="-128"/>
              </a:rPr>
              <a:t>; </a:t>
            </a:r>
            <a:r>
              <a:rPr lang="en-US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charset="0"/>
                <a:ea typeface="ＭＳ Ｐゴシック" charset="-128"/>
              </a:rPr>
              <a:t>unpol</a:t>
            </a: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charset="0"/>
                <a:ea typeface="ＭＳ Ｐゴシック" charset="-128"/>
              </a:rPr>
              <a:t>: 3x10</a:t>
            </a:r>
            <a:r>
              <a:rPr lang="en-US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charset="0"/>
                <a:ea typeface="ＭＳ Ｐゴシック" charset="-128"/>
              </a:rPr>
              <a:t>32-33</a:t>
            </a: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charset="0"/>
                <a:ea typeface="ＭＳ Ｐゴシック" charset="-128"/>
              </a:rPr>
              <a:t> cm</a:t>
            </a:r>
            <a:r>
              <a:rPr lang="en-US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charset="0"/>
                <a:ea typeface="ＭＳ Ｐゴシック" charset="-128"/>
              </a:rPr>
              <a:t>-2</a:t>
            </a: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charset="0"/>
                <a:ea typeface="ＭＳ Ｐゴシック" charset="-128"/>
              </a:rPr>
              <a:t>/s</a:t>
            </a:r>
            <a:r>
              <a:rPr lang="en-US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charset="0"/>
                <a:ea typeface="ＭＳ Ｐゴシック" charset="-128"/>
              </a:rPr>
              <a:t>-1</a:t>
            </a: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charset="0"/>
                <a:ea typeface="ＭＳ Ｐゴシック" charset="-128"/>
              </a:rPr>
              <a:t>Data taking finished June 2007</a:t>
            </a:r>
            <a:endParaRPr lang="en-GB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charset="0"/>
              <a:ea typeface="ＭＳ Ｐゴシック" charset="-128"/>
            </a:endParaRPr>
          </a:p>
        </p:txBody>
      </p:sp>
      <p:grpSp>
        <p:nvGrpSpPr>
          <p:cNvPr id="2" name="Group 105"/>
          <p:cNvGrpSpPr>
            <a:grpSpLocks/>
          </p:cNvGrpSpPr>
          <p:nvPr/>
        </p:nvGrpSpPr>
        <p:grpSpPr bwMode="auto">
          <a:xfrm>
            <a:off x="0" y="414338"/>
            <a:ext cx="7718425" cy="5087937"/>
            <a:chOff x="352777" y="621245"/>
            <a:chExt cx="7718073" cy="5088465"/>
          </a:xfrm>
        </p:grpSpPr>
        <p:sp>
          <p:nvSpPr>
            <p:cNvPr id="98" name="Rectangle 97"/>
            <p:cNvSpPr/>
            <p:nvPr/>
          </p:nvSpPr>
          <p:spPr bwMode="auto">
            <a:xfrm>
              <a:off x="352777" y="621245"/>
              <a:ext cx="7648226" cy="506623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  <p:pic>
          <p:nvPicPr>
            <p:cNvPr id="433184" name="Picture 4" descr="set-up"/>
            <p:cNvPicPr>
              <a:picLocks noChangeAspect="1" noChangeArrowheads="1"/>
            </p:cNvPicPr>
            <p:nvPr/>
          </p:nvPicPr>
          <p:blipFill>
            <a:blip r:embed="rId8"/>
            <a:srcRect t="8202"/>
            <a:stretch>
              <a:fillRect/>
            </a:stretch>
          </p:blipFill>
          <p:spPr bwMode="auto">
            <a:xfrm>
              <a:off x="1028700" y="787400"/>
              <a:ext cx="6781800" cy="48006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grpSp>
          <p:nvGrpSpPr>
            <p:cNvPr id="433185" name="Group 111"/>
            <p:cNvGrpSpPr>
              <a:grpSpLocks/>
            </p:cNvGrpSpPr>
            <p:nvPr/>
          </p:nvGrpSpPr>
          <p:grpSpPr bwMode="auto">
            <a:xfrm>
              <a:off x="1655763" y="2514604"/>
              <a:ext cx="2397125" cy="1371602"/>
              <a:chOff x="1143" y="1842"/>
              <a:chExt cx="1510" cy="864"/>
            </a:xfrm>
          </p:grpSpPr>
          <p:sp>
            <p:nvSpPr>
              <p:cNvPr id="141" name="Text Box 6"/>
              <p:cNvSpPr txBox="1">
                <a:spLocks noChangeArrowheads="1"/>
              </p:cNvSpPr>
              <p:nvPr/>
            </p:nvSpPr>
            <p:spPr bwMode="auto">
              <a:xfrm>
                <a:off x="1143" y="2475"/>
                <a:ext cx="41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ea typeface="ＭＳ Ｐゴシック" charset="-128"/>
                  </a:rPr>
                  <a:t>SM1</a:t>
                </a:r>
              </a:p>
            </p:txBody>
          </p:sp>
          <p:sp>
            <p:nvSpPr>
              <p:cNvPr id="142" name="Text Box 7"/>
              <p:cNvSpPr txBox="1">
                <a:spLocks noChangeArrowheads="1"/>
              </p:cNvSpPr>
              <p:nvPr/>
            </p:nvSpPr>
            <p:spPr bwMode="auto">
              <a:xfrm>
                <a:off x="2177" y="1842"/>
                <a:ext cx="47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ea typeface="ＭＳ Ｐゴシック" charset="-128"/>
                  </a:rPr>
                  <a:t>SM2</a:t>
                </a:r>
              </a:p>
            </p:txBody>
          </p:sp>
        </p:grpSp>
        <p:sp>
          <p:nvSpPr>
            <p:cNvPr id="101" name="Line 8"/>
            <p:cNvSpPr>
              <a:spLocks noChangeShapeType="1"/>
            </p:cNvSpPr>
            <p:nvPr/>
          </p:nvSpPr>
          <p:spPr bwMode="auto">
            <a:xfrm flipV="1">
              <a:off x="525807" y="4674553"/>
              <a:ext cx="1295341" cy="762079"/>
            </a:xfrm>
            <a:prstGeom prst="line">
              <a:avLst/>
            </a:prstGeom>
            <a:noFill/>
            <a:ln w="15875">
              <a:solidFill>
                <a:srgbClr val="00CC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102" name="AutoShape 10"/>
            <p:cNvSpPr>
              <a:spLocks noChangeArrowheads="1"/>
            </p:cNvSpPr>
            <p:nvPr/>
          </p:nvSpPr>
          <p:spPr bwMode="auto">
            <a:xfrm rot="5400000">
              <a:off x="1502064" y="4779344"/>
              <a:ext cx="136539" cy="73022"/>
            </a:xfrm>
            <a:prstGeom prst="parallelogram">
              <a:avLst>
                <a:gd name="adj" fmla="val 55472"/>
              </a:avLst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103" name="AutoShape 11"/>
            <p:cNvSpPr>
              <a:spLocks noChangeArrowheads="1"/>
            </p:cNvSpPr>
            <p:nvPr/>
          </p:nvSpPr>
          <p:spPr bwMode="auto">
            <a:xfrm rot="5400000">
              <a:off x="1609211" y="4670589"/>
              <a:ext cx="209572" cy="74610"/>
            </a:xfrm>
            <a:prstGeom prst="parallelogram">
              <a:avLst>
                <a:gd name="adj" fmla="val 83332"/>
              </a:avLst>
            </a:prstGeom>
            <a:solidFill>
              <a:srgbClr val="1C1C1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>
                <a:defRPr/>
              </a:pPr>
              <a:endParaRPr lang="it-IT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104" name="AutoShape 12"/>
            <p:cNvSpPr>
              <a:spLocks noChangeArrowheads="1"/>
            </p:cNvSpPr>
            <p:nvPr/>
          </p:nvSpPr>
          <p:spPr bwMode="auto">
            <a:xfrm rot="5400000">
              <a:off x="529760" y="5318356"/>
              <a:ext cx="209572" cy="74610"/>
            </a:xfrm>
            <a:prstGeom prst="parallelogram">
              <a:avLst>
                <a:gd name="adj" fmla="val 83332"/>
              </a:avLst>
            </a:prstGeom>
            <a:solidFill>
              <a:srgbClr val="1C1C1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>
                <a:defRPr/>
              </a:pPr>
              <a:endParaRPr lang="it-IT">
                <a:solidFill>
                  <a:srgbClr val="1C1C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105" name="AutoShape 13"/>
            <p:cNvSpPr>
              <a:spLocks noChangeArrowheads="1"/>
            </p:cNvSpPr>
            <p:nvPr/>
          </p:nvSpPr>
          <p:spPr bwMode="auto">
            <a:xfrm rot="12652087" flipH="1">
              <a:off x="4845197" y="2227962"/>
              <a:ext cx="1152472" cy="504877"/>
            </a:xfrm>
            <a:prstGeom prst="parallelogram">
              <a:avLst>
                <a:gd name="adj" fmla="val 57075"/>
              </a:avLst>
            </a:prstGeom>
            <a:solidFill>
              <a:schemeClr val="hlink">
                <a:alpha val="35001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106" name="AutoShape 14"/>
            <p:cNvSpPr>
              <a:spLocks noChangeArrowheads="1"/>
            </p:cNvSpPr>
            <p:nvPr/>
          </p:nvSpPr>
          <p:spPr bwMode="auto">
            <a:xfrm rot="12652087" flipH="1">
              <a:off x="4773763" y="2299406"/>
              <a:ext cx="1152472" cy="504877"/>
            </a:xfrm>
            <a:prstGeom prst="parallelogram">
              <a:avLst>
                <a:gd name="adj" fmla="val 57075"/>
              </a:avLst>
            </a:prstGeom>
            <a:solidFill>
              <a:schemeClr val="hlink">
                <a:alpha val="35001"/>
              </a:schemeClr>
            </a:solidFill>
            <a:ln w="38100" cmpd="dbl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107" name="AutoShape 15"/>
            <p:cNvSpPr>
              <a:spLocks noChangeArrowheads="1"/>
            </p:cNvSpPr>
            <p:nvPr/>
          </p:nvSpPr>
          <p:spPr bwMode="auto">
            <a:xfrm rot="12652087" flipH="1">
              <a:off x="4700742" y="2372439"/>
              <a:ext cx="1152472" cy="504877"/>
            </a:xfrm>
            <a:prstGeom prst="parallelogram">
              <a:avLst>
                <a:gd name="adj" fmla="val 57075"/>
              </a:avLst>
            </a:prstGeom>
            <a:solidFill>
              <a:schemeClr val="hlink">
                <a:alpha val="35001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108" name="AutoShape 16"/>
            <p:cNvSpPr>
              <a:spLocks noChangeArrowheads="1"/>
            </p:cNvSpPr>
            <p:nvPr/>
          </p:nvSpPr>
          <p:spPr bwMode="auto">
            <a:xfrm rot="5400000">
              <a:off x="1357609" y="4850789"/>
              <a:ext cx="136539" cy="73022"/>
            </a:xfrm>
            <a:prstGeom prst="parallelogram">
              <a:avLst>
                <a:gd name="adj" fmla="val 55472"/>
              </a:avLst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109" name="AutoShape 17"/>
            <p:cNvSpPr>
              <a:spLocks noChangeArrowheads="1"/>
            </p:cNvSpPr>
            <p:nvPr/>
          </p:nvSpPr>
          <p:spPr bwMode="auto">
            <a:xfrm rot="5400000">
              <a:off x="1213153" y="4922234"/>
              <a:ext cx="136539" cy="73022"/>
            </a:xfrm>
            <a:prstGeom prst="parallelogram">
              <a:avLst>
                <a:gd name="adj" fmla="val 55472"/>
              </a:avLst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110" name="AutoShape 18"/>
            <p:cNvSpPr>
              <a:spLocks noChangeArrowheads="1"/>
            </p:cNvSpPr>
            <p:nvPr/>
          </p:nvSpPr>
          <p:spPr bwMode="auto">
            <a:xfrm rot="5400000">
              <a:off x="314658" y="5390601"/>
              <a:ext cx="281016" cy="147631"/>
            </a:xfrm>
            <a:prstGeom prst="parallelogram">
              <a:avLst>
                <a:gd name="adj" fmla="val 56471"/>
              </a:avLst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>
                <a:defRPr/>
              </a:pPr>
              <a:endParaRPr lang="it-IT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111" name="AutoShape 19"/>
            <p:cNvSpPr>
              <a:spLocks noChangeArrowheads="1"/>
            </p:cNvSpPr>
            <p:nvPr/>
          </p:nvSpPr>
          <p:spPr bwMode="auto">
            <a:xfrm rot="5400000">
              <a:off x="1683026" y="4598350"/>
              <a:ext cx="207985" cy="74610"/>
            </a:xfrm>
            <a:prstGeom prst="parallelogram">
              <a:avLst>
                <a:gd name="adj" fmla="val 82700"/>
              </a:avLst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>
                <a:defRPr/>
              </a:pPr>
              <a:endParaRPr lang="it-IT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  <p:grpSp>
          <p:nvGrpSpPr>
            <p:cNvPr id="433197" name="Group 21"/>
            <p:cNvGrpSpPr>
              <a:grpSpLocks/>
            </p:cNvGrpSpPr>
            <p:nvPr/>
          </p:nvGrpSpPr>
          <p:grpSpPr bwMode="auto">
            <a:xfrm>
              <a:off x="479425" y="4238625"/>
              <a:ext cx="1266825" cy="336550"/>
              <a:chOff x="204" y="2679"/>
              <a:chExt cx="798" cy="212"/>
            </a:xfrm>
          </p:grpSpPr>
          <p:sp>
            <p:nvSpPr>
              <p:cNvPr id="139" name="Text Box 22"/>
              <p:cNvSpPr txBox="1">
                <a:spLocks noChangeArrowheads="1"/>
              </p:cNvSpPr>
              <p:nvPr/>
            </p:nvSpPr>
            <p:spPr bwMode="auto">
              <a:xfrm>
                <a:off x="204" y="2679"/>
                <a:ext cx="79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600" baseline="30000">
                    <a:solidFill>
                      <a:srgbClr val="FF9966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ea typeface="ＭＳ Ｐゴシック" charset="-128"/>
                  </a:rPr>
                  <a:t>6</a:t>
                </a:r>
                <a:r>
                  <a:rPr lang="en-US" sz="1600">
                    <a:solidFill>
                      <a:srgbClr val="FF9966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ea typeface="ＭＳ Ｐゴシック" charset="-128"/>
                  </a:rPr>
                  <a:t>LiD Target</a:t>
                </a:r>
              </a:p>
            </p:txBody>
          </p:sp>
          <p:sp>
            <p:nvSpPr>
              <p:cNvPr id="140" name="Line 23"/>
              <p:cNvSpPr>
                <a:spLocks noChangeShapeType="1"/>
              </p:cNvSpPr>
              <p:nvPr/>
            </p:nvSpPr>
            <p:spPr bwMode="auto">
              <a:xfrm>
                <a:off x="249" y="2704"/>
                <a:ext cx="318" cy="0"/>
              </a:xfrm>
              <a:prstGeom prst="line">
                <a:avLst/>
              </a:prstGeom>
              <a:noFill/>
              <a:ln w="15875">
                <a:solidFill>
                  <a:srgbClr val="FF9966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  <a:ea typeface="ＭＳ Ｐゴシック" charset="-128"/>
                </a:endParaRPr>
              </a:p>
            </p:txBody>
          </p:sp>
        </p:grpSp>
        <p:grpSp>
          <p:nvGrpSpPr>
            <p:cNvPr id="433198" name="Group 24"/>
            <p:cNvGrpSpPr>
              <a:grpSpLocks/>
            </p:cNvGrpSpPr>
            <p:nvPr/>
          </p:nvGrpSpPr>
          <p:grpSpPr bwMode="auto">
            <a:xfrm rot="254183">
              <a:off x="452501" y="4871925"/>
              <a:ext cx="1216025" cy="611188"/>
              <a:chOff x="494" y="1185"/>
              <a:chExt cx="766" cy="385"/>
            </a:xfrm>
          </p:grpSpPr>
          <p:sp>
            <p:nvSpPr>
              <p:cNvPr id="137" name="Text Box 25"/>
              <p:cNvSpPr txBox="1">
                <a:spLocks noChangeArrowheads="1"/>
              </p:cNvSpPr>
              <p:nvPr/>
            </p:nvSpPr>
            <p:spPr bwMode="auto">
              <a:xfrm rot="-2104762">
                <a:off x="494" y="1316"/>
                <a:ext cx="76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>
                  <a:defRPr/>
                </a:pPr>
                <a:r>
                  <a:rPr lang="fr-FR" sz="1600">
                    <a:solidFill>
                      <a:srgbClr val="00CC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ea typeface="ＭＳ Ｐゴシック" charset="-128"/>
                  </a:rPr>
                  <a:t>160 GeV</a:t>
                </a:r>
                <a:r>
                  <a:rPr lang="fr-FR">
                    <a:solidFill>
                      <a:srgbClr val="00CC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charset="0"/>
                    <a:ea typeface="ＭＳ Ｐゴシック" charset="-128"/>
                  </a:rPr>
                  <a:t> </a:t>
                </a:r>
                <a:r>
                  <a:rPr lang="el-GR">
                    <a:solidFill>
                      <a:srgbClr val="00CC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charset="0"/>
                    <a:ea typeface="ＭＳ Ｐゴシック" charset="-128"/>
                  </a:rPr>
                  <a:t>μ</a:t>
                </a:r>
              </a:p>
            </p:txBody>
          </p:sp>
          <p:sp>
            <p:nvSpPr>
              <p:cNvPr id="138" name="Line 26"/>
              <p:cNvSpPr>
                <a:spLocks noChangeShapeType="1"/>
              </p:cNvSpPr>
              <p:nvPr/>
            </p:nvSpPr>
            <p:spPr bwMode="auto">
              <a:xfrm flipV="1">
                <a:off x="1066" y="1181"/>
                <a:ext cx="90" cy="67"/>
              </a:xfrm>
              <a:prstGeom prst="line">
                <a:avLst/>
              </a:prstGeom>
              <a:noFill/>
              <a:ln w="15875">
                <a:solidFill>
                  <a:srgbClr val="00CC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  <a:ea typeface="ＭＳ Ｐゴシック" charset="-128"/>
                </a:endParaRPr>
              </a:p>
            </p:txBody>
          </p:sp>
        </p:grpSp>
        <p:sp>
          <p:nvSpPr>
            <p:cNvPr id="114" name="Text Box 27"/>
            <p:cNvSpPr txBox="1">
              <a:spLocks noChangeArrowheads="1"/>
            </p:cNvSpPr>
            <p:nvPr/>
          </p:nvSpPr>
          <p:spPr bwMode="auto">
            <a:xfrm>
              <a:off x="1975128" y="3215489"/>
              <a:ext cx="790539" cy="3365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-128"/>
                </a:rPr>
                <a:t>RICH</a:t>
              </a:r>
              <a:endParaRPr lang="fr-F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15" name="Text Box 28"/>
            <p:cNvSpPr txBox="1">
              <a:spLocks noChangeArrowheads="1"/>
            </p:cNvSpPr>
            <p:nvPr/>
          </p:nvSpPr>
          <p:spPr bwMode="auto">
            <a:xfrm>
              <a:off x="2875200" y="1780240"/>
              <a:ext cx="1357250" cy="3365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fr-FR" sz="1600">
                  <a:solidFill>
                    <a:srgbClr val="33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-128"/>
                </a:rPr>
                <a:t>ECal &amp; HCal</a:t>
              </a:r>
            </a:p>
          </p:txBody>
        </p:sp>
        <p:sp>
          <p:nvSpPr>
            <p:cNvPr id="116" name="Line 29"/>
            <p:cNvSpPr>
              <a:spLocks noChangeShapeType="1"/>
            </p:cNvSpPr>
            <p:nvPr/>
          </p:nvSpPr>
          <p:spPr bwMode="auto">
            <a:xfrm flipH="1">
              <a:off x="2983145" y="2137464"/>
              <a:ext cx="611159" cy="1257430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117" name="Line 30"/>
            <p:cNvSpPr>
              <a:spLocks noChangeShapeType="1"/>
            </p:cNvSpPr>
            <p:nvPr/>
          </p:nvSpPr>
          <p:spPr bwMode="auto">
            <a:xfrm flipV="1">
              <a:off x="3591129" y="1877087"/>
              <a:ext cx="1765219" cy="252439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118" name="Line 31"/>
            <p:cNvSpPr>
              <a:spLocks noChangeShapeType="1"/>
            </p:cNvSpPr>
            <p:nvPr/>
          </p:nvSpPr>
          <p:spPr bwMode="auto">
            <a:xfrm>
              <a:off x="2406908" y="1777065"/>
              <a:ext cx="1006429" cy="1582901"/>
            </a:xfrm>
            <a:prstGeom prst="line">
              <a:avLst/>
            </a:prstGeom>
            <a:noFill/>
            <a:ln w="3175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119" name="Line 32"/>
            <p:cNvSpPr>
              <a:spLocks noChangeShapeType="1"/>
            </p:cNvSpPr>
            <p:nvPr/>
          </p:nvSpPr>
          <p:spPr bwMode="auto">
            <a:xfrm flipV="1">
              <a:off x="2406908" y="1237259"/>
              <a:ext cx="4536868" cy="539806"/>
            </a:xfrm>
            <a:prstGeom prst="line">
              <a:avLst/>
            </a:prstGeom>
            <a:noFill/>
            <a:ln w="3175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120" name="Text Box 33"/>
            <p:cNvSpPr txBox="1">
              <a:spLocks noChangeArrowheads="1"/>
            </p:cNvSpPr>
            <p:nvPr/>
          </p:nvSpPr>
          <p:spPr bwMode="auto">
            <a:xfrm>
              <a:off x="1578271" y="1453181"/>
              <a:ext cx="903247" cy="396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l-GR" dirty="0">
                  <a:solidFill>
                    <a:srgbClr val="009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  <a:ea typeface="ＭＳ Ｐゴシック" charset="-128"/>
                </a:rPr>
                <a:t>μ</a:t>
              </a:r>
              <a:r>
                <a:rPr lang="fr-FR" sz="1600" dirty="0">
                  <a:solidFill>
                    <a:srgbClr val="009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  <a:ea typeface="ＭＳ Ｐゴシック" charset="-128"/>
                </a:rPr>
                <a:t> </a:t>
              </a:r>
              <a:r>
                <a:rPr lang="fr-FR" sz="1600" dirty="0" err="1">
                  <a:solidFill>
                    <a:srgbClr val="009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-128"/>
                </a:rPr>
                <a:t>Filter</a:t>
              </a:r>
              <a:endParaRPr lang="el-GR" sz="16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21" name="Text Box 34"/>
            <p:cNvSpPr txBox="1">
              <a:spLocks noChangeArrowheads="1"/>
            </p:cNvSpPr>
            <p:nvPr/>
          </p:nvSpPr>
          <p:spPr bwMode="auto">
            <a:xfrm>
              <a:off x="3867342" y="962592"/>
              <a:ext cx="2146202" cy="3365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-128"/>
                </a:rPr>
                <a:t>Trigger-hodoscopes</a:t>
              </a:r>
            </a:p>
          </p:txBody>
        </p:sp>
        <p:sp>
          <p:nvSpPr>
            <p:cNvPr id="122" name="Text Box 35"/>
            <p:cNvSpPr txBox="1">
              <a:spLocks noChangeArrowheads="1"/>
            </p:cNvSpPr>
            <p:nvPr/>
          </p:nvSpPr>
          <p:spPr bwMode="auto">
            <a:xfrm>
              <a:off x="1822735" y="5373125"/>
              <a:ext cx="850861" cy="3365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-128"/>
                </a:rPr>
                <a:t>Silicon</a:t>
              </a:r>
            </a:p>
          </p:txBody>
        </p:sp>
        <p:sp>
          <p:nvSpPr>
            <p:cNvPr id="123" name="Text Box 36"/>
            <p:cNvSpPr txBox="1">
              <a:spLocks noChangeArrowheads="1"/>
            </p:cNvSpPr>
            <p:nvPr/>
          </p:nvSpPr>
          <p:spPr bwMode="auto">
            <a:xfrm>
              <a:off x="2505329" y="5179430"/>
              <a:ext cx="1439797" cy="3365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600">
                  <a:solidFill>
                    <a:srgbClr val="0099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-128"/>
                </a:rPr>
                <a:t>Micromegas</a:t>
              </a:r>
            </a:p>
          </p:txBody>
        </p:sp>
        <p:sp>
          <p:nvSpPr>
            <p:cNvPr id="124" name="Text Box 37"/>
            <p:cNvSpPr txBox="1">
              <a:spLocks noChangeArrowheads="1"/>
            </p:cNvSpPr>
            <p:nvPr/>
          </p:nvSpPr>
          <p:spPr bwMode="auto">
            <a:xfrm>
              <a:off x="1289359" y="5228648"/>
              <a:ext cx="669894" cy="3365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-128"/>
                </a:rPr>
                <a:t>SciFi</a:t>
              </a:r>
              <a:endPara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25" name="Text Box 38"/>
            <p:cNvSpPr txBox="1">
              <a:spLocks noChangeArrowheads="1"/>
            </p:cNvSpPr>
            <p:nvPr/>
          </p:nvSpPr>
          <p:spPr bwMode="auto">
            <a:xfrm>
              <a:off x="3854642" y="4390361"/>
              <a:ext cx="749266" cy="3365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fr-FR" sz="1600" dirty="0" err="1">
                  <a:solidFill>
                    <a:srgbClr val="33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-128"/>
                </a:rPr>
                <a:t>Gems</a:t>
              </a:r>
              <a:endParaRPr lang="fr-FR" sz="1600" dirty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26" name="Text Box 39"/>
            <p:cNvSpPr txBox="1">
              <a:spLocks noChangeArrowheads="1"/>
            </p:cNvSpPr>
            <p:nvPr/>
          </p:nvSpPr>
          <p:spPr bwMode="auto">
            <a:xfrm>
              <a:off x="3067278" y="4847609"/>
              <a:ext cx="1908088" cy="3365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rgbClr val="00CC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-128"/>
                </a:rPr>
                <a:t>Drift chambers</a:t>
              </a:r>
            </a:p>
          </p:txBody>
        </p:sp>
        <p:sp>
          <p:nvSpPr>
            <p:cNvPr id="127" name="Text Box 40"/>
            <p:cNvSpPr txBox="1">
              <a:spLocks noChangeArrowheads="1"/>
            </p:cNvSpPr>
            <p:nvPr/>
          </p:nvSpPr>
          <p:spPr bwMode="auto">
            <a:xfrm>
              <a:off x="5022989" y="3856906"/>
              <a:ext cx="850861" cy="3365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fr-FR" sz="1600">
                  <a:solidFill>
                    <a:srgbClr val="6666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-128"/>
                </a:rPr>
                <a:t>Straws</a:t>
              </a:r>
            </a:p>
          </p:txBody>
        </p:sp>
        <p:sp>
          <p:nvSpPr>
            <p:cNvPr id="128" name="Text Box 41"/>
            <p:cNvSpPr txBox="1">
              <a:spLocks noChangeArrowheads="1"/>
            </p:cNvSpPr>
            <p:nvPr/>
          </p:nvSpPr>
          <p:spPr bwMode="auto">
            <a:xfrm>
              <a:off x="5632561" y="3552074"/>
              <a:ext cx="827050" cy="3365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fr-FR" sz="1600">
                  <a:solidFill>
                    <a:srgbClr val="99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-128"/>
                </a:rPr>
                <a:t>MWPC</a:t>
              </a:r>
            </a:p>
          </p:txBody>
        </p:sp>
        <p:sp>
          <p:nvSpPr>
            <p:cNvPr id="129" name="AutoShape 48"/>
            <p:cNvSpPr>
              <a:spLocks noChangeArrowheads="1"/>
            </p:cNvSpPr>
            <p:nvPr/>
          </p:nvSpPr>
          <p:spPr bwMode="auto">
            <a:xfrm rot="16200000">
              <a:off x="4554645" y="2637606"/>
              <a:ext cx="711274" cy="377808"/>
            </a:xfrm>
            <a:prstGeom prst="parallelogram">
              <a:avLst>
                <a:gd name="adj" fmla="val 47164"/>
              </a:avLst>
            </a:prstGeom>
            <a:gradFill rotWithShape="1">
              <a:gsLst>
                <a:gs pos="0">
                  <a:srgbClr val="CCCCFF">
                    <a:alpha val="74001"/>
                  </a:srgbClr>
                </a:gs>
                <a:gs pos="100000">
                  <a:srgbClr val="CCCCFF"/>
                </a:gs>
              </a:gsLst>
              <a:lin ang="5400000" scaled="1"/>
            </a:gra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130" name="AutoShape 49"/>
            <p:cNvSpPr>
              <a:spLocks noChangeArrowheads="1"/>
            </p:cNvSpPr>
            <p:nvPr/>
          </p:nvSpPr>
          <p:spPr bwMode="auto">
            <a:xfrm rot="16200000">
              <a:off x="4410981" y="2730484"/>
              <a:ext cx="731914" cy="358759"/>
            </a:xfrm>
            <a:prstGeom prst="parallelogram">
              <a:avLst>
                <a:gd name="adj" fmla="val 51106"/>
              </a:avLst>
            </a:prstGeom>
            <a:gradFill rotWithShape="1">
              <a:gsLst>
                <a:gs pos="0">
                  <a:srgbClr val="CCCCFF">
                    <a:alpha val="74001"/>
                  </a:srgbClr>
                </a:gs>
                <a:gs pos="100000">
                  <a:srgbClr val="CCCCFF"/>
                </a:gs>
              </a:gsLst>
              <a:lin ang="5400000" scaled="1"/>
            </a:gra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131" name="AutoShape 50"/>
            <p:cNvSpPr>
              <a:spLocks noChangeArrowheads="1"/>
            </p:cNvSpPr>
            <p:nvPr/>
          </p:nvSpPr>
          <p:spPr bwMode="auto">
            <a:xfrm rot="16200000">
              <a:off x="4300658" y="2794786"/>
              <a:ext cx="684284" cy="366695"/>
            </a:xfrm>
            <a:prstGeom prst="parallelogram">
              <a:avLst>
                <a:gd name="adj" fmla="val 46753"/>
              </a:avLst>
            </a:prstGeom>
            <a:gradFill rotWithShape="0">
              <a:gsLst>
                <a:gs pos="0">
                  <a:srgbClr val="CCCCFF">
                    <a:alpha val="75000"/>
                  </a:srgbClr>
                </a:gs>
                <a:gs pos="100000">
                  <a:srgbClr val="CCCCFF"/>
                </a:gs>
              </a:gsLst>
              <a:lin ang="5400000" scaled="1"/>
            </a:gra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132" name="Line 51"/>
            <p:cNvSpPr>
              <a:spLocks noChangeShapeType="1"/>
            </p:cNvSpPr>
            <p:nvPr/>
          </p:nvSpPr>
          <p:spPr bwMode="auto">
            <a:xfrm flipV="1">
              <a:off x="2310076" y="2059669"/>
              <a:ext cx="5530598" cy="338172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133" name="Text Box 52"/>
            <p:cNvSpPr txBox="1">
              <a:spLocks noChangeArrowheads="1"/>
            </p:cNvSpPr>
            <p:nvPr/>
          </p:nvSpPr>
          <p:spPr bwMode="auto">
            <a:xfrm rot="19734654">
              <a:off x="7339046" y="2151754"/>
              <a:ext cx="731804" cy="36675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fr-FR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-128"/>
                </a:rPr>
                <a:t>50 m</a:t>
              </a:r>
            </a:p>
          </p:txBody>
        </p:sp>
        <p:sp>
          <p:nvSpPr>
            <p:cNvPr id="134" name="Line 53"/>
            <p:cNvSpPr>
              <a:spLocks noChangeShapeType="1"/>
            </p:cNvSpPr>
            <p:nvPr/>
          </p:nvSpPr>
          <p:spPr bwMode="auto">
            <a:xfrm flipV="1">
              <a:off x="4413417" y="3020206"/>
              <a:ext cx="228590" cy="134952"/>
            </a:xfrm>
            <a:prstGeom prst="line">
              <a:avLst/>
            </a:prstGeom>
            <a:noFill/>
            <a:ln w="12700" cap="sq">
              <a:solidFill>
                <a:srgbClr val="0099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135" name="Line 54"/>
            <p:cNvSpPr>
              <a:spLocks noChangeShapeType="1"/>
            </p:cNvSpPr>
            <p:nvPr/>
          </p:nvSpPr>
          <p:spPr bwMode="auto">
            <a:xfrm flipV="1">
              <a:off x="5099186" y="2655043"/>
              <a:ext cx="136519" cy="90497"/>
            </a:xfrm>
            <a:prstGeom prst="line">
              <a:avLst/>
            </a:prstGeom>
            <a:noFill/>
            <a:ln w="12700" cap="sq">
              <a:solidFill>
                <a:srgbClr val="0099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136" name="Line 55"/>
            <p:cNvSpPr>
              <a:spLocks noChangeShapeType="1"/>
            </p:cNvSpPr>
            <p:nvPr/>
          </p:nvSpPr>
          <p:spPr bwMode="auto">
            <a:xfrm flipV="1">
              <a:off x="7567636" y="1099132"/>
              <a:ext cx="320660" cy="182582"/>
            </a:xfrm>
            <a:prstGeom prst="line">
              <a:avLst/>
            </a:prstGeom>
            <a:noFill/>
            <a:ln w="12700" cap="sq">
              <a:solidFill>
                <a:srgbClr val="0099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</p:grpSp>
      <p:sp>
        <p:nvSpPr>
          <p:cNvPr id="33" name="Text Box 17"/>
          <p:cNvSpPr txBox="1">
            <a:spLocks noChangeArrowheads="1"/>
          </p:cNvSpPr>
          <p:nvPr/>
        </p:nvSpPr>
        <p:spPr bwMode="auto">
          <a:xfrm>
            <a:off x="3757613" y="5153025"/>
            <a:ext cx="5435600" cy="147637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charset="0"/>
                <a:ea typeface="ＭＳ Ｐゴシック" charset="-128"/>
              </a:rPr>
              <a:t>Beam: 160 </a:t>
            </a:r>
            <a:r>
              <a:rPr 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charset="0"/>
                <a:ea typeface="ＭＳ Ｐゴシック" charset="-128"/>
              </a:rPr>
              <a:t>GeV</a:t>
            </a: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charset="0"/>
                <a:ea typeface="ＭＳ Ｐゴシック" charset="-128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Symbol" charset="2"/>
                <a:ea typeface="Symbol" charset="2"/>
                <a:cs typeface="Symbol" charset="2"/>
              </a:rPr>
              <a:t>m</a:t>
            </a: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charset="0"/>
                <a:ea typeface="ＭＳ Ｐゴシック" charset="-128"/>
              </a:rPr>
              <a:t>: 80% polarization</a:t>
            </a:r>
          </a:p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charset="0"/>
                <a:ea typeface="ＭＳ Ｐゴシック" charset="-128"/>
              </a:rPr>
              <a:t>Target: </a:t>
            </a:r>
            <a:r>
              <a:rPr lang="en-US" baseline="30000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charset="0"/>
                <a:ea typeface="ＭＳ Ｐゴシック" charset="-128"/>
              </a:rPr>
              <a:t>6</a:t>
            </a: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charset="0"/>
                <a:ea typeface="ＭＳ Ｐゴシック" charset="-128"/>
              </a:rPr>
              <a:t>LiD:  50% polarization (2002-2006)</a:t>
            </a:r>
          </a:p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charset="0"/>
                <a:ea typeface="ＭＳ Ｐゴシック" charset="-128"/>
              </a:rPr>
              <a:t>         </a:t>
            </a: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charset="0"/>
                <a:ea typeface="ＭＳ Ｐゴシック" charset="-128"/>
              </a:rPr>
              <a:t> NH</a:t>
            </a:r>
            <a:r>
              <a:rPr lang="en-US" baseline="-25000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charset="0"/>
                <a:ea typeface="ＭＳ Ｐゴシック" charset="-128"/>
              </a:rPr>
              <a:t>3</a:t>
            </a: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charset="0"/>
                <a:ea typeface="ＭＳ Ｐゴシック" charset="-128"/>
              </a:rPr>
              <a:t>: </a:t>
            </a: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charset="0"/>
                <a:ea typeface="ＭＳ Ｐゴシック" charset="-128"/>
              </a:rPr>
              <a:t>80% </a:t>
            </a:r>
            <a:r>
              <a:rPr 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charset="0"/>
                <a:ea typeface="ＭＳ Ｐゴシック" charset="-128"/>
              </a:rPr>
              <a:t>polarisation</a:t>
            </a: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charset="0"/>
                <a:ea typeface="ＭＳ Ｐゴシック" charset="-128"/>
              </a:rPr>
              <a:t> (2007)</a:t>
            </a:r>
          </a:p>
          <a:p>
            <a:pPr>
              <a:defRPr/>
            </a:pPr>
            <a:r>
              <a:rPr 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charset="0"/>
                <a:ea typeface="ＭＳ Ｐゴシック" charset="-128"/>
              </a:rPr>
              <a:t>Lumi</a:t>
            </a: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charset="0"/>
                <a:ea typeface="ＭＳ Ｐゴシック" charset="-128"/>
              </a:rPr>
              <a:t>:    5x10</a:t>
            </a:r>
            <a:r>
              <a:rPr lang="en-US" baseline="30000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charset="0"/>
                <a:ea typeface="ＭＳ Ｐゴシック" charset="-128"/>
              </a:rPr>
              <a:t>32</a:t>
            </a: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charset="0"/>
                <a:ea typeface="ＭＳ Ｐゴシック" charset="-128"/>
              </a:rPr>
              <a:t> cm</a:t>
            </a:r>
            <a:r>
              <a:rPr lang="en-US" baseline="30000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charset="0"/>
                <a:ea typeface="ＭＳ Ｐゴシック" charset="-128"/>
              </a:rPr>
              <a:t>-2</a:t>
            </a: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charset="0"/>
                <a:ea typeface="ＭＳ Ｐゴシック" charset="-128"/>
              </a:rPr>
              <a:t>s</a:t>
            </a:r>
            <a:r>
              <a:rPr lang="en-US" baseline="30000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charset="0"/>
                <a:ea typeface="ＭＳ Ｐゴシック" charset="-128"/>
              </a:rPr>
              <a:t>-</a:t>
            </a:r>
            <a:r>
              <a:rPr lang="en-US" baseline="30000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charset="0"/>
                <a:ea typeface="ＭＳ Ｐゴシック" charset="-128"/>
              </a:rPr>
              <a:t>1</a:t>
            </a:r>
          </a:p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charset="0"/>
                <a:ea typeface="ＭＳ Ｐゴシック" charset="-128"/>
              </a:rPr>
              <a:t>2010 &amp; 2011: longitudinal and transverse NH</a:t>
            </a:r>
            <a:r>
              <a:rPr lang="en-US" baseline="-25000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charset="0"/>
                <a:ea typeface="ＭＳ Ｐゴシック" charset="-128"/>
              </a:rPr>
              <a:t>3</a:t>
            </a:r>
            <a:endParaRPr lang="en-GB" baseline="-25000" dirty="0">
              <a:effectLst>
                <a:outerShdw blurRad="38100" dist="38100" dir="2700000" algn="tl">
                  <a:srgbClr val="FFFFFF"/>
                </a:outerShdw>
              </a:effectLst>
              <a:latin typeface="Comic Sans MS" charset="0"/>
              <a:ea typeface="ＭＳ Ｐゴシック" charset="-128"/>
            </a:endParaRPr>
          </a:p>
        </p:txBody>
      </p:sp>
      <p:grpSp>
        <p:nvGrpSpPr>
          <p:cNvPr id="6" name="Group 24"/>
          <p:cNvGrpSpPr>
            <a:grpSpLocks/>
          </p:cNvGrpSpPr>
          <p:nvPr/>
        </p:nvGrpSpPr>
        <p:grpSpPr bwMode="auto">
          <a:xfrm>
            <a:off x="5594350" y="601663"/>
            <a:ext cx="3427413" cy="3127375"/>
            <a:chOff x="3601" y="61"/>
            <a:chExt cx="2159" cy="1970"/>
          </a:xfrm>
        </p:grpSpPr>
        <p:grpSp>
          <p:nvGrpSpPr>
            <p:cNvPr id="433178" name="Group 25"/>
            <p:cNvGrpSpPr>
              <a:grpSpLocks/>
            </p:cNvGrpSpPr>
            <p:nvPr/>
          </p:nvGrpSpPr>
          <p:grpSpPr bwMode="auto">
            <a:xfrm>
              <a:off x="3601" y="61"/>
              <a:ext cx="2159" cy="1952"/>
              <a:chOff x="1107" y="440"/>
              <a:chExt cx="2477" cy="2152"/>
            </a:xfrm>
          </p:grpSpPr>
          <p:pic>
            <p:nvPicPr>
              <p:cNvPr id="433181" name="Picture 26" descr="clas6_color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1107" y="440"/>
                <a:ext cx="2477" cy="2152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</p:pic>
          <p:sp>
            <p:nvSpPr>
              <p:cNvPr id="87" name="Rectangle 27"/>
              <p:cNvSpPr>
                <a:spLocks noChangeArrowheads="1"/>
              </p:cNvSpPr>
              <p:nvPr/>
            </p:nvSpPr>
            <p:spPr bwMode="auto">
              <a:xfrm>
                <a:off x="1107" y="440"/>
                <a:ext cx="2477" cy="2152"/>
              </a:xfrm>
              <a:prstGeom prst="rect">
                <a:avLst/>
              </a:prstGeom>
              <a:noFill/>
              <a:ln w="2857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  <a:ea typeface="ＭＳ Ｐゴシック" charset="-128"/>
                </a:endParaRPr>
              </a:p>
            </p:txBody>
          </p:sp>
        </p:grpSp>
        <p:sp>
          <p:nvSpPr>
            <p:cNvPr id="84" name="Text Box 28"/>
            <p:cNvSpPr txBox="1">
              <a:spLocks noChangeArrowheads="1"/>
            </p:cNvSpPr>
            <p:nvPr/>
          </p:nvSpPr>
          <p:spPr bwMode="auto">
            <a:xfrm>
              <a:off x="3630" y="1665"/>
              <a:ext cx="1888" cy="36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en-US" sz="1600">
                  <a:solidFill>
                    <a:schemeClr val="bg1"/>
                  </a:solidFill>
                  <a:effectLst>
                    <a:outerShdw blurRad="38100" dist="38100" dir="2700000" algn="tl">
                      <a:srgbClr val="808080"/>
                    </a:outerShdw>
                  </a:effectLst>
                  <a:latin typeface="Comic Sans MS" charset="0"/>
                  <a:ea typeface="ＭＳ Ｐゴシック" charset="-128"/>
                </a:rPr>
                <a:t>Large acceptance spect. electron/photon beams</a:t>
              </a:r>
            </a:p>
          </p:txBody>
        </p:sp>
        <p:sp>
          <p:nvSpPr>
            <p:cNvPr id="433180" name="Text Box 29"/>
            <p:cNvSpPr txBox="1">
              <a:spLocks noChangeArrowheads="1"/>
            </p:cNvSpPr>
            <p:nvPr/>
          </p:nvSpPr>
          <p:spPr bwMode="auto">
            <a:xfrm>
              <a:off x="3649" y="444"/>
              <a:ext cx="569" cy="250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>
                  <a:latin typeface="Arial" charset="0"/>
                </a:rPr>
                <a:t>Hall B</a:t>
              </a:r>
            </a:p>
          </p:txBody>
        </p:sp>
      </p:grpSp>
      <p:grpSp>
        <p:nvGrpSpPr>
          <p:cNvPr id="8" name="Group 30"/>
          <p:cNvGrpSpPr>
            <a:grpSpLocks/>
          </p:cNvGrpSpPr>
          <p:nvPr/>
        </p:nvGrpSpPr>
        <p:grpSpPr bwMode="auto">
          <a:xfrm>
            <a:off x="0" y="3973513"/>
            <a:ext cx="3911600" cy="2816225"/>
            <a:chOff x="1808" y="2191"/>
            <a:chExt cx="2464" cy="1774"/>
          </a:xfrm>
        </p:grpSpPr>
        <p:pic>
          <p:nvPicPr>
            <p:cNvPr id="433175" name="Picture 31" descr="hallc10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808" y="2191"/>
              <a:ext cx="2464" cy="17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0" name="Text Box 32"/>
            <p:cNvSpPr txBox="1">
              <a:spLocks noChangeArrowheads="1"/>
            </p:cNvSpPr>
            <p:nvPr/>
          </p:nvSpPr>
          <p:spPr bwMode="auto">
            <a:xfrm>
              <a:off x="1865" y="3445"/>
              <a:ext cx="2098" cy="52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en-US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808080"/>
                    </a:outerShdw>
                  </a:effectLst>
                  <a:latin typeface="Comic Sans MS" charset="0"/>
                  <a:ea typeface="ＭＳ Ｐゴシック" charset="-128"/>
                </a:rPr>
                <a:t>7 </a:t>
              </a:r>
              <a:r>
                <a:rPr lang="en-US" sz="1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808080"/>
                    </a:outerShdw>
                  </a:effectLst>
                  <a:latin typeface="Comic Sans MS" charset="0"/>
                  <a:ea typeface="ＭＳ Ｐゴシック" charset="-128"/>
                </a:rPr>
                <a:t>GeV</a:t>
              </a:r>
              <a:r>
                <a:rPr lang="en-US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808080"/>
                    </a:outerShdw>
                  </a:effectLst>
                  <a:latin typeface="Comic Sans MS" charset="0"/>
                  <a:ea typeface="ＭＳ Ｐゴシック" charset="-128"/>
                </a:rPr>
                <a:t> spectrometer, </a:t>
              </a:r>
            </a:p>
            <a:p>
              <a:pPr algn="ctr" eaLnBrk="0" hangingPunct="0">
                <a:defRPr/>
              </a:pPr>
              <a:r>
                <a:rPr lang="en-US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808080"/>
                    </a:outerShdw>
                  </a:effectLst>
                  <a:latin typeface="Comic Sans MS" charset="0"/>
                  <a:ea typeface="ＭＳ Ｐゴシック" charset="-128"/>
                </a:rPr>
                <a:t>1.8 </a:t>
              </a:r>
              <a:r>
                <a:rPr lang="en-US" sz="1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808080"/>
                    </a:outerShdw>
                  </a:effectLst>
                  <a:latin typeface="Comic Sans MS" charset="0"/>
                  <a:ea typeface="ＭＳ Ｐゴシック" charset="-128"/>
                </a:rPr>
                <a:t>GeV</a:t>
              </a:r>
              <a:r>
                <a:rPr lang="en-US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808080"/>
                    </a:outerShdw>
                  </a:effectLst>
                  <a:latin typeface="Comic Sans MS" charset="0"/>
                  <a:ea typeface="ＭＳ Ｐゴシック" charset="-128"/>
                </a:rPr>
                <a:t> spectrometer, </a:t>
              </a:r>
            </a:p>
            <a:p>
              <a:pPr algn="ctr" eaLnBrk="0" hangingPunct="0">
                <a:defRPr/>
              </a:pPr>
              <a:r>
                <a:rPr lang="en-US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808080"/>
                    </a:outerShdw>
                  </a:effectLst>
                  <a:latin typeface="Comic Sans MS" charset="0"/>
                  <a:ea typeface="ＭＳ Ｐゴシック" charset="-128"/>
                </a:rPr>
                <a:t>large installation experiments</a:t>
              </a:r>
            </a:p>
          </p:txBody>
        </p:sp>
        <p:sp>
          <p:nvSpPr>
            <p:cNvPr id="433177" name="Text Box 33"/>
            <p:cNvSpPr txBox="1">
              <a:spLocks noChangeArrowheads="1"/>
            </p:cNvSpPr>
            <p:nvPr/>
          </p:nvSpPr>
          <p:spPr bwMode="auto">
            <a:xfrm>
              <a:off x="3573" y="2319"/>
              <a:ext cx="569" cy="250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>
                  <a:latin typeface="Arial" charset="0"/>
                </a:rPr>
                <a:t>Hall C</a:t>
              </a:r>
            </a:p>
          </p:txBody>
        </p:sp>
      </p:grpSp>
      <p:sp>
        <p:nvSpPr>
          <p:cNvPr id="94" name="Text Box 36"/>
          <p:cNvSpPr txBox="1">
            <a:spLocks noChangeArrowheads="1"/>
          </p:cNvSpPr>
          <p:nvPr/>
        </p:nvSpPr>
        <p:spPr bwMode="auto">
          <a:xfrm>
            <a:off x="3605213" y="3967163"/>
            <a:ext cx="5538787" cy="10160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ＭＳ Ｐゴシック" charset="-128"/>
              </a:rPr>
              <a:t>Beam: ≤6 </a:t>
            </a:r>
            <a:r>
              <a:rPr lang="en-US" sz="20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ＭＳ Ｐゴシック" charset="-128"/>
              </a:rPr>
              <a:t>GeV</a:t>
            </a:r>
            <a:r>
              <a:rPr lang="en-US" sz="2000" dirty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ＭＳ Ｐゴシック" charset="-128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ＭＳ Ｐゴシック" charset="-128"/>
              </a:rPr>
              <a:t>e</a:t>
            </a:r>
            <a:r>
              <a:rPr lang="en-US" sz="2000" baseline="30000" dirty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ＭＳ Ｐゴシック" charset="-128"/>
              </a:rPr>
              <a:t>-</a:t>
            </a:r>
            <a:r>
              <a:rPr lang="en-US" sz="2000" dirty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ＭＳ Ｐゴシック" charset="-128"/>
              </a:rPr>
              <a:t>; 85% polarization</a:t>
            </a:r>
          </a:p>
          <a:p>
            <a:pPr>
              <a:defRPr/>
            </a:pPr>
            <a:r>
              <a:rPr lang="en-US" sz="2000" dirty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ＭＳ Ｐゴシック" charset="-128"/>
              </a:rPr>
              <a:t>Target: polarized targets 3He, 6LiD, </a:t>
            </a:r>
            <a:r>
              <a:rPr lang="en-US" sz="2000" dirty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ＭＳ Ｐゴシック" charset="-128"/>
              </a:rPr>
              <a:t>NH3</a:t>
            </a:r>
          </a:p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ＭＳ Ｐゴシック" charset="-128"/>
              </a:rPr>
              <a:t>          several </a:t>
            </a:r>
            <a:r>
              <a:rPr lang="en-US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ＭＳ Ｐゴシック" charset="-128"/>
              </a:rPr>
              <a:t>unpolarised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ＭＳ Ｐゴシック" charset="-128"/>
              </a:rPr>
              <a:t> targets</a:t>
            </a:r>
            <a:r>
              <a:rPr lang="en-US" sz="2000" dirty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ＭＳ Ｐゴシック" charset="-128"/>
              </a:rPr>
              <a:t> </a:t>
            </a:r>
            <a:endParaRPr lang="en-GB" sz="2000" dirty="0"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  <a:ea typeface="ＭＳ Ｐゴシック" charset="-128"/>
            </a:endParaRPr>
          </a:p>
        </p:txBody>
      </p:sp>
      <p:grpSp>
        <p:nvGrpSpPr>
          <p:cNvPr id="9" name="Group 20"/>
          <p:cNvGrpSpPr>
            <a:grpSpLocks/>
          </p:cNvGrpSpPr>
          <p:nvPr/>
        </p:nvGrpSpPr>
        <p:grpSpPr bwMode="auto">
          <a:xfrm>
            <a:off x="0" y="609600"/>
            <a:ext cx="4237038" cy="2959100"/>
            <a:chOff x="0" y="0"/>
            <a:chExt cx="3010" cy="2203"/>
          </a:xfrm>
        </p:grpSpPr>
        <p:pic>
          <p:nvPicPr>
            <p:cNvPr id="433172" name="Picture 21" descr="hallacombo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0" y="0"/>
              <a:ext cx="3010" cy="2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0" name="Text Box 22"/>
            <p:cNvSpPr txBox="1">
              <a:spLocks noChangeArrowheads="1"/>
            </p:cNvSpPr>
            <p:nvPr/>
          </p:nvSpPr>
          <p:spPr bwMode="auto">
            <a:xfrm>
              <a:off x="276" y="1626"/>
              <a:ext cx="1804" cy="47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808080"/>
                    </a:outerShdw>
                  </a:effectLst>
                  <a:latin typeface="Comic Sans MS" charset="0"/>
                  <a:ea typeface="ＭＳ Ｐゴシック" charset="-128"/>
                </a:rPr>
                <a:t>Two high-resolution </a:t>
              </a:r>
            </a:p>
            <a:p>
              <a:pPr algn="ctr" eaLnBrk="0" hangingPunct="0">
                <a:defRPr/>
              </a:pPr>
              <a:r>
                <a: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808080"/>
                    </a:outerShdw>
                  </a:effectLst>
                  <a:latin typeface="Comic Sans MS" charset="0"/>
                  <a:ea typeface="ＭＳ Ｐゴシック" charset="-128"/>
                </a:rPr>
                <a:t>4 GeV spectrometers</a:t>
              </a:r>
            </a:p>
          </p:txBody>
        </p:sp>
        <p:sp>
          <p:nvSpPr>
            <p:cNvPr id="433174" name="Text Box 23"/>
            <p:cNvSpPr txBox="1">
              <a:spLocks noChangeArrowheads="1"/>
            </p:cNvSpPr>
            <p:nvPr/>
          </p:nvSpPr>
          <p:spPr bwMode="auto">
            <a:xfrm>
              <a:off x="846" y="446"/>
              <a:ext cx="642" cy="295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>
                  <a:latin typeface="Arial" charset="0"/>
                </a:rPr>
                <a:t>Hall A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01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01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801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  <p:bldP spid="96" grpId="1" animBg="1"/>
      <p:bldP spid="33" grpId="0" animBg="1"/>
      <p:bldP spid="33" grpId="1" animBg="1"/>
      <p:bldP spid="9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13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HERA @  DESY</a:t>
            </a:r>
            <a:endParaRPr lang="en-US" dirty="0"/>
          </a:p>
        </p:txBody>
      </p:sp>
      <p:sp>
        <p:nvSpPr>
          <p:cNvPr id="18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E.C. Aschenauer</a:t>
            </a:r>
            <a:endParaRPr lang="it-IT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PheniX Summer Student Program, June 2010</a:t>
            </a:r>
            <a:endParaRPr lang="it-IT" dirty="0"/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1CFC21-A100-4D5F-89CF-718D1865F867}" type="slidenum">
              <a:rPr lang="it-IT"/>
              <a:pPr>
                <a:defRPr/>
              </a:pPr>
              <a:t>9</a:t>
            </a:fld>
            <a:endParaRPr lang="it-IT"/>
          </a:p>
        </p:txBody>
      </p:sp>
      <p:grpSp>
        <p:nvGrpSpPr>
          <p:cNvPr id="435205" name="Group 2"/>
          <p:cNvGrpSpPr>
            <a:grpSpLocks/>
          </p:cNvGrpSpPr>
          <p:nvPr/>
        </p:nvGrpSpPr>
        <p:grpSpPr bwMode="auto">
          <a:xfrm>
            <a:off x="0" y="1168400"/>
            <a:ext cx="5845175" cy="4227513"/>
            <a:chOff x="1055" y="850"/>
            <a:chExt cx="3682" cy="2663"/>
          </a:xfrm>
        </p:grpSpPr>
        <p:pic>
          <p:nvPicPr>
            <p:cNvPr id="435221" name="Picture 3" descr="beschleuniger_bei_desy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55" y="850"/>
              <a:ext cx="3682" cy="2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5222" name="Picture 4" descr="H1icon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254" y="1966"/>
              <a:ext cx="374" cy="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5223" name="Picture 5" descr="HERA-B_slogo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075" y="2382"/>
              <a:ext cx="449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5224" name="Picture 6" descr="zeus_small2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239" y="2050"/>
              <a:ext cx="315" cy="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5225" name="Picture 7" descr="hermeslogo-transparent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808" y="1675"/>
              <a:ext cx="363" cy="2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584712" name="Text Box 8"/>
          <p:cNvSpPr txBox="1">
            <a:spLocks noChangeArrowheads="1"/>
          </p:cNvSpPr>
          <p:nvPr/>
        </p:nvSpPr>
        <p:spPr bwMode="auto">
          <a:xfrm>
            <a:off x="0" y="5565775"/>
            <a:ext cx="6346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ＭＳ Ｐゴシック" charset="-128"/>
              </a:rPr>
              <a:t>HERA: </a:t>
            </a:r>
            <a:r>
              <a:rPr lang="en-US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ＭＳ Ｐゴシック" charset="-128"/>
              </a:rPr>
              <a:t>e</a:t>
            </a:r>
            <a:r>
              <a:rPr lang="en-US" sz="2400" baseline="300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ＭＳ Ｐゴシック" charset="-128"/>
              </a:rPr>
              <a:t>+</a:t>
            </a:r>
            <a:r>
              <a:rPr lang="en-US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ＭＳ Ｐゴシック" charset="-128"/>
              </a:rPr>
              <a:t>/e</a:t>
            </a:r>
            <a:r>
              <a:rPr lang="en-US" sz="2400" baseline="30000" dirty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ＭＳ Ｐゴシック" charset="-128"/>
              </a:rPr>
              <a:t>- 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ＭＳ Ｐゴシック" charset="-128"/>
              </a:rPr>
              <a:t>(27GeV) - proton (920 </a:t>
            </a:r>
            <a:r>
              <a:rPr lang="en-US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ＭＳ Ｐゴシック" charset="-128"/>
              </a:rPr>
              <a:t>GeV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ＭＳ Ｐゴシック" charset="-128"/>
              </a:rPr>
              <a:t>) collider</a:t>
            </a:r>
          </a:p>
        </p:txBody>
      </p:sp>
      <p:sp>
        <p:nvSpPr>
          <p:cNvPr id="584714" name="Rectangle 10"/>
          <p:cNvSpPr>
            <a:spLocks noChangeArrowheads="1"/>
          </p:cNvSpPr>
          <p:nvPr/>
        </p:nvSpPr>
        <p:spPr bwMode="auto">
          <a:xfrm>
            <a:off x="1339850" y="25400"/>
            <a:ext cx="7586663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defRPr/>
            </a:pPr>
            <a:r>
              <a:rPr lang="en-US" sz="3200" i="1" dirty="0">
                <a:solidFill>
                  <a:srgbClr val="FF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MS Mincho" pitchFamily="49" charset="-128"/>
                <a:cs typeface="MS Mincho" pitchFamily="49" charset="-128"/>
              </a:rPr>
              <a:t>The Experiments </a:t>
            </a:r>
            <a:r>
              <a:rPr lang="en-US" sz="3200" i="1" dirty="0">
                <a:solidFill>
                  <a:srgbClr val="FF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MS Mincho" pitchFamily="49" charset="-128"/>
                <a:cs typeface="MS Mincho" pitchFamily="49" charset="-128"/>
              </a:rPr>
              <a:t>@ HERA</a:t>
            </a:r>
          </a:p>
        </p:txBody>
      </p: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3327400" y="2133600"/>
            <a:ext cx="1565275" cy="1062038"/>
            <a:chOff x="2777067" y="2133600"/>
            <a:chExt cx="1565804" cy="1061508"/>
          </a:xfrm>
        </p:grpSpPr>
        <p:pic>
          <p:nvPicPr>
            <p:cNvPr id="435218" name="Picture 11" descr="photo_spec_01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390371" y="2134658"/>
              <a:ext cx="952500" cy="1060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435219" name="Straight Connector 19"/>
            <p:cNvCxnSpPr>
              <a:cxnSpLocks noChangeShapeType="1"/>
            </p:cNvCxnSpPr>
            <p:nvPr/>
          </p:nvCxnSpPr>
          <p:spPr bwMode="auto">
            <a:xfrm flipV="1">
              <a:off x="2777067" y="2133600"/>
              <a:ext cx="609600" cy="330200"/>
            </a:xfrm>
            <a:prstGeom prst="lin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435220" name="Straight Connector 21"/>
            <p:cNvCxnSpPr>
              <a:cxnSpLocks noChangeShapeType="1"/>
            </p:cNvCxnSpPr>
            <p:nvPr/>
          </p:nvCxnSpPr>
          <p:spPr bwMode="auto">
            <a:xfrm>
              <a:off x="2777067" y="2921000"/>
              <a:ext cx="601133" cy="270933"/>
            </a:xfrm>
            <a:prstGeom prst="lin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</p:spPr>
        </p:cxnSp>
      </p:grp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4194175" y="3548063"/>
            <a:ext cx="1655763" cy="1533525"/>
            <a:chOff x="4194356" y="3547532"/>
            <a:chExt cx="1655227" cy="1533992"/>
          </a:xfrm>
        </p:grpSpPr>
        <p:pic>
          <p:nvPicPr>
            <p:cNvPr id="435215" name="Picture 23" descr="3dzeus_c.eps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 rot="10800000">
              <a:off x="4194356" y="3876217"/>
              <a:ext cx="1655227" cy="1205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435216" name="Straight Connector 25"/>
            <p:cNvCxnSpPr>
              <a:cxnSpLocks noChangeShapeType="1"/>
            </p:cNvCxnSpPr>
            <p:nvPr/>
          </p:nvCxnSpPr>
          <p:spPr bwMode="auto">
            <a:xfrm rot="16200000" flipH="1">
              <a:off x="5516033" y="3560232"/>
              <a:ext cx="338667" cy="313267"/>
            </a:xfrm>
            <a:prstGeom prst="lin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435217" name="Straight Connector 27"/>
            <p:cNvCxnSpPr>
              <a:cxnSpLocks noChangeShapeType="1"/>
            </p:cNvCxnSpPr>
            <p:nvPr/>
          </p:nvCxnSpPr>
          <p:spPr bwMode="auto">
            <a:xfrm rot="10800000" flipV="1">
              <a:off x="4207933" y="3547533"/>
              <a:ext cx="863600" cy="330200"/>
            </a:xfrm>
            <a:prstGeom prst="lin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</p:spPr>
        </p:cxnSp>
      </p:grpSp>
      <p:grpSp>
        <p:nvGrpSpPr>
          <p:cNvPr id="5" name="Group 35"/>
          <p:cNvGrpSpPr>
            <a:grpSpLocks/>
          </p:cNvGrpSpPr>
          <p:nvPr/>
        </p:nvGrpSpPr>
        <p:grpSpPr bwMode="auto">
          <a:xfrm>
            <a:off x="101600" y="779463"/>
            <a:ext cx="1716088" cy="2381250"/>
            <a:chOff x="101599" y="779770"/>
            <a:chExt cx="1716048" cy="2380943"/>
          </a:xfrm>
        </p:grpSpPr>
        <p:pic>
          <p:nvPicPr>
            <p:cNvPr id="435212" name="Picture 30" descr="h1det_3d_col.gif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10767" y="779770"/>
              <a:ext cx="1706880" cy="2104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435213" name="Straight Connector 32"/>
            <p:cNvCxnSpPr>
              <a:cxnSpLocks noChangeShapeType="1"/>
            </p:cNvCxnSpPr>
            <p:nvPr/>
          </p:nvCxnSpPr>
          <p:spPr bwMode="auto">
            <a:xfrm rot="16200000" flipH="1">
              <a:off x="80433" y="2925233"/>
              <a:ext cx="256646" cy="214313"/>
            </a:xfrm>
            <a:prstGeom prst="lin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435214" name="Straight Connector 34"/>
            <p:cNvCxnSpPr>
              <a:cxnSpLocks noChangeShapeType="1"/>
            </p:cNvCxnSpPr>
            <p:nvPr/>
          </p:nvCxnSpPr>
          <p:spPr bwMode="auto">
            <a:xfrm rot="10800000" flipV="1">
              <a:off x="909639" y="2895599"/>
              <a:ext cx="902229" cy="265113"/>
            </a:xfrm>
            <a:prstGeom prst="lin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</p:spPr>
        </p:cxnSp>
      </p:grpSp>
      <p:sp>
        <p:nvSpPr>
          <p:cNvPr id="27" name="TextBox 26"/>
          <p:cNvSpPr txBox="1"/>
          <p:nvPr/>
        </p:nvSpPr>
        <p:spPr>
          <a:xfrm>
            <a:off x="5875338" y="693738"/>
            <a:ext cx="3249612" cy="4524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Explore the structure of</a:t>
            </a:r>
          </a:p>
          <a:p>
            <a:pPr>
              <a:defRPr/>
            </a:pPr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the nucleon with a lepton </a:t>
            </a:r>
          </a:p>
          <a:p>
            <a:pPr>
              <a:defRPr/>
            </a:pPr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beam</a:t>
            </a:r>
          </a:p>
          <a:p>
            <a:pPr>
              <a:buClr>
                <a:srgbClr val="0000CC"/>
              </a:buClr>
              <a:buFont typeface="Wingdings" charset="2"/>
              <a:buChar char="Ø"/>
              <a:defRPr/>
            </a:pPr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 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Deep Inelastic Scattering </a:t>
            </a:r>
          </a:p>
          <a:p>
            <a:pPr>
              <a:buClr>
                <a:srgbClr val="0000CC"/>
              </a:buClr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    (DIS)</a:t>
            </a:r>
          </a:p>
          <a:p>
            <a:pPr>
              <a:buClr>
                <a:srgbClr val="0000CC"/>
              </a:buClr>
              <a:buFont typeface="Wingdings" charset="2"/>
              <a:buChar char="Ø"/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 Scattering angle and energy</a:t>
            </a:r>
          </a:p>
          <a:p>
            <a:pPr>
              <a:buClr>
                <a:srgbClr val="0000CC"/>
              </a:buClr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rPr>
              <a:t>   of electron </a:t>
            </a:r>
          </a:p>
          <a:p>
            <a:pPr>
              <a:buClr>
                <a:srgbClr val="0000CC"/>
              </a:buClr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  <a:sym typeface="Wingdings"/>
              </a:rPr>
              <a:t>   </a:t>
            </a:r>
            <a:r>
              <a:rPr lang="en-US" sz="16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  <a:sym typeface="Wingdings"/>
              </a:rPr>
              <a:t>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  <a:sym typeface="Wingdings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  <a:sym typeface="Wingdings"/>
              </a:rPr>
              <a:t>x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  <a:sym typeface="Wingdings"/>
              </a:rPr>
              <a:t> of the quarks</a:t>
            </a:r>
          </a:p>
          <a:p>
            <a:pPr>
              <a:buClr>
                <a:srgbClr val="0000CC"/>
              </a:buClr>
              <a:defRPr/>
            </a:pP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  <a:ea typeface="ＭＳ Ｐゴシック" charset="-128"/>
              <a:sym typeface="Wingdings"/>
            </a:endParaRPr>
          </a:p>
          <a:p>
            <a:pPr>
              <a:buClr>
                <a:srgbClr val="0000CC"/>
              </a:buClr>
              <a:defRPr/>
            </a:pPr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  <a:sym typeface="Wingdings"/>
              </a:rPr>
              <a:t>High energy = </a:t>
            </a:r>
          </a:p>
          <a:p>
            <a:pPr>
              <a:buClr>
                <a:srgbClr val="0000CC"/>
              </a:buClr>
              <a:defRPr/>
            </a:pPr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  <a:sym typeface="Wingdings"/>
              </a:rPr>
              <a:t>short wave length</a:t>
            </a:r>
          </a:p>
          <a:p>
            <a:pPr>
              <a:buClr>
                <a:srgbClr val="0000CC"/>
              </a:buClr>
              <a:buFont typeface="Wingdings" charset="2"/>
              <a:buChar char="Ø"/>
              <a:defRPr/>
            </a:pPr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  <a:sym typeface="Wingdings"/>
              </a:rPr>
              <a:t> 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  <a:sym typeface="Wingdings"/>
              </a:rPr>
              <a:t>Scattering angle ~ Q</a:t>
            </a:r>
            <a:r>
              <a:rPr lang="en-US" sz="1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  <a:sym typeface="Wingdings"/>
              </a:rPr>
              <a:t>2</a:t>
            </a:r>
          </a:p>
          <a:p>
            <a:pPr>
              <a:buClr>
                <a:srgbClr val="0000CC"/>
              </a:buClr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  <a:sym typeface="Wingdings"/>
              </a:rPr>
              <a:t>   mass of the exchanged</a:t>
            </a:r>
          </a:p>
          <a:p>
            <a:pPr>
              <a:buClr>
                <a:srgbClr val="0000CC"/>
              </a:buClr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  <a:sym typeface="Wingdings"/>
              </a:rPr>
              <a:t>   particle</a:t>
            </a:r>
          </a:p>
          <a:p>
            <a:pPr>
              <a:buClr>
                <a:srgbClr val="0000CC"/>
              </a:buClr>
              <a:buFont typeface="Wingdings" charset="2"/>
              <a:buChar char="Ø"/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  <a:sym typeface="Wingdings"/>
              </a:rPr>
              <a:t> Centre-of-mass energy </a:t>
            </a:r>
          </a:p>
          <a:p>
            <a:pPr>
              <a:buClr>
                <a:srgbClr val="0000CC"/>
              </a:buClr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  <a:sym typeface="Wingdings"/>
              </a:rPr>
              <a:t>   </a:t>
            </a:r>
            <a:r>
              <a:rPr lang="en-US" sz="16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  <a:sym typeface="Wingdings"/>
              </a:rPr>
              <a:t>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  <a:sym typeface="Wingdings"/>
              </a:rPr>
              <a:t> resolution;</a:t>
            </a:r>
          </a:p>
          <a:p>
            <a:pPr>
              <a:buClr>
                <a:srgbClr val="0000CC"/>
              </a:buClr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  <a:sym typeface="Wingdings"/>
              </a:rPr>
              <a:t>   √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  <a:sym typeface="Wingdings"/>
              </a:rPr>
              <a:t>s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  <a:sym typeface="Wingdings"/>
              </a:rPr>
              <a:t> = 314GeV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  <a:sym typeface="Wingdings"/>
              </a:rPr>
              <a:t>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  <a:sym typeface="Wingdings"/>
              </a:rPr>
              <a:t> 10</a:t>
            </a:r>
            <a:r>
              <a:rPr lang="en-US" sz="1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  <a:sym typeface="Wingdings"/>
              </a:rPr>
              <a:t>-18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  <a:sym typeface="Wingdings"/>
              </a:rPr>
              <a:t>m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4713" grpId="0"/>
      <p:bldP spid="584714" grpId="0"/>
      <p:bldP spid="2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5|35.8|22."/>
</p:tagLst>
</file>

<file path=ppt/theme/theme1.xml><?xml version="1.0" encoding="utf-8"?>
<a:theme xmlns:a="http://schemas.openxmlformats.org/drawingml/2006/main" name="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ＭＳ Ｐゴシック"/>
        <a:cs typeface="ＭＳ Ｐゴシック"/>
      </a:majorFont>
      <a:minorFont>
        <a:latin typeface="Comic Sans MS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Proposal</Template>
  <TotalTime>17921</TotalTime>
  <Words>2932</Words>
  <Application>Microsoft Macintosh PowerPoint</Application>
  <PresentationFormat>On-screen Show (4:3)</PresentationFormat>
  <Paragraphs>889</Paragraphs>
  <Slides>50</Slides>
  <Notes>13</Notes>
  <HiddenSlides>0</HiddenSlides>
  <MMClips>2</MMClips>
  <ScaleCrop>false</ScaleCrop>
  <HeadingPairs>
    <vt:vector size="8" baseType="variant">
      <vt:variant>
        <vt:lpstr>Fonts Used</vt:lpstr>
      </vt:variant>
      <vt:variant>
        <vt:i4>21</vt:i4>
      </vt:variant>
      <vt:variant>
        <vt:lpstr>Design Template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79" baseType="lpstr">
      <vt:lpstr>Comic Sans MS</vt:lpstr>
      <vt:lpstr>ＭＳ Ｐゴシック</vt:lpstr>
      <vt:lpstr>Arial</vt:lpstr>
      <vt:lpstr>Wingdings</vt:lpstr>
      <vt:lpstr>ＭＳ Ｐ明朝</vt:lpstr>
      <vt:lpstr>Gill Sans</vt:lpstr>
      <vt:lpstr>Lucida Grande</vt:lpstr>
      <vt:lpstr>ヒラギノ角ゴ ProN W3</vt:lpstr>
      <vt:lpstr>Zapf Dingbats</vt:lpstr>
      <vt:lpstr>Helvetica</vt:lpstr>
      <vt:lpstr>Symbol</vt:lpstr>
      <vt:lpstr>MS Mincho</vt:lpstr>
      <vt:lpstr>Osaka</vt:lpstr>
      <vt:lpstr>ヒラギノ明朝 Pro W3</vt:lpstr>
      <vt:lpstr>Euclid Symbol</vt:lpstr>
      <vt:lpstr>Times New Roman</vt:lpstr>
      <vt:lpstr>Lucida Calligraphy</vt:lpstr>
      <vt:lpstr>Tahoma</vt:lpstr>
      <vt:lpstr>Monotype Sorts</vt:lpstr>
      <vt:lpstr>Monaco</vt:lpstr>
      <vt:lpstr>Times</vt:lpstr>
      <vt:lpstr>Crayons</vt:lpstr>
      <vt:lpstr>Crayons</vt:lpstr>
      <vt:lpstr>Crayons</vt:lpstr>
      <vt:lpstr>Crayons</vt:lpstr>
      <vt:lpstr>Crayons</vt:lpstr>
      <vt:lpstr>Crayons</vt:lpstr>
      <vt:lpstr>Crayons</vt:lpstr>
      <vt:lpstr>Equation</vt:lpstr>
      <vt:lpstr>Slide 1</vt:lpstr>
      <vt:lpstr>The Standard Model</vt:lpstr>
      <vt:lpstr>A reminder of Quantum Electro-Dynamics (QED)</vt:lpstr>
      <vt:lpstr>Quantum Chromo-Dynamics (QCD) - 1973</vt:lpstr>
      <vt:lpstr>Features of Quantum Chromo-Dynamics</vt:lpstr>
      <vt:lpstr>QED vs QCD</vt:lpstr>
      <vt:lpstr>Experimental Prerequisites</vt:lpstr>
      <vt:lpstr>The contemporary “spin” experiments</vt:lpstr>
      <vt:lpstr>HERA @  DESY</vt:lpstr>
      <vt:lpstr>Deep Inelastic Scattering</vt:lpstr>
      <vt:lpstr>The structure of the proton – simple view</vt:lpstr>
      <vt:lpstr>Main Underlying Processes</vt:lpstr>
      <vt:lpstr>Deep Inelastic Scattering</vt:lpstr>
      <vt:lpstr>“Structure Function” &amp; quark densities</vt:lpstr>
      <vt:lpstr>Measure Glue through DIS</vt:lpstr>
      <vt:lpstr>FL: measures glue directly</vt:lpstr>
      <vt:lpstr>What do we know till know</vt:lpstr>
      <vt:lpstr>Parton Saturation</vt:lpstr>
      <vt:lpstr>EIC - Reaching the Saturation Regime</vt:lpstr>
      <vt:lpstr>F2: for Nuclei</vt:lpstr>
      <vt:lpstr>EIC - What Luminosity is Needed?</vt:lpstr>
      <vt:lpstr>Diffractive Physics:</vt:lpstr>
      <vt:lpstr>Measure the Gluon Form Factor</vt:lpstr>
      <vt:lpstr>Proton Tomography</vt:lpstr>
      <vt:lpstr>Important to understand hadron structure: Spin</vt:lpstr>
      <vt:lpstr>How to measure Quark Polarizations</vt:lpstr>
      <vt:lpstr>Δg from inclusive DIS and polarized pp</vt:lpstr>
      <vt:lpstr>How does it look at EIC</vt:lpstr>
      <vt:lpstr>Polarised quark distributions</vt:lpstr>
      <vt:lpstr>Measured Asymmetries</vt:lpstr>
      <vt:lpstr>Polarized Quark Densities</vt:lpstr>
      <vt:lpstr>Polarized Quark Distributions @ EIC</vt:lpstr>
      <vt:lpstr>Why is Ds interesting</vt:lpstr>
      <vt:lpstr>EIC Scope - QCD Factory</vt:lpstr>
      <vt:lpstr>The Relativistic Heavy-Ion Collider @ BNL</vt:lpstr>
      <vt:lpstr>The latest design of eRHIC</vt:lpstr>
      <vt:lpstr>IR-Design</vt:lpstr>
      <vt:lpstr>eRHIC – Geometry high-lumi IR</vt:lpstr>
      <vt:lpstr>Detector Requirements from Physics</vt:lpstr>
      <vt:lpstr>Processes to Study Physics</vt:lpstr>
      <vt:lpstr>Diffractive Physics: p’ kinematics</vt:lpstr>
      <vt:lpstr>A typical High Energy Detector</vt:lpstr>
      <vt:lpstr>A detector integrated into IR</vt:lpstr>
      <vt:lpstr>eRHIC Detector in Geant-3</vt:lpstr>
      <vt:lpstr>MeRHIC Detector in Geant-3</vt:lpstr>
      <vt:lpstr>and Summary</vt:lpstr>
      <vt:lpstr>Slide 47</vt:lpstr>
      <vt:lpstr>Beyond form factors and quark distributions</vt:lpstr>
      <vt:lpstr>Diffractive physics: ep vs eA</vt:lpstr>
      <vt:lpstr>How to measure coherent diffraction in e+A ?</vt:lpstr>
    </vt:vector>
  </TitlesOfParts>
  <Company>京都大学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Naohito Saito</dc:creator>
  <cp:lastModifiedBy>oleg</cp:lastModifiedBy>
  <cp:revision>253</cp:revision>
  <dcterms:created xsi:type="dcterms:W3CDTF">2010-06-17T02:14:03Z</dcterms:created>
  <dcterms:modified xsi:type="dcterms:W3CDTF">2010-06-17T14:55:30Z</dcterms:modified>
</cp:coreProperties>
</file>