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63" r:id="rId3"/>
    <p:sldId id="326" r:id="rId4"/>
    <p:sldId id="371" r:id="rId5"/>
    <p:sldId id="360" r:id="rId6"/>
    <p:sldId id="336" r:id="rId7"/>
    <p:sldId id="354" r:id="rId8"/>
    <p:sldId id="398" r:id="rId9"/>
    <p:sldId id="382" r:id="rId10"/>
    <p:sldId id="366" r:id="rId11"/>
    <p:sldId id="347" r:id="rId12"/>
    <p:sldId id="368" r:id="rId13"/>
    <p:sldId id="348" r:id="rId14"/>
    <p:sldId id="369" r:id="rId15"/>
    <p:sldId id="370" r:id="rId16"/>
    <p:sldId id="372" r:id="rId17"/>
    <p:sldId id="349" r:id="rId18"/>
    <p:sldId id="350" r:id="rId19"/>
    <p:sldId id="300" r:id="rId20"/>
    <p:sldId id="301" r:id="rId21"/>
    <p:sldId id="302" r:id="rId22"/>
    <p:sldId id="399" r:id="rId23"/>
    <p:sldId id="285" r:id="rId24"/>
    <p:sldId id="322" r:id="rId25"/>
    <p:sldId id="355" r:id="rId26"/>
    <p:sldId id="373" r:id="rId27"/>
    <p:sldId id="374" r:id="rId28"/>
    <p:sldId id="375" r:id="rId29"/>
    <p:sldId id="358" r:id="rId30"/>
    <p:sldId id="401" r:id="rId31"/>
    <p:sldId id="400" r:id="rId32"/>
    <p:sldId id="390" r:id="rId33"/>
    <p:sldId id="391" r:id="rId34"/>
    <p:sldId id="397" r:id="rId35"/>
    <p:sldId id="392" r:id="rId36"/>
    <p:sldId id="359" r:id="rId37"/>
    <p:sldId id="376" r:id="rId38"/>
    <p:sldId id="393" r:id="rId39"/>
    <p:sldId id="269" r:id="rId40"/>
    <p:sldId id="271" r:id="rId41"/>
    <p:sldId id="283" r:id="rId42"/>
    <p:sldId id="284" r:id="rId43"/>
    <p:sldId id="379" r:id="rId44"/>
    <p:sldId id="340" r:id="rId45"/>
    <p:sldId id="338" r:id="rId46"/>
    <p:sldId id="339" r:id="rId47"/>
    <p:sldId id="361" r:id="rId48"/>
    <p:sldId id="342" r:id="rId49"/>
    <p:sldId id="341" r:id="rId50"/>
    <p:sldId id="351" r:id="rId51"/>
    <p:sldId id="383" r:id="rId52"/>
    <p:sldId id="384" r:id="rId53"/>
    <p:sldId id="385" r:id="rId54"/>
    <p:sldId id="394" r:id="rId55"/>
    <p:sldId id="386" r:id="rId56"/>
    <p:sldId id="387" r:id="rId57"/>
    <p:sldId id="388" r:id="rId58"/>
    <p:sldId id="37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D62"/>
    <a:srgbClr val="FFFF00"/>
    <a:srgbClr val="0000AA"/>
    <a:srgbClr val="0000AF"/>
    <a:srgbClr val="E6CCE6"/>
    <a:srgbClr val="FFFFFF"/>
    <a:srgbClr val="5C0352"/>
    <a:srgbClr val="CCCCFF"/>
    <a:srgbClr val="0000A8"/>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660"/>
  </p:normalViewPr>
  <p:slideViewPr>
    <p:cSldViewPr>
      <p:cViewPr varScale="1">
        <p:scale>
          <a:sx n="89" d="100"/>
          <a:sy n="89" d="100"/>
        </p:scale>
        <p:origin x="686" y="77"/>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998661-BC3E-4EB3-91D5-FA9E0C434D6A}" type="datetimeFigureOut">
              <a:rPr lang="en-US" smtClean="0"/>
              <a:t>4/17/2013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23EF14-221E-4168-9B44-F0E960AE7F4C}" type="slidenum">
              <a:rPr lang="en-US" smtClean="0"/>
              <a:t>‹#›</a:t>
            </a:fld>
            <a:endParaRPr lang="en-US"/>
          </a:p>
        </p:txBody>
      </p:sp>
    </p:spTree>
    <p:extLst>
      <p:ext uri="{BB962C8B-B14F-4D97-AF65-F5344CB8AC3E}">
        <p14:creationId xmlns:p14="http://schemas.microsoft.com/office/powerpoint/2010/main" val="46826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0601"/>
            <a:ext cx="86868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2339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595919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0234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90600"/>
            <a:ext cx="4268788"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600200"/>
            <a:ext cx="4268788" cy="4724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990600"/>
            <a:ext cx="42703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8200" y="1600200"/>
            <a:ext cx="4270375" cy="4724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75406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lvl1pPr>
              <a:defRPr b="1"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505200"/>
            <a:ext cx="6400800" cy="16764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152400" y="76200"/>
            <a:ext cx="8839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71900" y="877567"/>
            <a:ext cx="1800200" cy="90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64212" y="5553236"/>
            <a:ext cx="3093988" cy="662997"/>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4031" y="5049180"/>
            <a:ext cx="1992789" cy="1378098"/>
          </a:xfrm>
          <a:prstGeom prst="rect">
            <a:avLst/>
          </a:prstGeom>
        </p:spPr>
      </p:pic>
    </p:spTree>
    <p:extLst>
      <p:ext uri="{BB962C8B-B14F-4D97-AF65-F5344CB8AC3E}">
        <p14:creationId xmlns:p14="http://schemas.microsoft.com/office/powerpoint/2010/main" val="18471552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868364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76200"/>
            <a:ext cx="86868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990600"/>
            <a:ext cx="8686800" cy="53339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48"/>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22737" y="216879"/>
            <a:ext cx="9059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222737" y="838200"/>
            <a:ext cx="8692663"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222737" y="882940"/>
            <a:ext cx="86926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Date Placeholder 3"/>
          <p:cNvSpPr txBox="1">
            <a:spLocks/>
          </p:cNvSpPr>
          <p:nvPr userDrawn="1"/>
        </p:nvSpPr>
        <p:spPr>
          <a:xfrm>
            <a:off x="222736" y="6514646"/>
            <a:ext cx="409723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April 17</a:t>
            </a:r>
            <a:r>
              <a:rPr lang="en-US" baseline="30000" dirty="0" smtClean="0"/>
              <a:t>th</a:t>
            </a:r>
            <a:r>
              <a:rPr lang="en-US" dirty="0" smtClean="0"/>
              <a:t>, 2013</a:t>
            </a:r>
            <a:endParaRPr lang="en-US" dirty="0"/>
          </a:p>
        </p:txBody>
      </p:sp>
      <p:sp>
        <p:nvSpPr>
          <p:cNvPr id="23" name="Footer Placeholder 4"/>
          <p:cNvSpPr txBox="1">
            <a:spLocks/>
          </p:cNvSpPr>
          <p:nvPr userDrawn="1"/>
        </p:nvSpPr>
        <p:spPr>
          <a:xfrm>
            <a:off x="6019800" y="65184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Alessandro Buzzatti – </a:t>
            </a:r>
            <a:r>
              <a:rPr lang="en-US" dirty="0" smtClean="0"/>
              <a:t>LBNL</a:t>
            </a:r>
            <a:endParaRPr lang="en-US" dirty="0"/>
          </a:p>
        </p:txBody>
      </p:sp>
      <p:sp>
        <p:nvSpPr>
          <p:cNvPr id="24" name="Slide Number Placeholder 5"/>
          <p:cNvSpPr txBox="1">
            <a:spLocks/>
          </p:cNvSpPr>
          <p:nvPr userDrawn="1"/>
        </p:nvSpPr>
        <p:spPr>
          <a:xfrm>
            <a:off x="6781800" y="65004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7EA294-A82B-446D-B01E-AACED242EBD8}" type="slidenum">
              <a:rPr lang="en-US" smtClean="0"/>
              <a:pPr/>
              <a:t>‹#›</a:t>
            </a:fld>
            <a:endParaRPr lang="en-US" dirty="0"/>
          </a:p>
        </p:txBody>
      </p:sp>
    </p:spTree>
    <p:extLst>
      <p:ext uri="{BB962C8B-B14F-4D97-AF65-F5344CB8AC3E}">
        <p14:creationId xmlns:p14="http://schemas.microsoft.com/office/powerpoint/2010/main" val="3475417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txStyles>
    <p:titleStyle>
      <a:lvl1pPr algn="ctr" defTabSz="914400" rtl="0" eaLnBrk="1" latinLnBrk="0" hangingPunct="1">
        <a:spcBef>
          <a:spcPct val="0"/>
        </a:spcBef>
        <a:buNone/>
        <a:defRPr sz="36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80.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80.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emf"/><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4.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80.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580.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27.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2.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40.png"/><Relationship Id="rId7" Type="http://schemas.openxmlformats.org/officeDocument/2006/relationships/image" Target="../media/image320.png"/><Relationship Id="rId12" Type="http://schemas.openxmlformats.org/officeDocument/2006/relationships/image" Target="../media/image370.png"/><Relationship Id="rId2" Type="http://schemas.openxmlformats.org/officeDocument/2006/relationships/image" Target="../media/image280.png"/><Relationship Id="rId1" Type="http://schemas.openxmlformats.org/officeDocument/2006/relationships/slideLayout" Target="../slideLayouts/slideLayout4.xml"/><Relationship Id="rId6" Type="http://schemas.openxmlformats.org/officeDocument/2006/relationships/image" Target="../media/image310.png"/><Relationship Id="rId11" Type="http://schemas.openxmlformats.org/officeDocument/2006/relationships/image" Target="../media/image55.png"/><Relationship Id="rId5" Type="http://schemas.openxmlformats.org/officeDocument/2006/relationships/image" Target="../media/image300.png"/><Relationship Id="rId10" Type="http://schemas.openxmlformats.org/officeDocument/2006/relationships/image" Target="../media/image54.png"/><Relationship Id="rId4" Type="http://schemas.openxmlformats.org/officeDocument/2006/relationships/image" Target="../media/image290.png"/><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6.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80.png"/><Relationship Id="rId18" Type="http://schemas.openxmlformats.org/officeDocument/2006/relationships/image" Target="../media/image83.png"/><Relationship Id="rId3" Type="http://schemas.openxmlformats.org/officeDocument/2006/relationships/image" Target="../media/image59.png"/><Relationship Id="rId7" Type="http://schemas.openxmlformats.org/officeDocument/2006/relationships/image" Target="../media/image68.png"/><Relationship Id="rId12" Type="http://schemas.openxmlformats.org/officeDocument/2006/relationships/image" Target="../media/image77.png"/><Relationship Id="rId17" Type="http://schemas.openxmlformats.org/officeDocument/2006/relationships/image" Target="../media/image480.png"/><Relationship Id="rId2" Type="http://schemas.openxmlformats.org/officeDocument/2006/relationships/image" Target="../media/image58.png"/><Relationship Id="rId16" Type="http://schemas.openxmlformats.org/officeDocument/2006/relationships/image" Target="../media/image470.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420.png"/><Relationship Id="rId5" Type="http://schemas.openxmlformats.org/officeDocument/2006/relationships/image" Target="../media/image360.png"/><Relationship Id="rId15" Type="http://schemas.openxmlformats.org/officeDocument/2006/relationships/image" Target="../media/image460.png"/><Relationship Id="rId10" Type="http://schemas.openxmlformats.org/officeDocument/2006/relationships/image" Target="../media/image410.png"/><Relationship Id="rId19" Type="http://schemas.openxmlformats.org/officeDocument/2006/relationships/image" Target="../media/image500.png"/><Relationship Id="rId4" Type="http://schemas.openxmlformats.org/officeDocument/2006/relationships/image" Target="../media/image430.png"/><Relationship Id="rId9" Type="http://schemas.openxmlformats.org/officeDocument/2006/relationships/image" Target="../media/image400.png"/><Relationship Id="rId1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510.png"/><Relationship Id="rId1" Type="http://schemas.openxmlformats.org/officeDocument/2006/relationships/slideLayout" Target="../slideLayouts/slideLayout4.xml"/><Relationship Id="rId4" Type="http://schemas.openxmlformats.org/officeDocument/2006/relationships/image" Target="../media/image5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8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60.png"/><Relationship Id="rId2" Type="http://schemas.openxmlformats.org/officeDocument/2006/relationships/image" Target="../media/image1150.png"/><Relationship Id="rId1" Type="http://schemas.openxmlformats.org/officeDocument/2006/relationships/slideLayout" Target="../slideLayouts/slideLayout4.xml"/><Relationship Id="rId5" Type="http://schemas.openxmlformats.org/officeDocument/2006/relationships/image" Target="../media/image1180.png"/><Relationship Id="rId4" Type="http://schemas.openxmlformats.org/officeDocument/2006/relationships/image" Target="../media/image1170.png"/></Relationships>
</file>

<file path=ppt/slides/_rels/slide56.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image" Target="../media/image105.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06.png"/><Relationship Id="rId1" Type="http://schemas.openxmlformats.org/officeDocument/2006/relationships/slideLayout" Target="../slideLayouts/slideLayout1.xml"/><Relationship Id="rId5" Type="http://schemas.openxmlformats.org/officeDocument/2006/relationships/image" Target="../media/image108.png"/><Relationship Id="rId4" Type="http://schemas.openxmlformats.org/officeDocument/2006/relationships/image" Target="../media/image107.png"/></Relationships>
</file>

<file path=ppt/slides/_rels/slide5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6812"/>
            <a:ext cx="7772400" cy="2193843"/>
          </a:xfrm>
        </p:spPr>
        <p:txBody>
          <a:bodyPr>
            <a:normAutofit/>
          </a:bodyPr>
          <a:lstStyle/>
          <a:p>
            <a:r>
              <a:rPr lang="en-US" dirty="0" smtClean="0"/>
              <a:t>Flavor Tomography</a:t>
            </a:r>
            <a:endParaRPr lang="en-US" dirty="0"/>
          </a:p>
        </p:txBody>
      </p:sp>
      <p:sp>
        <p:nvSpPr>
          <p:cNvPr id="3" name="Subtitle 2"/>
          <p:cNvSpPr>
            <a:spLocks noGrp="1"/>
          </p:cNvSpPr>
          <p:nvPr>
            <p:ph type="subTitle" idx="1"/>
          </p:nvPr>
        </p:nvSpPr>
        <p:spPr>
          <a:xfrm>
            <a:off x="1371600" y="3320988"/>
            <a:ext cx="6400800" cy="1676400"/>
          </a:xfrm>
        </p:spPr>
        <p:txBody>
          <a:bodyPr>
            <a:normAutofit/>
          </a:bodyPr>
          <a:lstStyle/>
          <a:p>
            <a:r>
              <a:rPr lang="en-US" dirty="0" smtClean="0">
                <a:solidFill>
                  <a:srgbClr val="122D62"/>
                </a:solidFill>
              </a:rPr>
              <a:t>Alessandro </a:t>
            </a:r>
            <a:r>
              <a:rPr lang="en-US" dirty="0">
                <a:solidFill>
                  <a:srgbClr val="122D62"/>
                </a:solidFill>
              </a:rPr>
              <a:t>Buzzatti</a:t>
            </a:r>
          </a:p>
          <a:p>
            <a:r>
              <a:rPr lang="en-US" dirty="0" err="1" smtClean="0">
                <a:solidFill>
                  <a:srgbClr val="122D62"/>
                </a:solidFill>
              </a:rPr>
              <a:t>Miklos</a:t>
            </a:r>
            <a:r>
              <a:rPr lang="en-US" dirty="0" smtClean="0">
                <a:solidFill>
                  <a:srgbClr val="122D62"/>
                </a:solidFill>
              </a:rPr>
              <a:t> </a:t>
            </a:r>
            <a:r>
              <a:rPr lang="en-US" dirty="0" err="1">
                <a:solidFill>
                  <a:srgbClr val="122D62"/>
                </a:solidFill>
              </a:rPr>
              <a:t>Gyulassy</a:t>
            </a:r>
            <a:endParaRPr lang="en-US" dirty="0">
              <a:solidFill>
                <a:srgbClr val="122D62"/>
              </a:solidFill>
            </a:endParaRPr>
          </a:p>
          <a:p>
            <a:endParaRPr lang="en-US" dirty="0"/>
          </a:p>
        </p:txBody>
      </p:sp>
    </p:spTree>
    <p:extLst>
      <p:ext uri="{BB962C8B-B14F-4D97-AF65-F5344CB8AC3E}">
        <p14:creationId xmlns:p14="http://schemas.microsoft.com/office/powerpoint/2010/main" val="1258992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CUJET</a:t>
            </a:r>
            <a:endParaRPr lang="en-US" dirty="0"/>
          </a:p>
        </p:txBody>
      </p:sp>
      <p:sp>
        <p:nvSpPr>
          <p:cNvPr id="7" name="Content Placeholder 6"/>
          <p:cNvSpPr>
            <a:spLocks noGrp="1"/>
          </p:cNvSpPr>
          <p:nvPr>
            <p:ph idx="1"/>
          </p:nvPr>
        </p:nvSpPr>
        <p:spPr>
          <a:xfrm>
            <a:off x="189615" y="877218"/>
            <a:ext cx="8915400" cy="5678759"/>
          </a:xfrm>
        </p:spPr>
        <p:txBody>
          <a:bodyPr>
            <a:normAutofit/>
          </a:bodyPr>
          <a:lstStyle/>
          <a:p>
            <a:r>
              <a:rPr lang="en-US" sz="2400" b="1" dirty="0" smtClean="0"/>
              <a:t>Geometry</a:t>
            </a:r>
          </a:p>
          <a:p>
            <a:pPr lvl="1"/>
            <a:r>
              <a:rPr lang="en-US" sz="2000" b="1" dirty="0" err="1" smtClean="0"/>
              <a:t>Glauber</a:t>
            </a:r>
            <a:r>
              <a:rPr lang="en-US" sz="2000" b="1" dirty="0" smtClean="0"/>
              <a:t> model</a:t>
            </a:r>
          </a:p>
          <a:p>
            <a:pPr lvl="1"/>
            <a:r>
              <a:rPr lang="en-US" sz="2000" b="1" dirty="0" err="1" smtClean="0"/>
              <a:t>Bjorken</a:t>
            </a:r>
            <a:r>
              <a:rPr lang="en-US" sz="2000" b="1" dirty="0" smtClean="0"/>
              <a:t> longitudinal expansion</a:t>
            </a:r>
          </a:p>
          <a:p>
            <a:r>
              <a:rPr lang="en-US" sz="2400" b="1" dirty="0" smtClean="0"/>
              <a:t>Energy loss</a:t>
            </a:r>
          </a:p>
          <a:p>
            <a:pPr lvl="1"/>
            <a:r>
              <a:rPr lang="en-US" sz="2000" b="1" dirty="0" smtClean="0"/>
              <a:t>Full jet path length integration</a:t>
            </a:r>
            <a:endParaRPr lang="en-US" sz="2000" b="1" dirty="0"/>
          </a:p>
          <a:p>
            <a:pPr marL="457200" lvl="1" indent="0">
              <a:buNone/>
            </a:pPr>
            <a:endParaRPr lang="en-US" sz="11100" b="1" dirty="0" smtClean="0">
              <a:solidFill>
                <a:schemeClr val="accent2"/>
              </a:solidFill>
            </a:endParaRPr>
          </a:p>
          <a:p>
            <a:pPr lvl="1"/>
            <a:r>
              <a:rPr lang="en-US" sz="2000" b="1" dirty="0" smtClean="0"/>
              <a:t>Collisional energy losses</a:t>
            </a:r>
          </a:p>
          <a:p>
            <a:pPr lvl="1"/>
            <a:r>
              <a:rPr lang="en-US" sz="2000" b="1" dirty="0" smtClean="0"/>
              <a:t>Gluon emission fluctuation effects</a:t>
            </a:r>
            <a:endParaRPr lang="en-US" sz="1700" b="1" dirty="0" smtClean="0"/>
          </a:p>
          <a:p>
            <a:r>
              <a:rPr lang="en-US" sz="2400" b="1" dirty="0" smtClean="0"/>
              <a:t>Detailed convolution over initial production spectra</a:t>
            </a:r>
          </a:p>
          <a:p>
            <a:r>
              <a:rPr lang="en-US" sz="2400" b="1" dirty="0" smtClean="0"/>
              <a:t>In vacuum Fragmentation Functions</a:t>
            </a:r>
          </a:p>
        </p:txBody>
      </p:sp>
      <mc:AlternateContent xmlns:mc="http://schemas.openxmlformats.org/markup-compatibility/2006" xmlns:a14="http://schemas.microsoft.com/office/drawing/2010/main">
        <mc:Choice Requires="a14">
          <p:sp>
            <p:nvSpPr>
              <p:cNvPr id="53" name="TextBox 52"/>
              <p:cNvSpPr txBox="1"/>
              <p:nvPr/>
            </p:nvSpPr>
            <p:spPr>
              <a:xfrm>
                <a:off x="6776133" y="3095464"/>
                <a:ext cx="2001317" cy="317716"/>
              </a:xfrm>
              <a:prstGeom prst="rect">
                <a:avLst/>
              </a:prstGeom>
              <a:noFill/>
              <a:ln w="127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n w="19050">
                            <a:noFill/>
                          </a:ln>
                          <a:solidFill>
                            <a:schemeClr val="accent2"/>
                          </a:solidFill>
                          <a:latin typeface="Cambria Math"/>
                          <a:ea typeface="Cambria Math"/>
                        </a:rPr>
                        <m:t>𝝁</m:t>
                      </m:r>
                      <m:d>
                        <m:dPr>
                          <m:ctrlPr>
                            <a:rPr lang="en-US" sz="1400" b="1" i="1" smtClean="0">
                              <a:ln w="19050">
                                <a:noFill/>
                              </a:ln>
                              <a:solidFill>
                                <a:schemeClr val="accent2"/>
                              </a:solidFill>
                              <a:latin typeface="Cambria Math" panose="02040503050406030204" pitchFamily="18" charset="0"/>
                              <a:ea typeface="Cambria Math"/>
                            </a:rPr>
                          </m:ctrlPr>
                        </m:dPr>
                        <m:e>
                          <m:r>
                            <a:rPr lang="en-US" sz="1400" b="1" i="1" smtClean="0">
                              <a:ln w="19050">
                                <a:noFill/>
                              </a:ln>
                              <a:solidFill>
                                <a:schemeClr val="accent2"/>
                              </a:solidFill>
                              <a:latin typeface="Cambria Math"/>
                              <a:ea typeface="Cambria Math"/>
                            </a:rPr>
                            <m:t>𝝉</m:t>
                          </m:r>
                        </m:e>
                      </m:d>
                      <m:r>
                        <a:rPr lang="en-US" sz="1400" b="1" i="1" smtClean="0">
                          <a:ln w="19050">
                            <a:noFill/>
                          </a:ln>
                          <a:solidFill>
                            <a:schemeClr val="accent2"/>
                          </a:solidFill>
                          <a:latin typeface="Cambria Math"/>
                          <a:ea typeface="Cambria Math"/>
                        </a:rPr>
                        <m:t>=</m:t>
                      </m:r>
                      <m:r>
                        <a:rPr lang="en-US" sz="1400" b="1" i="1" smtClean="0">
                          <a:ln w="19050">
                            <a:noFill/>
                          </a:ln>
                          <a:solidFill>
                            <a:schemeClr val="accent2"/>
                          </a:solidFill>
                          <a:latin typeface="Cambria Math"/>
                          <a:ea typeface="Cambria Math"/>
                        </a:rPr>
                        <m:t>𝒈𝑻</m:t>
                      </m:r>
                      <m:r>
                        <a:rPr lang="en-US" sz="1400" b="1" i="1" smtClean="0">
                          <a:ln w="19050">
                            <a:noFill/>
                          </a:ln>
                          <a:solidFill>
                            <a:schemeClr val="accent2"/>
                          </a:solidFill>
                          <a:latin typeface="Cambria Math"/>
                          <a:ea typeface="Cambria Math"/>
                        </a:rPr>
                        <m:t>(</m:t>
                      </m:r>
                      <m:sSub>
                        <m:sSubPr>
                          <m:ctrlPr>
                            <a:rPr lang="en-US" sz="1400" b="1" i="1">
                              <a:ln w="19050">
                                <a:noFill/>
                              </a:ln>
                              <a:solidFill>
                                <a:schemeClr val="accent2"/>
                              </a:solidFill>
                              <a:latin typeface="Cambria Math" panose="02040503050406030204" pitchFamily="18" charset="0"/>
                            </a:rPr>
                          </m:ctrlPr>
                        </m:sSubPr>
                        <m:e>
                          <m:r>
                            <a:rPr lang="en-US" sz="1400" b="1" i="1">
                              <a:ln w="19050">
                                <a:noFill/>
                              </a:ln>
                              <a:solidFill>
                                <a:schemeClr val="accent2"/>
                              </a:solidFill>
                              <a:latin typeface="Cambria Math"/>
                            </a:rPr>
                            <m:t>𝒙</m:t>
                          </m:r>
                        </m:e>
                        <m:sub>
                          <m:r>
                            <a:rPr lang="en-US" sz="1400" b="1" i="1">
                              <a:ln w="19050">
                                <a:noFill/>
                              </a:ln>
                              <a:solidFill>
                                <a:schemeClr val="accent2"/>
                              </a:solidFill>
                              <a:latin typeface="Cambria Math"/>
                              <a:ea typeface="Cambria Math"/>
                            </a:rPr>
                            <m:t>⊥</m:t>
                          </m:r>
                        </m:sub>
                      </m:sSub>
                      <m:r>
                        <a:rPr lang="en-US" sz="1400" b="1" i="1">
                          <a:ln w="19050">
                            <a:noFill/>
                          </a:ln>
                          <a:solidFill>
                            <a:schemeClr val="accent2"/>
                          </a:solidFill>
                          <a:latin typeface="Cambria Math"/>
                          <a:ea typeface="Cambria Math"/>
                        </a:rPr>
                        <m:t>+</m:t>
                      </m:r>
                      <m:acc>
                        <m:accPr>
                          <m:chr m:val="̂"/>
                          <m:ctrlPr>
                            <a:rPr lang="en-US" sz="1400" b="1" i="1">
                              <a:ln w="19050">
                                <a:noFill/>
                              </a:ln>
                              <a:solidFill>
                                <a:schemeClr val="accent2"/>
                              </a:solidFill>
                              <a:latin typeface="Cambria Math" panose="02040503050406030204" pitchFamily="18" charset="0"/>
                              <a:ea typeface="Cambria Math"/>
                            </a:rPr>
                          </m:ctrlPr>
                        </m:accPr>
                        <m:e>
                          <m:r>
                            <a:rPr lang="en-US" sz="1400" b="1" i="1">
                              <a:ln w="19050">
                                <a:noFill/>
                              </a:ln>
                              <a:solidFill>
                                <a:schemeClr val="accent2"/>
                              </a:solidFill>
                              <a:latin typeface="Cambria Math"/>
                              <a:ea typeface="Cambria Math"/>
                            </a:rPr>
                            <m:t>𝝓</m:t>
                          </m:r>
                        </m:e>
                      </m:acc>
                      <m:r>
                        <a:rPr lang="en-US" sz="1400" b="1" i="1">
                          <a:ln w="19050">
                            <a:noFill/>
                          </a:ln>
                          <a:solidFill>
                            <a:schemeClr val="accent2"/>
                          </a:solidFill>
                          <a:latin typeface="Cambria Math"/>
                          <a:ea typeface="Cambria Math"/>
                        </a:rPr>
                        <m:t>𝝉</m:t>
                      </m:r>
                      <m:r>
                        <a:rPr lang="en-US" sz="1400" b="1" i="1">
                          <a:ln w="19050">
                            <a:noFill/>
                          </a:ln>
                          <a:solidFill>
                            <a:schemeClr val="accent2"/>
                          </a:solidFill>
                          <a:latin typeface="Cambria Math"/>
                          <a:ea typeface="Cambria Math"/>
                        </a:rPr>
                        <m:t>,</m:t>
                      </m:r>
                      <m:r>
                        <a:rPr lang="en-US" sz="1400" b="1" i="1">
                          <a:ln w="19050">
                            <a:noFill/>
                          </a:ln>
                          <a:solidFill>
                            <a:schemeClr val="accent2"/>
                          </a:solidFill>
                          <a:latin typeface="Cambria Math"/>
                          <a:ea typeface="Cambria Math"/>
                        </a:rPr>
                        <m:t>𝝉</m:t>
                      </m:r>
                      <m:r>
                        <a:rPr lang="en-US" sz="1400" b="1" i="1" smtClean="0">
                          <a:ln w="19050">
                            <a:noFill/>
                          </a:ln>
                          <a:solidFill>
                            <a:schemeClr val="accent2"/>
                          </a:solidFill>
                          <a:latin typeface="Cambria Math"/>
                          <a:ea typeface="Cambria Math"/>
                        </a:rPr>
                        <m:t>)</m:t>
                      </m:r>
                    </m:oMath>
                  </m:oMathPara>
                </a14:m>
                <a:endParaRPr lang="en-US" sz="1400" b="1" dirty="0">
                  <a:ln w="19050">
                    <a:noFill/>
                  </a:ln>
                  <a:solidFill>
                    <a:schemeClr val="accent2"/>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776133" y="3095464"/>
                <a:ext cx="2001317" cy="317716"/>
              </a:xfrm>
              <a:prstGeom prst="rect">
                <a:avLst/>
              </a:prstGeom>
              <a:blipFill rotWithShape="0">
                <a:blip r:embed="rId2"/>
                <a:stretch>
                  <a:fillRect t="-1852" b="-5556"/>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459571" y="3442942"/>
                <a:ext cx="2634439" cy="337913"/>
              </a:xfrm>
              <a:prstGeom prst="rect">
                <a:avLst/>
              </a:prstGeom>
              <a:noFill/>
              <a:ln w="127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accent2"/>
                          </a:solidFill>
                          <a:latin typeface="Cambria Math"/>
                          <a:ea typeface="Cambria Math"/>
                        </a:rPr>
                        <m:t>𝝌</m:t>
                      </m:r>
                      <m:d>
                        <m:dPr>
                          <m:ctrlPr>
                            <a:rPr lang="en-US" sz="1400" b="1" i="1" smtClean="0">
                              <a:solidFill>
                                <a:schemeClr val="accent2"/>
                              </a:solidFill>
                              <a:latin typeface="Cambria Math" panose="02040503050406030204" pitchFamily="18" charset="0"/>
                              <a:ea typeface="Cambria Math"/>
                            </a:rPr>
                          </m:ctrlPr>
                        </m:dPr>
                        <m:e>
                          <m:r>
                            <a:rPr lang="en-US" sz="1400" b="1" i="1" smtClean="0">
                              <a:solidFill>
                                <a:schemeClr val="accent2"/>
                              </a:solidFill>
                              <a:latin typeface="Cambria Math"/>
                              <a:ea typeface="Cambria Math"/>
                            </a:rPr>
                            <m:t>𝝉</m:t>
                          </m:r>
                        </m:e>
                      </m:d>
                      <m:r>
                        <a:rPr lang="en-US" sz="1400" b="1" i="1" smtClean="0">
                          <a:solidFill>
                            <a:schemeClr val="accent2"/>
                          </a:solidFill>
                          <a:latin typeface="Cambria Math"/>
                          <a:ea typeface="Cambria Math"/>
                        </a:rPr>
                        <m:t>=</m:t>
                      </m:r>
                      <m:sSup>
                        <m:sSupPr>
                          <m:ctrlPr>
                            <a:rPr lang="en-US" sz="1400" b="1" i="1" smtClean="0">
                              <a:solidFill>
                                <a:schemeClr val="accent2"/>
                              </a:solidFill>
                              <a:latin typeface="Cambria Math" panose="02040503050406030204" pitchFamily="18" charset="0"/>
                              <a:ea typeface="Cambria Math"/>
                            </a:rPr>
                          </m:ctrlPr>
                        </m:sSupPr>
                        <m:e>
                          <m:r>
                            <a:rPr lang="en-US" sz="1400" b="1" i="1" smtClean="0">
                              <a:solidFill>
                                <a:schemeClr val="accent2"/>
                              </a:solidFill>
                              <a:latin typeface="Cambria Math"/>
                              <a:ea typeface="Cambria Math"/>
                            </a:rPr>
                            <m:t>𝑴</m:t>
                          </m:r>
                        </m:e>
                        <m:sup>
                          <m:r>
                            <a:rPr lang="en-US" sz="1400" b="1" i="1" smtClean="0">
                              <a:solidFill>
                                <a:schemeClr val="accent2"/>
                              </a:solidFill>
                              <a:latin typeface="Cambria Math"/>
                              <a:ea typeface="Cambria Math"/>
                            </a:rPr>
                            <m:t>𝟐</m:t>
                          </m:r>
                        </m:sup>
                      </m:sSup>
                      <m:sSup>
                        <m:sSupPr>
                          <m:ctrlPr>
                            <a:rPr lang="en-US" sz="1400" b="1" i="1" smtClean="0">
                              <a:solidFill>
                                <a:schemeClr val="accent2"/>
                              </a:solidFill>
                              <a:latin typeface="Cambria Math" panose="02040503050406030204" pitchFamily="18" charset="0"/>
                              <a:ea typeface="Cambria Math"/>
                            </a:rPr>
                          </m:ctrlPr>
                        </m:sSupPr>
                        <m:e>
                          <m:r>
                            <a:rPr lang="en-US" sz="1400" b="1" i="1" smtClean="0">
                              <a:solidFill>
                                <a:schemeClr val="accent2"/>
                              </a:solidFill>
                              <a:latin typeface="Cambria Math"/>
                              <a:ea typeface="Cambria Math"/>
                            </a:rPr>
                            <m:t>𝒙</m:t>
                          </m:r>
                        </m:e>
                        <m:sup>
                          <m:r>
                            <a:rPr lang="en-US" sz="1400" b="1" i="1" smtClean="0">
                              <a:solidFill>
                                <a:schemeClr val="accent2"/>
                              </a:solidFill>
                              <a:latin typeface="Cambria Math"/>
                              <a:ea typeface="Cambria Math"/>
                            </a:rPr>
                            <m:t>𝟐</m:t>
                          </m:r>
                        </m:sup>
                      </m:sSup>
                      <m:r>
                        <a:rPr lang="en-US" sz="1400" b="1" i="1" smtClean="0">
                          <a:solidFill>
                            <a:schemeClr val="accent2"/>
                          </a:solidFill>
                          <a:latin typeface="Cambria Math"/>
                          <a:ea typeface="Cambria Math"/>
                        </a:rPr>
                        <m:t>+</m:t>
                      </m:r>
                      <m:sSup>
                        <m:sSupPr>
                          <m:ctrlPr>
                            <a:rPr lang="en-US" sz="1400" b="1" i="1">
                              <a:solidFill>
                                <a:schemeClr val="accent2"/>
                              </a:solidFill>
                              <a:latin typeface="Cambria Math" panose="02040503050406030204" pitchFamily="18" charset="0"/>
                              <a:ea typeface="Cambria Math"/>
                            </a:rPr>
                          </m:ctrlPr>
                        </m:sSupPr>
                        <m:e>
                          <m:sSub>
                            <m:sSubPr>
                              <m:ctrlPr>
                                <a:rPr lang="en-US" sz="1400" b="1" i="1">
                                  <a:solidFill>
                                    <a:schemeClr val="accent2"/>
                                  </a:solidFill>
                                  <a:latin typeface="Cambria Math" panose="02040503050406030204" pitchFamily="18" charset="0"/>
                                  <a:ea typeface="Cambria Math"/>
                                </a:rPr>
                              </m:ctrlPr>
                            </m:sSubPr>
                            <m:e>
                              <m:r>
                                <a:rPr lang="en-US" sz="1400" b="1" i="1">
                                  <a:solidFill>
                                    <a:schemeClr val="accent2"/>
                                  </a:solidFill>
                                  <a:latin typeface="Cambria Math"/>
                                  <a:ea typeface="Cambria Math"/>
                                </a:rPr>
                                <m:t>𝒎</m:t>
                              </m:r>
                            </m:e>
                            <m:sub>
                              <m:r>
                                <a:rPr lang="en-US" sz="1400" b="1" i="1">
                                  <a:solidFill>
                                    <a:schemeClr val="accent2"/>
                                  </a:solidFill>
                                  <a:latin typeface="Cambria Math"/>
                                  <a:ea typeface="Cambria Math"/>
                                </a:rPr>
                                <m:t>𝒈</m:t>
                              </m:r>
                            </m:sub>
                          </m:sSub>
                        </m:e>
                        <m:sup>
                          <m:r>
                            <a:rPr lang="en-US" sz="1400" b="1" i="1">
                              <a:solidFill>
                                <a:schemeClr val="accent2"/>
                              </a:solidFill>
                              <a:latin typeface="Cambria Math"/>
                              <a:ea typeface="Cambria Math"/>
                            </a:rPr>
                            <m:t>𝟐</m:t>
                          </m:r>
                        </m:sup>
                      </m:sSup>
                      <m:d>
                        <m:dPr>
                          <m:ctrlPr>
                            <a:rPr lang="en-US" sz="1400" b="1" i="1">
                              <a:solidFill>
                                <a:schemeClr val="accent2"/>
                              </a:solidFill>
                              <a:latin typeface="Cambria Math" panose="02040503050406030204" pitchFamily="18" charset="0"/>
                              <a:ea typeface="Cambria Math"/>
                            </a:rPr>
                          </m:ctrlPr>
                        </m:dPr>
                        <m:e>
                          <m:r>
                            <a:rPr lang="en-US" sz="1400" b="1" i="1">
                              <a:solidFill>
                                <a:schemeClr val="accent2"/>
                              </a:solidFill>
                              <a:latin typeface="Cambria Math"/>
                              <a:ea typeface="Cambria Math"/>
                            </a:rPr>
                            <m:t>𝝉</m:t>
                          </m:r>
                        </m:e>
                      </m:d>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𝟏</m:t>
                      </m:r>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𝒙</m:t>
                      </m:r>
                      <m:r>
                        <a:rPr lang="en-US" sz="1400" b="1" i="1" smtClean="0">
                          <a:solidFill>
                            <a:schemeClr val="accent2"/>
                          </a:solidFill>
                          <a:latin typeface="Cambria Math"/>
                          <a:ea typeface="Cambria Math"/>
                        </a:rPr>
                        <m:t>)</m:t>
                      </m:r>
                    </m:oMath>
                  </m:oMathPara>
                </a14:m>
                <a:endParaRPr lang="en-US" sz="1400" b="1" dirty="0">
                  <a:solidFill>
                    <a:schemeClr val="accent2"/>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459571" y="3442942"/>
                <a:ext cx="2634439" cy="337913"/>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p:grpSp>
        <p:nvGrpSpPr>
          <p:cNvPr id="9" name="Group 8"/>
          <p:cNvGrpSpPr/>
          <p:nvPr/>
        </p:nvGrpSpPr>
        <p:grpSpPr>
          <a:xfrm>
            <a:off x="230891" y="3000289"/>
            <a:ext cx="6069998" cy="2069497"/>
            <a:chOff x="239357" y="3093422"/>
            <a:chExt cx="6069998" cy="2069497"/>
          </a:xfrm>
        </p:grpSpPr>
        <mc:AlternateContent xmlns:mc="http://schemas.openxmlformats.org/markup-compatibility/2006" xmlns:a14="http://schemas.microsoft.com/office/drawing/2010/main">
          <mc:Choice Requires="a14">
            <p:sp>
              <p:nvSpPr>
                <p:cNvPr id="3" name="TextBox 2"/>
                <p:cNvSpPr txBox="1"/>
                <p:nvPr/>
              </p:nvSpPr>
              <p:spPr>
                <a:xfrm>
                  <a:off x="239357" y="3093422"/>
                  <a:ext cx="5627951" cy="671466"/>
                </a:xfrm>
                <a:prstGeom prst="rect">
                  <a:avLst/>
                </a:prstGeom>
                <a:noFill/>
              </p:spPr>
              <p:txBody>
                <a:bodyPr wrap="none" lIns="0" tIns="0" rIns="0" bIns="0" rtlCol="0">
                  <a:spAutoFit/>
                </a:bodyPr>
                <a:lstStyle/>
                <a:p>
                  <a:pPr lvl="1"/>
                  <a14:m>
                    <m:oMathPara xmlns:m="http://schemas.openxmlformats.org/officeDocument/2006/math">
                      <m:oMathParaPr>
                        <m:jc m:val="centerGroup"/>
                      </m:oMathParaPr>
                      <m:oMath xmlns:m="http://schemas.openxmlformats.org/officeDocument/2006/math">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rPr>
                                  <m:t>𝒅𝑵</m:t>
                                </m:r>
                              </m:e>
                              <m:sub>
                                <m:r>
                                  <a:rPr lang="en-US" sz="1600" b="1" i="1">
                                    <a:latin typeface="Cambria Math"/>
                                  </a:rPr>
                                  <m:t>𝒈</m:t>
                                </m:r>
                              </m:sub>
                            </m:sSub>
                          </m:num>
                          <m:den>
                            <m:r>
                              <a:rPr lang="en-US" sz="1600" b="1" i="1">
                                <a:latin typeface="Cambria Math"/>
                              </a:rPr>
                              <m:t>𝒅𝒙</m:t>
                            </m:r>
                          </m:den>
                        </m:f>
                        <m:d>
                          <m:dPr>
                            <m:ctrlPr>
                              <a:rPr lang="en-US" sz="1600" b="1" i="1">
                                <a:solidFill>
                                  <a:schemeClr val="accent2"/>
                                </a:solidFill>
                                <a:latin typeface="Cambria Math" panose="02040503050406030204" pitchFamily="18" charset="0"/>
                              </a:rPr>
                            </m:ctrlPr>
                          </m:dPr>
                          <m:e>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rPr>
                                  <m:t>𝒙</m:t>
                                </m:r>
                              </m:e>
                              <m:sub>
                                <m:r>
                                  <a:rPr lang="en-US" sz="1600" b="1" i="1">
                                    <a:solidFill>
                                      <a:schemeClr val="accent2"/>
                                    </a:solidFill>
                                    <a:latin typeface="Cambria Math"/>
                                    <a:ea typeface="Cambria Math"/>
                                  </a:rPr>
                                  <m:t>⊥</m:t>
                                </m:r>
                              </m:sub>
                            </m:sSub>
                            <m:r>
                              <a:rPr lang="en-US" sz="1600" b="1" i="1">
                                <a:solidFill>
                                  <a:schemeClr val="accent2"/>
                                </a:solidFill>
                                <a:latin typeface="Cambria Math"/>
                              </a:rPr>
                              <m:t>,</m:t>
                            </m:r>
                            <m:r>
                              <a:rPr lang="en-US" sz="1600" b="1" i="1">
                                <a:solidFill>
                                  <a:schemeClr val="accent2"/>
                                </a:solidFill>
                                <a:latin typeface="Cambria Math"/>
                                <a:ea typeface="Cambria Math"/>
                              </a:rPr>
                              <m:t>𝝓</m:t>
                            </m:r>
                          </m:e>
                        </m:d>
                        <m:r>
                          <a:rPr lang="en-US" sz="1600" b="1" i="1">
                            <a:latin typeface="Cambria Math"/>
                          </a:rPr>
                          <m:t>=</m:t>
                        </m:r>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rPr>
                                  <m:t>𝑪</m:t>
                                </m:r>
                              </m:e>
                              <m:sub>
                                <m:r>
                                  <a:rPr lang="en-US" sz="1600" b="1" i="1">
                                    <a:latin typeface="Cambria Math"/>
                                  </a:rPr>
                                  <m:t>𝑹</m:t>
                                </m:r>
                              </m:sub>
                            </m:sSub>
                          </m:num>
                          <m:den>
                            <m:r>
                              <a:rPr lang="en-US" sz="1600" b="1" i="1">
                                <a:latin typeface="Cambria Math"/>
                                <a:ea typeface="Cambria Math"/>
                              </a:rPr>
                              <m:t>𝝅</m:t>
                            </m:r>
                          </m:den>
                        </m:f>
                        <m:nary>
                          <m:naryPr>
                            <m:limLoc m:val="undOvr"/>
                            <m:subHide m:val="on"/>
                            <m:supHide m:val="on"/>
                            <m:ctrlPr>
                              <a:rPr lang="en-US" sz="1600" b="1" i="1">
                                <a:solidFill>
                                  <a:schemeClr val="accent2"/>
                                </a:solidFill>
                                <a:latin typeface="Cambria Math" panose="02040503050406030204" pitchFamily="18" charset="0"/>
                              </a:rPr>
                            </m:ctrlPr>
                          </m:naryPr>
                          <m:sub/>
                          <m:sup/>
                          <m:e>
                            <m:r>
                              <a:rPr lang="en-US" sz="1600" b="1" i="1">
                                <a:solidFill>
                                  <a:schemeClr val="accent2"/>
                                </a:solidFill>
                                <a:latin typeface="Cambria Math"/>
                              </a:rPr>
                              <m:t>𝒅</m:t>
                            </m:r>
                            <m:r>
                              <a:rPr lang="en-US" sz="1600" b="1" i="1">
                                <a:solidFill>
                                  <a:schemeClr val="accent2"/>
                                </a:solidFill>
                                <a:latin typeface="Cambria Math"/>
                                <a:ea typeface="Cambria Math"/>
                              </a:rPr>
                              <m:t>𝝉</m:t>
                            </m:r>
                            <m:r>
                              <a:rPr lang="en-US" sz="1600" b="1" i="1">
                                <a:solidFill>
                                  <a:schemeClr val="accent2"/>
                                </a:solidFill>
                                <a:latin typeface="Cambria Math" panose="02040503050406030204" pitchFamily="18" charset="0"/>
                                <a:ea typeface="Cambria Math"/>
                              </a:rPr>
                              <m:t> </m:t>
                            </m:r>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panose="02040503050406030204" pitchFamily="18" charset="0"/>
                                    <a:ea typeface="Cambria Math"/>
                                  </a:rPr>
                                  <m:t>𝒔</m:t>
                                </m:r>
                              </m:sub>
                            </m:sSub>
                            <m:d>
                              <m:dPr>
                                <m:ctrlPr>
                                  <a:rPr lang="en-US" sz="1600" b="1" i="1">
                                    <a:solidFill>
                                      <a:schemeClr val="accent2"/>
                                    </a:solidFill>
                                    <a:latin typeface="Cambria Math" panose="02040503050406030204" pitchFamily="18" charset="0"/>
                                  </a:rPr>
                                </m:ctrlPr>
                              </m:dPr>
                              <m:e>
                                <m:r>
                                  <a:rPr lang="en-US" sz="1600" b="1" i="1">
                                    <a:solidFill>
                                      <a:schemeClr val="accent2"/>
                                    </a:solidFill>
                                    <a:latin typeface="Cambria Math"/>
                                    <a:ea typeface="Cambria Math"/>
                                  </a:rPr>
                                  <m:t>𝝉</m:t>
                                </m:r>
                              </m:e>
                            </m:d>
                            <m:f>
                              <m:fPr>
                                <m:ctrlPr>
                                  <a:rPr lang="en-US" sz="1600" b="1" i="1">
                                    <a:latin typeface="Cambria Math" panose="02040503050406030204" pitchFamily="18" charset="0"/>
                                  </a:rPr>
                                </m:ctrlPr>
                              </m:fPr>
                              <m:num>
                                <m:sSup>
                                  <m:sSupPr>
                                    <m:ctrlPr>
                                      <a:rPr lang="en-US" sz="1600" b="1" i="1">
                                        <a:latin typeface="Cambria Math" panose="02040503050406030204" pitchFamily="18" charset="0"/>
                                      </a:rPr>
                                    </m:ctrlPr>
                                  </m:sSupPr>
                                  <m:e>
                                    <m:r>
                                      <a:rPr lang="en-US" sz="1600" b="1" i="1">
                                        <a:latin typeface="Cambria Math"/>
                                      </a:rPr>
                                      <m:t>𝒅</m:t>
                                    </m:r>
                                  </m:e>
                                  <m:sup>
                                    <m:r>
                                      <a:rPr lang="en-US" sz="1600" b="1" i="1">
                                        <a:latin typeface="Cambria Math"/>
                                      </a:rPr>
                                      <m:t>𝟐</m:t>
                                    </m:r>
                                  </m:sup>
                                </m:sSup>
                                <m:r>
                                  <a:rPr lang="en-US" sz="1600" b="1" i="1">
                                    <a:latin typeface="Cambria Math"/>
                                  </a:rPr>
                                  <m:t>𝒌</m:t>
                                </m:r>
                              </m:num>
                              <m:den>
                                <m:r>
                                  <a:rPr lang="en-US" sz="1600" b="1" i="1">
                                    <a:latin typeface="Cambria Math"/>
                                    <a:ea typeface="Cambria Math"/>
                                  </a:rPr>
                                  <m:t>𝝅</m:t>
                                </m:r>
                              </m:den>
                            </m:f>
                            <m:f>
                              <m:fPr>
                                <m:ctrlPr>
                                  <a:rPr lang="en-US" sz="1600" b="1" i="1">
                                    <a:latin typeface="Cambria Math" panose="02040503050406030204" pitchFamily="18" charset="0"/>
                                  </a:rPr>
                                </m:ctrlPr>
                              </m:fPr>
                              <m:num>
                                <m:sSup>
                                  <m:sSupPr>
                                    <m:ctrlPr>
                                      <a:rPr lang="en-US" sz="1600" b="1" i="1">
                                        <a:latin typeface="Cambria Math" panose="02040503050406030204" pitchFamily="18" charset="0"/>
                                      </a:rPr>
                                    </m:ctrlPr>
                                  </m:sSupPr>
                                  <m:e>
                                    <m:r>
                                      <a:rPr lang="en-US" sz="1600" b="1" i="1">
                                        <a:latin typeface="Cambria Math"/>
                                      </a:rPr>
                                      <m:t>𝒅</m:t>
                                    </m:r>
                                  </m:e>
                                  <m:sup>
                                    <m:r>
                                      <a:rPr lang="en-US" sz="1600" b="1" i="1">
                                        <a:latin typeface="Cambria Math"/>
                                      </a:rPr>
                                      <m:t>𝟐</m:t>
                                    </m:r>
                                  </m:sup>
                                </m:sSup>
                                <m:r>
                                  <a:rPr lang="en-US" sz="1600" b="1" i="1">
                                    <a:latin typeface="Cambria Math"/>
                                  </a:rPr>
                                  <m:t>𝒒</m:t>
                                </m:r>
                              </m:num>
                              <m:den>
                                <m:r>
                                  <a:rPr lang="en-US" sz="1600" b="1" i="1">
                                    <a:latin typeface="Cambria Math"/>
                                    <a:ea typeface="Cambria Math"/>
                                  </a:rPr>
                                  <m:t>𝝅</m:t>
                                </m:r>
                              </m:den>
                            </m:f>
                          </m:e>
                        </m:nary>
                        <m:f>
                          <m:fPr>
                            <m:ctrlPr>
                              <a:rPr lang="en-US" sz="1600" b="1" i="1">
                                <a:latin typeface="Cambria Math" panose="02040503050406030204" pitchFamily="18" charset="0"/>
                              </a:rPr>
                            </m:ctrlPr>
                          </m:fPr>
                          <m:num>
                            <m:r>
                              <a:rPr lang="en-US" sz="1600" b="1" i="1">
                                <a:latin typeface="Cambria Math"/>
                              </a:rPr>
                              <m:t>𝟏</m:t>
                            </m:r>
                          </m:num>
                          <m:den>
                            <m:r>
                              <a:rPr lang="en-US" sz="1600" b="1" i="1">
                                <a:latin typeface="Cambria Math"/>
                              </a:rPr>
                              <m:t>𝒙</m:t>
                            </m:r>
                          </m:den>
                        </m:f>
                        <m:f>
                          <m:fPr>
                            <m:ctrlPr>
                              <a:rPr lang="en-US" sz="1600" b="1" i="1">
                                <a:latin typeface="Cambria Math" panose="02040503050406030204" pitchFamily="18" charset="0"/>
                                <a:ea typeface="Cambria Math"/>
                              </a:rPr>
                            </m:ctrlPr>
                          </m:fPr>
                          <m:num>
                            <m:box>
                              <m:boxPr>
                                <m:ctrlPr>
                                  <a:rPr lang="en-US" sz="1600" b="1" i="1">
                                    <a:latin typeface="Cambria Math" panose="02040503050406030204" pitchFamily="18" charset="0"/>
                                    <a:ea typeface="Cambria Math"/>
                                  </a:rPr>
                                </m:ctrlPr>
                              </m:boxPr>
                              <m:e>
                                <m:argPr>
                                  <m:argSz m:val="-1"/>
                                </m:argPr>
                                <m:f>
                                  <m:fPr>
                                    <m:ctrlPr>
                                      <a:rPr lang="en-US" sz="1600" b="1" i="1">
                                        <a:latin typeface="Cambria Math" panose="02040503050406030204" pitchFamily="18" charset="0"/>
                                        <a:ea typeface="Cambria Math"/>
                                      </a:rPr>
                                    </m:ctrlPr>
                                  </m:fPr>
                                  <m:num>
                                    <m:r>
                                      <a:rPr lang="en-US" sz="1600" b="1" i="1">
                                        <a:latin typeface="Cambria Math"/>
                                        <a:ea typeface="Cambria Math"/>
                                      </a:rPr>
                                      <m:t>𝟗</m:t>
                                    </m:r>
                                  </m:num>
                                  <m:den>
                                    <m:r>
                                      <a:rPr lang="en-US" sz="1600" b="1" i="1">
                                        <a:latin typeface="Cambria Math"/>
                                        <a:ea typeface="Cambria Math"/>
                                      </a:rPr>
                                      <m:t>𝟐</m:t>
                                    </m:r>
                                  </m:den>
                                </m:f>
                                <m:r>
                                  <a:rPr lang="en-US" sz="1600" b="1" i="1">
                                    <a:latin typeface="Cambria Math"/>
                                    <a:ea typeface="Cambria Math"/>
                                  </a:rPr>
                                  <m:t>𝝅</m:t>
                                </m:r>
                                <m:sSubSup>
                                  <m:sSubSupPr>
                                    <m:ctrlPr>
                                      <a:rPr lang="en-US" sz="1600" b="1" i="1">
                                        <a:solidFill>
                                          <a:schemeClr val="accent2"/>
                                        </a:solidFill>
                                        <a:latin typeface="Cambria Math" panose="02040503050406030204" pitchFamily="18" charset="0"/>
                                        <a:ea typeface="Cambria Math"/>
                                      </a:rPr>
                                    </m:ctrlPr>
                                  </m:sSubSupPr>
                                  <m:e>
                                    <m:r>
                                      <a:rPr lang="en-US" sz="1600" b="1" i="1">
                                        <a:solidFill>
                                          <a:schemeClr val="accent2"/>
                                        </a:solidFill>
                                        <a:latin typeface="Cambria Math" panose="02040503050406030204" pitchFamily="18" charset="0"/>
                                        <a:ea typeface="Cambria Math" panose="02040503050406030204" pitchFamily="18" charset="0"/>
                                      </a:rPr>
                                      <m:t>𝜶</m:t>
                                    </m:r>
                                  </m:e>
                                  <m:sub>
                                    <m:r>
                                      <a:rPr lang="en-US" sz="1600" b="1" i="1">
                                        <a:solidFill>
                                          <a:schemeClr val="accent2"/>
                                        </a:solidFill>
                                        <a:latin typeface="Cambria Math" panose="02040503050406030204" pitchFamily="18" charset="0"/>
                                        <a:ea typeface="Cambria Math"/>
                                      </a:rPr>
                                      <m:t>𝒔</m:t>
                                    </m:r>
                                  </m:sub>
                                  <m:sup>
                                    <m:r>
                                      <a:rPr lang="en-US" sz="1600" b="1" i="1">
                                        <a:solidFill>
                                          <a:schemeClr val="accent2"/>
                                        </a:solidFill>
                                        <a:latin typeface="Cambria Math" panose="02040503050406030204" pitchFamily="18" charset="0"/>
                                        <a:ea typeface="Cambria Math"/>
                                      </a:rPr>
                                      <m:t>𝟐</m:t>
                                    </m:r>
                                  </m:sup>
                                </m:sSubSup>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e>
                            </m:box>
                          </m:num>
                          <m:den>
                            <m:sSup>
                              <m:sSupPr>
                                <m:ctrlPr>
                                  <a:rPr lang="en-US" sz="1600" b="1" i="1">
                                    <a:latin typeface="Cambria Math" panose="02040503050406030204" pitchFamily="18" charset="0"/>
                                    <a:ea typeface="Cambria Math"/>
                                  </a:rPr>
                                </m:ctrlPr>
                              </m:sSupPr>
                              <m:e>
                                <m:r>
                                  <a:rPr lang="en-US" sz="1600" b="1" i="1">
                                    <a:latin typeface="Cambria Math"/>
                                    <a:ea typeface="Cambria Math"/>
                                  </a:rPr>
                                  <m:t>𝒒</m:t>
                                </m:r>
                              </m:e>
                              <m:sup>
                                <m:r>
                                  <a:rPr lang="en-US" sz="1600" b="1" i="1">
                                    <a:latin typeface="Cambria Math"/>
                                    <a:ea typeface="Cambria Math"/>
                                  </a:rPr>
                                  <m:t>𝟐</m:t>
                                </m:r>
                              </m:sup>
                            </m:sSup>
                            <m:d>
                              <m:dPr>
                                <m:ctrlPr>
                                  <a:rPr lang="en-US" sz="1600" b="1" i="1">
                                    <a:latin typeface="Cambria Math" panose="02040503050406030204" pitchFamily="18" charset="0"/>
                                    <a:ea typeface="Cambria Math"/>
                                  </a:rPr>
                                </m:ctrlPr>
                              </m:dPr>
                              <m:e>
                                <m:sSup>
                                  <m:sSupPr>
                                    <m:ctrlPr>
                                      <a:rPr lang="en-US" sz="1600" b="1" i="1">
                                        <a:latin typeface="Cambria Math" panose="02040503050406030204" pitchFamily="18" charset="0"/>
                                        <a:ea typeface="Cambria Math"/>
                                      </a:rPr>
                                    </m:ctrlPr>
                                  </m:sSupPr>
                                  <m:e>
                                    <m:r>
                                      <a:rPr lang="en-US" sz="1600" b="1" i="1">
                                        <a:latin typeface="Cambria Math"/>
                                        <a:ea typeface="Cambria Math"/>
                                      </a:rPr>
                                      <m:t>𝒒</m:t>
                                    </m:r>
                                  </m:e>
                                  <m:sup>
                                    <m:r>
                                      <a:rPr lang="en-US" sz="1600" b="1" i="1">
                                        <a:latin typeface="Cambria Math"/>
                                        <a:ea typeface="Cambria Math"/>
                                      </a:rPr>
                                      <m:t>𝟐</m:t>
                                    </m:r>
                                  </m:sup>
                                </m:sSup>
                                <m:r>
                                  <a:rPr lang="en-US" sz="1600" b="1" i="1">
                                    <a:latin typeface="Cambria Math"/>
                                    <a:ea typeface="Cambria Math"/>
                                  </a:rPr>
                                  <m:t>+</m:t>
                                </m:r>
                                <m:sSup>
                                  <m:sSupPr>
                                    <m:ctrlPr>
                                      <a:rPr lang="en-US" sz="1600" b="1" i="1">
                                        <a:solidFill>
                                          <a:schemeClr val="accent2"/>
                                        </a:solidFill>
                                        <a:latin typeface="Cambria Math" panose="02040503050406030204" pitchFamily="18" charset="0"/>
                                        <a:ea typeface="Cambria Math"/>
                                      </a:rPr>
                                    </m:ctrlPr>
                                  </m:sSupPr>
                                  <m:e>
                                    <m:r>
                                      <a:rPr lang="en-US" sz="1600" b="1" i="1">
                                        <a:solidFill>
                                          <a:schemeClr val="accent2"/>
                                        </a:solidFill>
                                        <a:latin typeface="Cambria Math"/>
                                        <a:ea typeface="Cambria Math"/>
                                      </a:rPr>
                                      <m:t>𝝁</m:t>
                                    </m:r>
                                  </m:e>
                                  <m:sup>
                                    <m:r>
                                      <a:rPr lang="en-US" sz="1600" b="1" i="1">
                                        <a:solidFill>
                                          <a:schemeClr val="accent2"/>
                                        </a:solidFill>
                                        <a:latin typeface="Cambria Math"/>
                                        <a:ea typeface="Cambria Math"/>
                                      </a:rPr>
                                      <m:t>𝟐</m:t>
                                    </m:r>
                                  </m:sup>
                                </m:sSup>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e>
                            </m:d>
                          </m:den>
                        </m:f>
                        <m:r>
                          <a:rPr lang="en-US" sz="1600" b="1" i="1">
                            <a:latin typeface="Cambria Math"/>
                            <a:ea typeface="Cambria Math"/>
                          </a:rPr>
                          <m:t>×</m:t>
                        </m:r>
                      </m:oMath>
                    </m:oMathPara>
                  </a14:m>
                  <a:endParaRPr lang="en-US" sz="1600" b="1" i="1" dirty="0">
                    <a:latin typeface="Cambria Math"/>
                    <a:ea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9357" y="3093422"/>
                  <a:ext cx="5627951" cy="67146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63688" y="3716598"/>
                  <a:ext cx="4514954" cy="553228"/>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US" sz="1600" b="1" i="1">
                            <a:latin typeface="Cambria Math"/>
                            <a:ea typeface="Cambria Math"/>
                          </a:rPr>
                          <m:t>× </m:t>
                        </m:r>
                        <m:f>
                          <m:fPr>
                            <m:ctrlPr>
                              <a:rPr lang="en-US" sz="1600" b="1" i="1" smtClean="0">
                                <a:latin typeface="Cambria Math" panose="02040503050406030204" pitchFamily="18" charset="0"/>
                                <a:ea typeface="Cambria Math"/>
                              </a:rPr>
                            </m:ctrlPr>
                          </m:fPr>
                          <m:num>
                            <m:r>
                              <a:rPr lang="en-US" sz="1600" b="1" i="1">
                                <a:latin typeface="Cambria Math"/>
                                <a:ea typeface="Cambria Math"/>
                              </a:rPr>
                              <m:t>𝟐</m:t>
                            </m:r>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d>
                          <m:dPr>
                            <m:ctrlPr>
                              <a:rPr lang="en-US" sz="1600" b="1" i="1">
                                <a:latin typeface="Cambria Math" panose="02040503050406030204" pitchFamily="18" charset="0"/>
                                <a:ea typeface="Cambria Math"/>
                              </a:rPr>
                            </m:ctrlPr>
                          </m:dPr>
                          <m:e>
                            <m:f>
                              <m:fPr>
                                <m:ctrlPr>
                                  <a:rPr lang="en-US" sz="1600" b="1" i="1">
                                    <a:latin typeface="Cambria Math" panose="02040503050406030204" pitchFamily="18" charset="0"/>
                                    <a:ea typeface="Cambria Math"/>
                                  </a:rPr>
                                </m:ctrlPr>
                              </m:fPr>
                              <m:num>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r>
                              <a:rPr lang="en-US" sz="1600" b="1" i="1">
                                <a:latin typeface="Cambria Math"/>
                                <a:ea typeface="Cambria Math"/>
                              </a:rPr>
                              <m:t>−</m:t>
                            </m:r>
                            <m:f>
                              <m:fPr>
                                <m:ctrlPr>
                                  <a:rPr lang="en-US" sz="1600" b="1" i="1">
                                    <a:latin typeface="Cambria Math" panose="02040503050406030204" pitchFamily="18" charset="0"/>
                                    <a:ea typeface="Cambria Math"/>
                                  </a:rPr>
                                </m:ctrlPr>
                              </m:fPr>
                              <m:num>
                                <m:r>
                                  <a:rPr lang="en-US" sz="1600" b="1" i="1">
                                    <a:latin typeface="Cambria Math"/>
                                    <a:ea typeface="Cambria Math"/>
                                  </a:rPr>
                                  <m:t>𝒌</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𝒌</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e>
                        </m:d>
                        <m:r>
                          <a:rPr lang="en-US" sz="1600" b="1" i="1">
                            <a:latin typeface="Cambria Math"/>
                            <a:ea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763688" y="3716598"/>
                  <a:ext cx="4514954" cy="553228"/>
                </a:xfrm>
                <a:prstGeom prst="rect">
                  <a:avLst/>
                </a:prstGeom>
                <a:blipFill rotWithShape="0">
                  <a:blip r:embed="rId5"/>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32974" y="4321407"/>
                  <a:ext cx="4576381" cy="841512"/>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US" sz="1600" b="1" i="1">
                            <a:latin typeface="Cambria Math"/>
                            <a:ea typeface="Cambria Math"/>
                          </a:rPr>
                          <m:t>× </m:t>
                        </m:r>
                        <m:d>
                          <m:dPr>
                            <m:ctrlPr>
                              <a:rPr lang="en-US" sz="1600" b="1" i="1">
                                <a:latin typeface="Cambria Math" panose="02040503050406030204" pitchFamily="18" charset="0"/>
                                <a:ea typeface="Cambria Math"/>
                              </a:rPr>
                            </m:ctrlPr>
                          </m:dPr>
                          <m:e>
                            <m:r>
                              <a:rPr lang="en-US" sz="1600" b="1" i="1">
                                <a:latin typeface="Cambria Math"/>
                                <a:ea typeface="Cambria Math"/>
                              </a:rPr>
                              <m:t>𝟏</m:t>
                            </m:r>
                            <m:r>
                              <a:rPr lang="en-US" sz="1600" b="1" i="1">
                                <a:latin typeface="Cambria Math"/>
                                <a:ea typeface="Cambria Math"/>
                              </a:rPr>
                              <m:t>−</m:t>
                            </m:r>
                            <m:r>
                              <a:rPr lang="en-US" sz="1600" b="1" i="1">
                                <a:latin typeface="Cambria Math"/>
                                <a:ea typeface="Cambria Math"/>
                              </a:rPr>
                              <m:t>𝒄𝒐𝒔</m:t>
                            </m:r>
                            <m:d>
                              <m:dPr>
                                <m:begChr m:val="["/>
                                <m:endChr m:val="]"/>
                                <m:ctrlPr>
                                  <a:rPr lang="en-US" sz="1600" b="1" i="1">
                                    <a:latin typeface="Cambria Math" panose="02040503050406030204" pitchFamily="18" charset="0"/>
                                    <a:ea typeface="Cambria Math"/>
                                  </a:rPr>
                                </m:ctrlPr>
                              </m:dPr>
                              <m:e>
                                <m:f>
                                  <m:fPr>
                                    <m:ctrlPr>
                                      <a:rPr lang="en-US" sz="1600" b="1" i="1">
                                        <a:latin typeface="Cambria Math" panose="02040503050406030204" pitchFamily="18" charset="0"/>
                                        <a:ea typeface="Cambria Math"/>
                                      </a:rPr>
                                    </m:ctrlPr>
                                  </m:fPr>
                                  <m:num>
                                    <m:sSup>
                                      <m:sSupPr>
                                        <m:ctrlPr>
                                          <a:rPr lang="en-US" sz="1600" b="1" i="1">
                                            <a:latin typeface="Cambria Math" panose="02040503050406030204" pitchFamily="18" charset="0"/>
                                            <a:ea typeface="Cambria Math"/>
                                          </a:rPr>
                                        </m:ctrlPr>
                                      </m:sSupPr>
                                      <m:e>
                                        <m:d>
                                          <m:dPr>
                                            <m:ctrlPr>
                                              <a:rPr lang="en-US" sz="1600" b="1" i="1">
                                                <a:latin typeface="Cambria Math" panose="02040503050406030204" pitchFamily="18" charset="0"/>
                                                <a:ea typeface="Cambria Math"/>
                                              </a:rPr>
                                            </m:ctrlPr>
                                          </m:dPr>
                                          <m:e>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e>
                                        </m:d>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num>
                                  <m:den>
                                    <m:r>
                                      <a:rPr lang="en-US" sz="1600" b="1" i="1">
                                        <a:latin typeface="Cambria Math"/>
                                        <a:ea typeface="Cambria Math"/>
                                      </a:rPr>
                                      <m:t>𝟐</m:t>
                                    </m:r>
                                    <m:r>
                                      <a:rPr lang="en-US" sz="1600" b="1" i="1">
                                        <a:latin typeface="Cambria Math"/>
                                        <a:ea typeface="Cambria Math"/>
                                      </a:rPr>
                                      <m:t>𝒙𝑬</m:t>
                                    </m:r>
                                  </m:den>
                                </m:f>
                                <m:r>
                                  <a:rPr lang="en-US" sz="1600" b="1" i="1">
                                    <a:solidFill>
                                      <a:schemeClr val="accent2"/>
                                    </a:solidFill>
                                    <a:latin typeface="Cambria Math"/>
                                    <a:ea typeface="Cambria Math"/>
                                  </a:rPr>
                                  <m:t>𝝉</m:t>
                                </m:r>
                              </m:e>
                            </m:d>
                          </m:e>
                        </m:d>
                        <m:sSub>
                          <m:sSubPr>
                            <m:ctrlPr>
                              <a:rPr lang="en-US" sz="1600" b="1" i="1">
                                <a:solidFill>
                                  <a:schemeClr val="accent2"/>
                                </a:solidFill>
                                <a:latin typeface="Cambria Math" panose="02040503050406030204" pitchFamily="18" charset="0"/>
                                <a:ea typeface="Cambria Math"/>
                              </a:rPr>
                            </m:ctrlPr>
                          </m:sSubPr>
                          <m:e>
                            <m:r>
                              <a:rPr lang="en-US" sz="1600" b="1" i="1">
                                <a:solidFill>
                                  <a:schemeClr val="accent2"/>
                                </a:solidFill>
                                <a:latin typeface="Cambria Math"/>
                                <a:ea typeface="Cambria Math"/>
                              </a:rPr>
                              <m:t>𝝆</m:t>
                            </m:r>
                          </m:e>
                          <m:sub>
                            <m:r>
                              <a:rPr lang="en-US" sz="1600" b="1" i="1">
                                <a:solidFill>
                                  <a:schemeClr val="accent2"/>
                                </a:solidFill>
                                <a:latin typeface="Cambria Math"/>
                                <a:ea typeface="Cambria Math"/>
                              </a:rPr>
                              <m:t>𝑸𝑮𝑷</m:t>
                            </m:r>
                          </m:sub>
                        </m:sSub>
                        <m:r>
                          <a:rPr lang="en-US" sz="1600" b="1" i="1">
                            <a:solidFill>
                              <a:schemeClr val="accent2"/>
                            </a:solidFill>
                            <a:latin typeface="Cambria Math"/>
                            <a:ea typeface="Cambria Math"/>
                          </a:rPr>
                          <m:t>(</m:t>
                        </m:r>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rPr>
                              <m:t>𝒙</m:t>
                            </m:r>
                          </m:e>
                          <m:sub>
                            <m:r>
                              <a:rPr lang="en-US" sz="1600" b="1" i="1">
                                <a:solidFill>
                                  <a:schemeClr val="accent2"/>
                                </a:solidFill>
                                <a:latin typeface="Cambria Math"/>
                                <a:ea typeface="Cambria Math"/>
                              </a:rPr>
                              <m:t>⊥</m:t>
                            </m:r>
                          </m:sub>
                        </m:sSub>
                        <m:r>
                          <a:rPr lang="en-US" sz="1600" b="1" i="1">
                            <a:solidFill>
                              <a:schemeClr val="accent2"/>
                            </a:solidFill>
                            <a:latin typeface="Cambria Math"/>
                            <a:ea typeface="Cambria Math"/>
                          </a:rPr>
                          <m:t>+</m:t>
                        </m:r>
                        <m:acc>
                          <m:accPr>
                            <m:chr m:val="̂"/>
                            <m:ctrlPr>
                              <a:rPr lang="en-US" sz="1600" b="1" i="1">
                                <a:solidFill>
                                  <a:schemeClr val="accent2"/>
                                </a:solidFill>
                                <a:latin typeface="Cambria Math" panose="02040503050406030204" pitchFamily="18" charset="0"/>
                                <a:ea typeface="Cambria Math"/>
                              </a:rPr>
                            </m:ctrlPr>
                          </m:accPr>
                          <m:e>
                            <m:r>
                              <a:rPr lang="en-US" sz="1600" b="1" i="1">
                                <a:solidFill>
                                  <a:schemeClr val="accent2"/>
                                </a:solidFill>
                                <a:latin typeface="Cambria Math"/>
                                <a:ea typeface="Cambria Math"/>
                              </a:rPr>
                              <m:t>𝝓</m:t>
                            </m:r>
                          </m:e>
                        </m:acc>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oMath>
                    </m:oMathPara>
                  </a14:m>
                  <a:endParaRPr lang="en-US" sz="2000" b="1"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732974" y="4321407"/>
                  <a:ext cx="4576381" cy="841512"/>
                </a:xfrm>
                <a:prstGeom prst="rect">
                  <a:avLst/>
                </a:prstGeom>
                <a:blipFill rotWithShape="0">
                  <a:blip r:embed="rId6"/>
                  <a:stretch>
                    <a:fillRect/>
                  </a:stretch>
                </a:blipFill>
              </p:spPr>
              <p:txBody>
                <a:bodyPr/>
                <a:lstStyle/>
                <a:p>
                  <a:r>
                    <a:rPr lang="en-US">
                      <a:noFill/>
                    </a:rPr>
                    <a:t> </a:t>
                  </a:r>
                </a:p>
              </p:txBody>
            </p:sp>
          </mc:Fallback>
        </mc:AlternateContent>
      </p:grpSp>
      <p:sp>
        <p:nvSpPr>
          <p:cNvPr id="10" name="Rectangle 9"/>
          <p:cNvSpPr/>
          <p:nvPr/>
        </p:nvSpPr>
        <p:spPr>
          <a:xfrm>
            <a:off x="174736" y="2140970"/>
            <a:ext cx="8969264" cy="442849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24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858" y="3763395"/>
            <a:ext cx="2786034" cy="2710132"/>
          </a:xfrm>
          <a:prstGeom prst="rect">
            <a:avLst/>
          </a:prstGeom>
        </p:spPr>
      </p:pic>
      <p:sp>
        <p:nvSpPr>
          <p:cNvPr id="2" name="Title 1"/>
          <p:cNvSpPr>
            <a:spLocks noGrp="1"/>
          </p:cNvSpPr>
          <p:nvPr>
            <p:ph type="title"/>
          </p:nvPr>
        </p:nvSpPr>
        <p:spPr/>
        <p:txBody>
          <a:bodyPr/>
          <a:lstStyle/>
          <a:p>
            <a:r>
              <a:rPr lang="en-US" dirty="0" err="1" smtClean="0"/>
              <a:t>Bjorken</a:t>
            </a:r>
            <a:r>
              <a:rPr lang="en-US" dirty="0" smtClean="0"/>
              <a:t> expansion</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sz="2400" dirty="0" smtClean="0"/>
                  <a:t>The local thermal equilibrium is established at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a:ea typeface="Cambria Math"/>
                          </a:rPr>
                          <m:t>𝜏</m:t>
                        </m:r>
                      </m:e>
                      <m:sub>
                        <m:r>
                          <a:rPr lang="en-US" sz="2400" b="0" i="1" smtClean="0">
                            <a:latin typeface="Cambria Math"/>
                          </a:rPr>
                          <m:t>0</m:t>
                        </m:r>
                      </m:sub>
                    </m:sSub>
                  </m:oMath>
                </a14:m>
                <a:endParaRPr lang="en-US" sz="2800" dirty="0" smtClean="0"/>
              </a:p>
              <a:p>
                <a:endParaRPr lang="en-US" sz="2800" dirty="0"/>
              </a:p>
              <a:p>
                <a:endParaRPr lang="en-US" sz="2800" dirty="0" smtClean="0"/>
              </a:p>
              <a:p>
                <a:endParaRPr lang="en-US" sz="2800" dirty="0"/>
              </a:p>
              <a:p>
                <a:endParaRPr lang="en-US" sz="2800" dirty="0" smtClean="0"/>
              </a:p>
              <a:p>
                <a:endParaRPr lang="en-US" sz="2500" dirty="0"/>
              </a:p>
              <a:p>
                <a:r>
                  <a:rPr lang="en-US" sz="2400" dirty="0" smtClean="0"/>
                  <a:t>Before equilibrium</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0">
                <a:blip r:embed="rId3"/>
                <a:stretch>
                  <a:fillRect l="-982" t="-914"/>
                </a:stretch>
              </a:blipFill>
            </p:spPr>
            <p:txBody>
              <a:bodyPr/>
              <a:lstStyle/>
              <a:p>
                <a:r>
                  <a:rPr lang="en-US">
                    <a:noFill/>
                  </a:rPr>
                  <a:t> </a:t>
                </a:r>
              </a:p>
            </p:txBody>
          </p:sp>
        </mc:Fallback>
      </mc:AlternateContent>
      <p:sp>
        <p:nvSpPr>
          <p:cNvPr id="14" name="Right Arrow 13"/>
          <p:cNvSpPr/>
          <p:nvPr/>
        </p:nvSpPr>
        <p:spPr>
          <a:xfrm>
            <a:off x="380818" y="1810055"/>
            <a:ext cx="838200" cy="76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1435936" y="1556568"/>
                <a:ext cx="3237425" cy="460382"/>
              </a:xfrm>
              <a:prstGeom prst="rect">
                <a:avLst/>
              </a:prstGeom>
              <a:noFill/>
            </p:spPr>
            <p:txBody>
              <a:bodyPr wrap="none" rtlCol="0">
                <a:spAutoFit/>
              </a:bodyPr>
              <a:lstStyle/>
              <a:p>
                <a14:m>
                  <m:oMath xmlns:m="http://schemas.openxmlformats.org/officeDocument/2006/math">
                    <m:r>
                      <a:rPr lang="en-US" b="1" i="1" smtClean="0">
                        <a:latin typeface="Cambria Math"/>
                      </a:rPr>
                      <m:t>𝒔</m:t>
                    </m:r>
                    <m:d>
                      <m:dPr>
                        <m:ctrlPr>
                          <a:rPr lang="en-US" b="1" i="1" smtClean="0">
                            <a:latin typeface="Cambria Math" panose="02040503050406030204" pitchFamily="18" charset="0"/>
                          </a:rPr>
                        </m:ctrlPr>
                      </m:dPr>
                      <m:e>
                        <m:r>
                          <a:rPr lang="en-US" b="1" i="1" smtClean="0">
                            <a:latin typeface="Cambria Math"/>
                            <a:ea typeface="Cambria Math"/>
                          </a:rPr>
                          <m:t>𝝉</m:t>
                        </m:r>
                      </m:e>
                    </m:d>
                    <m:r>
                      <a:rPr lang="en-US" b="1" i="1" smtClean="0">
                        <a:latin typeface="Cambria Math"/>
                      </a:rPr>
                      <m:t>=</m:t>
                    </m:r>
                    <m:sSub>
                      <m:sSubPr>
                        <m:ctrlPr>
                          <a:rPr lang="en-US" b="1" i="1" smtClean="0">
                            <a:latin typeface="Cambria Math" panose="02040503050406030204" pitchFamily="18" charset="0"/>
                          </a:rPr>
                        </m:ctrlPr>
                      </m:sSubPr>
                      <m:e>
                        <m:r>
                          <a:rPr lang="en-US" b="1" i="1" smtClean="0">
                            <a:latin typeface="Cambria Math"/>
                          </a:rPr>
                          <m:t>𝒔</m:t>
                        </m:r>
                      </m:e>
                      <m:sub>
                        <m:r>
                          <a:rPr lang="en-US" b="1" i="1" smtClean="0">
                            <a:latin typeface="Cambria Math"/>
                          </a:rPr>
                          <m:t>𝟎</m:t>
                        </m:r>
                      </m:sub>
                    </m:sSub>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a:ea typeface="Cambria Math"/>
                              </a:rPr>
                              <m:t>𝝉</m:t>
                            </m:r>
                          </m:e>
                          <m:sub>
                            <m:r>
                              <a:rPr lang="en-US" b="1" i="1" smtClean="0">
                                <a:latin typeface="Cambria Math"/>
                              </a:rPr>
                              <m:t>𝟎</m:t>
                            </m:r>
                          </m:sub>
                        </m:sSub>
                      </m:num>
                      <m:den>
                        <m:r>
                          <a:rPr lang="en-US" b="1" i="1" smtClean="0">
                            <a:latin typeface="Cambria Math"/>
                            <a:ea typeface="Cambria Math"/>
                          </a:rPr>
                          <m:t>𝝉</m:t>
                        </m:r>
                      </m:den>
                    </m:f>
                  </m:oMath>
                </a14:m>
                <a:r>
                  <a:rPr lang="en-US" b="1" dirty="0" smtClean="0"/>
                  <a:t>       </a:t>
                </a:r>
                <a:r>
                  <a:rPr lang="en-US" sz="1600" b="1" dirty="0" smtClean="0"/>
                  <a:t> (entropy density)</a:t>
                </a:r>
                <a:endParaRPr lang="en-US" sz="1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1435936" y="1556568"/>
                <a:ext cx="3237425" cy="460382"/>
              </a:xfrm>
              <a:prstGeom prst="rect">
                <a:avLst/>
              </a:prstGeom>
              <a:blipFill rotWithShape="0">
                <a:blip r:embed="rId4"/>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419912" y="2130646"/>
                <a:ext cx="6806992" cy="531299"/>
              </a:xfrm>
              <a:prstGeom prst="rect">
                <a:avLst/>
              </a:prstGeom>
              <a:noFill/>
            </p:spPr>
            <p:txBody>
              <a:bodyPr wrap="none" rtlCol="0">
                <a:spAutoFit/>
              </a:bodyPr>
              <a:lstStyle/>
              <a:p>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a:rPr>
                          <m:t>𝒔</m:t>
                        </m:r>
                      </m:e>
                      <m:sub>
                        <m:r>
                          <a:rPr lang="en-US" b="1" i="1" smtClean="0">
                            <a:latin typeface="Cambria Math"/>
                          </a:rPr>
                          <m:t>𝟎</m:t>
                        </m:r>
                      </m:sub>
                    </m:sSub>
                    <m:r>
                      <a:rPr lang="en-US" b="1" i="1">
                        <a:latin typeface="Cambria Math"/>
                        <a:ea typeface="Cambria Math"/>
                      </a:rPr>
                      <m:t>≈</m:t>
                    </m:r>
                    <m:r>
                      <a:rPr lang="en-US" b="1" i="1" smtClean="0">
                        <a:latin typeface="Cambria Math"/>
                      </a:rPr>
                      <m:t>𝟑</m:t>
                    </m:r>
                    <m:r>
                      <a:rPr lang="en-US" b="1" i="1" smtClean="0">
                        <a:latin typeface="Cambria Math"/>
                      </a:rPr>
                      <m:t>.</m:t>
                    </m:r>
                    <m:r>
                      <a:rPr lang="en-US" b="1" i="1" smtClean="0">
                        <a:latin typeface="Cambria Math"/>
                      </a:rPr>
                      <m:t>𝟔</m:t>
                    </m:r>
                    <m:r>
                      <a:rPr lang="en-US" b="1" i="1" smtClean="0">
                        <a:latin typeface="Cambria Math"/>
                      </a:rPr>
                      <m:t> </m:t>
                    </m:r>
                    <m:sSub>
                      <m:sSubPr>
                        <m:ctrlPr>
                          <a:rPr lang="en-US" b="1" i="1" smtClean="0">
                            <a:latin typeface="Cambria Math" panose="02040503050406030204" pitchFamily="18" charset="0"/>
                          </a:rPr>
                        </m:ctrlPr>
                      </m:sSubPr>
                      <m:e>
                        <m:r>
                          <a:rPr lang="en-US" b="1" i="1" smtClean="0">
                            <a:latin typeface="Cambria Math"/>
                            <a:ea typeface="Cambria Math"/>
                          </a:rPr>
                          <m:t>𝝆</m:t>
                        </m:r>
                      </m:e>
                      <m:sub>
                        <m:r>
                          <a:rPr lang="en-US" b="1" i="1" smtClean="0">
                            <a:latin typeface="Cambria Math"/>
                          </a:rPr>
                          <m:t>𝟎</m:t>
                        </m:r>
                      </m:sub>
                    </m:sSub>
                    <m:r>
                      <a:rPr lang="en-US" b="1" i="1" smtClean="0">
                        <a:latin typeface="Cambria Math"/>
                      </a:rPr>
                      <m:t>=</m:t>
                    </m:r>
                    <m:r>
                      <a:rPr lang="en-US" b="1" i="1" smtClean="0">
                        <a:latin typeface="Cambria Math"/>
                      </a:rPr>
                      <m:t>𝟑</m:t>
                    </m:r>
                    <m:r>
                      <a:rPr lang="en-US" b="1" i="1" smtClean="0">
                        <a:latin typeface="Cambria Math"/>
                      </a:rPr>
                      <m:t>.</m:t>
                    </m:r>
                    <m:r>
                      <a:rPr lang="en-US" b="1" i="1" smtClean="0">
                        <a:latin typeface="Cambria Math"/>
                      </a:rPr>
                      <m:t>𝟔</m:t>
                    </m:r>
                    <m:r>
                      <a:rPr lang="en-US" b="1" i="1" smtClean="0">
                        <a:latin typeface="Cambria Math"/>
                      </a:rPr>
                      <m:t> </m:t>
                    </m:r>
                    <m:f>
                      <m:fPr>
                        <m:ctrlPr>
                          <a:rPr lang="en-US" b="1" i="1" smtClean="0">
                            <a:latin typeface="Cambria Math" panose="02040503050406030204" pitchFamily="18" charset="0"/>
                          </a:rPr>
                        </m:ctrlPr>
                      </m:fPr>
                      <m:num>
                        <m:r>
                          <a:rPr lang="en-US" b="1" i="1" smtClean="0">
                            <a:latin typeface="Cambria Math"/>
                          </a:rPr>
                          <m:t>𝟏</m:t>
                        </m:r>
                      </m:num>
                      <m:den>
                        <m:r>
                          <a:rPr lang="en-US" b="1" i="1" smtClean="0">
                            <a:latin typeface="Cambria Math"/>
                            <a:ea typeface="Cambria Math"/>
                          </a:rPr>
                          <m:t>𝝅</m:t>
                        </m:r>
                        <m:sSup>
                          <m:sSupPr>
                            <m:ctrlPr>
                              <a:rPr lang="en-US" b="1" i="1" smtClean="0">
                                <a:latin typeface="Cambria Math" panose="02040503050406030204" pitchFamily="18" charset="0"/>
                                <a:ea typeface="Cambria Math"/>
                              </a:rPr>
                            </m:ctrlPr>
                          </m:sSupPr>
                          <m:e>
                            <m:r>
                              <a:rPr lang="en-US" b="1" i="1" smtClean="0">
                                <a:latin typeface="Cambria Math"/>
                                <a:ea typeface="Cambria Math"/>
                              </a:rPr>
                              <m:t>𝑹</m:t>
                            </m:r>
                          </m:e>
                          <m:sup>
                            <m:r>
                              <a:rPr lang="en-US" b="1" i="1" smtClean="0">
                                <a:latin typeface="Cambria Math"/>
                                <a:ea typeface="Cambria Math"/>
                              </a:rPr>
                              <m:t>𝟐</m:t>
                            </m:r>
                          </m:sup>
                        </m:sSup>
                        <m:sSub>
                          <m:sSubPr>
                            <m:ctrlPr>
                              <a:rPr lang="en-US" b="1" i="1" smtClean="0">
                                <a:latin typeface="Cambria Math" panose="02040503050406030204" pitchFamily="18" charset="0"/>
                                <a:ea typeface="Cambria Math"/>
                              </a:rPr>
                            </m:ctrlPr>
                          </m:sSubPr>
                          <m:e>
                            <m:r>
                              <a:rPr lang="en-US" b="1" i="1" smtClean="0">
                                <a:latin typeface="Cambria Math"/>
                                <a:ea typeface="Cambria Math"/>
                              </a:rPr>
                              <m:t>𝝉</m:t>
                            </m:r>
                          </m:e>
                          <m:sub>
                            <m:r>
                              <a:rPr lang="en-US" b="1" i="1" smtClean="0">
                                <a:latin typeface="Cambria Math"/>
                                <a:ea typeface="Cambria Math"/>
                              </a:rPr>
                              <m:t>𝟎</m:t>
                            </m:r>
                          </m:sub>
                        </m:sSub>
                      </m:den>
                    </m:f>
                    <m:r>
                      <a:rPr lang="en-US" b="1" i="1" smtClean="0">
                        <a:latin typeface="Cambria Math"/>
                      </a:rPr>
                      <m:t> </m:t>
                    </m:r>
                    <m:f>
                      <m:fPr>
                        <m:ctrlPr>
                          <a:rPr lang="en-US" b="1" i="1" smtClean="0">
                            <a:latin typeface="Cambria Math" panose="02040503050406030204" pitchFamily="18" charset="0"/>
                          </a:rPr>
                        </m:ctrlPr>
                      </m:fPr>
                      <m:num>
                        <m:r>
                          <a:rPr lang="en-US" b="1" i="1" smtClean="0">
                            <a:latin typeface="Cambria Math"/>
                          </a:rPr>
                          <m:t>𝒅𝑵</m:t>
                        </m:r>
                      </m:num>
                      <m:den>
                        <m:r>
                          <a:rPr lang="en-US" b="1" i="1" smtClean="0">
                            <a:latin typeface="Cambria Math"/>
                          </a:rPr>
                          <m:t>𝒅𝒚</m:t>
                        </m:r>
                      </m:den>
                    </m:f>
                  </m:oMath>
                </a14:m>
                <a:r>
                  <a:rPr lang="en-US" b="1" dirty="0" smtClean="0"/>
                  <a:t>        </a:t>
                </a:r>
                <a:r>
                  <a:rPr lang="en-US" b="1" dirty="0" smtClean="0">
                    <a:solidFill>
                      <a:schemeClr val="tx2"/>
                    </a:solidFill>
                  </a:rPr>
                  <a:t>(</a:t>
                </a:r>
                <a14:m>
                  <m:oMath xmlns:m="http://schemas.openxmlformats.org/officeDocument/2006/math">
                    <m:f>
                      <m:fPr>
                        <m:ctrlPr>
                          <a:rPr lang="en-US" b="1" i="1" dirty="0" smtClean="0">
                            <a:solidFill>
                              <a:schemeClr val="tx2"/>
                            </a:solidFill>
                            <a:latin typeface="Cambria Math" panose="02040503050406030204" pitchFamily="18" charset="0"/>
                          </a:rPr>
                        </m:ctrlPr>
                      </m:fPr>
                      <m:num>
                        <m:r>
                          <a:rPr lang="en-US" b="1" i="1" dirty="0" smtClean="0">
                            <a:solidFill>
                              <a:schemeClr val="tx2"/>
                            </a:solidFill>
                            <a:latin typeface="Cambria Math"/>
                          </a:rPr>
                          <m:t>𝒅𝑵</m:t>
                        </m:r>
                      </m:num>
                      <m:den>
                        <m:r>
                          <a:rPr lang="en-US" b="1" i="1" dirty="0" smtClean="0">
                            <a:solidFill>
                              <a:schemeClr val="tx2"/>
                            </a:solidFill>
                            <a:latin typeface="Cambria Math"/>
                          </a:rPr>
                          <m:t>𝒅𝒚</m:t>
                        </m:r>
                      </m:den>
                    </m:f>
                  </m:oMath>
                </a14:m>
                <a:r>
                  <a:rPr lang="en-US" b="1" i="1" dirty="0" smtClean="0">
                    <a:solidFill>
                      <a:schemeClr val="tx2"/>
                    </a:solidFill>
                  </a:rPr>
                  <a:t> is the observed rapidity density</a:t>
                </a:r>
                <a:r>
                  <a:rPr lang="en-US" b="1" dirty="0" smtClean="0">
                    <a:solidFill>
                      <a:schemeClr val="tx2"/>
                    </a:solidFill>
                  </a:rPr>
                  <a:t>)</a:t>
                </a:r>
              </a:p>
            </p:txBody>
          </p:sp>
        </mc:Choice>
        <mc:Fallback xmlns="">
          <p:sp>
            <p:nvSpPr>
              <p:cNvPr id="16" name="TextBox 15"/>
              <p:cNvSpPr txBox="1">
                <a:spLocks noRot="1" noChangeAspect="1" noMove="1" noResize="1" noEditPoints="1" noAdjustHandles="1" noChangeArrowheads="1" noChangeShapeType="1" noTextEdit="1"/>
              </p:cNvSpPr>
              <p:nvPr/>
            </p:nvSpPr>
            <p:spPr>
              <a:xfrm>
                <a:off x="1419912" y="2130646"/>
                <a:ext cx="6806992" cy="531299"/>
              </a:xfrm>
              <a:prstGeom prst="rect">
                <a:avLst/>
              </a:prstGeom>
              <a:blipFill rotWithShape="0">
                <a:blip r:embed="rId5"/>
                <a:stretch>
                  <a:fillRect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416435" y="2867767"/>
                <a:ext cx="4700518" cy="737638"/>
              </a:xfrm>
              <a:prstGeom prst="rect">
                <a:avLst/>
              </a:prstGeom>
              <a:noFill/>
            </p:spPr>
            <p:txBody>
              <a:bodyPr wrap="none" rtlCol="0">
                <a:spAutoFit/>
              </a:bodyPr>
              <a:lstStyle/>
              <a:p>
                <a14:m>
                  <m:oMath xmlns:m="http://schemas.openxmlformats.org/officeDocument/2006/math">
                    <m:sSub>
                      <m:sSubPr>
                        <m:ctrlPr>
                          <a:rPr lang="en-US" sz="2400" b="1" i="1" smtClean="0">
                            <a:latin typeface="Cambria Math" panose="02040503050406030204" pitchFamily="18" charset="0"/>
                            <a:ea typeface="Cambria Math"/>
                          </a:rPr>
                        </m:ctrlPr>
                      </m:sSubPr>
                      <m:e>
                        <m:r>
                          <a:rPr lang="en-US" sz="2400" b="1" i="1" smtClean="0">
                            <a:latin typeface="Cambria Math"/>
                            <a:ea typeface="Cambria Math"/>
                          </a:rPr>
                          <m:t>𝝆</m:t>
                        </m:r>
                      </m:e>
                      <m:sub>
                        <m:r>
                          <a:rPr lang="en-US" sz="2400" b="1" i="1" smtClean="0">
                            <a:latin typeface="Cambria Math"/>
                            <a:ea typeface="Cambria Math"/>
                          </a:rPr>
                          <m:t>𝑸𝑮𝑷</m:t>
                        </m:r>
                      </m:sub>
                    </m:sSub>
                    <m:d>
                      <m:dPr>
                        <m:ctrlPr>
                          <a:rPr lang="en-US" sz="2400" b="1" i="1" smtClean="0">
                            <a:latin typeface="Cambria Math" panose="02040503050406030204" pitchFamily="18" charset="0"/>
                            <a:ea typeface="Cambria Math"/>
                          </a:rPr>
                        </m:ctrlPr>
                      </m:dPr>
                      <m:e>
                        <m:sSub>
                          <m:sSubPr>
                            <m:ctrlPr>
                              <a:rPr lang="en-US" sz="2400" b="1" i="1" smtClean="0">
                                <a:latin typeface="Cambria Math" panose="02040503050406030204" pitchFamily="18" charset="0"/>
                                <a:ea typeface="Cambria Math"/>
                              </a:rPr>
                            </m:ctrlPr>
                          </m:sSubPr>
                          <m:e>
                            <m:r>
                              <a:rPr lang="en-US" sz="2400" b="1" i="1" smtClean="0">
                                <a:latin typeface="Cambria Math"/>
                                <a:ea typeface="Cambria Math"/>
                              </a:rPr>
                              <m:t>𝒙</m:t>
                            </m:r>
                          </m:e>
                          <m:sub>
                            <m:r>
                              <a:rPr lang="en-US" sz="2400" b="1" i="1" smtClean="0">
                                <a:latin typeface="Cambria Math"/>
                                <a:ea typeface="Cambria Math"/>
                              </a:rPr>
                              <m:t>⊥</m:t>
                            </m:r>
                          </m:sub>
                        </m:sSub>
                        <m:r>
                          <a:rPr lang="en-US" sz="2400" b="1" i="1" smtClean="0">
                            <a:latin typeface="Cambria Math"/>
                            <a:ea typeface="Cambria Math"/>
                          </a:rPr>
                          <m:t>,</m:t>
                        </m:r>
                        <m:r>
                          <a:rPr lang="en-US" sz="2400" b="1" i="1" smtClean="0">
                            <a:latin typeface="Cambria Math"/>
                            <a:ea typeface="Cambria Math"/>
                          </a:rPr>
                          <m:t>𝝉</m:t>
                        </m:r>
                      </m:e>
                    </m:d>
                    <m:r>
                      <a:rPr lang="en-US" sz="2400" b="1" i="1" smtClean="0">
                        <a:latin typeface="Cambria Math"/>
                        <a:ea typeface="Cambria Math"/>
                      </a:rPr>
                      <m:t>=</m:t>
                    </m:r>
                    <m:f>
                      <m:fPr>
                        <m:ctrlPr>
                          <a:rPr lang="en-US" sz="2400" b="1" i="1" smtClean="0">
                            <a:latin typeface="Cambria Math" panose="02040503050406030204" pitchFamily="18" charset="0"/>
                          </a:rPr>
                        </m:ctrlPr>
                      </m:fPr>
                      <m:num>
                        <m:r>
                          <a:rPr lang="en-US" sz="2400" b="1" i="1" smtClean="0">
                            <a:latin typeface="Cambria Math"/>
                          </a:rPr>
                          <m:t>𝟏</m:t>
                        </m:r>
                      </m:num>
                      <m:den>
                        <m:sSub>
                          <m:sSubPr>
                            <m:ctrlPr>
                              <a:rPr lang="en-US" sz="2400" b="1" i="1" smtClean="0">
                                <a:latin typeface="Cambria Math" panose="02040503050406030204" pitchFamily="18" charset="0"/>
                              </a:rPr>
                            </m:ctrlPr>
                          </m:sSubPr>
                          <m:e>
                            <m:r>
                              <a:rPr lang="en-US" sz="2400" b="1" i="1" smtClean="0">
                                <a:latin typeface="Cambria Math"/>
                                <a:ea typeface="Cambria Math"/>
                              </a:rPr>
                              <m:t>𝝉</m:t>
                            </m:r>
                          </m:e>
                          <m:sub>
                            <m:r>
                              <a:rPr lang="en-US" sz="2400" b="1" i="1" smtClean="0">
                                <a:latin typeface="Cambria Math"/>
                              </a:rPr>
                              <m:t>𝟎</m:t>
                            </m:r>
                          </m:sub>
                        </m:sSub>
                      </m:den>
                    </m:f>
                    <m:r>
                      <a:rPr lang="en-US" sz="2400" b="1" i="1" smtClean="0">
                        <a:latin typeface="Cambria Math"/>
                      </a:rPr>
                      <m:t> </m:t>
                    </m:r>
                    <m:f>
                      <m:fPr>
                        <m:ctrlPr>
                          <a:rPr lang="en-US" sz="2400" b="1" i="1" smtClean="0">
                            <a:latin typeface="Cambria Math" panose="02040503050406030204" pitchFamily="18" charset="0"/>
                          </a:rPr>
                        </m:ctrlPr>
                      </m:fPr>
                      <m:num>
                        <m:sSub>
                          <m:sSubPr>
                            <m:ctrlPr>
                              <a:rPr lang="en-US" sz="2400" b="1" i="1" smtClean="0">
                                <a:latin typeface="Cambria Math" panose="02040503050406030204" pitchFamily="18" charset="0"/>
                              </a:rPr>
                            </m:ctrlPr>
                          </m:sSubPr>
                          <m:e>
                            <m:r>
                              <a:rPr lang="en-US" sz="2400" b="1" i="1" smtClean="0">
                                <a:latin typeface="Cambria Math"/>
                                <a:ea typeface="Cambria Math"/>
                              </a:rPr>
                              <m:t>𝝆</m:t>
                            </m:r>
                          </m:e>
                          <m:sub>
                            <m:r>
                              <a:rPr lang="en-US" sz="2400" b="1" i="1" smtClean="0">
                                <a:latin typeface="Cambria Math"/>
                              </a:rPr>
                              <m:t>𝒑𝒂𝒓𝒕</m:t>
                            </m:r>
                          </m:sub>
                        </m:sSub>
                        <m:r>
                          <a:rPr lang="en-US" sz="2400" b="1" i="1" smtClean="0">
                            <a:latin typeface="Cambria Math"/>
                          </a:rPr>
                          <m:t>(</m:t>
                        </m:r>
                        <m:sSub>
                          <m:sSubPr>
                            <m:ctrlPr>
                              <a:rPr lang="en-US" sz="2400" b="1" i="1" smtClean="0">
                                <a:latin typeface="Cambria Math" panose="02040503050406030204" pitchFamily="18" charset="0"/>
                                <a:ea typeface="Cambria Math"/>
                              </a:rPr>
                            </m:ctrlPr>
                          </m:sSubPr>
                          <m:e>
                            <m:r>
                              <a:rPr lang="en-US" sz="2400" b="1" i="1" smtClean="0">
                                <a:latin typeface="Cambria Math"/>
                                <a:ea typeface="Cambria Math"/>
                              </a:rPr>
                              <m:t>𝒙</m:t>
                            </m:r>
                          </m:e>
                          <m:sub>
                            <m:r>
                              <a:rPr lang="en-US" sz="2400" b="1" i="1" smtClean="0">
                                <a:latin typeface="Cambria Math"/>
                                <a:ea typeface="Cambria Math"/>
                              </a:rPr>
                              <m:t>⊥</m:t>
                            </m:r>
                          </m:sub>
                        </m:sSub>
                        <m:r>
                          <a:rPr lang="en-US" sz="2400" b="1" i="1" smtClean="0">
                            <a:latin typeface="Cambria Math"/>
                          </a:rPr>
                          <m:t>)</m:t>
                        </m:r>
                      </m:num>
                      <m:den>
                        <m:sSub>
                          <m:sSubPr>
                            <m:ctrlPr>
                              <a:rPr lang="en-US" sz="2400" b="1" i="1" smtClean="0">
                                <a:latin typeface="Cambria Math" panose="02040503050406030204" pitchFamily="18" charset="0"/>
                              </a:rPr>
                            </m:ctrlPr>
                          </m:sSubPr>
                          <m:e>
                            <m:r>
                              <a:rPr lang="en-US" sz="2400" b="1" i="1" smtClean="0">
                                <a:latin typeface="Cambria Math"/>
                              </a:rPr>
                              <m:t>𝑵</m:t>
                            </m:r>
                          </m:e>
                          <m:sub>
                            <m:r>
                              <a:rPr lang="en-US" sz="2400" b="1" i="1" smtClean="0">
                                <a:latin typeface="Cambria Math"/>
                              </a:rPr>
                              <m:t>𝒑𝒂𝒓𝒕</m:t>
                            </m:r>
                          </m:sub>
                        </m:sSub>
                      </m:den>
                    </m:f>
                    <m:r>
                      <a:rPr lang="en-US" sz="2400" b="1" i="1" smtClean="0">
                        <a:latin typeface="Cambria Math"/>
                      </a:rPr>
                      <m:t> </m:t>
                    </m:r>
                    <m:f>
                      <m:fPr>
                        <m:ctrlPr>
                          <a:rPr lang="en-US" sz="2400" b="1" i="1" smtClean="0">
                            <a:latin typeface="Cambria Math" panose="02040503050406030204" pitchFamily="18" charset="0"/>
                          </a:rPr>
                        </m:ctrlPr>
                      </m:fPr>
                      <m:num>
                        <m:r>
                          <a:rPr lang="en-US" sz="2400" b="1" i="1" smtClean="0">
                            <a:latin typeface="Cambria Math"/>
                          </a:rPr>
                          <m:t>𝒅𝑵</m:t>
                        </m:r>
                      </m:num>
                      <m:den>
                        <m:r>
                          <a:rPr lang="en-US" sz="2400" b="1" i="1" smtClean="0">
                            <a:latin typeface="Cambria Math"/>
                          </a:rPr>
                          <m:t>𝒅𝒚</m:t>
                        </m:r>
                      </m:den>
                    </m:f>
                    <m:r>
                      <a:rPr lang="en-US" sz="2400" b="1" i="1" smtClean="0">
                        <a:latin typeface="Cambria Math"/>
                      </a:rPr>
                      <m:t>𝒇</m:t>
                    </m:r>
                    <m:r>
                      <a:rPr lang="en-US" sz="2400" b="1" i="1" smtClean="0">
                        <a:latin typeface="Cambria Math"/>
                      </a:rPr>
                      <m:t>(</m:t>
                    </m:r>
                    <m:box>
                      <m:boxPr>
                        <m:ctrlPr>
                          <a:rPr lang="en-US" sz="2400" b="1" i="1" smtClean="0">
                            <a:latin typeface="Cambria Math" panose="02040503050406030204" pitchFamily="18" charset="0"/>
                          </a:rPr>
                        </m:ctrlPr>
                      </m:boxPr>
                      <m:e>
                        <m:f>
                          <m:fPr>
                            <m:ctrlPr>
                              <a:rPr lang="en-US" sz="2400" b="1" i="1" smtClean="0">
                                <a:latin typeface="Cambria Math" panose="02040503050406030204" pitchFamily="18" charset="0"/>
                              </a:rPr>
                            </m:ctrlPr>
                          </m:fPr>
                          <m:num>
                            <m:r>
                              <a:rPr lang="en-US" sz="2400" b="1" i="1" smtClean="0">
                                <a:latin typeface="Cambria Math"/>
                                <a:ea typeface="Cambria Math"/>
                              </a:rPr>
                              <m:t>𝝉</m:t>
                            </m:r>
                          </m:num>
                          <m:den>
                            <m:sSub>
                              <m:sSubPr>
                                <m:ctrlPr>
                                  <a:rPr lang="en-US" sz="2400" b="1" i="1" smtClean="0">
                                    <a:latin typeface="Cambria Math" panose="02040503050406030204" pitchFamily="18" charset="0"/>
                                  </a:rPr>
                                </m:ctrlPr>
                              </m:sSubPr>
                              <m:e>
                                <m:r>
                                  <a:rPr lang="en-US" sz="2400" b="1" i="1" smtClean="0">
                                    <a:latin typeface="Cambria Math"/>
                                    <a:ea typeface="Cambria Math"/>
                                  </a:rPr>
                                  <m:t>𝝉</m:t>
                                </m:r>
                              </m:e>
                              <m:sub>
                                <m:r>
                                  <a:rPr lang="en-US" sz="2400" b="1" i="1" smtClean="0">
                                    <a:latin typeface="Cambria Math"/>
                                  </a:rPr>
                                  <m:t>𝟎</m:t>
                                </m:r>
                              </m:sub>
                            </m:sSub>
                          </m:den>
                        </m:f>
                      </m:e>
                    </m:box>
                    <m:r>
                      <a:rPr lang="en-US" sz="2400" b="1" i="1" smtClean="0">
                        <a:latin typeface="Cambria Math"/>
                      </a:rPr>
                      <m:t>)</m:t>
                    </m:r>
                  </m:oMath>
                </a14:m>
                <a:r>
                  <a:rPr lang="en-US" b="1" dirty="0" smtClean="0"/>
                  <a:t> </a:t>
                </a:r>
                <a:endParaRPr lang="en-US" sz="1600" b="1" dirty="0" smtClean="0">
                  <a:solidFill>
                    <a:schemeClr val="tx2"/>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416435" y="2867767"/>
                <a:ext cx="4700518" cy="737638"/>
              </a:xfrm>
              <a:prstGeom prst="rect">
                <a:avLst/>
              </a:prstGeom>
              <a:blipFill rotWithShape="0">
                <a:blip r:embed="rId6"/>
                <a:stretch>
                  <a:fillRect/>
                </a:stretch>
              </a:blipFill>
            </p:spPr>
            <p:txBody>
              <a:bodyPr/>
              <a:lstStyle/>
              <a:p>
                <a:r>
                  <a:rPr lang="en-US">
                    <a:noFill/>
                  </a:rPr>
                  <a:t> </a:t>
                </a:r>
              </a:p>
            </p:txBody>
          </p:sp>
        </mc:Fallback>
      </mc:AlternateContent>
      <p:sp>
        <p:nvSpPr>
          <p:cNvPr id="4" name="TextBox 3"/>
          <p:cNvSpPr txBox="1"/>
          <p:nvPr/>
        </p:nvSpPr>
        <p:spPr>
          <a:xfrm>
            <a:off x="5474900" y="2612799"/>
            <a:ext cx="3422668" cy="369332"/>
          </a:xfrm>
          <a:prstGeom prst="rect">
            <a:avLst/>
          </a:prstGeom>
          <a:solidFill>
            <a:schemeClr val="accent6"/>
          </a:solidFill>
        </p:spPr>
        <p:txBody>
          <a:bodyPr wrap="none" rtlCol="0">
            <a:spAutoFit/>
          </a:bodyPr>
          <a:lstStyle/>
          <a:p>
            <a:r>
              <a:rPr lang="en-US" b="1" dirty="0" smtClean="0"/>
              <a:t>MONOTONIC density dependence</a:t>
            </a:r>
            <a:endParaRPr lang="en-US" b="1" dirty="0"/>
          </a:p>
        </p:txBody>
      </p:sp>
      <p:pic>
        <p:nvPicPr>
          <p:cNvPr id="12" name="Picture 2" descr="D:\Desktop\supertalk\tempenv.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8626" y="3753036"/>
            <a:ext cx="2846773" cy="28902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p:cNvSpPr/>
              <p:nvPr/>
            </p:nvSpPr>
            <p:spPr>
              <a:xfrm>
                <a:off x="234596" y="4413128"/>
                <a:ext cx="5897308" cy="1693605"/>
              </a:xfrm>
              <a:prstGeom prst="rect">
                <a:avLst/>
              </a:prstGeom>
            </p:spPr>
            <p:txBody>
              <a:bodyPr wrap="square">
                <a:spAutoFit/>
              </a:bodyPr>
              <a:lstStyle/>
              <a:p>
                <a:r>
                  <a:rPr lang="en-US" sz="2000" b="1" dirty="0"/>
                  <a:t>Temporal </a:t>
                </a:r>
                <a:r>
                  <a:rPr lang="en-US" sz="2000" b="1" dirty="0" smtClean="0"/>
                  <a:t>envelopes: linear</a:t>
                </a:r>
                <a:r>
                  <a:rPr lang="en-US" sz="2000" b="1" dirty="0"/>
                  <a:t>, divergent, </a:t>
                </a:r>
                <a:r>
                  <a:rPr lang="en-US" sz="2000" b="1" dirty="0" smtClean="0"/>
                  <a:t>free streaming</a:t>
                </a:r>
              </a:p>
              <a:p>
                <a:endParaRPr lang="en-US" sz="900" b="1" dirty="0"/>
              </a:p>
              <a:p>
                <a:pPr lvl="1"/>
                <a14:m>
                  <m:oMathPara xmlns:m="http://schemas.openxmlformats.org/officeDocument/2006/math">
                    <m:oMathParaPr>
                      <m:jc m:val="centerGroup"/>
                    </m:oMathParaPr>
                    <m:oMath xmlns:m="http://schemas.openxmlformats.org/officeDocument/2006/math">
                      <m:r>
                        <a:rPr lang="en-US" sz="2000" b="1" i="1">
                          <a:latin typeface="Cambria Math"/>
                        </a:rPr>
                        <m:t>𝒇</m:t>
                      </m:r>
                      <m:d>
                        <m:dPr>
                          <m:ctrlPr>
                            <a:rPr lang="en-US" sz="2000" b="1" i="1">
                              <a:latin typeface="Cambria Math" panose="02040503050406030204" pitchFamily="18" charset="0"/>
                            </a:rPr>
                          </m:ctrlPr>
                        </m:dPr>
                        <m:e>
                          <m:f>
                            <m:fPr>
                              <m:ctrlPr>
                                <a:rPr lang="en-US" sz="2000" b="1" i="1">
                                  <a:latin typeface="Cambria Math" panose="02040503050406030204" pitchFamily="18" charset="0"/>
                                </a:rPr>
                              </m:ctrlPr>
                            </m:fPr>
                            <m:num>
                              <m:r>
                                <a:rPr lang="en-US" sz="2000" b="1" i="1">
                                  <a:latin typeface="Cambria Math"/>
                                  <a:ea typeface="Cambria Math"/>
                                </a:rPr>
                                <m:t>𝝉</m:t>
                              </m:r>
                            </m:num>
                            <m:den>
                              <m:sSub>
                                <m:sSubPr>
                                  <m:ctrlPr>
                                    <a:rPr lang="en-US" sz="2000" b="1" i="1">
                                      <a:latin typeface="Cambria Math" panose="02040503050406030204" pitchFamily="18" charset="0"/>
                                    </a:rPr>
                                  </m:ctrlPr>
                                </m:sSubPr>
                                <m:e>
                                  <m:r>
                                    <a:rPr lang="en-US" sz="2000" b="1" i="1">
                                      <a:latin typeface="Cambria Math"/>
                                      <a:ea typeface="Cambria Math"/>
                                    </a:rPr>
                                    <m:t>𝝉</m:t>
                                  </m:r>
                                </m:e>
                                <m:sub>
                                  <m:r>
                                    <a:rPr lang="en-US" sz="2000" b="1" i="1">
                                      <a:latin typeface="Cambria Math"/>
                                    </a:rPr>
                                    <m:t>𝟎</m:t>
                                  </m:r>
                                </m:sub>
                              </m:sSub>
                            </m:den>
                          </m:f>
                        </m:e>
                      </m:d>
                      <m:r>
                        <a:rPr lang="en-US" sz="2000" b="1" i="1">
                          <a:latin typeface="Cambria Math"/>
                        </a:rPr>
                        <m:t>=</m:t>
                      </m:r>
                      <m:d>
                        <m:dPr>
                          <m:begChr m:val="{"/>
                          <m:endChr m:val="}"/>
                          <m:ctrlPr>
                            <a:rPr lang="en-US" sz="2000" b="1" i="1">
                              <a:latin typeface="Cambria Math" panose="02040503050406030204" pitchFamily="18" charset="0"/>
                            </a:rPr>
                          </m:ctrlPr>
                        </m:dPr>
                        <m:e>
                          <m:m>
                            <m:mPr>
                              <m:mcs>
                                <m:mc>
                                  <m:mcPr>
                                    <m:count m:val="2"/>
                                    <m:mcJc m:val="center"/>
                                  </m:mcPr>
                                </m:mc>
                              </m:mcs>
                              <m:ctrlPr>
                                <a:rPr lang="en-US" sz="2000" b="1" i="1">
                                  <a:latin typeface="Cambria Math" panose="02040503050406030204" pitchFamily="18" charset="0"/>
                                </a:rPr>
                              </m:ctrlPr>
                            </m:mPr>
                            <m:mr>
                              <m:e>
                                <m:f>
                                  <m:fPr>
                                    <m:ctrlPr>
                                      <a:rPr lang="en-US" sz="2000" b="1" i="1">
                                        <a:latin typeface="Cambria Math" panose="02040503050406030204" pitchFamily="18" charset="0"/>
                                      </a:rPr>
                                    </m:ctrlPr>
                                  </m:fPr>
                                  <m:num>
                                    <m:r>
                                      <a:rPr lang="en-US" sz="2000" b="1" i="1">
                                        <a:latin typeface="Cambria Math"/>
                                        <a:ea typeface="Cambria Math"/>
                                      </a:rPr>
                                      <m:t>𝝉</m:t>
                                    </m:r>
                                  </m:num>
                                  <m:den>
                                    <m:sSub>
                                      <m:sSubPr>
                                        <m:ctrlPr>
                                          <a:rPr lang="en-US" sz="2000" b="1" i="1">
                                            <a:latin typeface="Cambria Math" panose="02040503050406030204" pitchFamily="18" charset="0"/>
                                          </a:rPr>
                                        </m:ctrlPr>
                                      </m:sSubPr>
                                      <m:e>
                                        <m:r>
                                          <a:rPr lang="en-US" sz="2000" b="1" i="1">
                                            <a:latin typeface="Cambria Math"/>
                                            <a:ea typeface="Cambria Math"/>
                                          </a:rPr>
                                          <m:t>𝝉</m:t>
                                        </m:r>
                                      </m:e>
                                      <m:sub>
                                        <m:r>
                                          <a:rPr lang="en-US" sz="2000" b="1" i="1">
                                            <a:latin typeface="Cambria Math"/>
                                          </a:rPr>
                                          <m:t>𝟎</m:t>
                                        </m:r>
                                      </m:sub>
                                    </m:sSub>
                                  </m:den>
                                </m:f>
                                <m:r>
                                  <a:rPr lang="en-US" sz="2000" b="1" i="1">
                                    <a:latin typeface="Cambria Math"/>
                                  </a:rPr>
                                  <m:t>,</m:t>
                                </m:r>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a:ea typeface="Cambria Math"/>
                                          </a:rPr>
                                          <m:t>𝝉</m:t>
                                        </m:r>
                                      </m:e>
                                      <m:sub>
                                        <m:r>
                                          <a:rPr lang="en-US" sz="2000" b="1" i="1">
                                            <a:latin typeface="Cambria Math"/>
                                          </a:rPr>
                                          <m:t>𝟎</m:t>
                                        </m:r>
                                      </m:sub>
                                    </m:sSub>
                                  </m:num>
                                  <m:den>
                                    <m:r>
                                      <a:rPr lang="en-US" sz="2000" b="1" i="1">
                                        <a:latin typeface="Cambria Math"/>
                                        <a:ea typeface="Cambria Math"/>
                                      </a:rPr>
                                      <m:t>𝝉</m:t>
                                    </m:r>
                                  </m:den>
                                </m:f>
                                <m:r>
                                  <a:rPr lang="en-US" sz="2000" b="1" i="1">
                                    <a:latin typeface="Cambria Math"/>
                                  </a:rPr>
                                  <m:t>,</m:t>
                                </m:r>
                                <m:r>
                                  <a:rPr lang="en-US" sz="2000" b="1" i="1">
                                    <a:latin typeface="Cambria Math"/>
                                  </a:rPr>
                                  <m:t>𝟎</m:t>
                                </m:r>
                                <m:r>
                                  <a:rPr lang="en-US" sz="2000" b="1" i="1">
                                    <a:latin typeface="Cambria Math"/>
                                  </a:rPr>
                                  <m:t> </m:t>
                                </m:r>
                              </m:e>
                              <m:e>
                                <m:r>
                                  <a:rPr lang="en-US" sz="2000" b="1" i="1">
                                    <a:latin typeface="Cambria Math"/>
                                  </a:rPr>
                                  <m:t>(</m:t>
                                </m:r>
                                <m:r>
                                  <a:rPr lang="en-US" sz="2000" b="1" i="1">
                                    <a:latin typeface="Cambria Math"/>
                                    <a:ea typeface="Cambria Math"/>
                                  </a:rPr>
                                  <m:t>𝝉</m:t>
                                </m:r>
                                <m:sSub>
                                  <m:sSubPr>
                                    <m:ctrlPr>
                                      <a:rPr lang="en-US" sz="2000" b="1" i="1">
                                        <a:latin typeface="Cambria Math" panose="02040503050406030204" pitchFamily="18" charset="0"/>
                                        <a:ea typeface="Cambria Math"/>
                                      </a:rPr>
                                    </m:ctrlPr>
                                  </m:sSubPr>
                                  <m:e>
                                    <m:r>
                                      <a:rPr lang="en-US" sz="2000" b="1" i="1">
                                        <a:latin typeface="Cambria Math"/>
                                        <a:ea typeface="Cambria Math"/>
                                      </a:rPr>
                                      <m:t>&lt;</m:t>
                                    </m:r>
                                    <m:r>
                                      <a:rPr lang="en-US" sz="2000" b="1" i="1">
                                        <a:latin typeface="Cambria Math"/>
                                        <a:ea typeface="Cambria Math"/>
                                      </a:rPr>
                                      <m:t>𝝉</m:t>
                                    </m:r>
                                  </m:e>
                                  <m:sub>
                                    <m:r>
                                      <a:rPr lang="en-US" sz="2000" b="1" i="1">
                                        <a:latin typeface="Cambria Math"/>
                                        <a:ea typeface="Cambria Math"/>
                                      </a:rPr>
                                      <m:t>𝟎</m:t>
                                    </m:r>
                                  </m:sub>
                                </m:sSub>
                                <m:r>
                                  <a:rPr lang="en-US" sz="2000" b="1" i="1">
                                    <a:latin typeface="Cambria Math"/>
                                  </a:rPr>
                                  <m:t>)</m:t>
                                </m:r>
                              </m:e>
                            </m:mr>
                            <m:mr>
                              <m:e>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a:ea typeface="Cambria Math"/>
                                          </a:rPr>
                                          <m:t>𝝉</m:t>
                                        </m:r>
                                      </m:e>
                                      <m:sub>
                                        <m:r>
                                          <a:rPr lang="en-US" sz="2000" b="1" i="1">
                                            <a:latin typeface="Cambria Math"/>
                                          </a:rPr>
                                          <m:t>𝟎</m:t>
                                        </m:r>
                                      </m:sub>
                                    </m:sSub>
                                  </m:num>
                                  <m:den>
                                    <m:r>
                                      <a:rPr lang="en-US" sz="2000" b="1" i="1">
                                        <a:latin typeface="Cambria Math"/>
                                        <a:ea typeface="Cambria Math"/>
                                      </a:rPr>
                                      <m:t>𝝉</m:t>
                                    </m:r>
                                  </m:den>
                                </m:f>
                              </m:e>
                              <m:e>
                                <m:r>
                                  <a:rPr lang="en-US" sz="2000" b="1" i="1">
                                    <a:latin typeface="Cambria Math"/>
                                  </a:rPr>
                                  <m:t>(</m:t>
                                </m:r>
                                <m:r>
                                  <a:rPr lang="en-US" sz="2000" b="1" i="1">
                                    <a:latin typeface="Cambria Math"/>
                                    <a:ea typeface="Cambria Math"/>
                                  </a:rPr>
                                  <m:t>𝝉</m:t>
                                </m:r>
                                <m:sSub>
                                  <m:sSubPr>
                                    <m:ctrlPr>
                                      <a:rPr lang="en-US" sz="2000" b="1" i="1">
                                        <a:latin typeface="Cambria Math" panose="02040503050406030204" pitchFamily="18" charset="0"/>
                                        <a:ea typeface="Cambria Math"/>
                                      </a:rPr>
                                    </m:ctrlPr>
                                  </m:sSubPr>
                                  <m:e>
                                    <m:r>
                                      <a:rPr lang="en-US" sz="2000" b="1" i="1">
                                        <a:latin typeface="Cambria Math"/>
                                        <a:ea typeface="Cambria Math"/>
                                      </a:rPr>
                                      <m:t>&gt;</m:t>
                                    </m:r>
                                    <m:r>
                                      <a:rPr lang="en-US" sz="2000" b="1" i="1">
                                        <a:latin typeface="Cambria Math"/>
                                        <a:ea typeface="Cambria Math"/>
                                      </a:rPr>
                                      <m:t>𝝉</m:t>
                                    </m:r>
                                  </m:e>
                                  <m:sub>
                                    <m:r>
                                      <a:rPr lang="en-US" sz="2000" b="1" i="1">
                                        <a:latin typeface="Cambria Math"/>
                                        <a:ea typeface="Cambria Math"/>
                                      </a:rPr>
                                      <m:t>𝟎</m:t>
                                    </m:r>
                                  </m:sub>
                                </m:sSub>
                                <m:r>
                                  <a:rPr lang="en-US" sz="2000" b="1" i="1">
                                    <a:latin typeface="Cambria Math"/>
                                  </a:rPr>
                                  <m:t>)</m:t>
                                </m:r>
                              </m:e>
                            </m:mr>
                          </m:m>
                        </m:e>
                      </m:d>
                    </m:oMath>
                  </m:oMathPara>
                </a14:m>
                <a:endParaRPr lang="en-US" sz="2200" b="1" dirty="0"/>
              </a:p>
            </p:txBody>
          </p:sp>
        </mc:Choice>
        <mc:Fallback xmlns="">
          <p:sp>
            <p:nvSpPr>
              <p:cNvPr id="5" name="Rectangle 4"/>
              <p:cNvSpPr>
                <a:spLocks noRot="1" noChangeAspect="1" noMove="1" noResize="1" noEditPoints="1" noAdjustHandles="1" noChangeArrowheads="1" noChangeShapeType="1" noTextEdit="1"/>
              </p:cNvSpPr>
              <p:nvPr/>
            </p:nvSpPr>
            <p:spPr>
              <a:xfrm>
                <a:off x="234596" y="4413128"/>
                <a:ext cx="5897308" cy="1693605"/>
              </a:xfrm>
              <a:prstGeom prst="rect">
                <a:avLst/>
              </a:prstGeom>
              <a:blipFill rotWithShape="0">
                <a:blip r:embed="rId8"/>
                <a:stretch>
                  <a:fillRect l="-1033" t="-2158"/>
                </a:stretch>
              </a:blipFill>
            </p:spPr>
            <p:txBody>
              <a:bodyPr/>
              <a:lstStyle/>
              <a:p>
                <a:r>
                  <a:rPr lang="en-US">
                    <a:noFill/>
                  </a:rPr>
                  <a:t> </a:t>
                </a:r>
              </a:p>
            </p:txBody>
          </p:sp>
        </mc:Fallback>
      </mc:AlternateContent>
      <p:sp>
        <p:nvSpPr>
          <p:cNvPr id="3" name="Oval 2"/>
          <p:cNvSpPr/>
          <p:nvPr/>
        </p:nvSpPr>
        <p:spPr>
          <a:xfrm>
            <a:off x="1079612" y="2775641"/>
            <a:ext cx="5256584" cy="991778"/>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3508" y="3801990"/>
            <a:ext cx="8881959" cy="278507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679730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800"/>
                                        <p:tgtEl>
                                          <p:spTgt spid="12"/>
                                        </p:tgtEl>
                                      </p:cBhvr>
                                    </p:animEffect>
                                    <p:set>
                                      <p:cBhvr>
                                        <p:cTn id="12" dur="1" fill="hold">
                                          <p:stCondLst>
                                            <p:cond delay="7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CUJET</a:t>
            </a:r>
            <a:endParaRPr lang="en-US" dirty="0"/>
          </a:p>
        </p:txBody>
      </p:sp>
      <p:sp>
        <p:nvSpPr>
          <p:cNvPr id="7" name="Content Placeholder 6"/>
          <p:cNvSpPr>
            <a:spLocks noGrp="1"/>
          </p:cNvSpPr>
          <p:nvPr>
            <p:ph idx="1"/>
          </p:nvPr>
        </p:nvSpPr>
        <p:spPr>
          <a:xfrm>
            <a:off x="189615" y="877218"/>
            <a:ext cx="8915400" cy="5678759"/>
          </a:xfrm>
        </p:spPr>
        <p:txBody>
          <a:bodyPr>
            <a:normAutofit/>
          </a:bodyPr>
          <a:lstStyle/>
          <a:p>
            <a:r>
              <a:rPr lang="en-US" sz="2400" b="1" dirty="0" smtClean="0"/>
              <a:t>Geometry</a:t>
            </a:r>
          </a:p>
          <a:p>
            <a:pPr lvl="1"/>
            <a:r>
              <a:rPr lang="en-US" sz="2000" b="1" dirty="0" err="1" smtClean="0"/>
              <a:t>Glauber</a:t>
            </a:r>
            <a:r>
              <a:rPr lang="en-US" sz="2000" b="1" dirty="0" smtClean="0"/>
              <a:t> model</a:t>
            </a:r>
          </a:p>
          <a:p>
            <a:pPr lvl="1"/>
            <a:r>
              <a:rPr lang="en-US" sz="2000" b="1" dirty="0" err="1" smtClean="0"/>
              <a:t>Bjorken</a:t>
            </a:r>
            <a:r>
              <a:rPr lang="en-US" sz="2000" b="1" dirty="0" smtClean="0"/>
              <a:t> longitudinal expansion</a:t>
            </a:r>
          </a:p>
          <a:p>
            <a:r>
              <a:rPr lang="en-US" sz="2400" b="1" dirty="0" smtClean="0"/>
              <a:t>Energy loss</a:t>
            </a:r>
          </a:p>
          <a:p>
            <a:pPr lvl="1"/>
            <a:r>
              <a:rPr lang="en-US" sz="2000" b="1" dirty="0" smtClean="0"/>
              <a:t>Full jet path length integration</a:t>
            </a:r>
            <a:endParaRPr lang="en-US" sz="2000" b="1" dirty="0"/>
          </a:p>
          <a:p>
            <a:pPr marL="457200" lvl="1" indent="0">
              <a:buNone/>
            </a:pPr>
            <a:endParaRPr lang="en-US" sz="11100" b="1" dirty="0" smtClean="0">
              <a:solidFill>
                <a:schemeClr val="accent2"/>
              </a:solidFill>
            </a:endParaRPr>
          </a:p>
          <a:p>
            <a:pPr lvl="1"/>
            <a:r>
              <a:rPr lang="en-US" sz="2000" b="1" dirty="0" smtClean="0"/>
              <a:t>Collisional energy losses</a:t>
            </a:r>
          </a:p>
          <a:p>
            <a:pPr lvl="1"/>
            <a:r>
              <a:rPr lang="en-US" sz="2000" b="1" dirty="0" smtClean="0"/>
              <a:t>Gluon emission fluctuation effects</a:t>
            </a:r>
            <a:endParaRPr lang="en-US" sz="1700" b="1" dirty="0" smtClean="0"/>
          </a:p>
          <a:p>
            <a:r>
              <a:rPr lang="en-US" sz="2400" b="1" dirty="0" smtClean="0"/>
              <a:t>Detailed convolution over initial production spectra</a:t>
            </a:r>
          </a:p>
          <a:p>
            <a:r>
              <a:rPr lang="en-US" sz="2400" b="1" dirty="0" smtClean="0"/>
              <a:t>In vacuum Fragmentation Functions</a:t>
            </a:r>
          </a:p>
        </p:txBody>
      </p:sp>
      <mc:AlternateContent xmlns:mc="http://schemas.openxmlformats.org/markup-compatibility/2006" xmlns:a14="http://schemas.microsoft.com/office/drawing/2010/main">
        <mc:Choice Requires="a14">
          <p:sp>
            <p:nvSpPr>
              <p:cNvPr id="53" name="TextBox 52"/>
              <p:cNvSpPr txBox="1"/>
              <p:nvPr/>
            </p:nvSpPr>
            <p:spPr>
              <a:xfrm>
                <a:off x="6776133" y="3095464"/>
                <a:ext cx="2001317" cy="317716"/>
              </a:xfrm>
              <a:prstGeom prst="rect">
                <a:avLst/>
              </a:prstGeom>
              <a:noFill/>
              <a:ln w="127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n w="19050">
                            <a:noFill/>
                          </a:ln>
                          <a:solidFill>
                            <a:schemeClr val="accent2"/>
                          </a:solidFill>
                          <a:latin typeface="Cambria Math"/>
                          <a:ea typeface="Cambria Math"/>
                        </a:rPr>
                        <m:t>𝝁</m:t>
                      </m:r>
                      <m:d>
                        <m:dPr>
                          <m:ctrlPr>
                            <a:rPr lang="en-US" sz="1400" b="1" i="1" smtClean="0">
                              <a:ln w="19050">
                                <a:noFill/>
                              </a:ln>
                              <a:solidFill>
                                <a:schemeClr val="accent2"/>
                              </a:solidFill>
                              <a:latin typeface="Cambria Math" panose="02040503050406030204" pitchFamily="18" charset="0"/>
                              <a:ea typeface="Cambria Math"/>
                            </a:rPr>
                          </m:ctrlPr>
                        </m:dPr>
                        <m:e>
                          <m:r>
                            <a:rPr lang="en-US" sz="1400" b="1" i="1" smtClean="0">
                              <a:ln w="19050">
                                <a:noFill/>
                              </a:ln>
                              <a:solidFill>
                                <a:schemeClr val="accent2"/>
                              </a:solidFill>
                              <a:latin typeface="Cambria Math"/>
                              <a:ea typeface="Cambria Math"/>
                            </a:rPr>
                            <m:t>𝝉</m:t>
                          </m:r>
                        </m:e>
                      </m:d>
                      <m:r>
                        <a:rPr lang="en-US" sz="1400" b="1" i="1" smtClean="0">
                          <a:ln w="19050">
                            <a:noFill/>
                          </a:ln>
                          <a:solidFill>
                            <a:schemeClr val="accent2"/>
                          </a:solidFill>
                          <a:latin typeface="Cambria Math"/>
                          <a:ea typeface="Cambria Math"/>
                        </a:rPr>
                        <m:t>=</m:t>
                      </m:r>
                      <m:r>
                        <a:rPr lang="en-US" sz="1400" b="1" i="1" smtClean="0">
                          <a:ln w="19050">
                            <a:noFill/>
                          </a:ln>
                          <a:solidFill>
                            <a:schemeClr val="accent2"/>
                          </a:solidFill>
                          <a:latin typeface="Cambria Math"/>
                          <a:ea typeface="Cambria Math"/>
                        </a:rPr>
                        <m:t>𝒈𝑻</m:t>
                      </m:r>
                      <m:r>
                        <a:rPr lang="en-US" sz="1400" b="1" i="1" smtClean="0">
                          <a:ln w="19050">
                            <a:noFill/>
                          </a:ln>
                          <a:solidFill>
                            <a:schemeClr val="accent2"/>
                          </a:solidFill>
                          <a:latin typeface="Cambria Math"/>
                          <a:ea typeface="Cambria Math"/>
                        </a:rPr>
                        <m:t>(</m:t>
                      </m:r>
                      <m:sSub>
                        <m:sSubPr>
                          <m:ctrlPr>
                            <a:rPr lang="en-US" sz="1400" b="1" i="1">
                              <a:ln w="19050">
                                <a:noFill/>
                              </a:ln>
                              <a:solidFill>
                                <a:schemeClr val="accent2"/>
                              </a:solidFill>
                              <a:latin typeface="Cambria Math" panose="02040503050406030204" pitchFamily="18" charset="0"/>
                            </a:rPr>
                          </m:ctrlPr>
                        </m:sSubPr>
                        <m:e>
                          <m:r>
                            <a:rPr lang="en-US" sz="1400" b="1" i="1">
                              <a:ln w="19050">
                                <a:noFill/>
                              </a:ln>
                              <a:solidFill>
                                <a:schemeClr val="accent2"/>
                              </a:solidFill>
                              <a:latin typeface="Cambria Math"/>
                            </a:rPr>
                            <m:t>𝒙</m:t>
                          </m:r>
                        </m:e>
                        <m:sub>
                          <m:r>
                            <a:rPr lang="en-US" sz="1400" b="1" i="1">
                              <a:ln w="19050">
                                <a:noFill/>
                              </a:ln>
                              <a:solidFill>
                                <a:schemeClr val="accent2"/>
                              </a:solidFill>
                              <a:latin typeface="Cambria Math"/>
                              <a:ea typeface="Cambria Math"/>
                            </a:rPr>
                            <m:t>⊥</m:t>
                          </m:r>
                        </m:sub>
                      </m:sSub>
                      <m:r>
                        <a:rPr lang="en-US" sz="1400" b="1" i="1">
                          <a:ln w="19050">
                            <a:noFill/>
                          </a:ln>
                          <a:solidFill>
                            <a:schemeClr val="accent2"/>
                          </a:solidFill>
                          <a:latin typeface="Cambria Math"/>
                          <a:ea typeface="Cambria Math"/>
                        </a:rPr>
                        <m:t>+</m:t>
                      </m:r>
                      <m:acc>
                        <m:accPr>
                          <m:chr m:val="̂"/>
                          <m:ctrlPr>
                            <a:rPr lang="en-US" sz="1400" b="1" i="1">
                              <a:ln w="19050">
                                <a:noFill/>
                              </a:ln>
                              <a:solidFill>
                                <a:schemeClr val="accent2"/>
                              </a:solidFill>
                              <a:latin typeface="Cambria Math" panose="02040503050406030204" pitchFamily="18" charset="0"/>
                              <a:ea typeface="Cambria Math"/>
                            </a:rPr>
                          </m:ctrlPr>
                        </m:accPr>
                        <m:e>
                          <m:r>
                            <a:rPr lang="en-US" sz="1400" b="1" i="1">
                              <a:ln w="19050">
                                <a:noFill/>
                              </a:ln>
                              <a:solidFill>
                                <a:schemeClr val="accent2"/>
                              </a:solidFill>
                              <a:latin typeface="Cambria Math"/>
                              <a:ea typeface="Cambria Math"/>
                            </a:rPr>
                            <m:t>𝝓</m:t>
                          </m:r>
                        </m:e>
                      </m:acc>
                      <m:r>
                        <a:rPr lang="en-US" sz="1400" b="1" i="1">
                          <a:ln w="19050">
                            <a:noFill/>
                          </a:ln>
                          <a:solidFill>
                            <a:schemeClr val="accent2"/>
                          </a:solidFill>
                          <a:latin typeface="Cambria Math"/>
                          <a:ea typeface="Cambria Math"/>
                        </a:rPr>
                        <m:t>𝝉</m:t>
                      </m:r>
                      <m:r>
                        <a:rPr lang="en-US" sz="1400" b="1" i="1">
                          <a:ln w="19050">
                            <a:noFill/>
                          </a:ln>
                          <a:solidFill>
                            <a:schemeClr val="accent2"/>
                          </a:solidFill>
                          <a:latin typeface="Cambria Math"/>
                          <a:ea typeface="Cambria Math"/>
                        </a:rPr>
                        <m:t>,</m:t>
                      </m:r>
                      <m:r>
                        <a:rPr lang="en-US" sz="1400" b="1" i="1">
                          <a:ln w="19050">
                            <a:noFill/>
                          </a:ln>
                          <a:solidFill>
                            <a:schemeClr val="accent2"/>
                          </a:solidFill>
                          <a:latin typeface="Cambria Math"/>
                          <a:ea typeface="Cambria Math"/>
                        </a:rPr>
                        <m:t>𝝉</m:t>
                      </m:r>
                      <m:r>
                        <a:rPr lang="en-US" sz="1400" b="1" i="1" smtClean="0">
                          <a:ln w="19050">
                            <a:noFill/>
                          </a:ln>
                          <a:solidFill>
                            <a:schemeClr val="accent2"/>
                          </a:solidFill>
                          <a:latin typeface="Cambria Math"/>
                          <a:ea typeface="Cambria Math"/>
                        </a:rPr>
                        <m:t>)</m:t>
                      </m:r>
                    </m:oMath>
                  </m:oMathPara>
                </a14:m>
                <a:endParaRPr lang="en-US" sz="1400" b="1" dirty="0">
                  <a:ln w="19050">
                    <a:noFill/>
                  </a:ln>
                  <a:solidFill>
                    <a:schemeClr val="accent2"/>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776133" y="3095464"/>
                <a:ext cx="2001317" cy="317716"/>
              </a:xfrm>
              <a:prstGeom prst="rect">
                <a:avLst/>
              </a:prstGeom>
              <a:blipFill rotWithShape="0">
                <a:blip r:embed="rId2"/>
                <a:stretch>
                  <a:fillRect t="-1852" b="-5556"/>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459571" y="3442942"/>
                <a:ext cx="2634439" cy="337913"/>
              </a:xfrm>
              <a:prstGeom prst="rect">
                <a:avLst/>
              </a:prstGeom>
              <a:noFill/>
              <a:ln w="127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accent2"/>
                          </a:solidFill>
                          <a:latin typeface="Cambria Math"/>
                          <a:ea typeface="Cambria Math"/>
                        </a:rPr>
                        <m:t>𝝌</m:t>
                      </m:r>
                      <m:d>
                        <m:dPr>
                          <m:ctrlPr>
                            <a:rPr lang="en-US" sz="1400" b="1" i="1" smtClean="0">
                              <a:solidFill>
                                <a:schemeClr val="accent2"/>
                              </a:solidFill>
                              <a:latin typeface="Cambria Math" panose="02040503050406030204" pitchFamily="18" charset="0"/>
                              <a:ea typeface="Cambria Math"/>
                            </a:rPr>
                          </m:ctrlPr>
                        </m:dPr>
                        <m:e>
                          <m:r>
                            <a:rPr lang="en-US" sz="1400" b="1" i="1" smtClean="0">
                              <a:solidFill>
                                <a:schemeClr val="accent2"/>
                              </a:solidFill>
                              <a:latin typeface="Cambria Math"/>
                              <a:ea typeface="Cambria Math"/>
                            </a:rPr>
                            <m:t>𝝉</m:t>
                          </m:r>
                        </m:e>
                      </m:d>
                      <m:r>
                        <a:rPr lang="en-US" sz="1400" b="1" i="1" smtClean="0">
                          <a:solidFill>
                            <a:schemeClr val="accent2"/>
                          </a:solidFill>
                          <a:latin typeface="Cambria Math"/>
                          <a:ea typeface="Cambria Math"/>
                        </a:rPr>
                        <m:t>=</m:t>
                      </m:r>
                      <m:sSup>
                        <m:sSupPr>
                          <m:ctrlPr>
                            <a:rPr lang="en-US" sz="1400" b="1" i="1" smtClean="0">
                              <a:solidFill>
                                <a:schemeClr val="accent2"/>
                              </a:solidFill>
                              <a:latin typeface="Cambria Math" panose="02040503050406030204" pitchFamily="18" charset="0"/>
                              <a:ea typeface="Cambria Math"/>
                            </a:rPr>
                          </m:ctrlPr>
                        </m:sSupPr>
                        <m:e>
                          <m:r>
                            <a:rPr lang="en-US" sz="1400" b="1" i="1" smtClean="0">
                              <a:solidFill>
                                <a:schemeClr val="accent2"/>
                              </a:solidFill>
                              <a:latin typeface="Cambria Math"/>
                              <a:ea typeface="Cambria Math"/>
                            </a:rPr>
                            <m:t>𝑴</m:t>
                          </m:r>
                        </m:e>
                        <m:sup>
                          <m:r>
                            <a:rPr lang="en-US" sz="1400" b="1" i="1" smtClean="0">
                              <a:solidFill>
                                <a:schemeClr val="accent2"/>
                              </a:solidFill>
                              <a:latin typeface="Cambria Math"/>
                              <a:ea typeface="Cambria Math"/>
                            </a:rPr>
                            <m:t>𝟐</m:t>
                          </m:r>
                        </m:sup>
                      </m:sSup>
                      <m:sSup>
                        <m:sSupPr>
                          <m:ctrlPr>
                            <a:rPr lang="en-US" sz="1400" b="1" i="1" smtClean="0">
                              <a:solidFill>
                                <a:schemeClr val="accent2"/>
                              </a:solidFill>
                              <a:latin typeface="Cambria Math" panose="02040503050406030204" pitchFamily="18" charset="0"/>
                              <a:ea typeface="Cambria Math"/>
                            </a:rPr>
                          </m:ctrlPr>
                        </m:sSupPr>
                        <m:e>
                          <m:r>
                            <a:rPr lang="en-US" sz="1400" b="1" i="1" smtClean="0">
                              <a:solidFill>
                                <a:schemeClr val="accent2"/>
                              </a:solidFill>
                              <a:latin typeface="Cambria Math"/>
                              <a:ea typeface="Cambria Math"/>
                            </a:rPr>
                            <m:t>𝒙</m:t>
                          </m:r>
                        </m:e>
                        <m:sup>
                          <m:r>
                            <a:rPr lang="en-US" sz="1400" b="1" i="1" smtClean="0">
                              <a:solidFill>
                                <a:schemeClr val="accent2"/>
                              </a:solidFill>
                              <a:latin typeface="Cambria Math"/>
                              <a:ea typeface="Cambria Math"/>
                            </a:rPr>
                            <m:t>𝟐</m:t>
                          </m:r>
                        </m:sup>
                      </m:sSup>
                      <m:r>
                        <a:rPr lang="en-US" sz="1400" b="1" i="1" smtClean="0">
                          <a:solidFill>
                            <a:schemeClr val="accent2"/>
                          </a:solidFill>
                          <a:latin typeface="Cambria Math"/>
                          <a:ea typeface="Cambria Math"/>
                        </a:rPr>
                        <m:t>+</m:t>
                      </m:r>
                      <m:sSup>
                        <m:sSupPr>
                          <m:ctrlPr>
                            <a:rPr lang="en-US" sz="1400" b="1" i="1">
                              <a:solidFill>
                                <a:schemeClr val="accent2"/>
                              </a:solidFill>
                              <a:latin typeface="Cambria Math" panose="02040503050406030204" pitchFamily="18" charset="0"/>
                              <a:ea typeface="Cambria Math"/>
                            </a:rPr>
                          </m:ctrlPr>
                        </m:sSupPr>
                        <m:e>
                          <m:sSub>
                            <m:sSubPr>
                              <m:ctrlPr>
                                <a:rPr lang="en-US" sz="1400" b="1" i="1">
                                  <a:solidFill>
                                    <a:schemeClr val="accent2"/>
                                  </a:solidFill>
                                  <a:latin typeface="Cambria Math" panose="02040503050406030204" pitchFamily="18" charset="0"/>
                                  <a:ea typeface="Cambria Math"/>
                                </a:rPr>
                              </m:ctrlPr>
                            </m:sSubPr>
                            <m:e>
                              <m:r>
                                <a:rPr lang="en-US" sz="1400" b="1" i="1">
                                  <a:solidFill>
                                    <a:schemeClr val="accent2"/>
                                  </a:solidFill>
                                  <a:latin typeface="Cambria Math"/>
                                  <a:ea typeface="Cambria Math"/>
                                </a:rPr>
                                <m:t>𝒎</m:t>
                              </m:r>
                            </m:e>
                            <m:sub>
                              <m:r>
                                <a:rPr lang="en-US" sz="1400" b="1" i="1">
                                  <a:solidFill>
                                    <a:schemeClr val="accent2"/>
                                  </a:solidFill>
                                  <a:latin typeface="Cambria Math"/>
                                  <a:ea typeface="Cambria Math"/>
                                </a:rPr>
                                <m:t>𝒈</m:t>
                              </m:r>
                            </m:sub>
                          </m:sSub>
                        </m:e>
                        <m:sup>
                          <m:r>
                            <a:rPr lang="en-US" sz="1400" b="1" i="1">
                              <a:solidFill>
                                <a:schemeClr val="accent2"/>
                              </a:solidFill>
                              <a:latin typeface="Cambria Math"/>
                              <a:ea typeface="Cambria Math"/>
                            </a:rPr>
                            <m:t>𝟐</m:t>
                          </m:r>
                        </m:sup>
                      </m:sSup>
                      <m:d>
                        <m:dPr>
                          <m:ctrlPr>
                            <a:rPr lang="en-US" sz="1400" b="1" i="1">
                              <a:solidFill>
                                <a:schemeClr val="accent2"/>
                              </a:solidFill>
                              <a:latin typeface="Cambria Math" panose="02040503050406030204" pitchFamily="18" charset="0"/>
                              <a:ea typeface="Cambria Math"/>
                            </a:rPr>
                          </m:ctrlPr>
                        </m:dPr>
                        <m:e>
                          <m:r>
                            <a:rPr lang="en-US" sz="1400" b="1" i="1">
                              <a:solidFill>
                                <a:schemeClr val="accent2"/>
                              </a:solidFill>
                              <a:latin typeface="Cambria Math"/>
                              <a:ea typeface="Cambria Math"/>
                            </a:rPr>
                            <m:t>𝝉</m:t>
                          </m:r>
                        </m:e>
                      </m:d>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𝟏</m:t>
                      </m:r>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𝒙</m:t>
                      </m:r>
                      <m:r>
                        <a:rPr lang="en-US" sz="1400" b="1" i="1" smtClean="0">
                          <a:solidFill>
                            <a:schemeClr val="accent2"/>
                          </a:solidFill>
                          <a:latin typeface="Cambria Math"/>
                          <a:ea typeface="Cambria Math"/>
                        </a:rPr>
                        <m:t>)</m:t>
                      </m:r>
                    </m:oMath>
                  </m:oMathPara>
                </a14:m>
                <a:endParaRPr lang="en-US" sz="1400" b="1" dirty="0">
                  <a:solidFill>
                    <a:schemeClr val="accent2"/>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459571" y="3442942"/>
                <a:ext cx="2634439" cy="337913"/>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p:grpSp>
        <p:nvGrpSpPr>
          <p:cNvPr id="9" name="Group 8"/>
          <p:cNvGrpSpPr/>
          <p:nvPr/>
        </p:nvGrpSpPr>
        <p:grpSpPr>
          <a:xfrm>
            <a:off x="230891" y="3000289"/>
            <a:ext cx="6069998" cy="2069497"/>
            <a:chOff x="239357" y="3093422"/>
            <a:chExt cx="6069998" cy="2069497"/>
          </a:xfrm>
        </p:grpSpPr>
        <mc:AlternateContent xmlns:mc="http://schemas.openxmlformats.org/markup-compatibility/2006" xmlns:a14="http://schemas.microsoft.com/office/drawing/2010/main">
          <mc:Choice Requires="a14">
            <p:sp>
              <p:nvSpPr>
                <p:cNvPr id="3" name="TextBox 2"/>
                <p:cNvSpPr txBox="1"/>
                <p:nvPr/>
              </p:nvSpPr>
              <p:spPr>
                <a:xfrm>
                  <a:off x="239357" y="3093422"/>
                  <a:ext cx="5627951" cy="671466"/>
                </a:xfrm>
                <a:prstGeom prst="rect">
                  <a:avLst/>
                </a:prstGeom>
                <a:noFill/>
              </p:spPr>
              <p:txBody>
                <a:bodyPr wrap="none" lIns="0" tIns="0" rIns="0" bIns="0" rtlCol="0">
                  <a:spAutoFit/>
                </a:bodyPr>
                <a:lstStyle/>
                <a:p>
                  <a:pPr lvl="1"/>
                  <a14:m>
                    <m:oMathPara xmlns:m="http://schemas.openxmlformats.org/officeDocument/2006/math">
                      <m:oMathParaPr>
                        <m:jc m:val="centerGroup"/>
                      </m:oMathParaPr>
                      <m:oMath xmlns:m="http://schemas.openxmlformats.org/officeDocument/2006/math">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rPr>
                                  <m:t>𝒅𝑵</m:t>
                                </m:r>
                              </m:e>
                              <m:sub>
                                <m:r>
                                  <a:rPr lang="en-US" sz="1600" b="1" i="1">
                                    <a:latin typeface="Cambria Math"/>
                                  </a:rPr>
                                  <m:t>𝒈</m:t>
                                </m:r>
                              </m:sub>
                            </m:sSub>
                          </m:num>
                          <m:den>
                            <m:r>
                              <a:rPr lang="en-US" sz="1600" b="1" i="1">
                                <a:latin typeface="Cambria Math"/>
                              </a:rPr>
                              <m:t>𝒅𝒙</m:t>
                            </m:r>
                          </m:den>
                        </m:f>
                        <m:d>
                          <m:dPr>
                            <m:ctrlPr>
                              <a:rPr lang="en-US" sz="1600" b="1" i="1">
                                <a:solidFill>
                                  <a:schemeClr val="accent2"/>
                                </a:solidFill>
                                <a:latin typeface="Cambria Math" panose="02040503050406030204" pitchFamily="18" charset="0"/>
                              </a:rPr>
                            </m:ctrlPr>
                          </m:dPr>
                          <m:e>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rPr>
                                  <m:t>𝒙</m:t>
                                </m:r>
                              </m:e>
                              <m:sub>
                                <m:r>
                                  <a:rPr lang="en-US" sz="1600" b="1" i="1">
                                    <a:solidFill>
                                      <a:schemeClr val="accent2"/>
                                    </a:solidFill>
                                    <a:latin typeface="Cambria Math"/>
                                    <a:ea typeface="Cambria Math"/>
                                  </a:rPr>
                                  <m:t>⊥</m:t>
                                </m:r>
                              </m:sub>
                            </m:sSub>
                            <m:r>
                              <a:rPr lang="en-US" sz="1600" b="1" i="1">
                                <a:solidFill>
                                  <a:schemeClr val="accent2"/>
                                </a:solidFill>
                                <a:latin typeface="Cambria Math"/>
                              </a:rPr>
                              <m:t>,</m:t>
                            </m:r>
                            <m:r>
                              <a:rPr lang="en-US" sz="1600" b="1" i="1">
                                <a:solidFill>
                                  <a:schemeClr val="accent2"/>
                                </a:solidFill>
                                <a:latin typeface="Cambria Math"/>
                                <a:ea typeface="Cambria Math"/>
                              </a:rPr>
                              <m:t>𝝓</m:t>
                            </m:r>
                          </m:e>
                        </m:d>
                        <m:r>
                          <a:rPr lang="en-US" sz="1600" b="1" i="1">
                            <a:latin typeface="Cambria Math"/>
                          </a:rPr>
                          <m:t>=</m:t>
                        </m:r>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rPr>
                                  <m:t>𝑪</m:t>
                                </m:r>
                              </m:e>
                              <m:sub>
                                <m:r>
                                  <a:rPr lang="en-US" sz="1600" b="1" i="1">
                                    <a:latin typeface="Cambria Math"/>
                                  </a:rPr>
                                  <m:t>𝑹</m:t>
                                </m:r>
                              </m:sub>
                            </m:sSub>
                          </m:num>
                          <m:den>
                            <m:r>
                              <a:rPr lang="en-US" sz="1600" b="1" i="1">
                                <a:latin typeface="Cambria Math"/>
                                <a:ea typeface="Cambria Math"/>
                              </a:rPr>
                              <m:t>𝝅</m:t>
                            </m:r>
                          </m:den>
                        </m:f>
                        <m:nary>
                          <m:naryPr>
                            <m:limLoc m:val="undOvr"/>
                            <m:subHide m:val="on"/>
                            <m:supHide m:val="on"/>
                            <m:ctrlPr>
                              <a:rPr lang="en-US" sz="1600" b="1" i="1">
                                <a:solidFill>
                                  <a:schemeClr val="accent2"/>
                                </a:solidFill>
                                <a:latin typeface="Cambria Math" panose="02040503050406030204" pitchFamily="18" charset="0"/>
                              </a:rPr>
                            </m:ctrlPr>
                          </m:naryPr>
                          <m:sub/>
                          <m:sup/>
                          <m:e>
                            <m:r>
                              <a:rPr lang="en-US" sz="1600" b="1" i="1">
                                <a:solidFill>
                                  <a:schemeClr val="accent2"/>
                                </a:solidFill>
                                <a:latin typeface="Cambria Math"/>
                              </a:rPr>
                              <m:t>𝒅</m:t>
                            </m:r>
                            <m:r>
                              <a:rPr lang="en-US" sz="1600" b="1" i="1">
                                <a:solidFill>
                                  <a:schemeClr val="accent2"/>
                                </a:solidFill>
                                <a:latin typeface="Cambria Math"/>
                                <a:ea typeface="Cambria Math"/>
                              </a:rPr>
                              <m:t>𝝉</m:t>
                            </m:r>
                            <m:r>
                              <a:rPr lang="en-US" sz="1600" b="1" i="1">
                                <a:solidFill>
                                  <a:schemeClr val="accent2"/>
                                </a:solidFill>
                                <a:latin typeface="Cambria Math" panose="02040503050406030204" pitchFamily="18" charset="0"/>
                                <a:ea typeface="Cambria Math"/>
                              </a:rPr>
                              <m:t> </m:t>
                            </m:r>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panose="02040503050406030204" pitchFamily="18" charset="0"/>
                                    <a:ea typeface="Cambria Math"/>
                                  </a:rPr>
                                  <m:t>𝒔</m:t>
                                </m:r>
                              </m:sub>
                            </m:sSub>
                            <m:d>
                              <m:dPr>
                                <m:ctrlPr>
                                  <a:rPr lang="en-US" sz="1600" b="1" i="1">
                                    <a:solidFill>
                                      <a:schemeClr val="accent2"/>
                                    </a:solidFill>
                                    <a:latin typeface="Cambria Math" panose="02040503050406030204" pitchFamily="18" charset="0"/>
                                  </a:rPr>
                                </m:ctrlPr>
                              </m:dPr>
                              <m:e>
                                <m:r>
                                  <a:rPr lang="en-US" sz="1600" b="1" i="1">
                                    <a:solidFill>
                                      <a:schemeClr val="accent2"/>
                                    </a:solidFill>
                                    <a:latin typeface="Cambria Math"/>
                                    <a:ea typeface="Cambria Math"/>
                                  </a:rPr>
                                  <m:t>𝝉</m:t>
                                </m:r>
                              </m:e>
                            </m:d>
                            <m:f>
                              <m:fPr>
                                <m:ctrlPr>
                                  <a:rPr lang="en-US" sz="1600" b="1" i="1">
                                    <a:latin typeface="Cambria Math" panose="02040503050406030204" pitchFamily="18" charset="0"/>
                                  </a:rPr>
                                </m:ctrlPr>
                              </m:fPr>
                              <m:num>
                                <m:sSup>
                                  <m:sSupPr>
                                    <m:ctrlPr>
                                      <a:rPr lang="en-US" sz="1600" b="1" i="1">
                                        <a:latin typeface="Cambria Math" panose="02040503050406030204" pitchFamily="18" charset="0"/>
                                      </a:rPr>
                                    </m:ctrlPr>
                                  </m:sSupPr>
                                  <m:e>
                                    <m:r>
                                      <a:rPr lang="en-US" sz="1600" b="1" i="1">
                                        <a:latin typeface="Cambria Math"/>
                                      </a:rPr>
                                      <m:t>𝒅</m:t>
                                    </m:r>
                                  </m:e>
                                  <m:sup>
                                    <m:r>
                                      <a:rPr lang="en-US" sz="1600" b="1" i="1">
                                        <a:latin typeface="Cambria Math"/>
                                      </a:rPr>
                                      <m:t>𝟐</m:t>
                                    </m:r>
                                  </m:sup>
                                </m:sSup>
                                <m:r>
                                  <a:rPr lang="en-US" sz="1600" b="1" i="1">
                                    <a:latin typeface="Cambria Math"/>
                                  </a:rPr>
                                  <m:t>𝒌</m:t>
                                </m:r>
                              </m:num>
                              <m:den>
                                <m:r>
                                  <a:rPr lang="en-US" sz="1600" b="1" i="1">
                                    <a:latin typeface="Cambria Math"/>
                                    <a:ea typeface="Cambria Math"/>
                                  </a:rPr>
                                  <m:t>𝝅</m:t>
                                </m:r>
                              </m:den>
                            </m:f>
                            <m:f>
                              <m:fPr>
                                <m:ctrlPr>
                                  <a:rPr lang="en-US" sz="1600" b="1" i="1">
                                    <a:latin typeface="Cambria Math" panose="02040503050406030204" pitchFamily="18" charset="0"/>
                                  </a:rPr>
                                </m:ctrlPr>
                              </m:fPr>
                              <m:num>
                                <m:sSup>
                                  <m:sSupPr>
                                    <m:ctrlPr>
                                      <a:rPr lang="en-US" sz="1600" b="1" i="1">
                                        <a:latin typeface="Cambria Math" panose="02040503050406030204" pitchFamily="18" charset="0"/>
                                      </a:rPr>
                                    </m:ctrlPr>
                                  </m:sSupPr>
                                  <m:e>
                                    <m:r>
                                      <a:rPr lang="en-US" sz="1600" b="1" i="1">
                                        <a:latin typeface="Cambria Math"/>
                                      </a:rPr>
                                      <m:t>𝒅</m:t>
                                    </m:r>
                                  </m:e>
                                  <m:sup>
                                    <m:r>
                                      <a:rPr lang="en-US" sz="1600" b="1" i="1">
                                        <a:latin typeface="Cambria Math"/>
                                      </a:rPr>
                                      <m:t>𝟐</m:t>
                                    </m:r>
                                  </m:sup>
                                </m:sSup>
                                <m:r>
                                  <a:rPr lang="en-US" sz="1600" b="1" i="1">
                                    <a:latin typeface="Cambria Math"/>
                                  </a:rPr>
                                  <m:t>𝒒</m:t>
                                </m:r>
                              </m:num>
                              <m:den>
                                <m:r>
                                  <a:rPr lang="en-US" sz="1600" b="1" i="1">
                                    <a:latin typeface="Cambria Math"/>
                                    <a:ea typeface="Cambria Math"/>
                                  </a:rPr>
                                  <m:t>𝝅</m:t>
                                </m:r>
                              </m:den>
                            </m:f>
                          </m:e>
                        </m:nary>
                        <m:f>
                          <m:fPr>
                            <m:ctrlPr>
                              <a:rPr lang="en-US" sz="1600" b="1" i="1">
                                <a:latin typeface="Cambria Math" panose="02040503050406030204" pitchFamily="18" charset="0"/>
                              </a:rPr>
                            </m:ctrlPr>
                          </m:fPr>
                          <m:num>
                            <m:r>
                              <a:rPr lang="en-US" sz="1600" b="1" i="1">
                                <a:latin typeface="Cambria Math"/>
                              </a:rPr>
                              <m:t>𝟏</m:t>
                            </m:r>
                          </m:num>
                          <m:den>
                            <m:r>
                              <a:rPr lang="en-US" sz="1600" b="1" i="1">
                                <a:latin typeface="Cambria Math"/>
                              </a:rPr>
                              <m:t>𝒙</m:t>
                            </m:r>
                          </m:den>
                        </m:f>
                        <m:f>
                          <m:fPr>
                            <m:ctrlPr>
                              <a:rPr lang="en-US" sz="1600" b="1" i="1">
                                <a:latin typeface="Cambria Math" panose="02040503050406030204" pitchFamily="18" charset="0"/>
                                <a:ea typeface="Cambria Math"/>
                              </a:rPr>
                            </m:ctrlPr>
                          </m:fPr>
                          <m:num>
                            <m:box>
                              <m:boxPr>
                                <m:ctrlPr>
                                  <a:rPr lang="en-US" sz="1600" b="1" i="1">
                                    <a:latin typeface="Cambria Math" panose="02040503050406030204" pitchFamily="18" charset="0"/>
                                    <a:ea typeface="Cambria Math"/>
                                  </a:rPr>
                                </m:ctrlPr>
                              </m:boxPr>
                              <m:e>
                                <m:argPr>
                                  <m:argSz m:val="-1"/>
                                </m:argPr>
                                <m:f>
                                  <m:fPr>
                                    <m:ctrlPr>
                                      <a:rPr lang="en-US" sz="1600" b="1" i="1">
                                        <a:latin typeface="Cambria Math" panose="02040503050406030204" pitchFamily="18" charset="0"/>
                                        <a:ea typeface="Cambria Math"/>
                                      </a:rPr>
                                    </m:ctrlPr>
                                  </m:fPr>
                                  <m:num>
                                    <m:r>
                                      <a:rPr lang="en-US" sz="1600" b="1" i="1">
                                        <a:latin typeface="Cambria Math"/>
                                        <a:ea typeface="Cambria Math"/>
                                      </a:rPr>
                                      <m:t>𝟗</m:t>
                                    </m:r>
                                  </m:num>
                                  <m:den>
                                    <m:r>
                                      <a:rPr lang="en-US" sz="1600" b="1" i="1">
                                        <a:latin typeface="Cambria Math"/>
                                        <a:ea typeface="Cambria Math"/>
                                      </a:rPr>
                                      <m:t>𝟐</m:t>
                                    </m:r>
                                  </m:den>
                                </m:f>
                                <m:r>
                                  <a:rPr lang="en-US" sz="1600" b="1" i="1">
                                    <a:latin typeface="Cambria Math"/>
                                    <a:ea typeface="Cambria Math"/>
                                  </a:rPr>
                                  <m:t>𝝅</m:t>
                                </m:r>
                                <m:sSubSup>
                                  <m:sSubSupPr>
                                    <m:ctrlPr>
                                      <a:rPr lang="en-US" sz="1600" b="1" i="1">
                                        <a:solidFill>
                                          <a:schemeClr val="accent2"/>
                                        </a:solidFill>
                                        <a:latin typeface="Cambria Math" panose="02040503050406030204" pitchFamily="18" charset="0"/>
                                        <a:ea typeface="Cambria Math"/>
                                      </a:rPr>
                                    </m:ctrlPr>
                                  </m:sSubSupPr>
                                  <m:e>
                                    <m:r>
                                      <a:rPr lang="en-US" sz="1600" b="1" i="1">
                                        <a:solidFill>
                                          <a:schemeClr val="accent2"/>
                                        </a:solidFill>
                                        <a:latin typeface="Cambria Math" panose="02040503050406030204" pitchFamily="18" charset="0"/>
                                        <a:ea typeface="Cambria Math" panose="02040503050406030204" pitchFamily="18" charset="0"/>
                                      </a:rPr>
                                      <m:t>𝜶</m:t>
                                    </m:r>
                                  </m:e>
                                  <m:sub>
                                    <m:r>
                                      <a:rPr lang="en-US" sz="1600" b="1" i="1">
                                        <a:solidFill>
                                          <a:schemeClr val="accent2"/>
                                        </a:solidFill>
                                        <a:latin typeface="Cambria Math" panose="02040503050406030204" pitchFamily="18" charset="0"/>
                                        <a:ea typeface="Cambria Math"/>
                                      </a:rPr>
                                      <m:t>𝒔</m:t>
                                    </m:r>
                                  </m:sub>
                                  <m:sup>
                                    <m:r>
                                      <a:rPr lang="en-US" sz="1600" b="1" i="1">
                                        <a:solidFill>
                                          <a:schemeClr val="accent2"/>
                                        </a:solidFill>
                                        <a:latin typeface="Cambria Math" panose="02040503050406030204" pitchFamily="18" charset="0"/>
                                        <a:ea typeface="Cambria Math"/>
                                      </a:rPr>
                                      <m:t>𝟐</m:t>
                                    </m:r>
                                  </m:sup>
                                </m:sSubSup>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e>
                            </m:box>
                          </m:num>
                          <m:den>
                            <m:sSup>
                              <m:sSupPr>
                                <m:ctrlPr>
                                  <a:rPr lang="en-US" sz="1600" b="1" i="1">
                                    <a:latin typeface="Cambria Math" panose="02040503050406030204" pitchFamily="18" charset="0"/>
                                    <a:ea typeface="Cambria Math"/>
                                  </a:rPr>
                                </m:ctrlPr>
                              </m:sSupPr>
                              <m:e>
                                <m:r>
                                  <a:rPr lang="en-US" sz="1600" b="1" i="1">
                                    <a:latin typeface="Cambria Math"/>
                                    <a:ea typeface="Cambria Math"/>
                                  </a:rPr>
                                  <m:t>𝒒</m:t>
                                </m:r>
                              </m:e>
                              <m:sup>
                                <m:r>
                                  <a:rPr lang="en-US" sz="1600" b="1" i="1">
                                    <a:latin typeface="Cambria Math"/>
                                    <a:ea typeface="Cambria Math"/>
                                  </a:rPr>
                                  <m:t>𝟐</m:t>
                                </m:r>
                              </m:sup>
                            </m:sSup>
                            <m:d>
                              <m:dPr>
                                <m:ctrlPr>
                                  <a:rPr lang="en-US" sz="1600" b="1" i="1">
                                    <a:latin typeface="Cambria Math" panose="02040503050406030204" pitchFamily="18" charset="0"/>
                                    <a:ea typeface="Cambria Math"/>
                                  </a:rPr>
                                </m:ctrlPr>
                              </m:dPr>
                              <m:e>
                                <m:sSup>
                                  <m:sSupPr>
                                    <m:ctrlPr>
                                      <a:rPr lang="en-US" sz="1600" b="1" i="1">
                                        <a:latin typeface="Cambria Math" panose="02040503050406030204" pitchFamily="18" charset="0"/>
                                        <a:ea typeface="Cambria Math"/>
                                      </a:rPr>
                                    </m:ctrlPr>
                                  </m:sSupPr>
                                  <m:e>
                                    <m:r>
                                      <a:rPr lang="en-US" sz="1600" b="1" i="1">
                                        <a:latin typeface="Cambria Math"/>
                                        <a:ea typeface="Cambria Math"/>
                                      </a:rPr>
                                      <m:t>𝒒</m:t>
                                    </m:r>
                                  </m:e>
                                  <m:sup>
                                    <m:r>
                                      <a:rPr lang="en-US" sz="1600" b="1" i="1">
                                        <a:latin typeface="Cambria Math"/>
                                        <a:ea typeface="Cambria Math"/>
                                      </a:rPr>
                                      <m:t>𝟐</m:t>
                                    </m:r>
                                  </m:sup>
                                </m:sSup>
                                <m:r>
                                  <a:rPr lang="en-US" sz="1600" b="1" i="1">
                                    <a:latin typeface="Cambria Math"/>
                                    <a:ea typeface="Cambria Math"/>
                                  </a:rPr>
                                  <m:t>+</m:t>
                                </m:r>
                                <m:sSup>
                                  <m:sSupPr>
                                    <m:ctrlPr>
                                      <a:rPr lang="en-US" sz="1600" b="1" i="1">
                                        <a:solidFill>
                                          <a:schemeClr val="accent2"/>
                                        </a:solidFill>
                                        <a:latin typeface="Cambria Math" panose="02040503050406030204" pitchFamily="18" charset="0"/>
                                        <a:ea typeface="Cambria Math"/>
                                      </a:rPr>
                                    </m:ctrlPr>
                                  </m:sSupPr>
                                  <m:e>
                                    <m:r>
                                      <a:rPr lang="en-US" sz="1600" b="1" i="1">
                                        <a:solidFill>
                                          <a:schemeClr val="accent2"/>
                                        </a:solidFill>
                                        <a:latin typeface="Cambria Math"/>
                                        <a:ea typeface="Cambria Math"/>
                                      </a:rPr>
                                      <m:t>𝝁</m:t>
                                    </m:r>
                                  </m:e>
                                  <m:sup>
                                    <m:r>
                                      <a:rPr lang="en-US" sz="1600" b="1" i="1">
                                        <a:solidFill>
                                          <a:schemeClr val="accent2"/>
                                        </a:solidFill>
                                        <a:latin typeface="Cambria Math"/>
                                        <a:ea typeface="Cambria Math"/>
                                      </a:rPr>
                                      <m:t>𝟐</m:t>
                                    </m:r>
                                  </m:sup>
                                </m:sSup>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e>
                            </m:d>
                          </m:den>
                        </m:f>
                        <m:r>
                          <a:rPr lang="en-US" sz="1600" b="1" i="1">
                            <a:latin typeface="Cambria Math"/>
                            <a:ea typeface="Cambria Math"/>
                          </a:rPr>
                          <m:t>×</m:t>
                        </m:r>
                      </m:oMath>
                    </m:oMathPara>
                  </a14:m>
                  <a:endParaRPr lang="en-US" sz="1600" b="1" i="1" dirty="0">
                    <a:latin typeface="Cambria Math"/>
                    <a:ea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9357" y="3093422"/>
                  <a:ext cx="5627951" cy="67146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63688" y="3716598"/>
                  <a:ext cx="4514954" cy="553228"/>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US" sz="1600" b="1" i="1">
                            <a:latin typeface="Cambria Math"/>
                            <a:ea typeface="Cambria Math"/>
                          </a:rPr>
                          <m:t>× </m:t>
                        </m:r>
                        <m:f>
                          <m:fPr>
                            <m:ctrlPr>
                              <a:rPr lang="en-US" sz="1600" b="1" i="1" smtClean="0">
                                <a:latin typeface="Cambria Math" panose="02040503050406030204" pitchFamily="18" charset="0"/>
                                <a:ea typeface="Cambria Math"/>
                              </a:rPr>
                            </m:ctrlPr>
                          </m:fPr>
                          <m:num>
                            <m:r>
                              <a:rPr lang="en-US" sz="1600" b="1" i="1">
                                <a:latin typeface="Cambria Math"/>
                                <a:ea typeface="Cambria Math"/>
                              </a:rPr>
                              <m:t>𝟐</m:t>
                            </m:r>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d>
                          <m:dPr>
                            <m:ctrlPr>
                              <a:rPr lang="en-US" sz="1600" b="1" i="1">
                                <a:latin typeface="Cambria Math" panose="02040503050406030204" pitchFamily="18" charset="0"/>
                                <a:ea typeface="Cambria Math"/>
                              </a:rPr>
                            </m:ctrlPr>
                          </m:dPr>
                          <m:e>
                            <m:f>
                              <m:fPr>
                                <m:ctrlPr>
                                  <a:rPr lang="en-US" sz="1600" b="1" i="1">
                                    <a:latin typeface="Cambria Math" panose="02040503050406030204" pitchFamily="18" charset="0"/>
                                    <a:ea typeface="Cambria Math"/>
                                  </a:rPr>
                                </m:ctrlPr>
                              </m:fPr>
                              <m:num>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r>
                              <a:rPr lang="en-US" sz="1600" b="1" i="1">
                                <a:latin typeface="Cambria Math"/>
                                <a:ea typeface="Cambria Math"/>
                              </a:rPr>
                              <m:t>−</m:t>
                            </m:r>
                            <m:f>
                              <m:fPr>
                                <m:ctrlPr>
                                  <a:rPr lang="en-US" sz="1600" b="1" i="1">
                                    <a:latin typeface="Cambria Math" panose="02040503050406030204" pitchFamily="18" charset="0"/>
                                    <a:ea typeface="Cambria Math"/>
                                  </a:rPr>
                                </m:ctrlPr>
                              </m:fPr>
                              <m:num>
                                <m:r>
                                  <a:rPr lang="en-US" sz="1600" b="1" i="1">
                                    <a:latin typeface="Cambria Math"/>
                                    <a:ea typeface="Cambria Math"/>
                                  </a:rPr>
                                  <m:t>𝒌</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𝒌</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e>
                        </m:d>
                        <m:r>
                          <a:rPr lang="en-US" sz="1600" b="1" i="1">
                            <a:latin typeface="Cambria Math"/>
                            <a:ea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763688" y="3716598"/>
                  <a:ext cx="4514954" cy="553228"/>
                </a:xfrm>
                <a:prstGeom prst="rect">
                  <a:avLst/>
                </a:prstGeom>
                <a:blipFill rotWithShape="0">
                  <a:blip r:embed="rId5"/>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32974" y="4321407"/>
                  <a:ext cx="4576381" cy="841512"/>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US" sz="1600" b="1" i="1">
                            <a:latin typeface="Cambria Math"/>
                            <a:ea typeface="Cambria Math"/>
                          </a:rPr>
                          <m:t>× </m:t>
                        </m:r>
                        <m:d>
                          <m:dPr>
                            <m:ctrlPr>
                              <a:rPr lang="en-US" sz="1600" b="1" i="1">
                                <a:latin typeface="Cambria Math" panose="02040503050406030204" pitchFamily="18" charset="0"/>
                                <a:ea typeface="Cambria Math"/>
                              </a:rPr>
                            </m:ctrlPr>
                          </m:dPr>
                          <m:e>
                            <m:r>
                              <a:rPr lang="en-US" sz="1600" b="1" i="1">
                                <a:latin typeface="Cambria Math"/>
                                <a:ea typeface="Cambria Math"/>
                              </a:rPr>
                              <m:t>𝟏</m:t>
                            </m:r>
                            <m:r>
                              <a:rPr lang="en-US" sz="1600" b="1" i="1">
                                <a:latin typeface="Cambria Math"/>
                                <a:ea typeface="Cambria Math"/>
                              </a:rPr>
                              <m:t>−</m:t>
                            </m:r>
                            <m:r>
                              <a:rPr lang="en-US" sz="1600" b="1" i="1">
                                <a:latin typeface="Cambria Math"/>
                                <a:ea typeface="Cambria Math"/>
                              </a:rPr>
                              <m:t>𝒄𝒐𝒔</m:t>
                            </m:r>
                            <m:d>
                              <m:dPr>
                                <m:begChr m:val="["/>
                                <m:endChr m:val="]"/>
                                <m:ctrlPr>
                                  <a:rPr lang="en-US" sz="1600" b="1" i="1">
                                    <a:latin typeface="Cambria Math" panose="02040503050406030204" pitchFamily="18" charset="0"/>
                                    <a:ea typeface="Cambria Math"/>
                                  </a:rPr>
                                </m:ctrlPr>
                              </m:dPr>
                              <m:e>
                                <m:f>
                                  <m:fPr>
                                    <m:ctrlPr>
                                      <a:rPr lang="en-US" sz="1600" b="1" i="1">
                                        <a:latin typeface="Cambria Math" panose="02040503050406030204" pitchFamily="18" charset="0"/>
                                        <a:ea typeface="Cambria Math"/>
                                      </a:rPr>
                                    </m:ctrlPr>
                                  </m:fPr>
                                  <m:num>
                                    <m:sSup>
                                      <m:sSupPr>
                                        <m:ctrlPr>
                                          <a:rPr lang="en-US" sz="1600" b="1" i="1">
                                            <a:latin typeface="Cambria Math" panose="02040503050406030204" pitchFamily="18" charset="0"/>
                                            <a:ea typeface="Cambria Math"/>
                                          </a:rPr>
                                        </m:ctrlPr>
                                      </m:sSupPr>
                                      <m:e>
                                        <m:d>
                                          <m:dPr>
                                            <m:ctrlPr>
                                              <a:rPr lang="en-US" sz="1600" b="1" i="1">
                                                <a:latin typeface="Cambria Math" panose="02040503050406030204" pitchFamily="18" charset="0"/>
                                                <a:ea typeface="Cambria Math"/>
                                              </a:rPr>
                                            </m:ctrlPr>
                                          </m:dPr>
                                          <m:e>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e>
                                        </m:d>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num>
                                  <m:den>
                                    <m:r>
                                      <a:rPr lang="en-US" sz="1600" b="1" i="1">
                                        <a:latin typeface="Cambria Math"/>
                                        <a:ea typeface="Cambria Math"/>
                                      </a:rPr>
                                      <m:t>𝟐</m:t>
                                    </m:r>
                                    <m:r>
                                      <a:rPr lang="en-US" sz="1600" b="1" i="1">
                                        <a:latin typeface="Cambria Math"/>
                                        <a:ea typeface="Cambria Math"/>
                                      </a:rPr>
                                      <m:t>𝒙𝑬</m:t>
                                    </m:r>
                                  </m:den>
                                </m:f>
                                <m:r>
                                  <a:rPr lang="en-US" sz="1600" b="1" i="1">
                                    <a:solidFill>
                                      <a:schemeClr val="accent2"/>
                                    </a:solidFill>
                                    <a:latin typeface="Cambria Math"/>
                                    <a:ea typeface="Cambria Math"/>
                                  </a:rPr>
                                  <m:t>𝝉</m:t>
                                </m:r>
                              </m:e>
                            </m:d>
                          </m:e>
                        </m:d>
                        <m:sSub>
                          <m:sSubPr>
                            <m:ctrlPr>
                              <a:rPr lang="en-US" sz="1600" b="1" i="1">
                                <a:solidFill>
                                  <a:schemeClr val="accent2"/>
                                </a:solidFill>
                                <a:latin typeface="Cambria Math" panose="02040503050406030204" pitchFamily="18" charset="0"/>
                                <a:ea typeface="Cambria Math"/>
                              </a:rPr>
                            </m:ctrlPr>
                          </m:sSubPr>
                          <m:e>
                            <m:r>
                              <a:rPr lang="en-US" sz="1600" b="1" i="1">
                                <a:solidFill>
                                  <a:schemeClr val="accent2"/>
                                </a:solidFill>
                                <a:latin typeface="Cambria Math"/>
                                <a:ea typeface="Cambria Math"/>
                              </a:rPr>
                              <m:t>𝝆</m:t>
                            </m:r>
                          </m:e>
                          <m:sub>
                            <m:r>
                              <a:rPr lang="en-US" sz="1600" b="1" i="1">
                                <a:solidFill>
                                  <a:schemeClr val="accent2"/>
                                </a:solidFill>
                                <a:latin typeface="Cambria Math"/>
                                <a:ea typeface="Cambria Math"/>
                              </a:rPr>
                              <m:t>𝑸𝑮𝑷</m:t>
                            </m:r>
                          </m:sub>
                        </m:sSub>
                        <m:r>
                          <a:rPr lang="en-US" sz="1600" b="1" i="1">
                            <a:solidFill>
                              <a:schemeClr val="accent2"/>
                            </a:solidFill>
                            <a:latin typeface="Cambria Math"/>
                            <a:ea typeface="Cambria Math"/>
                          </a:rPr>
                          <m:t>(</m:t>
                        </m:r>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rPr>
                              <m:t>𝒙</m:t>
                            </m:r>
                          </m:e>
                          <m:sub>
                            <m:r>
                              <a:rPr lang="en-US" sz="1600" b="1" i="1">
                                <a:solidFill>
                                  <a:schemeClr val="accent2"/>
                                </a:solidFill>
                                <a:latin typeface="Cambria Math"/>
                                <a:ea typeface="Cambria Math"/>
                              </a:rPr>
                              <m:t>⊥</m:t>
                            </m:r>
                          </m:sub>
                        </m:sSub>
                        <m:r>
                          <a:rPr lang="en-US" sz="1600" b="1" i="1">
                            <a:solidFill>
                              <a:schemeClr val="accent2"/>
                            </a:solidFill>
                            <a:latin typeface="Cambria Math"/>
                            <a:ea typeface="Cambria Math"/>
                          </a:rPr>
                          <m:t>+</m:t>
                        </m:r>
                        <m:acc>
                          <m:accPr>
                            <m:chr m:val="̂"/>
                            <m:ctrlPr>
                              <a:rPr lang="en-US" sz="1600" b="1" i="1">
                                <a:solidFill>
                                  <a:schemeClr val="accent2"/>
                                </a:solidFill>
                                <a:latin typeface="Cambria Math" panose="02040503050406030204" pitchFamily="18" charset="0"/>
                                <a:ea typeface="Cambria Math"/>
                              </a:rPr>
                            </m:ctrlPr>
                          </m:accPr>
                          <m:e>
                            <m:r>
                              <a:rPr lang="en-US" sz="1600" b="1" i="1">
                                <a:solidFill>
                                  <a:schemeClr val="accent2"/>
                                </a:solidFill>
                                <a:latin typeface="Cambria Math"/>
                                <a:ea typeface="Cambria Math"/>
                              </a:rPr>
                              <m:t>𝝓</m:t>
                            </m:r>
                          </m:e>
                        </m:acc>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oMath>
                    </m:oMathPara>
                  </a14:m>
                  <a:endParaRPr lang="en-US" sz="2000" b="1"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732974" y="4321407"/>
                  <a:ext cx="4576381" cy="841512"/>
                </a:xfrm>
                <a:prstGeom prst="rect">
                  <a:avLst/>
                </a:prstGeom>
                <a:blipFill rotWithShape="0">
                  <a:blip r:embed="rId6"/>
                  <a:stretch>
                    <a:fillRect/>
                  </a:stretch>
                </a:blipFill>
              </p:spPr>
              <p:txBody>
                <a:bodyPr/>
                <a:lstStyle/>
                <a:p>
                  <a:r>
                    <a:rPr lang="en-US">
                      <a:noFill/>
                    </a:rPr>
                    <a:t> </a:t>
                  </a:r>
                </a:p>
              </p:txBody>
            </p:sp>
          </mc:Fallback>
        </mc:AlternateContent>
      </p:grpSp>
      <p:sp>
        <p:nvSpPr>
          <p:cNvPr id="10" name="Rectangle 9"/>
          <p:cNvSpPr/>
          <p:nvPr/>
        </p:nvSpPr>
        <p:spPr>
          <a:xfrm>
            <a:off x="174736" y="4765718"/>
            <a:ext cx="8969264" cy="18037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5751" y="1004780"/>
            <a:ext cx="5723091" cy="105606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87524" y="3004480"/>
            <a:ext cx="8817491" cy="1936687"/>
            <a:chOff x="287524" y="3004480"/>
            <a:chExt cx="8817491" cy="1936687"/>
          </a:xfrm>
        </p:grpSpPr>
        <p:sp>
          <p:nvSpPr>
            <p:cNvPr id="12" name="Rectangle 11"/>
            <p:cNvSpPr/>
            <p:nvPr/>
          </p:nvSpPr>
          <p:spPr>
            <a:xfrm>
              <a:off x="287524" y="3004480"/>
              <a:ext cx="8817491" cy="193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59146" y="3243411"/>
              <a:ext cx="6576338" cy="1200329"/>
            </a:xfrm>
            <a:prstGeom prst="rect">
              <a:avLst/>
            </a:prstGeom>
            <a:ln w="19050">
              <a:solidFill>
                <a:schemeClr val="tx1"/>
              </a:solidFill>
            </a:ln>
          </p:spPr>
          <p:txBody>
            <a:bodyPr wrap="square">
              <a:spAutoFit/>
            </a:bodyPr>
            <a:lstStyle/>
            <a:p>
              <a:r>
                <a:rPr lang="en-US" b="1" dirty="0">
                  <a:solidFill>
                    <a:schemeClr val="accent2"/>
                  </a:solidFill>
                </a:rPr>
                <a:t>Possibility to evaluate systematic theoretical uncertainties such as sensitivity to formation and decoupling phases of the QGP evolution, local running coupling and screening scale variations, and other effects out of reach with analytic </a:t>
              </a:r>
              <a:r>
                <a:rPr lang="en-US" b="1" dirty="0" smtClean="0">
                  <a:solidFill>
                    <a:schemeClr val="accent2"/>
                  </a:solidFill>
                </a:rPr>
                <a:t>approximations.</a:t>
              </a:r>
              <a:endParaRPr lang="en-US" b="1" dirty="0">
                <a:solidFill>
                  <a:schemeClr val="accent2"/>
                </a:solidFill>
              </a:endParaRPr>
            </a:p>
          </p:txBody>
        </p:sp>
      </p:grpSp>
      <p:sp>
        <p:nvSpPr>
          <p:cNvPr id="15" name="Rectangle 14"/>
          <p:cNvSpPr/>
          <p:nvPr/>
        </p:nvSpPr>
        <p:spPr>
          <a:xfrm>
            <a:off x="165111" y="2099658"/>
            <a:ext cx="8939903" cy="35266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010766"/>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xit" presetSubtype="0" fill="hold" grpId="0" nodeType="withEffect">
                                  <p:stCondLst>
                                    <p:cond delay="10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Strong running coupling</a:t>
            </a:r>
            <a:endParaRPr lang="en-US" dirty="0"/>
          </a:p>
        </p:txBody>
      </p:sp>
      <p:sp>
        <p:nvSpPr>
          <p:cNvPr id="4" name="Content Placeholder 3"/>
          <p:cNvSpPr>
            <a:spLocks noGrp="1"/>
          </p:cNvSpPr>
          <p:nvPr>
            <p:ph idx="1"/>
          </p:nvPr>
        </p:nvSpPr>
        <p:spPr/>
        <p:txBody>
          <a:bodyPr/>
          <a:lstStyle/>
          <a:p>
            <a:r>
              <a:rPr lang="en-US" sz="2400" dirty="0" smtClean="0"/>
              <a:t>Introduce one-loop alpha running</a:t>
            </a:r>
          </a:p>
          <a:p>
            <a:pPr marL="0" indent="0">
              <a:buNone/>
            </a:pPr>
            <a:endParaRPr lang="en-US" b="1" dirty="0" smtClean="0"/>
          </a:p>
          <a:p>
            <a:pPr lvl="1"/>
            <a:endParaRPr lang="en-US" b="1" dirty="0" smtClean="0"/>
          </a:p>
          <a:p>
            <a:pPr lvl="1"/>
            <a:endParaRPr lang="en-US" b="1" dirty="0" smtClean="0"/>
          </a:p>
          <a:p>
            <a:pPr lvl="1"/>
            <a:endParaRPr lang="en-US" sz="1500" b="1" dirty="0"/>
          </a:p>
          <a:p>
            <a:pPr lvl="1"/>
            <a:endParaRPr lang="en-US" b="1" dirty="0" smtClean="0"/>
          </a:p>
          <a:p>
            <a:pPr lvl="1"/>
            <a:r>
              <a:rPr lang="en-US" b="1" dirty="0"/>
              <a:t> </a:t>
            </a:r>
            <a:endParaRPr lang="en-US" b="1" dirty="0" smtClean="0"/>
          </a:p>
          <a:p>
            <a:pPr lvl="1"/>
            <a:endParaRPr lang="en-US" sz="1500" b="1" dirty="0"/>
          </a:p>
          <a:p>
            <a:pPr lvl="1"/>
            <a:endParaRPr lang="en-US" b="1" dirty="0" smtClean="0"/>
          </a:p>
          <a:p>
            <a:pPr lvl="1"/>
            <a:r>
              <a:rPr lang="en-US" b="1" dirty="0"/>
              <a:t> </a:t>
            </a:r>
          </a:p>
        </p:txBody>
      </p:sp>
      <p:sp>
        <p:nvSpPr>
          <p:cNvPr id="9" name="Rectangle 8"/>
          <p:cNvSpPr/>
          <p:nvPr/>
        </p:nvSpPr>
        <p:spPr>
          <a:xfrm>
            <a:off x="251520" y="1562174"/>
            <a:ext cx="288032" cy="510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2"/>
          <p:cNvSpPr txBox="1">
            <a:spLocks noChangeArrowheads="1"/>
          </p:cNvSpPr>
          <p:nvPr/>
        </p:nvSpPr>
        <p:spPr bwMode="auto">
          <a:xfrm>
            <a:off x="860946" y="2581944"/>
            <a:ext cx="3925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solidFill>
                  <a:schemeClr val="accent6"/>
                </a:solidFill>
              </a:rPr>
              <a:t>B. G. </a:t>
            </a:r>
            <a:r>
              <a:rPr lang="en-US" sz="1400" b="1" dirty="0" err="1" smtClean="0">
                <a:solidFill>
                  <a:schemeClr val="accent6"/>
                </a:solidFill>
              </a:rPr>
              <a:t>Zakharov</a:t>
            </a:r>
            <a:r>
              <a:rPr lang="en-US" sz="1400" b="1" dirty="0" smtClean="0">
                <a:solidFill>
                  <a:schemeClr val="accent6"/>
                </a:solidFill>
              </a:rPr>
              <a:t>, JETP </a:t>
            </a:r>
            <a:r>
              <a:rPr lang="en-US" sz="1400" b="1" dirty="0" err="1" smtClean="0">
                <a:solidFill>
                  <a:schemeClr val="accent6"/>
                </a:solidFill>
              </a:rPr>
              <a:t>Lett</a:t>
            </a:r>
            <a:r>
              <a:rPr lang="en-US" sz="1400" b="1" dirty="0" smtClean="0">
                <a:solidFill>
                  <a:schemeClr val="accent6"/>
                </a:solidFill>
              </a:rPr>
              <a:t>. 88 (2008) 781-786</a:t>
            </a:r>
            <a:endParaRPr lang="en-US" sz="1400" b="1" dirty="0">
              <a:solidFill>
                <a:schemeClr val="accent6"/>
              </a:solidFill>
            </a:endParaRPr>
          </a:p>
        </p:txBody>
      </p:sp>
      <p:sp>
        <p:nvSpPr>
          <p:cNvPr id="6" name="Rectangle 5"/>
          <p:cNvSpPr/>
          <p:nvPr/>
        </p:nvSpPr>
        <p:spPr>
          <a:xfrm>
            <a:off x="4131427" y="1485336"/>
            <a:ext cx="540060" cy="1002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753160" y="1612512"/>
                <a:ext cx="4033284" cy="8731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2"/>
                              </a:solidFill>
                              <a:latin typeface="Cambria Math" panose="02040503050406030204" pitchFamily="18" charset="0"/>
                            </a:rPr>
                          </m:ctrlPr>
                        </m:sSubPr>
                        <m:e>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a:ea typeface="Cambria Math"/>
                                </a:rPr>
                                <m:t>𝜶</m:t>
                              </m:r>
                            </m:e>
                            <m:sub>
                              <m:r>
                                <a:rPr lang="en-US" b="1" i="1">
                                  <a:solidFill>
                                    <a:schemeClr val="tx1"/>
                                  </a:solidFill>
                                  <a:latin typeface="Cambria Math"/>
                                </a:rPr>
                                <m:t>𝒔</m:t>
                              </m:r>
                            </m:sub>
                          </m:sSub>
                          <m:groupChr>
                            <m:groupChrPr>
                              <m:chr m:val="→"/>
                              <m:pos m:val="top"/>
                              <m:ctrlPr>
                                <a:rPr lang="en-US" b="1" i="1">
                                  <a:solidFill>
                                    <a:schemeClr val="tx1"/>
                                  </a:solidFill>
                                  <a:latin typeface="Cambria Math" panose="02040503050406030204" pitchFamily="18" charset="0"/>
                                </a:rPr>
                              </m:ctrlPr>
                            </m:groupChrPr>
                            <m:e/>
                          </m:groupChr>
                          <m:r>
                            <a:rPr lang="en-US" b="1" i="1">
                              <a:solidFill>
                                <a:schemeClr val="accent2"/>
                              </a:solidFill>
                              <a:latin typeface="Cambria Math"/>
                              <a:ea typeface="Cambria Math"/>
                            </a:rPr>
                            <m:t>𝜶</m:t>
                          </m:r>
                        </m:e>
                        <m:sub>
                          <m:r>
                            <a:rPr lang="en-US" b="1" i="1">
                              <a:solidFill>
                                <a:schemeClr val="accent2"/>
                              </a:solidFill>
                              <a:latin typeface="Cambria Math"/>
                            </a:rPr>
                            <m:t>𝒔</m:t>
                          </m:r>
                        </m:sub>
                      </m:sSub>
                      <m:d>
                        <m:dPr>
                          <m:ctrlPr>
                            <a:rPr lang="en-US" b="1" i="1">
                              <a:solidFill>
                                <a:schemeClr val="accent2"/>
                              </a:solidFill>
                              <a:latin typeface="Cambria Math" panose="02040503050406030204" pitchFamily="18" charset="0"/>
                            </a:rPr>
                          </m:ctrlPr>
                        </m:dPr>
                        <m:e>
                          <m:sSup>
                            <m:sSupPr>
                              <m:ctrlPr>
                                <a:rPr lang="en-US" b="1" i="1">
                                  <a:solidFill>
                                    <a:schemeClr val="accent2"/>
                                  </a:solidFill>
                                  <a:latin typeface="Cambria Math" panose="02040503050406030204" pitchFamily="18" charset="0"/>
                                </a:rPr>
                              </m:ctrlPr>
                            </m:sSupPr>
                            <m:e>
                              <m:r>
                                <a:rPr lang="en-US" b="1" i="1">
                                  <a:solidFill>
                                    <a:schemeClr val="accent2"/>
                                  </a:solidFill>
                                  <a:latin typeface="Cambria Math"/>
                                </a:rPr>
                                <m:t>𝑸</m:t>
                              </m:r>
                            </m:e>
                            <m:sup>
                              <m:r>
                                <a:rPr lang="en-US" b="1" i="1">
                                  <a:solidFill>
                                    <a:schemeClr val="accent2"/>
                                  </a:solidFill>
                                  <a:latin typeface="Cambria Math"/>
                                </a:rPr>
                                <m:t>𝟐</m:t>
                              </m:r>
                            </m:sup>
                          </m:sSup>
                        </m:e>
                      </m:d>
                      <m:d>
                        <m:dPr>
                          <m:begChr m:val="{"/>
                          <m:endChr m:val="}"/>
                          <m:ctrlPr>
                            <a:rPr lang="en-US" sz="1600" b="1" i="1">
                              <a:latin typeface="Cambria Math" panose="02040503050406030204" pitchFamily="18" charset="0"/>
                            </a:rPr>
                          </m:ctrlPr>
                        </m:dPr>
                        <m:e>
                          <m:m>
                            <m:mPr>
                              <m:mcs>
                                <m:mc>
                                  <m:mcPr>
                                    <m:count m:val="2"/>
                                    <m:mcJc m:val="center"/>
                                  </m:mcPr>
                                </m:mc>
                              </m:mcs>
                              <m:ctrlPr>
                                <a:rPr lang="en-US" sz="1600" b="1" i="1">
                                  <a:latin typeface="Cambria Math" panose="02040503050406030204" pitchFamily="18" charset="0"/>
                                </a:rPr>
                              </m:ctrlPr>
                            </m:mPr>
                            <m:mr>
                              <m:e>
                                <m:sSub>
                                  <m:sSubPr>
                                    <m:ctrlPr>
                                      <a:rPr lang="en-US" b="1" i="1" smtClean="0">
                                        <a:solidFill>
                                          <a:schemeClr val="tx1"/>
                                        </a:solidFill>
                                        <a:latin typeface="Cambria Math" panose="02040503050406030204" pitchFamily="18" charset="0"/>
                                      </a:rPr>
                                    </m:ctrlPr>
                                  </m:sSubPr>
                                  <m:e>
                                    <m:r>
                                      <a:rPr lang="en-US" b="1" i="1">
                                        <a:solidFill>
                                          <a:schemeClr val="tx1"/>
                                        </a:solidFill>
                                        <a:latin typeface="Cambria Math"/>
                                        <a:ea typeface="Cambria Math"/>
                                      </a:rPr>
                                      <m:t>𝜶</m:t>
                                    </m:r>
                                  </m:e>
                                  <m:sub>
                                    <m:r>
                                      <a:rPr lang="en-US" b="1" i="1">
                                        <a:solidFill>
                                          <a:schemeClr val="tx1"/>
                                        </a:solidFill>
                                        <a:latin typeface="Cambria Math" panose="02040503050406030204" pitchFamily="18" charset="0"/>
                                        <a:ea typeface="Cambria Math"/>
                                      </a:rPr>
                                      <m:t>𝟎</m:t>
                                    </m:r>
                                  </m:sub>
                                </m:sSub>
                              </m:e>
                              <m:e>
                                <m:r>
                                  <a:rPr lang="en-US" b="1" i="1" smtClean="0">
                                    <a:solidFill>
                                      <a:schemeClr val="tx1"/>
                                    </a:solidFill>
                                    <a:latin typeface="Cambria Math" panose="02040503050406030204" pitchFamily="18" charset="0"/>
                                    <a:ea typeface="Cambria Math"/>
                                  </a:rPr>
                                  <m:t>𝒊𝒇</m:t>
                                </m:r>
                                <m:r>
                                  <a:rPr lang="en-US" b="1" i="1" smtClean="0">
                                    <a:solidFill>
                                      <a:schemeClr val="tx1"/>
                                    </a:solidFill>
                                    <a:latin typeface="Cambria Math" panose="02040503050406030204" pitchFamily="18" charset="0"/>
                                    <a:ea typeface="Cambria Math"/>
                                  </a:rPr>
                                  <m:t> </m:t>
                                </m:r>
                                <m:r>
                                  <a:rPr lang="en-US" b="1" i="1" smtClean="0">
                                    <a:solidFill>
                                      <a:schemeClr val="tx1"/>
                                    </a:solidFill>
                                    <a:latin typeface="Cambria Math" panose="02040503050406030204" pitchFamily="18" charset="0"/>
                                    <a:ea typeface="Cambria Math"/>
                                  </a:rPr>
                                  <m:t>𝑸</m:t>
                                </m:r>
                                <m:r>
                                  <a:rPr lang="en-US" b="1" i="1" smtClean="0">
                                    <a:solidFill>
                                      <a:schemeClr val="tx1"/>
                                    </a:solidFill>
                                    <a:latin typeface="Cambria Math" panose="02040503050406030204" pitchFamily="18" charset="0"/>
                                    <a:ea typeface="Cambria Math" panose="02040503050406030204" pitchFamily="18" charset="0"/>
                                  </a:rPr>
                                  <m:t>≤</m:t>
                                </m:r>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𝑸</m:t>
                                    </m:r>
                                  </m:e>
                                  <m:sub>
                                    <m:r>
                                      <a:rPr lang="en-US" b="1" i="1" smtClean="0">
                                        <a:solidFill>
                                          <a:schemeClr val="tx1"/>
                                        </a:solidFill>
                                        <a:latin typeface="Cambria Math" panose="02040503050406030204" pitchFamily="18" charset="0"/>
                                        <a:ea typeface="Cambria Math" panose="02040503050406030204" pitchFamily="18" charset="0"/>
                                      </a:rPr>
                                      <m:t>𝟎</m:t>
                                    </m:r>
                                  </m:sub>
                                </m:sSub>
                              </m:e>
                            </m:mr>
                            <m:mr>
                              <m:e>
                                <m:f>
                                  <m:fPr>
                                    <m:ctrlPr>
                                      <a:rPr lang="en-US" b="1" i="1">
                                        <a:solidFill>
                                          <a:schemeClr val="accent2"/>
                                        </a:solidFill>
                                        <a:latin typeface="Cambria Math" panose="02040503050406030204" pitchFamily="18" charset="0"/>
                                      </a:rPr>
                                    </m:ctrlPr>
                                  </m:fPr>
                                  <m:num>
                                    <m:r>
                                      <a:rPr lang="en-US" b="1" i="1">
                                        <a:solidFill>
                                          <a:schemeClr val="accent2"/>
                                        </a:solidFill>
                                        <a:latin typeface="Cambria Math"/>
                                      </a:rPr>
                                      <m:t>𝟐</m:t>
                                    </m:r>
                                    <m:r>
                                      <a:rPr lang="en-US" b="1" i="1">
                                        <a:solidFill>
                                          <a:schemeClr val="accent2"/>
                                        </a:solidFill>
                                        <a:latin typeface="Cambria Math"/>
                                        <a:ea typeface="Cambria Math"/>
                                      </a:rPr>
                                      <m:t>𝝅</m:t>
                                    </m:r>
                                  </m:num>
                                  <m:den>
                                    <m:r>
                                      <a:rPr lang="en-US" b="1" i="1">
                                        <a:solidFill>
                                          <a:schemeClr val="accent2"/>
                                        </a:solidFill>
                                        <a:latin typeface="Cambria Math" panose="02040503050406030204" pitchFamily="18" charset="0"/>
                                      </a:rPr>
                                      <m:t>𝟗</m:t>
                                    </m:r>
                                    <m:func>
                                      <m:funcPr>
                                        <m:ctrlPr>
                                          <a:rPr lang="en-US" b="1" i="1">
                                            <a:solidFill>
                                              <a:schemeClr val="accent2"/>
                                            </a:solidFill>
                                            <a:latin typeface="Cambria Math" panose="02040503050406030204" pitchFamily="18" charset="0"/>
                                          </a:rPr>
                                        </m:ctrlPr>
                                      </m:funcPr>
                                      <m:fName>
                                        <m:r>
                                          <m:rPr>
                                            <m:sty m:val="p"/>
                                          </m:rPr>
                                          <a:rPr lang="en-US">
                                            <a:solidFill>
                                              <a:schemeClr val="accent2"/>
                                            </a:solidFill>
                                            <a:latin typeface="Cambria Math" panose="02040503050406030204" pitchFamily="18" charset="0"/>
                                          </a:rPr>
                                          <m:t>log</m:t>
                                        </m:r>
                                      </m:fName>
                                      <m:e>
                                        <m:r>
                                          <a:rPr lang="en-US" b="1" i="1">
                                            <a:solidFill>
                                              <a:schemeClr val="accent2"/>
                                            </a:solidFill>
                                            <a:latin typeface="Cambria Math" panose="02040503050406030204" pitchFamily="18" charset="0"/>
                                          </a:rPr>
                                          <m:t>(</m:t>
                                        </m:r>
                                        <m:r>
                                          <a:rPr lang="en-US" b="1" i="1">
                                            <a:solidFill>
                                              <a:schemeClr val="accent2"/>
                                            </a:solidFill>
                                            <a:latin typeface="Cambria Math" panose="02040503050406030204" pitchFamily="18" charset="0"/>
                                          </a:rPr>
                                          <m:t>𝑸</m:t>
                                        </m:r>
                                        <m:r>
                                          <a:rPr lang="en-US" b="1" i="1">
                                            <a:solidFill>
                                              <a:schemeClr val="accent2"/>
                                            </a:solidFill>
                                            <a:latin typeface="Cambria Math" panose="02040503050406030204" pitchFamily="18" charset="0"/>
                                          </a:rPr>
                                          <m:t>/</m:t>
                                        </m:r>
                                        <m:r>
                                          <a:rPr lang="el-GR" b="1" i="1">
                                            <a:solidFill>
                                              <a:schemeClr val="accent2"/>
                                            </a:solidFill>
                                            <a:latin typeface="Cambria Math"/>
                                            <a:ea typeface="Cambria Math"/>
                                          </a:rPr>
                                          <m:t>𝜦</m:t>
                                        </m:r>
                                        <m:r>
                                          <a:rPr lang="en-US" b="1" i="1">
                                            <a:solidFill>
                                              <a:schemeClr val="accent2"/>
                                            </a:solidFill>
                                            <a:latin typeface="Cambria Math" panose="02040503050406030204" pitchFamily="18" charset="0"/>
                                          </a:rPr>
                                          <m:t>)</m:t>
                                        </m:r>
                                      </m:e>
                                    </m:func>
                                  </m:den>
                                </m:f>
                              </m:e>
                              <m:e>
                                <m:r>
                                  <a:rPr lang="en-US" b="1" i="1" smtClean="0">
                                    <a:solidFill>
                                      <a:schemeClr val="tx1"/>
                                    </a:solidFill>
                                    <a:latin typeface="Cambria Math" panose="02040503050406030204" pitchFamily="18" charset="0"/>
                                  </a:rPr>
                                  <m:t>𝒊𝒇</m:t>
                                </m:r>
                                <m:r>
                                  <a:rPr lang="en-US" b="1" i="1" smtClean="0">
                                    <a:solidFill>
                                      <a:schemeClr val="tx1"/>
                                    </a:solidFill>
                                    <a:latin typeface="Cambria Math" panose="02040503050406030204" pitchFamily="18" charset="0"/>
                                  </a:rPr>
                                  <m:t> </m:t>
                                </m:r>
                                <m:r>
                                  <a:rPr lang="en-US" b="1" i="1" smtClean="0">
                                    <a:solidFill>
                                      <a:schemeClr val="tx1"/>
                                    </a:solidFill>
                                    <a:latin typeface="Cambria Math" panose="02040503050406030204" pitchFamily="18" charset="0"/>
                                  </a:rPr>
                                  <m:t>𝑸</m:t>
                                </m:r>
                                <m:r>
                                  <a:rPr lang="en-US" b="1" i="1" smtClean="0">
                                    <a:solidFill>
                                      <a:schemeClr val="tx1"/>
                                    </a:solidFill>
                                    <a:latin typeface="Cambria Math" panose="02040503050406030204" pitchFamily="18" charset="0"/>
                                    <a:ea typeface="Cambria Math" panose="02040503050406030204" pitchFamily="18" charset="0"/>
                                  </a:rPr>
                                  <m:t>&gt;</m:t>
                                </m:r>
                                <m:sSub>
                                  <m:sSubPr>
                                    <m:ctrlPr>
                                      <a:rPr lang="en-US" b="1" i="1" smtClean="0">
                                        <a:solidFill>
                                          <a:schemeClr val="tx1"/>
                                        </a:solidFill>
                                        <a:latin typeface="Cambria Math" panose="02040503050406030204" pitchFamily="18" charset="0"/>
                                        <a:ea typeface="Cambria Math" panose="02040503050406030204" pitchFamily="18" charset="0"/>
                                      </a:rPr>
                                    </m:ctrlPr>
                                  </m:sSubPr>
                                  <m:e>
                                    <m:r>
                                      <a:rPr lang="en-US" b="1" i="1" smtClean="0">
                                        <a:solidFill>
                                          <a:schemeClr val="tx1"/>
                                        </a:solidFill>
                                        <a:latin typeface="Cambria Math" panose="02040503050406030204" pitchFamily="18" charset="0"/>
                                        <a:ea typeface="Cambria Math" panose="02040503050406030204" pitchFamily="18" charset="0"/>
                                      </a:rPr>
                                      <m:t>𝑸</m:t>
                                    </m:r>
                                  </m:e>
                                  <m:sub>
                                    <m:r>
                                      <a:rPr lang="en-US" b="1" i="1" smtClean="0">
                                        <a:solidFill>
                                          <a:schemeClr val="tx1"/>
                                        </a:solidFill>
                                        <a:latin typeface="Cambria Math" panose="02040503050406030204" pitchFamily="18" charset="0"/>
                                        <a:ea typeface="Cambria Math" panose="02040503050406030204" pitchFamily="18" charset="0"/>
                                      </a:rPr>
                                      <m:t>𝟎</m:t>
                                    </m:r>
                                  </m:sub>
                                </m:sSub>
                              </m:e>
                            </m:mr>
                          </m:m>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53160" y="1612512"/>
                <a:ext cx="4033284" cy="873124"/>
              </a:xfrm>
              <a:prstGeom prst="rect">
                <a:avLst/>
              </a:prstGeom>
              <a:blipFill rotWithShape="0">
                <a:blip r:embed="rId2"/>
                <a:stretch>
                  <a:fillRect/>
                </a:stretch>
              </a:blipFill>
            </p:spPr>
            <p:txBody>
              <a:bodyPr/>
              <a:lstStyle/>
              <a:p>
                <a:r>
                  <a:rPr lang="en-US">
                    <a:noFill/>
                  </a:rPr>
                  <a:t> </a:t>
                </a:r>
              </a:p>
            </p:txBody>
          </p:sp>
        </mc:Fallback>
      </mc:AlternateContent>
      <p:grpSp>
        <p:nvGrpSpPr>
          <p:cNvPr id="20" name="Group 19"/>
          <p:cNvGrpSpPr/>
          <p:nvPr/>
        </p:nvGrpSpPr>
        <p:grpSpPr>
          <a:xfrm>
            <a:off x="5647049" y="1155171"/>
            <a:ext cx="2955366" cy="2030303"/>
            <a:chOff x="5727487" y="1155171"/>
            <a:chExt cx="2524100" cy="1765862"/>
          </a:xfrm>
        </p:grpSpPr>
        <p:grpSp>
          <p:nvGrpSpPr>
            <p:cNvPr id="5" name="Group 4"/>
            <p:cNvGrpSpPr/>
            <p:nvPr/>
          </p:nvGrpSpPr>
          <p:grpSpPr>
            <a:xfrm>
              <a:off x="5727487" y="1155171"/>
              <a:ext cx="2524100" cy="1765862"/>
              <a:chOff x="6382184" y="1190158"/>
              <a:chExt cx="2524100" cy="1765862"/>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2184" y="1190158"/>
                <a:ext cx="2524100" cy="176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p:cNvSpPr txBox="1"/>
                  <p:nvPr/>
                </p:nvSpPr>
                <p:spPr>
                  <a:xfrm>
                    <a:off x="6703316" y="1239604"/>
                    <a:ext cx="53675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solidFill>
                                    <a:srgbClr val="0000AA"/>
                                  </a:solidFill>
                                  <a:latin typeface="Cambria Math" panose="02040503050406030204" pitchFamily="18" charset="0"/>
                                </a:rPr>
                              </m:ctrlPr>
                            </m:sSubPr>
                            <m:e>
                              <m:r>
                                <a:rPr lang="en-US" sz="2000" b="1" i="1" smtClean="0">
                                  <a:solidFill>
                                    <a:srgbClr val="0000AA"/>
                                  </a:solidFill>
                                  <a:latin typeface="Cambria Math"/>
                                  <a:ea typeface="Cambria Math"/>
                                </a:rPr>
                                <m:t>𝜶</m:t>
                              </m:r>
                            </m:e>
                            <m:sub>
                              <m:r>
                                <a:rPr lang="en-US" sz="2000" b="1" i="1" smtClean="0">
                                  <a:solidFill>
                                    <a:srgbClr val="0000AA"/>
                                  </a:solidFill>
                                  <a:latin typeface="Cambria Math" panose="02040503050406030204" pitchFamily="18" charset="0"/>
                                  <a:ea typeface="Cambria Math"/>
                                </a:rPr>
                                <m:t>𝟎</m:t>
                              </m:r>
                            </m:sub>
                          </m:sSub>
                        </m:oMath>
                      </m:oMathPara>
                    </a14:m>
                    <a:endParaRPr lang="en-US" b="1" dirty="0"/>
                  </a:p>
                </p:txBody>
              </p:sp>
            </mc:Choice>
            <mc:Fallback xmlns="">
              <p:sp>
                <p:nvSpPr>
                  <p:cNvPr id="7" name="TextBox 6"/>
                  <p:cNvSpPr txBox="1">
                    <a:spLocks noRot="1" noChangeAspect="1" noMove="1" noResize="1" noEditPoints="1" noAdjustHandles="1" noChangeArrowheads="1" noChangeShapeType="1" noTextEdit="1"/>
                  </p:cNvSpPr>
                  <p:nvPr/>
                </p:nvSpPr>
                <p:spPr>
                  <a:xfrm>
                    <a:off x="6703316" y="1239604"/>
                    <a:ext cx="536750" cy="400110"/>
                  </a:xfrm>
                  <a:prstGeom prst="rect">
                    <a:avLst/>
                  </a:prstGeom>
                  <a:blipFill rotWithShape="0">
                    <a:blip r:embed="rId4"/>
                    <a:stretch>
                      <a:fillRect/>
                    </a:stretch>
                  </a:blipFill>
                </p:spPr>
                <p:txBody>
                  <a:bodyPr/>
                  <a:lstStyle/>
                  <a:p>
                    <a:r>
                      <a:rPr lang="en-US">
                        <a:noFill/>
                      </a:rPr>
                      <a:t> </a:t>
                    </a:r>
                  </a:p>
                </p:txBody>
              </p:sp>
            </mc:Fallback>
          </mc:AlternateContent>
        </p:grpSp>
        <p:cxnSp>
          <p:nvCxnSpPr>
            <p:cNvPr id="16" name="Straight Connector 15"/>
            <p:cNvCxnSpPr/>
            <p:nvPr/>
          </p:nvCxnSpPr>
          <p:spPr>
            <a:xfrm>
              <a:off x="6552220" y="1616836"/>
              <a:ext cx="0" cy="964796"/>
            </a:xfrm>
            <a:prstGeom prst="line">
              <a:avLst/>
            </a:prstGeom>
            <a:ln w="28575">
              <a:solidFill>
                <a:srgbClr val="0000AA"/>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473114" y="2216207"/>
                  <a:ext cx="5164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0000AA"/>
                                </a:solidFill>
                                <a:latin typeface="Cambria Math" panose="02040503050406030204" pitchFamily="18" charset="0"/>
                              </a:rPr>
                            </m:ctrlPr>
                          </m:sSubPr>
                          <m:e>
                            <m:r>
                              <a:rPr lang="en-US" b="1" i="1" smtClean="0">
                                <a:solidFill>
                                  <a:srgbClr val="0000AA"/>
                                </a:solidFill>
                                <a:latin typeface="Cambria Math" panose="02040503050406030204" pitchFamily="18" charset="0"/>
                              </a:rPr>
                              <m:t>𝑸</m:t>
                            </m:r>
                          </m:e>
                          <m:sub>
                            <m:r>
                              <a:rPr lang="en-US" b="1" i="1" smtClean="0">
                                <a:solidFill>
                                  <a:srgbClr val="0000AA"/>
                                </a:solidFill>
                                <a:latin typeface="Cambria Math" panose="02040503050406030204" pitchFamily="18" charset="0"/>
                                <a:ea typeface="Cambria Math"/>
                              </a:rPr>
                              <m:t>𝟎</m:t>
                            </m:r>
                          </m:sub>
                        </m:sSub>
                      </m:oMath>
                    </m:oMathPara>
                  </a14:m>
                  <a:endParaRPr lang="en-US" sz="1600"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6473114" y="2216207"/>
                  <a:ext cx="516423" cy="369332"/>
                </a:xfrm>
                <a:prstGeom prst="rect">
                  <a:avLst/>
                </a:prstGeom>
                <a:blipFill rotWithShape="0">
                  <a:blip r:embed="rId5"/>
                  <a:stretch>
                    <a:fillRect/>
                  </a:stretch>
                </a:blipFill>
              </p:spPr>
              <p:txBody>
                <a:bodyPr/>
                <a:lstStyle/>
                <a:p>
                  <a:r>
                    <a:rPr lang="en-US">
                      <a:noFill/>
                    </a:rPr>
                    <a:t> </a:t>
                  </a:r>
                </a:p>
              </p:txBody>
            </p:sp>
          </mc:Fallback>
        </mc:AlternateContent>
      </p:grpSp>
      <p:grpSp>
        <p:nvGrpSpPr>
          <p:cNvPr id="26" name="Group 25"/>
          <p:cNvGrpSpPr/>
          <p:nvPr/>
        </p:nvGrpSpPr>
        <p:grpSpPr>
          <a:xfrm>
            <a:off x="395536" y="3281782"/>
            <a:ext cx="8327462" cy="3042819"/>
            <a:chOff x="395536" y="3281782"/>
            <a:chExt cx="8327462" cy="3042819"/>
          </a:xfrm>
        </p:grpSpPr>
        <mc:AlternateContent xmlns:mc="http://schemas.openxmlformats.org/markup-compatibility/2006" xmlns:a14="http://schemas.microsoft.com/office/drawing/2010/main">
          <mc:Choice Requires="a14">
            <p:sp>
              <p:nvSpPr>
                <p:cNvPr id="12" name="Rectangle 11"/>
                <p:cNvSpPr/>
                <p:nvPr/>
              </p:nvSpPr>
              <p:spPr>
                <a:xfrm>
                  <a:off x="840972" y="3281782"/>
                  <a:ext cx="5603875" cy="1522083"/>
                </a:xfrm>
                <a:prstGeom prst="rect">
                  <a:avLst/>
                </a:prstGeom>
              </p:spPr>
              <p:txBody>
                <a:bodyPr wrap="square">
                  <a:spAutoFit/>
                </a:bodyPr>
                <a:lstStyle/>
                <a:p>
                  <a:endParaRPr lang="en-US" sz="900" b="1" dirty="0" smtClean="0"/>
                </a:p>
                <a:p>
                  <a:pPr lvl="1"/>
                  <a14:m>
                    <m:oMathPara xmlns:m="http://schemas.openxmlformats.org/officeDocument/2006/math">
                      <m:oMathParaPr>
                        <m:jc m:val="centerGroup"/>
                      </m:oMathParaPr>
                      <m:oMath xmlns:m="http://schemas.openxmlformats.org/officeDocument/2006/math">
                        <m:r>
                          <a:rPr lang="en-US" b="1" i="1" smtClean="0">
                            <a:latin typeface="Cambria Math"/>
                          </a:rPr>
                          <m:t>𝑹𝒂𝒅𝒊𝒂𝒕𝒊𝒗𝒆</m:t>
                        </m:r>
                        <m:r>
                          <a:rPr lang="en-US" b="1" i="1">
                            <a:latin typeface="Cambria Math"/>
                          </a:rPr>
                          <m:t>=</m:t>
                        </m:r>
                        <m:d>
                          <m:dPr>
                            <m:begChr m:val="{"/>
                            <m:endChr m:val="}"/>
                            <m:ctrlPr>
                              <a:rPr lang="en-US" b="1" i="1">
                                <a:latin typeface="Cambria Math" panose="02040503050406030204" pitchFamily="18" charset="0"/>
                              </a:rPr>
                            </m:ctrlPr>
                          </m:dPr>
                          <m:e>
                            <m:m>
                              <m:mPr>
                                <m:mcs>
                                  <m:mc>
                                    <m:mcPr>
                                      <m:count m:val="2"/>
                                      <m:mcJc m:val="center"/>
                                    </m:mcPr>
                                  </m:mc>
                                </m:mcs>
                                <m:ctrlPr>
                                  <a:rPr lang="en-US" b="1" i="1">
                                    <a:latin typeface="Cambria Math" panose="02040503050406030204" pitchFamily="18" charset="0"/>
                                  </a:rPr>
                                </m:ctrlPr>
                              </m:mPr>
                              <m:mr>
                                <m:e>
                                  <m:sSup>
                                    <m:sSupPr>
                                      <m:ctrlPr>
                                        <a:rPr lang="en-US" b="1" i="1" smtClean="0">
                                          <a:latin typeface="Cambria Math" panose="02040503050406030204" pitchFamily="18" charset="0"/>
                                          <a:ea typeface="Cambria Math"/>
                                        </a:rPr>
                                      </m:ctrlPr>
                                    </m:sSupPr>
                                    <m:e>
                                      <m:r>
                                        <m:rPr>
                                          <m:brk m:alnAt="7"/>
                                        </m:rPr>
                                        <a:rPr lang="en-US" b="1" i="1">
                                          <a:latin typeface="Cambria Math"/>
                                          <a:ea typeface="Cambria Math"/>
                                        </a:rPr>
                                        <m:t>𝜶</m:t>
                                      </m:r>
                                      <m:r>
                                        <a:rPr lang="en-US" b="1" i="1">
                                          <a:latin typeface="Cambria Math"/>
                                          <a:ea typeface="Cambria Math"/>
                                        </a:rPr>
                                        <m:t>(</m:t>
                                      </m:r>
                                      <m:sSup>
                                        <m:sSupPr>
                                          <m:ctrlPr>
                                            <a:rPr lang="en-US" b="1" i="1" smtClean="0">
                                              <a:latin typeface="Cambria Math" panose="02040503050406030204" pitchFamily="18" charset="0"/>
                                              <a:ea typeface="Cambria Math"/>
                                            </a:rPr>
                                          </m:ctrlPr>
                                        </m:sSupPr>
                                        <m:e>
                                          <m:r>
                                            <a:rPr lang="en-US" b="1" i="1" smtClean="0">
                                              <a:latin typeface="Cambria Math"/>
                                              <a:ea typeface="Cambria Math"/>
                                            </a:rPr>
                                            <m:t>𝒒</m:t>
                                          </m:r>
                                        </m:e>
                                        <m:sup>
                                          <m:r>
                                            <a:rPr lang="en-US" b="1" i="1" smtClean="0">
                                              <a:latin typeface="Cambria Math"/>
                                              <a:ea typeface="Cambria Math"/>
                                            </a:rPr>
                                            <m:t>𝟐</m:t>
                                          </m:r>
                                        </m:sup>
                                      </m:sSup>
                                      <m:r>
                                        <a:rPr lang="en-US" b="1" i="1">
                                          <a:latin typeface="Cambria Math"/>
                                          <a:ea typeface="Cambria Math"/>
                                        </a:rPr>
                                        <m:t>)</m:t>
                                      </m:r>
                                    </m:e>
                                    <m:sup>
                                      <m:r>
                                        <a:rPr lang="en-US" b="1" i="1" smtClean="0">
                                          <a:latin typeface="Cambria Math"/>
                                          <a:ea typeface="Cambria Math"/>
                                        </a:rPr>
                                        <m:t>𝟐</m:t>
                                      </m:r>
                                    </m:sup>
                                  </m:sSup>
                                  <m:r>
                                    <a:rPr lang="en-US" b="1" i="1">
                                      <a:latin typeface="Cambria Math"/>
                                    </a:rPr>
                                    <m:t> </m:t>
                                  </m:r>
                                </m:e>
                                <m:e/>
                              </m:mr>
                              <m:mr>
                                <m:e>
                                  <m:eqArr>
                                    <m:eqArrPr>
                                      <m:ctrlPr>
                                        <a:rPr lang="en-US" b="1" i="1">
                                          <a:latin typeface="Cambria Math" panose="02040503050406030204" pitchFamily="18" charset="0"/>
                                          <a:ea typeface="Cambria Math"/>
                                        </a:rPr>
                                      </m:ctrlPr>
                                    </m:eqArrPr>
                                    <m:e>
                                      <m:r>
                                        <m:rPr>
                                          <m:brk m:alnAt="7"/>
                                        </m:rPr>
                                        <a:rPr lang="en-US" b="1" i="1">
                                          <a:latin typeface="Cambria Math"/>
                                          <a:ea typeface="Cambria Math"/>
                                        </a:rPr>
                                        <m:t>𝜶</m:t>
                                      </m:r>
                                      <m:r>
                                        <a:rPr lang="en-US" b="1" i="1">
                                          <a:latin typeface="Cambria Math"/>
                                          <a:ea typeface="Cambria Math"/>
                                        </a:rPr>
                                        <m:t>(</m:t>
                                      </m:r>
                                      <m:box>
                                        <m:boxPr>
                                          <m:ctrlPr>
                                            <a:rPr lang="en-US" b="1" i="1">
                                              <a:latin typeface="Cambria Math" panose="02040503050406030204" pitchFamily="18" charset="0"/>
                                              <a:ea typeface="Cambria Math"/>
                                            </a:rPr>
                                          </m:ctrlPr>
                                        </m:boxPr>
                                        <m:e>
                                          <m:f>
                                            <m:fPr>
                                              <m:ctrlPr>
                                                <a:rPr lang="en-US" b="1" i="1">
                                                  <a:latin typeface="Cambria Math" panose="02040503050406030204" pitchFamily="18" charset="0"/>
                                                  <a:ea typeface="Cambria Math"/>
                                                </a:rPr>
                                              </m:ctrlPr>
                                            </m:fPr>
                                            <m:num>
                                              <m:sSubSup>
                                                <m:sSubSupPr>
                                                  <m:ctrlPr>
                                                    <a:rPr lang="en-US" b="1" i="1">
                                                      <a:latin typeface="Cambria Math" panose="02040503050406030204" pitchFamily="18" charset="0"/>
                                                      <a:ea typeface="Cambria Math"/>
                                                    </a:rPr>
                                                  </m:ctrlPr>
                                                </m:sSubSupPr>
                                                <m:e>
                                                  <m:r>
                                                    <a:rPr lang="en-US" b="1" i="1">
                                                      <a:latin typeface="Cambria Math"/>
                                                      <a:ea typeface="Cambria Math"/>
                                                    </a:rPr>
                                                    <m:t>𝒌</m:t>
                                                  </m:r>
                                                </m:e>
                                                <m:sub>
                                                  <m:r>
                                                    <a:rPr lang="en-US" b="1" i="1">
                                                      <a:latin typeface="Cambria Math"/>
                                                      <a:ea typeface="Cambria Math"/>
                                                    </a:rPr>
                                                    <m:t>⊥</m:t>
                                                  </m:r>
                                                </m:sub>
                                                <m:sup>
                                                  <m:r>
                                                    <a:rPr lang="en-US" b="1" i="1">
                                                      <a:latin typeface="Cambria Math"/>
                                                      <a:ea typeface="Cambria Math"/>
                                                    </a:rPr>
                                                    <m:t>𝟐</m:t>
                                                  </m:r>
                                                </m:sup>
                                              </m:sSubSup>
                                            </m:num>
                                            <m:den>
                                              <m:r>
                                                <a:rPr lang="en-US" b="1" i="1">
                                                  <a:latin typeface="Cambria Math"/>
                                                  <a:ea typeface="Cambria Math"/>
                                                </a:rPr>
                                                <m:t>𝒙</m:t>
                                              </m:r>
                                              <m:r>
                                                <a:rPr lang="en-US" b="1" i="1">
                                                  <a:latin typeface="Cambria Math"/>
                                                  <a:ea typeface="Cambria Math"/>
                                                </a:rPr>
                                                <m:t>(</m:t>
                                              </m:r>
                                              <m:r>
                                                <a:rPr lang="en-US" b="1" i="1">
                                                  <a:latin typeface="Cambria Math"/>
                                                  <a:ea typeface="Cambria Math"/>
                                                </a:rPr>
                                                <m:t>𝟏</m:t>
                                              </m:r>
                                              <m:r>
                                                <a:rPr lang="en-US" b="1" i="1">
                                                  <a:latin typeface="Cambria Math"/>
                                                  <a:ea typeface="Cambria Math"/>
                                                </a:rPr>
                                                <m:t>−</m:t>
                                              </m:r>
                                              <m:r>
                                                <a:rPr lang="en-US" b="1" i="1">
                                                  <a:latin typeface="Cambria Math"/>
                                                  <a:ea typeface="Cambria Math"/>
                                                </a:rPr>
                                                <m:t>𝒙</m:t>
                                              </m:r>
                                              <m:r>
                                                <a:rPr lang="en-US" b="1" i="1">
                                                  <a:latin typeface="Cambria Math"/>
                                                  <a:ea typeface="Cambria Math"/>
                                                </a:rPr>
                                                <m:t>)</m:t>
                                              </m:r>
                                            </m:den>
                                          </m:f>
                                        </m:e>
                                      </m:box>
                                      <m:r>
                                        <a:rPr lang="en-US" b="1" i="1">
                                          <a:latin typeface="Cambria Math"/>
                                          <a:ea typeface="Cambria Math"/>
                                        </a:rPr>
                                        <m:t>)</m:t>
                                      </m:r>
                                    </m:e>
                                    <m:e>
                                      <m:r>
                                        <a:rPr lang="en-US" b="1" i="1" smtClean="0">
                                          <a:latin typeface="Cambria Math"/>
                                          <a:ea typeface="Cambria Math"/>
                                        </a:rPr>
                                        <m:t>𝝁</m:t>
                                      </m:r>
                                      <m:r>
                                        <a:rPr lang="en-US" b="1" i="1" smtClean="0">
                                          <a:latin typeface="Cambria Math"/>
                                          <a:ea typeface="Cambria Math"/>
                                        </a:rPr>
                                        <m:t>=</m:t>
                                      </m:r>
                                      <m:r>
                                        <a:rPr lang="en-US" b="1" i="1" smtClean="0">
                                          <a:latin typeface="Cambria Math"/>
                                          <a:ea typeface="Cambria Math"/>
                                        </a:rPr>
                                        <m:t>𝒈</m:t>
                                      </m:r>
                                      <m:d>
                                        <m:dPr>
                                          <m:ctrlPr>
                                            <a:rPr lang="en-US" b="1" i="1" smtClean="0">
                                              <a:latin typeface="Cambria Math" panose="02040503050406030204" pitchFamily="18" charset="0"/>
                                              <a:ea typeface="Cambria Math"/>
                                            </a:rPr>
                                          </m:ctrlPr>
                                        </m:dPr>
                                        <m:e>
                                          <m:r>
                                            <m:rPr>
                                              <m:brk m:alnAt="7"/>
                                            </m:rPr>
                                            <a:rPr lang="en-US" b="1" i="1">
                                              <a:latin typeface="Cambria Math"/>
                                              <a:ea typeface="Cambria Math"/>
                                            </a:rPr>
                                            <m:t>𝜶</m:t>
                                          </m:r>
                                          <m:r>
                                            <a:rPr lang="en-US" b="1" i="1" smtClean="0">
                                              <a:latin typeface="Cambria Math"/>
                                              <a:ea typeface="Cambria Math"/>
                                            </a:rPr>
                                            <m:t>(</m:t>
                                          </m:r>
                                          <m:r>
                                            <a:rPr lang="en-US" b="1" i="1" smtClean="0">
                                              <a:latin typeface="Cambria Math"/>
                                              <a:ea typeface="Cambria Math"/>
                                            </a:rPr>
                                            <m:t>𝟐</m:t>
                                          </m:r>
                                          <m:sSup>
                                            <m:sSupPr>
                                              <m:ctrlPr>
                                                <a:rPr lang="en-US" b="1" i="1" smtClean="0">
                                                  <a:latin typeface="Cambria Math" panose="02040503050406030204" pitchFamily="18" charset="0"/>
                                                  <a:ea typeface="Cambria Math"/>
                                                </a:rPr>
                                              </m:ctrlPr>
                                            </m:sSupPr>
                                            <m:e>
                                              <m:r>
                                                <a:rPr lang="en-US" b="1" i="1" smtClean="0">
                                                  <a:latin typeface="Cambria Math"/>
                                                  <a:ea typeface="Cambria Math"/>
                                                </a:rPr>
                                                <m:t>𝑻</m:t>
                                              </m:r>
                                            </m:e>
                                            <m:sup>
                                              <m:r>
                                                <a:rPr lang="en-US" b="1" i="1" smtClean="0">
                                                  <a:latin typeface="Cambria Math"/>
                                                  <a:ea typeface="Cambria Math"/>
                                                </a:rPr>
                                                <m:t>𝟐</m:t>
                                              </m:r>
                                            </m:sup>
                                          </m:sSup>
                                          <m:r>
                                            <a:rPr lang="en-US" b="1" i="1" smtClean="0">
                                              <a:latin typeface="Cambria Math"/>
                                              <a:ea typeface="Cambria Math"/>
                                            </a:rPr>
                                            <m:t>)</m:t>
                                          </m:r>
                                        </m:e>
                                      </m:d>
                                      <m:r>
                                        <a:rPr lang="en-US" b="1" i="1" smtClean="0">
                                          <a:latin typeface="Cambria Math"/>
                                          <a:ea typeface="Cambria Math"/>
                                        </a:rPr>
                                        <m:t>𝑻</m:t>
                                      </m:r>
                                    </m:e>
                                  </m:eqArr>
                                </m:e>
                                <m:e/>
                              </m:mr>
                            </m:m>
                          </m:e>
                        </m:d>
                      </m:oMath>
                    </m:oMathPara>
                  </a14:m>
                  <a:endParaRPr lang="en-US" sz="2200" b="1" dirty="0" smtClean="0"/>
                </a:p>
              </p:txBody>
            </p:sp>
          </mc:Choice>
          <mc:Fallback xmlns="">
            <p:sp>
              <p:nvSpPr>
                <p:cNvPr id="12" name="Rectangle 11"/>
                <p:cNvSpPr>
                  <a:spLocks noRot="1" noChangeAspect="1" noMove="1" noResize="1" noEditPoints="1" noAdjustHandles="1" noChangeArrowheads="1" noChangeShapeType="1" noTextEdit="1"/>
                </p:cNvSpPr>
                <p:nvPr/>
              </p:nvSpPr>
              <p:spPr>
                <a:xfrm>
                  <a:off x="840972" y="3281782"/>
                  <a:ext cx="5603875" cy="1522083"/>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48287" y="5030638"/>
                  <a:ext cx="3158942" cy="710194"/>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b="1" i="1">
                            <a:latin typeface="Cambria Math"/>
                          </a:rPr>
                          <m:t>𝑬𝒍𝒂𝒔𝒕𝒊𝒄</m:t>
                        </m:r>
                        <m:r>
                          <a:rPr lang="en-US" b="1" i="1">
                            <a:latin typeface="Cambria Math"/>
                          </a:rPr>
                          <m:t>=</m:t>
                        </m:r>
                        <m:d>
                          <m:dPr>
                            <m:begChr m:val="{"/>
                            <m:endChr m:val="}"/>
                            <m:ctrlPr>
                              <a:rPr lang="en-US" b="1" i="1">
                                <a:latin typeface="Cambria Math" panose="02040503050406030204" pitchFamily="18" charset="0"/>
                              </a:rPr>
                            </m:ctrlPr>
                          </m:dPr>
                          <m:e>
                            <m:m>
                              <m:mPr>
                                <m:mcs>
                                  <m:mc>
                                    <m:mcPr>
                                      <m:count m:val="2"/>
                                      <m:mcJc m:val="center"/>
                                    </m:mcPr>
                                  </m:mc>
                                </m:mcs>
                                <m:ctrlPr>
                                  <a:rPr lang="en-US" b="1" i="1">
                                    <a:latin typeface="Cambria Math" panose="02040503050406030204" pitchFamily="18" charset="0"/>
                                  </a:rPr>
                                </m:ctrlPr>
                              </m:mPr>
                              <m:mr>
                                <m:e>
                                  <m:r>
                                    <m:rPr>
                                      <m:brk m:alnAt="7"/>
                                    </m:rPr>
                                    <a:rPr lang="en-US" b="1" i="1">
                                      <a:latin typeface="Cambria Math"/>
                                      <a:ea typeface="Cambria Math"/>
                                    </a:rPr>
                                    <m:t>𝜶</m:t>
                                  </m:r>
                                  <m:r>
                                    <a:rPr lang="en-US" b="1" i="1">
                                      <a:latin typeface="Cambria Math"/>
                                      <a:ea typeface="Cambria Math"/>
                                    </a:rPr>
                                    <m:t>(</m:t>
                                  </m:r>
                                  <m:r>
                                    <a:rPr lang="en-US" b="1" i="1">
                                      <a:latin typeface="Cambria Math"/>
                                      <a:ea typeface="Cambria Math"/>
                                    </a:rPr>
                                    <m:t>𝑬𝑻</m:t>
                                  </m:r>
                                  <m:r>
                                    <a:rPr lang="en-US" b="1" i="1">
                                      <a:latin typeface="Cambria Math"/>
                                      <a:ea typeface="Cambria Math"/>
                                    </a:rPr>
                                    <m:t>) </m:t>
                                  </m:r>
                                </m:e>
                                <m:e/>
                              </m:mr>
                              <m:mr>
                                <m:e>
                                  <m:r>
                                    <a:rPr lang="en-US" b="1" i="1">
                                      <a:latin typeface="Cambria Math"/>
                                      <a:ea typeface="Cambria Math"/>
                                    </a:rPr>
                                    <m:t>𝜶</m:t>
                                  </m:r>
                                  <m:r>
                                    <a:rPr lang="en-US" b="1" i="1">
                                      <a:latin typeface="Cambria Math"/>
                                      <a:ea typeface="Cambria Math"/>
                                    </a:rPr>
                                    <m:t>(</m:t>
                                  </m:r>
                                  <m:sSup>
                                    <m:sSupPr>
                                      <m:ctrlPr>
                                        <a:rPr lang="en-US" b="1" i="1">
                                          <a:latin typeface="Cambria Math" panose="02040503050406030204" pitchFamily="18" charset="0"/>
                                          <a:ea typeface="Cambria Math"/>
                                        </a:rPr>
                                      </m:ctrlPr>
                                    </m:sSupPr>
                                    <m:e>
                                      <m:r>
                                        <a:rPr lang="en-US" b="1" i="1">
                                          <a:latin typeface="Cambria Math"/>
                                          <a:ea typeface="Cambria Math"/>
                                        </a:rPr>
                                        <m:t>𝝁</m:t>
                                      </m:r>
                                    </m:e>
                                    <m:sup>
                                      <m:r>
                                        <a:rPr lang="en-US" b="1" i="1">
                                          <a:latin typeface="Cambria Math"/>
                                          <a:ea typeface="Cambria Math"/>
                                        </a:rPr>
                                        <m:t>𝟐</m:t>
                                      </m:r>
                                    </m:sup>
                                  </m:sSup>
                                  <m:r>
                                    <a:rPr lang="en-US" b="1" i="1">
                                      <a:latin typeface="Cambria Math"/>
                                      <a:ea typeface="Cambria Math"/>
                                    </a:rPr>
                                    <m:t>)</m:t>
                                  </m:r>
                                </m:e>
                                <m:e/>
                              </m:mr>
                            </m:m>
                          </m:e>
                        </m:d>
                      </m:oMath>
                    </m:oMathPara>
                  </a14:m>
                  <a:endParaRPr lang="en-US" sz="2200" b="1" dirty="0"/>
                </a:p>
              </p:txBody>
            </p:sp>
          </mc:Choice>
          <mc:Fallback xmlns="">
            <p:sp>
              <p:nvSpPr>
                <p:cNvPr id="8" name="Rectangle 7"/>
                <p:cNvSpPr>
                  <a:spLocks noRot="1" noChangeAspect="1" noMove="1" noResize="1" noEditPoints="1" noAdjustHandles="1" noChangeArrowheads="1" noChangeShapeType="1" noTextEdit="1"/>
                </p:cNvSpPr>
                <p:nvPr/>
              </p:nvSpPr>
              <p:spPr>
                <a:xfrm>
                  <a:off x="948287" y="5030638"/>
                  <a:ext cx="3158942" cy="710194"/>
                </a:xfrm>
                <a:prstGeom prst="rect">
                  <a:avLst/>
                </a:prstGeom>
                <a:blipFill rotWithShape="0">
                  <a:blip r:embed="rId7"/>
                  <a:stretch>
                    <a:fillRect/>
                  </a:stretch>
                </a:blipFill>
              </p:spPr>
              <p:txBody>
                <a:bodyPr/>
                <a:lstStyle/>
                <a:p>
                  <a:r>
                    <a:rPr lang="en-US">
                      <a:noFill/>
                    </a:rPr>
                    <a:t> </a:t>
                  </a:r>
                </a:p>
              </p:txBody>
            </p:sp>
          </mc:Fallback>
        </mc:AlternateContent>
        <p:sp>
          <p:nvSpPr>
            <p:cNvPr id="10" name="Rectangle 9"/>
            <p:cNvSpPr/>
            <p:nvPr/>
          </p:nvSpPr>
          <p:spPr>
            <a:xfrm>
              <a:off x="1403648" y="5749898"/>
              <a:ext cx="4790414" cy="307777"/>
            </a:xfrm>
            <a:prstGeom prst="rect">
              <a:avLst/>
            </a:prstGeom>
          </p:spPr>
          <p:txBody>
            <a:bodyPr wrap="none">
              <a:spAutoFit/>
            </a:bodyPr>
            <a:lstStyle/>
            <a:p>
              <a:r>
                <a:rPr lang="en-US" sz="1400" b="1" dirty="0" smtClean="0">
                  <a:solidFill>
                    <a:schemeClr val="accent6"/>
                  </a:solidFill>
                  <a:latin typeface="Arial" pitchFamily="34" charset="0"/>
                  <a:cs typeface="Arial" pitchFamily="34" charset="0"/>
                </a:rPr>
                <a:t>S. </a:t>
              </a:r>
              <a:r>
                <a:rPr lang="en-US" sz="1400" b="1" dirty="0" err="1" smtClean="0">
                  <a:solidFill>
                    <a:schemeClr val="accent6"/>
                  </a:solidFill>
                  <a:latin typeface="Arial" pitchFamily="34" charset="0"/>
                  <a:cs typeface="Arial" pitchFamily="34" charset="0"/>
                </a:rPr>
                <a:t>Peigne</a:t>
              </a:r>
              <a:r>
                <a:rPr lang="en-US" sz="1400" b="1" dirty="0">
                  <a:solidFill>
                    <a:schemeClr val="accent6"/>
                  </a:solidFill>
                  <a:latin typeface="Arial" pitchFamily="34" charset="0"/>
                  <a:cs typeface="Arial" pitchFamily="34" charset="0"/>
                </a:rPr>
                <a:t> </a:t>
              </a:r>
              <a:r>
                <a:rPr lang="en-US" sz="1400" b="1" dirty="0" smtClean="0">
                  <a:solidFill>
                    <a:schemeClr val="accent6"/>
                  </a:solidFill>
                  <a:latin typeface="Arial" pitchFamily="34" charset="0"/>
                  <a:cs typeface="Arial" pitchFamily="34" charset="0"/>
                </a:rPr>
                <a:t>and A. </a:t>
              </a:r>
              <a:r>
                <a:rPr lang="en-US" sz="1400" b="1" dirty="0" err="1" smtClean="0">
                  <a:solidFill>
                    <a:schemeClr val="accent6"/>
                  </a:solidFill>
                  <a:latin typeface="Arial" pitchFamily="34" charset="0"/>
                  <a:cs typeface="Arial" pitchFamily="34" charset="0"/>
                </a:rPr>
                <a:t>Peshier</a:t>
              </a:r>
              <a:r>
                <a:rPr lang="en-US" sz="1400" b="1" dirty="0" smtClean="0">
                  <a:solidFill>
                    <a:schemeClr val="accent6"/>
                  </a:solidFill>
                  <a:latin typeface="Arial" pitchFamily="34" charset="0"/>
                  <a:cs typeface="Arial" pitchFamily="34" charset="0"/>
                </a:rPr>
                <a:t>, </a:t>
              </a:r>
              <a:r>
                <a:rPr lang="en-US" sz="1400" b="1" dirty="0" err="1" smtClean="0">
                  <a:solidFill>
                    <a:schemeClr val="accent6"/>
                  </a:solidFill>
                  <a:latin typeface="Arial" pitchFamily="34" charset="0"/>
                  <a:cs typeface="Arial" pitchFamily="34" charset="0"/>
                </a:rPr>
                <a:t>Phys.Rev</a:t>
              </a:r>
              <a:r>
                <a:rPr lang="en-US" sz="1400" b="1" dirty="0" smtClean="0">
                  <a:solidFill>
                    <a:schemeClr val="accent6"/>
                  </a:solidFill>
                  <a:latin typeface="Arial" pitchFamily="34" charset="0"/>
                  <a:cs typeface="Arial" pitchFamily="34" charset="0"/>
                </a:rPr>
                <a:t>. D77 (2008) 114017</a:t>
              </a:r>
              <a:endParaRPr lang="en-US" sz="1400" b="1" dirty="0">
                <a:solidFill>
                  <a:schemeClr val="accent6"/>
                </a:solidFill>
                <a:latin typeface="Arial" pitchFamily="34" charset="0"/>
                <a:cs typeface="Arial" pitchFamily="34" charset="0"/>
              </a:endParaRPr>
            </a:p>
          </p:txBody>
        </p:sp>
        <p:sp>
          <p:nvSpPr>
            <p:cNvPr id="13" name="Rectangle 12"/>
            <p:cNvSpPr/>
            <p:nvPr/>
          </p:nvSpPr>
          <p:spPr>
            <a:xfrm>
              <a:off x="3475798" y="5072079"/>
              <a:ext cx="646113" cy="668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536" y="3281782"/>
              <a:ext cx="8327462" cy="30428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650509" y="3380945"/>
              <a:ext cx="2818850" cy="1742085"/>
              <a:chOff x="5650509" y="3380945"/>
              <a:chExt cx="2818850" cy="1742085"/>
            </a:xfrm>
          </p:grpSpPr>
          <p:pic>
            <p:nvPicPr>
              <p:cNvPr id="1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0509" y="3380945"/>
                <a:ext cx="2818850" cy="174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796136" y="3657601"/>
                <a:ext cx="723937" cy="275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236296" y="4869160"/>
                <a:ext cx="288032" cy="253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172400" y="3380945"/>
                <a:ext cx="216024" cy="276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4896036" y="3380945"/>
              <a:ext cx="576064" cy="142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8529077"/>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CUJET</a:t>
            </a:r>
            <a:endParaRPr lang="en-US" dirty="0"/>
          </a:p>
        </p:txBody>
      </p:sp>
      <p:sp>
        <p:nvSpPr>
          <p:cNvPr id="7" name="Content Placeholder 6"/>
          <p:cNvSpPr>
            <a:spLocks noGrp="1"/>
          </p:cNvSpPr>
          <p:nvPr>
            <p:ph idx="1"/>
          </p:nvPr>
        </p:nvSpPr>
        <p:spPr>
          <a:xfrm>
            <a:off x="189615" y="877218"/>
            <a:ext cx="8915400" cy="5678759"/>
          </a:xfrm>
        </p:spPr>
        <p:txBody>
          <a:bodyPr>
            <a:normAutofit/>
          </a:bodyPr>
          <a:lstStyle/>
          <a:p>
            <a:r>
              <a:rPr lang="en-US" sz="2400" b="1" dirty="0" smtClean="0"/>
              <a:t>Geometry</a:t>
            </a:r>
          </a:p>
          <a:p>
            <a:pPr lvl="1"/>
            <a:r>
              <a:rPr lang="en-US" sz="2000" b="1" dirty="0" err="1" smtClean="0"/>
              <a:t>Glauber</a:t>
            </a:r>
            <a:r>
              <a:rPr lang="en-US" sz="2000" b="1" dirty="0" smtClean="0"/>
              <a:t> model</a:t>
            </a:r>
          </a:p>
          <a:p>
            <a:pPr lvl="1"/>
            <a:r>
              <a:rPr lang="en-US" sz="2000" b="1" dirty="0" err="1" smtClean="0"/>
              <a:t>Bjorken</a:t>
            </a:r>
            <a:r>
              <a:rPr lang="en-US" sz="2000" b="1" dirty="0" smtClean="0"/>
              <a:t> longitudinal expansion</a:t>
            </a:r>
          </a:p>
          <a:p>
            <a:r>
              <a:rPr lang="en-US" sz="2400" b="1" dirty="0" smtClean="0"/>
              <a:t>Energy loss</a:t>
            </a:r>
          </a:p>
          <a:p>
            <a:pPr lvl="1"/>
            <a:r>
              <a:rPr lang="en-US" sz="2000" b="1" dirty="0" smtClean="0"/>
              <a:t>Full jet path length integration</a:t>
            </a:r>
            <a:endParaRPr lang="en-US" sz="2000" b="1" dirty="0"/>
          </a:p>
          <a:p>
            <a:pPr marL="457200" lvl="1" indent="0">
              <a:buNone/>
            </a:pPr>
            <a:endParaRPr lang="en-US" sz="11100" b="1" dirty="0" smtClean="0">
              <a:solidFill>
                <a:schemeClr val="accent2"/>
              </a:solidFill>
            </a:endParaRPr>
          </a:p>
          <a:p>
            <a:pPr lvl="1"/>
            <a:r>
              <a:rPr lang="en-US" sz="2000" b="1" dirty="0" smtClean="0"/>
              <a:t>Collisional energy losses</a:t>
            </a:r>
          </a:p>
          <a:p>
            <a:pPr lvl="1"/>
            <a:r>
              <a:rPr lang="en-US" sz="2000" b="1" dirty="0" smtClean="0"/>
              <a:t>Gluon emission fluctuation effects</a:t>
            </a:r>
            <a:endParaRPr lang="en-US" sz="1700" b="1" dirty="0" smtClean="0"/>
          </a:p>
          <a:p>
            <a:r>
              <a:rPr lang="en-US" sz="2400" b="1" dirty="0" smtClean="0"/>
              <a:t>Detailed convolution over initial production spectra</a:t>
            </a:r>
          </a:p>
          <a:p>
            <a:r>
              <a:rPr lang="en-US" sz="2400" b="1" dirty="0" smtClean="0"/>
              <a:t>In vacuum Fragmentation Functions</a:t>
            </a:r>
          </a:p>
        </p:txBody>
      </p:sp>
      <mc:AlternateContent xmlns:mc="http://schemas.openxmlformats.org/markup-compatibility/2006" xmlns:a14="http://schemas.microsoft.com/office/drawing/2010/main">
        <mc:Choice Requires="a14">
          <p:sp>
            <p:nvSpPr>
              <p:cNvPr id="53" name="TextBox 52"/>
              <p:cNvSpPr txBox="1"/>
              <p:nvPr/>
            </p:nvSpPr>
            <p:spPr>
              <a:xfrm>
                <a:off x="6776133" y="3095464"/>
                <a:ext cx="2001317" cy="317716"/>
              </a:xfrm>
              <a:prstGeom prst="rect">
                <a:avLst/>
              </a:prstGeom>
              <a:noFill/>
              <a:ln w="127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n w="19050">
                            <a:noFill/>
                          </a:ln>
                          <a:solidFill>
                            <a:schemeClr val="accent2"/>
                          </a:solidFill>
                          <a:latin typeface="Cambria Math"/>
                          <a:ea typeface="Cambria Math"/>
                        </a:rPr>
                        <m:t>𝝁</m:t>
                      </m:r>
                      <m:d>
                        <m:dPr>
                          <m:ctrlPr>
                            <a:rPr lang="en-US" sz="1400" b="1" i="1" smtClean="0">
                              <a:ln w="19050">
                                <a:noFill/>
                              </a:ln>
                              <a:solidFill>
                                <a:schemeClr val="accent2"/>
                              </a:solidFill>
                              <a:latin typeface="Cambria Math" panose="02040503050406030204" pitchFamily="18" charset="0"/>
                              <a:ea typeface="Cambria Math"/>
                            </a:rPr>
                          </m:ctrlPr>
                        </m:dPr>
                        <m:e>
                          <m:r>
                            <a:rPr lang="en-US" sz="1400" b="1" i="1" smtClean="0">
                              <a:ln w="19050">
                                <a:noFill/>
                              </a:ln>
                              <a:solidFill>
                                <a:schemeClr val="accent2"/>
                              </a:solidFill>
                              <a:latin typeface="Cambria Math"/>
                              <a:ea typeface="Cambria Math"/>
                            </a:rPr>
                            <m:t>𝝉</m:t>
                          </m:r>
                        </m:e>
                      </m:d>
                      <m:r>
                        <a:rPr lang="en-US" sz="1400" b="1" i="1" smtClean="0">
                          <a:ln w="19050">
                            <a:noFill/>
                          </a:ln>
                          <a:solidFill>
                            <a:schemeClr val="accent2"/>
                          </a:solidFill>
                          <a:latin typeface="Cambria Math"/>
                          <a:ea typeface="Cambria Math"/>
                        </a:rPr>
                        <m:t>=</m:t>
                      </m:r>
                      <m:r>
                        <a:rPr lang="en-US" sz="1400" b="1" i="1" smtClean="0">
                          <a:ln w="19050">
                            <a:noFill/>
                          </a:ln>
                          <a:solidFill>
                            <a:schemeClr val="accent2"/>
                          </a:solidFill>
                          <a:latin typeface="Cambria Math"/>
                          <a:ea typeface="Cambria Math"/>
                        </a:rPr>
                        <m:t>𝒈𝑻</m:t>
                      </m:r>
                      <m:r>
                        <a:rPr lang="en-US" sz="1400" b="1" i="1" smtClean="0">
                          <a:ln w="19050">
                            <a:noFill/>
                          </a:ln>
                          <a:solidFill>
                            <a:schemeClr val="accent2"/>
                          </a:solidFill>
                          <a:latin typeface="Cambria Math"/>
                          <a:ea typeface="Cambria Math"/>
                        </a:rPr>
                        <m:t>(</m:t>
                      </m:r>
                      <m:sSub>
                        <m:sSubPr>
                          <m:ctrlPr>
                            <a:rPr lang="en-US" sz="1400" b="1" i="1">
                              <a:ln w="19050">
                                <a:noFill/>
                              </a:ln>
                              <a:solidFill>
                                <a:schemeClr val="accent2"/>
                              </a:solidFill>
                              <a:latin typeface="Cambria Math" panose="02040503050406030204" pitchFamily="18" charset="0"/>
                            </a:rPr>
                          </m:ctrlPr>
                        </m:sSubPr>
                        <m:e>
                          <m:r>
                            <a:rPr lang="en-US" sz="1400" b="1" i="1">
                              <a:ln w="19050">
                                <a:noFill/>
                              </a:ln>
                              <a:solidFill>
                                <a:schemeClr val="accent2"/>
                              </a:solidFill>
                              <a:latin typeface="Cambria Math"/>
                            </a:rPr>
                            <m:t>𝒙</m:t>
                          </m:r>
                        </m:e>
                        <m:sub>
                          <m:r>
                            <a:rPr lang="en-US" sz="1400" b="1" i="1">
                              <a:ln w="19050">
                                <a:noFill/>
                              </a:ln>
                              <a:solidFill>
                                <a:schemeClr val="accent2"/>
                              </a:solidFill>
                              <a:latin typeface="Cambria Math"/>
                              <a:ea typeface="Cambria Math"/>
                            </a:rPr>
                            <m:t>⊥</m:t>
                          </m:r>
                        </m:sub>
                      </m:sSub>
                      <m:r>
                        <a:rPr lang="en-US" sz="1400" b="1" i="1">
                          <a:ln w="19050">
                            <a:noFill/>
                          </a:ln>
                          <a:solidFill>
                            <a:schemeClr val="accent2"/>
                          </a:solidFill>
                          <a:latin typeface="Cambria Math"/>
                          <a:ea typeface="Cambria Math"/>
                        </a:rPr>
                        <m:t>+</m:t>
                      </m:r>
                      <m:acc>
                        <m:accPr>
                          <m:chr m:val="̂"/>
                          <m:ctrlPr>
                            <a:rPr lang="en-US" sz="1400" b="1" i="1">
                              <a:ln w="19050">
                                <a:noFill/>
                              </a:ln>
                              <a:solidFill>
                                <a:schemeClr val="accent2"/>
                              </a:solidFill>
                              <a:latin typeface="Cambria Math" panose="02040503050406030204" pitchFamily="18" charset="0"/>
                              <a:ea typeface="Cambria Math"/>
                            </a:rPr>
                          </m:ctrlPr>
                        </m:accPr>
                        <m:e>
                          <m:r>
                            <a:rPr lang="en-US" sz="1400" b="1" i="1">
                              <a:ln w="19050">
                                <a:noFill/>
                              </a:ln>
                              <a:solidFill>
                                <a:schemeClr val="accent2"/>
                              </a:solidFill>
                              <a:latin typeface="Cambria Math"/>
                              <a:ea typeface="Cambria Math"/>
                            </a:rPr>
                            <m:t>𝝓</m:t>
                          </m:r>
                        </m:e>
                      </m:acc>
                      <m:r>
                        <a:rPr lang="en-US" sz="1400" b="1" i="1">
                          <a:ln w="19050">
                            <a:noFill/>
                          </a:ln>
                          <a:solidFill>
                            <a:schemeClr val="accent2"/>
                          </a:solidFill>
                          <a:latin typeface="Cambria Math"/>
                          <a:ea typeface="Cambria Math"/>
                        </a:rPr>
                        <m:t>𝝉</m:t>
                      </m:r>
                      <m:r>
                        <a:rPr lang="en-US" sz="1400" b="1" i="1">
                          <a:ln w="19050">
                            <a:noFill/>
                          </a:ln>
                          <a:solidFill>
                            <a:schemeClr val="accent2"/>
                          </a:solidFill>
                          <a:latin typeface="Cambria Math"/>
                          <a:ea typeface="Cambria Math"/>
                        </a:rPr>
                        <m:t>,</m:t>
                      </m:r>
                      <m:r>
                        <a:rPr lang="en-US" sz="1400" b="1" i="1">
                          <a:ln w="19050">
                            <a:noFill/>
                          </a:ln>
                          <a:solidFill>
                            <a:schemeClr val="accent2"/>
                          </a:solidFill>
                          <a:latin typeface="Cambria Math"/>
                          <a:ea typeface="Cambria Math"/>
                        </a:rPr>
                        <m:t>𝝉</m:t>
                      </m:r>
                      <m:r>
                        <a:rPr lang="en-US" sz="1400" b="1" i="1" smtClean="0">
                          <a:ln w="19050">
                            <a:noFill/>
                          </a:ln>
                          <a:solidFill>
                            <a:schemeClr val="accent2"/>
                          </a:solidFill>
                          <a:latin typeface="Cambria Math"/>
                          <a:ea typeface="Cambria Math"/>
                        </a:rPr>
                        <m:t>)</m:t>
                      </m:r>
                    </m:oMath>
                  </m:oMathPara>
                </a14:m>
                <a:endParaRPr lang="en-US" sz="1400" b="1" dirty="0">
                  <a:ln w="19050">
                    <a:noFill/>
                  </a:ln>
                  <a:solidFill>
                    <a:schemeClr val="accent2"/>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776133" y="3095464"/>
                <a:ext cx="2001317" cy="317716"/>
              </a:xfrm>
              <a:prstGeom prst="rect">
                <a:avLst/>
              </a:prstGeom>
              <a:blipFill rotWithShape="0">
                <a:blip r:embed="rId2"/>
                <a:stretch>
                  <a:fillRect t="-1852" b="-5556"/>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459571" y="3442942"/>
                <a:ext cx="2634439" cy="337913"/>
              </a:xfrm>
              <a:prstGeom prst="rect">
                <a:avLst/>
              </a:prstGeom>
              <a:noFill/>
              <a:ln w="127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accent2"/>
                          </a:solidFill>
                          <a:latin typeface="Cambria Math"/>
                          <a:ea typeface="Cambria Math"/>
                        </a:rPr>
                        <m:t>𝝌</m:t>
                      </m:r>
                      <m:d>
                        <m:dPr>
                          <m:ctrlPr>
                            <a:rPr lang="en-US" sz="1400" b="1" i="1" smtClean="0">
                              <a:solidFill>
                                <a:schemeClr val="accent2"/>
                              </a:solidFill>
                              <a:latin typeface="Cambria Math" panose="02040503050406030204" pitchFamily="18" charset="0"/>
                              <a:ea typeface="Cambria Math"/>
                            </a:rPr>
                          </m:ctrlPr>
                        </m:dPr>
                        <m:e>
                          <m:r>
                            <a:rPr lang="en-US" sz="1400" b="1" i="1" smtClean="0">
                              <a:solidFill>
                                <a:schemeClr val="accent2"/>
                              </a:solidFill>
                              <a:latin typeface="Cambria Math"/>
                              <a:ea typeface="Cambria Math"/>
                            </a:rPr>
                            <m:t>𝝉</m:t>
                          </m:r>
                        </m:e>
                      </m:d>
                      <m:r>
                        <a:rPr lang="en-US" sz="1400" b="1" i="1" smtClean="0">
                          <a:solidFill>
                            <a:schemeClr val="accent2"/>
                          </a:solidFill>
                          <a:latin typeface="Cambria Math"/>
                          <a:ea typeface="Cambria Math"/>
                        </a:rPr>
                        <m:t>=</m:t>
                      </m:r>
                      <m:sSup>
                        <m:sSupPr>
                          <m:ctrlPr>
                            <a:rPr lang="en-US" sz="1400" b="1" i="1" smtClean="0">
                              <a:solidFill>
                                <a:schemeClr val="accent2"/>
                              </a:solidFill>
                              <a:latin typeface="Cambria Math" panose="02040503050406030204" pitchFamily="18" charset="0"/>
                              <a:ea typeface="Cambria Math"/>
                            </a:rPr>
                          </m:ctrlPr>
                        </m:sSupPr>
                        <m:e>
                          <m:r>
                            <a:rPr lang="en-US" sz="1400" b="1" i="1" smtClean="0">
                              <a:solidFill>
                                <a:schemeClr val="accent2"/>
                              </a:solidFill>
                              <a:latin typeface="Cambria Math"/>
                              <a:ea typeface="Cambria Math"/>
                            </a:rPr>
                            <m:t>𝑴</m:t>
                          </m:r>
                        </m:e>
                        <m:sup>
                          <m:r>
                            <a:rPr lang="en-US" sz="1400" b="1" i="1" smtClean="0">
                              <a:solidFill>
                                <a:schemeClr val="accent2"/>
                              </a:solidFill>
                              <a:latin typeface="Cambria Math"/>
                              <a:ea typeface="Cambria Math"/>
                            </a:rPr>
                            <m:t>𝟐</m:t>
                          </m:r>
                        </m:sup>
                      </m:sSup>
                      <m:sSup>
                        <m:sSupPr>
                          <m:ctrlPr>
                            <a:rPr lang="en-US" sz="1400" b="1" i="1" smtClean="0">
                              <a:solidFill>
                                <a:schemeClr val="accent2"/>
                              </a:solidFill>
                              <a:latin typeface="Cambria Math" panose="02040503050406030204" pitchFamily="18" charset="0"/>
                              <a:ea typeface="Cambria Math"/>
                            </a:rPr>
                          </m:ctrlPr>
                        </m:sSupPr>
                        <m:e>
                          <m:r>
                            <a:rPr lang="en-US" sz="1400" b="1" i="1" smtClean="0">
                              <a:solidFill>
                                <a:schemeClr val="accent2"/>
                              </a:solidFill>
                              <a:latin typeface="Cambria Math"/>
                              <a:ea typeface="Cambria Math"/>
                            </a:rPr>
                            <m:t>𝒙</m:t>
                          </m:r>
                        </m:e>
                        <m:sup>
                          <m:r>
                            <a:rPr lang="en-US" sz="1400" b="1" i="1" smtClean="0">
                              <a:solidFill>
                                <a:schemeClr val="accent2"/>
                              </a:solidFill>
                              <a:latin typeface="Cambria Math"/>
                              <a:ea typeface="Cambria Math"/>
                            </a:rPr>
                            <m:t>𝟐</m:t>
                          </m:r>
                        </m:sup>
                      </m:sSup>
                      <m:r>
                        <a:rPr lang="en-US" sz="1400" b="1" i="1" smtClean="0">
                          <a:solidFill>
                            <a:schemeClr val="accent2"/>
                          </a:solidFill>
                          <a:latin typeface="Cambria Math"/>
                          <a:ea typeface="Cambria Math"/>
                        </a:rPr>
                        <m:t>+</m:t>
                      </m:r>
                      <m:sSup>
                        <m:sSupPr>
                          <m:ctrlPr>
                            <a:rPr lang="en-US" sz="1400" b="1" i="1">
                              <a:solidFill>
                                <a:schemeClr val="accent2"/>
                              </a:solidFill>
                              <a:latin typeface="Cambria Math" panose="02040503050406030204" pitchFamily="18" charset="0"/>
                              <a:ea typeface="Cambria Math"/>
                            </a:rPr>
                          </m:ctrlPr>
                        </m:sSupPr>
                        <m:e>
                          <m:sSub>
                            <m:sSubPr>
                              <m:ctrlPr>
                                <a:rPr lang="en-US" sz="1400" b="1" i="1">
                                  <a:solidFill>
                                    <a:schemeClr val="accent2"/>
                                  </a:solidFill>
                                  <a:latin typeface="Cambria Math" panose="02040503050406030204" pitchFamily="18" charset="0"/>
                                  <a:ea typeface="Cambria Math"/>
                                </a:rPr>
                              </m:ctrlPr>
                            </m:sSubPr>
                            <m:e>
                              <m:r>
                                <a:rPr lang="en-US" sz="1400" b="1" i="1">
                                  <a:solidFill>
                                    <a:schemeClr val="accent2"/>
                                  </a:solidFill>
                                  <a:latin typeface="Cambria Math"/>
                                  <a:ea typeface="Cambria Math"/>
                                </a:rPr>
                                <m:t>𝒎</m:t>
                              </m:r>
                            </m:e>
                            <m:sub>
                              <m:r>
                                <a:rPr lang="en-US" sz="1400" b="1" i="1">
                                  <a:solidFill>
                                    <a:schemeClr val="accent2"/>
                                  </a:solidFill>
                                  <a:latin typeface="Cambria Math"/>
                                  <a:ea typeface="Cambria Math"/>
                                </a:rPr>
                                <m:t>𝒈</m:t>
                              </m:r>
                            </m:sub>
                          </m:sSub>
                        </m:e>
                        <m:sup>
                          <m:r>
                            <a:rPr lang="en-US" sz="1400" b="1" i="1">
                              <a:solidFill>
                                <a:schemeClr val="accent2"/>
                              </a:solidFill>
                              <a:latin typeface="Cambria Math"/>
                              <a:ea typeface="Cambria Math"/>
                            </a:rPr>
                            <m:t>𝟐</m:t>
                          </m:r>
                        </m:sup>
                      </m:sSup>
                      <m:d>
                        <m:dPr>
                          <m:ctrlPr>
                            <a:rPr lang="en-US" sz="1400" b="1" i="1">
                              <a:solidFill>
                                <a:schemeClr val="accent2"/>
                              </a:solidFill>
                              <a:latin typeface="Cambria Math" panose="02040503050406030204" pitchFamily="18" charset="0"/>
                              <a:ea typeface="Cambria Math"/>
                            </a:rPr>
                          </m:ctrlPr>
                        </m:dPr>
                        <m:e>
                          <m:r>
                            <a:rPr lang="en-US" sz="1400" b="1" i="1">
                              <a:solidFill>
                                <a:schemeClr val="accent2"/>
                              </a:solidFill>
                              <a:latin typeface="Cambria Math"/>
                              <a:ea typeface="Cambria Math"/>
                            </a:rPr>
                            <m:t>𝝉</m:t>
                          </m:r>
                        </m:e>
                      </m:d>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𝟏</m:t>
                      </m:r>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𝒙</m:t>
                      </m:r>
                      <m:r>
                        <a:rPr lang="en-US" sz="1400" b="1" i="1" smtClean="0">
                          <a:solidFill>
                            <a:schemeClr val="accent2"/>
                          </a:solidFill>
                          <a:latin typeface="Cambria Math"/>
                          <a:ea typeface="Cambria Math"/>
                        </a:rPr>
                        <m:t>)</m:t>
                      </m:r>
                    </m:oMath>
                  </m:oMathPara>
                </a14:m>
                <a:endParaRPr lang="en-US" sz="1400" b="1" dirty="0">
                  <a:solidFill>
                    <a:schemeClr val="accent2"/>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459571" y="3442942"/>
                <a:ext cx="2634439" cy="337913"/>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p:grpSp>
        <p:nvGrpSpPr>
          <p:cNvPr id="9" name="Group 8"/>
          <p:cNvGrpSpPr/>
          <p:nvPr/>
        </p:nvGrpSpPr>
        <p:grpSpPr>
          <a:xfrm>
            <a:off x="230891" y="3000289"/>
            <a:ext cx="6069998" cy="2069497"/>
            <a:chOff x="239357" y="3093422"/>
            <a:chExt cx="6069998" cy="2069497"/>
          </a:xfrm>
        </p:grpSpPr>
        <mc:AlternateContent xmlns:mc="http://schemas.openxmlformats.org/markup-compatibility/2006" xmlns:a14="http://schemas.microsoft.com/office/drawing/2010/main">
          <mc:Choice Requires="a14">
            <p:sp>
              <p:nvSpPr>
                <p:cNvPr id="3" name="TextBox 2"/>
                <p:cNvSpPr txBox="1"/>
                <p:nvPr/>
              </p:nvSpPr>
              <p:spPr>
                <a:xfrm>
                  <a:off x="239357" y="3093422"/>
                  <a:ext cx="5627951" cy="671466"/>
                </a:xfrm>
                <a:prstGeom prst="rect">
                  <a:avLst/>
                </a:prstGeom>
                <a:noFill/>
              </p:spPr>
              <p:txBody>
                <a:bodyPr wrap="none" lIns="0" tIns="0" rIns="0" bIns="0" rtlCol="0">
                  <a:spAutoFit/>
                </a:bodyPr>
                <a:lstStyle/>
                <a:p>
                  <a:pPr lvl="1"/>
                  <a14:m>
                    <m:oMathPara xmlns:m="http://schemas.openxmlformats.org/officeDocument/2006/math">
                      <m:oMathParaPr>
                        <m:jc m:val="centerGroup"/>
                      </m:oMathParaPr>
                      <m:oMath xmlns:m="http://schemas.openxmlformats.org/officeDocument/2006/math">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rPr>
                                  <m:t>𝒅𝑵</m:t>
                                </m:r>
                              </m:e>
                              <m:sub>
                                <m:r>
                                  <a:rPr lang="en-US" sz="1600" b="1" i="1">
                                    <a:latin typeface="Cambria Math"/>
                                  </a:rPr>
                                  <m:t>𝒈</m:t>
                                </m:r>
                              </m:sub>
                            </m:sSub>
                          </m:num>
                          <m:den>
                            <m:r>
                              <a:rPr lang="en-US" sz="1600" b="1" i="1">
                                <a:latin typeface="Cambria Math"/>
                              </a:rPr>
                              <m:t>𝒅𝒙</m:t>
                            </m:r>
                          </m:den>
                        </m:f>
                        <m:d>
                          <m:dPr>
                            <m:ctrlPr>
                              <a:rPr lang="en-US" sz="1600" b="1" i="1">
                                <a:solidFill>
                                  <a:schemeClr val="accent2"/>
                                </a:solidFill>
                                <a:latin typeface="Cambria Math" panose="02040503050406030204" pitchFamily="18" charset="0"/>
                              </a:rPr>
                            </m:ctrlPr>
                          </m:dPr>
                          <m:e>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rPr>
                                  <m:t>𝒙</m:t>
                                </m:r>
                              </m:e>
                              <m:sub>
                                <m:r>
                                  <a:rPr lang="en-US" sz="1600" b="1" i="1">
                                    <a:solidFill>
                                      <a:schemeClr val="accent2"/>
                                    </a:solidFill>
                                    <a:latin typeface="Cambria Math"/>
                                    <a:ea typeface="Cambria Math"/>
                                  </a:rPr>
                                  <m:t>⊥</m:t>
                                </m:r>
                              </m:sub>
                            </m:sSub>
                            <m:r>
                              <a:rPr lang="en-US" sz="1600" b="1" i="1">
                                <a:solidFill>
                                  <a:schemeClr val="accent2"/>
                                </a:solidFill>
                                <a:latin typeface="Cambria Math"/>
                              </a:rPr>
                              <m:t>,</m:t>
                            </m:r>
                            <m:r>
                              <a:rPr lang="en-US" sz="1600" b="1" i="1">
                                <a:solidFill>
                                  <a:schemeClr val="accent2"/>
                                </a:solidFill>
                                <a:latin typeface="Cambria Math"/>
                                <a:ea typeface="Cambria Math"/>
                              </a:rPr>
                              <m:t>𝝓</m:t>
                            </m:r>
                          </m:e>
                        </m:d>
                        <m:r>
                          <a:rPr lang="en-US" sz="1600" b="1" i="1">
                            <a:latin typeface="Cambria Math"/>
                          </a:rPr>
                          <m:t>=</m:t>
                        </m:r>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rPr>
                                  <m:t>𝑪</m:t>
                                </m:r>
                              </m:e>
                              <m:sub>
                                <m:r>
                                  <a:rPr lang="en-US" sz="1600" b="1" i="1">
                                    <a:latin typeface="Cambria Math"/>
                                  </a:rPr>
                                  <m:t>𝑹</m:t>
                                </m:r>
                              </m:sub>
                            </m:sSub>
                          </m:num>
                          <m:den>
                            <m:r>
                              <a:rPr lang="en-US" sz="1600" b="1" i="1">
                                <a:latin typeface="Cambria Math"/>
                                <a:ea typeface="Cambria Math"/>
                              </a:rPr>
                              <m:t>𝝅</m:t>
                            </m:r>
                          </m:den>
                        </m:f>
                        <m:nary>
                          <m:naryPr>
                            <m:limLoc m:val="undOvr"/>
                            <m:subHide m:val="on"/>
                            <m:supHide m:val="on"/>
                            <m:ctrlPr>
                              <a:rPr lang="en-US" sz="1600" b="1" i="1">
                                <a:solidFill>
                                  <a:schemeClr val="accent2"/>
                                </a:solidFill>
                                <a:latin typeface="Cambria Math" panose="02040503050406030204" pitchFamily="18" charset="0"/>
                              </a:rPr>
                            </m:ctrlPr>
                          </m:naryPr>
                          <m:sub/>
                          <m:sup/>
                          <m:e>
                            <m:r>
                              <a:rPr lang="en-US" sz="1600" b="1" i="1">
                                <a:solidFill>
                                  <a:schemeClr val="accent2"/>
                                </a:solidFill>
                                <a:latin typeface="Cambria Math"/>
                              </a:rPr>
                              <m:t>𝒅</m:t>
                            </m:r>
                            <m:r>
                              <a:rPr lang="en-US" sz="1600" b="1" i="1">
                                <a:solidFill>
                                  <a:schemeClr val="accent2"/>
                                </a:solidFill>
                                <a:latin typeface="Cambria Math"/>
                                <a:ea typeface="Cambria Math"/>
                              </a:rPr>
                              <m:t>𝝉</m:t>
                            </m:r>
                            <m:r>
                              <a:rPr lang="en-US" sz="1600" b="1" i="1">
                                <a:solidFill>
                                  <a:schemeClr val="accent2"/>
                                </a:solidFill>
                                <a:latin typeface="Cambria Math" panose="02040503050406030204" pitchFamily="18" charset="0"/>
                                <a:ea typeface="Cambria Math"/>
                              </a:rPr>
                              <m:t> </m:t>
                            </m:r>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panose="02040503050406030204" pitchFamily="18" charset="0"/>
                                    <a:ea typeface="Cambria Math"/>
                                  </a:rPr>
                                  <m:t>𝒔</m:t>
                                </m:r>
                              </m:sub>
                            </m:sSub>
                            <m:d>
                              <m:dPr>
                                <m:ctrlPr>
                                  <a:rPr lang="en-US" sz="1600" b="1" i="1">
                                    <a:solidFill>
                                      <a:schemeClr val="accent2"/>
                                    </a:solidFill>
                                    <a:latin typeface="Cambria Math" panose="02040503050406030204" pitchFamily="18" charset="0"/>
                                  </a:rPr>
                                </m:ctrlPr>
                              </m:dPr>
                              <m:e>
                                <m:r>
                                  <a:rPr lang="en-US" sz="1600" b="1" i="1">
                                    <a:solidFill>
                                      <a:schemeClr val="accent2"/>
                                    </a:solidFill>
                                    <a:latin typeface="Cambria Math"/>
                                    <a:ea typeface="Cambria Math"/>
                                  </a:rPr>
                                  <m:t>𝝉</m:t>
                                </m:r>
                              </m:e>
                            </m:d>
                            <m:f>
                              <m:fPr>
                                <m:ctrlPr>
                                  <a:rPr lang="en-US" sz="1600" b="1" i="1">
                                    <a:latin typeface="Cambria Math" panose="02040503050406030204" pitchFamily="18" charset="0"/>
                                  </a:rPr>
                                </m:ctrlPr>
                              </m:fPr>
                              <m:num>
                                <m:sSup>
                                  <m:sSupPr>
                                    <m:ctrlPr>
                                      <a:rPr lang="en-US" sz="1600" b="1" i="1">
                                        <a:latin typeface="Cambria Math" panose="02040503050406030204" pitchFamily="18" charset="0"/>
                                      </a:rPr>
                                    </m:ctrlPr>
                                  </m:sSupPr>
                                  <m:e>
                                    <m:r>
                                      <a:rPr lang="en-US" sz="1600" b="1" i="1">
                                        <a:latin typeface="Cambria Math"/>
                                      </a:rPr>
                                      <m:t>𝒅</m:t>
                                    </m:r>
                                  </m:e>
                                  <m:sup>
                                    <m:r>
                                      <a:rPr lang="en-US" sz="1600" b="1" i="1">
                                        <a:latin typeface="Cambria Math"/>
                                      </a:rPr>
                                      <m:t>𝟐</m:t>
                                    </m:r>
                                  </m:sup>
                                </m:sSup>
                                <m:r>
                                  <a:rPr lang="en-US" sz="1600" b="1" i="1">
                                    <a:latin typeface="Cambria Math"/>
                                  </a:rPr>
                                  <m:t>𝒌</m:t>
                                </m:r>
                              </m:num>
                              <m:den>
                                <m:r>
                                  <a:rPr lang="en-US" sz="1600" b="1" i="1">
                                    <a:latin typeface="Cambria Math"/>
                                    <a:ea typeface="Cambria Math"/>
                                  </a:rPr>
                                  <m:t>𝝅</m:t>
                                </m:r>
                              </m:den>
                            </m:f>
                            <m:f>
                              <m:fPr>
                                <m:ctrlPr>
                                  <a:rPr lang="en-US" sz="1600" b="1" i="1">
                                    <a:latin typeface="Cambria Math" panose="02040503050406030204" pitchFamily="18" charset="0"/>
                                  </a:rPr>
                                </m:ctrlPr>
                              </m:fPr>
                              <m:num>
                                <m:sSup>
                                  <m:sSupPr>
                                    <m:ctrlPr>
                                      <a:rPr lang="en-US" sz="1600" b="1" i="1">
                                        <a:latin typeface="Cambria Math" panose="02040503050406030204" pitchFamily="18" charset="0"/>
                                      </a:rPr>
                                    </m:ctrlPr>
                                  </m:sSupPr>
                                  <m:e>
                                    <m:r>
                                      <a:rPr lang="en-US" sz="1600" b="1" i="1">
                                        <a:latin typeface="Cambria Math"/>
                                      </a:rPr>
                                      <m:t>𝒅</m:t>
                                    </m:r>
                                  </m:e>
                                  <m:sup>
                                    <m:r>
                                      <a:rPr lang="en-US" sz="1600" b="1" i="1">
                                        <a:latin typeface="Cambria Math"/>
                                      </a:rPr>
                                      <m:t>𝟐</m:t>
                                    </m:r>
                                  </m:sup>
                                </m:sSup>
                                <m:r>
                                  <a:rPr lang="en-US" sz="1600" b="1" i="1">
                                    <a:latin typeface="Cambria Math"/>
                                  </a:rPr>
                                  <m:t>𝒒</m:t>
                                </m:r>
                              </m:num>
                              <m:den>
                                <m:r>
                                  <a:rPr lang="en-US" sz="1600" b="1" i="1">
                                    <a:latin typeface="Cambria Math"/>
                                    <a:ea typeface="Cambria Math"/>
                                  </a:rPr>
                                  <m:t>𝝅</m:t>
                                </m:r>
                              </m:den>
                            </m:f>
                          </m:e>
                        </m:nary>
                        <m:f>
                          <m:fPr>
                            <m:ctrlPr>
                              <a:rPr lang="en-US" sz="1600" b="1" i="1">
                                <a:latin typeface="Cambria Math" panose="02040503050406030204" pitchFamily="18" charset="0"/>
                              </a:rPr>
                            </m:ctrlPr>
                          </m:fPr>
                          <m:num>
                            <m:r>
                              <a:rPr lang="en-US" sz="1600" b="1" i="1">
                                <a:latin typeface="Cambria Math"/>
                              </a:rPr>
                              <m:t>𝟏</m:t>
                            </m:r>
                          </m:num>
                          <m:den>
                            <m:r>
                              <a:rPr lang="en-US" sz="1600" b="1" i="1">
                                <a:latin typeface="Cambria Math"/>
                              </a:rPr>
                              <m:t>𝒙</m:t>
                            </m:r>
                          </m:den>
                        </m:f>
                        <m:f>
                          <m:fPr>
                            <m:ctrlPr>
                              <a:rPr lang="en-US" sz="1600" b="1" i="1">
                                <a:latin typeface="Cambria Math" panose="02040503050406030204" pitchFamily="18" charset="0"/>
                                <a:ea typeface="Cambria Math"/>
                              </a:rPr>
                            </m:ctrlPr>
                          </m:fPr>
                          <m:num>
                            <m:box>
                              <m:boxPr>
                                <m:ctrlPr>
                                  <a:rPr lang="en-US" sz="1600" b="1" i="1">
                                    <a:latin typeface="Cambria Math" panose="02040503050406030204" pitchFamily="18" charset="0"/>
                                    <a:ea typeface="Cambria Math"/>
                                  </a:rPr>
                                </m:ctrlPr>
                              </m:boxPr>
                              <m:e>
                                <m:argPr>
                                  <m:argSz m:val="-1"/>
                                </m:argPr>
                                <m:f>
                                  <m:fPr>
                                    <m:ctrlPr>
                                      <a:rPr lang="en-US" sz="1600" b="1" i="1">
                                        <a:latin typeface="Cambria Math" panose="02040503050406030204" pitchFamily="18" charset="0"/>
                                        <a:ea typeface="Cambria Math"/>
                                      </a:rPr>
                                    </m:ctrlPr>
                                  </m:fPr>
                                  <m:num>
                                    <m:r>
                                      <a:rPr lang="en-US" sz="1600" b="1" i="1">
                                        <a:latin typeface="Cambria Math"/>
                                        <a:ea typeface="Cambria Math"/>
                                      </a:rPr>
                                      <m:t>𝟗</m:t>
                                    </m:r>
                                  </m:num>
                                  <m:den>
                                    <m:r>
                                      <a:rPr lang="en-US" sz="1600" b="1" i="1">
                                        <a:latin typeface="Cambria Math"/>
                                        <a:ea typeface="Cambria Math"/>
                                      </a:rPr>
                                      <m:t>𝟐</m:t>
                                    </m:r>
                                  </m:den>
                                </m:f>
                                <m:r>
                                  <a:rPr lang="en-US" sz="1600" b="1" i="1">
                                    <a:latin typeface="Cambria Math"/>
                                    <a:ea typeface="Cambria Math"/>
                                  </a:rPr>
                                  <m:t>𝝅</m:t>
                                </m:r>
                                <m:sSubSup>
                                  <m:sSubSupPr>
                                    <m:ctrlPr>
                                      <a:rPr lang="en-US" sz="1600" b="1" i="1">
                                        <a:solidFill>
                                          <a:schemeClr val="accent2"/>
                                        </a:solidFill>
                                        <a:latin typeface="Cambria Math" panose="02040503050406030204" pitchFamily="18" charset="0"/>
                                        <a:ea typeface="Cambria Math"/>
                                      </a:rPr>
                                    </m:ctrlPr>
                                  </m:sSubSupPr>
                                  <m:e>
                                    <m:r>
                                      <a:rPr lang="en-US" sz="1600" b="1" i="1">
                                        <a:solidFill>
                                          <a:schemeClr val="accent2"/>
                                        </a:solidFill>
                                        <a:latin typeface="Cambria Math" panose="02040503050406030204" pitchFamily="18" charset="0"/>
                                        <a:ea typeface="Cambria Math" panose="02040503050406030204" pitchFamily="18" charset="0"/>
                                      </a:rPr>
                                      <m:t>𝜶</m:t>
                                    </m:r>
                                  </m:e>
                                  <m:sub>
                                    <m:r>
                                      <a:rPr lang="en-US" sz="1600" b="1" i="1">
                                        <a:solidFill>
                                          <a:schemeClr val="accent2"/>
                                        </a:solidFill>
                                        <a:latin typeface="Cambria Math" panose="02040503050406030204" pitchFamily="18" charset="0"/>
                                        <a:ea typeface="Cambria Math"/>
                                      </a:rPr>
                                      <m:t>𝒔</m:t>
                                    </m:r>
                                  </m:sub>
                                  <m:sup>
                                    <m:r>
                                      <a:rPr lang="en-US" sz="1600" b="1" i="1">
                                        <a:solidFill>
                                          <a:schemeClr val="accent2"/>
                                        </a:solidFill>
                                        <a:latin typeface="Cambria Math" panose="02040503050406030204" pitchFamily="18" charset="0"/>
                                        <a:ea typeface="Cambria Math"/>
                                      </a:rPr>
                                      <m:t>𝟐</m:t>
                                    </m:r>
                                  </m:sup>
                                </m:sSubSup>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e>
                            </m:box>
                          </m:num>
                          <m:den>
                            <m:sSup>
                              <m:sSupPr>
                                <m:ctrlPr>
                                  <a:rPr lang="en-US" sz="1600" b="1" i="1">
                                    <a:latin typeface="Cambria Math" panose="02040503050406030204" pitchFamily="18" charset="0"/>
                                    <a:ea typeface="Cambria Math"/>
                                  </a:rPr>
                                </m:ctrlPr>
                              </m:sSupPr>
                              <m:e>
                                <m:r>
                                  <a:rPr lang="en-US" sz="1600" b="1" i="1">
                                    <a:latin typeface="Cambria Math"/>
                                    <a:ea typeface="Cambria Math"/>
                                  </a:rPr>
                                  <m:t>𝒒</m:t>
                                </m:r>
                              </m:e>
                              <m:sup>
                                <m:r>
                                  <a:rPr lang="en-US" sz="1600" b="1" i="1">
                                    <a:latin typeface="Cambria Math"/>
                                    <a:ea typeface="Cambria Math"/>
                                  </a:rPr>
                                  <m:t>𝟐</m:t>
                                </m:r>
                              </m:sup>
                            </m:sSup>
                            <m:d>
                              <m:dPr>
                                <m:ctrlPr>
                                  <a:rPr lang="en-US" sz="1600" b="1" i="1">
                                    <a:latin typeface="Cambria Math" panose="02040503050406030204" pitchFamily="18" charset="0"/>
                                    <a:ea typeface="Cambria Math"/>
                                  </a:rPr>
                                </m:ctrlPr>
                              </m:dPr>
                              <m:e>
                                <m:sSup>
                                  <m:sSupPr>
                                    <m:ctrlPr>
                                      <a:rPr lang="en-US" sz="1600" b="1" i="1">
                                        <a:latin typeface="Cambria Math" panose="02040503050406030204" pitchFamily="18" charset="0"/>
                                        <a:ea typeface="Cambria Math"/>
                                      </a:rPr>
                                    </m:ctrlPr>
                                  </m:sSupPr>
                                  <m:e>
                                    <m:r>
                                      <a:rPr lang="en-US" sz="1600" b="1" i="1">
                                        <a:latin typeface="Cambria Math"/>
                                        <a:ea typeface="Cambria Math"/>
                                      </a:rPr>
                                      <m:t>𝒒</m:t>
                                    </m:r>
                                  </m:e>
                                  <m:sup>
                                    <m:r>
                                      <a:rPr lang="en-US" sz="1600" b="1" i="1">
                                        <a:latin typeface="Cambria Math"/>
                                        <a:ea typeface="Cambria Math"/>
                                      </a:rPr>
                                      <m:t>𝟐</m:t>
                                    </m:r>
                                  </m:sup>
                                </m:sSup>
                                <m:r>
                                  <a:rPr lang="en-US" sz="1600" b="1" i="1">
                                    <a:latin typeface="Cambria Math"/>
                                    <a:ea typeface="Cambria Math"/>
                                  </a:rPr>
                                  <m:t>+</m:t>
                                </m:r>
                                <m:sSup>
                                  <m:sSupPr>
                                    <m:ctrlPr>
                                      <a:rPr lang="en-US" sz="1600" b="1" i="1">
                                        <a:solidFill>
                                          <a:schemeClr val="accent2"/>
                                        </a:solidFill>
                                        <a:latin typeface="Cambria Math" panose="02040503050406030204" pitchFamily="18" charset="0"/>
                                        <a:ea typeface="Cambria Math"/>
                                      </a:rPr>
                                    </m:ctrlPr>
                                  </m:sSupPr>
                                  <m:e>
                                    <m:r>
                                      <a:rPr lang="en-US" sz="1600" b="1" i="1">
                                        <a:solidFill>
                                          <a:schemeClr val="accent2"/>
                                        </a:solidFill>
                                        <a:latin typeface="Cambria Math"/>
                                        <a:ea typeface="Cambria Math"/>
                                      </a:rPr>
                                      <m:t>𝝁</m:t>
                                    </m:r>
                                  </m:e>
                                  <m:sup>
                                    <m:r>
                                      <a:rPr lang="en-US" sz="1600" b="1" i="1">
                                        <a:solidFill>
                                          <a:schemeClr val="accent2"/>
                                        </a:solidFill>
                                        <a:latin typeface="Cambria Math"/>
                                        <a:ea typeface="Cambria Math"/>
                                      </a:rPr>
                                      <m:t>𝟐</m:t>
                                    </m:r>
                                  </m:sup>
                                </m:sSup>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e>
                            </m:d>
                          </m:den>
                        </m:f>
                        <m:r>
                          <a:rPr lang="en-US" sz="1600" b="1" i="1">
                            <a:latin typeface="Cambria Math"/>
                            <a:ea typeface="Cambria Math"/>
                          </a:rPr>
                          <m:t>×</m:t>
                        </m:r>
                      </m:oMath>
                    </m:oMathPara>
                  </a14:m>
                  <a:endParaRPr lang="en-US" sz="1600" b="1" i="1" dirty="0">
                    <a:latin typeface="Cambria Math"/>
                    <a:ea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9357" y="3093422"/>
                  <a:ext cx="5627951" cy="67146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63688" y="3716598"/>
                  <a:ext cx="4514954" cy="553228"/>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US" sz="1600" b="1" i="1">
                            <a:latin typeface="Cambria Math"/>
                            <a:ea typeface="Cambria Math"/>
                          </a:rPr>
                          <m:t>× </m:t>
                        </m:r>
                        <m:f>
                          <m:fPr>
                            <m:ctrlPr>
                              <a:rPr lang="en-US" sz="1600" b="1" i="1" smtClean="0">
                                <a:latin typeface="Cambria Math" panose="02040503050406030204" pitchFamily="18" charset="0"/>
                                <a:ea typeface="Cambria Math"/>
                              </a:rPr>
                            </m:ctrlPr>
                          </m:fPr>
                          <m:num>
                            <m:r>
                              <a:rPr lang="en-US" sz="1600" b="1" i="1">
                                <a:latin typeface="Cambria Math"/>
                                <a:ea typeface="Cambria Math"/>
                              </a:rPr>
                              <m:t>𝟐</m:t>
                            </m:r>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d>
                          <m:dPr>
                            <m:ctrlPr>
                              <a:rPr lang="en-US" sz="1600" b="1" i="1">
                                <a:latin typeface="Cambria Math" panose="02040503050406030204" pitchFamily="18" charset="0"/>
                                <a:ea typeface="Cambria Math"/>
                              </a:rPr>
                            </m:ctrlPr>
                          </m:dPr>
                          <m:e>
                            <m:f>
                              <m:fPr>
                                <m:ctrlPr>
                                  <a:rPr lang="en-US" sz="1600" b="1" i="1">
                                    <a:latin typeface="Cambria Math" panose="02040503050406030204" pitchFamily="18" charset="0"/>
                                    <a:ea typeface="Cambria Math"/>
                                  </a:rPr>
                                </m:ctrlPr>
                              </m:fPr>
                              <m:num>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r>
                              <a:rPr lang="en-US" sz="1600" b="1" i="1">
                                <a:latin typeface="Cambria Math"/>
                                <a:ea typeface="Cambria Math"/>
                              </a:rPr>
                              <m:t>−</m:t>
                            </m:r>
                            <m:f>
                              <m:fPr>
                                <m:ctrlPr>
                                  <a:rPr lang="en-US" sz="1600" b="1" i="1">
                                    <a:latin typeface="Cambria Math" panose="02040503050406030204" pitchFamily="18" charset="0"/>
                                    <a:ea typeface="Cambria Math"/>
                                  </a:rPr>
                                </m:ctrlPr>
                              </m:fPr>
                              <m:num>
                                <m:r>
                                  <a:rPr lang="en-US" sz="1600" b="1" i="1">
                                    <a:latin typeface="Cambria Math"/>
                                    <a:ea typeface="Cambria Math"/>
                                  </a:rPr>
                                  <m:t>𝒌</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𝒌</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e>
                        </m:d>
                        <m:r>
                          <a:rPr lang="en-US" sz="1600" b="1" i="1">
                            <a:latin typeface="Cambria Math"/>
                            <a:ea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763688" y="3716598"/>
                  <a:ext cx="4514954" cy="553228"/>
                </a:xfrm>
                <a:prstGeom prst="rect">
                  <a:avLst/>
                </a:prstGeom>
                <a:blipFill rotWithShape="0">
                  <a:blip r:embed="rId5"/>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32974" y="4321407"/>
                  <a:ext cx="4576381" cy="841512"/>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US" sz="1600" b="1" i="1">
                            <a:latin typeface="Cambria Math"/>
                            <a:ea typeface="Cambria Math"/>
                          </a:rPr>
                          <m:t>× </m:t>
                        </m:r>
                        <m:d>
                          <m:dPr>
                            <m:ctrlPr>
                              <a:rPr lang="en-US" sz="1600" b="1" i="1">
                                <a:latin typeface="Cambria Math" panose="02040503050406030204" pitchFamily="18" charset="0"/>
                                <a:ea typeface="Cambria Math"/>
                              </a:rPr>
                            </m:ctrlPr>
                          </m:dPr>
                          <m:e>
                            <m:r>
                              <a:rPr lang="en-US" sz="1600" b="1" i="1">
                                <a:latin typeface="Cambria Math"/>
                                <a:ea typeface="Cambria Math"/>
                              </a:rPr>
                              <m:t>𝟏</m:t>
                            </m:r>
                            <m:r>
                              <a:rPr lang="en-US" sz="1600" b="1" i="1">
                                <a:latin typeface="Cambria Math"/>
                                <a:ea typeface="Cambria Math"/>
                              </a:rPr>
                              <m:t>−</m:t>
                            </m:r>
                            <m:r>
                              <a:rPr lang="en-US" sz="1600" b="1" i="1">
                                <a:latin typeface="Cambria Math"/>
                                <a:ea typeface="Cambria Math"/>
                              </a:rPr>
                              <m:t>𝒄𝒐𝒔</m:t>
                            </m:r>
                            <m:d>
                              <m:dPr>
                                <m:begChr m:val="["/>
                                <m:endChr m:val="]"/>
                                <m:ctrlPr>
                                  <a:rPr lang="en-US" sz="1600" b="1" i="1">
                                    <a:latin typeface="Cambria Math" panose="02040503050406030204" pitchFamily="18" charset="0"/>
                                    <a:ea typeface="Cambria Math"/>
                                  </a:rPr>
                                </m:ctrlPr>
                              </m:dPr>
                              <m:e>
                                <m:f>
                                  <m:fPr>
                                    <m:ctrlPr>
                                      <a:rPr lang="en-US" sz="1600" b="1" i="1">
                                        <a:latin typeface="Cambria Math" panose="02040503050406030204" pitchFamily="18" charset="0"/>
                                        <a:ea typeface="Cambria Math"/>
                                      </a:rPr>
                                    </m:ctrlPr>
                                  </m:fPr>
                                  <m:num>
                                    <m:sSup>
                                      <m:sSupPr>
                                        <m:ctrlPr>
                                          <a:rPr lang="en-US" sz="1600" b="1" i="1">
                                            <a:latin typeface="Cambria Math" panose="02040503050406030204" pitchFamily="18" charset="0"/>
                                            <a:ea typeface="Cambria Math"/>
                                          </a:rPr>
                                        </m:ctrlPr>
                                      </m:sSupPr>
                                      <m:e>
                                        <m:d>
                                          <m:dPr>
                                            <m:ctrlPr>
                                              <a:rPr lang="en-US" sz="1600" b="1" i="1">
                                                <a:latin typeface="Cambria Math" panose="02040503050406030204" pitchFamily="18" charset="0"/>
                                                <a:ea typeface="Cambria Math"/>
                                              </a:rPr>
                                            </m:ctrlPr>
                                          </m:dPr>
                                          <m:e>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e>
                                        </m:d>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num>
                                  <m:den>
                                    <m:r>
                                      <a:rPr lang="en-US" sz="1600" b="1" i="1">
                                        <a:latin typeface="Cambria Math"/>
                                        <a:ea typeface="Cambria Math"/>
                                      </a:rPr>
                                      <m:t>𝟐</m:t>
                                    </m:r>
                                    <m:r>
                                      <a:rPr lang="en-US" sz="1600" b="1" i="1">
                                        <a:latin typeface="Cambria Math"/>
                                        <a:ea typeface="Cambria Math"/>
                                      </a:rPr>
                                      <m:t>𝒙𝑬</m:t>
                                    </m:r>
                                  </m:den>
                                </m:f>
                                <m:r>
                                  <a:rPr lang="en-US" sz="1600" b="1" i="1">
                                    <a:solidFill>
                                      <a:schemeClr val="accent2"/>
                                    </a:solidFill>
                                    <a:latin typeface="Cambria Math"/>
                                    <a:ea typeface="Cambria Math"/>
                                  </a:rPr>
                                  <m:t>𝝉</m:t>
                                </m:r>
                              </m:e>
                            </m:d>
                          </m:e>
                        </m:d>
                        <m:sSub>
                          <m:sSubPr>
                            <m:ctrlPr>
                              <a:rPr lang="en-US" sz="1600" b="1" i="1">
                                <a:solidFill>
                                  <a:schemeClr val="accent2"/>
                                </a:solidFill>
                                <a:latin typeface="Cambria Math" panose="02040503050406030204" pitchFamily="18" charset="0"/>
                                <a:ea typeface="Cambria Math"/>
                              </a:rPr>
                            </m:ctrlPr>
                          </m:sSubPr>
                          <m:e>
                            <m:r>
                              <a:rPr lang="en-US" sz="1600" b="1" i="1">
                                <a:solidFill>
                                  <a:schemeClr val="accent2"/>
                                </a:solidFill>
                                <a:latin typeface="Cambria Math"/>
                                <a:ea typeface="Cambria Math"/>
                              </a:rPr>
                              <m:t>𝝆</m:t>
                            </m:r>
                          </m:e>
                          <m:sub>
                            <m:r>
                              <a:rPr lang="en-US" sz="1600" b="1" i="1">
                                <a:solidFill>
                                  <a:schemeClr val="accent2"/>
                                </a:solidFill>
                                <a:latin typeface="Cambria Math"/>
                                <a:ea typeface="Cambria Math"/>
                              </a:rPr>
                              <m:t>𝑸𝑮𝑷</m:t>
                            </m:r>
                          </m:sub>
                        </m:sSub>
                        <m:r>
                          <a:rPr lang="en-US" sz="1600" b="1" i="1">
                            <a:solidFill>
                              <a:schemeClr val="accent2"/>
                            </a:solidFill>
                            <a:latin typeface="Cambria Math"/>
                            <a:ea typeface="Cambria Math"/>
                          </a:rPr>
                          <m:t>(</m:t>
                        </m:r>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rPr>
                              <m:t>𝒙</m:t>
                            </m:r>
                          </m:e>
                          <m:sub>
                            <m:r>
                              <a:rPr lang="en-US" sz="1600" b="1" i="1">
                                <a:solidFill>
                                  <a:schemeClr val="accent2"/>
                                </a:solidFill>
                                <a:latin typeface="Cambria Math"/>
                                <a:ea typeface="Cambria Math"/>
                              </a:rPr>
                              <m:t>⊥</m:t>
                            </m:r>
                          </m:sub>
                        </m:sSub>
                        <m:r>
                          <a:rPr lang="en-US" sz="1600" b="1" i="1">
                            <a:solidFill>
                              <a:schemeClr val="accent2"/>
                            </a:solidFill>
                            <a:latin typeface="Cambria Math"/>
                            <a:ea typeface="Cambria Math"/>
                          </a:rPr>
                          <m:t>+</m:t>
                        </m:r>
                        <m:acc>
                          <m:accPr>
                            <m:chr m:val="̂"/>
                            <m:ctrlPr>
                              <a:rPr lang="en-US" sz="1600" b="1" i="1">
                                <a:solidFill>
                                  <a:schemeClr val="accent2"/>
                                </a:solidFill>
                                <a:latin typeface="Cambria Math" panose="02040503050406030204" pitchFamily="18" charset="0"/>
                                <a:ea typeface="Cambria Math"/>
                              </a:rPr>
                            </m:ctrlPr>
                          </m:accPr>
                          <m:e>
                            <m:r>
                              <a:rPr lang="en-US" sz="1600" b="1" i="1">
                                <a:solidFill>
                                  <a:schemeClr val="accent2"/>
                                </a:solidFill>
                                <a:latin typeface="Cambria Math"/>
                                <a:ea typeface="Cambria Math"/>
                              </a:rPr>
                              <m:t>𝝓</m:t>
                            </m:r>
                          </m:e>
                        </m:acc>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oMath>
                    </m:oMathPara>
                  </a14:m>
                  <a:endParaRPr lang="en-US" sz="2000" b="1"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732974" y="4321407"/>
                  <a:ext cx="4576381" cy="841512"/>
                </a:xfrm>
                <a:prstGeom prst="rect">
                  <a:avLst/>
                </a:prstGeom>
                <a:blipFill rotWithShape="0">
                  <a:blip r:embed="rId6"/>
                  <a:stretch>
                    <a:fillRect/>
                  </a:stretch>
                </a:blipFill>
              </p:spPr>
              <p:txBody>
                <a:bodyPr/>
                <a:lstStyle/>
                <a:p>
                  <a:r>
                    <a:rPr lang="en-US">
                      <a:noFill/>
                    </a:rPr>
                    <a:t> </a:t>
                  </a:r>
                </a:p>
              </p:txBody>
            </p:sp>
          </mc:Fallback>
        </mc:AlternateContent>
      </p:grpSp>
      <p:sp>
        <p:nvSpPr>
          <p:cNvPr id="10" name="Rectangle 9"/>
          <p:cNvSpPr/>
          <p:nvPr/>
        </p:nvSpPr>
        <p:spPr>
          <a:xfrm>
            <a:off x="189615" y="4941167"/>
            <a:ext cx="8969264" cy="6851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87524" y="3004480"/>
            <a:ext cx="8817491" cy="1936687"/>
            <a:chOff x="287524" y="3004480"/>
            <a:chExt cx="8817491" cy="1936687"/>
          </a:xfrm>
        </p:grpSpPr>
        <p:sp>
          <p:nvSpPr>
            <p:cNvPr id="12" name="Rectangle 11"/>
            <p:cNvSpPr/>
            <p:nvPr/>
          </p:nvSpPr>
          <p:spPr>
            <a:xfrm>
              <a:off x="287524" y="3004480"/>
              <a:ext cx="8817491" cy="193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59146" y="3243411"/>
              <a:ext cx="6576338" cy="1200329"/>
            </a:xfrm>
            <a:prstGeom prst="rect">
              <a:avLst/>
            </a:prstGeom>
            <a:ln w="19050">
              <a:solidFill>
                <a:schemeClr val="tx1"/>
              </a:solidFill>
            </a:ln>
          </p:spPr>
          <p:txBody>
            <a:bodyPr wrap="square">
              <a:spAutoFit/>
            </a:bodyPr>
            <a:lstStyle/>
            <a:p>
              <a:r>
                <a:rPr lang="en-US" b="1" dirty="0">
                  <a:solidFill>
                    <a:schemeClr val="accent2"/>
                  </a:solidFill>
                </a:rPr>
                <a:t>Possibility to evaluate systematic theoretical uncertainties such as sensitivity to formation and decoupling phases of the QGP evolution, local running coupling and screening scale variations, and other effects out of reach with analytic </a:t>
              </a:r>
              <a:r>
                <a:rPr lang="en-US" b="1" dirty="0" smtClean="0">
                  <a:solidFill>
                    <a:schemeClr val="accent2"/>
                  </a:solidFill>
                </a:rPr>
                <a:t>approximations.</a:t>
              </a:r>
              <a:endParaRPr lang="en-US" b="1" dirty="0">
                <a:solidFill>
                  <a:schemeClr val="accent2"/>
                </a:solidFill>
              </a:endParaRPr>
            </a:p>
          </p:txBody>
        </p:sp>
      </p:grpSp>
      <p:sp>
        <p:nvSpPr>
          <p:cNvPr id="8" name="Rectangle 7"/>
          <p:cNvSpPr/>
          <p:nvPr/>
        </p:nvSpPr>
        <p:spPr>
          <a:xfrm>
            <a:off x="189615" y="983534"/>
            <a:ext cx="8627876" cy="11161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5112" y="2099658"/>
            <a:ext cx="8928898" cy="350613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8416" y="6054649"/>
            <a:ext cx="8629033" cy="5097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73233" y="5614239"/>
            <a:ext cx="8629033" cy="50977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19652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xit" presetSubtype="0" fill="hold" grpId="0"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spectra</a:t>
            </a:r>
            <a:endParaRPr lang="en-US" dirty="0"/>
          </a:p>
        </p:txBody>
      </p:sp>
      <mc:AlternateContent xmlns:mc="http://schemas.openxmlformats.org/markup-compatibility/2006" xmlns:a14="http://schemas.microsoft.com/office/drawing/2010/main">
        <mc:Choice Requires="a14">
          <p:sp>
            <p:nvSpPr>
              <p:cNvPr id="12" name="Content Placeholder 3"/>
              <p:cNvSpPr txBox="1">
                <a:spLocks/>
              </p:cNvSpPr>
              <p:nvPr/>
            </p:nvSpPr>
            <p:spPr>
              <a:xfrm>
                <a:off x="114300" y="993545"/>
                <a:ext cx="8915400" cy="5334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Convolute over </a:t>
                </a:r>
                <a14:m>
                  <m:oMath xmlns:m="http://schemas.openxmlformats.org/officeDocument/2006/math">
                    <m:rad>
                      <m:radPr>
                        <m:degHide m:val="on"/>
                        <m:ctrlPr>
                          <a:rPr lang="en-US" sz="2400" i="1" smtClean="0">
                            <a:latin typeface="Cambria Math" panose="02040503050406030204" pitchFamily="18" charset="0"/>
                          </a:rPr>
                        </m:ctrlPr>
                      </m:radPr>
                      <m:deg/>
                      <m:e>
                        <m:r>
                          <a:rPr lang="en-US" sz="2400" b="0" i="1" smtClean="0">
                            <a:latin typeface="Cambria Math" panose="02040503050406030204" pitchFamily="18" charset="0"/>
                          </a:rPr>
                          <m:t>𝑠</m:t>
                        </m:r>
                      </m:e>
                    </m:rad>
                  </m:oMath>
                </a14:m>
                <a:r>
                  <a:rPr lang="en-US" sz="2400" dirty="0" smtClean="0"/>
                  <a:t> and flavor dependent </a:t>
                </a:r>
                <a:r>
                  <a:rPr lang="en-US" sz="2400" dirty="0" err="1" smtClean="0"/>
                  <a:t>pQCD</a:t>
                </a:r>
                <a:r>
                  <a:rPr lang="en-US" sz="2400" dirty="0"/>
                  <a:t> </a:t>
                </a:r>
                <a:r>
                  <a:rPr lang="en-US" sz="2400" dirty="0" smtClean="0"/>
                  <a:t>invariant jet spectra</a:t>
                </a:r>
              </a:p>
            </p:txBody>
          </p:sp>
        </mc:Choice>
        <mc:Fallback xmlns="">
          <p:sp>
            <p:nvSpPr>
              <p:cNvPr id="12" name="Content Placeholder 3"/>
              <p:cNvSpPr txBox="1">
                <a:spLocks noRot="1" noChangeAspect="1" noMove="1" noResize="1" noEditPoints="1" noAdjustHandles="1" noChangeArrowheads="1" noChangeShapeType="1" noTextEdit="1"/>
              </p:cNvSpPr>
              <p:nvPr/>
            </p:nvSpPr>
            <p:spPr>
              <a:xfrm>
                <a:off x="114300" y="993545"/>
                <a:ext cx="8915400" cy="5334000"/>
              </a:xfrm>
              <a:prstGeom prst="rect">
                <a:avLst/>
              </a:prstGeom>
              <a:blipFill rotWithShape="0">
                <a:blip r:embed="rId2"/>
                <a:stretch>
                  <a:fillRect l="-958" t="-800" r="-410"/>
                </a:stretch>
              </a:blipFill>
            </p:spPr>
            <p:txBody>
              <a:bodyPr/>
              <a:lstStyle/>
              <a:p>
                <a:r>
                  <a:rPr lang="en-US">
                    <a:noFill/>
                  </a:rPr>
                  <a:t> </a:t>
                </a:r>
              </a:p>
            </p:txBody>
          </p:sp>
        </mc:Fallback>
      </mc:AlternateContent>
      <p:grpSp>
        <p:nvGrpSpPr>
          <p:cNvPr id="25" name="Group 24"/>
          <p:cNvGrpSpPr/>
          <p:nvPr/>
        </p:nvGrpSpPr>
        <p:grpSpPr>
          <a:xfrm>
            <a:off x="1187624" y="2648155"/>
            <a:ext cx="6478943" cy="3476956"/>
            <a:chOff x="1187624" y="2648155"/>
            <a:chExt cx="6478943" cy="3476956"/>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2948593"/>
              <a:ext cx="6478943" cy="3012242"/>
            </a:xfrm>
            <a:prstGeom prst="rect">
              <a:avLst/>
            </a:prstGeom>
          </p:spPr>
        </p:pic>
        <p:sp>
          <p:nvSpPr>
            <p:cNvPr id="13" name="TextBox 12"/>
            <p:cNvSpPr txBox="1"/>
            <p:nvPr/>
          </p:nvSpPr>
          <p:spPr>
            <a:xfrm>
              <a:off x="2663788" y="2648155"/>
              <a:ext cx="696024" cy="400110"/>
            </a:xfrm>
            <a:prstGeom prst="rect">
              <a:avLst/>
            </a:prstGeom>
            <a:noFill/>
          </p:spPr>
          <p:txBody>
            <a:bodyPr wrap="none" rtlCol="0">
              <a:spAutoFit/>
            </a:bodyPr>
            <a:lstStyle/>
            <a:p>
              <a:r>
                <a:rPr lang="en-US" sz="2000" b="1" dirty="0" smtClean="0">
                  <a:solidFill>
                    <a:schemeClr val="accent6">
                      <a:lumMod val="75000"/>
                    </a:schemeClr>
                  </a:solidFill>
                </a:rPr>
                <a:t>RHIC</a:t>
              </a:r>
              <a:endParaRPr lang="en-US" sz="2000" b="1" dirty="0">
                <a:solidFill>
                  <a:schemeClr val="accent6">
                    <a:lumMod val="75000"/>
                  </a:schemeClr>
                </a:solidFill>
              </a:endParaRPr>
            </a:p>
          </p:txBody>
        </p:sp>
        <p:sp>
          <p:nvSpPr>
            <p:cNvPr id="15" name="TextBox 14"/>
            <p:cNvSpPr txBox="1"/>
            <p:nvPr/>
          </p:nvSpPr>
          <p:spPr>
            <a:xfrm>
              <a:off x="6084168" y="2652892"/>
              <a:ext cx="591829" cy="400110"/>
            </a:xfrm>
            <a:prstGeom prst="rect">
              <a:avLst/>
            </a:prstGeom>
            <a:noFill/>
          </p:spPr>
          <p:txBody>
            <a:bodyPr wrap="none" rtlCol="0">
              <a:spAutoFit/>
            </a:bodyPr>
            <a:lstStyle/>
            <a:p>
              <a:r>
                <a:rPr lang="en-US" sz="2000" b="1" dirty="0" smtClean="0">
                  <a:solidFill>
                    <a:schemeClr val="accent6">
                      <a:lumMod val="75000"/>
                    </a:schemeClr>
                  </a:solidFill>
                </a:rPr>
                <a:t>LHC</a:t>
              </a:r>
              <a:endParaRPr lang="en-US" sz="2000" b="1" dirty="0">
                <a:solidFill>
                  <a:schemeClr val="accent6">
                    <a:lumMod val="75000"/>
                  </a:schemeClr>
                </a:solidFill>
              </a:endParaRPr>
            </a:p>
          </p:txBody>
        </p:sp>
        <p:sp>
          <p:nvSpPr>
            <p:cNvPr id="17" name="TextBox 16"/>
            <p:cNvSpPr txBox="1"/>
            <p:nvPr/>
          </p:nvSpPr>
          <p:spPr>
            <a:xfrm>
              <a:off x="3611576" y="5817334"/>
              <a:ext cx="1920847" cy="307777"/>
            </a:xfrm>
            <a:prstGeom prst="rect">
              <a:avLst/>
            </a:prstGeom>
            <a:solidFill>
              <a:schemeClr val="accent6"/>
            </a:solidFill>
          </p:spPr>
          <p:txBody>
            <a:bodyPr wrap="none" rtlCol="0">
              <a:spAutoFit/>
            </a:bodyPr>
            <a:lstStyle/>
            <a:p>
              <a:r>
                <a:rPr lang="en-US" sz="1400" b="1" dirty="0" smtClean="0"/>
                <a:t>NLO-FONLL uncertainty</a:t>
              </a:r>
            </a:p>
          </p:txBody>
        </p:sp>
        <p:cxnSp>
          <p:nvCxnSpPr>
            <p:cNvPr id="18" name="Straight Arrow Connector 17"/>
            <p:cNvCxnSpPr/>
            <p:nvPr/>
          </p:nvCxnSpPr>
          <p:spPr>
            <a:xfrm flipH="1" flipV="1">
              <a:off x="4283968" y="5425282"/>
              <a:ext cx="288032" cy="3907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a:xfrm>
              <a:off x="4175956" y="5318091"/>
              <a:ext cx="72008" cy="214382"/>
            </a:xfrm>
            <a:prstGeom prst="rightBrace">
              <a:avLst>
                <a:gd name="adj1" fmla="val 55965"/>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24" name="TextBox 23"/>
              <p:cNvSpPr txBox="1"/>
              <p:nvPr/>
            </p:nvSpPr>
            <p:spPr>
              <a:xfrm>
                <a:off x="467544" y="1606995"/>
                <a:ext cx="5534913" cy="7281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1" i="1">
                              <a:latin typeface="Cambria Math" panose="02040503050406030204" pitchFamily="18" charset="0"/>
                            </a:rPr>
                          </m:ctrlPr>
                        </m:fPr>
                        <m:num>
                          <m:r>
                            <a:rPr lang="en-US" b="1" i="1">
                              <a:latin typeface="Cambria Math"/>
                            </a:rPr>
                            <m:t>𝒅</m:t>
                          </m:r>
                          <m:sSup>
                            <m:sSupPr>
                              <m:ctrlPr>
                                <a:rPr lang="en-US" b="1" i="1">
                                  <a:latin typeface="Cambria Math" panose="02040503050406030204" pitchFamily="18" charset="0"/>
                                </a:rPr>
                              </m:ctrlPr>
                            </m:sSupPr>
                            <m:e>
                              <m:r>
                                <a:rPr lang="en-US" b="1" i="1">
                                  <a:latin typeface="Cambria Math"/>
                                  <a:ea typeface="Cambria Math"/>
                                </a:rPr>
                                <m:t>𝝈</m:t>
                              </m:r>
                            </m:e>
                            <m:sup>
                              <m:r>
                                <a:rPr lang="en-US" b="1" i="1">
                                  <a:latin typeface="Cambria Math" panose="02040503050406030204" pitchFamily="18" charset="0"/>
                                </a:rPr>
                                <m:t>𝑨𝑨</m:t>
                              </m:r>
                            </m:sup>
                          </m:sSup>
                        </m:num>
                        <m:den>
                          <m:r>
                            <a:rPr lang="en-US" b="1" i="1">
                              <a:latin typeface="Cambria Math" panose="02040503050406030204" pitchFamily="18" charset="0"/>
                            </a:rPr>
                            <m:t>𝒅</m:t>
                          </m:r>
                          <m:sSub>
                            <m:sSubPr>
                              <m:ctrlPr>
                                <a:rPr lang="en-US" b="1" i="1">
                                  <a:latin typeface="Cambria Math" panose="02040503050406030204" pitchFamily="18" charset="0"/>
                                </a:rPr>
                              </m:ctrlPr>
                            </m:sSubPr>
                            <m:e>
                              <m:r>
                                <a:rPr lang="en-US" b="1" i="1">
                                  <a:latin typeface="Cambria Math"/>
                                </a:rPr>
                                <m:t>𝒑</m:t>
                              </m:r>
                            </m:e>
                            <m:sub>
                              <m:r>
                                <a:rPr lang="en-US" b="1" i="1">
                                  <a:latin typeface="Cambria Math"/>
                                </a:rPr>
                                <m:t>𝒇</m:t>
                              </m:r>
                            </m:sub>
                          </m:sSub>
                        </m:den>
                      </m:f>
                      <m:r>
                        <a:rPr lang="en-US" b="1" i="1">
                          <a:latin typeface="Cambria Math"/>
                        </a:rPr>
                        <m:t>=</m:t>
                      </m:r>
                      <m:nary>
                        <m:naryPr>
                          <m:limLoc m:val="undOvr"/>
                          <m:subHide m:val="on"/>
                          <m:supHide m:val="on"/>
                          <m:ctrlPr>
                            <a:rPr lang="en-US" b="1" i="1">
                              <a:latin typeface="Cambria Math" panose="02040503050406030204" pitchFamily="18" charset="0"/>
                            </a:rPr>
                          </m:ctrlPr>
                        </m:naryPr>
                        <m:sub/>
                        <m:sup/>
                        <m:e>
                          <m:box>
                            <m:boxPr>
                              <m:ctrlPr>
                                <a:rPr lang="en-US" b="1" i="1">
                                  <a:latin typeface="Cambria Math" panose="02040503050406030204" pitchFamily="18" charset="0"/>
                                  <a:ea typeface="Cambria Math"/>
                                </a:rPr>
                              </m:ctrlPr>
                            </m:boxPr>
                            <m:e>
                              <m:f>
                                <m:fPr>
                                  <m:ctrlPr>
                                    <a:rPr lang="en-US" b="1" i="1">
                                      <a:latin typeface="Cambria Math" panose="02040503050406030204" pitchFamily="18" charset="0"/>
                                      <a:ea typeface="Cambria Math"/>
                                    </a:rPr>
                                  </m:ctrlPr>
                                </m:fPr>
                                <m:num>
                                  <m:r>
                                    <a:rPr lang="en-US" b="1" i="1">
                                      <a:latin typeface="Cambria Math"/>
                                    </a:rPr>
                                    <m:t>𝒅</m:t>
                                  </m:r>
                                  <m:r>
                                    <a:rPr lang="en-US" b="1" i="1">
                                      <a:latin typeface="Cambria Math"/>
                                      <a:ea typeface="Cambria Math"/>
                                    </a:rPr>
                                    <m:t>𝝓</m:t>
                                  </m:r>
                                </m:num>
                                <m:den>
                                  <m:r>
                                    <a:rPr lang="en-US" b="1" i="1">
                                      <a:latin typeface="Cambria Math"/>
                                    </a:rPr>
                                    <m:t>𝟐</m:t>
                                  </m:r>
                                  <m:r>
                                    <a:rPr lang="en-US" b="1" i="1">
                                      <a:latin typeface="Cambria Math"/>
                                      <a:ea typeface="Cambria Math"/>
                                    </a:rPr>
                                    <m:t>𝝅</m:t>
                                  </m:r>
                                </m:den>
                              </m:f>
                            </m:e>
                          </m:box>
                          <m:r>
                            <a:rPr lang="en-US" b="1" i="1">
                              <a:latin typeface="Cambria Math"/>
                            </a:rPr>
                            <m:t>𝒅</m:t>
                          </m:r>
                          <m:sSub>
                            <m:sSubPr>
                              <m:ctrlPr>
                                <a:rPr lang="en-US" b="1" i="1">
                                  <a:latin typeface="Cambria Math" panose="02040503050406030204" pitchFamily="18" charset="0"/>
                                </a:rPr>
                              </m:ctrlPr>
                            </m:sSubPr>
                            <m:e>
                              <m:r>
                                <a:rPr lang="en-US" b="1" i="1">
                                  <a:latin typeface="Cambria Math"/>
                                </a:rPr>
                                <m:t>𝒙</m:t>
                              </m:r>
                            </m:e>
                            <m:sub>
                              <m:r>
                                <a:rPr lang="en-US" b="1" i="1">
                                  <a:latin typeface="Cambria Math"/>
                                  <a:ea typeface="Cambria Math"/>
                                </a:rPr>
                                <m:t>⊥</m:t>
                              </m:r>
                            </m:sub>
                          </m:sSub>
                          <m:sSub>
                            <m:sSubPr>
                              <m:ctrlPr>
                                <a:rPr lang="en-US" b="1" i="1">
                                  <a:latin typeface="Cambria Math" panose="02040503050406030204" pitchFamily="18" charset="0"/>
                                  <a:ea typeface="Cambria Math"/>
                                </a:rPr>
                              </m:ctrlPr>
                            </m:sSubPr>
                            <m:e>
                              <m:acc>
                                <m:accPr>
                                  <m:chr m:val="̅"/>
                                  <m:ctrlPr>
                                    <a:rPr lang="en-US" b="1" i="1">
                                      <a:latin typeface="Cambria Math" panose="02040503050406030204" pitchFamily="18" charset="0"/>
                                      <a:ea typeface="Cambria Math"/>
                                    </a:rPr>
                                  </m:ctrlPr>
                                </m:accPr>
                                <m:e>
                                  <m:r>
                                    <a:rPr lang="en-US" b="1" i="1">
                                      <a:latin typeface="Cambria Math"/>
                                      <a:ea typeface="Cambria Math"/>
                                    </a:rPr>
                                    <m:t>𝝆</m:t>
                                  </m:r>
                                </m:e>
                              </m:acc>
                            </m:e>
                            <m:sub>
                              <m:r>
                                <a:rPr lang="en-US" b="1" i="1">
                                  <a:latin typeface="Cambria Math" panose="02040503050406030204" pitchFamily="18" charset="0"/>
                                  <a:ea typeface="Cambria Math"/>
                                </a:rPr>
                                <m:t>𝑱𝒆𝒕</m:t>
                              </m:r>
                            </m:sub>
                          </m:sSub>
                          <m:d>
                            <m:dPr>
                              <m:ctrlPr>
                                <a:rPr lang="en-US" b="1" i="1">
                                  <a:latin typeface="Cambria Math" panose="02040503050406030204" pitchFamily="18" charset="0"/>
                                  <a:ea typeface="Cambria Math"/>
                                </a:rPr>
                              </m:ctrlPr>
                            </m:dPr>
                            <m:e>
                              <m:sSub>
                                <m:sSubPr>
                                  <m:ctrlPr>
                                    <a:rPr lang="en-US" b="1" i="1">
                                      <a:latin typeface="Cambria Math" panose="02040503050406030204" pitchFamily="18" charset="0"/>
                                    </a:rPr>
                                  </m:ctrlPr>
                                </m:sSubPr>
                                <m:e>
                                  <m:r>
                                    <a:rPr lang="en-US" b="1" i="1">
                                      <a:latin typeface="Cambria Math"/>
                                    </a:rPr>
                                    <m:t>𝒙</m:t>
                                  </m:r>
                                </m:e>
                                <m:sub>
                                  <m:r>
                                    <a:rPr lang="en-US" b="1" i="1">
                                      <a:latin typeface="Cambria Math"/>
                                      <a:ea typeface="Cambria Math"/>
                                    </a:rPr>
                                    <m:t>⊥</m:t>
                                  </m:r>
                                </m:sub>
                              </m:sSub>
                            </m:e>
                          </m:d>
                          <m:nary>
                            <m:naryPr>
                              <m:limLoc m:val="undOvr"/>
                              <m:subHide m:val="on"/>
                              <m:supHide m:val="on"/>
                              <m:ctrlPr>
                                <a:rPr lang="en-US" b="1" i="1">
                                  <a:solidFill>
                                    <a:schemeClr val="accent2"/>
                                  </a:solidFill>
                                  <a:latin typeface="Cambria Math" panose="02040503050406030204" pitchFamily="18" charset="0"/>
                                  <a:ea typeface="Cambria Math"/>
                                </a:rPr>
                              </m:ctrlPr>
                            </m:naryPr>
                            <m:sub/>
                            <m:sup/>
                            <m:e>
                              <m:r>
                                <a:rPr lang="en-US" b="1" i="1">
                                  <a:solidFill>
                                    <a:schemeClr val="accent2"/>
                                  </a:solidFill>
                                  <a:latin typeface="Cambria Math"/>
                                  <a:ea typeface="Cambria Math"/>
                                </a:rPr>
                                <m:t>𝒅</m:t>
                              </m:r>
                              <m:sSub>
                                <m:sSubPr>
                                  <m:ctrlPr>
                                    <a:rPr lang="en-US" b="1" i="1">
                                      <a:solidFill>
                                        <a:schemeClr val="accent2"/>
                                      </a:solidFill>
                                      <a:latin typeface="Cambria Math" panose="02040503050406030204" pitchFamily="18" charset="0"/>
                                      <a:ea typeface="Cambria Math"/>
                                    </a:rPr>
                                  </m:ctrlPr>
                                </m:sSubPr>
                                <m:e>
                                  <m:r>
                                    <a:rPr lang="en-US" b="1" i="1">
                                      <a:solidFill>
                                        <a:schemeClr val="accent2"/>
                                      </a:solidFill>
                                      <a:latin typeface="Cambria Math" panose="02040503050406030204" pitchFamily="18" charset="0"/>
                                      <a:ea typeface="Cambria Math"/>
                                    </a:rPr>
                                    <m:t>𝒑</m:t>
                                  </m:r>
                                </m:e>
                                <m:sub>
                                  <m:r>
                                    <a:rPr lang="en-US" b="1" i="1">
                                      <a:solidFill>
                                        <a:schemeClr val="accent2"/>
                                      </a:solidFill>
                                      <a:latin typeface="Cambria Math" panose="02040503050406030204" pitchFamily="18" charset="0"/>
                                      <a:ea typeface="Cambria Math"/>
                                    </a:rPr>
                                    <m:t>𝒊</m:t>
                                  </m:r>
                                </m:sub>
                              </m:sSub>
                            </m:e>
                          </m:nary>
                          <m:r>
                            <a:rPr lang="en-US" b="1" i="1">
                              <a:solidFill>
                                <a:schemeClr val="tx2"/>
                              </a:solidFill>
                              <a:latin typeface="Cambria Math"/>
                            </a:rPr>
                            <m:t>𝑷</m:t>
                          </m:r>
                          <m:d>
                            <m:dPr>
                              <m:ctrlPr>
                                <a:rPr lang="en-US" b="1" i="1">
                                  <a:solidFill>
                                    <a:schemeClr val="tx2"/>
                                  </a:solidFill>
                                  <a:latin typeface="Cambria Math" panose="02040503050406030204" pitchFamily="18" charset="0"/>
                                </a:rPr>
                              </m:ctrlPr>
                            </m:dPr>
                            <m:e>
                              <m:sSub>
                                <m:sSubPr>
                                  <m:ctrlPr>
                                    <a:rPr lang="en-US" b="1" i="1">
                                      <a:solidFill>
                                        <a:schemeClr val="tx2"/>
                                      </a:solidFill>
                                      <a:latin typeface="Cambria Math" panose="02040503050406030204" pitchFamily="18" charset="0"/>
                                      <a:ea typeface="Cambria Math"/>
                                    </a:rPr>
                                  </m:ctrlPr>
                                </m:sSubPr>
                                <m:e>
                                  <m:r>
                                    <a:rPr lang="en-US" b="1" i="1">
                                      <a:solidFill>
                                        <a:schemeClr val="tx2"/>
                                      </a:solidFill>
                                      <a:latin typeface="Cambria Math"/>
                                      <a:ea typeface="Cambria Math"/>
                                    </a:rPr>
                                    <m:t>𝒑</m:t>
                                  </m:r>
                                </m:e>
                                <m:sub>
                                  <m:r>
                                    <a:rPr lang="en-US" b="1" i="1">
                                      <a:solidFill>
                                        <a:schemeClr val="tx2"/>
                                      </a:solidFill>
                                      <a:latin typeface="Cambria Math" panose="02040503050406030204" pitchFamily="18" charset="0"/>
                                      <a:ea typeface="Cambria Math"/>
                                    </a:rPr>
                                    <m:t>𝒇</m:t>
                                  </m:r>
                                </m:sub>
                              </m:sSub>
                              <m:r>
                                <a:rPr lang="en-US" b="1" i="1">
                                  <a:solidFill>
                                    <a:schemeClr val="tx2"/>
                                  </a:solidFill>
                                  <a:latin typeface="Cambria Math" panose="02040503050406030204" pitchFamily="18" charset="0"/>
                                  <a:ea typeface="Cambria Math"/>
                                </a:rPr>
                                <m:t>,</m:t>
                              </m:r>
                              <m:sSub>
                                <m:sSubPr>
                                  <m:ctrlPr>
                                    <a:rPr lang="en-US" b="1" i="1">
                                      <a:solidFill>
                                        <a:schemeClr val="tx2"/>
                                      </a:solidFill>
                                      <a:latin typeface="Cambria Math" panose="02040503050406030204" pitchFamily="18" charset="0"/>
                                      <a:ea typeface="Cambria Math"/>
                                    </a:rPr>
                                  </m:ctrlPr>
                                </m:sSubPr>
                                <m:e>
                                  <m:r>
                                    <a:rPr lang="en-US" b="1" i="1">
                                      <a:solidFill>
                                        <a:schemeClr val="tx2"/>
                                      </a:solidFill>
                                      <a:latin typeface="Cambria Math"/>
                                      <a:ea typeface="Cambria Math"/>
                                    </a:rPr>
                                    <m:t>𝒑</m:t>
                                  </m:r>
                                </m:e>
                                <m:sub>
                                  <m:r>
                                    <a:rPr lang="en-US" b="1" i="1">
                                      <a:solidFill>
                                        <a:schemeClr val="tx2"/>
                                      </a:solidFill>
                                      <a:latin typeface="Cambria Math"/>
                                      <a:ea typeface="Cambria Math"/>
                                    </a:rPr>
                                    <m:t>𝒊</m:t>
                                  </m:r>
                                </m:sub>
                              </m:sSub>
                              <m:r>
                                <a:rPr lang="en-US" b="1" i="1">
                                  <a:solidFill>
                                    <a:schemeClr val="tx2"/>
                                  </a:solidFill>
                                  <a:latin typeface="Cambria Math" panose="02040503050406030204" pitchFamily="18" charset="0"/>
                                </a:rPr>
                                <m:t>;</m:t>
                              </m:r>
                              <m:sSub>
                                <m:sSubPr>
                                  <m:ctrlPr>
                                    <a:rPr lang="en-US" b="1" i="1">
                                      <a:solidFill>
                                        <a:schemeClr val="tx2"/>
                                      </a:solidFill>
                                      <a:latin typeface="Cambria Math" panose="02040503050406030204" pitchFamily="18" charset="0"/>
                                    </a:rPr>
                                  </m:ctrlPr>
                                </m:sSubPr>
                                <m:e>
                                  <m:r>
                                    <a:rPr lang="en-US" b="1" i="1">
                                      <a:solidFill>
                                        <a:schemeClr val="tx2"/>
                                      </a:solidFill>
                                      <a:latin typeface="Cambria Math"/>
                                    </a:rPr>
                                    <m:t>𝒙</m:t>
                                  </m:r>
                                </m:e>
                                <m:sub>
                                  <m:r>
                                    <a:rPr lang="en-US" b="1" i="1">
                                      <a:solidFill>
                                        <a:schemeClr val="tx2"/>
                                      </a:solidFill>
                                      <a:latin typeface="Cambria Math"/>
                                      <a:ea typeface="Cambria Math"/>
                                    </a:rPr>
                                    <m:t>⊥</m:t>
                                  </m:r>
                                </m:sub>
                              </m:sSub>
                              <m:r>
                                <a:rPr lang="en-US" b="1" i="1">
                                  <a:solidFill>
                                    <a:schemeClr val="tx2"/>
                                  </a:solidFill>
                                  <a:latin typeface="Cambria Math"/>
                                </a:rPr>
                                <m:t>,</m:t>
                              </m:r>
                              <m:r>
                                <a:rPr lang="en-US" b="1" i="1">
                                  <a:solidFill>
                                    <a:schemeClr val="tx2"/>
                                  </a:solidFill>
                                  <a:latin typeface="Cambria Math"/>
                                  <a:ea typeface="Cambria Math"/>
                                </a:rPr>
                                <m:t>𝝋</m:t>
                              </m:r>
                              <m:r>
                                <a:rPr lang="en-US" b="1" i="1">
                                  <a:solidFill>
                                    <a:schemeClr val="tx2"/>
                                  </a:solidFill>
                                  <a:latin typeface="Cambria Math"/>
                                  <a:ea typeface="Cambria Math"/>
                                </a:rPr>
                                <m:t>;</m:t>
                              </m:r>
                            </m:e>
                          </m:d>
                          <m:f>
                            <m:fPr>
                              <m:ctrlPr>
                                <a:rPr lang="en-US" b="1" i="1">
                                  <a:solidFill>
                                    <a:schemeClr val="accent2"/>
                                  </a:solidFill>
                                  <a:latin typeface="Cambria Math" panose="02040503050406030204" pitchFamily="18" charset="0"/>
                                </a:rPr>
                              </m:ctrlPr>
                            </m:fPr>
                            <m:num>
                              <m:r>
                                <a:rPr lang="en-US" b="1" i="1">
                                  <a:solidFill>
                                    <a:schemeClr val="accent2"/>
                                  </a:solidFill>
                                  <a:latin typeface="Cambria Math"/>
                                </a:rPr>
                                <m:t>𝒅</m:t>
                              </m:r>
                              <m:sSup>
                                <m:sSupPr>
                                  <m:ctrlPr>
                                    <a:rPr lang="en-US" b="1" i="1">
                                      <a:solidFill>
                                        <a:schemeClr val="accent2"/>
                                      </a:solidFill>
                                      <a:latin typeface="Cambria Math" panose="02040503050406030204" pitchFamily="18" charset="0"/>
                                    </a:rPr>
                                  </m:ctrlPr>
                                </m:sSupPr>
                                <m:e>
                                  <m:r>
                                    <a:rPr lang="en-US" b="1" i="1">
                                      <a:solidFill>
                                        <a:schemeClr val="accent2"/>
                                      </a:solidFill>
                                      <a:latin typeface="Cambria Math"/>
                                      <a:ea typeface="Cambria Math"/>
                                    </a:rPr>
                                    <m:t>𝝈</m:t>
                                  </m:r>
                                </m:e>
                                <m:sup>
                                  <m:r>
                                    <a:rPr lang="en-US" b="1" i="1">
                                      <a:solidFill>
                                        <a:schemeClr val="accent2"/>
                                      </a:solidFill>
                                      <a:latin typeface="Cambria Math" panose="02040503050406030204" pitchFamily="18" charset="0"/>
                                      <a:ea typeface="Cambria Math"/>
                                    </a:rPr>
                                    <m:t>𝒑𝒑</m:t>
                                  </m:r>
                                </m:sup>
                              </m:sSup>
                            </m:num>
                            <m:den>
                              <m:r>
                                <a:rPr lang="en-US" b="1" i="1">
                                  <a:solidFill>
                                    <a:schemeClr val="accent2"/>
                                  </a:solidFill>
                                  <a:latin typeface="Cambria Math" panose="02040503050406030204" pitchFamily="18" charset="0"/>
                                </a:rPr>
                                <m:t>𝒅</m:t>
                              </m:r>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a:rPr>
                                    <m:t>𝒑</m:t>
                                  </m:r>
                                </m:e>
                                <m:sub>
                                  <m:r>
                                    <a:rPr lang="en-US" b="1" i="1">
                                      <a:solidFill>
                                        <a:schemeClr val="accent2"/>
                                      </a:solidFill>
                                      <a:latin typeface="Cambria Math" panose="02040503050406030204" pitchFamily="18" charset="0"/>
                                    </a:rPr>
                                    <m:t>𝒊</m:t>
                                  </m:r>
                                </m:sub>
                              </m:sSub>
                            </m:den>
                          </m:f>
                        </m:e>
                      </m:nary>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467544" y="1606995"/>
                <a:ext cx="5534913" cy="728148"/>
              </a:xfrm>
              <a:prstGeom prst="rect">
                <a:avLst/>
              </a:prstGeom>
              <a:blipFill rotWithShape="0">
                <a:blip r:embed="rId4"/>
                <a:stretch>
                  <a:fillRect/>
                </a:stretch>
              </a:blipFill>
            </p:spPr>
            <p:txBody>
              <a:bodyPr/>
              <a:lstStyle/>
              <a:p>
                <a:r>
                  <a:rPr lang="en-US">
                    <a:noFill/>
                  </a:rPr>
                  <a:t> </a:t>
                </a:r>
              </a:p>
            </p:txBody>
          </p:sp>
        </mc:Fallback>
      </mc:AlternateContent>
      <p:sp>
        <p:nvSpPr>
          <p:cNvPr id="26" name="TextBox 25"/>
          <p:cNvSpPr txBox="1"/>
          <p:nvPr/>
        </p:nvSpPr>
        <p:spPr>
          <a:xfrm>
            <a:off x="6669616" y="5932600"/>
            <a:ext cx="1368836" cy="338554"/>
          </a:xfrm>
          <a:prstGeom prst="rect">
            <a:avLst/>
          </a:prstGeom>
          <a:noFill/>
        </p:spPr>
        <p:txBody>
          <a:bodyPr wrap="none" rtlCol="0">
            <a:spAutoFit/>
          </a:bodyPr>
          <a:lstStyle/>
          <a:p>
            <a:r>
              <a:rPr lang="en-US" sz="1600" dirty="0" smtClean="0">
                <a:solidFill>
                  <a:schemeClr val="accent6"/>
                </a:solidFill>
              </a:rPr>
              <a:t>Vogt, </a:t>
            </a:r>
            <a:r>
              <a:rPr lang="en-US" sz="1600" dirty="0" err="1" smtClean="0">
                <a:solidFill>
                  <a:schemeClr val="accent6"/>
                </a:solidFill>
              </a:rPr>
              <a:t>Xin-Nian</a:t>
            </a:r>
            <a:endParaRPr lang="en-US" sz="1600" dirty="0">
              <a:solidFill>
                <a:schemeClr val="accent6"/>
              </a:solidFill>
            </a:endParaRPr>
          </a:p>
        </p:txBody>
      </p:sp>
    </p:spTree>
    <p:extLst>
      <p:ext uri="{BB962C8B-B14F-4D97-AF65-F5344CB8AC3E}">
        <p14:creationId xmlns:p14="http://schemas.microsoft.com/office/powerpoint/2010/main" val="2530392616"/>
      </p:ext>
    </p:extLst>
  </p:cSld>
  <p:clrMapOvr>
    <a:masterClrMapping/>
  </p:clrMapOvr>
  <p:transition spd="slow">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CUJET</a:t>
            </a:r>
            <a:endParaRPr lang="en-US" dirty="0"/>
          </a:p>
        </p:txBody>
      </p:sp>
      <p:sp>
        <p:nvSpPr>
          <p:cNvPr id="7" name="Content Placeholder 6"/>
          <p:cNvSpPr>
            <a:spLocks noGrp="1"/>
          </p:cNvSpPr>
          <p:nvPr>
            <p:ph idx="1"/>
          </p:nvPr>
        </p:nvSpPr>
        <p:spPr>
          <a:xfrm>
            <a:off x="189615" y="877218"/>
            <a:ext cx="8915400" cy="5678759"/>
          </a:xfrm>
        </p:spPr>
        <p:txBody>
          <a:bodyPr>
            <a:normAutofit/>
          </a:bodyPr>
          <a:lstStyle/>
          <a:p>
            <a:r>
              <a:rPr lang="en-US" sz="2400" b="1" dirty="0" smtClean="0"/>
              <a:t>Geometry</a:t>
            </a:r>
          </a:p>
          <a:p>
            <a:pPr lvl="1"/>
            <a:r>
              <a:rPr lang="en-US" sz="2000" b="1" dirty="0" err="1" smtClean="0"/>
              <a:t>Glauber</a:t>
            </a:r>
            <a:r>
              <a:rPr lang="en-US" sz="2000" b="1" dirty="0" smtClean="0"/>
              <a:t> model</a:t>
            </a:r>
          </a:p>
          <a:p>
            <a:pPr lvl="1"/>
            <a:r>
              <a:rPr lang="en-US" sz="2000" b="1" dirty="0" err="1" smtClean="0"/>
              <a:t>Bjorken</a:t>
            </a:r>
            <a:r>
              <a:rPr lang="en-US" sz="2000" b="1" dirty="0" smtClean="0"/>
              <a:t> longitudinal expansion</a:t>
            </a:r>
          </a:p>
          <a:p>
            <a:r>
              <a:rPr lang="en-US" sz="2400" b="1" dirty="0" smtClean="0"/>
              <a:t>Energy loss</a:t>
            </a:r>
          </a:p>
          <a:p>
            <a:pPr lvl="1"/>
            <a:r>
              <a:rPr lang="en-US" sz="2000" b="1" dirty="0" smtClean="0"/>
              <a:t>Full jet path length integration</a:t>
            </a:r>
            <a:endParaRPr lang="en-US" sz="2000" b="1" dirty="0"/>
          </a:p>
          <a:p>
            <a:pPr marL="457200" lvl="1" indent="0">
              <a:buNone/>
            </a:pPr>
            <a:endParaRPr lang="en-US" sz="11100" b="1" dirty="0" smtClean="0">
              <a:solidFill>
                <a:schemeClr val="accent2"/>
              </a:solidFill>
            </a:endParaRPr>
          </a:p>
          <a:p>
            <a:pPr lvl="1"/>
            <a:r>
              <a:rPr lang="en-US" sz="2000" b="1" dirty="0" smtClean="0"/>
              <a:t>Collisional energy losses</a:t>
            </a:r>
          </a:p>
          <a:p>
            <a:pPr lvl="1"/>
            <a:r>
              <a:rPr lang="en-US" sz="2000" b="1" dirty="0" smtClean="0"/>
              <a:t>Gluon emission fluctuation effects</a:t>
            </a:r>
            <a:endParaRPr lang="en-US" sz="1700" b="1" dirty="0" smtClean="0"/>
          </a:p>
          <a:p>
            <a:r>
              <a:rPr lang="en-US" sz="2400" b="1" dirty="0" smtClean="0"/>
              <a:t>Detailed convolution over initial production spectra</a:t>
            </a:r>
          </a:p>
          <a:p>
            <a:r>
              <a:rPr lang="en-US" sz="2400" b="1" dirty="0" smtClean="0"/>
              <a:t>In vacuum Fragmentation Functions</a:t>
            </a:r>
          </a:p>
        </p:txBody>
      </p:sp>
      <mc:AlternateContent xmlns:mc="http://schemas.openxmlformats.org/markup-compatibility/2006" xmlns:a14="http://schemas.microsoft.com/office/drawing/2010/main">
        <mc:Choice Requires="a14">
          <p:sp>
            <p:nvSpPr>
              <p:cNvPr id="53" name="TextBox 52"/>
              <p:cNvSpPr txBox="1"/>
              <p:nvPr/>
            </p:nvSpPr>
            <p:spPr>
              <a:xfrm>
                <a:off x="6776133" y="3095464"/>
                <a:ext cx="2001317" cy="317716"/>
              </a:xfrm>
              <a:prstGeom prst="rect">
                <a:avLst/>
              </a:prstGeom>
              <a:noFill/>
              <a:ln w="127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ln w="19050">
                            <a:noFill/>
                          </a:ln>
                          <a:solidFill>
                            <a:schemeClr val="accent2"/>
                          </a:solidFill>
                          <a:latin typeface="Cambria Math"/>
                          <a:ea typeface="Cambria Math"/>
                        </a:rPr>
                        <m:t>𝝁</m:t>
                      </m:r>
                      <m:d>
                        <m:dPr>
                          <m:ctrlPr>
                            <a:rPr lang="en-US" sz="1400" b="1" i="1" smtClean="0">
                              <a:ln w="19050">
                                <a:noFill/>
                              </a:ln>
                              <a:solidFill>
                                <a:schemeClr val="accent2"/>
                              </a:solidFill>
                              <a:latin typeface="Cambria Math" panose="02040503050406030204" pitchFamily="18" charset="0"/>
                              <a:ea typeface="Cambria Math"/>
                            </a:rPr>
                          </m:ctrlPr>
                        </m:dPr>
                        <m:e>
                          <m:r>
                            <a:rPr lang="en-US" sz="1400" b="1" i="1" smtClean="0">
                              <a:ln w="19050">
                                <a:noFill/>
                              </a:ln>
                              <a:solidFill>
                                <a:schemeClr val="accent2"/>
                              </a:solidFill>
                              <a:latin typeface="Cambria Math"/>
                              <a:ea typeface="Cambria Math"/>
                            </a:rPr>
                            <m:t>𝝉</m:t>
                          </m:r>
                        </m:e>
                      </m:d>
                      <m:r>
                        <a:rPr lang="en-US" sz="1400" b="1" i="1" smtClean="0">
                          <a:ln w="19050">
                            <a:noFill/>
                          </a:ln>
                          <a:solidFill>
                            <a:schemeClr val="accent2"/>
                          </a:solidFill>
                          <a:latin typeface="Cambria Math"/>
                          <a:ea typeface="Cambria Math"/>
                        </a:rPr>
                        <m:t>=</m:t>
                      </m:r>
                      <m:r>
                        <a:rPr lang="en-US" sz="1400" b="1" i="1" smtClean="0">
                          <a:ln w="19050">
                            <a:noFill/>
                          </a:ln>
                          <a:solidFill>
                            <a:schemeClr val="accent2"/>
                          </a:solidFill>
                          <a:latin typeface="Cambria Math"/>
                          <a:ea typeface="Cambria Math"/>
                        </a:rPr>
                        <m:t>𝒈𝑻</m:t>
                      </m:r>
                      <m:r>
                        <a:rPr lang="en-US" sz="1400" b="1" i="1" smtClean="0">
                          <a:ln w="19050">
                            <a:noFill/>
                          </a:ln>
                          <a:solidFill>
                            <a:schemeClr val="accent2"/>
                          </a:solidFill>
                          <a:latin typeface="Cambria Math"/>
                          <a:ea typeface="Cambria Math"/>
                        </a:rPr>
                        <m:t>(</m:t>
                      </m:r>
                      <m:sSub>
                        <m:sSubPr>
                          <m:ctrlPr>
                            <a:rPr lang="en-US" sz="1400" b="1" i="1">
                              <a:ln w="19050">
                                <a:noFill/>
                              </a:ln>
                              <a:solidFill>
                                <a:schemeClr val="accent2"/>
                              </a:solidFill>
                              <a:latin typeface="Cambria Math" panose="02040503050406030204" pitchFamily="18" charset="0"/>
                            </a:rPr>
                          </m:ctrlPr>
                        </m:sSubPr>
                        <m:e>
                          <m:r>
                            <a:rPr lang="en-US" sz="1400" b="1" i="1">
                              <a:ln w="19050">
                                <a:noFill/>
                              </a:ln>
                              <a:solidFill>
                                <a:schemeClr val="accent2"/>
                              </a:solidFill>
                              <a:latin typeface="Cambria Math"/>
                            </a:rPr>
                            <m:t>𝒙</m:t>
                          </m:r>
                        </m:e>
                        <m:sub>
                          <m:r>
                            <a:rPr lang="en-US" sz="1400" b="1" i="1">
                              <a:ln w="19050">
                                <a:noFill/>
                              </a:ln>
                              <a:solidFill>
                                <a:schemeClr val="accent2"/>
                              </a:solidFill>
                              <a:latin typeface="Cambria Math"/>
                              <a:ea typeface="Cambria Math"/>
                            </a:rPr>
                            <m:t>⊥</m:t>
                          </m:r>
                        </m:sub>
                      </m:sSub>
                      <m:r>
                        <a:rPr lang="en-US" sz="1400" b="1" i="1">
                          <a:ln w="19050">
                            <a:noFill/>
                          </a:ln>
                          <a:solidFill>
                            <a:schemeClr val="accent2"/>
                          </a:solidFill>
                          <a:latin typeface="Cambria Math"/>
                          <a:ea typeface="Cambria Math"/>
                        </a:rPr>
                        <m:t>+</m:t>
                      </m:r>
                      <m:acc>
                        <m:accPr>
                          <m:chr m:val="̂"/>
                          <m:ctrlPr>
                            <a:rPr lang="en-US" sz="1400" b="1" i="1">
                              <a:ln w="19050">
                                <a:noFill/>
                              </a:ln>
                              <a:solidFill>
                                <a:schemeClr val="accent2"/>
                              </a:solidFill>
                              <a:latin typeface="Cambria Math" panose="02040503050406030204" pitchFamily="18" charset="0"/>
                              <a:ea typeface="Cambria Math"/>
                            </a:rPr>
                          </m:ctrlPr>
                        </m:accPr>
                        <m:e>
                          <m:r>
                            <a:rPr lang="en-US" sz="1400" b="1" i="1">
                              <a:ln w="19050">
                                <a:noFill/>
                              </a:ln>
                              <a:solidFill>
                                <a:schemeClr val="accent2"/>
                              </a:solidFill>
                              <a:latin typeface="Cambria Math"/>
                              <a:ea typeface="Cambria Math"/>
                            </a:rPr>
                            <m:t>𝝓</m:t>
                          </m:r>
                        </m:e>
                      </m:acc>
                      <m:r>
                        <a:rPr lang="en-US" sz="1400" b="1" i="1">
                          <a:ln w="19050">
                            <a:noFill/>
                          </a:ln>
                          <a:solidFill>
                            <a:schemeClr val="accent2"/>
                          </a:solidFill>
                          <a:latin typeface="Cambria Math"/>
                          <a:ea typeface="Cambria Math"/>
                        </a:rPr>
                        <m:t>𝝉</m:t>
                      </m:r>
                      <m:r>
                        <a:rPr lang="en-US" sz="1400" b="1" i="1">
                          <a:ln w="19050">
                            <a:noFill/>
                          </a:ln>
                          <a:solidFill>
                            <a:schemeClr val="accent2"/>
                          </a:solidFill>
                          <a:latin typeface="Cambria Math"/>
                          <a:ea typeface="Cambria Math"/>
                        </a:rPr>
                        <m:t>,</m:t>
                      </m:r>
                      <m:r>
                        <a:rPr lang="en-US" sz="1400" b="1" i="1">
                          <a:ln w="19050">
                            <a:noFill/>
                          </a:ln>
                          <a:solidFill>
                            <a:schemeClr val="accent2"/>
                          </a:solidFill>
                          <a:latin typeface="Cambria Math"/>
                          <a:ea typeface="Cambria Math"/>
                        </a:rPr>
                        <m:t>𝝉</m:t>
                      </m:r>
                      <m:r>
                        <a:rPr lang="en-US" sz="1400" b="1" i="1" smtClean="0">
                          <a:ln w="19050">
                            <a:noFill/>
                          </a:ln>
                          <a:solidFill>
                            <a:schemeClr val="accent2"/>
                          </a:solidFill>
                          <a:latin typeface="Cambria Math"/>
                          <a:ea typeface="Cambria Math"/>
                        </a:rPr>
                        <m:t>)</m:t>
                      </m:r>
                    </m:oMath>
                  </m:oMathPara>
                </a14:m>
                <a:endParaRPr lang="en-US" sz="1400" b="1" dirty="0">
                  <a:ln w="19050">
                    <a:noFill/>
                  </a:ln>
                  <a:solidFill>
                    <a:schemeClr val="accent2"/>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776133" y="3095464"/>
                <a:ext cx="2001317" cy="317716"/>
              </a:xfrm>
              <a:prstGeom prst="rect">
                <a:avLst/>
              </a:prstGeom>
              <a:blipFill rotWithShape="0">
                <a:blip r:embed="rId2"/>
                <a:stretch>
                  <a:fillRect t="-1852" b="-5556"/>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459571" y="3442942"/>
                <a:ext cx="2634439" cy="337913"/>
              </a:xfrm>
              <a:prstGeom prst="rect">
                <a:avLst/>
              </a:prstGeom>
              <a:noFill/>
              <a:ln w="127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accent2"/>
                          </a:solidFill>
                          <a:latin typeface="Cambria Math"/>
                          <a:ea typeface="Cambria Math"/>
                        </a:rPr>
                        <m:t>𝝌</m:t>
                      </m:r>
                      <m:d>
                        <m:dPr>
                          <m:ctrlPr>
                            <a:rPr lang="en-US" sz="1400" b="1" i="1" smtClean="0">
                              <a:solidFill>
                                <a:schemeClr val="accent2"/>
                              </a:solidFill>
                              <a:latin typeface="Cambria Math" panose="02040503050406030204" pitchFamily="18" charset="0"/>
                              <a:ea typeface="Cambria Math"/>
                            </a:rPr>
                          </m:ctrlPr>
                        </m:dPr>
                        <m:e>
                          <m:r>
                            <a:rPr lang="en-US" sz="1400" b="1" i="1" smtClean="0">
                              <a:solidFill>
                                <a:schemeClr val="accent2"/>
                              </a:solidFill>
                              <a:latin typeface="Cambria Math"/>
                              <a:ea typeface="Cambria Math"/>
                            </a:rPr>
                            <m:t>𝝉</m:t>
                          </m:r>
                        </m:e>
                      </m:d>
                      <m:r>
                        <a:rPr lang="en-US" sz="1400" b="1" i="1" smtClean="0">
                          <a:solidFill>
                            <a:schemeClr val="accent2"/>
                          </a:solidFill>
                          <a:latin typeface="Cambria Math"/>
                          <a:ea typeface="Cambria Math"/>
                        </a:rPr>
                        <m:t>=</m:t>
                      </m:r>
                      <m:sSup>
                        <m:sSupPr>
                          <m:ctrlPr>
                            <a:rPr lang="en-US" sz="1400" b="1" i="1" smtClean="0">
                              <a:solidFill>
                                <a:schemeClr val="accent2"/>
                              </a:solidFill>
                              <a:latin typeface="Cambria Math" panose="02040503050406030204" pitchFamily="18" charset="0"/>
                              <a:ea typeface="Cambria Math"/>
                            </a:rPr>
                          </m:ctrlPr>
                        </m:sSupPr>
                        <m:e>
                          <m:r>
                            <a:rPr lang="en-US" sz="1400" b="1" i="1" smtClean="0">
                              <a:solidFill>
                                <a:schemeClr val="accent2"/>
                              </a:solidFill>
                              <a:latin typeface="Cambria Math"/>
                              <a:ea typeface="Cambria Math"/>
                            </a:rPr>
                            <m:t>𝑴</m:t>
                          </m:r>
                        </m:e>
                        <m:sup>
                          <m:r>
                            <a:rPr lang="en-US" sz="1400" b="1" i="1" smtClean="0">
                              <a:solidFill>
                                <a:schemeClr val="accent2"/>
                              </a:solidFill>
                              <a:latin typeface="Cambria Math"/>
                              <a:ea typeface="Cambria Math"/>
                            </a:rPr>
                            <m:t>𝟐</m:t>
                          </m:r>
                        </m:sup>
                      </m:sSup>
                      <m:sSup>
                        <m:sSupPr>
                          <m:ctrlPr>
                            <a:rPr lang="en-US" sz="1400" b="1" i="1" smtClean="0">
                              <a:solidFill>
                                <a:schemeClr val="accent2"/>
                              </a:solidFill>
                              <a:latin typeface="Cambria Math" panose="02040503050406030204" pitchFamily="18" charset="0"/>
                              <a:ea typeface="Cambria Math"/>
                            </a:rPr>
                          </m:ctrlPr>
                        </m:sSupPr>
                        <m:e>
                          <m:r>
                            <a:rPr lang="en-US" sz="1400" b="1" i="1" smtClean="0">
                              <a:solidFill>
                                <a:schemeClr val="accent2"/>
                              </a:solidFill>
                              <a:latin typeface="Cambria Math"/>
                              <a:ea typeface="Cambria Math"/>
                            </a:rPr>
                            <m:t>𝒙</m:t>
                          </m:r>
                        </m:e>
                        <m:sup>
                          <m:r>
                            <a:rPr lang="en-US" sz="1400" b="1" i="1" smtClean="0">
                              <a:solidFill>
                                <a:schemeClr val="accent2"/>
                              </a:solidFill>
                              <a:latin typeface="Cambria Math"/>
                              <a:ea typeface="Cambria Math"/>
                            </a:rPr>
                            <m:t>𝟐</m:t>
                          </m:r>
                        </m:sup>
                      </m:sSup>
                      <m:r>
                        <a:rPr lang="en-US" sz="1400" b="1" i="1" smtClean="0">
                          <a:solidFill>
                            <a:schemeClr val="accent2"/>
                          </a:solidFill>
                          <a:latin typeface="Cambria Math"/>
                          <a:ea typeface="Cambria Math"/>
                        </a:rPr>
                        <m:t>+</m:t>
                      </m:r>
                      <m:sSup>
                        <m:sSupPr>
                          <m:ctrlPr>
                            <a:rPr lang="en-US" sz="1400" b="1" i="1">
                              <a:solidFill>
                                <a:schemeClr val="accent2"/>
                              </a:solidFill>
                              <a:latin typeface="Cambria Math" panose="02040503050406030204" pitchFamily="18" charset="0"/>
                              <a:ea typeface="Cambria Math"/>
                            </a:rPr>
                          </m:ctrlPr>
                        </m:sSupPr>
                        <m:e>
                          <m:sSub>
                            <m:sSubPr>
                              <m:ctrlPr>
                                <a:rPr lang="en-US" sz="1400" b="1" i="1">
                                  <a:solidFill>
                                    <a:schemeClr val="accent2"/>
                                  </a:solidFill>
                                  <a:latin typeface="Cambria Math" panose="02040503050406030204" pitchFamily="18" charset="0"/>
                                  <a:ea typeface="Cambria Math"/>
                                </a:rPr>
                              </m:ctrlPr>
                            </m:sSubPr>
                            <m:e>
                              <m:r>
                                <a:rPr lang="en-US" sz="1400" b="1" i="1">
                                  <a:solidFill>
                                    <a:schemeClr val="accent2"/>
                                  </a:solidFill>
                                  <a:latin typeface="Cambria Math"/>
                                  <a:ea typeface="Cambria Math"/>
                                </a:rPr>
                                <m:t>𝒎</m:t>
                              </m:r>
                            </m:e>
                            <m:sub>
                              <m:r>
                                <a:rPr lang="en-US" sz="1400" b="1" i="1">
                                  <a:solidFill>
                                    <a:schemeClr val="accent2"/>
                                  </a:solidFill>
                                  <a:latin typeface="Cambria Math"/>
                                  <a:ea typeface="Cambria Math"/>
                                </a:rPr>
                                <m:t>𝒈</m:t>
                              </m:r>
                            </m:sub>
                          </m:sSub>
                        </m:e>
                        <m:sup>
                          <m:r>
                            <a:rPr lang="en-US" sz="1400" b="1" i="1">
                              <a:solidFill>
                                <a:schemeClr val="accent2"/>
                              </a:solidFill>
                              <a:latin typeface="Cambria Math"/>
                              <a:ea typeface="Cambria Math"/>
                            </a:rPr>
                            <m:t>𝟐</m:t>
                          </m:r>
                        </m:sup>
                      </m:sSup>
                      <m:d>
                        <m:dPr>
                          <m:ctrlPr>
                            <a:rPr lang="en-US" sz="1400" b="1" i="1">
                              <a:solidFill>
                                <a:schemeClr val="accent2"/>
                              </a:solidFill>
                              <a:latin typeface="Cambria Math" panose="02040503050406030204" pitchFamily="18" charset="0"/>
                              <a:ea typeface="Cambria Math"/>
                            </a:rPr>
                          </m:ctrlPr>
                        </m:dPr>
                        <m:e>
                          <m:r>
                            <a:rPr lang="en-US" sz="1400" b="1" i="1">
                              <a:solidFill>
                                <a:schemeClr val="accent2"/>
                              </a:solidFill>
                              <a:latin typeface="Cambria Math"/>
                              <a:ea typeface="Cambria Math"/>
                            </a:rPr>
                            <m:t>𝝉</m:t>
                          </m:r>
                        </m:e>
                      </m:d>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𝟏</m:t>
                      </m:r>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𝒙</m:t>
                      </m:r>
                      <m:r>
                        <a:rPr lang="en-US" sz="1400" b="1" i="1" smtClean="0">
                          <a:solidFill>
                            <a:schemeClr val="accent2"/>
                          </a:solidFill>
                          <a:latin typeface="Cambria Math"/>
                          <a:ea typeface="Cambria Math"/>
                        </a:rPr>
                        <m:t>)</m:t>
                      </m:r>
                    </m:oMath>
                  </m:oMathPara>
                </a14:m>
                <a:endParaRPr lang="en-US" sz="1400" b="1" dirty="0">
                  <a:solidFill>
                    <a:schemeClr val="accent2"/>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459571" y="3442942"/>
                <a:ext cx="2634439" cy="337913"/>
              </a:xfrm>
              <a:prstGeom prst="rect">
                <a:avLst/>
              </a:prstGeom>
              <a:blipFill rotWithShape="0">
                <a:blip r:embed="rId3"/>
                <a:stretch>
                  <a:fillRect/>
                </a:stretch>
              </a:blipFill>
              <a:ln w="12700">
                <a:solidFill>
                  <a:schemeClr val="tx1"/>
                </a:solidFill>
              </a:ln>
            </p:spPr>
            <p:txBody>
              <a:bodyPr/>
              <a:lstStyle/>
              <a:p>
                <a:r>
                  <a:rPr lang="en-US">
                    <a:noFill/>
                  </a:rPr>
                  <a:t> </a:t>
                </a:r>
              </a:p>
            </p:txBody>
          </p:sp>
        </mc:Fallback>
      </mc:AlternateContent>
      <p:grpSp>
        <p:nvGrpSpPr>
          <p:cNvPr id="9" name="Group 8"/>
          <p:cNvGrpSpPr/>
          <p:nvPr/>
        </p:nvGrpSpPr>
        <p:grpSpPr>
          <a:xfrm>
            <a:off x="230891" y="3000289"/>
            <a:ext cx="6069998" cy="2069497"/>
            <a:chOff x="239357" y="3093422"/>
            <a:chExt cx="6069998" cy="2069497"/>
          </a:xfrm>
        </p:grpSpPr>
        <mc:AlternateContent xmlns:mc="http://schemas.openxmlformats.org/markup-compatibility/2006" xmlns:a14="http://schemas.microsoft.com/office/drawing/2010/main">
          <mc:Choice Requires="a14">
            <p:sp>
              <p:nvSpPr>
                <p:cNvPr id="3" name="TextBox 2"/>
                <p:cNvSpPr txBox="1"/>
                <p:nvPr/>
              </p:nvSpPr>
              <p:spPr>
                <a:xfrm>
                  <a:off x="239357" y="3093422"/>
                  <a:ext cx="5627951" cy="671466"/>
                </a:xfrm>
                <a:prstGeom prst="rect">
                  <a:avLst/>
                </a:prstGeom>
                <a:noFill/>
              </p:spPr>
              <p:txBody>
                <a:bodyPr wrap="none" lIns="0" tIns="0" rIns="0" bIns="0" rtlCol="0">
                  <a:spAutoFit/>
                </a:bodyPr>
                <a:lstStyle/>
                <a:p>
                  <a:pPr lvl="1"/>
                  <a14:m>
                    <m:oMathPara xmlns:m="http://schemas.openxmlformats.org/officeDocument/2006/math">
                      <m:oMathParaPr>
                        <m:jc m:val="centerGroup"/>
                      </m:oMathParaPr>
                      <m:oMath xmlns:m="http://schemas.openxmlformats.org/officeDocument/2006/math">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rPr>
                                  <m:t>𝒅𝑵</m:t>
                                </m:r>
                              </m:e>
                              <m:sub>
                                <m:r>
                                  <a:rPr lang="en-US" sz="1600" b="1" i="1">
                                    <a:latin typeface="Cambria Math"/>
                                  </a:rPr>
                                  <m:t>𝒈</m:t>
                                </m:r>
                              </m:sub>
                            </m:sSub>
                          </m:num>
                          <m:den>
                            <m:r>
                              <a:rPr lang="en-US" sz="1600" b="1" i="1">
                                <a:latin typeface="Cambria Math"/>
                              </a:rPr>
                              <m:t>𝒅𝒙</m:t>
                            </m:r>
                          </m:den>
                        </m:f>
                        <m:d>
                          <m:dPr>
                            <m:ctrlPr>
                              <a:rPr lang="en-US" sz="1600" b="1" i="1">
                                <a:solidFill>
                                  <a:schemeClr val="accent2"/>
                                </a:solidFill>
                                <a:latin typeface="Cambria Math" panose="02040503050406030204" pitchFamily="18" charset="0"/>
                              </a:rPr>
                            </m:ctrlPr>
                          </m:dPr>
                          <m:e>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rPr>
                                  <m:t>𝒙</m:t>
                                </m:r>
                              </m:e>
                              <m:sub>
                                <m:r>
                                  <a:rPr lang="en-US" sz="1600" b="1" i="1">
                                    <a:solidFill>
                                      <a:schemeClr val="accent2"/>
                                    </a:solidFill>
                                    <a:latin typeface="Cambria Math"/>
                                    <a:ea typeface="Cambria Math"/>
                                  </a:rPr>
                                  <m:t>⊥</m:t>
                                </m:r>
                              </m:sub>
                            </m:sSub>
                            <m:r>
                              <a:rPr lang="en-US" sz="1600" b="1" i="1">
                                <a:solidFill>
                                  <a:schemeClr val="accent2"/>
                                </a:solidFill>
                                <a:latin typeface="Cambria Math"/>
                              </a:rPr>
                              <m:t>,</m:t>
                            </m:r>
                            <m:r>
                              <a:rPr lang="en-US" sz="1600" b="1" i="1">
                                <a:solidFill>
                                  <a:schemeClr val="accent2"/>
                                </a:solidFill>
                                <a:latin typeface="Cambria Math"/>
                                <a:ea typeface="Cambria Math"/>
                              </a:rPr>
                              <m:t>𝝓</m:t>
                            </m:r>
                          </m:e>
                        </m:d>
                        <m:r>
                          <a:rPr lang="en-US" sz="1600" b="1" i="1">
                            <a:latin typeface="Cambria Math"/>
                          </a:rPr>
                          <m:t>=</m:t>
                        </m:r>
                        <m:f>
                          <m:fPr>
                            <m:ctrlPr>
                              <a:rPr lang="en-US" sz="1600" b="1" i="1">
                                <a:latin typeface="Cambria Math" panose="02040503050406030204" pitchFamily="18" charset="0"/>
                              </a:rPr>
                            </m:ctrlPr>
                          </m:fPr>
                          <m:num>
                            <m:sSub>
                              <m:sSubPr>
                                <m:ctrlPr>
                                  <a:rPr lang="en-US" sz="1600" b="1" i="1">
                                    <a:latin typeface="Cambria Math" panose="02040503050406030204" pitchFamily="18" charset="0"/>
                                  </a:rPr>
                                </m:ctrlPr>
                              </m:sSubPr>
                              <m:e>
                                <m:r>
                                  <a:rPr lang="en-US" sz="1600" b="1" i="1">
                                    <a:latin typeface="Cambria Math"/>
                                  </a:rPr>
                                  <m:t>𝑪</m:t>
                                </m:r>
                              </m:e>
                              <m:sub>
                                <m:r>
                                  <a:rPr lang="en-US" sz="1600" b="1" i="1">
                                    <a:latin typeface="Cambria Math"/>
                                  </a:rPr>
                                  <m:t>𝑹</m:t>
                                </m:r>
                              </m:sub>
                            </m:sSub>
                          </m:num>
                          <m:den>
                            <m:r>
                              <a:rPr lang="en-US" sz="1600" b="1" i="1">
                                <a:latin typeface="Cambria Math"/>
                                <a:ea typeface="Cambria Math"/>
                              </a:rPr>
                              <m:t>𝝅</m:t>
                            </m:r>
                          </m:den>
                        </m:f>
                        <m:nary>
                          <m:naryPr>
                            <m:limLoc m:val="undOvr"/>
                            <m:subHide m:val="on"/>
                            <m:supHide m:val="on"/>
                            <m:ctrlPr>
                              <a:rPr lang="en-US" sz="1600" b="1" i="1">
                                <a:solidFill>
                                  <a:schemeClr val="accent2"/>
                                </a:solidFill>
                                <a:latin typeface="Cambria Math" panose="02040503050406030204" pitchFamily="18" charset="0"/>
                              </a:rPr>
                            </m:ctrlPr>
                          </m:naryPr>
                          <m:sub/>
                          <m:sup/>
                          <m:e>
                            <m:r>
                              <a:rPr lang="en-US" sz="1600" b="1" i="1">
                                <a:solidFill>
                                  <a:schemeClr val="accent2"/>
                                </a:solidFill>
                                <a:latin typeface="Cambria Math"/>
                              </a:rPr>
                              <m:t>𝒅</m:t>
                            </m:r>
                            <m:r>
                              <a:rPr lang="en-US" sz="1600" b="1" i="1">
                                <a:solidFill>
                                  <a:schemeClr val="accent2"/>
                                </a:solidFill>
                                <a:latin typeface="Cambria Math"/>
                                <a:ea typeface="Cambria Math"/>
                              </a:rPr>
                              <m:t>𝝉</m:t>
                            </m:r>
                            <m:r>
                              <a:rPr lang="en-US" sz="1600" b="1" i="1">
                                <a:solidFill>
                                  <a:schemeClr val="accent2"/>
                                </a:solidFill>
                                <a:latin typeface="Cambria Math" panose="02040503050406030204" pitchFamily="18" charset="0"/>
                                <a:ea typeface="Cambria Math"/>
                              </a:rPr>
                              <m:t> </m:t>
                            </m:r>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panose="02040503050406030204" pitchFamily="18" charset="0"/>
                                    <a:ea typeface="Cambria Math"/>
                                  </a:rPr>
                                  <m:t>𝒔</m:t>
                                </m:r>
                              </m:sub>
                            </m:sSub>
                            <m:d>
                              <m:dPr>
                                <m:ctrlPr>
                                  <a:rPr lang="en-US" sz="1600" b="1" i="1">
                                    <a:solidFill>
                                      <a:schemeClr val="accent2"/>
                                    </a:solidFill>
                                    <a:latin typeface="Cambria Math" panose="02040503050406030204" pitchFamily="18" charset="0"/>
                                  </a:rPr>
                                </m:ctrlPr>
                              </m:dPr>
                              <m:e>
                                <m:r>
                                  <a:rPr lang="en-US" sz="1600" b="1" i="1">
                                    <a:solidFill>
                                      <a:schemeClr val="accent2"/>
                                    </a:solidFill>
                                    <a:latin typeface="Cambria Math"/>
                                    <a:ea typeface="Cambria Math"/>
                                  </a:rPr>
                                  <m:t>𝝉</m:t>
                                </m:r>
                              </m:e>
                            </m:d>
                            <m:f>
                              <m:fPr>
                                <m:ctrlPr>
                                  <a:rPr lang="en-US" sz="1600" b="1" i="1">
                                    <a:latin typeface="Cambria Math" panose="02040503050406030204" pitchFamily="18" charset="0"/>
                                  </a:rPr>
                                </m:ctrlPr>
                              </m:fPr>
                              <m:num>
                                <m:sSup>
                                  <m:sSupPr>
                                    <m:ctrlPr>
                                      <a:rPr lang="en-US" sz="1600" b="1" i="1">
                                        <a:latin typeface="Cambria Math" panose="02040503050406030204" pitchFamily="18" charset="0"/>
                                      </a:rPr>
                                    </m:ctrlPr>
                                  </m:sSupPr>
                                  <m:e>
                                    <m:r>
                                      <a:rPr lang="en-US" sz="1600" b="1" i="1">
                                        <a:latin typeface="Cambria Math"/>
                                      </a:rPr>
                                      <m:t>𝒅</m:t>
                                    </m:r>
                                  </m:e>
                                  <m:sup>
                                    <m:r>
                                      <a:rPr lang="en-US" sz="1600" b="1" i="1">
                                        <a:latin typeface="Cambria Math"/>
                                      </a:rPr>
                                      <m:t>𝟐</m:t>
                                    </m:r>
                                  </m:sup>
                                </m:sSup>
                                <m:r>
                                  <a:rPr lang="en-US" sz="1600" b="1" i="1">
                                    <a:latin typeface="Cambria Math"/>
                                  </a:rPr>
                                  <m:t>𝒌</m:t>
                                </m:r>
                              </m:num>
                              <m:den>
                                <m:r>
                                  <a:rPr lang="en-US" sz="1600" b="1" i="1">
                                    <a:latin typeface="Cambria Math"/>
                                    <a:ea typeface="Cambria Math"/>
                                  </a:rPr>
                                  <m:t>𝝅</m:t>
                                </m:r>
                              </m:den>
                            </m:f>
                            <m:f>
                              <m:fPr>
                                <m:ctrlPr>
                                  <a:rPr lang="en-US" sz="1600" b="1" i="1">
                                    <a:latin typeface="Cambria Math" panose="02040503050406030204" pitchFamily="18" charset="0"/>
                                  </a:rPr>
                                </m:ctrlPr>
                              </m:fPr>
                              <m:num>
                                <m:sSup>
                                  <m:sSupPr>
                                    <m:ctrlPr>
                                      <a:rPr lang="en-US" sz="1600" b="1" i="1">
                                        <a:latin typeface="Cambria Math" panose="02040503050406030204" pitchFamily="18" charset="0"/>
                                      </a:rPr>
                                    </m:ctrlPr>
                                  </m:sSupPr>
                                  <m:e>
                                    <m:r>
                                      <a:rPr lang="en-US" sz="1600" b="1" i="1">
                                        <a:latin typeface="Cambria Math"/>
                                      </a:rPr>
                                      <m:t>𝒅</m:t>
                                    </m:r>
                                  </m:e>
                                  <m:sup>
                                    <m:r>
                                      <a:rPr lang="en-US" sz="1600" b="1" i="1">
                                        <a:latin typeface="Cambria Math"/>
                                      </a:rPr>
                                      <m:t>𝟐</m:t>
                                    </m:r>
                                  </m:sup>
                                </m:sSup>
                                <m:r>
                                  <a:rPr lang="en-US" sz="1600" b="1" i="1">
                                    <a:latin typeface="Cambria Math"/>
                                  </a:rPr>
                                  <m:t>𝒒</m:t>
                                </m:r>
                              </m:num>
                              <m:den>
                                <m:r>
                                  <a:rPr lang="en-US" sz="1600" b="1" i="1">
                                    <a:latin typeface="Cambria Math"/>
                                    <a:ea typeface="Cambria Math"/>
                                  </a:rPr>
                                  <m:t>𝝅</m:t>
                                </m:r>
                              </m:den>
                            </m:f>
                          </m:e>
                        </m:nary>
                        <m:f>
                          <m:fPr>
                            <m:ctrlPr>
                              <a:rPr lang="en-US" sz="1600" b="1" i="1">
                                <a:latin typeface="Cambria Math" panose="02040503050406030204" pitchFamily="18" charset="0"/>
                              </a:rPr>
                            </m:ctrlPr>
                          </m:fPr>
                          <m:num>
                            <m:r>
                              <a:rPr lang="en-US" sz="1600" b="1" i="1">
                                <a:latin typeface="Cambria Math"/>
                              </a:rPr>
                              <m:t>𝟏</m:t>
                            </m:r>
                          </m:num>
                          <m:den>
                            <m:r>
                              <a:rPr lang="en-US" sz="1600" b="1" i="1">
                                <a:latin typeface="Cambria Math"/>
                              </a:rPr>
                              <m:t>𝒙</m:t>
                            </m:r>
                          </m:den>
                        </m:f>
                        <m:f>
                          <m:fPr>
                            <m:ctrlPr>
                              <a:rPr lang="en-US" sz="1600" b="1" i="1">
                                <a:latin typeface="Cambria Math" panose="02040503050406030204" pitchFamily="18" charset="0"/>
                                <a:ea typeface="Cambria Math"/>
                              </a:rPr>
                            </m:ctrlPr>
                          </m:fPr>
                          <m:num>
                            <m:box>
                              <m:boxPr>
                                <m:ctrlPr>
                                  <a:rPr lang="en-US" sz="1600" b="1" i="1">
                                    <a:latin typeface="Cambria Math" panose="02040503050406030204" pitchFamily="18" charset="0"/>
                                    <a:ea typeface="Cambria Math"/>
                                  </a:rPr>
                                </m:ctrlPr>
                              </m:boxPr>
                              <m:e>
                                <m:argPr>
                                  <m:argSz m:val="-1"/>
                                </m:argPr>
                                <m:f>
                                  <m:fPr>
                                    <m:ctrlPr>
                                      <a:rPr lang="en-US" sz="1600" b="1" i="1">
                                        <a:latin typeface="Cambria Math" panose="02040503050406030204" pitchFamily="18" charset="0"/>
                                        <a:ea typeface="Cambria Math"/>
                                      </a:rPr>
                                    </m:ctrlPr>
                                  </m:fPr>
                                  <m:num>
                                    <m:r>
                                      <a:rPr lang="en-US" sz="1600" b="1" i="1">
                                        <a:latin typeface="Cambria Math"/>
                                        <a:ea typeface="Cambria Math"/>
                                      </a:rPr>
                                      <m:t>𝟗</m:t>
                                    </m:r>
                                  </m:num>
                                  <m:den>
                                    <m:r>
                                      <a:rPr lang="en-US" sz="1600" b="1" i="1">
                                        <a:latin typeface="Cambria Math"/>
                                        <a:ea typeface="Cambria Math"/>
                                      </a:rPr>
                                      <m:t>𝟐</m:t>
                                    </m:r>
                                  </m:den>
                                </m:f>
                                <m:r>
                                  <a:rPr lang="en-US" sz="1600" b="1" i="1">
                                    <a:latin typeface="Cambria Math"/>
                                    <a:ea typeface="Cambria Math"/>
                                  </a:rPr>
                                  <m:t>𝝅</m:t>
                                </m:r>
                                <m:sSubSup>
                                  <m:sSubSupPr>
                                    <m:ctrlPr>
                                      <a:rPr lang="en-US" sz="1600" b="1" i="1">
                                        <a:solidFill>
                                          <a:schemeClr val="accent2"/>
                                        </a:solidFill>
                                        <a:latin typeface="Cambria Math" panose="02040503050406030204" pitchFamily="18" charset="0"/>
                                        <a:ea typeface="Cambria Math"/>
                                      </a:rPr>
                                    </m:ctrlPr>
                                  </m:sSubSupPr>
                                  <m:e>
                                    <m:r>
                                      <a:rPr lang="en-US" sz="1600" b="1" i="1">
                                        <a:solidFill>
                                          <a:schemeClr val="accent2"/>
                                        </a:solidFill>
                                        <a:latin typeface="Cambria Math" panose="02040503050406030204" pitchFamily="18" charset="0"/>
                                        <a:ea typeface="Cambria Math" panose="02040503050406030204" pitchFamily="18" charset="0"/>
                                      </a:rPr>
                                      <m:t>𝜶</m:t>
                                    </m:r>
                                  </m:e>
                                  <m:sub>
                                    <m:r>
                                      <a:rPr lang="en-US" sz="1600" b="1" i="1">
                                        <a:solidFill>
                                          <a:schemeClr val="accent2"/>
                                        </a:solidFill>
                                        <a:latin typeface="Cambria Math" panose="02040503050406030204" pitchFamily="18" charset="0"/>
                                        <a:ea typeface="Cambria Math"/>
                                      </a:rPr>
                                      <m:t>𝒔</m:t>
                                    </m:r>
                                  </m:sub>
                                  <m:sup>
                                    <m:r>
                                      <a:rPr lang="en-US" sz="1600" b="1" i="1">
                                        <a:solidFill>
                                          <a:schemeClr val="accent2"/>
                                        </a:solidFill>
                                        <a:latin typeface="Cambria Math" panose="02040503050406030204" pitchFamily="18" charset="0"/>
                                        <a:ea typeface="Cambria Math"/>
                                      </a:rPr>
                                      <m:t>𝟐</m:t>
                                    </m:r>
                                  </m:sup>
                                </m:sSubSup>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e>
                            </m:box>
                          </m:num>
                          <m:den>
                            <m:sSup>
                              <m:sSupPr>
                                <m:ctrlPr>
                                  <a:rPr lang="en-US" sz="1600" b="1" i="1">
                                    <a:latin typeface="Cambria Math" panose="02040503050406030204" pitchFamily="18" charset="0"/>
                                    <a:ea typeface="Cambria Math"/>
                                  </a:rPr>
                                </m:ctrlPr>
                              </m:sSupPr>
                              <m:e>
                                <m:r>
                                  <a:rPr lang="en-US" sz="1600" b="1" i="1">
                                    <a:latin typeface="Cambria Math"/>
                                    <a:ea typeface="Cambria Math"/>
                                  </a:rPr>
                                  <m:t>𝒒</m:t>
                                </m:r>
                              </m:e>
                              <m:sup>
                                <m:r>
                                  <a:rPr lang="en-US" sz="1600" b="1" i="1">
                                    <a:latin typeface="Cambria Math"/>
                                    <a:ea typeface="Cambria Math"/>
                                  </a:rPr>
                                  <m:t>𝟐</m:t>
                                </m:r>
                              </m:sup>
                            </m:sSup>
                            <m:d>
                              <m:dPr>
                                <m:ctrlPr>
                                  <a:rPr lang="en-US" sz="1600" b="1" i="1">
                                    <a:latin typeface="Cambria Math" panose="02040503050406030204" pitchFamily="18" charset="0"/>
                                    <a:ea typeface="Cambria Math"/>
                                  </a:rPr>
                                </m:ctrlPr>
                              </m:dPr>
                              <m:e>
                                <m:sSup>
                                  <m:sSupPr>
                                    <m:ctrlPr>
                                      <a:rPr lang="en-US" sz="1600" b="1" i="1">
                                        <a:latin typeface="Cambria Math" panose="02040503050406030204" pitchFamily="18" charset="0"/>
                                        <a:ea typeface="Cambria Math"/>
                                      </a:rPr>
                                    </m:ctrlPr>
                                  </m:sSupPr>
                                  <m:e>
                                    <m:r>
                                      <a:rPr lang="en-US" sz="1600" b="1" i="1">
                                        <a:latin typeface="Cambria Math"/>
                                        <a:ea typeface="Cambria Math"/>
                                      </a:rPr>
                                      <m:t>𝒒</m:t>
                                    </m:r>
                                  </m:e>
                                  <m:sup>
                                    <m:r>
                                      <a:rPr lang="en-US" sz="1600" b="1" i="1">
                                        <a:latin typeface="Cambria Math"/>
                                        <a:ea typeface="Cambria Math"/>
                                      </a:rPr>
                                      <m:t>𝟐</m:t>
                                    </m:r>
                                  </m:sup>
                                </m:sSup>
                                <m:r>
                                  <a:rPr lang="en-US" sz="1600" b="1" i="1">
                                    <a:latin typeface="Cambria Math"/>
                                    <a:ea typeface="Cambria Math"/>
                                  </a:rPr>
                                  <m:t>+</m:t>
                                </m:r>
                                <m:sSup>
                                  <m:sSupPr>
                                    <m:ctrlPr>
                                      <a:rPr lang="en-US" sz="1600" b="1" i="1">
                                        <a:solidFill>
                                          <a:schemeClr val="accent2"/>
                                        </a:solidFill>
                                        <a:latin typeface="Cambria Math" panose="02040503050406030204" pitchFamily="18" charset="0"/>
                                        <a:ea typeface="Cambria Math"/>
                                      </a:rPr>
                                    </m:ctrlPr>
                                  </m:sSupPr>
                                  <m:e>
                                    <m:r>
                                      <a:rPr lang="en-US" sz="1600" b="1" i="1">
                                        <a:solidFill>
                                          <a:schemeClr val="accent2"/>
                                        </a:solidFill>
                                        <a:latin typeface="Cambria Math"/>
                                        <a:ea typeface="Cambria Math"/>
                                      </a:rPr>
                                      <m:t>𝝁</m:t>
                                    </m:r>
                                  </m:e>
                                  <m:sup>
                                    <m:r>
                                      <a:rPr lang="en-US" sz="1600" b="1" i="1">
                                        <a:solidFill>
                                          <a:schemeClr val="accent2"/>
                                        </a:solidFill>
                                        <a:latin typeface="Cambria Math"/>
                                        <a:ea typeface="Cambria Math"/>
                                      </a:rPr>
                                      <m:t>𝟐</m:t>
                                    </m:r>
                                  </m:sup>
                                </m:sSup>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e>
                            </m:d>
                          </m:den>
                        </m:f>
                        <m:r>
                          <a:rPr lang="en-US" sz="1600" b="1" i="1">
                            <a:latin typeface="Cambria Math"/>
                            <a:ea typeface="Cambria Math"/>
                          </a:rPr>
                          <m:t>×</m:t>
                        </m:r>
                      </m:oMath>
                    </m:oMathPara>
                  </a14:m>
                  <a:endParaRPr lang="en-US" sz="1600" b="1" i="1" dirty="0">
                    <a:latin typeface="Cambria Math"/>
                    <a:ea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39357" y="3093422"/>
                  <a:ext cx="5627951" cy="671466"/>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763688" y="3716598"/>
                  <a:ext cx="4514954" cy="553228"/>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US" sz="1600" b="1" i="1">
                            <a:latin typeface="Cambria Math"/>
                            <a:ea typeface="Cambria Math"/>
                          </a:rPr>
                          <m:t>× </m:t>
                        </m:r>
                        <m:f>
                          <m:fPr>
                            <m:ctrlPr>
                              <a:rPr lang="en-US" sz="1600" b="1" i="1" smtClean="0">
                                <a:latin typeface="Cambria Math" panose="02040503050406030204" pitchFamily="18" charset="0"/>
                                <a:ea typeface="Cambria Math"/>
                              </a:rPr>
                            </m:ctrlPr>
                          </m:fPr>
                          <m:num>
                            <m:r>
                              <a:rPr lang="en-US" sz="1600" b="1" i="1">
                                <a:latin typeface="Cambria Math"/>
                                <a:ea typeface="Cambria Math"/>
                              </a:rPr>
                              <m:t>𝟐</m:t>
                            </m:r>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d>
                          <m:dPr>
                            <m:ctrlPr>
                              <a:rPr lang="en-US" sz="1600" b="1" i="1">
                                <a:latin typeface="Cambria Math" panose="02040503050406030204" pitchFamily="18" charset="0"/>
                                <a:ea typeface="Cambria Math"/>
                              </a:rPr>
                            </m:ctrlPr>
                          </m:dPr>
                          <m:e>
                            <m:f>
                              <m:fPr>
                                <m:ctrlPr>
                                  <a:rPr lang="en-US" sz="1600" b="1" i="1">
                                    <a:latin typeface="Cambria Math" panose="02040503050406030204" pitchFamily="18" charset="0"/>
                                    <a:ea typeface="Cambria Math"/>
                                  </a:rPr>
                                </m:ctrlPr>
                              </m:fPr>
                              <m:num>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m:t>
                                    </m:r>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r>
                                      <a:rPr lang="en-US" sz="1600" b="1" i="1">
                                        <a:latin typeface="Cambria Math"/>
                                        <a:ea typeface="Cambria Math"/>
                                      </a:rPr>
                                      <m:t>)</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r>
                              <a:rPr lang="en-US" sz="1600" b="1" i="1">
                                <a:latin typeface="Cambria Math"/>
                                <a:ea typeface="Cambria Math"/>
                              </a:rPr>
                              <m:t>−</m:t>
                            </m:r>
                            <m:f>
                              <m:fPr>
                                <m:ctrlPr>
                                  <a:rPr lang="en-US" sz="1600" b="1" i="1">
                                    <a:latin typeface="Cambria Math" panose="02040503050406030204" pitchFamily="18" charset="0"/>
                                    <a:ea typeface="Cambria Math"/>
                                  </a:rPr>
                                </m:ctrlPr>
                              </m:fPr>
                              <m:num>
                                <m:r>
                                  <a:rPr lang="en-US" sz="1600" b="1" i="1">
                                    <a:latin typeface="Cambria Math"/>
                                    <a:ea typeface="Cambria Math"/>
                                  </a:rPr>
                                  <m:t>𝒌</m:t>
                                </m:r>
                              </m:num>
                              <m:den>
                                <m:sSup>
                                  <m:sSupPr>
                                    <m:ctrlPr>
                                      <a:rPr lang="en-US" sz="1600" b="1" i="1">
                                        <a:latin typeface="Cambria Math" panose="02040503050406030204" pitchFamily="18" charset="0"/>
                                        <a:ea typeface="Cambria Math"/>
                                      </a:rPr>
                                    </m:ctrlPr>
                                  </m:sSupPr>
                                  <m:e>
                                    <m:r>
                                      <a:rPr lang="en-US" sz="1600" b="1" i="1">
                                        <a:latin typeface="Cambria Math"/>
                                        <a:ea typeface="Cambria Math"/>
                                      </a:rPr>
                                      <m:t>𝒌</m:t>
                                    </m:r>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den>
                            </m:f>
                          </m:e>
                        </m:d>
                        <m:r>
                          <a:rPr lang="en-US" sz="1600" b="1" i="1">
                            <a:latin typeface="Cambria Math"/>
                            <a:ea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763688" y="3716598"/>
                  <a:ext cx="4514954" cy="553228"/>
                </a:xfrm>
                <a:prstGeom prst="rect">
                  <a:avLst/>
                </a:prstGeom>
                <a:blipFill rotWithShape="0">
                  <a:blip r:embed="rId5"/>
                  <a:stretch>
                    <a:fillRect b="-10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32974" y="4321407"/>
                  <a:ext cx="4576381" cy="841512"/>
                </a:xfrm>
                <a:prstGeom prst="rect">
                  <a:avLst/>
                </a:prstGeom>
                <a:noFill/>
              </p:spPr>
              <p:txBody>
                <a:bodyPr wrap="none" lIns="0" tIns="0" rIns="0" bIns="0" rtlCol="0">
                  <a:spAutoFit/>
                </a:bodyPr>
                <a:lstStyle/>
                <a:p>
                  <a:pPr marL="0" lvl="1"/>
                  <a14:m>
                    <m:oMathPara xmlns:m="http://schemas.openxmlformats.org/officeDocument/2006/math">
                      <m:oMathParaPr>
                        <m:jc m:val="centerGroup"/>
                      </m:oMathParaPr>
                      <m:oMath xmlns:m="http://schemas.openxmlformats.org/officeDocument/2006/math">
                        <m:r>
                          <a:rPr lang="en-US" sz="1600" b="1" i="1">
                            <a:latin typeface="Cambria Math"/>
                            <a:ea typeface="Cambria Math"/>
                          </a:rPr>
                          <m:t>× </m:t>
                        </m:r>
                        <m:d>
                          <m:dPr>
                            <m:ctrlPr>
                              <a:rPr lang="en-US" sz="1600" b="1" i="1">
                                <a:latin typeface="Cambria Math" panose="02040503050406030204" pitchFamily="18" charset="0"/>
                                <a:ea typeface="Cambria Math"/>
                              </a:rPr>
                            </m:ctrlPr>
                          </m:dPr>
                          <m:e>
                            <m:r>
                              <a:rPr lang="en-US" sz="1600" b="1" i="1">
                                <a:latin typeface="Cambria Math"/>
                                <a:ea typeface="Cambria Math"/>
                              </a:rPr>
                              <m:t>𝟏</m:t>
                            </m:r>
                            <m:r>
                              <a:rPr lang="en-US" sz="1600" b="1" i="1">
                                <a:latin typeface="Cambria Math"/>
                                <a:ea typeface="Cambria Math"/>
                              </a:rPr>
                              <m:t>−</m:t>
                            </m:r>
                            <m:r>
                              <a:rPr lang="en-US" sz="1600" b="1" i="1">
                                <a:latin typeface="Cambria Math"/>
                                <a:ea typeface="Cambria Math"/>
                              </a:rPr>
                              <m:t>𝒄𝒐𝒔</m:t>
                            </m:r>
                            <m:d>
                              <m:dPr>
                                <m:begChr m:val="["/>
                                <m:endChr m:val="]"/>
                                <m:ctrlPr>
                                  <a:rPr lang="en-US" sz="1600" b="1" i="1">
                                    <a:latin typeface="Cambria Math" panose="02040503050406030204" pitchFamily="18" charset="0"/>
                                    <a:ea typeface="Cambria Math"/>
                                  </a:rPr>
                                </m:ctrlPr>
                              </m:dPr>
                              <m:e>
                                <m:f>
                                  <m:fPr>
                                    <m:ctrlPr>
                                      <a:rPr lang="en-US" sz="1600" b="1" i="1">
                                        <a:latin typeface="Cambria Math" panose="02040503050406030204" pitchFamily="18" charset="0"/>
                                        <a:ea typeface="Cambria Math"/>
                                      </a:rPr>
                                    </m:ctrlPr>
                                  </m:fPr>
                                  <m:num>
                                    <m:sSup>
                                      <m:sSupPr>
                                        <m:ctrlPr>
                                          <a:rPr lang="en-US" sz="1600" b="1" i="1">
                                            <a:latin typeface="Cambria Math" panose="02040503050406030204" pitchFamily="18" charset="0"/>
                                            <a:ea typeface="Cambria Math"/>
                                          </a:rPr>
                                        </m:ctrlPr>
                                      </m:sSupPr>
                                      <m:e>
                                        <m:d>
                                          <m:dPr>
                                            <m:ctrlPr>
                                              <a:rPr lang="en-US" sz="1600" b="1" i="1">
                                                <a:latin typeface="Cambria Math" panose="02040503050406030204" pitchFamily="18" charset="0"/>
                                                <a:ea typeface="Cambria Math"/>
                                              </a:rPr>
                                            </m:ctrlPr>
                                          </m:dPr>
                                          <m:e>
                                            <m:r>
                                              <a:rPr lang="en-US" sz="1600" b="1" i="1">
                                                <a:latin typeface="Cambria Math"/>
                                                <a:ea typeface="Cambria Math"/>
                                              </a:rPr>
                                              <m:t>𝒌</m:t>
                                            </m:r>
                                            <m:r>
                                              <a:rPr lang="en-US" sz="1600" b="1" i="1">
                                                <a:latin typeface="Cambria Math"/>
                                                <a:ea typeface="Cambria Math"/>
                                              </a:rPr>
                                              <m:t>+</m:t>
                                            </m:r>
                                            <m:r>
                                              <a:rPr lang="en-US" sz="1600" b="1" i="1">
                                                <a:latin typeface="Cambria Math"/>
                                                <a:ea typeface="Cambria Math"/>
                                              </a:rPr>
                                              <m:t>𝒒</m:t>
                                            </m:r>
                                          </m:e>
                                        </m:d>
                                      </m:e>
                                      <m:sup>
                                        <m:r>
                                          <a:rPr lang="en-US" sz="1600" b="1" i="1">
                                            <a:latin typeface="Cambria Math"/>
                                            <a:ea typeface="Cambria Math"/>
                                          </a:rPr>
                                          <m:t>𝟐</m:t>
                                        </m:r>
                                      </m:sup>
                                    </m:sSup>
                                    <m:r>
                                      <a:rPr lang="en-US" sz="1600" b="1" i="1">
                                        <a:latin typeface="Cambria Math"/>
                                        <a:ea typeface="Cambria Math"/>
                                      </a:rPr>
                                      <m:t>+</m:t>
                                    </m:r>
                                    <m:r>
                                      <a:rPr lang="en-US" sz="1600" b="1" i="1">
                                        <a:solidFill>
                                          <a:schemeClr val="accent2"/>
                                        </a:solidFill>
                                        <a:latin typeface="Cambria Math"/>
                                        <a:ea typeface="Cambria Math"/>
                                      </a:rPr>
                                      <m:t>𝝌</m:t>
                                    </m:r>
                                    <m:d>
                                      <m:dPr>
                                        <m:ctrlPr>
                                          <a:rPr lang="en-US" sz="1600" b="1" i="1">
                                            <a:solidFill>
                                              <a:schemeClr val="accent2"/>
                                            </a:solidFill>
                                            <a:latin typeface="Cambria Math" panose="02040503050406030204" pitchFamily="18" charset="0"/>
                                            <a:ea typeface="Cambria Math"/>
                                          </a:rPr>
                                        </m:ctrlPr>
                                      </m:dPr>
                                      <m:e>
                                        <m:r>
                                          <a:rPr lang="en-US" sz="1600" b="1" i="1">
                                            <a:solidFill>
                                              <a:schemeClr val="accent2"/>
                                            </a:solidFill>
                                            <a:latin typeface="Cambria Math"/>
                                            <a:ea typeface="Cambria Math"/>
                                          </a:rPr>
                                          <m:t>𝝉</m:t>
                                        </m:r>
                                      </m:e>
                                    </m:d>
                                  </m:num>
                                  <m:den>
                                    <m:r>
                                      <a:rPr lang="en-US" sz="1600" b="1" i="1">
                                        <a:latin typeface="Cambria Math"/>
                                        <a:ea typeface="Cambria Math"/>
                                      </a:rPr>
                                      <m:t>𝟐</m:t>
                                    </m:r>
                                    <m:r>
                                      <a:rPr lang="en-US" sz="1600" b="1" i="1">
                                        <a:latin typeface="Cambria Math"/>
                                        <a:ea typeface="Cambria Math"/>
                                      </a:rPr>
                                      <m:t>𝒙𝑬</m:t>
                                    </m:r>
                                  </m:den>
                                </m:f>
                                <m:r>
                                  <a:rPr lang="en-US" sz="1600" b="1" i="1">
                                    <a:solidFill>
                                      <a:schemeClr val="accent2"/>
                                    </a:solidFill>
                                    <a:latin typeface="Cambria Math"/>
                                    <a:ea typeface="Cambria Math"/>
                                  </a:rPr>
                                  <m:t>𝝉</m:t>
                                </m:r>
                              </m:e>
                            </m:d>
                          </m:e>
                        </m:d>
                        <m:sSub>
                          <m:sSubPr>
                            <m:ctrlPr>
                              <a:rPr lang="en-US" sz="1600" b="1" i="1">
                                <a:solidFill>
                                  <a:schemeClr val="accent2"/>
                                </a:solidFill>
                                <a:latin typeface="Cambria Math" panose="02040503050406030204" pitchFamily="18" charset="0"/>
                                <a:ea typeface="Cambria Math"/>
                              </a:rPr>
                            </m:ctrlPr>
                          </m:sSubPr>
                          <m:e>
                            <m:r>
                              <a:rPr lang="en-US" sz="1600" b="1" i="1">
                                <a:solidFill>
                                  <a:schemeClr val="accent2"/>
                                </a:solidFill>
                                <a:latin typeface="Cambria Math"/>
                                <a:ea typeface="Cambria Math"/>
                              </a:rPr>
                              <m:t>𝝆</m:t>
                            </m:r>
                          </m:e>
                          <m:sub>
                            <m:r>
                              <a:rPr lang="en-US" sz="1600" b="1" i="1">
                                <a:solidFill>
                                  <a:schemeClr val="accent2"/>
                                </a:solidFill>
                                <a:latin typeface="Cambria Math"/>
                                <a:ea typeface="Cambria Math"/>
                              </a:rPr>
                              <m:t>𝑸𝑮𝑷</m:t>
                            </m:r>
                          </m:sub>
                        </m:sSub>
                        <m:r>
                          <a:rPr lang="en-US" sz="1600" b="1" i="1">
                            <a:solidFill>
                              <a:schemeClr val="accent2"/>
                            </a:solidFill>
                            <a:latin typeface="Cambria Math"/>
                            <a:ea typeface="Cambria Math"/>
                          </a:rPr>
                          <m:t>(</m:t>
                        </m:r>
                        <m:sSub>
                          <m:sSubPr>
                            <m:ctrlPr>
                              <a:rPr lang="en-US" sz="1600" b="1" i="1">
                                <a:solidFill>
                                  <a:schemeClr val="accent2"/>
                                </a:solidFill>
                                <a:latin typeface="Cambria Math" panose="02040503050406030204" pitchFamily="18" charset="0"/>
                              </a:rPr>
                            </m:ctrlPr>
                          </m:sSubPr>
                          <m:e>
                            <m:r>
                              <a:rPr lang="en-US" sz="1600" b="1" i="1">
                                <a:solidFill>
                                  <a:schemeClr val="accent2"/>
                                </a:solidFill>
                                <a:latin typeface="Cambria Math"/>
                              </a:rPr>
                              <m:t>𝒙</m:t>
                            </m:r>
                          </m:e>
                          <m:sub>
                            <m:r>
                              <a:rPr lang="en-US" sz="1600" b="1" i="1">
                                <a:solidFill>
                                  <a:schemeClr val="accent2"/>
                                </a:solidFill>
                                <a:latin typeface="Cambria Math"/>
                                <a:ea typeface="Cambria Math"/>
                              </a:rPr>
                              <m:t>⊥</m:t>
                            </m:r>
                          </m:sub>
                        </m:sSub>
                        <m:r>
                          <a:rPr lang="en-US" sz="1600" b="1" i="1">
                            <a:solidFill>
                              <a:schemeClr val="accent2"/>
                            </a:solidFill>
                            <a:latin typeface="Cambria Math"/>
                            <a:ea typeface="Cambria Math"/>
                          </a:rPr>
                          <m:t>+</m:t>
                        </m:r>
                        <m:acc>
                          <m:accPr>
                            <m:chr m:val="̂"/>
                            <m:ctrlPr>
                              <a:rPr lang="en-US" sz="1600" b="1" i="1">
                                <a:solidFill>
                                  <a:schemeClr val="accent2"/>
                                </a:solidFill>
                                <a:latin typeface="Cambria Math" panose="02040503050406030204" pitchFamily="18" charset="0"/>
                                <a:ea typeface="Cambria Math"/>
                              </a:rPr>
                            </m:ctrlPr>
                          </m:accPr>
                          <m:e>
                            <m:r>
                              <a:rPr lang="en-US" sz="1600" b="1" i="1">
                                <a:solidFill>
                                  <a:schemeClr val="accent2"/>
                                </a:solidFill>
                                <a:latin typeface="Cambria Math"/>
                                <a:ea typeface="Cambria Math"/>
                              </a:rPr>
                              <m:t>𝝓</m:t>
                            </m:r>
                          </m:e>
                        </m:acc>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𝝉</m:t>
                        </m:r>
                        <m:r>
                          <a:rPr lang="en-US" sz="1600" b="1" i="1">
                            <a:solidFill>
                              <a:schemeClr val="accent2"/>
                            </a:solidFill>
                            <a:latin typeface="Cambria Math"/>
                            <a:ea typeface="Cambria Math"/>
                          </a:rPr>
                          <m:t>)</m:t>
                        </m:r>
                      </m:oMath>
                    </m:oMathPara>
                  </a14:m>
                  <a:endParaRPr lang="en-US" sz="2000" b="1" dirty="0"/>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1732974" y="4321407"/>
                  <a:ext cx="4576381" cy="841512"/>
                </a:xfrm>
                <a:prstGeom prst="rect">
                  <a:avLst/>
                </a:prstGeom>
                <a:blipFill rotWithShape="0">
                  <a:blip r:embed="rId6"/>
                  <a:stretch>
                    <a:fillRect/>
                  </a:stretch>
                </a:blipFill>
              </p:spPr>
              <p:txBody>
                <a:bodyPr/>
                <a:lstStyle/>
                <a:p>
                  <a:r>
                    <a:rPr lang="en-US">
                      <a:noFill/>
                    </a:rPr>
                    <a:t> </a:t>
                  </a:r>
                </a:p>
              </p:txBody>
            </p:sp>
          </mc:Fallback>
        </mc:AlternateContent>
      </p:grpSp>
      <p:sp>
        <p:nvSpPr>
          <p:cNvPr id="10" name="Rectangle 9"/>
          <p:cNvSpPr/>
          <p:nvPr/>
        </p:nvSpPr>
        <p:spPr>
          <a:xfrm>
            <a:off x="174736" y="5626305"/>
            <a:ext cx="8969264" cy="4384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87524" y="3004480"/>
            <a:ext cx="8817491" cy="1936687"/>
            <a:chOff x="287524" y="3004480"/>
            <a:chExt cx="8817491" cy="1936687"/>
          </a:xfrm>
        </p:grpSpPr>
        <p:sp>
          <p:nvSpPr>
            <p:cNvPr id="12" name="Rectangle 11"/>
            <p:cNvSpPr/>
            <p:nvPr/>
          </p:nvSpPr>
          <p:spPr>
            <a:xfrm>
              <a:off x="287524" y="3004480"/>
              <a:ext cx="8817491" cy="1936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59146" y="3243411"/>
              <a:ext cx="6576338" cy="1200329"/>
            </a:xfrm>
            <a:prstGeom prst="rect">
              <a:avLst/>
            </a:prstGeom>
            <a:ln w="19050">
              <a:solidFill>
                <a:schemeClr val="tx1"/>
              </a:solidFill>
            </a:ln>
          </p:spPr>
          <p:txBody>
            <a:bodyPr wrap="square">
              <a:spAutoFit/>
            </a:bodyPr>
            <a:lstStyle/>
            <a:p>
              <a:r>
                <a:rPr lang="en-US" b="1" dirty="0">
                  <a:solidFill>
                    <a:schemeClr val="accent2"/>
                  </a:solidFill>
                </a:rPr>
                <a:t>Possibility to evaluate systematic theoretical uncertainties such as sensitivity to formation and decoupling phases of the QGP evolution, local running coupling and screening scale variations, and other effects out of reach with analytic </a:t>
              </a:r>
              <a:r>
                <a:rPr lang="en-US" b="1" dirty="0" smtClean="0">
                  <a:solidFill>
                    <a:schemeClr val="accent2"/>
                  </a:solidFill>
                </a:rPr>
                <a:t>approximations.</a:t>
              </a:r>
              <a:endParaRPr lang="en-US" b="1" dirty="0">
                <a:solidFill>
                  <a:schemeClr val="accent2"/>
                </a:solidFill>
              </a:endParaRPr>
            </a:p>
          </p:txBody>
        </p:sp>
      </p:grpSp>
      <p:sp>
        <p:nvSpPr>
          <p:cNvPr id="8" name="Rectangle 7"/>
          <p:cNvSpPr/>
          <p:nvPr/>
        </p:nvSpPr>
        <p:spPr>
          <a:xfrm>
            <a:off x="165112" y="983534"/>
            <a:ext cx="8627876" cy="1116124"/>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5112" y="2099658"/>
            <a:ext cx="8367328" cy="35266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7524" y="6019468"/>
            <a:ext cx="8969264" cy="4384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70359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Systematic errors</a:t>
            </a:r>
            <a:endParaRPr lang="en-US" dirty="0"/>
          </a:p>
        </p:txBody>
      </p:sp>
      <p:sp>
        <p:nvSpPr>
          <p:cNvPr id="3" name="Content Placeholder 2"/>
          <p:cNvSpPr>
            <a:spLocks noGrp="1"/>
          </p:cNvSpPr>
          <p:nvPr>
            <p:ph idx="1"/>
          </p:nvPr>
        </p:nvSpPr>
        <p:spPr>
          <a:xfrm>
            <a:off x="228600" y="1160748"/>
            <a:ext cx="8686800" cy="2924454"/>
          </a:xfrm>
        </p:spPr>
        <p:txBody>
          <a:bodyPr>
            <a:normAutofit/>
          </a:bodyPr>
          <a:lstStyle/>
          <a:p>
            <a:r>
              <a:rPr lang="en-US" sz="2400" dirty="0" smtClean="0"/>
              <a:t>Initial conditions and plasma evolution</a:t>
            </a:r>
          </a:p>
          <a:p>
            <a:pPr lvl="1"/>
            <a:r>
              <a:rPr lang="en-US" sz="2000" dirty="0" err="1" smtClean="0"/>
              <a:t>Thermalization</a:t>
            </a:r>
            <a:r>
              <a:rPr lang="en-US" sz="2000" dirty="0" smtClean="0"/>
              <a:t> phase, plasma density profile and fluctuations, plasma constituents, hydrodynamic expansion, freeze-out temperature</a:t>
            </a:r>
          </a:p>
          <a:p>
            <a:r>
              <a:rPr lang="en-US" sz="2400" dirty="0" err="1"/>
              <a:t>pp</a:t>
            </a:r>
            <a:r>
              <a:rPr lang="en-US" sz="2400" dirty="0"/>
              <a:t> </a:t>
            </a:r>
            <a:r>
              <a:rPr lang="en-US" sz="2400" dirty="0" smtClean="0"/>
              <a:t>reference spectra</a:t>
            </a:r>
            <a:endParaRPr lang="en-US" sz="2400" dirty="0"/>
          </a:p>
          <a:p>
            <a:r>
              <a:rPr lang="en-US" sz="2400" dirty="0" smtClean="0"/>
              <a:t>Jet-medium coupling</a:t>
            </a:r>
          </a:p>
          <a:p>
            <a:pPr lvl="1"/>
            <a:r>
              <a:rPr lang="en-US" sz="2000" dirty="0" smtClean="0"/>
              <a:t>Interaction potential, order of opacity expansion, running coupling scales, multiple gluon emission, large angle radiation</a:t>
            </a:r>
            <a:endParaRPr lang="en-US" sz="2000" dirty="0"/>
          </a:p>
        </p:txBody>
      </p:sp>
      <p:sp>
        <p:nvSpPr>
          <p:cNvPr id="4" name="Right Brace 3"/>
          <p:cNvSpPr/>
          <p:nvPr/>
        </p:nvSpPr>
        <p:spPr>
          <a:xfrm rot="5400000">
            <a:off x="4346975" y="132767"/>
            <a:ext cx="450050" cy="7912024"/>
          </a:xfrm>
          <a:prstGeom prst="rightBrace">
            <a:avLst>
              <a:gd name="adj1" fmla="val 48434"/>
              <a:gd name="adj2"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236819" y="4571254"/>
                <a:ext cx="86868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eriod"/>
                </a:pPr>
                <a:r>
                  <a:rPr lang="en-US" sz="2400" dirty="0" smtClean="0"/>
                  <a:t>One free parameter in the model: </a:t>
                </a:r>
                <a14:m>
                  <m:oMath xmlns:m="http://schemas.openxmlformats.org/officeDocument/2006/math">
                    <m:sSubSup>
                      <m:sSubSupPr>
                        <m:ctrlPr>
                          <a:rPr lang="en-US" sz="2400" b="1" i="1" smtClean="0">
                            <a:solidFill>
                              <a:schemeClr val="accent2"/>
                            </a:solidFill>
                            <a:latin typeface="Cambria Math" panose="02040503050406030204" pitchFamily="18" charset="0"/>
                          </a:rPr>
                        </m:ctrlPr>
                      </m:sSubSupPr>
                      <m:e>
                        <m:r>
                          <a:rPr lang="en-US" sz="2400" b="1" i="1" smtClean="0">
                            <a:solidFill>
                              <a:schemeClr val="accent2"/>
                            </a:solidFill>
                            <a:latin typeface="Cambria Math"/>
                            <a:ea typeface="Cambria Math"/>
                          </a:rPr>
                          <m:t>𝜶</m:t>
                        </m:r>
                      </m:e>
                      <m:sub>
                        <m:r>
                          <a:rPr lang="en-US" sz="2400" b="1" i="1" smtClean="0">
                            <a:solidFill>
                              <a:schemeClr val="accent2"/>
                            </a:solidFill>
                            <a:latin typeface="Cambria Math"/>
                          </a:rPr>
                          <m:t>𝒔</m:t>
                        </m:r>
                      </m:sub>
                      <m:sup/>
                    </m:sSubSup>
                  </m:oMath>
                </a14:m>
                <a:r>
                  <a:rPr lang="en-US" sz="1800" dirty="0" smtClean="0"/>
                  <a:t>(if fixed)</a:t>
                </a:r>
                <a:r>
                  <a:rPr lang="en-US" sz="2400" dirty="0" smtClean="0">
                    <a:solidFill>
                      <a:schemeClr val="accent2"/>
                    </a:solidFill>
                  </a:rPr>
                  <a:t> </a:t>
                </a:r>
                <a:r>
                  <a:rPr lang="en-US" sz="2400" dirty="0" smtClean="0"/>
                  <a:t>or </a:t>
                </a:r>
                <a14:m>
                  <m:oMath xmlns:m="http://schemas.openxmlformats.org/officeDocument/2006/math">
                    <m:sSubSup>
                      <m:sSubSupPr>
                        <m:ctrlPr>
                          <a:rPr lang="en-US" sz="2400" b="1" i="1">
                            <a:solidFill>
                              <a:schemeClr val="accent2"/>
                            </a:solidFill>
                            <a:latin typeface="Cambria Math" panose="02040503050406030204" pitchFamily="18" charset="0"/>
                          </a:rPr>
                        </m:ctrlPr>
                      </m:sSubSupPr>
                      <m:e>
                        <m:r>
                          <a:rPr lang="en-US" sz="2400" b="1" i="1">
                            <a:solidFill>
                              <a:schemeClr val="accent2"/>
                            </a:solidFill>
                            <a:latin typeface="Cambria Math"/>
                            <a:ea typeface="Cambria Math"/>
                          </a:rPr>
                          <m:t>𝜶</m:t>
                        </m:r>
                      </m:e>
                      <m:sub>
                        <m:r>
                          <a:rPr lang="en-US" sz="2400" b="1" i="1" smtClean="0">
                            <a:solidFill>
                              <a:schemeClr val="accent2"/>
                            </a:solidFill>
                            <a:latin typeface="Cambria Math" panose="02040503050406030204" pitchFamily="18" charset="0"/>
                            <a:ea typeface="Cambria Math"/>
                          </a:rPr>
                          <m:t>𝟎</m:t>
                        </m:r>
                      </m:sub>
                      <m:sup/>
                    </m:sSubSup>
                  </m:oMath>
                </a14:m>
                <a:r>
                  <a:rPr lang="en-US" sz="2400" dirty="0">
                    <a:solidFill>
                      <a:schemeClr val="accent2"/>
                    </a:solidFill>
                  </a:rPr>
                  <a:t> </a:t>
                </a:r>
                <a:r>
                  <a:rPr lang="en-US" sz="1800" dirty="0" smtClean="0"/>
                  <a:t>(if running)</a:t>
                </a:r>
                <a:endParaRPr lang="en-US" sz="2400" dirty="0" smtClean="0"/>
              </a:p>
              <a:p>
                <a:pPr marL="514350" indent="-514350">
                  <a:buAutoNum type="arabicPeriod"/>
                </a:pPr>
                <a:r>
                  <a:rPr lang="en-US" sz="2400" dirty="0" smtClean="0"/>
                  <a:t>Constraint </a:t>
                </a:r>
                <a14:m>
                  <m:oMath xmlns:m="http://schemas.openxmlformats.org/officeDocument/2006/math">
                    <m:sSubSup>
                      <m:sSubSupPr>
                        <m:ctrlPr>
                          <a:rPr lang="en-US" sz="2400" b="1" i="1">
                            <a:solidFill>
                              <a:schemeClr val="accent2"/>
                            </a:solidFill>
                            <a:latin typeface="Cambria Math" panose="02040503050406030204" pitchFamily="18" charset="0"/>
                          </a:rPr>
                        </m:ctrlPr>
                      </m:sSubSupPr>
                      <m:e>
                        <m:r>
                          <a:rPr lang="en-US" sz="2400" b="1" i="1">
                            <a:solidFill>
                              <a:schemeClr val="accent2"/>
                            </a:solidFill>
                            <a:latin typeface="Cambria Math"/>
                            <a:ea typeface="Cambria Math"/>
                          </a:rPr>
                          <m:t>𝜶</m:t>
                        </m:r>
                      </m:e>
                      <m:sub>
                        <m:r>
                          <a:rPr lang="en-US" sz="2400" b="1" i="1">
                            <a:solidFill>
                              <a:schemeClr val="accent2"/>
                            </a:solidFill>
                            <a:latin typeface="Cambria Math"/>
                          </a:rPr>
                          <m:t>𝒔</m:t>
                        </m:r>
                      </m:sub>
                      <m:sup/>
                    </m:sSubSup>
                  </m:oMath>
                </a14:m>
                <a:r>
                  <a:rPr lang="en-US" sz="2400" dirty="0">
                    <a:solidFill>
                      <a:schemeClr val="accent2"/>
                    </a:solidFill>
                  </a:rPr>
                  <a:t> </a:t>
                </a:r>
                <a:r>
                  <a:rPr lang="en-US" sz="2400" dirty="0" smtClean="0"/>
                  <a:t>or </a:t>
                </a:r>
                <a14:m>
                  <m:oMath xmlns:m="http://schemas.openxmlformats.org/officeDocument/2006/math">
                    <m:sSubSup>
                      <m:sSubSupPr>
                        <m:ctrlPr>
                          <a:rPr lang="en-US" sz="2400" b="1" i="1">
                            <a:solidFill>
                              <a:schemeClr val="accent2"/>
                            </a:solidFill>
                            <a:latin typeface="Cambria Math" panose="02040503050406030204" pitchFamily="18" charset="0"/>
                          </a:rPr>
                        </m:ctrlPr>
                      </m:sSubSupPr>
                      <m:e>
                        <m:r>
                          <a:rPr lang="en-US" sz="2400" b="1" i="1">
                            <a:solidFill>
                              <a:schemeClr val="accent2"/>
                            </a:solidFill>
                            <a:latin typeface="Cambria Math"/>
                            <a:ea typeface="Cambria Math"/>
                          </a:rPr>
                          <m:t>𝜶</m:t>
                        </m:r>
                      </m:e>
                      <m:sub>
                        <m:r>
                          <a:rPr lang="en-US" sz="2400" b="1" i="1">
                            <a:solidFill>
                              <a:schemeClr val="accent2"/>
                            </a:solidFill>
                            <a:latin typeface="Cambria Math" panose="02040503050406030204" pitchFamily="18" charset="0"/>
                            <a:ea typeface="Cambria Math"/>
                          </a:rPr>
                          <m:t>𝟎</m:t>
                        </m:r>
                      </m:sub>
                      <m:sup/>
                    </m:sSubSup>
                  </m:oMath>
                </a14:m>
                <a:r>
                  <a:rPr lang="en-US" sz="2400" dirty="0" smtClean="0"/>
                  <a:t> to one </a:t>
                </a:r>
                <a14:m>
                  <m:oMath xmlns:m="http://schemas.openxmlformats.org/officeDocument/2006/math">
                    <m:sSubSup>
                      <m:sSubSupPr>
                        <m:ctrlPr>
                          <a:rPr lang="en-US" sz="2400" b="1" i="1" smtClean="0">
                            <a:solidFill>
                              <a:schemeClr val="accent2"/>
                            </a:solidFill>
                            <a:latin typeface="Cambria Math" panose="02040503050406030204" pitchFamily="18" charset="0"/>
                          </a:rPr>
                        </m:ctrlPr>
                      </m:sSubSupPr>
                      <m:e>
                        <m:r>
                          <a:rPr lang="en-US" sz="2400" b="1" i="1" smtClean="0">
                            <a:solidFill>
                              <a:schemeClr val="accent2"/>
                            </a:solidFill>
                            <a:latin typeface="Cambria Math" panose="02040503050406030204" pitchFamily="18" charset="0"/>
                          </a:rPr>
                          <m:t>𝑹</m:t>
                        </m:r>
                      </m:e>
                      <m:sub>
                        <m:r>
                          <a:rPr lang="en-US" sz="2400" b="1" i="1" smtClean="0">
                            <a:solidFill>
                              <a:schemeClr val="accent2"/>
                            </a:solidFill>
                            <a:latin typeface="Cambria Math" panose="02040503050406030204" pitchFamily="18" charset="0"/>
                          </a:rPr>
                          <m:t>𝑨𝑨</m:t>
                        </m:r>
                      </m:sub>
                      <m:sup>
                        <m:r>
                          <a:rPr lang="en-US" sz="2400" b="1" i="1" smtClean="0">
                            <a:solidFill>
                              <a:schemeClr val="accent2"/>
                            </a:solidFill>
                            <a:latin typeface="Cambria Math" panose="02040503050406030204" pitchFamily="18" charset="0"/>
                          </a:rPr>
                          <m:t>𝒉</m:t>
                        </m:r>
                      </m:sup>
                    </m:sSubSup>
                    <m:r>
                      <a:rPr lang="en-US" sz="2400" b="0" i="1" smtClean="0">
                        <a:solidFill>
                          <a:schemeClr val="accent2"/>
                        </a:solidFill>
                        <a:latin typeface="Cambria Math" panose="02040503050406030204" pitchFamily="18" charset="0"/>
                      </a:rPr>
                      <m:t>(</m:t>
                    </m:r>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𝑝</m:t>
                        </m:r>
                      </m:e>
                      <m:sub>
                        <m:r>
                          <a:rPr lang="en-US" sz="2400" b="0" i="1" smtClean="0">
                            <a:solidFill>
                              <a:schemeClr val="accent2"/>
                            </a:solidFill>
                            <a:latin typeface="Cambria Math" panose="02040503050406030204" pitchFamily="18" charset="0"/>
                            <a:ea typeface="Cambria Math" panose="02040503050406030204" pitchFamily="18" charset="0"/>
                          </a:rPr>
                          <m:t>⊥</m:t>
                        </m:r>
                      </m:sub>
                    </m:sSub>
                    <m:r>
                      <a:rPr lang="en-US" sz="2400" b="0" i="1" smtClean="0">
                        <a:solidFill>
                          <a:schemeClr val="accent2"/>
                        </a:solidFill>
                        <a:latin typeface="Cambria Math" panose="02040503050406030204" pitchFamily="18" charset="0"/>
                      </a:rPr>
                      <m:t>,</m:t>
                    </m:r>
                    <m:rad>
                      <m:radPr>
                        <m:degHide m:val="on"/>
                        <m:ctrlPr>
                          <a:rPr lang="en-US" sz="2400" b="0" i="1" smtClean="0">
                            <a:solidFill>
                              <a:schemeClr val="accent2"/>
                            </a:solidFill>
                            <a:latin typeface="Cambria Math" panose="02040503050406030204" pitchFamily="18" charset="0"/>
                          </a:rPr>
                        </m:ctrlPr>
                      </m:radPr>
                      <m:deg/>
                      <m:e>
                        <m:r>
                          <a:rPr lang="en-US" sz="2400" b="0" i="1" smtClean="0">
                            <a:solidFill>
                              <a:schemeClr val="accent2"/>
                            </a:solidFill>
                            <a:latin typeface="Cambria Math" panose="02040503050406030204" pitchFamily="18" charset="0"/>
                          </a:rPr>
                          <m:t>𝑠</m:t>
                        </m:r>
                      </m:e>
                    </m:rad>
                    <m:r>
                      <a:rPr lang="en-US" sz="2400" b="0" i="1" smtClean="0">
                        <a:solidFill>
                          <a:schemeClr val="accent2"/>
                        </a:solidFill>
                        <a:latin typeface="Cambria Math" panose="02040503050406030204" pitchFamily="18" charset="0"/>
                      </a:rPr>
                      <m:t>,</m:t>
                    </m:r>
                    <m:r>
                      <a:rPr lang="en-US" sz="2400" b="0" i="1" smtClean="0">
                        <a:solidFill>
                          <a:schemeClr val="accent2"/>
                        </a:solidFill>
                        <a:latin typeface="Cambria Math" panose="02040503050406030204" pitchFamily="18" charset="0"/>
                      </a:rPr>
                      <m:t>𝑦</m:t>
                    </m:r>
                    <m:r>
                      <a:rPr lang="en-US" sz="2400" b="0" i="1" smtClean="0">
                        <a:solidFill>
                          <a:schemeClr val="accent2"/>
                        </a:solidFill>
                        <a:latin typeface="Cambria Math" panose="02040503050406030204" pitchFamily="18" charset="0"/>
                      </a:rPr>
                      <m:t>,</m:t>
                    </m:r>
                    <m:r>
                      <a:rPr lang="en-US" sz="2400" b="0" i="1" smtClean="0">
                        <a:solidFill>
                          <a:schemeClr val="accent2"/>
                        </a:solidFill>
                        <a:latin typeface="Cambria Math" panose="02040503050406030204" pitchFamily="18" charset="0"/>
                        <a:ea typeface="Cambria Math" panose="02040503050406030204" pitchFamily="18" charset="0"/>
                      </a:rPr>
                      <m:t>𝒞</m:t>
                    </m:r>
                    <m:r>
                      <a:rPr lang="en-US" sz="2400" b="0" i="1" smtClean="0">
                        <a:solidFill>
                          <a:schemeClr val="accent2"/>
                        </a:solidFill>
                        <a:latin typeface="Cambria Math" panose="02040503050406030204" pitchFamily="18" charset="0"/>
                      </a:rPr>
                      <m:t>)</m:t>
                    </m:r>
                  </m:oMath>
                </a14:m>
                <a:r>
                  <a:rPr lang="en-US" sz="2400" dirty="0" smtClean="0"/>
                  <a:t> reference point</a:t>
                </a:r>
              </a:p>
              <a:p>
                <a:pPr marL="514350" indent="-514350">
                  <a:buAutoNum type="arabicPeriod"/>
                </a:pPr>
                <a:r>
                  <a:rPr lang="en-US" sz="2400" dirty="0" smtClean="0"/>
                  <a:t>Extrapolations to different </a:t>
                </a:r>
                <a14:m>
                  <m:oMath xmlns:m="http://schemas.openxmlformats.org/officeDocument/2006/math">
                    <m:r>
                      <a:rPr lang="en-US" sz="2400" i="1">
                        <a:solidFill>
                          <a:schemeClr val="accent2"/>
                        </a:solidFill>
                        <a:latin typeface="Cambria Math" panose="02040503050406030204" pitchFamily="18" charset="0"/>
                      </a:rPr>
                      <m:t>(</m:t>
                    </m:r>
                    <m:sSub>
                      <m:sSubPr>
                        <m:ctrlPr>
                          <a:rPr lang="en-US" sz="2400" i="1">
                            <a:solidFill>
                              <a:schemeClr val="accent2"/>
                            </a:solidFill>
                            <a:latin typeface="Cambria Math" panose="02040503050406030204" pitchFamily="18" charset="0"/>
                          </a:rPr>
                        </m:ctrlPr>
                      </m:sSubPr>
                      <m:e>
                        <m:r>
                          <a:rPr lang="en-US" sz="2400" b="0" i="1">
                            <a:solidFill>
                              <a:schemeClr val="accent2"/>
                            </a:solidFill>
                            <a:latin typeface="Cambria Math" panose="02040503050406030204" pitchFamily="18" charset="0"/>
                          </a:rPr>
                          <m:t>h</m:t>
                        </m:r>
                        <m:r>
                          <a:rPr lang="en-US" sz="2400" b="0" i="1" smtClean="0">
                            <a:solidFill>
                              <a:schemeClr val="accent2"/>
                            </a:solidFill>
                            <a:latin typeface="Cambria Math" panose="02040503050406030204" pitchFamily="18" charset="0"/>
                          </a:rPr>
                          <m:t>;</m:t>
                        </m:r>
                        <m:r>
                          <a:rPr lang="en-US" sz="2400" i="1">
                            <a:solidFill>
                              <a:schemeClr val="accent2"/>
                            </a:solidFill>
                            <a:latin typeface="Cambria Math" panose="02040503050406030204" pitchFamily="18" charset="0"/>
                          </a:rPr>
                          <m:t>𝑝</m:t>
                        </m:r>
                      </m:e>
                      <m:sub>
                        <m:r>
                          <a:rPr lang="en-US" sz="2400" i="1">
                            <a:solidFill>
                              <a:schemeClr val="accent2"/>
                            </a:solidFill>
                            <a:latin typeface="Cambria Math" panose="02040503050406030204" pitchFamily="18" charset="0"/>
                            <a:ea typeface="Cambria Math" panose="02040503050406030204" pitchFamily="18" charset="0"/>
                          </a:rPr>
                          <m:t>⊥</m:t>
                        </m:r>
                      </m:sub>
                    </m:sSub>
                    <m:r>
                      <a:rPr lang="en-US" sz="2400" i="1">
                        <a:solidFill>
                          <a:schemeClr val="accent2"/>
                        </a:solidFill>
                        <a:latin typeface="Cambria Math" panose="02040503050406030204" pitchFamily="18" charset="0"/>
                      </a:rPr>
                      <m:t>,</m:t>
                    </m:r>
                    <m:rad>
                      <m:radPr>
                        <m:degHide m:val="on"/>
                        <m:ctrlPr>
                          <a:rPr lang="en-US" sz="2400" i="1">
                            <a:solidFill>
                              <a:schemeClr val="accent2"/>
                            </a:solidFill>
                            <a:latin typeface="Cambria Math" panose="02040503050406030204" pitchFamily="18" charset="0"/>
                          </a:rPr>
                        </m:ctrlPr>
                      </m:radPr>
                      <m:deg/>
                      <m:e>
                        <m:r>
                          <a:rPr lang="en-US" sz="2400" i="1">
                            <a:solidFill>
                              <a:schemeClr val="accent2"/>
                            </a:solidFill>
                            <a:latin typeface="Cambria Math" panose="02040503050406030204" pitchFamily="18" charset="0"/>
                          </a:rPr>
                          <m:t>𝑠</m:t>
                        </m:r>
                      </m:e>
                    </m:rad>
                    <m:r>
                      <a:rPr lang="en-US" sz="2400" i="1">
                        <a:solidFill>
                          <a:schemeClr val="accent2"/>
                        </a:solidFill>
                        <a:latin typeface="Cambria Math" panose="02040503050406030204" pitchFamily="18" charset="0"/>
                      </a:rPr>
                      <m:t>,</m:t>
                    </m:r>
                    <m:r>
                      <a:rPr lang="en-US" sz="2400" i="1">
                        <a:solidFill>
                          <a:schemeClr val="accent2"/>
                        </a:solidFill>
                        <a:latin typeface="Cambria Math" panose="02040503050406030204" pitchFamily="18" charset="0"/>
                      </a:rPr>
                      <m:t>𝑦</m:t>
                    </m:r>
                    <m:r>
                      <a:rPr lang="en-US" sz="2400" i="1">
                        <a:solidFill>
                          <a:schemeClr val="accent2"/>
                        </a:solidFill>
                        <a:latin typeface="Cambria Math" panose="02040503050406030204" pitchFamily="18" charset="0"/>
                      </a:rPr>
                      <m:t>,</m:t>
                    </m:r>
                    <m:r>
                      <a:rPr lang="en-US" sz="2400" i="1">
                        <a:solidFill>
                          <a:schemeClr val="accent2"/>
                        </a:solidFill>
                        <a:latin typeface="Cambria Math" panose="02040503050406030204" pitchFamily="18" charset="0"/>
                        <a:ea typeface="Cambria Math" panose="02040503050406030204" pitchFamily="18" charset="0"/>
                      </a:rPr>
                      <m:t>𝒞</m:t>
                    </m:r>
                    <m:r>
                      <a:rPr lang="en-US" sz="2400" i="1">
                        <a:solidFill>
                          <a:schemeClr val="accent2"/>
                        </a:solidFill>
                        <a:latin typeface="Cambria Math" panose="02040503050406030204" pitchFamily="18" charset="0"/>
                      </a:rPr>
                      <m:t>)</m:t>
                    </m:r>
                  </m:oMath>
                </a14:m>
                <a:r>
                  <a:rPr lang="en-US" sz="2400" dirty="0" smtClean="0"/>
                  <a:t> are parameter free</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236819" y="4571254"/>
                <a:ext cx="8686800" cy="1584176"/>
              </a:xfrm>
              <a:prstGeom prst="rect">
                <a:avLst/>
              </a:prstGeom>
              <a:blipFill rotWithShape="0">
                <a:blip r:embed="rId2"/>
                <a:stretch>
                  <a:fillRect l="-1123" t="-385"/>
                </a:stretch>
              </a:blipFill>
            </p:spPr>
            <p:txBody>
              <a:bodyPr/>
              <a:lstStyle/>
              <a:p>
                <a:r>
                  <a:rPr lang="en-US">
                    <a:noFill/>
                  </a:rPr>
                  <a:t> </a:t>
                </a:r>
              </a:p>
            </p:txBody>
          </p:sp>
        </mc:Fallback>
      </mc:AlternateContent>
    </p:spTree>
    <p:extLst>
      <p:ext uri="{BB962C8B-B14F-4D97-AF65-F5344CB8AC3E}">
        <p14:creationId xmlns:p14="http://schemas.microsoft.com/office/powerpoint/2010/main" val="303527977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coupling</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915816" y="1160748"/>
                <a:ext cx="2183098" cy="5261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1" i="1" smtClean="0">
                              <a:latin typeface="Cambria Math" panose="02040503050406030204" pitchFamily="18" charset="0"/>
                            </a:rPr>
                          </m:ctrlPr>
                        </m:fPr>
                        <m:num>
                          <m:r>
                            <a:rPr lang="en-US" b="1" i="1" smtClean="0">
                              <a:solidFill>
                                <a:schemeClr val="accent2"/>
                              </a:solidFill>
                              <a:latin typeface="Cambria Math" panose="02040503050406030204" pitchFamily="18" charset="0"/>
                            </a:rPr>
                            <m:t>𝒅𝑷</m:t>
                          </m:r>
                        </m:num>
                        <m:den>
                          <m:r>
                            <a:rPr lang="en-US" b="1" i="1" smtClean="0">
                              <a:latin typeface="Cambria Math" panose="02040503050406030204" pitchFamily="18" charset="0"/>
                            </a:rPr>
                            <m:t>𝒅</m:t>
                          </m:r>
                          <m:r>
                            <a:rPr lang="en-US" b="1" i="1" smtClean="0">
                              <a:latin typeface="Cambria Math" panose="02040503050406030204" pitchFamily="18" charset="0"/>
                              <a:ea typeface="Cambria Math" panose="02040503050406030204" pitchFamily="18" charset="0"/>
                            </a:rPr>
                            <m:t>𝝉</m:t>
                          </m:r>
                        </m:den>
                      </m:f>
                      <m:r>
                        <a:rPr lang="en-US" b="1" i="1" smtClean="0">
                          <a:latin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𝜿</m:t>
                      </m:r>
                      <m:sSup>
                        <m:sSupPr>
                          <m:ctrlPr>
                            <a:rPr lang="en-US" b="1" i="1" smtClean="0">
                              <a:solidFill>
                                <a:schemeClr val="accent2"/>
                              </a:solidFill>
                              <a:latin typeface="Cambria Math" panose="02040503050406030204" pitchFamily="18" charset="0"/>
                              <a:ea typeface="Cambria Math" panose="02040503050406030204" pitchFamily="18" charset="0"/>
                            </a:rPr>
                          </m:ctrlPr>
                        </m:sSupPr>
                        <m:e>
                          <m:r>
                            <a:rPr lang="en-US" b="1" i="1" smtClean="0">
                              <a:solidFill>
                                <a:schemeClr val="accent2"/>
                              </a:solidFill>
                              <a:latin typeface="Cambria Math" panose="02040503050406030204" pitchFamily="18" charset="0"/>
                              <a:ea typeface="Cambria Math" panose="02040503050406030204" pitchFamily="18" charset="0"/>
                            </a:rPr>
                            <m:t>𝑷</m:t>
                          </m:r>
                        </m:e>
                        <m:sup>
                          <m:r>
                            <a:rPr lang="en-US" b="1" i="1" smtClean="0">
                              <a:solidFill>
                                <a:schemeClr val="accent2"/>
                              </a:solidFill>
                              <a:latin typeface="Cambria Math" panose="02040503050406030204" pitchFamily="18" charset="0"/>
                              <a:ea typeface="Cambria Math" panose="02040503050406030204" pitchFamily="18" charset="0"/>
                            </a:rPr>
                            <m:t>𝒂</m:t>
                          </m:r>
                        </m:sup>
                      </m:sSup>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𝝉</m:t>
                          </m:r>
                        </m:e>
                        <m:sup>
                          <m:r>
                            <a:rPr lang="en-US" b="1" i="1" smtClean="0">
                              <a:latin typeface="Cambria Math" panose="02040503050406030204" pitchFamily="18" charset="0"/>
                              <a:ea typeface="Cambria Math" panose="02040503050406030204" pitchFamily="18" charset="0"/>
                            </a:rPr>
                            <m:t>𝒃</m:t>
                          </m:r>
                        </m:sup>
                      </m:sSup>
                      <m:sSup>
                        <m:sSupPr>
                          <m:ctrlPr>
                            <a:rPr lang="en-US" b="1" i="1" smtClean="0">
                              <a:latin typeface="Cambria Math" panose="02040503050406030204" pitchFamily="18" charset="0"/>
                              <a:ea typeface="Cambria Math" panose="02040503050406030204" pitchFamily="18" charset="0"/>
                            </a:rPr>
                          </m:ctrlPr>
                        </m:sSupPr>
                        <m:e>
                          <m:r>
                            <a:rPr lang="en-US" b="1" i="1" smtClean="0">
                              <a:latin typeface="Cambria Math" panose="02040503050406030204" pitchFamily="18" charset="0"/>
                              <a:ea typeface="Cambria Math" panose="02040503050406030204" pitchFamily="18" charset="0"/>
                            </a:rPr>
                            <m:t>𝑻</m:t>
                          </m:r>
                        </m:e>
                        <m:sup>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𝒂</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𝒃</m:t>
                          </m:r>
                        </m:sup>
                      </m:sSup>
                    </m:oMath>
                  </m:oMathPara>
                </a14:m>
                <a:endParaRPr lang="en-US" b="1" dirty="0"/>
              </a:p>
            </p:txBody>
          </p:sp>
        </mc:Choice>
        <mc:Fallback xmlns="">
          <p:sp>
            <p:nvSpPr>
              <p:cNvPr id="5" name="TextBox 4"/>
              <p:cNvSpPr txBox="1">
                <a:spLocks noRot="1" noChangeAspect="1" noMove="1" noResize="1" noEditPoints="1" noAdjustHandles="1" noChangeArrowheads="1" noChangeShapeType="1" noTextEdit="1"/>
              </p:cNvSpPr>
              <p:nvPr/>
            </p:nvSpPr>
            <p:spPr>
              <a:xfrm>
                <a:off x="2915816" y="1160748"/>
                <a:ext cx="2183098" cy="526106"/>
              </a:xfrm>
              <a:prstGeom prst="rect">
                <a:avLst/>
              </a:prstGeom>
              <a:blipFill rotWithShape="0">
                <a:blip r:embed="rId2"/>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3747" y="944724"/>
            <a:ext cx="2564725" cy="2504731"/>
          </a:xfrm>
          <a:prstGeom prst="rect">
            <a:avLst/>
          </a:prstGeom>
        </p:spPr>
      </p:pic>
      <p:sp>
        <p:nvSpPr>
          <p:cNvPr id="8" name="Content Placeholder 2"/>
          <p:cNvSpPr txBox="1">
            <a:spLocks/>
          </p:cNvSpPr>
          <p:nvPr/>
        </p:nvSpPr>
        <p:spPr>
          <a:xfrm>
            <a:off x="228600" y="1173656"/>
            <a:ext cx="8686800" cy="29244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a-b-c model</a:t>
            </a:r>
          </a:p>
        </p:txBody>
      </p:sp>
      <p:sp>
        <p:nvSpPr>
          <p:cNvPr id="15" name="TextBox 14"/>
          <p:cNvSpPr txBox="1"/>
          <p:nvPr/>
        </p:nvSpPr>
        <p:spPr>
          <a:xfrm>
            <a:off x="853822" y="1537993"/>
            <a:ext cx="1747723" cy="338554"/>
          </a:xfrm>
          <a:prstGeom prst="rect">
            <a:avLst/>
          </a:prstGeom>
          <a:noFill/>
        </p:spPr>
        <p:txBody>
          <a:bodyPr wrap="none" rtlCol="0">
            <a:spAutoFit/>
          </a:bodyPr>
          <a:lstStyle/>
          <a:p>
            <a:r>
              <a:rPr lang="en-US" sz="1600" dirty="0" err="1" smtClean="0">
                <a:solidFill>
                  <a:schemeClr val="accent6"/>
                </a:solidFill>
              </a:rPr>
              <a:t>Gyulassy</a:t>
            </a:r>
            <a:r>
              <a:rPr lang="en-US" sz="1600" dirty="0" smtClean="0">
                <a:solidFill>
                  <a:schemeClr val="accent6"/>
                </a:solidFill>
              </a:rPr>
              <a:t>, Horowitz</a:t>
            </a:r>
            <a:endParaRPr lang="en-US" sz="1600" dirty="0">
              <a:solidFill>
                <a:schemeClr val="accent6"/>
              </a:solidFill>
            </a:endParaRPr>
          </a:p>
        </p:txBody>
      </p:sp>
      <p:grpSp>
        <p:nvGrpSpPr>
          <p:cNvPr id="37" name="Group 36"/>
          <p:cNvGrpSpPr/>
          <p:nvPr/>
        </p:nvGrpSpPr>
        <p:grpSpPr>
          <a:xfrm>
            <a:off x="669183" y="1947955"/>
            <a:ext cx="4429731" cy="511679"/>
            <a:chOff x="662257" y="2106018"/>
            <a:chExt cx="4429731" cy="511679"/>
          </a:xfrm>
        </p:grpSpPr>
        <p:cxnSp>
          <p:nvCxnSpPr>
            <p:cNvPr id="10" name="Straight Arrow Connector 9"/>
            <p:cNvCxnSpPr/>
            <p:nvPr/>
          </p:nvCxnSpPr>
          <p:spPr>
            <a:xfrm>
              <a:off x="662257" y="2443720"/>
              <a:ext cx="828092" cy="0"/>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63605" y="2106018"/>
              <a:ext cx="589392" cy="400110"/>
            </a:xfrm>
            <a:prstGeom prst="rect">
              <a:avLst/>
            </a:prstGeom>
            <a:noFill/>
          </p:spPr>
          <p:txBody>
            <a:bodyPr wrap="none" rtlCol="0">
              <a:spAutoFit/>
            </a:bodyPr>
            <a:lstStyle/>
            <a:p>
              <a:r>
                <a:rPr lang="en-US" sz="2000" b="1" dirty="0" smtClean="0">
                  <a:solidFill>
                    <a:schemeClr val="accent6">
                      <a:lumMod val="75000"/>
                    </a:schemeClr>
                  </a:solidFill>
                </a:rPr>
                <a:t>GLV</a:t>
              </a:r>
              <a:endParaRPr lang="en-US" sz="20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14" name="TextBox 13"/>
                <p:cNvSpPr txBox="1"/>
                <p:nvPr/>
              </p:nvSpPr>
              <p:spPr>
                <a:xfrm>
                  <a:off x="1727683" y="2286003"/>
                  <a:ext cx="819135" cy="331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2"/>
                            </a:solidFill>
                            <a:latin typeface="Cambria Math" panose="02040503050406030204" pitchFamily="18" charset="0"/>
                          </a:rPr>
                          <m:t>𝒂</m:t>
                        </m:r>
                        <m:r>
                          <a:rPr lang="en-US" b="1" i="1" smtClean="0">
                            <a:solidFill>
                              <a:schemeClr val="accent2"/>
                            </a:solidFill>
                            <a:latin typeface="Cambria Math" panose="02040503050406030204" pitchFamily="18" charset="0"/>
                          </a:rPr>
                          <m:t>=</m:t>
                        </m:r>
                        <m:box>
                          <m:boxPr>
                            <m:ctrlPr>
                              <a:rPr lang="en-US" b="1" i="1" smtClean="0">
                                <a:solidFill>
                                  <a:schemeClr val="accent2"/>
                                </a:solidFill>
                                <a:latin typeface="Cambria Math" panose="02040503050406030204" pitchFamily="18" charset="0"/>
                              </a:rPr>
                            </m:ctrlPr>
                          </m:boxPr>
                          <m:e>
                            <m:argPr>
                              <m:argSz m:val="-1"/>
                            </m:argPr>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𝟏</m:t>
                                </m:r>
                              </m:num>
                              <m:den>
                                <m:r>
                                  <a:rPr lang="en-US" b="1" i="1" smtClean="0">
                                    <a:solidFill>
                                      <a:schemeClr val="accent2"/>
                                    </a:solidFill>
                                    <a:latin typeface="Cambria Math" panose="02040503050406030204" pitchFamily="18" charset="0"/>
                                  </a:rPr>
                                  <m:t>𝟑</m:t>
                                </m:r>
                              </m:den>
                            </m:f>
                            <m:r>
                              <a:rPr lang="en-US" b="1" i="1" smtClean="0">
                                <a:solidFill>
                                  <a:schemeClr val="accent2"/>
                                </a:solidFill>
                                <a:latin typeface="Cambria Math" panose="02040503050406030204" pitchFamily="18" charset="0"/>
                              </a:rPr>
                              <m:t>~</m:t>
                            </m:r>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panose="02040503050406030204" pitchFamily="18" charset="0"/>
                                  </a:rPr>
                                  <m:t>𝟏</m:t>
                                </m:r>
                              </m:num>
                              <m:den>
                                <m:r>
                                  <a:rPr lang="en-US" b="1" i="1" smtClean="0">
                                    <a:solidFill>
                                      <a:schemeClr val="accent2"/>
                                    </a:solidFill>
                                    <a:latin typeface="Cambria Math" panose="02040503050406030204" pitchFamily="18" charset="0"/>
                                  </a:rPr>
                                  <m:t>𝟒</m:t>
                                </m:r>
                              </m:den>
                            </m:f>
                          </m:e>
                        </m:box>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727683" y="2286003"/>
                  <a:ext cx="819135" cy="331694"/>
                </a:xfrm>
                <a:prstGeom prst="rect">
                  <a:avLst/>
                </a:prstGeom>
                <a:blipFill rotWithShape="0">
                  <a:blip r:embed="rId4"/>
                  <a:stretch>
                    <a:fillRect l="-3731" r="-4478" b="-185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852080" y="2313350"/>
                  <a:ext cx="223990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l-GR" i="1" smtClean="0">
                                <a:solidFill>
                                  <a:schemeClr val="tx1"/>
                                </a:solidFill>
                                <a:latin typeface="Cambria Math" panose="02040503050406030204" pitchFamily="18" charset="0"/>
                                <a:ea typeface="Cambria Math" panose="02040503050406030204" pitchFamily="18" charset="0"/>
                              </a:rPr>
                            </m:ctrlPr>
                          </m:dPr>
                          <m:e>
                            <m:r>
                              <m:rPr>
                                <m:sty m:val="p"/>
                              </m:rPr>
                              <a:rPr lang="el-GR" i="1">
                                <a:solidFill>
                                  <a:schemeClr val="tx1"/>
                                </a:solidFill>
                                <a:latin typeface="Cambria Math" panose="02040503050406030204" pitchFamily="18" charset="0"/>
                                <a:ea typeface="Cambria Math" panose="02040503050406030204" pitchFamily="18" charset="0"/>
                              </a:rPr>
                              <m:t>Δ</m:t>
                            </m:r>
                            <m:r>
                              <a:rPr lang="en-US" i="1">
                                <a:solidFill>
                                  <a:schemeClr val="tx1"/>
                                </a:solidFill>
                                <a:latin typeface="Cambria Math" panose="02040503050406030204" pitchFamily="18" charset="0"/>
                                <a:ea typeface="Cambria Math" panose="02040503050406030204" pitchFamily="18" charset="0"/>
                              </a:rPr>
                              <m:t>𝐸</m:t>
                            </m:r>
                            <m:r>
                              <a:rPr lang="en-US" i="1">
                                <a:solidFill>
                                  <a:schemeClr val="tx1"/>
                                </a:solidFill>
                                <a:latin typeface="Cambria Math" panose="02040503050406030204" pitchFamily="18" charset="0"/>
                                <a:ea typeface="Cambria Math" panose="02040503050406030204" pitchFamily="18" charset="0"/>
                              </a:rPr>
                              <m:t>∝</m:t>
                            </m:r>
                            <m:func>
                              <m:funcPr>
                                <m:ctrlPr>
                                  <a:rPr lang="en-US" i="1">
                                    <a:solidFill>
                                      <a:schemeClr val="tx1"/>
                                    </a:solidFill>
                                    <a:latin typeface="Cambria Math" panose="02040503050406030204" pitchFamily="18" charset="0"/>
                                    <a:ea typeface="Cambria Math" panose="02040503050406030204" pitchFamily="18" charset="0"/>
                                  </a:rPr>
                                </m:ctrlPr>
                              </m:funcPr>
                              <m:fName>
                                <m:r>
                                  <m:rPr>
                                    <m:sty m:val="p"/>
                                  </m:rPr>
                                  <a:rPr lang="en-US">
                                    <a:solidFill>
                                      <a:schemeClr val="tx1"/>
                                    </a:solidFill>
                                    <a:latin typeface="Cambria Math" panose="02040503050406030204" pitchFamily="18" charset="0"/>
                                    <a:ea typeface="Cambria Math" panose="02040503050406030204" pitchFamily="18" charset="0"/>
                                  </a:rPr>
                                  <m:t>log</m:t>
                                </m:r>
                              </m:fName>
                              <m:e>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𝐸</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𝑇</m:t>
                                </m:r>
                                <m:r>
                                  <a:rPr lang="en-US" i="1">
                                    <a:solidFill>
                                      <a:schemeClr val="tx1"/>
                                    </a:solidFill>
                                    <a:latin typeface="Cambria Math" panose="02040503050406030204" pitchFamily="18" charset="0"/>
                                    <a:ea typeface="Cambria Math" panose="02040503050406030204" pitchFamily="18" charset="0"/>
                                  </a:rPr>
                                  <m:t>)</m:t>
                                </m:r>
                              </m:e>
                            </m:func>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𝐿</m:t>
                                </m:r>
                              </m:e>
                              <m:sup>
                                <m:r>
                                  <a:rPr lang="en-US" i="1">
                                    <a:solidFill>
                                      <a:schemeClr val="tx1"/>
                                    </a:solidFill>
                                    <a:latin typeface="Cambria Math" panose="02040503050406030204" pitchFamily="18" charset="0"/>
                                    <a:ea typeface="Cambria Math" panose="02040503050406030204" pitchFamily="18" charset="0"/>
                                  </a:rPr>
                                  <m:t>2</m:t>
                                </m:r>
                              </m:sup>
                            </m:sSup>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𝑇</m:t>
                                </m:r>
                              </m:e>
                              <m:sup>
                                <m:r>
                                  <a:rPr lang="en-US" i="1">
                                    <a:solidFill>
                                      <a:schemeClr val="tx1"/>
                                    </a:solidFill>
                                    <a:latin typeface="Cambria Math" panose="02040503050406030204" pitchFamily="18" charset="0"/>
                                    <a:ea typeface="Cambria Math" panose="02040503050406030204" pitchFamily="18" charset="0"/>
                                  </a:rPr>
                                  <m:t>3</m:t>
                                </m:r>
                              </m:sup>
                            </m:sSup>
                          </m:e>
                        </m:d>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2852080" y="2313350"/>
                  <a:ext cx="2239908" cy="276999"/>
                </a:xfrm>
                <a:prstGeom prst="rect">
                  <a:avLst/>
                </a:prstGeom>
                <a:blipFill rotWithShape="0">
                  <a:blip r:embed="rId5"/>
                  <a:stretch>
                    <a:fillRect t="-4444" b="-35556"/>
                  </a:stretch>
                </a:blipFill>
              </p:spPr>
              <p:txBody>
                <a:bodyPr/>
                <a:lstStyle/>
                <a:p>
                  <a:r>
                    <a:rPr lang="en-US">
                      <a:noFill/>
                    </a:rPr>
                    <a:t> </a:t>
                  </a:r>
                </a:p>
              </p:txBody>
            </p:sp>
          </mc:Fallback>
        </mc:AlternateContent>
      </p:grpSp>
      <p:grpSp>
        <p:nvGrpSpPr>
          <p:cNvPr id="24" name="Group 23"/>
          <p:cNvGrpSpPr/>
          <p:nvPr/>
        </p:nvGrpSpPr>
        <p:grpSpPr>
          <a:xfrm>
            <a:off x="7940094" y="1238072"/>
            <a:ext cx="1127937" cy="1565594"/>
            <a:chOff x="8017117" y="1024755"/>
            <a:chExt cx="1127937" cy="1565594"/>
          </a:xfrm>
        </p:grpSpPr>
        <mc:AlternateContent xmlns:mc="http://schemas.openxmlformats.org/markup-compatibility/2006" xmlns:a14="http://schemas.microsoft.com/office/drawing/2010/main">
          <mc:Choice Requires="a14">
            <p:sp>
              <p:nvSpPr>
                <p:cNvPr id="17" name="TextBox 16"/>
                <p:cNvSpPr txBox="1"/>
                <p:nvPr/>
              </p:nvSpPr>
              <p:spPr>
                <a:xfrm>
                  <a:off x="8249104" y="1798740"/>
                  <a:ext cx="663964" cy="276999"/>
                </a:xfrm>
                <a:prstGeom prst="rect">
                  <a:avLst/>
                </a:prstGeom>
                <a:noFill/>
              </p:spPr>
              <p:txBody>
                <a:bodyPr wrap="none" rtlCol="0">
                  <a:spAutoFit/>
                </a:bodyPr>
                <a:lstStyle/>
                <a:p>
                  <a:r>
                    <a:rPr lang="en-US" sz="1200" dirty="0" smtClean="0">
                      <a:solidFill>
                        <a:srgbClr val="8C198C"/>
                      </a:solidFill>
                    </a:rPr>
                    <a:t>only </a:t>
                  </a:r>
                  <a14:m>
                    <m:oMath xmlns:m="http://schemas.openxmlformats.org/officeDocument/2006/math">
                      <m:sSub>
                        <m:sSubPr>
                          <m:ctrlPr>
                            <a:rPr lang="en-US" sz="1200" b="1" i="1" smtClean="0">
                              <a:solidFill>
                                <a:srgbClr val="8C198C"/>
                              </a:solidFill>
                              <a:latin typeface="Cambria Math" panose="02040503050406030204" pitchFamily="18" charset="0"/>
                            </a:rPr>
                          </m:ctrlPr>
                        </m:sSubPr>
                        <m:e>
                          <m:r>
                            <a:rPr lang="en-US" sz="1200" b="1" i="1" smtClean="0">
                              <a:solidFill>
                                <a:srgbClr val="8C198C"/>
                              </a:solidFill>
                              <a:latin typeface="Cambria Math" panose="02040503050406030204" pitchFamily="18" charset="0"/>
                            </a:rPr>
                            <m:t>𝒒</m:t>
                          </m:r>
                        </m:e>
                        <m:sub>
                          <m:r>
                            <a:rPr lang="en-US" sz="1200" b="1" i="1" smtClean="0">
                              <a:solidFill>
                                <a:srgbClr val="8C198C"/>
                              </a:solidFill>
                              <a:latin typeface="Cambria Math" panose="02040503050406030204" pitchFamily="18" charset="0"/>
                              <a:ea typeface="Cambria Math" panose="02040503050406030204" pitchFamily="18" charset="0"/>
                            </a:rPr>
                            <m:t>⊥</m:t>
                          </m:r>
                        </m:sub>
                      </m:sSub>
                    </m:oMath>
                  </a14:m>
                  <a:endParaRPr lang="en-US" sz="1200" b="1" dirty="0">
                    <a:solidFill>
                      <a:srgbClr val="8C198C"/>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8249104" y="1798740"/>
                  <a:ext cx="663964" cy="276999"/>
                </a:xfrm>
                <a:prstGeom prst="rect">
                  <a:avLst/>
                </a:prstGeom>
                <a:blipFill rotWithShape="0">
                  <a:blip r:embed="rId6"/>
                  <a:stretch>
                    <a:fillRect l="-926"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8248301" y="2037336"/>
                  <a:ext cx="665567" cy="276999"/>
                </a:xfrm>
                <a:prstGeom prst="rect">
                  <a:avLst/>
                </a:prstGeom>
                <a:noFill/>
              </p:spPr>
              <p:txBody>
                <a:bodyPr wrap="none" rtlCol="0">
                  <a:spAutoFit/>
                </a:bodyPr>
                <a:lstStyle/>
                <a:p>
                  <a:r>
                    <a:rPr lang="en-US" sz="1200" dirty="0" smtClean="0">
                      <a:solidFill>
                        <a:srgbClr val="FF05FF"/>
                      </a:solidFill>
                    </a:rPr>
                    <a:t>only </a:t>
                  </a:r>
                  <a14:m>
                    <m:oMath xmlns:m="http://schemas.openxmlformats.org/officeDocument/2006/math">
                      <m:sSub>
                        <m:sSubPr>
                          <m:ctrlPr>
                            <a:rPr lang="en-US" sz="1200" b="1" i="1" smtClean="0">
                              <a:solidFill>
                                <a:srgbClr val="FF05FF"/>
                              </a:solidFill>
                              <a:latin typeface="Cambria Math" panose="02040503050406030204" pitchFamily="18" charset="0"/>
                            </a:rPr>
                          </m:ctrlPr>
                        </m:sSubPr>
                        <m:e>
                          <m:r>
                            <a:rPr lang="en-US" sz="1200" b="1" i="1" smtClean="0">
                              <a:solidFill>
                                <a:srgbClr val="FF05FF"/>
                              </a:solidFill>
                              <a:latin typeface="Cambria Math" panose="02040503050406030204" pitchFamily="18" charset="0"/>
                            </a:rPr>
                            <m:t>𝒌</m:t>
                          </m:r>
                        </m:e>
                        <m:sub>
                          <m:r>
                            <a:rPr lang="en-US" sz="1200" b="1" i="1" smtClean="0">
                              <a:solidFill>
                                <a:srgbClr val="FF05FF"/>
                              </a:solidFill>
                              <a:latin typeface="Cambria Math" panose="02040503050406030204" pitchFamily="18" charset="0"/>
                              <a:ea typeface="Cambria Math" panose="02040503050406030204" pitchFamily="18" charset="0"/>
                            </a:rPr>
                            <m:t>⊥</m:t>
                          </m:r>
                        </m:sub>
                      </m:sSub>
                    </m:oMath>
                  </a14:m>
                  <a:endParaRPr lang="en-US" sz="1200" b="1" dirty="0">
                    <a:solidFill>
                      <a:srgbClr val="FF05FF"/>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248301" y="2037336"/>
                  <a:ext cx="665567" cy="276999"/>
                </a:xfrm>
                <a:prstGeom prst="rect">
                  <a:avLst/>
                </a:prstGeom>
                <a:blipFill rotWithShape="0">
                  <a:blip r:embed="rId7"/>
                  <a:stretch>
                    <a:fillRect b="-15217"/>
                  </a:stretch>
                </a:blipFill>
              </p:spPr>
              <p:txBody>
                <a:bodyPr/>
                <a:lstStyle/>
                <a:p>
                  <a:r>
                    <a:rPr lang="en-US">
                      <a:noFill/>
                    </a:rPr>
                    <a:t> </a:t>
                  </a:r>
                </a:p>
              </p:txBody>
            </p:sp>
          </mc:Fallback>
        </mc:AlternateContent>
        <p:sp>
          <p:nvSpPr>
            <p:cNvPr id="19" name="TextBox 18"/>
            <p:cNvSpPr txBox="1"/>
            <p:nvPr/>
          </p:nvSpPr>
          <p:spPr>
            <a:xfrm>
              <a:off x="8371733" y="2243848"/>
              <a:ext cx="336952" cy="276999"/>
            </a:xfrm>
            <a:prstGeom prst="rect">
              <a:avLst/>
            </a:prstGeom>
            <a:noFill/>
          </p:spPr>
          <p:txBody>
            <a:bodyPr wrap="none" rtlCol="0">
              <a:spAutoFit/>
            </a:bodyPr>
            <a:lstStyle/>
            <a:p>
              <a:r>
                <a:rPr lang="en-US" sz="1200" b="1" dirty="0" smtClean="0">
                  <a:solidFill>
                    <a:srgbClr val="FFC2C2"/>
                  </a:solidFill>
                </a:rPr>
                <a:t>all</a:t>
              </a:r>
              <a:endParaRPr lang="en-US" sz="1200" b="1" dirty="0">
                <a:solidFill>
                  <a:srgbClr val="FFC2C2"/>
                </a:solidFill>
              </a:endParaRPr>
            </a:p>
          </p:txBody>
        </p:sp>
        <mc:AlternateContent xmlns:mc="http://schemas.openxmlformats.org/markup-compatibility/2006" xmlns:a14="http://schemas.microsoft.com/office/drawing/2010/main">
          <mc:Choice Requires="a14">
            <p:sp>
              <p:nvSpPr>
                <p:cNvPr id="20" name="TextBox 19"/>
                <p:cNvSpPr txBox="1"/>
                <p:nvPr/>
              </p:nvSpPr>
              <p:spPr>
                <a:xfrm>
                  <a:off x="8249104" y="1560144"/>
                  <a:ext cx="582211" cy="276999"/>
                </a:xfrm>
                <a:prstGeom prst="rect">
                  <a:avLst/>
                </a:prstGeom>
                <a:noFill/>
              </p:spPr>
              <p:txBody>
                <a:bodyPr wrap="none" rtlCol="0">
                  <a:spAutoFit/>
                </a:bodyPr>
                <a:lstStyle/>
                <a:p>
                  <a:r>
                    <a:rPr lang="en-US" sz="1200" dirty="0" smtClean="0">
                      <a:solidFill>
                        <a:srgbClr val="8A2D2D"/>
                      </a:solidFill>
                    </a:rPr>
                    <a:t>only </a:t>
                  </a:r>
                  <a14:m>
                    <m:oMath xmlns:m="http://schemas.openxmlformats.org/officeDocument/2006/math">
                      <m:r>
                        <a:rPr lang="en-US" sz="1200" b="1" i="1" smtClean="0">
                          <a:solidFill>
                            <a:srgbClr val="8A2D2D"/>
                          </a:solidFill>
                          <a:latin typeface="Cambria Math" panose="02040503050406030204" pitchFamily="18" charset="0"/>
                        </a:rPr>
                        <m:t>𝑻</m:t>
                      </m:r>
                    </m:oMath>
                  </a14:m>
                  <a:endParaRPr lang="en-US" sz="1200" b="1" dirty="0">
                    <a:solidFill>
                      <a:srgbClr val="8A2D2D"/>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249104" y="1560144"/>
                  <a:ext cx="582211" cy="276999"/>
                </a:xfrm>
                <a:prstGeom prst="rect">
                  <a:avLst/>
                </a:prstGeom>
                <a:blipFill rotWithShape="0">
                  <a:blip r:embed="rId8"/>
                  <a:stretch>
                    <a:fillRect l="-1053" t="-2222" b="-17778"/>
                  </a:stretch>
                </a:blipFill>
              </p:spPr>
              <p:txBody>
                <a:bodyPr/>
                <a:lstStyle/>
                <a:p>
                  <a:r>
                    <a:rPr lang="en-US">
                      <a:noFill/>
                    </a:rPr>
                    <a:t> </a:t>
                  </a:r>
                </a:p>
              </p:txBody>
            </p:sp>
          </mc:Fallback>
        </mc:AlternateContent>
        <p:sp>
          <p:nvSpPr>
            <p:cNvPr id="21" name="TextBox 20"/>
            <p:cNvSpPr txBox="1"/>
            <p:nvPr/>
          </p:nvSpPr>
          <p:spPr>
            <a:xfrm>
              <a:off x="8278967" y="1346138"/>
              <a:ext cx="486800" cy="276999"/>
            </a:xfrm>
            <a:prstGeom prst="rect">
              <a:avLst/>
            </a:prstGeom>
            <a:noFill/>
          </p:spPr>
          <p:txBody>
            <a:bodyPr wrap="none" rtlCol="0">
              <a:spAutoFit/>
            </a:bodyPr>
            <a:lstStyle/>
            <a:p>
              <a:r>
                <a:rPr lang="en-US" sz="1200" dirty="0" smtClean="0">
                  <a:solidFill>
                    <a:srgbClr val="000000"/>
                  </a:solidFill>
                </a:rPr>
                <a:t>fixed</a:t>
              </a:r>
              <a:endParaRPr lang="en-US" sz="1200" b="1" dirty="0">
                <a:solidFill>
                  <a:srgbClr val="000000"/>
                </a:solidFill>
              </a:endParaRPr>
            </a:p>
          </p:txBody>
        </p:sp>
        <p:sp>
          <p:nvSpPr>
            <p:cNvPr id="22" name="TextBox 21"/>
            <p:cNvSpPr txBox="1"/>
            <p:nvPr/>
          </p:nvSpPr>
          <p:spPr>
            <a:xfrm>
              <a:off x="8017117" y="1069139"/>
              <a:ext cx="1127937" cy="276999"/>
            </a:xfrm>
            <a:prstGeom prst="rect">
              <a:avLst/>
            </a:prstGeom>
            <a:noFill/>
          </p:spPr>
          <p:txBody>
            <a:bodyPr wrap="none" rtlCol="0">
              <a:spAutoFit/>
            </a:bodyPr>
            <a:lstStyle/>
            <a:p>
              <a:r>
                <a:rPr lang="en-US" sz="1200" b="1" dirty="0" smtClean="0"/>
                <a:t>Running scales</a:t>
              </a:r>
              <a:endParaRPr lang="en-US" sz="1200" b="1" dirty="0"/>
            </a:p>
          </p:txBody>
        </p:sp>
        <p:sp>
          <p:nvSpPr>
            <p:cNvPr id="23" name="Rectangle 22"/>
            <p:cNvSpPr/>
            <p:nvPr/>
          </p:nvSpPr>
          <p:spPr>
            <a:xfrm>
              <a:off x="8043333" y="1024755"/>
              <a:ext cx="1061914" cy="1565594"/>
            </a:xfrm>
            <a:prstGeom prst="rect">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6" name="Straight Connector 25"/>
          <p:cNvCxnSpPr/>
          <p:nvPr/>
        </p:nvCxnSpPr>
        <p:spPr>
          <a:xfrm>
            <a:off x="308137" y="3609020"/>
            <a:ext cx="712879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600" y="3723470"/>
            <a:ext cx="2912737" cy="2896495"/>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3419872" y="4135126"/>
                <a:ext cx="3797578" cy="1077218"/>
              </a:xfrm>
              <a:prstGeom prst="rect">
                <a:avLst/>
              </a:prstGeom>
              <a:noFill/>
              <a:ln w="19050">
                <a:solidFill>
                  <a:schemeClr val="accent6"/>
                </a:solidFill>
              </a:ln>
            </p:spPr>
            <p:txBody>
              <a:bodyPr wrap="none" rtlCol="0">
                <a:spAutoFit/>
              </a:bodyPr>
              <a:lstStyle/>
              <a:p>
                <a:r>
                  <a:rPr lang="en-US" sz="1600" b="1" i="1" dirty="0" smtClean="0">
                    <a:latin typeface="Cambria Math"/>
                  </a:rPr>
                  <a:t>Solid:  </a:t>
                </a:r>
                <a14:m>
                  <m:oMath xmlns:m="http://schemas.openxmlformats.org/officeDocument/2006/math">
                    <m:sSub>
                      <m:sSubPr>
                        <m:ctrlPr>
                          <a:rPr lang="en-US" sz="1600" b="1" i="1">
                            <a:latin typeface="Cambria Math" panose="02040503050406030204" pitchFamily="18" charset="0"/>
                          </a:rPr>
                        </m:ctrlPr>
                      </m:sSubPr>
                      <m:e>
                        <m:r>
                          <a:rPr lang="en-US" sz="1600" b="1" i="1">
                            <a:latin typeface="Cambria Math"/>
                            <a:ea typeface="Cambria Math"/>
                          </a:rPr>
                          <m:t>𝜶</m:t>
                        </m:r>
                      </m:e>
                      <m:sub>
                        <m:r>
                          <a:rPr lang="en-US" sz="1600" b="1" i="1">
                            <a:latin typeface="Cambria Math"/>
                          </a:rPr>
                          <m:t>𝒔</m:t>
                        </m:r>
                      </m:sub>
                    </m:sSub>
                    <m:r>
                      <a:rPr lang="en-US" sz="1600" b="1" i="1" smtClean="0">
                        <a:latin typeface="Cambria Math" panose="02040503050406030204" pitchFamily="18" charset="0"/>
                      </a:rPr>
                      <m:t>(</m:t>
                    </m:r>
                    <m:r>
                      <a:rPr lang="en-US" sz="1600" b="1" i="1" smtClean="0">
                        <a:latin typeface="Cambria Math" panose="02040503050406030204" pitchFamily="18" charset="0"/>
                      </a:rPr>
                      <m:t>𝑸</m:t>
                    </m:r>
                    <m:r>
                      <a:rPr lang="en-US" sz="1600" b="1" i="1" smtClean="0">
                        <a:latin typeface="Cambria Math" panose="02040503050406030204" pitchFamily="18" charset="0"/>
                      </a:rPr>
                      <m:t>)</m:t>
                    </m:r>
                  </m:oMath>
                </a14:m>
                <a:r>
                  <a:rPr lang="en-US" sz="1600" b="1" i="1" dirty="0" smtClean="0">
                    <a:latin typeface="Cambria Math"/>
                  </a:rPr>
                  <a:t> </a:t>
                </a:r>
                <a:r>
                  <a:rPr lang="en-US" sz="1600" b="1" i="1" dirty="0" smtClean="0">
                    <a:solidFill>
                      <a:schemeClr val="tx2"/>
                    </a:solidFill>
                    <a:latin typeface="Cambria Math"/>
                  </a:rPr>
                  <a:t> </a:t>
                </a:r>
                <a:r>
                  <a:rPr lang="en-US" sz="1200" dirty="0" smtClean="0">
                    <a:latin typeface="Cambria Math"/>
                  </a:rPr>
                  <a:t>with  </a:t>
                </a:r>
                <a14:m>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a:ea typeface="Cambria Math"/>
                          </a:rPr>
                          <m:t>𝜶</m:t>
                        </m:r>
                      </m:e>
                      <m:sub>
                        <m:r>
                          <a:rPr lang="en-US" sz="1600" b="1" i="1" smtClean="0">
                            <a:solidFill>
                              <a:schemeClr val="tx1"/>
                            </a:solidFill>
                            <a:latin typeface="Cambria Math" panose="02040503050406030204" pitchFamily="18" charset="0"/>
                            <a:ea typeface="Cambria Math"/>
                          </a:rPr>
                          <m:t>𝟎</m:t>
                        </m:r>
                      </m:sub>
                    </m:sSub>
                    <m:r>
                      <a:rPr lang="en-US" sz="1600" b="1" i="1" smtClean="0">
                        <a:solidFill>
                          <a:schemeClr val="tx1"/>
                        </a:solidFill>
                        <a:latin typeface="Cambria Math"/>
                      </a:rPr>
                      <m:t>=</m:t>
                    </m:r>
                    <m:r>
                      <a:rPr lang="en-US" sz="1600" b="1" i="1" smtClean="0">
                        <a:solidFill>
                          <a:schemeClr val="tx1"/>
                        </a:solidFill>
                        <a:latin typeface="Cambria Math" panose="02040503050406030204" pitchFamily="18" charset="0"/>
                      </a:rPr>
                      <m:t>𝟎</m:t>
                    </m:r>
                    <m:r>
                      <a:rPr lang="en-US" sz="1600" b="1" i="1" smtClean="0">
                        <a:solidFill>
                          <a:schemeClr val="tx1"/>
                        </a:solidFill>
                        <a:latin typeface="Cambria Math" panose="02040503050406030204" pitchFamily="18" charset="0"/>
                      </a:rPr>
                      <m:t>.</m:t>
                    </m:r>
                    <m:r>
                      <a:rPr lang="en-US" sz="1600" b="1" i="1" smtClean="0">
                        <a:solidFill>
                          <a:schemeClr val="tx1"/>
                        </a:solidFill>
                        <a:latin typeface="Cambria Math" panose="02040503050406030204" pitchFamily="18" charset="0"/>
                      </a:rPr>
                      <m:t>𝟒</m:t>
                    </m:r>
                  </m:oMath>
                </a14:m>
                <a:endParaRPr lang="en-US" sz="1600" b="1" i="1" dirty="0" smtClean="0">
                  <a:solidFill>
                    <a:schemeClr val="tx1"/>
                  </a:solidFill>
                  <a:latin typeface="Cambria Math"/>
                </a:endParaRPr>
              </a:p>
              <a:p>
                <a:r>
                  <a:rPr lang="en-US" sz="1600" b="1" i="1" dirty="0" smtClean="0">
                    <a:latin typeface="Cambria Math"/>
                  </a:rPr>
                  <a:t>Red Dotted:  </a:t>
                </a:r>
                <a14:m>
                  <m:oMath xmlns:m="http://schemas.openxmlformats.org/officeDocument/2006/math">
                    <m:sSub>
                      <m:sSubPr>
                        <m:ctrlPr>
                          <a:rPr lang="en-US" sz="1600" b="1" i="1" smtClean="0">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a:rPr>
                          <m:t>𝒔</m:t>
                        </m:r>
                      </m:sub>
                    </m:sSub>
                    <m:r>
                      <a:rPr lang="en-US" sz="1600" b="1" i="1">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𝟏</m:t>
                    </m:r>
                    <m:r>
                      <a:rPr lang="en-US" sz="1600" b="1" i="1">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𝟐</m:t>
                    </m:r>
                    <m:r>
                      <a:rPr lang="en-US" sz="1600" b="1" i="1">
                        <a:solidFill>
                          <a:schemeClr val="accent2"/>
                        </a:solidFill>
                        <a:latin typeface="Cambria Math" panose="02040503050406030204" pitchFamily="18" charset="0"/>
                      </a:rPr>
                      <m:t>𝟓</m:t>
                    </m:r>
                    <m:r>
                      <a:rPr lang="en-US" sz="1600" b="1" i="1">
                        <a:solidFill>
                          <a:schemeClr val="accent2"/>
                        </a:solidFill>
                        <a:latin typeface="Cambria Math" panose="02040503050406030204" pitchFamily="18" charset="0"/>
                        <a:ea typeface="Cambria Math" panose="02040503050406030204" pitchFamily="18" charset="0"/>
                      </a:rPr>
                      <m:t>×</m:t>
                    </m:r>
                    <m:r>
                      <a:rPr lang="en-US" sz="1600" b="1" i="1">
                        <a:solidFill>
                          <a:schemeClr val="accent2"/>
                        </a:solidFill>
                        <a:latin typeface="Cambria Math" panose="02040503050406030204" pitchFamily="18" charset="0"/>
                      </a:rPr>
                      <m:t>𝑸</m:t>
                    </m:r>
                    <m:r>
                      <a:rPr lang="en-US" sz="1600" b="1" i="1">
                        <a:solidFill>
                          <a:schemeClr val="accent2"/>
                        </a:solidFill>
                        <a:latin typeface="Cambria Math" panose="02040503050406030204" pitchFamily="18" charset="0"/>
                      </a:rPr>
                      <m:t>)</m:t>
                    </m:r>
                  </m:oMath>
                </a14:m>
                <a:r>
                  <a:rPr lang="en-US" sz="1600" b="1" i="1" dirty="0">
                    <a:solidFill>
                      <a:schemeClr val="accent2"/>
                    </a:solidFill>
                    <a:latin typeface="Cambria Math"/>
                  </a:rPr>
                  <a:t>  </a:t>
                </a:r>
                <a:r>
                  <a:rPr lang="en-US" sz="1200" dirty="0">
                    <a:latin typeface="Cambria Math"/>
                  </a:rPr>
                  <a:t>with  </a:t>
                </a:r>
                <a14:m>
                  <m:oMath xmlns:m="http://schemas.openxmlformats.org/officeDocument/2006/math">
                    <m:sSub>
                      <m:sSubPr>
                        <m:ctrlPr>
                          <a:rPr lang="en-US" sz="1600" b="1" i="1" smtClean="0">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panose="02040503050406030204" pitchFamily="18" charset="0"/>
                            <a:ea typeface="Cambria Math"/>
                          </a:rPr>
                          <m:t>𝟎</m:t>
                        </m:r>
                      </m:sub>
                    </m:sSub>
                    <m:r>
                      <a:rPr lang="en-US" sz="1600" b="1" i="1">
                        <a:solidFill>
                          <a:schemeClr val="accent2"/>
                        </a:solidFill>
                        <a:latin typeface="Cambria Math"/>
                      </a:rPr>
                      <m:t>=</m:t>
                    </m:r>
                    <m:r>
                      <a:rPr lang="en-US" sz="1600" b="1" i="1" smtClean="0">
                        <a:solidFill>
                          <a:schemeClr val="accent2"/>
                        </a:solidFill>
                        <a:latin typeface="Cambria Math" panose="02040503050406030204" pitchFamily="18" charset="0"/>
                      </a:rPr>
                      <m:t>𝟎</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𝟔</m:t>
                    </m:r>
                  </m:oMath>
                </a14:m>
                <a:endParaRPr lang="en-US" sz="1600" b="1" i="1" dirty="0">
                  <a:solidFill>
                    <a:schemeClr val="accent2"/>
                  </a:solidFill>
                  <a:latin typeface="Cambria Math"/>
                </a:endParaRPr>
              </a:p>
              <a:p>
                <a:r>
                  <a:rPr lang="en-US" sz="1600" b="1" i="1" dirty="0">
                    <a:latin typeface="Cambria Math"/>
                  </a:rPr>
                  <a:t>Red </a:t>
                </a:r>
                <a:r>
                  <a:rPr lang="en-US" sz="1600" b="1" i="1" dirty="0" smtClean="0">
                    <a:latin typeface="Cambria Math"/>
                  </a:rPr>
                  <a:t>Dashed:  </a:t>
                </a:r>
                <a14:m>
                  <m:oMath xmlns:m="http://schemas.openxmlformats.org/officeDocument/2006/math">
                    <m:sSub>
                      <m:sSubPr>
                        <m:ctrlPr>
                          <a:rPr lang="en-US" sz="1600" b="1" i="1" smtClean="0">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a:rPr>
                          <m:t>𝒔</m:t>
                        </m:r>
                      </m:sub>
                    </m:sSub>
                    <m:r>
                      <a:rPr lang="en-US" sz="1600" b="1" i="1">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𝟎</m:t>
                    </m:r>
                    <m:r>
                      <a:rPr lang="en-US" sz="1600" b="1" i="1" smtClean="0">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𝟓</m:t>
                    </m:r>
                    <m:r>
                      <a:rPr lang="en-US" sz="1600" b="1" i="1" smtClean="0">
                        <a:solidFill>
                          <a:schemeClr val="accent2"/>
                        </a:solidFill>
                        <a:latin typeface="Cambria Math" panose="02040503050406030204" pitchFamily="18" charset="0"/>
                        <a:ea typeface="Cambria Math" panose="02040503050406030204" pitchFamily="18" charset="0"/>
                      </a:rPr>
                      <m:t>×</m:t>
                    </m:r>
                    <m:r>
                      <a:rPr lang="en-US" sz="1600" b="1" i="1">
                        <a:solidFill>
                          <a:schemeClr val="accent2"/>
                        </a:solidFill>
                        <a:latin typeface="Cambria Math" panose="02040503050406030204" pitchFamily="18" charset="0"/>
                      </a:rPr>
                      <m:t>𝑸</m:t>
                    </m:r>
                    <m:r>
                      <a:rPr lang="en-US" sz="1600" b="1" i="1">
                        <a:solidFill>
                          <a:schemeClr val="accent2"/>
                        </a:solidFill>
                        <a:latin typeface="Cambria Math" panose="02040503050406030204" pitchFamily="18" charset="0"/>
                      </a:rPr>
                      <m:t>)</m:t>
                    </m:r>
                  </m:oMath>
                </a14:m>
                <a:r>
                  <a:rPr lang="en-US" sz="1600" b="1" i="1" dirty="0">
                    <a:solidFill>
                      <a:schemeClr val="accent2"/>
                    </a:solidFill>
                    <a:latin typeface="Cambria Math"/>
                  </a:rPr>
                  <a:t>  </a:t>
                </a:r>
                <a:r>
                  <a:rPr lang="en-US" sz="1200" dirty="0">
                    <a:latin typeface="Cambria Math"/>
                  </a:rPr>
                  <a:t>with  </a:t>
                </a:r>
                <a14:m>
                  <m:oMath xmlns:m="http://schemas.openxmlformats.org/officeDocument/2006/math">
                    <m:sSub>
                      <m:sSubPr>
                        <m:ctrlPr>
                          <a:rPr lang="en-US" sz="1600" b="1" i="1" smtClean="0">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panose="02040503050406030204" pitchFamily="18" charset="0"/>
                            <a:ea typeface="Cambria Math"/>
                          </a:rPr>
                          <m:t>𝟎</m:t>
                        </m:r>
                      </m:sub>
                    </m:sSub>
                    <m:r>
                      <a:rPr lang="en-US" sz="1600" b="1" i="1">
                        <a:solidFill>
                          <a:schemeClr val="accent2"/>
                        </a:solidFill>
                        <a:latin typeface="Cambria Math"/>
                      </a:rPr>
                      <m:t>=</m:t>
                    </m:r>
                    <m:r>
                      <a:rPr lang="en-US" sz="1600" b="1" i="1">
                        <a:solidFill>
                          <a:schemeClr val="accent2"/>
                        </a:solidFill>
                        <a:latin typeface="Cambria Math" panose="02040503050406030204" pitchFamily="18" charset="0"/>
                      </a:rPr>
                      <m:t>𝟎</m:t>
                    </m:r>
                    <m:r>
                      <a:rPr lang="en-US" sz="1600" b="1" i="1">
                        <a:solidFill>
                          <a:schemeClr val="accent2"/>
                        </a:solidFill>
                        <a:latin typeface="Cambria Math" panose="02040503050406030204" pitchFamily="18" charset="0"/>
                      </a:rPr>
                      <m:t>.</m:t>
                    </m:r>
                    <m:r>
                      <a:rPr lang="en-US" sz="1600" b="1" i="1" smtClean="0">
                        <a:solidFill>
                          <a:schemeClr val="accent2"/>
                        </a:solidFill>
                        <a:latin typeface="Cambria Math" panose="02040503050406030204" pitchFamily="18" charset="0"/>
                      </a:rPr>
                      <m:t>𝟑</m:t>
                    </m:r>
                  </m:oMath>
                </a14:m>
                <a:endParaRPr lang="en-US" sz="1600" b="1" i="1" dirty="0">
                  <a:solidFill>
                    <a:schemeClr val="accent2"/>
                  </a:solidFill>
                  <a:latin typeface="Cambria Math"/>
                </a:endParaRPr>
              </a:p>
              <a:p>
                <a:r>
                  <a:rPr lang="en-US" sz="1600" b="1" i="1" dirty="0" smtClean="0">
                    <a:latin typeface="Cambria Math"/>
                  </a:rPr>
                  <a:t>Opaque:  Fixed  </a:t>
                </a:r>
                <a14:m>
                  <m:oMath xmlns:m="http://schemas.openxmlformats.org/officeDocument/2006/math">
                    <m:sSub>
                      <m:sSubPr>
                        <m:ctrlPr>
                          <a:rPr lang="en-US" sz="1600" b="1" i="1">
                            <a:latin typeface="Cambria Math" panose="02040503050406030204" pitchFamily="18" charset="0"/>
                          </a:rPr>
                        </m:ctrlPr>
                      </m:sSubPr>
                      <m:e>
                        <m:r>
                          <a:rPr lang="en-US" sz="1600" b="1" i="1">
                            <a:latin typeface="Cambria Math"/>
                            <a:ea typeface="Cambria Math"/>
                          </a:rPr>
                          <m:t>𝜶</m:t>
                        </m:r>
                      </m:e>
                      <m:sub>
                        <m:r>
                          <a:rPr lang="en-US" sz="1600" b="1" i="1">
                            <a:latin typeface="Cambria Math"/>
                          </a:rPr>
                          <m:t>𝒔</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𝟑</m:t>
                    </m:r>
                  </m:oMath>
                </a14:m>
                <a:endParaRPr lang="en-US" sz="1600" b="1" i="1" dirty="0">
                  <a:solidFill>
                    <a:schemeClr val="accent2"/>
                  </a:solidFill>
                  <a:latin typeface="Cambria Math"/>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419872" y="4135126"/>
                <a:ext cx="3797578" cy="1077218"/>
              </a:xfrm>
              <a:prstGeom prst="rect">
                <a:avLst/>
              </a:prstGeom>
              <a:blipFill rotWithShape="0">
                <a:blip r:embed="rId10"/>
                <a:stretch>
                  <a:fillRect l="-639" t="-1667" b="-4444"/>
                </a:stretch>
              </a:blipFill>
              <a:ln w="19050">
                <a:solidFill>
                  <a:schemeClr val="accent6"/>
                </a:solidFill>
              </a:ln>
            </p:spPr>
            <p:txBody>
              <a:bodyPr/>
              <a:lstStyle/>
              <a:p>
                <a:r>
                  <a:rPr lang="en-US">
                    <a:noFill/>
                  </a:rPr>
                  <a:t> </a:t>
                </a:r>
              </a:p>
            </p:txBody>
          </p:sp>
        </mc:Fallback>
      </mc:AlternateContent>
      <p:sp>
        <p:nvSpPr>
          <p:cNvPr id="34" name="TextBox 33"/>
          <p:cNvSpPr txBox="1"/>
          <p:nvPr/>
        </p:nvSpPr>
        <p:spPr>
          <a:xfrm>
            <a:off x="3330450" y="3726750"/>
            <a:ext cx="591829" cy="400110"/>
          </a:xfrm>
          <a:prstGeom prst="rect">
            <a:avLst/>
          </a:prstGeom>
          <a:noFill/>
        </p:spPr>
        <p:txBody>
          <a:bodyPr wrap="none" rtlCol="0">
            <a:spAutoFit/>
          </a:bodyPr>
          <a:lstStyle/>
          <a:p>
            <a:r>
              <a:rPr lang="en-US" sz="2000" b="1" dirty="0" smtClean="0">
                <a:solidFill>
                  <a:schemeClr val="accent6">
                    <a:lumMod val="75000"/>
                  </a:schemeClr>
                </a:solidFill>
              </a:rPr>
              <a:t>LHC</a:t>
            </a:r>
            <a:endParaRPr lang="en-US" sz="2000" b="1" dirty="0">
              <a:solidFill>
                <a:schemeClr val="accent6">
                  <a:lumMod val="75000"/>
                </a:schemeClr>
              </a:solidFill>
            </a:endParaRPr>
          </a:p>
        </p:txBody>
      </p:sp>
      <p:sp>
        <p:nvSpPr>
          <p:cNvPr id="35" name="TextBox 34"/>
          <p:cNvSpPr txBox="1"/>
          <p:nvPr/>
        </p:nvSpPr>
        <p:spPr>
          <a:xfrm>
            <a:off x="3329719" y="5645730"/>
            <a:ext cx="5038917" cy="723275"/>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solidFill>
              </a:rPr>
              <a:t>Increase in the slope of R</a:t>
            </a:r>
            <a:r>
              <a:rPr lang="en-US" b="1" baseline="-25000" dirty="0" smtClean="0">
                <a:solidFill>
                  <a:schemeClr val="tx2"/>
                </a:solidFill>
              </a:rPr>
              <a:t>AA</a:t>
            </a:r>
            <a:r>
              <a:rPr lang="en-US" b="1" dirty="0" smtClean="0">
                <a:solidFill>
                  <a:schemeClr val="tx2"/>
                </a:solidFill>
              </a:rPr>
              <a:t> over a broad range of momenta</a:t>
            </a:r>
          </a:p>
          <a:p>
            <a:pPr marL="285750" indent="-285750">
              <a:buFont typeface="Wingdings" panose="05000000000000000000" pitchFamily="2" charset="2"/>
              <a:buChar char="Ø"/>
            </a:pPr>
            <a:endParaRPr lang="en-US" sz="500" b="1" dirty="0" smtClean="0">
              <a:solidFill>
                <a:schemeClr val="tx2"/>
              </a:solidFill>
            </a:endParaRPr>
          </a:p>
        </p:txBody>
      </p:sp>
      <mc:AlternateContent xmlns:mc="http://schemas.openxmlformats.org/markup-compatibility/2006" xmlns:a14="http://schemas.microsoft.com/office/drawing/2010/main">
        <mc:Choice Requires="a14">
          <p:sp>
            <p:nvSpPr>
              <p:cNvPr id="36" name="TextBox 35"/>
              <p:cNvSpPr txBox="1"/>
              <p:nvPr/>
            </p:nvSpPr>
            <p:spPr>
              <a:xfrm>
                <a:off x="596685" y="2847088"/>
                <a:ext cx="3914118" cy="446276"/>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solidFill>
                  </a:rPr>
                  <a:t>Contribution from hard </a:t>
                </a:r>
                <a14:m>
                  <m:oMath xmlns:m="http://schemas.openxmlformats.org/officeDocument/2006/math">
                    <m:sSub>
                      <m:sSubPr>
                        <m:ctrlPr>
                          <a:rPr lang="en-US" b="1" i="1" smtClean="0">
                            <a:solidFill>
                              <a:schemeClr val="tx2"/>
                            </a:solidFill>
                            <a:latin typeface="Cambria Math" panose="02040503050406030204" pitchFamily="18" charset="0"/>
                          </a:rPr>
                        </m:ctrlPr>
                      </m:sSubPr>
                      <m:e>
                        <m:r>
                          <a:rPr lang="en-US" b="1" i="1" smtClean="0">
                            <a:solidFill>
                              <a:schemeClr val="tx2"/>
                            </a:solidFill>
                            <a:latin typeface="Cambria Math" panose="02040503050406030204" pitchFamily="18" charset="0"/>
                          </a:rPr>
                          <m:t>𝒌</m:t>
                        </m:r>
                      </m:e>
                      <m:sub>
                        <m:r>
                          <a:rPr lang="en-US" b="1" i="1" smtClean="0">
                            <a:solidFill>
                              <a:schemeClr val="tx2"/>
                            </a:solidFill>
                            <a:latin typeface="Cambria Math" panose="02040503050406030204" pitchFamily="18" charset="0"/>
                            <a:ea typeface="Cambria Math" panose="02040503050406030204" pitchFamily="18" charset="0"/>
                          </a:rPr>
                          <m:t>⊥</m:t>
                        </m:r>
                      </m:sub>
                    </m:sSub>
                  </m:oMath>
                </a14:m>
                <a:r>
                  <a:rPr lang="en-US" b="1" dirty="0" smtClean="0">
                    <a:solidFill>
                      <a:schemeClr val="tx2"/>
                    </a:solidFill>
                  </a:rPr>
                  <a:t> tails</a:t>
                </a:r>
              </a:p>
              <a:p>
                <a:pPr marL="285750" indent="-285750">
                  <a:buFont typeface="Wingdings" panose="05000000000000000000" pitchFamily="2" charset="2"/>
                  <a:buChar char="Ø"/>
                </a:pPr>
                <a:endParaRPr lang="en-US" sz="500" b="1" dirty="0" smtClean="0">
                  <a:solidFill>
                    <a:schemeClr val="tx2"/>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96685" y="2847088"/>
                <a:ext cx="3914118" cy="446276"/>
              </a:xfrm>
              <a:prstGeom prst="rect">
                <a:avLst/>
              </a:prstGeom>
              <a:blipFill rotWithShape="0">
                <a:blip r:embed="rId11"/>
                <a:stretch>
                  <a:fillRect l="-1090" t="-6849" b="-4110"/>
                </a:stretch>
              </a:blipFill>
            </p:spPr>
            <p:txBody>
              <a:bodyPr/>
              <a:lstStyle/>
              <a:p>
                <a:r>
                  <a:rPr lang="en-US">
                    <a:noFill/>
                  </a:rPr>
                  <a:t> </a:t>
                </a:r>
              </a:p>
            </p:txBody>
          </p:sp>
        </mc:Fallback>
      </mc:AlternateContent>
      <p:sp>
        <p:nvSpPr>
          <p:cNvPr id="38" name="Rectangle 37"/>
          <p:cNvSpPr/>
          <p:nvPr/>
        </p:nvSpPr>
        <p:spPr>
          <a:xfrm>
            <a:off x="107504" y="3723470"/>
            <a:ext cx="8168366" cy="289649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t>
            </a:r>
            <a:r>
              <a:rPr lang="en-US" dirty="0" err="1" smtClean="0"/>
              <a:t>pQCD</a:t>
            </a:r>
            <a:r>
              <a:rPr lang="en-US" dirty="0" smtClean="0"/>
              <a:t> spectra</a:t>
            </a:r>
            <a:endParaRPr lang="en-US" dirty="0"/>
          </a:p>
        </p:txBody>
      </p:sp>
      <p:sp>
        <p:nvSpPr>
          <p:cNvPr id="6" name="Text Placeholder 5"/>
          <p:cNvSpPr>
            <a:spLocks noGrp="1"/>
          </p:cNvSpPr>
          <p:nvPr>
            <p:ph type="body" sz="quarter" idx="3"/>
          </p:nvPr>
        </p:nvSpPr>
        <p:spPr>
          <a:xfrm>
            <a:off x="5256076" y="1061367"/>
            <a:ext cx="3805942" cy="1142256"/>
          </a:xfrm>
        </p:spPr>
        <p:txBody>
          <a:bodyPr>
            <a:noAutofit/>
          </a:bodyPr>
          <a:lstStyle/>
          <a:p>
            <a:r>
              <a:rPr lang="en-US" sz="2200" dirty="0" smtClean="0"/>
              <a:t>Competing effects between increased density and harder production spectra</a:t>
            </a:r>
            <a:endParaRPr lang="en-US" sz="2200" dirty="0"/>
          </a:p>
        </p:txBody>
      </p:sp>
      <p:sp>
        <p:nvSpPr>
          <p:cNvPr id="7" name="Content Placeholder 6"/>
          <p:cNvSpPr>
            <a:spLocks noGrp="1"/>
          </p:cNvSpPr>
          <p:nvPr>
            <p:ph sz="quarter" idx="4"/>
          </p:nvPr>
        </p:nvSpPr>
        <p:spPr>
          <a:xfrm>
            <a:off x="4648200" y="2189584"/>
            <a:ext cx="4270375" cy="4227748"/>
          </a:xfrm>
        </p:spPr>
        <p:txBody>
          <a:bodyPr/>
          <a:lstStyle/>
          <a:p>
            <a:pPr lvl="1"/>
            <a:r>
              <a:rPr lang="en-US" b="1" dirty="0" smtClean="0"/>
              <a:t>RHIC density and spectra</a:t>
            </a:r>
          </a:p>
          <a:p>
            <a:pPr lvl="1"/>
            <a:r>
              <a:rPr lang="en-US" b="1" dirty="0" smtClean="0"/>
              <a:t>LHC density, RHIC spectra</a:t>
            </a:r>
          </a:p>
          <a:p>
            <a:pPr lvl="1"/>
            <a:r>
              <a:rPr lang="en-US" b="1" dirty="0" smtClean="0"/>
              <a:t>LHC density and spectra</a:t>
            </a:r>
            <a:endParaRPr lang="en-US" b="1" dirty="0"/>
          </a:p>
        </p:txBody>
      </p:sp>
      <p:sp>
        <p:nvSpPr>
          <p:cNvPr id="3" name="Rectangle 2"/>
          <p:cNvSpPr/>
          <p:nvPr/>
        </p:nvSpPr>
        <p:spPr>
          <a:xfrm>
            <a:off x="5112060" y="2573535"/>
            <a:ext cx="3410071" cy="6840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D:\Desktop\supertalk\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665748"/>
            <a:ext cx="3983820" cy="2556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Desktop\supertalk\spectr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60" y="1853816"/>
            <a:ext cx="4443212" cy="4206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7604" y="4016496"/>
            <a:ext cx="1046633" cy="1200329"/>
          </a:xfrm>
          <a:prstGeom prst="rect">
            <a:avLst/>
          </a:prstGeom>
          <a:noFill/>
        </p:spPr>
        <p:txBody>
          <a:bodyPr wrap="none" rtlCol="0">
            <a:spAutoFit/>
          </a:bodyPr>
          <a:lstStyle/>
          <a:p>
            <a:r>
              <a:rPr lang="en-US" b="1" dirty="0" smtClean="0">
                <a:solidFill>
                  <a:srgbClr val="32F828"/>
                </a:solidFill>
              </a:rPr>
              <a:t>GLUE</a:t>
            </a:r>
          </a:p>
          <a:p>
            <a:r>
              <a:rPr lang="en-US" b="1" dirty="0" smtClean="0">
                <a:solidFill>
                  <a:srgbClr val="0070C0"/>
                </a:solidFill>
              </a:rPr>
              <a:t>UP</a:t>
            </a:r>
          </a:p>
          <a:p>
            <a:r>
              <a:rPr lang="en-US" b="1" dirty="0" smtClean="0">
                <a:solidFill>
                  <a:srgbClr val="FF0000"/>
                </a:solidFill>
              </a:rPr>
              <a:t>CHARM</a:t>
            </a:r>
          </a:p>
          <a:p>
            <a:r>
              <a:rPr lang="en-US" b="1" dirty="0" smtClean="0">
                <a:solidFill>
                  <a:srgbClr val="FFC000"/>
                </a:solidFill>
              </a:rPr>
              <a:t>BOTTOM</a:t>
            </a:r>
            <a:endParaRPr lang="en-US" b="1" dirty="0">
              <a:solidFill>
                <a:srgbClr val="FFC000"/>
              </a:solidFill>
            </a:endParaRPr>
          </a:p>
        </p:txBody>
      </p:sp>
      <p:sp>
        <p:nvSpPr>
          <p:cNvPr id="14" name="Rectangle 13"/>
          <p:cNvSpPr/>
          <p:nvPr/>
        </p:nvSpPr>
        <p:spPr>
          <a:xfrm>
            <a:off x="6516216" y="3633770"/>
            <a:ext cx="1205880" cy="646331"/>
          </a:xfrm>
          <a:prstGeom prst="rect">
            <a:avLst/>
          </a:prstGeom>
        </p:spPr>
        <p:txBody>
          <a:bodyPr wrap="square">
            <a:spAutoFit/>
          </a:bodyPr>
          <a:lstStyle/>
          <a:p>
            <a:r>
              <a:rPr lang="en-US" b="1" dirty="0">
                <a:solidFill>
                  <a:srgbClr val="0070C0"/>
                </a:solidFill>
              </a:rPr>
              <a:t>UP</a:t>
            </a:r>
          </a:p>
          <a:p>
            <a:r>
              <a:rPr lang="en-US" b="1" dirty="0" smtClean="0">
                <a:solidFill>
                  <a:srgbClr val="FFC000"/>
                </a:solidFill>
              </a:rPr>
              <a:t>BOTTOM</a:t>
            </a:r>
            <a:endParaRPr lang="en-US" b="1" dirty="0">
              <a:solidFill>
                <a:srgbClr val="FFC000"/>
              </a:solidFill>
            </a:endParaRPr>
          </a:p>
        </p:txBody>
      </p:sp>
      <p:sp>
        <p:nvSpPr>
          <p:cNvPr id="15" name="TextBox 14"/>
          <p:cNvSpPr txBox="1"/>
          <p:nvPr/>
        </p:nvSpPr>
        <p:spPr>
          <a:xfrm>
            <a:off x="863588" y="1335996"/>
            <a:ext cx="3535776" cy="400110"/>
          </a:xfrm>
          <a:prstGeom prst="rect">
            <a:avLst/>
          </a:prstGeom>
          <a:noFill/>
        </p:spPr>
        <p:txBody>
          <a:bodyPr wrap="none" rtlCol="0">
            <a:spAutoFit/>
          </a:bodyPr>
          <a:lstStyle/>
          <a:p>
            <a:r>
              <a:rPr lang="en-US" sz="2000" b="1" dirty="0" smtClean="0"/>
              <a:t>Initial quark production spectra</a:t>
            </a:r>
            <a:endParaRPr lang="en-US" b="1" dirty="0"/>
          </a:p>
        </p:txBody>
      </p:sp>
      <p:sp>
        <p:nvSpPr>
          <p:cNvPr id="17" name="TextBox 16"/>
          <p:cNvSpPr txBox="1"/>
          <p:nvPr/>
        </p:nvSpPr>
        <p:spPr>
          <a:xfrm>
            <a:off x="2159732" y="1863703"/>
            <a:ext cx="797013" cy="461665"/>
          </a:xfrm>
          <a:prstGeom prst="rect">
            <a:avLst/>
          </a:prstGeom>
          <a:noFill/>
        </p:spPr>
        <p:txBody>
          <a:bodyPr wrap="none" rtlCol="0">
            <a:spAutoFit/>
          </a:bodyPr>
          <a:lstStyle/>
          <a:p>
            <a:r>
              <a:rPr lang="en-US" sz="2400" b="1" dirty="0"/>
              <a:t>RHIC</a:t>
            </a:r>
          </a:p>
        </p:txBody>
      </p:sp>
    </p:spTree>
    <p:extLst>
      <p:ext uri="{BB962C8B-B14F-4D97-AF65-F5344CB8AC3E}">
        <p14:creationId xmlns:p14="http://schemas.microsoft.com/office/powerpoint/2010/main" val="2105170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8600" y="1196752"/>
            <a:ext cx="8686800" cy="5334000"/>
          </a:xfrm>
        </p:spPr>
        <p:txBody>
          <a:bodyPr>
            <a:normAutofit fontScale="92500" lnSpcReduction="10000"/>
          </a:bodyPr>
          <a:lstStyle/>
          <a:p>
            <a:r>
              <a:rPr lang="en-US" dirty="0" smtClean="0"/>
              <a:t>Introduction</a:t>
            </a:r>
          </a:p>
          <a:p>
            <a:pPr lvl="1"/>
            <a:r>
              <a:rPr lang="en-US" dirty="0" smtClean="0"/>
              <a:t>Jet tomography and jet quenching</a:t>
            </a:r>
          </a:p>
          <a:p>
            <a:r>
              <a:rPr lang="en-US" dirty="0" smtClean="0"/>
              <a:t>CUJET</a:t>
            </a:r>
          </a:p>
          <a:p>
            <a:pPr lvl="1"/>
            <a:r>
              <a:rPr lang="en-US" dirty="0" smtClean="0"/>
              <a:t>Analysis of the model</a:t>
            </a:r>
          </a:p>
          <a:p>
            <a:pPr lvl="1"/>
            <a:r>
              <a:rPr lang="en-US" dirty="0" smtClean="0"/>
              <a:t>Geometry, path integral, </a:t>
            </a:r>
            <a:r>
              <a:rPr lang="en-US" dirty="0" err="1" smtClean="0"/>
              <a:t>partonic</a:t>
            </a:r>
            <a:r>
              <a:rPr lang="en-US" dirty="0" smtClean="0"/>
              <a:t> spectra</a:t>
            </a:r>
          </a:p>
          <a:p>
            <a:r>
              <a:rPr lang="en-US" dirty="0" smtClean="0"/>
              <a:t>Jet tomography at RHIC and LHC</a:t>
            </a:r>
          </a:p>
          <a:p>
            <a:pPr lvl="1"/>
            <a:r>
              <a:rPr lang="en-US" dirty="0" smtClean="0"/>
              <a:t>Heavy quark puzzle (RHIC)</a:t>
            </a:r>
          </a:p>
          <a:p>
            <a:pPr lvl="1"/>
            <a:r>
              <a:rPr lang="en-US" dirty="0" smtClean="0"/>
              <a:t>Surprising transparency (LHC</a:t>
            </a:r>
            <a:r>
              <a:rPr lang="en-US" dirty="0" smtClean="0"/>
              <a:t>)</a:t>
            </a:r>
          </a:p>
          <a:p>
            <a:r>
              <a:rPr lang="en-US" dirty="0" smtClean="0"/>
              <a:t>Future developments</a:t>
            </a:r>
          </a:p>
          <a:p>
            <a:pPr lvl="1"/>
            <a:r>
              <a:rPr lang="en-US" dirty="0" smtClean="0"/>
              <a:t>Elliptic flow</a:t>
            </a:r>
            <a:endParaRPr lang="en-US" dirty="0" smtClean="0"/>
          </a:p>
          <a:p>
            <a:r>
              <a:rPr lang="en-US" dirty="0" smtClean="0"/>
              <a:t>Conclusions</a:t>
            </a:r>
          </a:p>
        </p:txBody>
      </p:sp>
    </p:spTree>
    <p:extLst>
      <p:ext uri="{BB962C8B-B14F-4D97-AF65-F5344CB8AC3E}">
        <p14:creationId xmlns:p14="http://schemas.microsoft.com/office/powerpoint/2010/main" val="644135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Desktop\supertalk\3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348" y="3655153"/>
            <a:ext cx="3908886"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Initial </a:t>
            </a:r>
            <a:r>
              <a:rPr lang="en-US" dirty="0" err="1" smtClean="0"/>
              <a:t>pQCD</a:t>
            </a:r>
            <a:r>
              <a:rPr lang="en-US" dirty="0" smtClean="0"/>
              <a:t> spectra</a:t>
            </a:r>
            <a:endParaRPr lang="en-US" dirty="0"/>
          </a:p>
        </p:txBody>
      </p:sp>
      <p:sp>
        <p:nvSpPr>
          <p:cNvPr id="6" name="Text Placeholder 5"/>
          <p:cNvSpPr>
            <a:spLocks noGrp="1"/>
          </p:cNvSpPr>
          <p:nvPr>
            <p:ph type="body" sz="quarter" idx="3"/>
          </p:nvPr>
        </p:nvSpPr>
        <p:spPr>
          <a:xfrm>
            <a:off x="5256076" y="1061367"/>
            <a:ext cx="3805942" cy="1142256"/>
          </a:xfrm>
        </p:spPr>
        <p:txBody>
          <a:bodyPr>
            <a:noAutofit/>
          </a:bodyPr>
          <a:lstStyle/>
          <a:p>
            <a:r>
              <a:rPr lang="en-US" sz="2200" dirty="0" smtClean="0"/>
              <a:t>Competing effects between increased density and harder production spectra</a:t>
            </a:r>
            <a:endParaRPr lang="en-US" sz="2200" dirty="0"/>
          </a:p>
        </p:txBody>
      </p:sp>
      <p:sp>
        <p:nvSpPr>
          <p:cNvPr id="7" name="Content Placeholder 6"/>
          <p:cNvSpPr>
            <a:spLocks noGrp="1"/>
          </p:cNvSpPr>
          <p:nvPr>
            <p:ph sz="quarter" idx="4"/>
          </p:nvPr>
        </p:nvSpPr>
        <p:spPr>
          <a:xfrm>
            <a:off x="4648200" y="2189584"/>
            <a:ext cx="4270375" cy="4227748"/>
          </a:xfrm>
        </p:spPr>
        <p:txBody>
          <a:bodyPr/>
          <a:lstStyle/>
          <a:p>
            <a:pPr lvl="1"/>
            <a:r>
              <a:rPr lang="en-US" b="1" dirty="0" smtClean="0"/>
              <a:t>RHIC density and spectra</a:t>
            </a:r>
          </a:p>
          <a:p>
            <a:pPr lvl="1"/>
            <a:r>
              <a:rPr lang="en-US" b="1" dirty="0" smtClean="0"/>
              <a:t>LHC density, RHIC spectra</a:t>
            </a:r>
          </a:p>
          <a:p>
            <a:pPr lvl="1"/>
            <a:r>
              <a:rPr lang="en-US" b="1" dirty="0" smtClean="0"/>
              <a:t>LHC density and spectra</a:t>
            </a:r>
            <a:endParaRPr lang="en-US" b="1" dirty="0"/>
          </a:p>
        </p:txBody>
      </p:sp>
      <p:sp>
        <p:nvSpPr>
          <p:cNvPr id="3" name="Rectangle 2"/>
          <p:cNvSpPr/>
          <p:nvPr/>
        </p:nvSpPr>
        <p:spPr>
          <a:xfrm>
            <a:off x="5076057" y="2231497"/>
            <a:ext cx="3426274" cy="3420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68044" y="2945668"/>
            <a:ext cx="3426274" cy="34203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D:\Desktop\supertalk\spectr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60" y="1853816"/>
            <a:ext cx="4443212" cy="4206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07604" y="4016496"/>
            <a:ext cx="1046633" cy="1200329"/>
          </a:xfrm>
          <a:prstGeom prst="rect">
            <a:avLst/>
          </a:prstGeom>
          <a:noFill/>
        </p:spPr>
        <p:txBody>
          <a:bodyPr wrap="none" rtlCol="0">
            <a:spAutoFit/>
          </a:bodyPr>
          <a:lstStyle/>
          <a:p>
            <a:r>
              <a:rPr lang="en-US" b="1" dirty="0" smtClean="0">
                <a:solidFill>
                  <a:srgbClr val="32F828"/>
                </a:solidFill>
              </a:rPr>
              <a:t>GLUE</a:t>
            </a:r>
          </a:p>
          <a:p>
            <a:r>
              <a:rPr lang="en-US" b="1" dirty="0" smtClean="0">
                <a:solidFill>
                  <a:srgbClr val="0070C0"/>
                </a:solidFill>
              </a:rPr>
              <a:t>UP</a:t>
            </a:r>
          </a:p>
          <a:p>
            <a:r>
              <a:rPr lang="en-US" b="1" dirty="0" smtClean="0">
                <a:solidFill>
                  <a:srgbClr val="FF0000"/>
                </a:solidFill>
              </a:rPr>
              <a:t>CHARM</a:t>
            </a:r>
          </a:p>
          <a:p>
            <a:r>
              <a:rPr lang="en-US" b="1" dirty="0" smtClean="0">
                <a:solidFill>
                  <a:srgbClr val="FFC000"/>
                </a:solidFill>
              </a:rPr>
              <a:t>BOTTOM</a:t>
            </a:r>
            <a:endParaRPr lang="en-US" b="1" dirty="0">
              <a:solidFill>
                <a:srgbClr val="FFC000"/>
              </a:solidFill>
            </a:endParaRPr>
          </a:p>
        </p:txBody>
      </p:sp>
      <p:sp>
        <p:nvSpPr>
          <p:cNvPr id="15" name="Rectangle 14"/>
          <p:cNvSpPr/>
          <p:nvPr/>
        </p:nvSpPr>
        <p:spPr>
          <a:xfrm>
            <a:off x="6516216" y="3633770"/>
            <a:ext cx="1205880" cy="646331"/>
          </a:xfrm>
          <a:prstGeom prst="rect">
            <a:avLst/>
          </a:prstGeom>
        </p:spPr>
        <p:txBody>
          <a:bodyPr wrap="square">
            <a:spAutoFit/>
          </a:bodyPr>
          <a:lstStyle/>
          <a:p>
            <a:r>
              <a:rPr lang="en-US" b="1" dirty="0">
                <a:solidFill>
                  <a:srgbClr val="0070C0"/>
                </a:solidFill>
              </a:rPr>
              <a:t>UP</a:t>
            </a:r>
          </a:p>
          <a:p>
            <a:r>
              <a:rPr lang="en-US" b="1" dirty="0" smtClean="0">
                <a:solidFill>
                  <a:srgbClr val="FFC000"/>
                </a:solidFill>
              </a:rPr>
              <a:t>BOTTOM</a:t>
            </a:r>
            <a:endParaRPr lang="en-US" b="1" dirty="0">
              <a:solidFill>
                <a:srgbClr val="FFC000"/>
              </a:solidFill>
            </a:endParaRPr>
          </a:p>
        </p:txBody>
      </p:sp>
      <p:sp>
        <p:nvSpPr>
          <p:cNvPr id="16" name="TextBox 15"/>
          <p:cNvSpPr txBox="1"/>
          <p:nvPr/>
        </p:nvSpPr>
        <p:spPr>
          <a:xfrm>
            <a:off x="863588" y="1335996"/>
            <a:ext cx="3535776" cy="400110"/>
          </a:xfrm>
          <a:prstGeom prst="rect">
            <a:avLst/>
          </a:prstGeom>
          <a:noFill/>
        </p:spPr>
        <p:txBody>
          <a:bodyPr wrap="none" rtlCol="0">
            <a:spAutoFit/>
          </a:bodyPr>
          <a:lstStyle/>
          <a:p>
            <a:r>
              <a:rPr lang="en-US" sz="2000" b="1" dirty="0" smtClean="0"/>
              <a:t>Initial quark production spectra</a:t>
            </a:r>
            <a:endParaRPr lang="en-US" b="1" dirty="0"/>
          </a:p>
        </p:txBody>
      </p:sp>
      <p:sp>
        <p:nvSpPr>
          <p:cNvPr id="17" name="TextBox 16"/>
          <p:cNvSpPr txBox="1"/>
          <p:nvPr/>
        </p:nvSpPr>
        <p:spPr>
          <a:xfrm>
            <a:off x="2159732" y="1863703"/>
            <a:ext cx="797013" cy="461665"/>
          </a:xfrm>
          <a:prstGeom prst="rect">
            <a:avLst/>
          </a:prstGeom>
          <a:noFill/>
        </p:spPr>
        <p:txBody>
          <a:bodyPr wrap="none" rtlCol="0">
            <a:spAutoFit/>
          </a:bodyPr>
          <a:lstStyle/>
          <a:p>
            <a:r>
              <a:rPr lang="en-US" sz="2400" b="1" dirty="0"/>
              <a:t>RHIC</a:t>
            </a:r>
          </a:p>
        </p:txBody>
      </p:sp>
    </p:spTree>
    <p:extLst>
      <p:ext uri="{BB962C8B-B14F-4D97-AF65-F5344CB8AC3E}">
        <p14:creationId xmlns:p14="http://schemas.microsoft.com/office/powerpoint/2010/main" val="679070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Desktop\supertalk\3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1029" y="3663730"/>
            <a:ext cx="3908885"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Initial </a:t>
            </a:r>
            <a:r>
              <a:rPr lang="en-US" dirty="0" err="1" smtClean="0"/>
              <a:t>pQCD</a:t>
            </a:r>
            <a:r>
              <a:rPr lang="en-US" dirty="0" smtClean="0"/>
              <a:t> spectra</a:t>
            </a:r>
            <a:endParaRPr lang="en-US" dirty="0"/>
          </a:p>
        </p:txBody>
      </p:sp>
      <p:sp>
        <p:nvSpPr>
          <p:cNvPr id="6" name="Text Placeholder 5"/>
          <p:cNvSpPr>
            <a:spLocks noGrp="1"/>
          </p:cNvSpPr>
          <p:nvPr>
            <p:ph type="body" sz="quarter" idx="3"/>
          </p:nvPr>
        </p:nvSpPr>
        <p:spPr>
          <a:xfrm>
            <a:off x="5256076" y="1061367"/>
            <a:ext cx="3805942" cy="1142256"/>
          </a:xfrm>
        </p:spPr>
        <p:txBody>
          <a:bodyPr>
            <a:noAutofit/>
          </a:bodyPr>
          <a:lstStyle/>
          <a:p>
            <a:r>
              <a:rPr lang="en-US" sz="2200" dirty="0" smtClean="0"/>
              <a:t>Competing effects between increased density and harder production spectra</a:t>
            </a:r>
            <a:endParaRPr lang="en-US" sz="2200" dirty="0"/>
          </a:p>
        </p:txBody>
      </p:sp>
      <p:sp>
        <p:nvSpPr>
          <p:cNvPr id="7" name="Content Placeholder 6"/>
          <p:cNvSpPr>
            <a:spLocks noGrp="1"/>
          </p:cNvSpPr>
          <p:nvPr>
            <p:ph sz="quarter" idx="4"/>
          </p:nvPr>
        </p:nvSpPr>
        <p:spPr>
          <a:xfrm>
            <a:off x="4648200" y="2189584"/>
            <a:ext cx="4270375" cy="4227748"/>
          </a:xfrm>
        </p:spPr>
        <p:txBody>
          <a:bodyPr/>
          <a:lstStyle/>
          <a:p>
            <a:pPr lvl="1"/>
            <a:r>
              <a:rPr lang="en-US" b="1" dirty="0" smtClean="0"/>
              <a:t>RHIC density and spectra</a:t>
            </a:r>
          </a:p>
          <a:p>
            <a:pPr lvl="1"/>
            <a:r>
              <a:rPr lang="en-US" b="1" dirty="0" smtClean="0"/>
              <a:t>LHC density, RHIC spectra</a:t>
            </a:r>
          </a:p>
          <a:p>
            <a:pPr lvl="1"/>
            <a:r>
              <a:rPr lang="en-US" b="1" dirty="0" smtClean="0"/>
              <a:t>LHC density and spectra</a:t>
            </a:r>
            <a:endParaRPr lang="en-US" b="1" dirty="0"/>
          </a:p>
        </p:txBody>
      </p:sp>
      <p:grpSp>
        <p:nvGrpSpPr>
          <p:cNvPr id="5" name="Group 4"/>
          <p:cNvGrpSpPr>
            <a:grpSpLocks noChangeAspect="1"/>
          </p:cNvGrpSpPr>
          <p:nvPr/>
        </p:nvGrpSpPr>
        <p:grpSpPr>
          <a:xfrm>
            <a:off x="95260" y="1861810"/>
            <a:ext cx="4443210" cy="4206240"/>
            <a:chOff x="107504" y="1528403"/>
            <a:chExt cx="4636394" cy="4389120"/>
          </a:xfrm>
        </p:grpSpPr>
        <p:pic>
          <p:nvPicPr>
            <p:cNvPr id="6146" name="Picture 2" descr="D:\Desktop\supertalk\spectra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528403"/>
              <a:ext cx="4636394" cy="438912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3"/>
            <p:cNvSpPr/>
            <p:nvPr/>
          </p:nvSpPr>
          <p:spPr>
            <a:xfrm>
              <a:off x="892454" y="1645920"/>
              <a:ext cx="3774644" cy="3730752"/>
            </a:xfrm>
            <a:custGeom>
              <a:avLst/>
              <a:gdLst>
                <a:gd name="connsiteX0" fmla="*/ 0 w 3774644"/>
                <a:gd name="connsiteY0" fmla="*/ 0 h 3730752"/>
                <a:gd name="connsiteX1" fmla="*/ 299924 w 3774644"/>
                <a:gd name="connsiteY1" fmla="*/ 438912 h 3730752"/>
                <a:gd name="connsiteX2" fmla="*/ 1060704 w 3774644"/>
                <a:gd name="connsiteY2" fmla="*/ 1367942 h 3730752"/>
                <a:gd name="connsiteX3" fmla="*/ 1836116 w 3774644"/>
                <a:gd name="connsiteY3" fmla="*/ 2011680 h 3730752"/>
                <a:gd name="connsiteX4" fmla="*/ 3760013 w 3774644"/>
                <a:gd name="connsiteY4" fmla="*/ 3306470 h 3730752"/>
                <a:gd name="connsiteX5" fmla="*/ 3774644 w 3774644"/>
                <a:gd name="connsiteY5" fmla="*/ 3730752 h 3730752"/>
                <a:gd name="connsiteX6" fmla="*/ 2267712 w 3774644"/>
                <a:gd name="connsiteY6" fmla="*/ 2743200 h 3730752"/>
                <a:gd name="connsiteX7" fmla="*/ 848564 w 3774644"/>
                <a:gd name="connsiteY7" fmla="*/ 1419149 h 3730752"/>
                <a:gd name="connsiteX8" fmla="*/ 65837 w 3774644"/>
                <a:gd name="connsiteY8" fmla="*/ 387706 h 3730752"/>
                <a:gd name="connsiteX9" fmla="*/ 0 w 3774644"/>
                <a:gd name="connsiteY9" fmla="*/ 0 h 3730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4644" h="3730752">
                  <a:moveTo>
                    <a:pt x="0" y="0"/>
                  </a:moveTo>
                  <a:lnTo>
                    <a:pt x="299924" y="438912"/>
                  </a:lnTo>
                  <a:lnTo>
                    <a:pt x="1060704" y="1367942"/>
                  </a:lnTo>
                  <a:lnTo>
                    <a:pt x="1836116" y="2011680"/>
                  </a:lnTo>
                  <a:lnTo>
                    <a:pt x="3760013" y="3306470"/>
                  </a:lnTo>
                  <a:lnTo>
                    <a:pt x="3774644" y="3730752"/>
                  </a:lnTo>
                  <a:lnTo>
                    <a:pt x="2267712" y="2743200"/>
                  </a:lnTo>
                  <a:lnTo>
                    <a:pt x="848564" y="1419149"/>
                  </a:lnTo>
                  <a:lnTo>
                    <a:pt x="65837" y="387706"/>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 name="Rectangle 2"/>
          <p:cNvSpPr/>
          <p:nvPr/>
        </p:nvSpPr>
        <p:spPr>
          <a:xfrm>
            <a:off x="5112059" y="2231497"/>
            <a:ext cx="3410071" cy="68407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22248" y="1863703"/>
            <a:ext cx="671979" cy="461665"/>
          </a:xfrm>
          <a:prstGeom prst="rect">
            <a:avLst/>
          </a:prstGeom>
          <a:noFill/>
        </p:spPr>
        <p:txBody>
          <a:bodyPr wrap="none" rtlCol="0">
            <a:spAutoFit/>
          </a:bodyPr>
          <a:lstStyle/>
          <a:p>
            <a:r>
              <a:rPr lang="en-US" sz="2400" b="1" dirty="0" smtClean="0"/>
              <a:t>LHC</a:t>
            </a:r>
            <a:endParaRPr lang="en-US" sz="2400" b="1" dirty="0"/>
          </a:p>
        </p:txBody>
      </p:sp>
      <p:sp>
        <p:nvSpPr>
          <p:cNvPr id="11" name="TextBox 10"/>
          <p:cNvSpPr txBox="1"/>
          <p:nvPr/>
        </p:nvSpPr>
        <p:spPr>
          <a:xfrm>
            <a:off x="1007604" y="4016496"/>
            <a:ext cx="1046633" cy="1200329"/>
          </a:xfrm>
          <a:prstGeom prst="rect">
            <a:avLst/>
          </a:prstGeom>
          <a:noFill/>
        </p:spPr>
        <p:txBody>
          <a:bodyPr wrap="none" rtlCol="0">
            <a:spAutoFit/>
          </a:bodyPr>
          <a:lstStyle/>
          <a:p>
            <a:r>
              <a:rPr lang="en-US" b="1" dirty="0" smtClean="0">
                <a:solidFill>
                  <a:srgbClr val="32F828"/>
                </a:solidFill>
              </a:rPr>
              <a:t>GLUE</a:t>
            </a:r>
          </a:p>
          <a:p>
            <a:r>
              <a:rPr lang="en-US" b="1" dirty="0" smtClean="0">
                <a:solidFill>
                  <a:srgbClr val="0070C0"/>
                </a:solidFill>
              </a:rPr>
              <a:t>UP</a:t>
            </a:r>
          </a:p>
          <a:p>
            <a:r>
              <a:rPr lang="en-US" b="1" dirty="0" smtClean="0">
                <a:solidFill>
                  <a:srgbClr val="FF0000"/>
                </a:solidFill>
              </a:rPr>
              <a:t>CHARM</a:t>
            </a:r>
          </a:p>
          <a:p>
            <a:r>
              <a:rPr lang="en-US" b="1" dirty="0" smtClean="0">
                <a:solidFill>
                  <a:srgbClr val="FFC000"/>
                </a:solidFill>
              </a:rPr>
              <a:t>BOTTOM</a:t>
            </a:r>
            <a:endParaRPr lang="en-US" b="1" dirty="0">
              <a:solidFill>
                <a:srgbClr val="FFC000"/>
              </a:solidFill>
            </a:endParaRPr>
          </a:p>
        </p:txBody>
      </p:sp>
      <p:sp>
        <p:nvSpPr>
          <p:cNvPr id="15" name="Rectangle 14"/>
          <p:cNvSpPr/>
          <p:nvPr/>
        </p:nvSpPr>
        <p:spPr>
          <a:xfrm>
            <a:off x="6516216" y="3633770"/>
            <a:ext cx="1205880" cy="646331"/>
          </a:xfrm>
          <a:prstGeom prst="rect">
            <a:avLst/>
          </a:prstGeom>
        </p:spPr>
        <p:txBody>
          <a:bodyPr wrap="square">
            <a:spAutoFit/>
          </a:bodyPr>
          <a:lstStyle/>
          <a:p>
            <a:r>
              <a:rPr lang="en-US" b="1" dirty="0">
                <a:solidFill>
                  <a:srgbClr val="0070C0"/>
                </a:solidFill>
              </a:rPr>
              <a:t>UP</a:t>
            </a:r>
          </a:p>
          <a:p>
            <a:r>
              <a:rPr lang="en-US" b="1" dirty="0" smtClean="0">
                <a:solidFill>
                  <a:srgbClr val="FFC000"/>
                </a:solidFill>
              </a:rPr>
              <a:t>BOTTOM</a:t>
            </a:r>
            <a:endParaRPr lang="en-US" b="1" dirty="0">
              <a:solidFill>
                <a:srgbClr val="FFC000"/>
              </a:solidFill>
            </a:endParaRPr>
          </a:p>
        </p:txBody>
      </p:sp>
      <p:sp>
        <p:nvSpPr>
          <p:cNvPr id="16" name="TextBox 15"/>
          <p:cNvSpPr txBox="1"/>
          <p:nvPr/>
        </p:nvSpPr>
        <p:spPr>
          <a:xfrm>
            <a:off x="863588" y="1335996"/>
            <a:ext cx="3535776" cy="400110"/>
          </a:xfrm>
          <a:prstGeom prst="rect">
            <a:avLst/>
          </a:prstGeom>
          <a:noFill/>
        </p:spPr>
        <p:txBody>
          <a:bodyPr wrap="none" rtlCol="0">
            <a:spAutoFit/>
          </a:bodyPr>
          <a:lstStyle/>
          <a:p>
            <a:r>
              <a:rPr lang="en-US" sz="2000" b="1" dirty="0" smtClean="0"/>
              <a:t>Initial quark production spectra</a:t>
            </a:r>
            <a:endParaRPr lang="en-US" b="1" dirty="0"/>
          </a:p>
        </p:txBody>
      </p:sp>
    </p:spTree>
    <p:extLst>
      <p:ext uri="{BB962C8B-B14F-4D97-AF65-F5344CB8AC3E}">
        <p14:creationId xmlns:p14="http://schemas.microsoft.com/office/powerpoint/2010/main" val="3287290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8600" y="1196752"/>
            <a:ext cx="8686800" cy="5334000"/>
          </a:xfrm>
        </p:spPr>
        <p:txBody>
          <a:bodyPr>
            <a:normAutofit fontScale="92500" lnSpcReduction="10000"/>
          </a:bodyPr>
          <a:lstStyle/>
          <a:p>
            <a:r>
              <a:rPr lang="en-US" dirty="0" smtClean="0"/>
              <a:t>Introduction</a:t>
            </a:r>
          </a:p>
          <a:p>
            <a:pPr lvl="1"/>
            <a:r>
              <a:rPr lang="en-US" dirty="0" smtClean="0"/>
              <a:t>Jet tomography and jet quenching</a:t>
            </a:r>
          </a:p>
          <a:p>
            <a:r>
              <a:rPr lang="en-US" dirty="0" smtClean="0"/>
              <a:t>CUJET</a:t>
            </a:r>
          </a:p>
          <a:p>
            <a:pPr lvl="1"/>
            <a:r>
              <a:rPr lang="en-US" dirty="0" smtClean="0"/>
              <a:t>Analysis of the model</a:t>
            </a:r>
          </a:p>
          <a:p>
            <a:pPr lvl="1"/>
            <a:r>
              <a:rPr lang="en-US" dirty="0" smtClean="0"/>
              <a:t>Geometry, path integral, </a:t>
            </a:r>
            <a:r>
              <a:rPr lang="en-US" dirty="0" err="1" smtClean="0"/>
              <a:t>partonic</a:t>
            </a:r>
            <a:r>
              <a:rPr lang="en-US" dirty="0" smtClean="0"/>
              <a:t> spectra</a:t>
            </a:r>
          </a:p>
          <a:p>
            <a:r>
              <a:rPr lang="en-US" dirty="0" smtClean="0"/>
              <a:t>Jet tomography at RHIC and LHC</a:t>
            </a:r>
          </a:p>
          <a:p>
            <a:pPr lvl="1"/>
            <a:r>
              <a:rPr lang="en-US" dirty="0" smtClean="0"/>
              <a:t>Heavy quark puzzle (RHIC)</a:t>
            </a:r>
          </a:p>
          <a:p>
            <a:pPr lvl="1"/>
            <a:r>
              <a:rPr lang="en-US" dirty="0" smtClean="0"/>
              <a:t>Surprising transparency (LHC</a:t>
            </a:r>
            <a:r>
              <a:rPr lang="en-US" dirty="0" smtClean="0"/>
              <a:t>)</a:t>
            </a:r>
          </a:p>
          <a:p>
            <a:r>
              <a:rPr lang="en-US" dirty="0" smtClean="0"/>
              <a:t>Future developments</a:t>
            </a:r>
          </a:p>
          <a:p>
            <a:pPr lvl="1"/>
            <a:r>
              <a:rPr lang="en-US" dirty="0" smtClean="0"/>
              <a:t>Elliptic flow</a:t>
            </a:r>
            <a:endParaRPr lang="en-US" dirty="0" smtClean="0"/>
          </a:p>
          <a:p>
            <a:r>
              <a:rPr lang="en-US" dirty="0" smtClean="0"/>
              <a:t>Conclusions</a:t>
            </a:r>
          </a:p>
        </p:txBody>
      </p:sp>
      <p:sp>
        <p:nvSpPr>
          <p:cNvPr id="4" name="Rectangle 3"/>
          <p:cNvSpPr/>
          <p:nvPr/>
        </p:nvSpPr>
        <p:spPr>
          <a:xfrm>
            <a:off x="228600" y="990601"/>
            <a:ext cx="7907796" cy="254641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75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Explained issues</a:t>
            </a:r>
            <a:endParaRPr lang="en-US" dirty="0"/>
          </a:p>
        </p:txBody>
      </p:sp>
      <p:sp>
        <p:nvSpPr>
          <p:cNvPr id="3" name="Text Placeholder 2"/>
          <p:cNvSpPr>
            <a:spLocks noGrp="1"/>
          </p:cNvSpPr>
          <p:nvPr>
            <p:ph type="body" idx="1"/>
          </p:nvPr>
        </p:nvSpPr>
        <p:spPr>
          <a:xfrm>
            <a:off x="236653" y="1295400"/>
            <a:ext cx="4268788" cy="609600"/>
          </a:xfrm>
        </p:spPr>
        <p:txBody>
          <a:bodyPr/>
          <a:lstStyle/>
          <a:p>
            <a:pPr algn="ctr"/>
            <a:r>
              <a:rPr lang="en-US" dirty="0" smtClean="0">
                <a:solidFill>
                  <a:schemeClr val="accent6">
                    <a:lumMod val="75000"/>
                  </a:schemeClr>
                </a:solidFill>
              </a:rPr>
              <a:t>Heavy quark puzzle (RHIC)</a:t>
            </a:r>
            <a:endParaRPr lang="en-US" dirty="0">
              <a:solidFill>
                <a:schemeClr val="accent6">
                  <a:lumMod val="75000"/>
                </a:schemeClr>
              </a:solidFill>
            </a:endParaRPr>
          </a:p>
        </p:txBody>
      </p:sp>
      <p:sp>
        <p:nvSpPr>
          <p:cNvPr id="5" name="Text Placeholder 4"/>
          <p:cNvSpPr>
            <a:spLocks noGrp="1"/>
          </p:cNvSpPr>
          <p:nvPr>
            <p:ph type="body" sz="quarter" idx="3"/>
          </p:nvPr>
        </p:nvSpPr>
        <p:spPr>
          <a:xfrm>
            <a:off x="4752020" y="1295400"/>
            <a:ext cx="4270375" cy="609600"/>
          </a:xfrm>
        </p:spPr>
        <p:txBody>
          <a:bodyPr/>
          <a:lstStyle/>
          <a:p>
            <a:pPr algn="ctr"/>
            <a:r>
              <a:rPr lang="en-US" dirty="0" smtClean="0">
                <a:solidFill>
                  <a:schemeClr val="accent6">
                    <a:lumMod val="75000"/>
                  </a:schemeClr>
                </a:solidFill>
              </a:rPr>
              <a:t>Surprising transparency (LHC)</a:t>
            </a:r>
            <a:endParaRPr lang="en-US" dirty="0">
              <a:solidFill>
                <a:schemeClr val="accent6">
                  <a:lumMod val="75000"/>
                </a:schemeClr>
              </a:solidFill>
            </a:endParaRPr>
          </a:p>
        </p:txBody>
      </p:sp>
      <p:pic>
        <p:nvPicPr>
          <p:cNvPr id="2050" name="Picture 2" descr="D:\Desktop\supertalk\ABMGfg2v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052" y="2192040"/>
            <a:ext cx="3577761" cy="35568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08" y="2204864"/>
            <a:ext cx="4154469" cy="3544068"/>
          </a:xfrm>
          <a:prstGeom prst="rect">
            <a:avLst/>
          </a:prstGeom>
        </p:spPr>
      </p:pic>
    </p:spTree>
    <p:extLst>
      <p:ext uri="{BB962C8B-B14F-4D97-AF65-F5344CB8AC3E}">
        <p14:creationId xmlns:p14="http://schemas.microsoft.com/office/powerpoint/2010/main" val="1406876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crossing at RHIC</a:t>
            </a:r>
            <a:endParaRPr lang="en-US" dirty="0"/>
          </a:p>
        </p:txBody>
      </p:sp>
      <p:pic>
        <p:nvPicPr>
          <p:cNvPr id="11268" name="Picture 4" descr="D:\Desktop\supertalk\ABMGfg1a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435" y="1237927"/>
            <a:ext cx="4119286" cy="40812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31757" y="2735422"/>
            <a:ext cx="3816424" cy="2544283"/>
            <a:chOff x="107504" y="2931471"/>
            <a:chExt cx="3840480" cy="2560320"/>
          </a:xfrm>
        </p:grpSpPr>
        <p:pic>
          <p:nvPicPr>
            <p:cNvPr id="14" name="Picture 2" descr="D:\Desktop\supertalk\RHICp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31471"/>
              <a:ext cx="3840480" cy="25603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47243" y="3465004"/>
              <a:ext cx="306494" cy="369332"/>
            </a:xfrm>
            <a:prstGeom prst="rect">
              <a:avLst/>
            </a:prstGeom>
            <a:noFill/>
          </p:spPr>
          <p:txBody>
            <a:bodyPr wrap="none" rtlCol="0">
              <a:spAutoFit/>
            </a:bodyPr>
            <a:lstStyle/>
            <a:p>
              <a:r>
                <a:rPr lang="en-US" b="1" dirty="0" smtClean="0">
                  <a:solidFill>
                    <a:srgbClr val="0070C0"/>
                  </a:solidFill>
                </a:rPr>
                <a:t>u</a:t>
              </a:r>
              <a:endParaRPr lang="en-US" b="1" dirty="0">
                <a:solidFill>
                  <a:srgbClr val="0070C0"/>
                </a:solidFill>
              </a:endParaRPr>
            </a:p>
          </p:txBody>
        </p:sp>
        <p:sp>
          <p:nvSpPr>
            <p:cNvPr id="16" name="TextBox 15"/>
            <p:cNvSpPr txBox="1"/>
            <p:nvPr/>
          </p:nvSpPr>
          <p:spPr>
            <a:xfrm>
              <a:off x="1352905" y="4094060"/>
              <a:ext cx="28084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sp>
          <p:nvSpPr>
            <p:cNvPr id="17" name="TextBox 16"/>
            <p:cNvSpPr txBox="1"/>
            <p:nvPr/>
          </p:nvSpPr>
          <p:spPr>
            <a:xfrm>
              <a:off x="827584" y="3284407"/>
              <a:ext cx="306494" cy="369332"/>
            </a:xfrm>
            <a:prstGeom prst="rect">
              <a:avLst/>
            </a:prstGeom>
            <a:noFill/>
          </p:spPr>
          <p:txBody>
            <a:bodyPr wrap="none" rtlCol="0">
              <a:spAutoFit/>
            </a:bodyPr>
            <a:lstStyle/>
            <a:p>
              <a:r>
                <a:rPr lang="en-US" b="1" dirty="0" smtClean="0">
                  <a:solidFill>
                    <a:srgbClr val="FFC000"/>
                  </a:solidFill>
                </a:rPr>
                <a:t>b</a:t>
              </a:r>
              <a:endParaRPr lang="en-US" b="1" dirty="0">
                <a:solidFill>
                  <a:srgbClr val="FFC000"/>
                </a:solidFill>
              </a:endParaRPr>
            </a:p>
          </p:txBody>
        </p:sp>
        <p:sp>
          <p:nvSpPr>
            <p:cNvPr id="18" name="TextBox 17"/>
            <p:cNvSpPr txBox="1"/>
            <p:nvPr/>
          </p:nvSpPr>
          <p:spPr>
            <a:xfrm>
              <a:off x="1907375" y="4510944"/>
              <a:ext cx="293670" cy="369332"/>
            </a:xfrm>
            <a:prstGeom prst="rect">
              <a:avLst/>
            </a:prstGeom>
            <a:noFill/>
          </p:spPr>
          <p:txBody>
            <a:bodyPr wrap="none" rtlCol="0">
              <a:spAutoFit/>
            </a:bodyPr>
            <a:lstStyle/>
            <a:p>
              <a:r>
                <a:rPr lang="en-US" b="1" dirty="0" smtClean="0">
                  <a:solidFill>
                    <a:srgbClr val="32F828"/>
                  </a:solidFill>
                </a:rPr>
                <a:t>g</a:t>
              </a:r>
              <a:endParaRPr lang="en-US" b="1" dirty="0">
                <a:solidFill>
                  <a:srgbClr val="32F828"/>
                </a:solidFill>
              </a:endParaRPr>
            </a:p>
          </p:txBody>
        </p:sp>
      </p:grpSp>
      <p:sp>
        <p:nvSpPr>
          <p:cNvPr id="11" name="TextBox 10"/>
          <p:cNvSpPr txBox="1"/>
          <p:nvPr/>
        </p:nvSpPr>
        <p:spPr>
          <a:xfrm>
            <a:off x="539149" y="1061258"/>
            <a:ext cx="3409032" cy="1569660"/>
          </a:xfrm>
          <a:prstGeom prst="rect">
            <a:avLst/>
          </a:prstGeom>
          <a:noFill/>
          <a:ln w="19050">
            <a:solidFill>
              <a:schemeClr val="accent6">
                <a:lumMod val="75000"/>
              </a:schemeClr>
            </a:solidFill>
          </a:ln>
        </p:spPr>
        <p:txBody>
          <a:bodyPr wrap="square" rtlCol="0">
            <a:spAutoFit/>
          </a:bodyPr>
          <a:lstStyle/>
          <a:p>
            <a:r>
              <a:rPr lang="en-US" sz="1400" b="1" dirty="0" smtClean="0"/>
              <a:t>RHIC fit</a:t>
            </a:r>
          </a:p>
          <a:p>
            <a:r>
              <a:rPr lang="en-US" sz="1600" dirty="0" err="1" smtClean="0"/>
              <a:t>Glauber+Bjorken</a:t>
            </a:r>
            <a:r>
              <a:rPr lang="en-US" sz="1600" dirty="0" smtClean="0"/>
              <a:t>, dynamical, </a:t>
            </a:r>
            <a:r>
              <a:rPr lang="en-US" sz="1600" dirty="0" err="1" smtClean="0"/>
              <a:t>rad+col</a:t>
            </a:r>
            <a:endParaRPr lang="el-GR" sz="1600" dirty="0"/>
          </a:p>
          <a:p>
            <a:r>
              <a:rPr lang="en-US" sz="1600" dirty="0" smtClean="0"/>
              <a:t>central collision</a:t>
            </a:r>
          </a:p>
          <a:p>
            <a:r>
              <a:rPr lang="en-US" sz="1600" dirty="0" err="1" smtClean="0"/>
              <a:t>dN</a:t>
            </a:r>
            <a:r>
              <a:rPr lang="en-US" sz="1600" dirty="0" smtClean="0"/>
              <a:t>/</a:t>
            </a:r>
            <a:r>
              <a:rPr lang="en-US" sz="1600" dirty="0" err="1" smtClean="0"/>
              <a:t>dy</a:t>
            </a:r>
            <a:r>
              <a:rPr lang="en-US" sz="1600" dirty="0" smtClean="0"/>
              <a:t>=1000</a:t>
            </a:r>
            <a:endParaRPr lang="en-US" sz="1200" dirty="0" smtClean="0"/>
          </a:p>
          <a:p>
            <a:r>
              <a:rPr lang="en-US" sz="1600" dirty="0"/>
              <a:t>fixed coupling, </a:t>
            </a:r>
            <a:r>
              <a:rPr lang="el-GR" sz="1600" dirty="0"/>
              <a:t>α</a:t>
            </a:r>
            <a:r>
              <a:rPr lang="en-US" sz="1600" baseline="-25000" dirty="0"/>
              <a:t>s</a:t>
            </a:r>
            <a:r>
              <a:rPr lang="en-US" sz="1600" dirty="0"/>
              <a:t>=0.3</a:t>
            </a:r>
          </a:p>
          <a:p>
            <a:r>
              <a:rPr lang="el-GR" sz="1600" dirty="0" smtClean="0"/>
              <a:t>τ</a:t>
            </a:r>
            <a:r>
              <a:rPr lang="en-US" sz="1600" baseline="-25000" dirty="0" smtClean="0"/>
              <a:t>0</a:t>
            </a:r>
            <a:r>
              <a:rPr lang="en-US" sz="1600" dirty="0" smtClean="0"/>
              <a:t>=1 </a:t>
            </a:r>
            <a:r>
              <a:rPr lang="en-US" sz="1600" dirty="0" err="1" smtClean="0"/>
              <a:t>fm</a:t>
            </a:r>
            <a:r>
              <a:rPr lang="en-US" sz="1600" dirty="0" smtClean="0"/>
              <a:t>/c</a:t>
            </a:r>
          </a:p>
        </p:txBody>
      </p:sp>
      <mc:AlternateContent xmlns:mc="http://schemas.openxmlformats.org/markup-compatibility/2006" xmlns:a14="http://schemas.microsoft.com/office/drawing/2010/main">
        <mc:Choice Requires="a14">
          <p:sp>
            <p:nvSpPr>
              <p:cNvPr id="12" name="TextBox 11"/>
              <p:cNvSpPr txBox="1"/>
              <p:nvPr/>
            </p:nvSpPr>
            <p:spPr>
              <a:xfrm>
                <a:off x="434103" y="5470955"/>
                <a:ext cx="8375626" cy="723275"/>
              </a:xfrm>
              <a:prstGeom prst="rect">
                <a:avLst/>
              </a:prstGeom>
              <a:noFill/>
            </p:spPr>
            <p:txBody>
              <a:bodyPr wrap="none" rtlCol="0">
                <a:spAutoFit/>
              </a:bodyPr>
              <a:lstStyle/>
              <a:p>
                <a:pPr marL="285750" indent="-285750">
                  <a:buFont typeface="Wingdings" panose="05000000000000000000" pitchFamily="2" charset="2"/>
                  <a:buChar char="Ø"/>
                </a:pPr>
                <a:r>
                  <a:rPr lang="en-US" b="1" dirty="0" smtClean="0">
                    <a:solidFill>
                      <a:schemeClr val="tx2"/>
                    </a:solidFill>
                  </a:rPr>
                  <a:t>Inversion of the expected hierarchy order </a:t>
                </a:r>
                <a14:m>
                  <m:oMath xmlns:m="http://schemas.openxmlformats.org/officeDocument/2006/math">
                    <m:r>
                      <a:rPr lang="en-US" b="1" i="1">
                        <a:solidFill>
                          <a:schemeClr val="tx2"/>
                        </a:solidFill>
                        <a:latin typeface="Cambria Math" panose="02040503050406030204" pitchFamily="18" charset="0"/>
                        <a:ea typeface="Cambria Math" panose="02040503050406030204" pitchFamily="18" charset="0"/>
                      </a:rPr>
                      <m:t>𝝅</m:t>
                    </m:r>
                    <m:r>
                      <a:rPr lang="en-US" b="1" i="1">
                        <a:solidFill>
                          <a:schemeClr val="tx2"/>
                        </a:solidFill>
                        <a:latin typeface="Cambria Math" panose="02040503050406030204" pitchFamily="18" charset="0"/>
                        <a:ea typeface="Cambria Math" panose="02040503050406030204" pitchFamily="18" charset="0"/>
                      </a:rPr>
                      <m:t>&lt;</m:t>
                    </m:r>
                    <m:r>
                      <a:rPr lang="en-US" b="1" i="1">
                        <a:solidFill>
                          <a:schemeClr val="tx2"/>
                        </a:solidFill>
                        <a:latin typeface="Cambria Math" panose="02040503050406030204" pitchFamily="18" charset="0"/>
                        <a:ea typeface="Cambria Math" panose="02040503050406030204" pitchFamily="18" charset="0"/>
                      </a:rPr>
                      <m:t>𝑫</m:t>
                    </m:r>
                    <m:r>
                      <a:rPr lang="en-US" b="1" i="1">
                        <a:solidFill>
                          <a:schemeClr val="tx2"/>
                        </a:solidFill>
                        <a:latin typeface="Cambria Math" panose="02040503050406030204" pitchFamily="18" charset="0"/>
                        <a:ea typeface="Cambria Math" panose="02040503050406030204" pitchFamily="18" charset="0"/>
                      </a:rPr>
                      <m:t>&lt;</m:t>
                    </m:r>
                    <m:r>
                      <a:rPr lang="en-US" b="1" i="1">
                        <a:solidFill>
                          <a:schemeClr val="tx2"/>
                        </a:solidFill>
                        <a:latin typeface="Cambria Math" panose="02040503050406030204" pitchFamily="18" charset="0"/>
                        <a:ea typeface="Cambria Math" panose="02040503050406030204" pitchFamily="18" charset="0"/>
                      </a:rPr>
                      <m:t>𝒆</m:t>
                    </m:r>
                    <m:r>
                      <a:rPr lang="en-US" b="1" i="1">
                        <a:solidFill>
                          <a:schemeClr val="tx2"/>
                        </a:solidFill>
                        <a:latin typeface="Cambria Math" panose="02040503050406030204" pitchFamily="18" charset="0"/>
                        <a:ea typeface="Cambria Math" panose="02040503050406030204" pitchFamily="18" charset="0"/>
                      </a:rPr>
                      <m:t>&lt;</m:t>
                    </m:r>
                    <m:r>
                      <a:rPr lang="en-US" b="1" i="1">
                        <a:solidFill>
                          <a:schemeClr val="tx2"/>
                        </a:solidFill>
                        <a:latin typeface="Cambria Math" panose="02040503050406030204" pitchFamily="18" charset="0"/>
                        <a:ea typeface="Cambria Math" panose="02040503050406030204" pitchFamily="18" charset="0"/>
                      </a:rPr>
                      <m:t>𝑩</m:t>
                    </m:r>
                  </m:oMath>
                </a14:m>
                <a:r>
                  <a:rPr lang="en-US" b="1" dirty="0" smtClean="0">
                    <a:solidFill>
                      <a:schemeClr val="tx2"/>
                    </a:solidFill>
                  </a:rPr>
                  <a:t> at sufficiently high </a:t>
                </a:r>
                <a14:m>
                  <m:oMath xmlns:m="http://schemas.openxmlformats.org/officeDocument/2006/math">
                    <m:sSub>
                      <m:sSubPr>
                        <m:ctrlPr>
                          <a:rPr lang="en-US" b="1" i="1" smtClean="0">
                            <a:solidFill>
                              <a:schemeClr val="tx2"/>
                            </a:solidFill>
                            <a:latin typeface="Cambria Math" panose="02040503050406030204" pitchFamily="18" charset="0"/>
                          </a:rPr>
                        </m:ctrlPr>
                      </m:sSubPr>
                      <m:e>
                        <m:r>
                          <a:rPr lang="en-US" b="1" i="1" smtClean="0">
                            <a:solidFill>
                              <a:schemeClr val="tx2"/>
                            </a:solidFill>
                            <a:latin typeface="Cambria Math" panose="02040503050406030204" pitchFamily="18" charset="0"/>
                          </a:rPr>
                          <m:t>𝒑</m:t>
                        </m:r>
                      </m:e>
                      <m:sub>
                        <m:r>
                          <a:rPr lang="en-US" b="1" i="1" smtClean="0">
                            <a:solidFill>
                              <a:schemeClr val="tx2"/>
                            </a:solidFill>
                            <a:latin typeface="Cambria Math" panose="02040503050406030204" pitchFamily="18" charset="0"/>
                            <a:ea typeface="Cambria Math" panose="02040503050406030204" pitchFamily="18" charset="0"/>
                          </a:rPr>
                          <m:t>⊥</m:t>
                        </m:r>
                      </m:sub>
                    </m:sSub>
                  </m:oMath>
                </a14:m>
                <a:endParaRPr lang="en-US" b="1" dirty="0" smtClean="0">
                  <a:solidFill>
                    <a:schemeClr val="tx2"/>
                  </a:solidFill>
                </a:endParaRPr>
              </a:p>
              <a:p>
                <a:pPr marL="285750" indent="-285750">
                  <a:buFont typeface="Wingdings" panose="05000000000000000000" pitchFamily="2" charset="2"/>
                  <a:buChar char="Ø"/>
                </a:pPr>
                <a:endParaRPr lang="en-US" sz="500" b="1" dirty="0" smtClean="0">
                  <a:solidFill>
                    <a:schemeClr val="tx2"/>
                  </a:solidFill>
                </a:endParaRPr>
              </a:p>
              <a:p>
                <a:pPr marL="285750" indent="-285750">
                  <a:buFont typeface="Wingdings" panose="05000000000000000000" pitchFamily="2" charset="2"/>
                  <a:buChar char="Ø"/>
                </a:pPr>
                <a:r>
                  <a:rPr lang="en-US" b="1" dirty="0" smtClean="0">
                    <a:solidFill>
                      <a:schemeClr val="tx2"/>
                    </a:solidFill>
                  </a:rPr>
                  <a:t>Interplay between energy loss, initial </a:t>
                </a:r>
                <a:r>
                  <a:rPr lang="en-US" b="1" dirty="0" err="1" smtClean="0">
                    <a:solidFill>
                      <a:schemeClr val="tx2"/>
                    </a:solidFill>
                  </a:rPr>
                  <a:t>partonic</a:t>
                </a:r>
                <a:r>
                  <a:rPr lang="en-US" b="1" dirty="0" smtClean="0">
                    <a:solidFill>
                      <a:schemeClr val="tx2"/>
                    </a:solidFill>
                  </a:rPr>
                  <a:t> spectra and fragmentation functions</a:t>
                </a:r>
              </a:p>
            </p:txBody>
          </p:sp>
        </mc:Choice>
        <mc:Fallback xmlns="">
          <p:sp>
            <p:nvSpPr>
              <p:cNvPr id="12" name="TextBox 11"/>
              <p:cNvSpPr txBox="1">
                <a:spLocks noRot="1" noChangeAspect="1" noMove="1" noResize="1" noEditPoints="1" noAdjustHandles="1" noChangeArrowheads="1" noChangeShapeType="1" noTextEdit="1"/>
              </p:cNvSpPr>
              <p:nvPr/>
            </p:nvSpPr>
            <p:spPr>
              <a:xfrm>
                <a:off x="434103" y="5470955"/>
                <a:ext cx="8375626" cy="723275"/>
              </a:xfrm>
              <a:prstGeom prst="rect">
                <a:avLst/>
              </a:prstGeom>
              <a:blipFill rotWithShape="0">
                <a:blip r:embed="rId4"/>
                <a:stretch>
                  <a:fillRect l="-437" t="-4202" b="-12605"/>
                </a:stretch>
              </a:blipFill>
            </p:spPr>
            <p:txBody>
              <a:bodyPr/>
              <a:lstStyle/>
              <a:p>
                <a:r>
                  <a:rPr lang="en-US">
                    <a:noFill/>
                  </a:rPr>
                  <a:t> </a:t>
                </a:r>
              </a:p>
            </p:txBody>
          </p:sp>
        </mc:Fallback>
      </mc:AlternateContent>
    </p:spTree>
    <p:extLst>
      <p:ext uri="{BB962C8B-B14F-4D97-AF65-F5344CB8AC3E}">
        <p14:creationId xmlns:p14="http://schemas.microsoft.com/office/powerpoint/2010/main" val="1746382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RHIC data</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19" y="2526707"/>
            <a:ext cx="3096343" cy="26414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1412776"/>
            <a:ext cx="4500500" cy="4507050"/>
          </a:xfrm>
          <a:prstGeom prst="rect">
            <a:avLst/>
          </a:prstGeom>
        </p:spPr>
      </p:pic>
      <p:sp>
        <p:nvSpPr>
          <p:cNvPr id="7" name="TextBox 6"/>
          <p:cNvSpPr txBox="1"/>
          <p:nvPr/>
        </p:nvSpPr>
        <p:spPr>
          <a:xfrm>
            <a:off x="7092280" y="4905164"/>
            <a:ext cx="1234633" cy="307777"/>
          </a:xfrm>
          <a:prstGeom prst="rect">
            <a:avLst/>
          </a:prstGeom>
          <a:solidFill>
            <a:srgbClr val="FFCCCC"/>
          </a:solidFill>
        </p:spPr>
        <p:txBody>
          <a:bodyPr wrap="none" rtlCol="0">
            <a:spAutoFit/>
          </a:bodyPr>
          <a:lstStyle/>
          <a:p>
            <a:r>
              <a:rPr lang="en-US" sz="1400" b="1" dirty="0" smtClean="0">
                <a:solidFill>
                  <a:srgbClr val="A60000"/>
                </a:solidFill>
              </a:rPr>
              <a:t>PIONS </a:t>
            </a:r>
            <a:r>
              <a:rPr lang="en-US" sz="1100" b="1" dirty="0" smtClean="0">
                <a:solidFill>
                  <a:srgbClr val="A60000"/>
                </a:solidFill>
              </a:rPr>
              <a:t>(PHENIX)</a:t>
            </a:r>
            <a:endParaRPr lang="en-US" sz="1400" b="1" dirty="0">
              <a:solidFill>
                <a:srgbClr val="A60000"/>
              </a:solidFill>
            </a:endParaRPr>
          </a:p>
        </p:txBody>
      </p:sp>
      <p:sp>
        <p:nvSpPr>
          <p:cNvPr id="9" name="TextBox 8"/>
          <p:cNvSpPr txBox="1"/>
          <p:nvPr/>
        </p:nvSpPr>
        <p:spPr>
          <a:xfrm>
            <a:off x="5868144" y="2697305"/>
            <a:ext cx="1609480" cy="307777"/>
          </a:xfrm>
          <a:prstGeom prst="rect">
            <a:avLst/>
          </a:prstGeom>
          <a:solidFill>
            <a:srgbClr val="CCCCFF"/>
          </a:solidFill>
        </p:spPr>
        <p:txBody>
          <a:bodyPr wrap="none" rtlCol="0">
            <a:spAutoFit/>
          </a:bodyPr>
          <a:lstStyle/>
          <a:p>
            <a:r>
              <a:rPr lang="en-US" sz="1400" b="1" dirty="0" smtClean="0">
                <a:solidFill>
                  <a:srgbClr val="101022"/>
                </a:solidFill>
              </a:rPr>
              <a:t>ELECTRONS </a:t>
            </a:r>
            <a:r>
              <a:rPr lang="en-US" sz="1100" b="1" dirty="0" smtClean="0">
                <a:solidFill>
                  <a:srgbClr val="101022"/>
                </a:solidFill>
              </a:rPr>
              <a:t>(PHENIX)</a:t>
            </a:r>
            <a:endParaRPr lang="en-US" sz="1400" b="1" dirty="0">
              <a:solidFill>
                <a:srgbClr val="101022"/>
              </a:solidFill>
            </a:endParaRPr>
          </a:p>
        </p:txBody>
      </p:sp>
      <p:sp>
        <p:nvSpPr>
          <p:cNvPr id="10" name="TextBox 9"/>
          <p:cNvSpPr txBox="1"/>
          <p:nvPr/>
        </p:nvSpPr>
        <p:spPr>
          <a:xfrm>
            <a:off x="461939" y="5903936"/>
            <a:ext cx="6630341" cy="369332"/>
          </a:xfrm>
          <a:prstGeom prst="rect">
            <a:avLst/>
          </a:prstGeom>
          <a:noFill/>
        </p:spPr>
        <p:txBody>
          <a:bodyPr wrap="none" rtlCol="0">
            <a:spAutoFit/>
          </a:bodyPr>
          <a:lstStyle/>
          <a:p>
            <a:pPr marL="285750" indent="-285750">
              <a:buFont typeface="Wingdings" panose="05000000000000000000" pitchFamily="2" charset="2"/>
              <a:buChar char="Ø"/>
            </a:pPr>
            <a:r>
              <a:rPr lang="en-US" b="1" dirty="0" smtClean="0">
                <a:solidFill>
                  <a:schemeClr val="tx2"/>
                </a:solidFill>
              </a:rPr>
              <a:t>Reduced discrepancy between </a:t>
            </a:r>
            <a:r>
              <a:rPr lang="en-US" b="1" dirty="0" err="1" smtClean="0">
                <a:solidFill>
                  <a:schemeClr val="tx2"/>
                </a:solidFill>
              </a:rPr>
              <a:t>pions</a:t>
            </a:r>
            <a:r>
              <a:rPr lang="en-US" b="1" dirty="0" smtClean="0">
                <a:solidFill>
                  <a:schemeClr val="tx2"/>
                </a:solidFill>
              </a:rPr>
              <a:t> and non-photonic electrons</a:t>
            </a:r>
          </a:p>
        </p:txBody>
      </p:sp>
      <p:sp>
        <p:nvSpPr>
          <p:cNvPr id="11" name="TextBox 10"/>
          <p:cNvSpPr txBox="1"/>
          <p:nvPr/>
        </p:nvSpPr>
        <p:spPr>
          <a:xfrm>
            <a:off x="539149" y="1061258"/>
            <a:ext cx="3409032" cy="1323439"/>
          </a:xfrm>
          <a:prstGeom prst="rect">
            <a:avLst/>
          </a:prstGeom>
          <a:noFill/>
          <a:ln w="19050">
            <a:solidFill>
              <a:schemeClr val="accent6">
                <a:lumMod val="75000"/>
              </a:schemeClr>
            </a:solidFill>
          </a:ln>
        </p:spPr>
        <p:txBody>
          <a:bodyPr wrap="square" rtlCol="0">
            <a:spAutoFit/>
          </a:bodyPr>
          <a:lstStyle/>
          <a:p>
            <a:r>
              <a:rPr lang="en-US" sz="1400" b="1" dirty="0"/>
              <a:t>RHIC fit</a:t>
            </a:r>
          </a:p>
          <a:p>
            <a:r>
              <a:rPr lang="en-US" sz="1600" dirty="0" err="1" smtClean="0"/>
              <a:t>Glauber+Bjorken</a:t>
            </a:r>
            <a:r>
              <a:rPr lang="en-US" sz="1600" dirty="0" smtClean="0"/>
              <a:t>, dynamical, </a:t>
            </a:r>
            <a:r>
              <a:rPr lang="en-US" sz="1600" dirty="0" err="1" smtClean="0"/>
              <a:t>rad+col</a:t>
            </a:r>
            <a:endParaRPr lang="el-GR" sz="1600" dirty="0"/>
          </a:p>
          <a:p>
            <a:r>
              <a:rPr lang="en-US" sz="1600" dirty="0" smtClean="0"/>
              <a:t>central collision</a:t>
            </a:r>
          </a:p>
          <a:p>
            <a:r>
              <a:rPr lang="en-US" sz="1600" dirty="0" err="1" smtClean="0"/>
              <a:t>dN</a:t>
            </a:r>
            <a:r>
              <a:rPr lang="en-US" sz="1600" dirty="0" smtClean="0"/>
              <a:t>/</a:t>
            </a:r>
            <a:r>
              <a:rPr lang="en-US" sz="1600" dirty="0" err="1" smtClean="0"/>
              <a:t>dy</a:t>
            </a:r>
            <a:r>
              <a:rPr lang="en-US" sz="1600" dirty="0" smtClean="0"/>
              <a:t>=1000</a:t>
            </a:r>
            <a:endParaRPr lang="en-US" sz="1200" dirty="0" smtClean="0"/>
          </a:p>
          <a:p>
            <a:r>
              <a:rPr lang="en-US" sz="1600" dirty="0"/>
              <a:t>fixed coupling, </a:t>
            </a:r>
            <a:r>
              <a:rPr lang="el-GR" sz="1600" dirty="0"/>
              <a:t>α</a:t>
            </a:r>
            <a:r>
              <a:rPr lang="en-US" sz="1600" baseline="-25000" dirty="0" smtClean="0"/>
              <a:t>s</a:t>
            </a:r>
            <a:r>
              <a:rPr lang="en-US" sz="1600" dirty="0" smtClean="0"/>
              <a:t>=0.3</a:t>
            </a:r>
            <a:endParaRPr lang="en-US" sz="1600" dirty="0"/>
          </a:p>
        </p:txBody>
      </p:sp>
      <p:sp>
        <p:nvSpPr>
          <p:cNvPr id="15" name="TextBox 14"/>
          <p:cNvSpPr txBox="1"/>
          <p:nvPr/>
        </p:nvSpPr>
        <p:spPr>
          <a:xfrm>
            <a:off x="5724128" y="1011261"/>
            <a:ext cx="1677832" cy="400110"/>
          </a:xfrm>
          <a:prstGeom prst="rect">
            <a:avLst/>
          </a:prstGeom>
          <a:noFill/>
        </p:spPr>
        <p:txBody>
          <a:bodyPr wrap="none" rtlCol="0">
            <a:spAutoFit/>
          </a:bodyPr>
          <a:lstStyle/>
          <a:p>
            <a:r>
              <a:rPr lang="en-US" sz="2000" b="1" dirty="0" smtClean="0">
                <a:solidFill>
                  <a:schemeClr val="accent6">
                    <a:lumMod val="75000"/>
                  </a:schemeClr>
                </a:solidFill>
              </a:rPr>
              <a:t>CUJET @ RHIC</a:t>
            </a:r>
            <a:endParaRPr lang="en-US" sz="2000" b="1" dirty="0">
              <a:solidFill>
                <a:schemeClr val="accent6">
                  <a:lumMod val="75000"/>
                </a:schemeClr>
              </a:solidFill>
            </a:endParaRPr>
          </a:p>
        </p:txBody>
      </p:sp>
      <p:sp>
        <p:nvSpPr>
          <p:cNvPr id="16" name="Right Arrow 15"/>
          <p:cNvSpPr/>
          <p:nvPr/>
        </p:nvSpPr>
        <p:spPr>
          <a:xfrm>
            <a:off x="3394535" y="3759306"/>
            <a:ext cx="745417" cy="463469"/>
          </a:xfrm>
          <a:prstGeom prst="rightArrow">
            <a:avLst/>
          </a:prstGeom>
          <a:solidFill>
            <a:schemeClr val="accent6">
              <a:lumMod val="7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476768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crossing at LHC</a:t>
            </a:r>
            <a:endParaRPr lang="en-US" dirty="0"/>
          </a:p>
        </p:txBody>
      </p:sp>
      <p:sp>
        <p:nvSpPr>
          <p:cNvPr id="11" name="TextBox 10"/>
          <p:cNvSpPr txBox="1"/>
          <p:nvPr/>
        </p:nvSpPr>
        <p:spPr>
          <a:xfrm>
            <a:off x="539149" y="1061258"/>
            <a:ext cx="3409032" cy="830997"/>
          </a:xfrm>
          <a:prstGeom prst="rect">
            <a:avLst/>
          </a:prstGeom>
          <a:noFill/>
          <a:ln w="19050">
            <a:solidFill>
              <a:schemeClr val="accent6">
                <a:lumMod val="75000"/>
              </a:schemeClr>
            </a:solidFill>
          </a:ln>
        </p:spPr>
        <p:txBody>
          <a:bodyPr wrap="square" rtlCol="0">
            <a:spAutoFit/>
          </a:bodyPr>
          <a:lstStyle/>
          <a:p>
            <a:r>
              <a:rPr lang="en-US" sz="1400" b="1" dirty="0" smtClean="0"/>
              <a:t>LHC extrapolation parameter-free</a:t>
            </a:r>
            <a:endParaRPr lang="el-GR" sz="1400" b="1" dirty="0"/>
          </a:p>
          <a:p>
            <a:r>
              <a:rPr lang="en-US" sz="1600" dirty="0" err="1" smtClean="0"/>
              <a:t>dN</a:t>
            </a:r>
            <a:r>
              <a:rPr lang="en-US" sz="1600" dirty="0" smtClean="0"/>
              <a:t>/</a:t>
            </a:r>
            <a:r>
              <a:rPr lang="en-US" sz="1600" dirty="0" err="1" smtClean="0"/>
              <a:t>dy</a:t>
            </a:r>
            <a:r>
              <a:rPr lang="en-US" sz="1600" dirty="0" smtClean="0"/>
              <a:t>=2200</a:t>
            </a:r>
            <a:endParaRPr lang="en-US" sz="1200" dirty="0" smtClean="0"/>
          </a:p>
          <a:p>
            <a:r>
              <a:rPr lang="en-US" sz="1600" dirty="0" smtClean="0"/>
              <a:t>LHC production spectra</a:t>
            </a:r>
          </a:p>
        </p:txBody>
      </p:sp>
      <mc:AlternateContent xmlns:mc="http://schemas.openxmlformats.org/markup-compatibility/2006" xmlns:a14="http://schemas.microsoft.com/office/drawing/2010/main">
        <mc:Choice Requires="a14">
          <p:sp>
            <p:nvSpPr>
              <p:cNvPr id="12" name="TextBox 11"/>
              <p:cNvSpPr txBox="1"/>
              <p:nvPr/>
            </p:nvSpPr>
            <p:spPr>
              <a:xfrm>
                <a:off x="434103" y="5470955"/>
                <a:ext cx="7918317" cy="1000274"/>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solidFill>
                  </a:rPr>
                  <a:t>Inversion of the expected hierarchy order </a:t>
                </a:r>
                <a14:m>
                  <m:oMath xmlns:m="http://schemas.openxmlformats.org/officeDocument/2006/math">
                    <m:r>
                      <a:rPr lang="en-US" b="1" i="1">
                        <a:solidFill>
                          <a:schemeClr val="tx2"/>
                        </a:solidFill>
                        <a:latin typeface="Cambria Math" panose="02040503050406030204" pitchFamily="18" charset="0"/>
                        <a:ea typeface="Cambria Math" panose="02040503050406030204" pitchFamily="18" charset="0"/>
                      </a:rPr>
                      <m:t>𝝅</m:t>
                    </m:r>
                    <m:r>
                      <a:rPr lang="en-US" b="1" i="1">
                        <a:solidFill>
                          <a:schemeClr val="tx2"/>
                        </a:solidFill>
                        <a:latin typeface="Cambria Math" panose="02040503050406030204" pitchFamily="18" charset="0"/>
                        <a:ea typeface="Cambria Math" panose="02040503050406030204" pitchFamily="18" charset="0"/>
                      </a:rPr>
                      <m:t>&lt;</m:t>
                    </m:r>
                    <m:r>
                      <a:rPr lang="en-US" b="1" i="1">
                        <a:solidFill>
                          <a:schemeClr val="tx2"/>
                        </a:solidFill>
                        <a:latin typeface="Cambria Math" panose="02040503050406030204" pitchFamily="18" charset="0"/>
                        <a:ea typeface="Cambria Math" panose="02040503050406030204" pitchFamily="18" charset="0"/>
                      </a:rPr>
                      <m:t>𝑫</m:t>
                    </m:r>
                    <m:r>
                      <a:rPr lang="en-US" b="1" i="1">
                        <a:solidFill>
                          <a:schemeClr val="tx2"/>
                        </a:solidFill>
                        <a:latin typeface="Cambria Math" panose="02040503050406030204" pitchFamily="18" charset="0"/>
                        <a:ea typeface="Cambria Math" panose="02040503050406030204" pitchFamily="18" charset="0"/>
                      </a:rPr>
                      <m:t>&lt;</m:t>
                    </m:r>
                    <m:r>
                      <a:rPr lang="en-US" b="1" i="1">
                        <a:solidFill>
                          <a:schemeClr val="tx2"/>
                        </a:solidFill>
                        <a:latin typeface="Cambria Math" panose="02040503050406030204" pitchFamily="18" charset="0"/>
                        <a:ea typeface="Cambria Math" panose="02040503050406030204" pitchFamily="18" charset="0"/>
                      </a:rPr>
                      <m:t>𝑩</m:t>
                    </m:r>
                  </m:oMath>
                </a14:m>
                <a:r>
                  <a:rPr lang="en-US" b="1" dirty="0" smtClean="0">
                    <a:solidFill>
                      <a:schemeClr val="tx2"/>
                    </a:solidFill>
                  </a:rPr>
                  <a:t> at energies accessible experimentally</a:t>
                </a:r>
              </a:p>
              <a:p>
                <a:pPr marL="285750" indent="-285750">
                  <a:buFont typeface="Wingdings" panose="05000000000000000000" pitchFamily="2" charset="2"/>
                  <a:buChar char="Ø"/>
                </a:pPr>
                <a:r>
                  <a:rPr lang="en-US" b="1" dirty="0" smtClean="0">
                    <a:solidFill>
                      <a:schemeClr val="tx2"/>
                    </a:solidFill>
                  </a:rPr>
                  <a:t>Steep rise of R</a:t>
                </a:r>
                <a:r>
                  <a:rPr lang="en-US" b="1" baseline="-25000" dirty="0" smtClean="0">
                    <a:solidFill>
                      <a:schemeClr val="tx2"/>
                    </a:solidFill>
                  </a:rPr>
                  <a:t>AA</a:t>
                </a:r>
                <a:r>
                  <a:rPr lang="en-US" b="1" dirty="0" smtClean="0">
                    <a:solidFill>
                      <a:schemeClr val="tx2"/>
                    </a:solidFill>
                  </a:rPr>
                  <a:t> with </a:t>
                </a:r>
                <a14:m>
                  <m:oMath xmlns:m="http://schemas.openxmlformats.org/officeDocument/2006/math">
                    <m:sSub>
                      <m:sSubPr>
                        <m:ctrlPr>
                          <a:rPr lang="en-US" b="1" i="1" smtClean="0">
                            <a:solidFill>
                              <a:schemeClr val="tx2"/>
                            </a:solidFill>
                            <a:latin typeface="Cambria Math" panose="02040503050406030204" pitchFamily="18" charset="0"/>
                          </a:rPr>
                        </m:ctrlPr>
                      </m:sSubPr>
                      <m:e>
                        <m:r>
                          <a:rPr lang="en-US" b="1" i="1" smtClean="0">
                            <a:solidFill>
                              <a:schemeClr val="tx2"/>
                            </a:solidFill>
                            <a:latin typeface="Cambria Math" panose="02040503050406030204" pitchFamily="18" charset="0"/>
                          </a:rPr>
                          <m:t>𝒑</m:t>
                        </m:r>
                      </m:e>
                      <m:sub>
                        <m:r>
                          <a:rPr lang="en-US" b="1" i="1" smtClean="0">
                            <a:solidFill>
                              <a:schemeClr val="tx2"/>
                            </a:solidFill>
                            <a:latin typeface="Cambria Math" panose="02040503050406030204" pitchFamily="18" charset="0"/>
                            <a:ea typeface="Cambria Math" panose="02040503050406030204" pitchFamily="18" charset="0"/>
                          </a:rPr>
                          <m:t>⊥</m:t>
                        </m:r>
                      </m:sub>
                    </m:sSub>
                  </m:oMath>
                </a14:m>
                <a:endParaRPr lang="en-US" b="1" dirty="0" smtClean="0">
                  <a:solidFill>
                    <a:schemeClr val="tx2"/>
                  </a:solidFill>
                </a:endParaRPr>
              </a:p>
              <a:p>
                <a:pPr marL="285750" indent="-285750">
                  <a:buFont typeface="Wingdings" panose="05000000000000000000" pitchFamily="2" charset="2"/>
                  <a:buChar char="Ø"/>
                </a:pPr>
                <a:endParaRPr lang="en-US" sz="500" b="1" dirty="0" smtClean="0">
                  <a:solidFill>
                    <a:schemeClr val="tx2"/>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34103" y="5470955"/>
                <a:ext cx="7918317" cy="1000274"/>
              </a:xfrm>
              <a:prstGeom prst="rect">
                <a:avLst/>
              </a:prstGeom>
              <a:blipFill rotWithShape="0">
                <a:blip r:embed="rId2"/>
                <a:stretch>
                  <a:fillRect l="-462" t="-3030" b="-606"/>
                </a:stretch>
              </a:blipFill>
            </p:spPr>
            <p:txBody>
              <a:bodyPr/>
              <a:lstStyle/>
              <a:p>
                <a:r>
                  <a:rPr lang="en-US">
                    <a:noFill/>
                  </a:rPr>
                  <a:t> </a:t>
                </a:r>
              </a:p>
            </p:txBody>
          </p:sp>
        </mc:Fallback>
      </mc:AlternateContent>
      <p:grpSp>
        <p:nvGrpSpPr>
          <p:cNvPr id="19" name="Group 18"/>
          <p:cNvGrpSpPr/>
          <p:nvPr/>
        </p:nvGrpSpPr>
        <p:grpSpPr>
          <a:xfrm>
            <a:off x="131757" y="2758197"/>
            <a:ext cx="3819715" cy="2498731"/>
            <a:chOff x="107504" y="2964507"/>
            <a:chExt cx="3913863" cy="2560320"/>
          </a:xfrm>
        </p:grpSpPr>
        <p:pic>
          <p:nvPicPr>
            <p:cNvPr id="20" name="Picture 2" descr="D:\Desktop\supertalk\LHCp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64507"/>
              <a:ext cx="3913863" cy="256032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847243" y="3465004"/>
              <a:ext cx="306494" cy="369332"/>
            </a:xfrm>
            <a:prstGeom prst="rect">
              <a:avLst/>
            </a:prstGeom>
            <a:noFill/>
          </p:spPr>
          <p:txBody>
            <a:bodyPr wrap="none" rtlCol="0">
              <a:spAutoFit/>
            </a:bodyPr>
            <a:lstStyle/>
            <a:p>
              <a:r>
                <a:rPr lang="en-US" b="1" dirty="0" smtClean="0">
                  <a:solidFill>
                    <a:srgbClr val="0070C0"/>
                  </a:solidFill>
                </a:rPr>
                <a:t>u</a:t>
              </a:r>
              <a:endParaRPr lang="en-US" b="1" dirty="0">
                <a:solidFill>
                  <a:srgbClr val="0070C0"/>
                </a:solidFill>
              </a:endParaRPr>
            </a:p>
          </p:txBody>
        </p:sp>
        <p:sp>
          <p:nvSpPr>
            <p:cNvPr id="22" name="TextBox 21"/>
            <p:cNvSpPr txBox="1"/>
            <p:nvPr/>
          </p:nvSpPr>
          <p:spPr>
            <a:xfrm>
              <a:off x="1352905" y="4250422"/>
              <a:ext cx="280846" cy="369332"/>
            </a:xfrm>
            <a:prstGeom prst="rect">
              <a:avLst/>
            </a:prstGeom>
            <a:noFill/>
          </p:spPr>
          <p:txBody>
            <a:bodyPr wrap="none" rtlCol="0">
              <a:spAutoFit/>
            </a:bodyPr>
            <a:lstStyle/>
            <a:p>
              <a:r>
                <a:rPr lang="en-US" b="1" dirty="0" smtClean="0">
                  <a:solidFill>
                    <a:srgbClr val="FF0000"/>
                  </a:solidFill>
                </a:rPr>
                <a:t>c</a:t>
              </a:r>
              <a:endParaRPr lang="en-US" b="1" dirty="0">
                <a:solidFill>
                  <a:srgbClr val="FF0000"/>
                </a:solidFill>
              </a:endParaRPr>
            </a:p>
          </p:txBody>
        </p:sp>
        <p:sp>
          <p:nvSpPr>
            <p:cNvPr id="23" name="TextBox 22"/>
            <p:cNvSpPr txBox="1"/>
            <p:nvPr/>
          </p:nvSpPr>
          <p:spPr>
            <a:xfrm>
              <a:off x="827584" y="3284407"/>
              <a:ext cx="306494" cy="369332"/>
            </a:xfrm>
            <a:prstGeom prst="rect">
              <a:avLst/>
            </a:prstGeom>
            <a:noFill/>
          </p:spPr>
          <p:txBody>
            <a:bodyPr wrap="none" rtlCol="0">
              <a:spAutoFit/>
            </a:bodyPr>
            <a:lstStyle/>
            <a:p>
              <a:r>
                <a:rPr lang="en-US" b="1" dirty="0" smtClean="0">
                  <a:solidFill>
                    <a:srgbClr val="FFC000"/>
                  </a:solidFill>
                </a:rPr>
                <a:t>b</a:t>
              </a:r>
              <a:endParaRPr lang="en-US" b="1" dirty="0">
                <a:solidFill>
                  <a:srgbClr val="FFC000"/>
                </a:solidFill>
              </a:endParaRPr>
            </a:p>
          </p:txBody>
        </p:sp>
        <p:sp>
          <p:nvSpPr>
            <p:cNvPr id="24" name="TextBox 23"/>
            <p:cNvSpPr txBox="1"/>
            <p:nvPr/>
          </p:nvSpPr>
          <p:spPr>
            <a:xfrm>
              <a:off x="1917600" y="4619754"/>
              <a:ext cx="293670" cy="369332"/>
            </a:xfrm>
            <a:prstGeom prst="rect">
              <a:avLst/>
            </a:prstGeom>
            <a:noFill/>
          </p:spPr>
          <p:txBody>
            <a:bodyPr wrap="none" rtlCol="0">
              <a:spAutoFit/>
            </a:bodyPr>
            <a:lstStyle/>
            <a:p>
              <a:r>
                <a:rPr lang="en-US" b="1" dirty="0" smtClean="0">
                  <a:solidFill>
                    <a:srgbClr val="32F828"/>
                  </a:solidFill>
                </a:rPr>
                <a:t>g</a:t>
              </a:r>
              <a:endParaRPr lang="en-US" b="1" dirty="0">
                <a:solidFill>
                  <a:srgbClr val="32F828"/>
                </a:solidFill>
              </a:endParaRPr>
            </a:p>
          </p:txBody>
        </p:sp>
      </p:grpSp>
      <p:pic>
        <p:nvPicPr>
          <p:cNvPr id="25" name="Picture 3" descr="D:\Desktop\supertalk\ABMGfg1b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239" y="1228891"/>
            <a:ext cx="4154482" cy="410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61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data</a:t>
            </a:r>
            <a:endParaRPr lang="en-US" dirty="0"/>
          </a:p>
        </p:txBody>
      </p:sp>
      <p:sp>
        <p:nvSpPr>
          <p:cNvPr id="7" name="TextBox 6"/>
          <p:cNvSpPr txBox="1"/>
          <p:nvPr/>
        </p:nvSpPr>
        <p:spPr>
          <a:xfrm>
            <a:off x="7092280" y="5193196"/>
            <a:ext cx="1234633" cy="307777"/>
          </a:xfrm>
          <a:prstGeom prst="rect">
            <a:avLst/>
          </a:prstGeom>
          <a:solidFill>
            <a:srgbClr val="FFCCCC"/>
          </a:solidFill>
        </p:spPr>
        <p:txBody>
          <a:bodyPr wrap="none" rtlCol="0">
            <a:spAutoFit/>
          </a:bodyPr>
          <a:lstStyle/>
          <a:p>
            <a:r>
              <a:rPr lang="en-US" sz="1400" b="1" dirty="0" smtClean="0">
                <a:solidFill>
                  <a:srgbClr val="A60000"/>
                </a:solidFill>
              </a:rPr>
              <a:t>PIONS </a:t>
            </a:r>
            <a:r>
              <a:rPr lang="en-US" sz="1100" b="1" dirty="0" smtClean="0">
                <a:solidFill>
                  <a:srgbClr val="A60000"/>
                </a:solidFill>
              </a:rPr>
              <a:t>(PHENIX)</a:t>
            </a:r>
            <a:endParaRPr lang="en-US" sz="1400" b="1" dirty="0">
              <a:solidFill>
                <a:srgbClr val="A60000"/>
              </a:solidFill>
            </a:endParaRPr>
          </a:p>
        </p:txBody>
      </p:sp>
      <p:sp>
        <p:nvSpPr>
          <p:cNvPr id="9" name="TextBox 8"/>
          <p:cNvSpPr txBox="1"/>
          <p:nvPr/>
        </p:nvSpPr>
        <p:spPr>
          <a:xfrm>
            <a:off x="5868144" y="2985337"/>
            <a:ext cx="1609480" cy="307777"/>
          </a:xfrm>
          <a:prstGeom prst="rect">
            <a:avLst/>
          </a:prstGeom>
          <a:solidFill>
            <a:srgbClr val="CCCCFF"/>
          </a:solidFill>
        </p:spPr>
        <p:txBody>
          <a:bodyPr wrap="none" rtlCol="0">
            <a:spAutoFit/>
          </a:bodyPr>
          <a:lstStyle/>
          <a:p>
            <a:r>
              <a:rPr lang="en-US" sz="1400" b="1" dirty="0" smtClean="0">
                <a:solidFill>
                  <a:srgbClr val="101022"/>
                </a:solidFill>
              </a:rPr>
              <a:t>ELECTRONS </a:t>
            </a:r>
            <a:r>
              <a:rPr lang="en-US" sz="1100" b="1" dirty="0" smtClean="0">
                <a:solidFill>
                  <a:srgbClr val="101022"/>
                </a:solidFill>
              </a:rPr>
              <a:t>(PHENIX)</a:t>
            </a:r>
            <a:endParaRPr lang="en-US" sz="1400" b="1" dirty="0">
              <a:solidFill>
                <a:srgbClr val="101022"/>
              </a:solidFill>
            </a:endParaRPr>
          </a:p>
        </p:txBody>
      </p:sp>
      <p:sp>
        <p:nvSpPr>
          <p:cNvPr id="15" name="TextBox 14"/>
          <p:cNvSpPr txBox="1"/>
          <p:nvPr/>
        </p:nvSpPr>
        <p:spPr>
          <a:xfrm>
            <a:off x="5724128" y="1299293"/>
            <a:ext cx="1573636" cy="400110"/>
          </a:xfrm>
          <a:prstGeom prst="rect">
            <a:avLst/>
          </a:prstGeom>
          <a:noFill/>
        </p:spPr>
        <p:txBody>
          <a:bodyPr wrap="none" rtlCol="0">
            <a:spAutoFit/>
          </a:bodyPr>
          <a:lstStyle/>
          <a:p>
            <a:r>
              <a:rPr lang="en-US" sz="2000" b="1" dirty="0" smtClean="0">
                <a:solidFill>
                  <a:schemeClr val="accent6">
                    <a:lumMod val="75000"/>
                  </a:schemeClr>
                </a:solidFill>
              </a:rPr>
              <a:t>CUJET @ LHC</a:t>
            </a:r>
            <a:endParaRPr lang="en-US" sz="2000" b="1" dirty="0">
              <a:solidFill>
                <a:schemeClr val="accent6">
                  <a:lumMod val="75000"/>
                </a:schemeClr>
              </a:solidFill>
            </a:endParaRPr>
          </a:p>
        </p:txBody>
      </p:sp>
      <p:sp>
        <p:nvSpPr>
          <p:cNvPr id="12" name="TextBox 11"/>
          <p:cNvSpPr txBox="1"/>
          <p:nvPr/>
        </p:nvSpPr>
        <p:spPr>
          <a:xfrm>
            <a:off x="539149" y="1061258"/>
            <a:ext cx="3409032" cy="1077218"/>
          </a:xfrm>
          <a:prstGeom prst="rect">
            <a:avLst/>
          </a:prstGeom>
          <a:noFill/>
          <a:ln w="19050">
            <a:solidFill>
              <a:schemeClr val="accent6">
                <a:lumMod val="75000"/>
              </a:schemeClr>
            </a:solidFill>
          </a:ln>
        </p:spPr>
        <p:txBody>
          <a:bodyPr wrap="square" rtlCol="0">
            <a:spAutoFit/>
          </a:bodyPr>
          <a:lstStyle/>
          <a:p>
            <a:r>
              <a:rPr lang="en-US" sz="1400" b="1" dirty="0"/>
              <a:t>LHC extrapolation parameter-free</a:t>
            </a:r>
            <a:endParaRPr lang="el-GR" sz="1400" b="1" dirty="0"/>
          </a:p>
          <a:p>
            <a:r>
              <a:rPr lang="en-US" sz="1600" dirty="0" smtClean="0"/>
              <a:t>(</a:t>
            </a:r>
            <a:r>
              <a:rPr lang="en-US" sz="1600" dirty="0"/>
              <a:t>fixed coupling, </a:t>
            </a:r>
            <a:r>
              <a:rPr lang="el-GR" sz="1600" dirty="0"/>
              <a:t>α</a:t>
            </a:r>
            <a:r>
              <a:rPr lang="en-US" sz="1600" baseline="-25000" dirty="0" smtClean="0"/>
              <a:t>s</a:t>
            </a:r>
            <a:r>
              <a:rPr lang="en-US" sz="1600" dirty="0" smtClean="0"/>
              <a:t>=0.3)</a:t>
            </a:r>
            <a:endParaRPr lang="el-GR" sz="1600" dirty="0"/>
          </a:p>
          <a:p>
            <a:r>
              <a:rPr lang="en-US" sz="1600" dirty="0" err="1" smtClean="0"/>
              <a:t>dN</a:t>
            </a:r>
            <a:r>
              <a:rPr lang="en-US" sz="1600" dirty="0" smtClean="0"/>
              <a:t>/</a:t>
            </a:r>
            <a:r>
              <a:rPr lang="en-US" sz="1600" dirty="0" err="1" smtClean="0"/>
              <a:t>dy</a:t>
            </a:r>
            <a:r>
              <a:rPr lang="en-US" sz="1600" dirty="0" smtClean="0"/>
              <a:t>=2200</a:t>
            </a:r>
            <a:endParaRPr lang="en-US" sz="1200" dirty="0" smtClean="0"/>
          </a:p>
          <a:p>
            <a:r>
              <a:rPr lang="en-US" sz="1600" dirty="0" smtClean="0"/>
              <a:t>LHC production spectra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801" y="1673188"/>
            <a:ext cx="4620263" cy="4564124"/>
          </a:xfrm>
          <a:prstGeom prst="rect">
            <a:avLst/>
          </a:prstGeom>
        </p:spPr>
      </p:pic>
      <p:sp>
        <p:nvSpPr>
          <p:cNvPr id="14" name="TextBox 13"/>
          <p:cNvSpPr txBox="1"/>
          <p:nvPr/>
        </p:nvSpPr>
        <p:spPr>
          <a:xfrm>
            <a:off x="4680012" y="3415739"/>
            <a:ext cx="1106393" cy="307777"/>
          </a:xfrm>
          <a:prstGeom prst="rect">
            <a:avLst/>
          </a:prstGeom>
          <a:solidFill>
            <a:srgbClr val="CCCCFF"/>
          </a:solidFill>
        </p:spPr>
        <p:txBody>
          <a:bodyPr wrap="none" rtlCol="0">
            <a:spAutoFit/>
          </a:bodyPr>
          <a:lstStyle/>
          <a:p>
            <a:r>
              <a:rPr lang="en-US" sz="1400" b="1" dirty="0" smtClean="0">
                <a:solidFill>
                  <a:srgbClr val="0000A8"/>
                </a:solidFill>
              </a:rPr>
              <a:t>PIONS </a:t>
            </a:r>
            <a:r>
              <a:rPr lang="en-US" sz="1100" b="1" dirty="0" smtClean="0">
                <a:solidFill>
                  <a:srgbClr val="0000A8"/>
                </a:solidFill>
              </a:rPr>
              <a:t>(ALICE)</a:t>
            </a:r>
            <a:endParaRPr lang="en-US" sz="1400" b="1" dirty="0">
              <a:solidFill>
                <a:srgbClr val="0000A8"/>
              </a:solidFill>
            </a:endParaRPr>
          </a:p>
        </p:txBody>
      </p:sp>
      <p:sp>
        <p:nvSpPr>
          <p:cNvPr id="16" name="TextBox 15"/>
          <p:cNvSpPr txBox="1"/>
          <p:nvPr/>
        </p:nvSpPr>
        <p:spPr>
          <a:xfrm>
            <a:off x="7275320" y="2478872"/>
            <a:ext cx="1047082" cy="307777"/>
          </a:xfrm>
          <a:prstGeom prst="rect">
            <a:avLst/>
          </a:prstGeom>
          <a:solidFill>
            <a:srgbClr val="CCFFCC"/>
          </a:solidFill>
        </p:spPr>
        <p:txBody>
          <a:bodyPr wrap="none" rtlCol="0">
            <a:spAutoFit/>
          </a:bodyPr>
          <a:lstStyle/>
          <a:p>
            <a:r>
              <a:rPr lang="en-US" sz="1400" b="1" dirty="0" smtClean="0">
                <a:solidFill>
                  <a:srgbClr val="09B851"/>
                </a:solidFill>
              </a:rPr>
              <a:t>PIONS </a:t>
            </a:r>
            <a:r>
              <a:rPr lang="en-US" sz="1100" b="1" dirty="0" smtClean="0">
                <a:solidFill>
                  <a:srgbClr val="09B851"/>
                </a:solidFill>
              </a:rPr>
              <a:t>(CMS)</a:t>
            </a:r>
            <a:endParaRPr lang="en-US" sz="1400" b="1" dirty="0">
              <a:solidFill>
                <a:srgbClr val="09B851"/>
              </a:solidFill>
            </a:endParaRPr>
          </a:p>
        </p:txBody>
      </p:sp>
      <p:sp>
        <p:nvSpPr>
          <p:cNvPr id="17" name="TextBox 16"/>
          <p:cNvSpPr txBox="1"/>
          <p:nvPr/>
        </p:nvSpPr>
        <p:spPr>
          <a:xfrm>
            <a:off x="5724128" y="4835439"/>
            <a:ext cx="1234633" cy="307777"/>
          </a:xfrm>
          <a:prstGeom prst="rect">
            <a:avLst/>
          </a:prstGeom>
          <a:solidFill>
            <a:srgbClr val="FFCCCC"/>
          </a:solidFill>
        </p:spPr>
        <p:txBody>
          <a:bodyPr wrap="none" rtlCol="0">
            <a:spAutoFit/>
          </a:bodyPr>
          <a:lstStyle/>
          <a:p>
            <a:r>
              <a:rPr lang="en-US" sz="1400" b="1" dirty="0" smtClean="0">
                <a:solidFill>
                  <a:srgbClr val="A60000"/>
                </a:solidFill>
              </a:rPr>
              <a:t>PIONS </a:t>
            </a:r>
            <a:r>
              <a:rPr lang="en-US" sz="1100" b="1" dirty="0" smtClean="0">
                <a:solidFill>
                  <a:srgbClr val="A60000"/>
                </a:solidFill>
              </a:rPr>
              <a:t>(PHENIX)</a:t>
            </a:r>
            <a:endParaRPr lang="en-US" sz="1400" b="1" dirty="0">
              <a:solidFill>
                <a:srgbClr val="A60000"/>
              </a:solidFill>
            </a:endParaRPr>
          </a:p>
        </p:txBody>
      </p:sp>
      <p:sp>
        <p:nvSpPr>
          <p:cNvPr id="18" name="TextBox 17"/>
          <p:cNvSpPr txBox="1"/>
          <p:nvPr/>
        </p:nvSpPr>
        <p:spPr>
          <a:xfrm>
            <a:off x="467544" y="3424022"/>
            <a:ext cx="3635257" cy="1277273"/>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accent2"/>
                </a:solidFill>
              </a:rPr>
              <a:t>Predictions are over-quenched: the QGP at LHC is surprisingly transparent to hard probes</a:t>
            </a:r>
          </a:p>
          <a:p>
            <a:pPr marL="285750" indent="-285750">
              <a:buFont typeface="Wingdings" panose="05000000000000000000" pitchFamily="2" charset="2"/>
              <a:buChar char="Ø"/>
            </a:pPr>
            <a:endParaRPr lang="en-US" sz="500" b="1" dirty="0" smtClean="0">
              <a:solidFill>
                <a:schemeClr val="tx2"/>
              </a:solidFill>
            </a:endParaRPr>
          </a:p>
          <a:p>
            <a:pPr marL="285750" indent="-285750">
              <a:buFont typeface="Wingdings" panose="05000000000000000000" pitchFamily="2" charset="2"/>
              <a:buChar char="Ø"/>
            </a:pPr>
            <a:r>
              <a:rPr lang="en-US" b="1" dirty="0" smtClean="0">
                <a:solidFill>
                  <a:schemeClr val="tx2"/>
                </a:solidFill>
              </a:rPr>
              <a:t>Possibility of reduced coupling?</a:t>
            </a:r>
          </a:p>
        </p:txBody>
      </p:sp>
    </p:spTree>
    <p:extLst>
      <p:ext uri="{BB962C8B-B14F-4D97-AF65-F5344CB8AC3E}">
        <p14:creationId xmlns:p14="http://schemas.microsoft.com/office/powerpoint/2010/main" val="10847580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LHC data with running coupling</a:t>
            </a:r>
            <a:endParaRPr lang="en-US" dirty="0"/>
          </a:p>
        </p:txBody>
      </p:sp>
      <p:sp>
        <p:nvSpPr>
          <p:cNvPr id="13" name="TextBox 12"/>
          <p:cNvSpPr txBox="1"/>
          <p:nvPr/>
        </p:nvSpPr>
        <p:spPr>
          <a:xfrm>
            <a:off x="539149" y="1061258"/>
            <a:ext cx="3409032" cy="1323439"/>
          </a:xfrm>
          <a:prstGeom prst="rect">
            <a:avLst/>
          </a:prstGeom>
          <a:noFill/>
          <a:ln w="19050">
            <a:solidFill>
              <a:schemeClr val="accent6">
                <a:lumMod val="75000"/>
              </a:schemeClr>
            </a:solidFill>
          </a:ln>
        </p:spPr>
        <p:txBody>
          <a:bodyPr wrap="square" rtlCol="0">
            <a:spAutoFit/>
          </a:bodyPr>
          <a:lstStyle/>
          <a:p>
            <a:r>
              <a:rPr lang="en-US" sz="1400" b="1" dirty="0" smtClean="0"/>
              <a:t>LHC fit, RHIC extrapolation parameter-free</a:t>
            </a:r>
            <a:endParaRPr lang="en-US" sz="1600" b="1" dirty="0" smtClean="0"/>
          </a:p>
          <a:p>
            <a:r>
              <a:rPr lang="en-US" sz="1600" dirty="0" err="1" smtClean="0"/>
              <a:t>Glauber+Bjorken</a:t>
            </a:r>
            <a:r>
              <a:rPr lang="en-US" sz="1600" dirty="0" smtClean="0"/>
              <a:t>, dynamical, </a:t>
            </a:r>
            <a:r>
              <a:rPr lang="en-US" sz="1600" dirty="0" err="1" smtClean="0"/>
              <a:t>rad+col</a:t>
            </a:r>
            <a:endParaRPr lang="el-GR" sz="1600" dirty="0"/>
          </a:p>
          <a:p>
            <a:r>
              <a:rPr lang="en-US" sz="1600" dirty="0" smtClean="0"/>
              <a:t>central collision</a:t>
            </a:r>
          </a:p>
          <a:p>
            <a:r>
              <a:rPr lang="en-US" sz="1600" dirty="0" err="1" smtClean="0"/>
              <a:t>dN</a:t>
            </a:r>
            <a:r>
              <a:rPr lang="en-US" sz="1600" dirty="0" smtClean="0"/>
              <a:t>/</a:t>
            </a:r>
            <a:r>
              <a:rPr lang="en-US" sz="1600" dirty="0" err="1" smtClean="0"/>
              <a:t>dy</a:t>
            </a:r>
            <a:r>
              <a:rPr lang="en-US" sz="1600" dirty="0" smtClean="0"/>
              <a:t>=2200</a:t>
            </a:r>
            <a:endParaRPr lang="en-US" sz="1200" dirty="0" smtClean="0"/>
          </a:p>
          <a:p>
            <a:r>
              <a:rPr lang="en-US" sz="1600" b="1" dirty="0" smtClean="0"/>
              <a:t>running </a:t>
            </a:r>
            <a:r>
              <a:rPr lang="en-US" sz="1600" b="1" dirty="0"/>
              <a:t>coupling, </a:t>
            </a:r>
            <a:r>
              <a:rPr lang="el-GR" sz="1600" b="1" dirty="0" smtClean="0"/>
              <a:t>α</a:t>
            </a:r>
            <a:r>
              <a:rPr lang="en-US" sz="1600" b="1" baseline="-25000" dirty="0" smtClean="0"/>
              <a:t>0</a:t>
            </a:r>
            <a:r>
              <a:rPr lang="en-US" sz="1600" b="1" dirty="0" smtClean="0"/>
              <a:t>=0.4</a:t>
            </a:r>
            <a:endParaRPr lang="en-US" sz="1600" b="1"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940" y="2526707"/>
            <a:ext cx="2839916" cy="2805409"/>
          </a:xfrm>
          <a:prstGeom prst="rect">
            <a:avLst/>
          </a:prstGeom>
        </p:spPr>
      </p:pic>
      <p:sp>
        <p:nvSpPr>
          <p:cNvPr id="22" name="TextBox 21"/>
          <p:cNvSpPr txBox="1"/>
          <p:nvPr/>
        </p:nvSpPr>
        <p:spPr>
          <a:xfrm>
            <a:off x="5724128" y="1011261"/>
            <a:ext cx="1573636" cy="400110"/>
          </a:xfrm>
          <a:prstGeom prst="rect">
            <a:avLst/>
          </a:prstGeom>
          <a:noFill/>
        </p:spPr>
        <p:txBody>
          <a:bodyPr wrap="none" rtlCol="0">
            <a:spAutoFit/>
          </a:bodyPr>
          <a:lstStyle/>
          <a:p>
            <a:r>
              <a:rPr lang="en-US" sz="2000" b="1" dirty="0" smtClean="0">
                <a:solidFill>
                  <a:schemeClr val="accent6">
                    <a:lumMod val="75000"/>
                  </a:schemeClr>
                </a:solidFill>
              </a:rPr>
              <a:t>CUJET @ LHC</a:t>
            </a:r>
            <a:endParaRPr lang="en-US" sz="2000" b="1" dirty="0">
              <a:solidFill>
                <a:schemeClr val="accent6">
                  <a:lumMod val="75000"/>
                </a:schemeClr>
              </a:solidFill>
            </a:endParaRPr>
          </a:p>
        </p:txBody>
      </p:sp>
      <p:grpSp>
        <p:nvGrpSpPr>
          <p:cNvPr id="8" name="Group 7"/>
          <p:cNvGrpSpPr/>
          <p:nvPr/>
        </p:nvGrpSpPr>
        <p:grpSpPr>
          <a:xfrm>
            <a:off x="4103948" y="1372336"/>
            <a:ext cx="4599785" cy="4611100"/>
            <a:chOff x="4103948" y="1372336"/>
            <a:chExt cx="4599785" cy="461110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948" y="1372336"/>
              <a:ext cx="4599785" cy="4611100"/>
            </a:xfrm>
            <a:prstGeom prst="rect">
              <a:avLst/>
            </a:prstGeom>
          </p:spPr>
        </p:pic>
        <p:sp>
          <p:nvSpPr>
            <p:cNvPr id="14" name="TextBox 13"/>
            <p:cNvSpPr txBox="1"/>
            <p:nvPr/>
          </p:nvSpPr>
          <p:spPr>
            <a:xfrm>
              <a:off x="5788247" y="4347124"/>
              <a:ext cx="1106393" cy="307777"/>
            </a:xfrm>
            <a:prstGeom prst="rect">
              <a:avLst/>
            </a:prstGeom>
            <a:solidFill>
              <a:srgbClr val="CCCCFF"/>
            </a:solidFill>
          </p:spPr>
          <p:txBody>
            <a:bodyPr wrap="none" rtlCol="0">
              <a:spAutoFit/>
            </a:bodyPr>
            <a:lstStyle/>
            <a:p>
              <a:r>
                <a:rPr lang="en-US" sz="1400" b="1" dirty="0" smtClean="0">
                  <a:solidFill>
                    <a:srgbClr val="0000A8"/>
                  </a:solidFill>
                </a:rPr>
                <a:t>PIONS </a:t>
              </a:r>
              <a:r>
                <a:rPr lang="en-US" sz="1100" b="1" dirty="0" smtClean="0">
                  <a:solidFill>
                    <a:srgbClr val="0000A8"/>
                  </a:solidFill>
                </a:rPr>
                <a:t>(ALICE)</a:t>
              </a:r>
              <a:endParaRPr lang="en-US" sz="1400" b="1" dirty="0">
                <a:solidFill>
                  <a:srgbClr val="0000A8"/>
                </a:solidFill>
              </a:endParaRPr>
            </a:p>
          </p:txBody>
        </p:sp>
        <p:sp>
          <p:nvSpPr>
            <p:cNvPr id="16" name="TextBox 15"/>
            <p:cNvSpPr txBox="1"/>
            <p:nvPr/>
          </p:nvSpPr>
          <p:spPr>
            <a:xfrm>
              <a:off x="7297764" y="3837151"/>
              <a:ext cx="1047082" cy="307777"/>
            </a:xfrm>
            <a:prstGeom prst="rect">
              <a:avLst/>
            </a:prstGeom>
            <a:solidFill>
              <a:srgbClr val="CCFFCC"/>
            </a:solidFill>
          </p:spPr>
          <p:txBody>
            <a:bodyPr wrap="none" rtlCol="0">
              <a:spAutoFit/>
            </a:bodyPr>
            <a:lstStyle/>
            <a:p>
              <a:r>
                <a:rPr lang="en-US" sz="1400" b="1" dirty="0" smtClean="0">
                  <a:solidFill>
                    <a:srgbClr val="09B851"/>
                  </a:solidFill>
                </a:rPr>
                <a:t>PIONS </a:t>
              </a:r>
              <a:r>
                <a:rPr lang="en-US" sz="1100" b="1" dirty="0" smtClean="0">
                  <a:solidFill>
                    <a:srgbClr val="09B851"/>
                  </a:solidFill>
                </a:rPr>
                <a:t>(CMS)</a:t>
              </a:r>
              <a:endParaRPr lang="en-US" sz="1400" b="1" dirty="0">
                <a:solidFill>
                  <a:srgbClr val="09B85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498" y="1599841"/>
              <a:ext cx="2255263" cy="1195883"/>
            </a:xfrm>
            <a:prstGeom prst="rect">
              <a:avLst/>
            </a:prstGeom>
          </p:spPr>
        </p:pic>
        <p:sp>
          <p:nvSpPr>
            <p:cNvPr id="7" name="TextBox 6"/>
            <p:cNvSpPr txBox="1"/>
            <p:nvPr/>
          </p:nvSpPr>
          <p:spPr>
            <a:xfrm>
              <a:off x="4896036" y="1677592"/>
              <a:ext cx="1234633" cy="307777"/>
            </a:xfrm>
            <a:prstGeom prst="rect">
              <a:avLst/>
            </a:prstGeom>
            <a:solidFill>
              <a:srgbClr val="FFCCCC"/>
            </a:solidFill>
          </p:spPr>
          <p:txBody>
            <a:bodyPr wrap="none" rtlCol="0">
              <a:spAutoFit/>
            </a:bodyPr>
            <a:lstStyle/>
            <a:p>
              <a:r>
                <a:rPr lang="en-US" sz="1400" b="1" dirty="0" smtClean="0">
                  <a:solidFill>
                    <a:srgbClr val="A60000"/>
                  </a:solidFill>
                </a:rPr>
                <a:t>PIONS </a:t>
              </a:r>
              <a:r>
                <a:rPr lang="en-US" sz="1100" b="1" dirty="0" smtClean="0">
                  <a:solidFill>
                    <a:srgbClr val="A60000"/>
                  </a:solidFill>
                </a:rPr>
                <a:t>(PHENIX)</a:t>
              </a:r>
              <a:endParaRPr lang="en-US" sz="1400" b="1" dirty="0">
                <a:solidFill>
                  <a:srgbClr val="A60000"/>
                </a:solidFill>
              </a:endParaRPr>
            </a:p>
          </p:txBody>
        </p:sp>
      </p:grpSp>
      <p:sp>
        <p:nvSpPr>
          <p:cNvPr id="24" name="TextBox 23"/>
          <p:cNvSpPr txBox="1"/>
          <p:nvPr/>
        </p:nvSpPr>
        <p:spPr>
          <a:xfrm>
            <a:off x="435940" y="5802280"/>
            <a:ext cx="5970289" cy="646331"/>
          </a:xfrm>
          <a:prstGeom prst="rect">
            <a:avLst/>
          </a:prstGeom>
          <a:noFill/>
        </p:spPr>
        <p:txBody>
          <a:bodyPr wrap="none" rtlCol="0">
            <a:spAutoFit/>
          </a:bodyPr>
          <a:lstStyle/>
          <a:p>
            <a:pPr marL="285750" indent="-285750">
              <a:buFont typeface="Wingdings" panose="05000000000000000000" pitchFamily="2" charset="2"/>
              <a:buChar char="Ø"/>
            </a:pPr>
            <a:r>
              <a:rPr lang="en-US" b="1" dirty="0" smtClean="0">
                <a:solidFill>
                  <a:schemeClr val="tx2"/>
                </a:solidFill>
              </a:rPr>
              <a:t>Surprising agreement with data</a:t>
            </a:r>
          </a:p>
          <a:p>
            <a:pPr marL="285750" indent="-285750">
              <a:buFont typeface="Wingdings" panose="05000000000000000000" pitchFamily="2" charset="2"/>
              <a:buChar char="Ø"/>
            </a:pPr>
            <a:r>
              <a:rPr lang="en-US" b="1" dirty="0" smtClean="0">
                <a:solidFill>
                  <a:schemeClr val="tx2"/>
                </a:solidFill>
              </a:rPr>
              <a:t>Consistent with backward extrapolated RHIC predictions</a:t>
            </a:r>
          </a:p>
        </p:txBody>
      </p:sp>
      <p:sp>
        <p:nvSpPr>
          <p:cNvPr id="23" name="Right Arrow 22"/>
          <p:cNvSpPr/>
          <p:nvPr/>
        </p:nvSpPr>
        <p:spPr>
          <a:xfrm>
            <a:off x="3394535" y="3759306"/>
            <a:ext cx="745417" cy="463469"/>
          </a:xfrm>
          <a:prstGeom prst="rightArrow">
            <a:avLst/>
          </a:prstGeom>
          <a:solidFill>
            <a:schemeClr val="accent6">
              <a:lumMod val="75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939336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278" y="1791018"/>
            <a:ext cx="4352304" cy="4302278"/>
          </a:xfrm>
          <a:prstGeom prst="rect">
            <a:avLst/>
          </a:prstGeom>
          <a:solidFill>
            <a:srgbClr val="FFFFFF"/>
          </a:solidFill>
        </p:spPr>
      </p:pic>
      <p:sp>
        <p:nvSpPr>
          <p:cNvPr id="2" name="Title 1"/>
          <p:cNvSpPr>
            <a:spLocks noGrp="1"/>
          </p:cNvSpPr>
          <p:nvPr>
            <p:ph type="title"/>
          </p:nvPr>
        </p:nvSpPr>
        <p:spPr/>
        <p:txBody>
          <a:bodyPr/>
          <a:lstStyle/>
          <a:p>
            <a:r>
              <a:rPr lang="en-US" dirty="0" smtClean="0"/>
              <a:t>Open heavy flavor data</a:t>
            </a:r>
            <a:endParaRPr lang="en-US" dirty="0"/>
          </a:p>
        </p:txBody>
      </p:sp>
      <p:grpSp>
        <p:nvGrpSpPr>
          <p:cNvPr id="5" name="Group 4"/>
          <p:cNvGrpSpPr/>
          <p:nvPr/>
        </p:nvGrpSpPr>
        <p:grpSpPr>
          <a:xfrm>
            <a:off x="107504" y="1791018"/>
            <a:ext cx="4276544" cy="4287064"/>
            <a:chOff x="4103948" y="1372336"/>
            <a:chExt cx="4599785" cy="46111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948" y="1372336"/>
              <a:ext cx="4599785" cy="4611100"/>
            </a:xfrm>
            <a:prstGeom prst="rect">
              <a:avLst/>
            </a:prstGeom>
          </p:spPr>
        </p:pic>
        <p:sp>
          <p:nvSpPr>
            <p:cNvPr id="7" name="TextBox 6"/>
            <p:cNvSpPr txBox="1"/>
            <p:nvPr/>
          </p:nvSpPr>
          <p:spPr>
            <a:xfrm>
              <a:off x="5788247" y="4347124"/>
              <a:ext cx="1106393" cy="307777"/>
            </a:xfrm>
            <a:prstGeom prst="rect">
              <a:avLst/>
            </a:prstGeom>
            <a:solidFill>
              <a:srgbClr val="CCCCFF"/>
            </a:solidFill>
          </p:spPr>
          <p:txBody>
            <a:bodyPr wrap="none" rtlCol="0">
              <a:spAutoFit/>
            </a:bodyPr>
            <a:lstStyle/>
            <a:p>
              <a:r>
                <a:rPr lang="en-US" sz="1400" b="1" dirty="0" smtClean="0">
                  <a:solidFill>
                    <a:srgbClr val="0000A8"/>
                  </a:solidFill>
                </a:rPr>
                <a:t>PIONS </a:t>
              </a:r>
              <a:r>
                <a:rPr lang="en-US" sz="1100" b="1" dirty="0" smtClean="0">
                  <a:solidFill>
                    <a:srgbClr val="0000A8"/>
                  </a:solidFill>
                </a:rPr>
                <a:t>(ALICE)</a:t>
              </a:r>
              <a:endParaRPr lang="en-US" sz="1400" b="1" dirty="0">
                <a:solidFill>
                  <a:srgbClr val="0000A8"/>
                </a:solidFill>
              </a:endParaRPr>
            </a:p>
          </p:txBody>
        </p:sp>
        <p:sp>
          <p:nvSpPr>
            <p:cNvPr id="8" name="TextBox 7"/>
            <p:cNvSpPr txBox="1"/>
            <p:nvPr/>
          </p:nvSpPr>
          <p:spPr>
            <a:xfrm>
              <a:off x="7297764" y="3837151"/>
              <a:ext cx="1047082" cy="307777"/>
            </a:xfrm>
            <a:prstGeom prst="rect">
              <a:avLst/>
            </a:prstGeom>
            <a:solidFill>
              <a:srgbClr val="CCFFCC"/>
            </a:solidFill>
          </p:spPr>
          <p:txBody>
            <a:bodyPr wrap="none" rtlCol="0">
              <a:spAutoFit/>
            </a:bodyPr>
            <a:lstStyle/>
            <a:p>
              <a:r>
                <a:rPr lang="en-US" sz="1400" b="1" dirty="0" smtClean="0">
                  <a:solidFill>
                    <a:srgbClr val="09B851"/>
                  </a:solidFill>
                </a:rPr>
                <a:t>PIONS </a:t>
              </a:r>
              <a:r>
                <a:rPr lang="en-US" sz="1100" b="1" dirty="0" smtClean="0">
                  <a:solidFill>
                    <a:srgbClr val="09B851"/>
                  </a:solidFill>
                </a:rPr>
                <a:t>(CMS)</a:t>
              </a:r>
              <a:endParaRPr lang="en-US" sz="1400" b="1" dirty="0">
                <a:solidFill>
                  <a:srgbClr val="09B85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498" y="1599841"/>
              <a:ext cx="2255263" cy="1195883"/>
            </a:xfrm>
            <a:prstGeom prst="rect">
              <a:avLst/>
            </a:prstGeom>
          </p:spPr>
        </p:pic>
        <p:sp>
          <p:nvSpPr>
            <p:cNvPr id="10" name="TextBox 9"/>
            <p:cNvSpPr txBox="1"/>
            <p:nvPr/>
          </p:nvSpPr>
          <p:spPr>
            <a:xfrm>
              <a:off x="4896036" y="1677592"/>
              <a:ext cx="1234633" cy="307777"/>
            </a:xfrm>
            <a:prstGeom prst="rect">
              <a:avLst/>
            </a:prstGeom>
            <a:solidFill>
              <a:srgbClr val="FFCCCC"/>
            </a:solidFill>
          </p:spPr>
          <p:txBody>
            <a:bodyPr wrap="none" rtlCol="0">
              <a:spAutoFit/>
            </a:bodyPr>
            <a:lstStyle/>
            <a:p>
              <a:r>
                <a:rPr lang="en-US" sz="1400" b="1" dirty="0" smtClean="0">
                  <a:solidFill>
                    <a:srgbClr val="A60000"/>
                  </a:solidFill>
                </a:rPr>
                <a:t>PIONS </a:t>
              </a:r>
              <a:r>
                <a:rPr lang="en-US" sz="1100" b="1" dirty="0" smtClean="0">
                  <a:solidFill>
                    <a:srgbClr val="A60000"/>
                  </a:solidFill>
                </a:rPr>
                <a:t>(PHENIX)</a:t>
              </a:r>
              <a:endParaRPr lang="en-US" sz="1400" b="1" dirty="0">
                <a:solidFill>
                  <a:srgbClr val="A60000"/>
                </a:solidFill>
              </a:endParaRPr>
            </a:p>
          </p:txBody>
        </p:sp>
      </p:grpSp>
      <p:sp>
        <p:nvSpPr>
          <p:cNvPr id="11" name="TextBox 10"/>
          <p:cNvSpPr txBox="1"/>
          <p:nvPr/>
        </p:nvSpPr>
        <p:spPr>
          <a:xfrm>
            <a:off x="6723464" y="5094443"/>
            <a:ext cx="1362874" cy="307777"/>
          </a:xfrm>
          <a:prstGeom prst="rect">
            <a:avLst/>
          </a:prstGeom>
          <a:solidFill>
            <a:srgbClr val="E6CCE6"/>
          </a:solidFill>
        </p:spPr>
        <p:txBody>
          <a:bodyPr wrap="none" rtlCol="0">
            <a:spAutoFit/>
          </a:bodyPr>
          <a:lstStyle/>
          <a:p>
            <a:r>
              <a:rPr lang="en-US" sz="1400" b="1" dirty="0" smtClean="0">
                <a:solidFill>
                  <a:srgbClr val="5C0352"/>
                </a:solidFill>
              </a:rPr>
              <a:t>D mesons </a:t>
            </a:r>
            <a:r>
              <a:rPr lang="en-US" sz="1100" b="1" dirty="0" smtClean="0">
                <a:solidFill>
                  <a:srgbClr val="5C0352"/>
                </a:solidFill>
              </a:rPr>
              <a:t>(ALICE)</a:t>
            </a:r>
            <a:endParaRPr lang="en-US" sz="1400" b="1" dirty="0">
              <a:solidFill>
                <a:srgbClr val="5C0352"/>
              </a:solidFill>
            </a:endParaRPr>
          </a:p>
        </p:txBody>
      </p:sp>
      <p:sp>
        <p:nvSpPr>
          <p:cNvPr id="12" name="TextBox 11"/>
          <p:cNvSpPr txBox="1"/>
          <p:nvPr/>
        </p:nvSpPr>
        <p:spPr>
          <a:xfrm>
            <a:off x="6876256" y="3015529"/>
            <a:ext cx="1494063" cy="307777"/>
          </a:xfrm>
          <a:prstGeom prst="rect">
            <a:avLst/>
          </a:prstGeom>
          <a:solidFill>
            <a:srgbClr val="FFFF00"/>
          </a:solidFill>
        </p:spPr>
        <p:txBody>
          <a:bodyPr wrap="none" rtlCol="0">
            <a:spAutoFit/>
          </a:bodyPr>
          <a:lstStyle/>
          <a:p>
            <a:r>
              <a:rPr lang="en-US" sz="1400" b="1" dirty="0" smtClean="0">
                <a:solidFill>
                  <a:srgbClr val="0000AA"/>
                </a:solidFill>
              </a:rPr>
              <a:t>ELECTRONS </a:t>
            </a:r>
            <a:r>
              <a:rPr lang="en-US" sz="1100" b="1" dirty="0" smtClean="0">
                <a:solidFill>
                  <a:srgbClr val="0000AA"/>
                </a:solidFill>
              </a:rPr>
              <a:t>(ALICE)</a:t>
            </a:r>
            <a:endParaRPr lang="en-US" sz="1400" b="1" dirty="0">
              <a:solidFill>
                <a:srgbClr val="0000AA"/>
              </a:solidFill>
            </a:endParaRPr>
          </a:p>
        </p:txBody>
      </p:sp>
      <p:sp>
        <p:nvSpPr>
          <p:cNvPr id="13" name="TextBox 12"/>
          <p:cNvSpPr txBox="1"/>
          <p:nvPr/>
        </p:nvSpPr>
        <p:spPr>
          <a:xfrm>
            <a:off x="539149" y="1394553"/>
            <a:ext cx="3409032" cy="307777"/>
          </a:xfrm>
          <a:prstGeom prst="rect">
            <a:avLst/>
          </a:prstGeom>
          <a:noFill/>
          <a:ln w="19050">
            <a:solidFill>
              <a:schemeClr val="accent6">
                <a:lumMod val="75000"/>
              </a:schemeClr>
            </a:solidFill>
          </a:ln>
        </p:spPr>
        <p:txBody>
          <a:bodyPr wrap="square" rtlCol="0">
            <a:spAutoFit/>
          </a:bodyPr>
          <a:lstStyle/>
          <a:p>
            <a:r>
              <a:rPr lang="en-US" sz="1400" b="1" dirty="0" smtClean="0"/>
              <a:t>LHC fit, RHIC extrapolation parameter-free</a:t>
            </a:r>
            <a:endParaRPr lang="en-US" sz="1600" b="1" dirty="0" smtClean="0"/>
          </a:p>
        </p:txBody>
      </p:sp>
      <p:sp>
        <p:nvSpPr>
          <p:cNvPr id="14" name="TextBox 13"/>
          <p:cNvSpPr txBox="1"/>
          <p:nvPr/>
        </p:nvSpPr>
        <p:spPr>
          <a:xfrm>
            <a:off x="5040052" y="1394553"/>
            <a:ext cx="2196244" cy="307777"/>
          </a:xfrm>
          <a:prstGeom prst="rect">
            <a:avLst/>
          </a:prstGeom>
          <a:noFill/>
          <a:ln w="19050">
            <a:solidFill>
              <a:schemeClr val="accent6">
                <a:lumMod val="75000"/>
              </a:schemeClr>
            </a:solidFill>
          </a:ln>
        </p:spPr>
        <p:txBody>
          <a:bodyPr wrap="square" rtlCol="0">
            <a:spAutoFit/>
          </a:bodyPr>
          <a:lstStyle/>
          <a:p>
            <a:r>
              <a:rPr lang="en-US" sz="1400" b="1" dirty="0" smtClean="0"/>
              <a:t>Constrained by LHC pion fit</a:t>
            </a:r>
            <a:endParaRPr lang="en-US" sz="1600" b="1" dirty="0" smtClean="0"/>
          </a:p>
        </p:txBody>
      </p:sp>
      <p:sp>
        <p:nvSpPr>
          <p:cNvPr id="15" name="TextBox 14"/>
          <p:cNvSpPr txBox="1"/>
          <p:nvPr/>
        </p:nvSpPr>
        <p:spPr>
          <a:xfrm>
            <a:off x="7341764" y="907483"/>
            <a:ext cx="1573636" cy="400110"/>
          </a:xfrm>
          <a:prstGeom prst="rect">
            <a:avLst/>
          </a:prstGeom>
          <a:noFill/>
        </p:spPr>
        <p:txBody>
          <a:bodyPr wrap="none" rtlCol="0">
            <a:spAutoFit/>
          </a:bodyPr>
          <a:lstStyle/>
          <a:p>
            <a:r>
              <a:rPr lang="en-US" sz="2000" b="1" dirty="0" smtClean="0">
                <a:solidFill>
                  <a:schemeClr val="accent6">
                    <a:lumMod val="75000"/>
                  </a:schemeClr>
                </a:solidFill>
              </a:rPr>
              <a:t>CUJET @ LHC</a:t>
            </a:r>
            <a:endParaRPr lang="en-US" sz="2000" b="1" dirty="0">
              <a:solidFill>
                <a:schemeClr val="accent6">
                  <a:lumMod val="75000"/>
                </a:schemeClr>
              </a:solidFill>
            </a:endParaRPr>
          </a:p>
        </p:txBody>
      </p:sp>
    </p:spTree>
    <p:extLst>
      <p:ext uri="{BB962C8B-B14F-4D97-AF65-F5344CB8AC3E}">
        <p14:creationId xmlns:p14="http://schemas.microsoft.com/office/powerpoint/2010/main" val="3527429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Quark Gluon Plasma</a:t>
            </a:r>
            <a:endParaRPr lang="en-US" dirty="0"/>
          </a:p>
        </p:txBody>
      </p:sp>
      <p:sp>
        <p:nvSpPr>
          <p:cNvPr id="13" name="Content Placeholder 12"/>
          <p:cNvSpPr>
            <a:spLocks noGrp="1"/>
          </p:cNvSpPr>
          <p:nvPr>
            <p:ph sz="half" idx="2"/>
          </p:nvPr>
        </p:nvSpPr>
        <p:spPr>
          <a:xfrm>
            <a:off x="346953" y="2934772"/>
            <a:ext cx="4133448" cy="3186490"/>
          </a:xfrm>
        </p:spPr>
        <p:txBody>
          <a:bodyPr>
            <a:normAutofit/>
          </a:bodyPr>
          <a:lstStyle/>
          <a:p>
            <a:r>
              <a:rPr lang="en-US" dirty="0" smtClean="0"/>
              <a:t>Medium is strongly coupled</a:t>
            </a:r>
          </a:p>
          <a:p>
            <a:r>
              <a:rPr lang="en-US" dirty="0" smtClean="0"/>
              <a:t>Local thermal equilibrium is maintained</a:t>
            </a:r>
          </a:p>
          <a:p>
            <a:r>
              <a:rPr lang="en-US" dirty="0" smtClean="0"/>
              <a:t>Hydrodynamic expansion and collective flow</a:t>
            </a:r>
          </a:p>
          <a:p>
            <a:r>
              <a:rPr lang="en-US" dirty="0" smtClean="0"/>
              <a:t>Measurement of  ‘bulk’ properties of QGP </a:t>
            </a:r>
          </a:p>
        </p:txBody>
      </p:sp>
      <mc:AlternateContent xmlns:mc="http://schemas.openxmlformats.org/markup-compatibility/2006" xmlns:a14="http://schemas.microsoft.com/office/drawing/2010/main">
        <mc:Choice Requires="a14">
          <p:sp>
            <p:nvSpPr>
              <p:cNvPr id="15" name="Content Placeholder 14"/>
              <p:cNvSpPr>
                <a:spLocks noGrp="1"/>
              </p:cNvSpPr>
              <p:nvPr>
                <p:ph sz="quarter" idx="4"/>
              </p:nvPr>
            </p:nvSpPr>
            <p:spPr>
              <a:xfrm>
                <a:off x="4680784" y="2958761"/>
                <a:ext cx="4270375" cy="3465003"/>
              </a:xfrm>
            </p:spPr>
            <p:txBody>
              <a:bodyPr>
                <a:normAutofit lnSpcReduction="10000"/>
              </a:bodyPr>
              <a:lstStyle/>
              <a:p>
                <a:r>
                  <a:rPr lang="en-US" dirty="0" smtClean="0"/>
                  <a:t>High-</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𝑝</m:t>
                        </m:r>
                      </m:e>
                      <m:sub>
                        <m:r>
                          <a:rPr lang="en-US" i="1" smtClean="0">
                            <a:latin typeface="Cambria Math" panose="02040503050406030204" pitchFamily="18" charset="0"/>
                            <a:ea typeface="Cambria Math" panose="02040503050406030204" pitchFamily="18" charset="0"/>
                          </a:rPr>
                          <m:t>⊥</m:t>
                        </m:r>
                      </m:sub>
                    </m:sSub>
                  </m:oMath>
                </a14:m>
                <a:r>
                  <a:rPr lang="en-US" dirty="0" smtClean="0"/>
                  <a:t> probes are weakly coupled with medium</a:t>
                </a:r>
              </a:p>
              <a:p>
                <a:r>
                  <a:rPr lang="en-US" dirty="0" err="1" smtClean="0"/>
                  <a:t>Perturbative</a:t>
                </a:r>
                <a:r>
                  <a:rPr lang="en-US" dirty="0" smtClean="0"/>
                  <a:t> QCD methods are applicable</a:t>
                </a:r>
              </a:p>
              <a:p>
                <a:r>
                  <a:rPr lang="en-US" dirty="0" smtClean="0"/>
                  <a:t>Indication of jet-medium coupling mechanism</a:t>
                </a:r>
              </a:p>
              <a:p>
                <a:r>
                  <a:rPr lang="en-US" dirty="0" smtClean="0"/>
                  <a:t>Indirect but `cleaner’ measurements of QGP properties</a:t>
                </a:r>
                <a:endParaRPr lang="en-US" dirty="0"/>
              </a:p>
            </p:txBody>
          </p:sp>
        </mc:Choice>
        <mc:Fallback xmlns="">
          <p:sp>
            <p:nvSpPr>
              <p:cNvPr id="15" name="Content Placeholder 14"/>
              <p:cNvSpPr>
                <a:spLocks noGrp="1" noRot="1" noChangeAspect="1" noMove="1" noResize="1" noEditPoints="1" noAdjustHandles="1" noChangeArrowheads="1" noChangeShapeType="1" noTextEdit="1"/>
              </p:cNvSpPr>
              <p:nvPr>
                <p:ph sz="quarter" idx="4"/>
              </p:nvPr>
            </p:nvSpPr>
            <p:spPr>
              <a:xfrm>
                <a:off x="4680784" y="2958761"/>
                <a:ext cx="4270375" cy="3465003"/>
              </a:xfrm>
              <a:blipFill rotWithShape="0">
                <a:blip r:embed="rId2"/>
                <a:stretch>
                  <a:fillRect l="-2000" t="-2460"/>
                </a:stretch>
              </a:blipFill>
            </p:spPr>
            <p:txBody>
              <a:bodyPr/>
              <a:lstStyle/>
              <a:p>
                <a:r>
                  <a:rPr lang="en-US">
                    <a:noFill/>
                  </a:rPr>
                  <a:t> </a:t>
                </a:r>
              </a:p>
            </p:txBody>
          </p:sp>
        </mc:Fallback>
      </mc:AlternateContent>
      <p:grpSp>
        <p:nvGrpSpPr>
          <p:cNvPr id="35" name="Group 34"/>
          <p:cNvGrpSpPr/>
          <p:nvPr/>
        </p:nvGrpSpPr>
        <p:grpSpPr>
          <a:xfrm>
            <a:off x="755576" y="1031900"/>
            <a:ext cx="7633581" cy="1713918"/>
            <a:chOff x="755576" y="1031900"/>
            <a:chExt cx="7633581" cy="1713918"/>
          </a:xfrm>
        </p:grpSpPr>
        <p:sp>
          <p:nvSpPr>
            <p:cNvPr id="3" name="Rectangle 2"/>
            <p:cNvSpPr/>
            <p:nvPr/>
          </p:nvSpPr>
          <p:spPr>
            <a:xfrm>
              <a:off x="1187624" y="1542520"/>
              <a:ext cx="6804756" cy="792088"/>
            </a:xfrm>
            <a:prstGeom prst="rect">
              <a:avLst/>
            </a:prstGeom>
            <a:gradFill flip="none" rotWithShape="1">
              <a:gsLst>
                <a:gs pos="0">
                  <a:schemeClr val="tx2"/>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a:off x="1007604" y="1542520"/>
              <a:ext cx="69847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187624" y="2334608"/>
              <a:ext cx="698477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4075749" y="2334608"/>
                  <a:ext cx="1160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𝟐</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𝟓</m:t>
                        </m:r>
                        <m:r>
                          <a:rPr lang="en-US" b="1" i="1" smtClean="0">
                            <a:latin typeface="Cambria Math" panose="02040503050406030204" pitchFamily="18" charset="0"/>
                            <a:ea typeface="Cambria Math" panose="02040503050406030204" pitchFamily="18" charset="0"/>
                          </a:rPr>
                          <m:t> </m:t>
                        </m:r>
                        <m:r>
                          <a:rPr lang="en-US" b="1" i="1" smtClean="0">
                            <a:latin typeface="Cambria Math" panose="02040503050406030204" pitchFamily="18" charset="0"/>
                            <a:ea typeface="Cambria Math" panose="02040503050406030204" pitchFamily="18" charset="0"/>
                          </a:rPr>
                          <m:t>𝑮𝒆𝑽</m:t>
                        </m:r>
                      </m:oMath>
                    </m:oMathPara>
                  </a14:m>
                  <a:endParaRPr lang="en-US" b="1" dirty="0"/>
                </a:p>
              </p:txBody>
            </p:sp>
          </mc:Choice>
          <mc:Fallback xmlns="">
            <p:sp>
              <p:nvSpPr>
                <p:cNvPr id="9" name="TextBox 8"/>
                <p:cNvSpPr txBox="1">
                  <a:spLocks noRot="1" noChangeAspect="1" noMove="1" noResize="1" noEditPoints="1" noAdjustHandles="1" noChangeArrowheads="1" noChangeShapeType="1" noTextEdit="1"/>
                </p:cNvSpPr>
                <p:nvPr/>
              </p:nvSpPr>
              <p:spPr>
                <a:xfrm>
                  <a:off x="4075749" y="2334608"/>
                  <a:ext cx="1160895" cy="369332"/>
                </a:xfrm>
                <a:prstGeom prst="rect">
                  <a:avLst/>
                </a:prstGeom>
                <a:blipFill rotWithShape="0">
                  <a:blip r:embed="rId3"/>
                  <a:stretch>
                    <a:fillRect/>
                  </a:stretch>
                </a:blipFill>
              </p:spPr>
              <p:txBody>
                <a:bodyPr/>
                <a:lstStyle/>
                <a:p>
                  <a:r>
                    <a:rPr lang="en-US">
                      <a:noFill/>
                    </a:rPr>
                    <a:t> </a:t>
                  </a:r>
                </a:p>
              </p:txBody>
            </p:sp>
          </mc:Fallback>
        </mc:AlternateContent>
        <p:sp>
          <p:nvSpPr>
            <p:cNvPr id="10" name="TextBox 9"/>
            <p:cNvSpPr txBox="1"/>
            <p:nvPr/>
          </p:nvSpPr>
          <p:spPr>
            <a:xfrm>
              <a:off x="1511660" y="1742575"/>
              <a:ext cx="1834541" cy="400110"/>
            </a:xfrm>
            <a:prstGeom prst="rect">
              <a:avLst/>
            </a:prstGeom>
            <a:noFill/>
          </p:spPr>
          <p:txBody>
            <a:bodyPr wrap="none" rtlCol="0">
              <a:spAutoFit/>
            </a:bodyPr>
            <a:lstStyle/>
            <a:p>
              <a:r>
                <a:rPr lang="en-US" sz="2000" b="1" dirty="0"/>
                <a:t>H</a:t>
              </a:r>
              <a:r>
                <a:rPr lang="en-US" sz="2000" b="1" dirty="0" smtClean="0"/>
                <a:t>ydrodynamics</a:t>
              </a:r>
              <a:endParaRPr lang="en-US" sz="2000" b="1" dirty="0"/>
            </a:p>
          </p:txBody>
        </p:sp>
        <p:sp>
          <p:nvSpPr>
            <p:cNvPr id="11" name="TextBox 10"/>
            <p:cNvSpPr txBox="1"/>
            <p:nvPr/>
          </p:nvSpPr>
          <p:spPr>
            <a:xfrm>
              <a:off x="5616116" y="1734444"/>
              <a:ext cx="2049728" cy="400110"/>
            </a:xfrm>
            <a:prstGeom prst="rect">
              <a:avLst/>
            </a:prstGeom>
            <a:noFill/>
          </p:spPr>
          <p:txBody>
            <a:bodyPr wrap="none" rtlCol="0">
              <a:spAutoFit/>
            </a:bodyPr>
            <a:lstStyle/>
            <a:p>
              <a:r>
                <a:rPr lang="en-US" sz="2000" b="1" dirty="0" err="1"/>
                <a:t>P</a:t>
              </a:r>
              <a:r>
                <a:rPr lang="en-US" sz="2000" b="1" dirty="0" err="1" smtClean="0"/>
                <a:t>erturbative</a:t>
              </a:r>
              <a:r>
                <a:rPr lang="en-US" sz="2000" b="1" dirty="0" smtClean="0"/>
                <a:t> QCD</a:t>
              </a:r>
              <a:endParaRPr lang="en-US" sz="2000" b="1" dirty="0"/>
            </a:p>
          </p:txBody>
        </p:sp>
        <mc:AlternateContent xmlns:mc="http://schemas.openxmlformats.org/markup-compatibility/2006" xmlns:a14="http://schemas.microsoft.com/office/drawing/2010/main">
          <mc:Choice Requires="a14">
            <p:sp>
              <p:nvSpPr>
                <p:cNvPr id="14" name="TextBox 13"/>
                <p:cNvSpPr txBox="1"/>
                <p:nvPr/>
              </p:nvSpPr>
              <p:spPr>
                <a:xfrm>
                  <a:off x="755576" y="1031900"/>
                  <a:ext cx="1041119" cy="4070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𝜶</m:t>
                            </m:r>
                          </m:e>
                          <m:sub>
                            <m:r>
                              <a:rPr lang="en-US" sz="2000" b="1" i="1" smtClean="0">
                                <a:latin typeface="Cambria Math" panose="02040503050406030204" pitchFamily="18" charset="0"/>
                              </a:rPr>
                              <m:t>𝒔</m:t>
                            </m:r>
                          </m:sub>
                        </m:sSub>
                        <m:r>
                          <a:rPr lang="en-US" sz="2000" b="1" i="1" smtClean="0">
                            <a:latin typeface="Cambria Math" panose="02040503050406030204" pitchFamily="18" charset="0"/>
                          </a:rPr>
                          <m:t>(</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𝑸</m:t>
                            </m:r>
                          </m:e>
                          <m:sup>
                            <m:r>
                              <a:rPr lang="en-US" sz="2000" b="1" i="1" smtClean="0">
                                <a:latin typeface="Cambria Math" panose="02040503050406030204" pitchFamily="18" charset="0"/>
                              </a:rPr>
                              <m:t>𝟐</m:t>
                            </m:r>
                          </m:sup>
                        </m:sSup>
                        <m:r>
                          <a:rPr lang="en-US" sz="2000" b="1" i="1" smtClean="0">
                            <a:latin typeface="Cambria Math" panose="02040503050406030204" pitchFamily="18" charset="0"/>
                          </a:rPr>
                          <m:t>)</m:t>
                        </m:r>
                      </m:oMath>
                    </m:oMathPara>
                  </a14:m>
                  <a:endParaRPr 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755576" y="1031900"/>
                  <a:ext cx="1041119" cy="407099"/>
                </a:xfrm>
                <a:prstGeom prst="rect">
                  <a:avLst/>
                </a:prstGeom>
                <a:blipFill rotWithShape="0">
                  <a:blip r:embed="rId4"/>
                  <a:stretch>
                    <a:fillRect b="-16418"/>
                  </a:stretch>
                </a:blipFill>
              </p:spPr>
              <p:txBody>
                <a:bodyPr/>
                <a:lstStyle/>
                <a:p>
                  <a:r>
                    <a:rPr lang="en-US">
                      <a:noFill/>
                    </a:rPr>
                    <a:t> </a:t>
                  </a:r>
                </a:p>
              </p:txBody>
            </p:sp>
          </mc:Fallback>
        </mc:AlternateContent>
        <p:sp>
          <p:nvSpPr>
            <p:cNvPr id="30" name="Freeform 29"/>
            <p:cNvSpPr/>
            <p:nvPr/>
          </p:nvSpPr>
          <p:spPr>
            <a:xfrm>
              <a:off x="4480401" y="1528963"/>
              <a:ext cx="200383" cy="816745"/>
            </a:xfrm>
            <a:custGeom>
              <a:avLst/>
              <a:gdLst>
                <a:gd name="connsiteX0" fmla="*/ 91599 w 200383"/>
                <a:gd name="connsiteY0" fmla="*/ 816745 h 816745"/>
                <a:gd name="connsiteX1" fmla="*/ 198131 w 200383"/>
                <a:gd name="connsiteY1" fmla="*/ 603681 h 816745"/>
                <a:gd name="connsiteX2" fmla="*/ 2822 w 200383"/>
                <a:gd name="connsiteY2" fmla="*/ 213064 h 816745"/>
                <a:gd name="connsiteX3" fmla="*/ 100477 w 200383"/>
                <a:gd name="connsiteY3" fmla="*/ 0 h 816745"/>
              </a:gdLst>
              <a:ahLst/>
              <a:cxnLst>
                <a:cxn ang="0">
                  <a:pos x="connsiteX0" y="connsiteY0"/>
                </a:cxn>
                <a:cxn ang="0">
                  <a:pos x="connsiteX1" y="connsiteY1"/>
                </a:cxn>
                <a:cxn ang="0">
                  <a:pos x="connsiteX2" y="connsiteY2"/>
                </a:cxn>
                <a:cxn ang="0">
                  <a:pos x="connsiteX3" y="connsiteY3"/>
                </a:cxn>
              </a:cxnLst>
              <a:rect l="l" t="t" r="r" b="b"/>
              <a:pathLst>
                <a:path w="200383" h="816745">
                  <a:moveTo>
                    <a:pt x="91599" y="816745"/>
                  </a:moveTo>
                  <a:cubicBezTo>
                    <a:pt x="152263" y="760519"/>
                    <a:pt x="212927" y="704294"/>
                    <a:pt x="198131" y="603681"/>
                  </a:cubicBezTo>
                  <a:cubicBezTo>
                    <a:pt x="183335" y="503068"/>
                    <a:pt x="19098" y="313677"/>
                    <a:pt x="2822" y="213064"/>
                  </a:cubicBezTo>
                  <a:cubicBezTo>
                    <a:pt x="-13454" y="112450"/>
                    <a:pt x="43511" y="56225"/>
                    <a:pt x="10047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p:cNvSpPr txBox="1"/>
                <p:nvPr/>
              </p:nvSpPr>
              <p:spPr>
                <a:xfrm>
                  <a:off x="7845996" y="2345708"/>
                  <a:ext cx="543161"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𝒑</m:t>
                            </m:r>
                          </m:e>
                          <m:sub>
                            <m:r>
                              <a:rPr lang="en-US" sz="2000" b="1" i="1" smtClean="0">
                                <a:latin typeface="Cambria Math" panose="02040503050406030204" pitchFamily="18" charset="0"/>
                                <a:ea typeface="Cambria Math" panose="02040503050406030204" pitchFamily="18" charset="0"/>
                              </a:rPr>
                              <m:t>⊥</m:t>
                            </m:r>
                          </m:sub>
                        </m:sSub>
                      </m:oMath>
                    </m:oMathPara>
                  </a14:m>
                  <a:endParaRPr lang="en-US"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7845996" y="2345708"/>
                  <a:ext cx="543161" cy="400110"/>
                </a:xfrm>
                <a:prstGeom prst="rect">
                  <a:avLst/>
                </a:prstGeom>
                <a:blipFill rotWithShape="0">
                  <a:blip r:embed="rId5"/>
                  <a:stretch>
                    <a:fillRect b="-9231"/>
                  </a:stretch>
                </a:blipFill>
              </p:spPr>
              <p:txBody>
                <a:bodyPr/>
                <a:lstStyle/>
                <a:p>
                  <a:r>
                    <a:rPr lang="en-US">
                      <a:noFill/>
                    </a:rPr>
                    <a:t> </a:t>
                  </a:r>
                </a:p>
              </p:txBody>
            </p:sp>
          </mc:Fallback>
        </mc:AlternateContent>
      </p:grpSp>
    </p:spTree>
    <p:extLst>
      <p:ext uri="{BB962C8B-B14F-4D97-AF65-F5344CB8AC3E}">
        <p14:creationId xmlns:p14="http://schemas.microsoft.com/office/powerpoint/2010/main" val="734619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529" y="1773846"/>
            <a:ext cx="4552243" cy="4391458"/>
          </a:xfrm>
          <a:prstGeom prst="rect">
            <a:avLst/>
          </a:prstGeom>
        </p:spPr>
      </p:pic>
      <p:sp>
        <p:nvSpPr>
          <p:cNvPr id="2" name="Title 1"/>
          <p:cNvSpPr>
            <a:spLocks noGrp="1"/>
          </p:cNvSpPr>
          <p:nvPr>
            <p:ph type="title"/>
          </p:nvPr>
        </p:nvSpPr>
        <p:spPr/>
        <p:txBody>
          <a:bodyPr/>
          <a:lstStyle/>
          <a:p>
            <a:r>
              <a:rPr lang="en-US" dirty="0" smtClean="0"/>
              <a:t>Open heavy flavor data</a:t>
            </a:r>
            <a:endParaRPr lang="en-US" dirty="0"/>
          </a:p>
        </p:txBody>
      </p:sp>
      <p:grpSp>
        <p:nvGrpSpPr>
          <p:cNvPr id="5" name="Group 4"/>
          <p:cNvGrpSpPr/>
          <p:nvPr/>
        </p:nvGrpSpPr>
        <p:grpSpPr>
          <a:xfrm>
            <a:off x="107504" y="1791018"/>
            <a:ext cx="4276544" cy="4287064"/>
            <a:chOff x="4103948" y="1372336"/>
            <a:chExt cx="4599785" cy="46111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3948" y="1372336"/>
              <a:ext cx="4599785" cy="4611100"/>
            </a:xfrm>
            <a:prstGeom prst="rect">
              <a:avLst/>
            </a:prstGeom>
          </p:spPr>
        </p:pic>
        <p:sp>
          <p:nvSpPr>
            <p:cNvPr id="7" name="TextBox 6"/>
            <p:cNvSpPr txBox="1"/>
            <p:nvPr/>
          </p:nvSpPr>
          <p:spPr>
            <a:xfrm>
              <a:off x="5788247" y="4347124"/>
              <a:ext cx="1106393" cy="307777"/>
            </a:xfrm>
            <a:prstGeom prst="rect">
              <a:avLst/>
            </a:prstGeom>
            <a:solidFill>
              <a:srgbClr val="CCCCFF"/>
            </a:solidFill>
          </p:spPr>
          <p:txBody>
            <a:bodyPr wrap="none" rtlCol="0">
              <a:spAutoFit/>
            </a:bodyPr>
            <a:lstStyle/>
            <a:p>
              <a:r>
                <a:rPr lang="en-US" sz="1400" b="1" dirty="0" smtClean="0">
                  <a:solidFill>
                    <a:srgbClr val="0000A8"/>
                  </a:solidFill>
                </a:rPr>
                <a:t>PIONS </a:t>
              </a:r>
              <a:r>
                <a:rPr lang="en-US" sz="1100" b="1" dirty="0" smtClean="0">
                  <a:solidFill>
                    <a:srgbClr val="0000A8"/>
                  </a:solidFill>
                </a:rPr>
                <a:t>(ALICE)</a:t>
              </a:r>
              <a:endParaRPr lang="en-US" sz="1400" b="1" dirty="0">
                <a:solidFill>
                  <a:srgbClr val="0000A8"/>
                </a:solidFill>
              </a:endParaRPr>
            </a:p>
          </p:txBody>
        </p:sp>
        <p:sp>
          <p:nvSpPr>
            <p:cNvPr id="8" name="TextBox 7"/>
            <p:cNvSpPr txBox="1"/>
            <p:nvPr/>
          </p:nvSpPr>
          <p:spPr>
            <a:xfrm>
              <a:off x="7297764" y="3837151"/>
              <a:ext cx="1047082" cy="307777"/>
            </a:xfrm>
            <a:prstGeom prst="rect">
              <a:avLst/>
            </a:prstGeom>
            <a:solidFill>
              <a:srgbClr val="CCFFCC"/>
            </a:solidFill>
          </p:spPr>
          <p:txBody>
            <a:bodyPr wrap="none" rtlCol="0">
              <a:spAutoFit/>
            </a:bodyPr>
            <a:lstStyle/>
            <a:p>
              <a:r>
                <a:rPr lang="en-US" sz="1400" b="1" dirty="0" smtClean="0">
                  <a:solidFill>
                    <a:srgbClr val="09B851"/>
                  </a:solidFill>
                </a:rPr>
                <a:t>PIONS </a:t>
              </a:r>
              <a:r>
                <a:rPr lang="en-US" sz="1100" b="1" dirty="0" smtClean="0">
                  <a:solidFill>
                    <a:srgbClr val="09B851"/>
                  </a:solidFill>
                </a:rPr>
                <a:t>(CMS)</a:t>
              </a:r>
              <a:endParaRPr lang="en-US" sz="1400" b="1" dirty="0">
                <a:solidFill>
                  <a:srgbClr val="09B85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3498" y="1599841"/>
              <a:ext cx="2255263" cy="1195883"/>
            </a:xfrm>
            <a:prstGeom prst="rect">
              <a:avLst/>
            </a:prstGeom>
          </p:spPr>
        </p:pic>
        <p:sp>
          <p:nvSpPr>
            <p:cNvPr id="10" name="TextBox 9"/>
            <p:cNvSpPr txBox="1"/>
            <p:nvPr/>
          </p:nvSpPr>
          <p:spPr>
            <a:xfrm>
              <a:off x="4896036" y="1677592"/>
              <a:ext cx="1234633" cy="307777"/>
            </a:xfrm>
            <a:prstGeom prst="rect">
              <a:avLst/>
            </a:prstGeom>
            <a:solidFill>
              <a:srgbClr val="FFCCCC"/>
            </a:solidFill>
          </p:spPr>
          <p:txBody>
            <a:bodyPr wrap="none" rtlCol="0">
              <a:spAutoFit/>
            </a:bodyPr>
            <a:lstStyle/>
            <a:p>
              <a:r>
                <a:rPr lang="en-US" sz="1400" b="1" dirty="0" smtClean="0">
                  <a:solidFill>
                    <a:srgbClr val="A60000"/>
                  </a:solidFill>
                </a:rPr>
                <a:t>PIONS </a:t>
              </a:r>
              <a:r>
                <a:rPr lang="en-US" sz="1100" b="1" dirty="0" smtClean="0">
                  <a:solidFill>
                    <a:srgbClr val="A60000"/>
                  </a:solidFill>
                </a:rPr>
                <a:t>(PHENIX)</a:t>
              </a:r>
              <a:endParaRPr lang="en-US" sz="1400" b="1" dirty="0">
                <a:solidFill>
                  <a:srgbClr val="A60000"/>
                </a:solidFill>
              </a:endParaRPr>
            </a:p>
          </p:txBody>
        </p:sp>
      </p:grpSp>
      <p:sp>
        <p:nvSpPr>
          <p:cNvPr id="13" name="TextBox 12"/>
          <p:cNvSpPr txBox="1"/>
          <p:nvPr/>
        </p:nvSpPr>
        <p:spPr>
          <a:xfrm>
            <a:off x="539149" y="1394553"/>
            <a:ext cx="3409032" cy="307777"/>
          </a:xfrm>
          <a:prstGeom prst="rect">
            <a:avLst/>
          </a:prstGeom>
          <a:noFill/>
          <a:ln w="19050">
            <a:solidFill>
              <a:schemeClr val="accent6">
                <a:lumMod val="75000"/>
              </a:schemeClr>
            </a:solidFill>
          </a:ln>
        </p:spPr>
        <p:txBody>
          <a:bodyPr wrap="square" rtlCol="0">
            <a:spAutoFit/>
          </a:bodyPr>
          <a:lstStyle/>
          <a:p>
            <a:r>
              <a:rPr lang="en-US" sz="1400" b="1" dirty="0" smtClean="0"/>
              <a:t>LHC fit, RHIC extrapolation parameter-free</a:t>
            </a:r>
            <a:endParaRPr lang="en-US" sz="1600" b="1" dirty="0" smtClean="0"/>
          </a:p>
        </p:txBody>
      </p:sp>
      <p:sp>
        <p:nvSpPr>
          <p:cNvPr id="14" name="TextBox 13"/>
          <p:cNvSpPr txBox="1"/>
          <p:nvPr/>
        </p:nvSpPr>
        <p:spPr>
          <a:xfrm>
            <a:off x="5040052" y="1394553"/>
            <a:ext cx="2196244" cy="307777"/>
          </a:xfrm>
          <a:prstGeom prst="rect">
            <a:avLst/>
          </a:prstGeom>
          <a:noFill/>
          <a:ln w="19050">
            <a:solidFill>
              <a:schemeClr val="accent6">
                <a:lumMod val="75000"/>
              </a:schemeClr>
            </a:solidFill>
          </a:ln>
        </p:spPr>
        <p:txBody>
          <a:bodyPr wrap="square" rtlCol="0">
            <a:spAutoFit/>
          </a:bodyPr>
          <a:lstStyle/>
          <a:p>
            <a:r>
              <a:rPr lang="en-US" sz="1400" b="1" dirty="0" smtClean="0"/>
              <a:t>Constrained by LHC pion fit</a:t>
            </a:r>
            <a:endParaRPr lang="en-US" sz="1600" b="1" dirty="0" smtClean="0"/>
          </a:p>
        </p:txBody>
      </p:sp>
      <p:sp>
        <p:nvSpPr>
          <p:cNvPr id="15" name="TextBox 14"/>
          <p:cNvSpPr txBox="1"/>
          <p:nvPr/>
        </p:nvSpPr>
        <p:spPr>
          <a:xfrm>
            <a:off x="7341764" y="907483"/>
            <a:ext cx="1573636" cy="400110"/>
          </a:xfrm>
          <a:prstGeom prst="rect">
            <a:avLst/>
          </a:prstGeom>
          <a:noFill/>
        </p:spPr>
        <p:txBody>
          <a:bodyPr wrap="none" rtlCol="0">
            <a:spAutoFit/>
          </a:bodyPr>
          <a:lstStyle/>
          <a:p>
            <a:r>
              <a:rPr lang="en-US" sz="2000" b="1" dirty="0" smtClean="0">
                <a:solidFill>
                  <a:schemeClr val="accent6">
                    <a:lumMod val="75000"/>
                  </a:schemeClr>
                </a:solidFill>
              </a:rPr>
              <a:t>CUJET @ LHC</a:t>
            </a:r>
            <a:endParaRPr lang="en-US" sz="2000" b="1" dirty="0">
              <a:solidFill>
                <a:schemeClr val="accent6">
                  <a:lumMod val="75000"/>
                </a:schemeClr>
              </a:solidFill>
            </a:endParaRPr>
          </a:p>
        </p:txBody>
      </p:sp>
    </p:spTree>
    <p:extLst>
      <p:ext uri="{BB962C8B-B14F-4D97-AF65-F5344CB8AC3E}">
        <p14:creationId xmlns:p14="http://schemas.microsoft.com/office/powerpoint/2010/main" val="3157557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8600" y="1196752"/>
            <a:ext cx="8686800" cy="5334000"/>
          </a:xfrm>
        </p:spPr>
        <p:txBody>
          <a:bodyPr>
            <a:normAutofit fontScale="92500" lnSpcReduction="10000"/>
          </a:bodyPr>
          <a:lstStyle/>
          <a:p>
            <a:r>
              <a:rPr lang="en-US" dirty="0" smtClean="0"/>
              <a:t>Introduction</a:t>
            </a:r>
          </a:p>
          <a:p>
            <a:pPr lvl="1"/>
            <a:r>
              <a:rPr lang="en-US" dirty="0" smtClean="0"/>
              <a:t>Jet tomography and jet quenching</a:t>
            </a:r>
          </a:p>
          <a:p>
            <a:r>
              <a:rPr lang="en-US" dirty="0" smtClean="0"/>
              <a:t>CUJET</a:t>
            </a:r>
          </a:p>
          <a:p>
            <a:pPr lvl="1"/>
            <a:r>
              <a:rPr lang="en-US" dirty="0" smtClean="0"/>
              <a:t>Analysis of the model</a:t>
            </a:r>
          </a:p>
          <a:p>
            <a:pPr lvl="1"/>
            <a:r>
              <a:rPr lang="en-US" dirty="0" smtClean="0"/>
              <a:t>Geometry, path integral, </a:t>
            </a:r>
            <a:r>
              <a:rPr lang="en-US" dirty="0" err="1" smtClean="0"/>
              <a:t>partonic</a:t>
            </a:r>
            <a:r>
              <a:rPr lang="en-US" dirty="0" smtClean="0"/>
              <a:t> spectra</a:t>
            </a:r>
          </a:p>
          <a:p>
            <a:r>
              <a:rPr lang="en-US" dirty="0" smtClean="0"/>
              <a:t>Jet tomography at RHIC and LHC</a:t>
            </a:r>
          </a:p>
          <a:p>
            <a:pPr lvl="1"/>
            <a:r>
              <a:rPr lang="en-US" dirty="0" smtClean="0"/>
              <a:t>Heavy quark puzzle (RHIC)</a:t>
            </a:r>
          </a:p>
          <a:p>
            <a:pPr lvl="1"/>
            <a:r>
              <a:rPr lang="en-US" dirty="0" smtClean="0"/>
              <a:t>Surprising transparency (LHC</a:t>
            </a:r>
            <a:r>
              <a:rPr lang="en-US" dirty="0" smtClean="0"/>
              <a:t>)</a:t>
            </a:r>
          </a:p>
          <a:p>
            <a:r>
              <a:rPr lang="en-US" dirty="0" smtClean="0"/>
              <a:t>Future developments</a:t>
            </a:r>
          </a:p>
          <a:p>
            <a:pPr lvl="1"/>
            <a:r>
              <a:rPr lang="en-US" dirty="0" smtClean="0"/>
              <a:t>Elliptic flow</a:t>
            </a:r>
            <a:endParaRPr lang="en-US" dirty="0" smtClean="0"/>
          </a:p>
          <a:p>
            <a:r>
              <a:rPr lang="en-US" dirty="0" smtClean="0"/>
              <a:t>Conclusions</a:t>
            </a:r>
          </a:p>
        </p:txBody>
      </p:sp>
      <p:sp>
        <p:nvSpPr>
          <p:cNvPr id="4" name="Rectangle 3"/>
          <p:cNvSpPr/>
          <p:nvPr/>
        </p:nvSpPr>
        <p:spPr>
          <a:xfrm>
            <a:off x="228600" y="990601"/>
            <a:ext cx="7907796" cy="38785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383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Elliptic flow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264" y="980728"/>
            <a:ext cx="6747471" cy="5573132"/>
          </a:xfrm>
          <a:prstGeom prst="rect">
            <a:avLst/>
          </a:prstGeom>
        </p:spPr>
      </p:pic>
    </p:spTree>
    <p:extLst>
      <p:ext uri="{BB962C8B-B14F-4D97-AF65-F5344CB8AC3E}">
        <p14:creationId xmlns:p14="http://schemas.microsoft.com/office/powerpoint/2010/main" val="1984242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Elliptic flow</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606" y="1088740"/>
            <a:ext cx="7092788" cy="5454692"/>
          </a:xfrm>
          <a:prstGeom prst="rect">
            <a:avLst/>
          </a:prstGeom>
        </p:spPr>
      </p:pic>
    </p:spTree>
    <p:extLst>
      <p:ext uri="{BB962C8B-B14F-4D97-AF65-F5344CB8AC3E}">
        <p14:creationId xmlns:p14="http://schemas.microsoft.com/office/powerpoint/2010/main" val="1163686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 expansion</a:t>
            </a:r>
            <a:endParaRPr lang="en-US" dirty="0"/>
          </a:p>
        </p:txBody>
      </p:sp>
      <p:pic>
        <p:nvPicPr>
          <p:cNvPr id="3" name="Picture 2"/>
          <p:cNvPicPr>
            <a:picLocks noChangeAspect="1"/>
          </p:cNvPicPr>
          <p:nvPr/>
        </p:nvPicPr>
        <p:blipFill>
          <a:blip r:embed="rId2"/>
          <a:stretch>
            <a:fillRect/>
          </a:stretch>
        </p:blipFill>
        <p:spPr>
          <a:xfrm>
            <a:off x="667027" y="1196752"/>
            <a:ext cx="7809946" cy="4968552"/>
          </a:xfrm>
          <a:prstGeom prst="rect">
            <a:avLst/>
          </a:prstGeom>
        </p:spPr>
      </p:pic>
    </p:spTree>
    <p:extLst>
      <p:ext uri="{BB962C8B-B14F-4D97-AF65-F5344CB8AC3E}">
        <p14:creationId xmlns:p14="http://schemas.microsoft.com/office/powerpoint/2010/main" val="2673161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hydro expansion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259" y="980728"/>
            <a:ext cx="7047481" cy="5544616"/>
          </a:xfrm>
          <a:prstGeom prst="rect">
            <a:avLst/>
          </a:prstGeom>
        </p:spPr>
      </p:pic>
    </p:spTree>
    <p:extLst>
      <p:ext uri="{BB962C8B-B14F-4D97-AF65-F5344CB8AC3E}">
        <p14:creationId xmlns:p14="http://schemas.microsoft.com/office/powerpoint/2010/main" val="4246812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Quark Gluon Plasma</a:t>
            </a:r>
          </a:p>
          <a:p>
            <a:pPr lvl="1"/>
            <a:r>
              <a:rPr lang="en-US" dirty="0" smtClean="0"/>
              <a:t>Low- hydro vs. high- </a:t>
            </a:r>
            <a:r>
              <a:rPr lang="en-US" dirty="0" err="1" smtClean="0"/>
              <a:t>pQCD</a:t>
            </a:r>
            <a:endParaRPr lang="en-US" dirty="0" smtClean="0"/>
          </a:p>
          <a:p>
            <a:pPr lvl="1"/>
            <a:r>
              <a:rPr lang="en-US" dirty="0" smtClean="0"/>
              <a:t>QGP properties can be studied measuring high- Jets</a:t>
            </a:r>
          </a:p>
          <a:p>
            <a:pPr lvl="1"/>
            <a:r>
              <a:rPr lang="en-US" dirty="0" smtClean="0"/>
              <a:t>Jet tomography requires knowledge of: (1) initial conditions (2) plasma evolution (3) energy loss (4) jet fragmentation</a:t>
            </a:r>
            <a:endParaRPr lang="en-US" dirty="0"/>
          </a:p>
          <a:p>
            <a:r>
              <a:rPr lang="en-US" dirty="0" smtClean="0"/>
              <a:t>CUJET</a:t>
            </a:r>
          </a:p>
          <a:p>
            <a:pPr lvl="1"/>
            <a:r>
              <a:rPr lang="en-US" dirty="0" smtClean="0"/>
              <a:t>Quantitative predictions insensitive to many of the systematic theoretical uncertainties</a:t>
            </a:r>
          </a:p>
          <a:p>
            <a:pPr lvl="1"/>
            <a:r>
              <a:rPr lang="en-US" dirty="0" smtClean="0"/>
              <a:t>Evolution over WHDG</a:t>
            </a:r>
          </a:p>
          <a:p>
            <a:pPr lvl="4"/>
            <a:r>
              <a:rPr lang="en-US" dirty="0" smtClean="0"/>
              <a:t>Geometry, Jet path integration, </a:t>
            </a:r>
            <a:r>
              <a:rPr lang="en-US" dirty="0" err="1" smtClean="0"/>
              <a:t>Partonic</a:t>
            </a:r>
            <a:r>
              <a:rPr lang="en-US" dirty="0" smtClean="0"/>
              <a:t> spectra, Dynamical potential</a:t>
            </a:r>
          </a:p>
          <a:p>
            <a:pPr lvl="1"/>
            <a:r>
              <a:rPr lang="en-US" dirty="0" smtClean="0"/>
              <a:t>Predicted level crossing pattern, reduced light-bottom quark jets discrepancy, steep rise of R</a:t>
            </a:r>
            <a:r>
              <a:rPr lang="en-US" baseline="-25000" dirty="0" smtClean="0"/>
              <a:t>AA</a:t>
            </a:r>
            <a:r>
              <a:rPr lang="en-US" dirty="0" smtClean="0"/>
              <a:t> at LHC</a:t>
            </a:r>
            <a:endParaRPr lang="en-US" dirty="0"/>
          </a:p>
          <a:p>
            <a:r>
              <a:rPr lang="en-US" dirty="0" smtClean="0"/>
              <a:t>Future</a:t>
            </a:r>
          </a:p>
          <a:p>
            <a:pPr lvl="1"/>
            <a:r>
              <a:rPr lang="en-US" dirty="0" smtClean="0"/>
              <a:t>Address azimuthal asymmetry puzzle</a:t>
            </a:r>
          </a:p>
          <a:p>
            <a:pPr lvl="4"/>
            <a:r>
              <a:rPr lang="en-US" dirty="0" smtClean="0"/>
              <a:t>Include viscous hydrodynamics</a:t>
            </a:r>
          </a:p>
          <a:p>
            <a:pPr lvl="1"/>
            <a:r>
              <a:rPr lang="en-US" dirty="0" smtClean="0"/>
              <a:t>Full jet measurements</a:t>
            </a:r>
          </a:p>
        </p:txBody>
      </p:sp>
    </p:spTree>
    <p:extLst>
      <p:ext uri="{BB962C8B-B14F-4D97-AF65-F5344CB8AC3E}">
        <p14:creationId xmlns:p14="http://schemas.microsoft.com/office/powerpoint/2010/main" val="35367359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08820"/>
            <a:ext cx="4864670" cy="4773422"/>
          </a:xfrm>
          <a:prstGeom prst="rect">
            <a:avLst/>
          </a:prstGeom>
        </p:spPr>
      </p:pic>
      <p:sp>
        <p:nvSpPr>
          <p:cNvPr id="2" name="Title 1"/>
          <p:cNvSpPr>
            <a:spLocks noGrp="1"/>
          </p:cNvSpPr>
          <p:nvPr>
            <p:ph type="title"/>
          </p:nvPr>
        </p:nvSpPr>
        <p:spPr/>
        <p:txBody>
          <a:bodyPr/>
          <a:lstStyle/>
          <a:p>
            <a:r>
              <a:rPr lang="en-US" dirty="0" smtClean="0"/>
              <a:t>WHDG</a:t>
            </a:r>
            <a:endParaRPr lang="en-US" dirty="0"/>
          </a:p>
        </p:txBody>
      </p:sp>
      <p:sp>
        <p:nvSpPr>
          <p:cNvPr id="3" name="Content Placeholder 2"/>
          <p:cNvSpPr txBox="1">
            <a:spLocks/>
          </p:cNvSpPr>
          <p:nvPr/>
        </p:nvSpPr>
        <p:spPr>
          <a:xfrm>
            <a:off x="228600" y="1160748"/>
            <a:ext cx="8686800" cy="7560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accent2"/>
                </a:solidFill>
              </a:rPr>
              <a:t>Elliptic flow</a:t>
            </a:r>
          </a:p>
        </p:txBody>
      </p:sp>
      <mc:AlternateContent xmlns:mc="http://schemas.openxmlformats.org/markup-compatibility/2006" xmlns:a14="http://schemas.microsoft.com/office/drawing/2010/main">
        <mc:Choice Requires="a14">
          <p:sp>
            <p:nvSpPr>
              <p:cNvPr id="5" name="TextBox 4"/>
              <p:cNvSpPr txBox="1"/>
              <p:nvPr/>
            </p:nvSpPr>
            <p:spPr>
              <a:xfrm>
                <a:off x="2375756" y="1140115"/>
                <a:ext cx="5120056" cy="572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𝑑𝑁</m:t>
                          </m:r>
                        </m:num>
                        <m:den>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𝜙</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𝑑𝑁</m:t>
                          </m:r>
                        </m:num>
                        <m:den>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ea typeface="Cambria Math" panose="02040503050406030204" pitchFamily="18" charset="0"/>
                                </a:rPr>
                                <m:t>⊥</m:t>
                              </m:r>
                            </m:sub>
                          </m:sSub>
                        </m:den>
                      </m:f>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r>
                        <a:rPr lang="en-US" b="0" i="1" smtClean="0">
                          <a:latin typeface="Cambria Math" panose="02040503050406030204" pitchFamily="18" charset="0"/>
                          <a:ea typeface="Cambria Math" panose="02040503050406030204" pitchFamily="18" charset="0"/>
                        </a:rPr>
                        <m:t>(1+2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1</m:t>
                          </m:r>
                        </m:sub>
                      </m:sSub>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𝜙</m:t>
                          </m:r>
                        </m:e>
                      </m:func>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2</m:t>
                      </m:r>
                      <m:sSub>
                        <m:sSubPr>
                          <m:ctrlPr>
                            <a:rPr lang="en-US" b="1" i="1" smtClean="0">
                              <a:solidFill>
                                <a:schemeClr val="accent2"/>
                              </a:solidFill>
                              <a:latin typeface="Cambria Math" panose="02040503050406030204" pitchFamily="18" charset="0"/>
                              <a:ea typeface="Cambria Math" panose="02040503050406030204" pitchFamily="18" charset="0"/>
                            </a:rPr>
                          </m:ctrlPr>
                        </m:sSubPr>
                        <m:e>
                          <m:r>
                            <a:rPr lang="en-US" b="1" i="1">
                              <a:solidFill>
                                <a:schemeClr val="accent2"/>
                              </a:solidFill>
                              <a:latin typeface="Cambria Math" panose="02040503050406030204" pitchFamily="18" charset="0"/>
                              <a:ea typeface="Cambria Math" panose="02040503050406030204" pitchFamily="18" charset="0"/>
                            </a:rPr>
                            <m:t>𝒗</m:t>
                          </m:r>
                        </m:e>
                        <m:sub>
                          <m:r>
                            <a:rPr lang="en-US" b="1" i="1" smtClean="0">
                              <a:solidFill>
                                <a:schemeClr val="accent2"/>
                              </a:solidFill>
                              <a:latin typeface="Cambria Math" panose="02040503050406030204" pitchFamily="18" charset="0"/>
                              <a:ea typeface="Cambria Math" panose="02040503050406030204" pitchFamily="18" charset="0"/>
                            </a:rPr>
                            <m:t>𝟐</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𝜙</m:t>
                          </m:r>
                        </m:e>
                      </m:func>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375756" y="1140115"/>
                <a:ext cx="5120056" cy="572593"/>
              </a:xfrm>
              <a:prstGeom prst="rect">
                <a:avLst/>
              </a:prstGeom>
              <a:blipFill rotWithShape="0">
                <a:blip r:embed="rId3"/>
                <a:stretch>
                  <a:fillRect/>
                </a:stretch>
              </a:blipFill>
            </p:spPr>
            <p:txBody>
              <a:bodyPr/>
              <a:lstStyle/>
              <a:p>
                <a:r>
                  <a:rPr lang="en-US">
                    <a:noFill/>
                  </a:rPr>
                  <a:t> </a:t>
                </a:r>
              </a:p>
            </p:txBody>
          </p:sp>
        </mc:Fallback>
      </mc:AlternateContent>
      <p:sp>
        <p:nvSpPr>
          <p:cNvPr id="6" name="TextBox 5"/>
          <p:cNvSpPr txBox="1"/>
          <p:nvPr/>
        </p:nvSpPr>
        <p:spPr>
          <a:xfrm>
            <a:off x="5292508" y="3004995"/>
            <a:ext cx="3635257" cy="2108269"/>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accent2"/>
                </a:solidFill>
              </a:rPr>
              <a:t>Need stronger coupling between jet and medium, but R</a:t>
            </a:r>
            <a:r>
              <a:rPr lang="en-US" b="1" baseline="-25000" dirty="0" smtClean="0">
                <a:solidFill>
                  <a:schemeClr val="accent2"/>
                </a:solidFill>
              </a:rPr>
              <a:t>AA</a:t>
            </a:r>
            <a:r>
              <a:rPr lang="en-US" b="1" dirty="0" smtClean="0">
                <a:solidFill>
                  <a:schemeClr val="accent2"/>
                </a:solidFill>
              </a:rPr>
              <a:t> will be over-quenched</a:t>
            </a:r>
          </a:p>
          <a:p>
            <a:pPr marL="285750" indent="-285750">
              <a:buFont typeface="Wingdings" panose="05000000000000000000" pitchFamily="2" charset="2"/>
              <a:buChar char="Ø"/>
            </a:pPr>
            <a:endParaRPr lang="en-US" sz="500" b="1" dirty="0" smtClean="0">
              <a:solidFill>
                <a:schemeClr val="accent2"/>
              </a:solidFill>
            </a:endParaRPr>
          </a:p>
          <a:p>
            <a:pPr marL="285750" indent="-285750">
              <a:buFont typeface="Wingdings" panose="05000000000000000000" pitchFamily="2" charset="2"/>
              <a:buChar char="Ø"/>
            </a:pPr>
            <a:r>
              <a:rPr lang="en-US" b="1" dirty="0" smtClean="0">
                <a:solidFill>
                  <a:schemeClr val="accent2"/>
                </a:solidFill>
              </a:rPr>
              <a:t>The agreement between </a:t>
            </a:r>
            <a:r>
              <a:rPr lang="en-US" b="1" dirty="0">
                <a:solidFill>
                  <a:schemeClr val="accent2"/>
                </a:solidFill>
              </a:rPr>
              <a:t>data and theoretical curves worsen for </a:t>
            </a:r>
            <a:r>
              <a:rPr lang="en-US" b="1" dirty="0" smtClean="0">
                <a:solidFill>
                  <a:schemeClr val="accent2"/>
                </a:solidFill>
              </a:rPr>
              <a:t>higher centralities </a:t>
            </a:r>
            <a:r>
              <a:rPr lang="en-US" b="1" dirty="0">
                <a:solidFill>
                  <a:schemeClr val="accent2"/>
                </a:solidFill>
              </a:rPr>
              <a:t>and </a:t>
            </a:r>
            <a:r>
              <a:rPr lang="en-US" b="1" dirty="0" smtClean="0">
                <a:solidFill>
                  <a:schemeClr val="accent2"/>
                </a:solidFill>
              </a:rPr>
              <a:t>lower transverse </a:t>
            </a:r>
            <a:r>
              <a:rPr lang="en-US" b="1" dirty="0">
                <a:solidFill>
                  <a:schemeClr val="accent2"/>
                </a:solidFill>
              </a:rPr>
              <a:t>momenta</a:t>
            </a:r>
            <a:r>
              <a:rPr lang="en-US" b="1" dirty="0" smtClean="0">
                <a:solidFill>
                  <a:schemeClr val="accent2"/>
                </a:solidFill>
              </a:rPr>
              <a:t>.</a:t>
            </a:r>
            <a:endParaRPr lang="en-US" sz="500" b="1" dirty="0" smtClean="0">
              <a:solidFill>
                <a:schemeClr val="accent2"/>
              </a:solidFill>
            </a:endParaRPr>
          </a:p>
        </p:txBody>
      </p:sp>
    </p:spTree>
    <p:extLst>
      <p:ext uri="{BB962C8B-B14F-4D97-AF65-F5344CB8AC3E}">
        <p14:creationId xmlns:p14="http://schemas.microsoft.com/office/powerpoint/2010/main" val="536573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Elliptic flow</a:t>
            </a:r>
            <a:endParaRPr lang="en-US" dirty="0"/>
          </a:p>
        </p:txBody>
      </p:sp>
      <p:pic>
        <p:nvPicPr>
          <p:cNvPr id="4" name="Picture 3"/>
          <p:cNvPicPr>
            <a:picLocks noChangeAspect="1"/>
          </p:cNvPicPr>
          <p:nvPr/>
        </p:nvPicPr>
        <p:blipFill>
          <a:blip r:embed="rId2"/>
          <a:stretch>
            <a:fillRect/>
          </a:stretch>
        </p:blipFill>
        <p:spPr>
          <a:xfrm>
            <a:off x="953598" y="1016732"/>
            <a:ext cx="7236804" cy="5502416"/>
          </a:xfrm>
          <a:prstGeom prst="rect">
            <a:avLst/>
          </a:prstGeom>
        </p:spPr>
      </p:pic>
    </p:spTree>
    <p:extLst>
      <p:ext uri="{BB962C8B-B14F-4D97-AF65-F5344CB8AC3E}">
        <p14:creationId xmlns:p14="http://schemas.microsoft.com/office/powerpoint/2010/main" val="1822965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Radiative</a:t>
            </a:r>
            <a:r>
              <a:rPr lang="en-US" dirty="0" smtClean="0"/>
              <a:t> energy loss</a:t>
            </a:r>
            <a:endParaRPr lang="en-US" dirty="0"/>
          </a:p>
        </p:txBody>
      </p:sp>
      <p:sp>
        <p:nvSpPr>
          <p:cNvPr id="59" name="Text Placeholder 58"/>
          <p:cNvSpPr>
            <a:spLocks noGrp="1"/>
          </p:cNvSpPr>
          <p:nvPr>
            <p:ph type="body" idx="1"/>
          </p:nvPr>
        </p:nvSpPr>
        <p:spPr>
          <a:xfrm>
            <a:off x="228600" y="990600"/>
            <a:ext cx="4523420" cy="609600"/>
          </a:xfrm>
        </p:spPr>
        <p:txBody>
          <a:bodyPr>
            <a:normAutofit/>
          </a:bodyPr>
          <a:lstStyle/>
          <a:p>
            <a:r>
              <a:rPr lang="en-US" dirty="0" smtClean="0"/>
              <a:t>Incoherent limit: </a:t>
            </a:r>
            <a:r>
              <a:rPr lang="en-US" dirty="0" err="1" smtClean="0"/>
              <a:t>Gunion-Bertsch</a:t>
            </a:r>
            <a:endParaRPr lang="en-US" dirty="0"/>
          </a:p>
        </p:txBody>
      </p:sp>
      <mc:AlternateContent xmlns:mc="http://schemas.openxmlformats.org/markup-compatibility/2006" xmlns:a14="http://schemas.microsoft.com/office/drawing/2010/main">
        <mc:Choice Requires="a14">
          <p:sp>
            <p:nvSpPr>
              <p:cNvPr id="60" name="Content Placeholder 59"/>
              <p:cNvSpPr>
                <a:spLocks noGrp="1"/>
              </p:cNvSpPr>
              <p:nvPr>
                <p:ph sz="half" idx="2"/>
              </p:nvPr>
            </p:nvSpPr>
            <p:spPr>
              <a:xfrm>
                <a:off x="323527" y="1609212"/>
                <a:ext cx="6004985" cy="2074061"/>
              </a:xfrm>
            </p:spPr>
            <p:txBody>
              <a:bodyPr>
                <a:normAutofit/>
              </a:bodyPr>
              <a:lstStyle/>
              <a:p>
                <a14:m>
                  <m:oMath xmlns:m="http://schemas.openxmlformats.org/officeDocument/2006/math">
                    <m:f>
                      <m:fPr>
                        <m:ctrlPr>
                          <a:rPr lang="en-US" b="1" i="1" smtClean="0">
                            <a:latin typeface="Cambria Math" panose="02040503050406030204" pitchFamily="18" charset="0"/>
                          </a:rPr>
                        </m:ctrlPr>
                      </m:fPr>
                      <m:num>
                        <m:r>
                          <a:rPr lang="en-US" b="1" i="1" smtClean="0">
                            <a:latin typeface="Cambria Math"/>
                          </a:rPr>
                          <m:t>𝒅𝑵</m:t>
                        </m:r>
                      </m:num>
                      <m:den>
                        <m:r>
                          <a:rPr lang="en-US" b="1" i="1" smtClean="0">
                            <a:latin typeface="Cambria Math"/>
                          </a:rPr>
                          <m:t>𝒅𝒙𝒅</m:t>
                        </m:r>
                        <m:sSub>
                          <m:sSubPr>
                            <m:ctrlPr>
                              <a:rPr lang="en-US" b="1" i="1">
                                <a:latin typeface="Cambria Math" panose="02040503050406030204" pitchFamily="18" charset="0"/>
                              </a:rPr>
                            </m:ctrlPr>
                          </m:sSubPr>
                          <m:e>
                            <m:r>
                              <a:rPr lang="en-US" b="1" i="1">
                                <a:latin typeface="Cambria Math"/>
                              </a:rPr>
                              <m:t>𝒌</m:t>
                            </m:r>
                          </m:e>
                          <m:sub>
                            <m:r>
                              <a:rPr lang="en-US" b="1" i="1">
                                <a:latin typeface="Cambria Math"/>
                                <a:ea typeface="Cambria Math"/>
                              </a:rPr>
                              <m:t>⊥</m:t>
                            </m:r>
                          </m:sub>
                        </m:sSub>
                      </m:den>
                    </m:f>
                    <m:r>
                      <a:rPr lang="en-US" b="1" i="1" smtClean="0">
                        <a:latin typeface="Cambria Math"/>
                      </a:rPr>
                      <m:t>=</m:t>
                    </m:r>
                    <m:f>
                      <m:fPr>
                        <m:ctrlPr>
                          <a:rPr lang="en-US" b="1" i="1" smtClean="0">
                            <a:latin typeface="Cambria Math" panose="02040503050406030204" pitchFamily="18" charset="0"/>
                          </a:rPr>
                        </m:ctrlPr>
                      </m:fPr>
                      <m:num>
                        <m:r>
                          <a:rPr lang="en-US" b="1" i="1" smtClean="0">
                            <a:latin typeface="Cambria Math"/>
                          </a:rPr>
                          <m:t>𝟏</m:t>
                        </m:r>
                      </m:num>
                      <m:den>
                        <m:r>
                          <a:rPr lang="en-US" b="1" i="1" smtClean="0">
                            <a:latin typeface="Cambria Math"/>
                          </a:rPr>
                          <m:t>𝒙</m:t>
                        </m:r>
                      </m:den>
                    </m:f>
                    <m:f>
                      <m:fPr>
                        <m:ctrlPr>
                          <a:rPr lang="en-US" b="1" i="1" smtClean="0">
                            <a:solidFill>
                              <a:schemeClr val="tx1"/>
                            </a:solidFill>
                            <a:latin typeface="Cambria Math" panose="02040503050406030204" pitchFamily="18" charset="0"/>
                          </a:rPr>
                        </m:ctrlPr>
                      </m:fPr>
                      <m:num>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a:ea typeface="Cambria Math"/>
                              </a:rPr>
                              <m:t>𝜶</m:t>
                            </m:r>
                          </m:e>
                          <m:sub>
                            <m:r>
                              <a:rPr lang="en-US" b="1" i="1" smtClean="0">
                                <a:solidFill>
                                  <a:schemeClr val="tx1"/>
                                </a:solidFill>
                                <a:latin typeface="Cambria Math"/>
                              </a:rPr>
                              <m:t>𝒔</m:t>
                            </m:r>
                          </m:sub>
                        </m:sSub>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a:rPr>
                              <m:t>𝑪</m:t>
                            </m:r>
                          </m:e>
                          <m:sub>
                            <m:r>
                              <a:rPr lang="en-US" b="1" i="1" smtClean="0">
                                <a:solidFill>
                                  <a:schemeClr val="tx1"/>
                                </a:solidFill>
                                <a:latin typeface="Cambria Math"/>
                              </a:rPr>
                              <m:t>𝑨</m:t>
                            </m:r>
                          </m:sub>
                        </m:sSub>
                      </m:num>
                      <m:den>
                        <m:sSup>
                          <m:sSupPr>
                            <m:ctrlPr>
                              <a:rPr lang="en-US" b="1" i="1" smtClean="0">
                                <a:solidFill>
                                  <a:schemeClr val="tx1"/>
                                </a:solidFill>
                                <a:latin typeface="Cambria Math" panose="02040503050406030204" pitchFamily="18" charset="0"/>
                              </a:rPr>
                            </m:ctrlPr>
                          </m:sSupPr>
                          <m:e>
                            <m:r>
                              <a:rPr lang="en-US" b="1" i="1" smtClean="0">
                                <a:solidFill>
                                  <a:schemeClr val="tx1"/>
                                </a:solidFill>
                                <a:latin typeface="Cambria Math"/>
                                <a:ea typeface="Cambria Math"/>
                              </a:rPr>
                              <m:t>𝝅</m:t>
                            </m:r>
                          </m:e>
                          <m:sup>
                            <m:r>
                              <a:rPr lang="en-US" b="1" i="1" smtClean="0">
                                <a:solidFill>
                                  <a:schemeClr val="tx1"/>
                                </a:solidFill>
                                <a:latin typeface="Cambria Math"/>
                              </a:rPr>
                              <m:t>𝟐</m:t>
                            </m:r>
                          </m:sup>
                        </m:sSup>
                      </m:den>
                    </m:f>
                    <m:f>
                      <m:fPr>
                        <m:ctrlPr>
                          <a:rPr lang="en-US" b="1" i="1" smtClean="0">
                            <a:solidFill>
                              <a:schemeClr val="tx1"/>
                            </a:solidFill>
                            <a:latin typeface="Cambria Math" panose="02040503050406030204" pitchFamily="18" charset="0"/>
                          </a:rPr>
                        </m:ctrlPr>
                      </m:fPr>
                      <m:num>
                        <m:sSubSup>
                          <m:sSubSupPr>
                            <m:ctrlPr>
                              <a:rPr lang="en-US" b="1" i="1">
                                <a:solidFill>
                                  <a:schemeClr val="tx1"/>
                                </a:solidFill>
                                <a:latin typeface="Cambria Math" panose="02040503050406030204" pitchFamily="18" charset="0"/>
                              </a:rPr>
                            </m:ctrlPr>
                          </m:sSubSupPr>
                          <m:e>
                            <m:r>
                              <a:rPr lang="en-US" b="1" i="1" smtClean="0">
                                <a:solidFill>
                                  <a:schemeClr val="tx1"/>
                                </a:solidFill>
                                <a:latin typeface="Cambria Math"/>
                              </a:rPr>
                              <m:t>𝒒</m:t>
                            </m:r>
                          </m:e>
                          <m:sub>
                            <m:r>
                              <a:rPr lang="en-US" b="1" i="1">
                                <a:solidFill>
                                  <a:schemeClr val="tx1"/>
                                </a:solidFill>
                                <a:latin typeface="Cambria Math"/>
                                <a:ea typeface="Cambria Math"/>
                              </a:rPr>
                              <m:t>⊥</m:t>
                            </m:r>
                          </m:sub>
                          <m:sup>
                            <m:r>
                              <a:rPr lang="en-US" b="1" i="1">
                                <a:solidFill>
                                  <a:schemeClr val="tx1"/>
                                </a:solidFill>
                                <a:latin typeface="Cambria Math"/>
                              </a:rPr>
                              <m:t>𝟐</m:t>
                            </m:r>
                          </m:sup>
                        </m:sSubSup>
                      </m:num>
                      <m:den>
                        <m:sSubSup>
                          <m:sSubSupPr>
                            <m:ctrlPr>
                              <a:rPr lang="en-US" b="1" i="1">
                                <a:solidFill>
                                  <a:schemeClr val="tx1"/>
                                </a:solidFill>
                                <a:latin typeface="Cambria Math" panose="02040503050406030204" pitchFamily="18" charset="0"/>
                              </a:rPr>
                            </m:ctrlPr>
                          </m:sSubSupPr>
                          <m:e>
                            <m:r>
                              <a:rPr lang="en-US" b="1" i="1">
                                <a:solidFill>
                                  <a:schemeClr val="tx1"/>
                                </a:solidFill>
                                <a:latin typeface="Cambria Math"/>
                              </a:rPr>
                              <m:t>𝒌</m:t>
                            </m:r>
                          </m:e>
                          <m:sub>
                            <m:r>
                              <a:rPr lang="en-US" b="1" i="1">
                                <a:solidFill>
                                  <a:schemeClr val="tx1"/>
                                </a:solidFill>
                                <a:latin typeface="Cambria Math"/>
                                <a:ea typeface="Cambria Math"/>
                              </a:rPr>
                              <m:t>⊥</m:t>
                            </m:r>
                          </m:sub>
                          <m:sup>
                            <m:r>
                              <a:rPr lang="en-US" b="1" i="1">
                                <a:solidFill>
                                  <a:schemeClr val="tx1"/>
                                </a:solidFill>
                                <a:latin typeface="Cambria Math"/>
                              </a:rPr>
                              <m:t>𝟐</m:t>
                            </m:r>
                          </m:sup>
                        </m:sSubSup>
                        <m:sSup>
                          <m:sSupPr>
                            <m:ctrlPr>
                              <a:rPr lang="en-US" b="1" i="1">
                                <a:solidFill>
                                  <a:schemeClr val="tx1"/>
                                </a:solidFill>
                                <a:latin typeface="Cambria Math" panose="02040503050406030204" pitchFamily="18" charset="0"/>
                              </a:rPr>
                            </m:ctrlPr>
                          </m:sSupPr>
                          <m:e>
                            <m:r>
                              <a:rPr lang="en-US" b="1" i="1" smtClean="0">
                                <a:solidFill>
                                  <a:schemeClr val="tx1"/>
                                </a:solidFill>
                                <a:latin typeface="Cambria Math"/>
                              </a:rPr>
                              <m:t>(</m:t>
                            </m:r>
                            <m:sSub>
                              <m:sSubPr>
                                <m:ctrlPr>
                                  <a:rPr lang="en-US" b="1" i="1">
                                    <a:solidFill>
                                      <a:schemeClr val="tx1"/>
                                    </a:solidFill>
                                    <a:latin typeface="Cambria Math" panose="02040503050406030204" pitchFamily="18" charset="0"/>
                                  </a:rPr>
                                </m:ctrlPr>
                              </m:sSubPr>
                              <m:e>
                                <m:r>
                                  <a:rPr lang="en-US" b="1" i="1" smtClean="0">
                                    <a:solidFill>
                                      <a:schemeClr val="tx1"/>
                                    </a:solidFill>
                                    <a:latin typeface="Cambria Math"/>
                                  </a:rPr>
                                  <m:t>𝒒</m:t>
                                </m:r>
                              </m:e>
                              <m:sub>
                                <m:r>
                                  <a:rPr lang="en-US" b="1" i="1">
                                    <a:solidFill>
                                      <a:schemeClr val="tx1"/>
                                    </a:solidFill>
                                    <a:latin typeface="Cambria Math"/>
                                    <a:ea typeface="Cambria Math"/>
                                  </a:rPr>
                                  <m:t>⊥</m:t>
                                </m:r>
                              </m:sub>
                            </m:sSub>
                            <m:r>
                              <a:rPr lang="en-US" b="1" i="1" smtClean="0">
                                <a:solidFill>
                                  <a:schemeClr val="tx1"/>
                                </a:solidFill>
                                <a:latin typeface="Cambria Math"/>
                              </a:rPr>
                              <m:t>−</m:t>
                            </m:r>
                            <m:sSub>
                              <m:sSubPr>
                                <m:ctrlPr>
                                  <a:rPr lang="en-US" b="1" i="1">
                                    <a:solidFill>
                                      <a:schemeClr val="tx1"/>
                                    </a:solidFill>
                                    <a:latin typeface="Cambria Math" panose="02040503050406030204" pitchFamily="18" charset="0"/>
                                  </a:rPr>
                                </m:ctrlPr>
                              </m:sSubPr>
                              <m:e>
                                <m:r>
                                  <a:rPr lang="en-US" b="1" i="1">
                                    <a:solidFill>
                                      <a:schemeClr val="tx1"/>
                                    </a:solidFill>
                                    <a:latin typeface="Cambria Math"/>
                                  </a:rPr>
                                  <m:t>𝒌</m:t>
                                </m:r>
                              </m:e>
                              <m:sub>
                                <m:r>
                                  <a:rPr lang="en-US" b="1" i="1">
                                    <a:solidFill>
                                      <a:schemeClr val="tx1"/>
                                    </a:solidFill>
                                    <a:latin typeface="Cambria Math"/>
                                    <a:ea typeface="Cambria Math"/>
                                  </a:rPr>
                                  <m:t>⊥</m:t>
                                </m:r>
                              </m:sub>
                            </m:sSub>
                            <m:r>
                              <a:rPr lang="en-US" b="1" i="1" smtClean="0">
                                <a:solidFill>
                                  <a:schemeClr val="tx1"/>
                                </a:solidFill>
                                <a:latin typeface="Cambria Math"/>
                              </a:rPr>
                              <m:t>)</m:t>
                            </m:r>
                          </m:e>
                          <m:sup>
                            <m:r>
                              <a:rPr lang="en-US" b="1" i="1">
                                <a:solidFill>
                                  <a:schemeClr val="tx1"/>
                                </a:solidFill>
                                <a:latin typeface="Cambria Math"/>
                              </a:rPr>
                              <m:t>𝟐</m:t>
                            </m:r>
                          </m:sup>
                        </m:sSup>
                      </m:den>
                    </m:f>
                  </m:oMath>
                </a14:m>
                <a:endParaRPr lang="en-US" b="1" dirty="0" smtClean="0"/>
              </a:p>
              <a:p>
                <a:endParaRPr lang="en-US" sz="600" b="1" dirty="0" smtClean="0"/>
              </a:p>
              <a:p>
                <a:pPr lvl="1"/>
                <a:r>
                  <a:rPr lang="en-US" sz="1600" b="1" dirty="0" smtClean="0"/>
                  <a:t>Non-</a:t>
                </a:r>
                <a:r>
                  <a:rPr lang="en-US" sz="1600" b="1" dirty="0" err="1" smtClean="0"/>
                  <a:t>abelian</a:t>
                </a:r>
                <a:r>
                  <a:rPr lang="en-US" sz="1600" b="1" dirty="0" smtClean="0"/>
                  <a:t> equivalent of Bethe-</a:t>
                </a:r>
                <a:r>
                  <a:rPr lang="en-US" sz="1600" b="1" dirty="0" err="1" smtClean="0"/>
                  <a:t>Heitler</a:t>
                </a:r>
                <a:r>
                  <a:rPr lang="en-US" sz="1600" b="1" dirty="0" smtClean="0"/>
                  <a:t> limit</a:t>
                </a:r>
              </a:p>
              <a:p>
                <a:pPr lvl="1"/>
                <a:r>
                  <a:rPr lang="en-US" sz="1600" b="1" dirty="0" smtClean="0"/>
                  <a:t>Flat distribution at mid-rapidity</a:t>
                </a:r>
              </a:p>
              <a:p>
                <a:pPr lvl="1"/>
                <a:r>
                  <a:rPr lang="en-US" sz="1600" b="1" dirty="0"/>
                  <a:t>Multiple scattering amplitudes are summed incoherently</a:t>
                </a:r>
              </a:p>
              <a:p>
                <a:pPr lvl="1"/>
                <a:r>
                  <a:rPr lang="en-US" sz="1600" b="1" dirty="0" smtClean="0"/>
                  <a:t>Incoming quark is on-shell and massless</a:t>
                </a:r>
              </a:p>
            </p:txBody>
          </p:sp>
        </mc:Choice>
        <mc:Fallback xmlns="">
          <p:sp>
            <p:nvSpPr>
              <p:cNvPr id="60" name="Content Placeholder 59"/>
              <p:cNvSpPr>
                <a:spLocks noGrp="1" noRot="1" noChangeAspect="1" noMove="1" noResize="1" noEditPoints="1" noAdjustHandles="1" noChangeArrowheads="1" noChangeShapeType="1" noTextEdit="1"/>
              </p:cNvSpPr>
              <p:nvPr>
                <p:ph sz="half" idx="2"/>
              </p:nvPr>
            </p:nvSpPr>
            <p:spPr>
              <a:xfrm>
                <a:off x="323527" y="1609212"/>
                <a:ext cx="6004985" cy="2074061"/>
              </a:xfrm>
              <a:blipFill rotWithShape="0">
                <a:blip r:embed="rId2"/>
                <a:stretch>
                  <a:fillRect b="-1765"/>
                </a:stretch>
              </a:blipFill>
            </p:spPr>
            <p:txBody>
              <a:bodyPr/>
              <a:lstStyle/>
              <a:p>
                <a:r>
                  <a:rPr lang="en-US">
                    <a:noFill/>
                  </a:rPr>
                  <a:t> </a:t>
                </a:r>
              </a:p>
            </p:txBody>
          </p:sp>
        </mc:Fallback>
      </mc:AlternateContent>
      <p:grpSp>
        <p:nvGrpSpPr>
          <p:cNvPr id="2" name="Group 1"/>
          <p:cNvGrpSpPr/>
          <p:nvPr/>
        </p:nvGrpSpPr>
        <p:grpSpPr>
          <a:xfrm>
            <a:off x="5663474" y="912912"/>
            <a:ext cx="3256289" cy="2770361"/>
            <a:chOff x="5415955" y="903899"/>
            <a:chExt cx="3256289" cy="2770361"/>
          </a:xfrm>
        </p:grpSpPr>
        <p:grpSp>
          <p:nvGrpSpPr>
            <p:cNvPr id="44" name="Group 43"/>
            <p:cNvGrpSpPr/>
            <p:nvPr/>
          </p:nvGrpSpPr>
          <p:grpSpPr>
            <a:xfrm>
              <a:off x="5827190" y="1938428"/>
              <a:ext cx="2463066" cy="457200"/>
              <a:chOff x="3657600" y="1295400"/>
              <a:chExt cx="2463066" cy="457200"/>
            </a:xfrm>
          </p:grpSpPr>
          <p:grpSp>
            <p:nvGrpSpPr>
              <p:cNvPr id="21" name="Group 20"/>
              <p:cNvGrpSpPr/>
              <p:nvPr/>
            </p:nvGrpSpPr>
            <p:grpSpPr>
              <a:xfrm>
                <a:off x="3657600" y="1524000"/>
                <a:ext cx="990600" cy="0"/>
                <a:chOff x="3657600" y="1524000"/>
                <a:chExt cx="990600" cy="0"/>
              </a:xfrm>
            </p:grpSpPr>
            <p:cxnSp>
              <p:nvCxnSpPr>
                <p:cNvPr id="8" name="Straight Arrow Connector 7"/>
                <p:cNvCxnSpPr/>
                <p:nvPr/>
              </p:nvCxnSpPr>
              <p:spPr>
                <a:xfrm>
                  <a:off x="3657600" y="15240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191000" y="1524000"/>
                  <a:ext cx="457200"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4672866" y="1295400"/>
                <a:ext cx="457200" cy="4572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130066" y="1524000"/>
                <a:ext cx="990600" cy="0"/>
                <a:chOff x="3657600" y="1524000"/>
                <a:chExt cx="990600" cy="0"/>
              </a:xfrm>
            </p:grpSpPr>
            <p:cxnSp>
              <p:nvCxnSpPr>
                <p:cNvPr id="23" name="Straight Arrow Connector 22"/>
                <p:cNvCxnSpPr/>
                <p:nvPr/>
              </p:nvCxnSpPr>
              <p:spPr>
                <a:xfrm>
                  <a:off x="3657600" y="15240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191000" y="1524000"/>
                  <a:ext cx="457200" cy="0"/>
                </a:xfrm>
                <a:prstGeom prst="straightConnector1">
                  <a:avLst/>
                </a:prstGeom>
                <a:ln w="19050">
                  <a:tailEnd type="none"/>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rot="16200000">
              <a:off x="6431740" y="2890928"/>
              <a:ext cx="1278633" cy="288032"/>
              <a:chOff x="4851307" y="3649760"/>
              <a:chExt cx="1278633" cy="288032"/>
            </a:xfrm>
          </p:grpSpPr>
          <p:grpSp>
            <p:nvGrpSpPr>
              <p:cNvPr id="48" name="Group 47"/>
              <p:cNvGrpSpPr/>
              <p:nvPr/>
            </p:nvGrpSpPr>
            <p:grpSpPr>
              <a:xfrm>
                <a:off x="5139339" y="3717032"/>
                <a:ext cx="990601" cy="154140"/>
                <a:chOff x="5139339" y="3717032"/>
                <a:chExt cx="990601" cy="154140"/>
              </a:xfrm>
            </p:grpSpPr>
            <p:sp>
              <p:nvSpPr>
                <p:cNvPr id="33" name="Freeform 32"/>
                <p:cNvSpPr/>
                <p:nvPr/>
              </p:nvSpPr>
              <p:spPr>
                <a:xfrm>
                  <a:off x="5139339" y="3717032"/>
                  <a:ext cx="533401" cy="153488"/>
                </a:xfrm>
                <a:custGeom>
                  <a:avLst/>
                  <a:gdLst>
                    <a:gd name="connsiteX0" fmla="*/ 0 w 6400800"/>
                    <a:gd name="connsiteY0" fmla="*/ 927458 h 1841860"/>
                    <a:gd name="connsiteX1" fmla="*/ 450376 w 6400800"/>
                    <a:gd name="connsiteY1" fmla="*/ 26706 h 1841860"/>
                    <a:gd name="connsiteX2" fmla="*/ 1364776 w 6400800"/>
                    <a:gd name="connsiteY2" fmla="*/ 1841858 h 1841860"/>
                    <a:gd name="connsiteX3" fmla="*/ 2265528 w 6400800"/>
                    <a:gd name="connsiteY3" fmla="*/ 13058 h 1841860"/>
                    <a:gd name="connsiteX4" fmla="*/ 3207224 w 6400800"/>
                    <a:gd name="connsiteY4" fmla="*/ 1841858 h 1841860"/>
                    <a:gd name="connsiteX5" fmla="*/ 4080681 w 6400800"/>
                    <a:gd name="connsiteY5" fmla="*/ 13058 h 1841860"/>
                    <a:gd name="connsiteX6" fmla="*/ 5008728 w 6400800"/>
                    <a:gd name="connsiteY6" fmla="*/ 1841858 h 1841860"/>
                    <a:gd name="connsiteX7" fmla="*/ 5923128 w 6400800"/>
                    <a:gd name="connsiteY7" fmla="*/ 26706 h 1841860"/>
                    <a:gd name="connsiteX8" fmla="*/ 6400800 w 6400800"/>
                    <a:gd name="connsiteY8" fmla="*/ 927458 h 184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1841860">
                      <a:moveTo>
                        <a:pt x="0" y="927458"/>
                      </a:moveTo>
                      <a:cubicBezTo>
                        <a:pt x="111456" y="400882"/>
                        <a:pt x="222913" y="-125694"/>
                        <a:pt x="450376" y="26706"/>
                      </a:cubicBezTo>
                      <a:cubicBezTo>
                        <a:pt x="677839" y="179106"/>
                        <a:pt x="1062251" y="1844133"/>
                        <a:pt x="1364776" y="1841858"/>
                      </a:cubicBezTo>
                      <a:cubicBezTo>
                        <a:pt x="1667301" y="1839583"/>
                        <a:pt x="1958453" y="13058"/>
                        <a:pt x="2265528" y="13058"/>
                      </a:cubicBezTo>
                      <a:cubicBezTo>
                        <a:pt x="2572603" y="13058"/>
                        <a:pt x="2904699" y="1841858"/>
                        <a:pt x="3207224" y="1841858"/>
                      </a:cubicBezTo>
                      <a:cubicBezTo>
                        <a:pt x="3509749" y="1841858"/>
                        <a:pt x="3780430" y="13058"/>
                        <a:pt x="4080681" y="13058"/>
                      </a:cubicBezTo>
                      <a:cubicBezTo>
                        <a:pt x="4380932" y="13058"/>
                        <a:pt x="4701654" y="1839583"/>
                        <a:pt x="5008728" y="1841858"/>
                      </a:cubicBezTo>
                      <a:cubicBezTo>
                        <a:pt x="5315802" y="1844133"/>
                        <a:pt x="5691116" y="179106"/>
                        <a:pt x="5923128" y="26706"/>
                      </a:cubicBezTo>
                      <a:cubicBezTo>
                        <a:pt x="6155140" y="-125694"/>
                        <a:pt x="6277970" y="400882"/>
                        <a:pt x="6400800" y="927458"/>
                      </a:cubicBezTo>
                    </a:path>
                  </a:pathLst>
                </a:custGeom>
                <a:ln w="19050">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5672740" y="3717032"/>
                  <a:ext cx="457200" cy="154140"/>
                </a:xfrm>
                <a:custGeom>
                  <a:avLst/>
                  <a:gdLst>
                    <a:gd name="connsiteX0" fmla="*/ 0 w 5486400"/>
                    <a:gd name="connsiteY0" fmla="*/ 909618 h 1849678"/>
                    <a:gd name="connsiteX1" fmla="*/ 441435 w 5486400"/>
                    <a:gd name="connsiteY1" fmla="*/ 1824018 h 1849678"/>
                    <a:gd name="connsiteX2" fmla="*/ 1355835 w 5486400"/>
                    <a:gd name="connsiteY2" fmla="*/ 10983 h 1849678"/>
                    <a:gd name="connsiteX3" fmla="*/ 2270235 w 5486400"/>
                    <a:gd name="connsiteY3" fmla="*/ 1824018 h 1849678"/>
                    <a:gd name="connsiteX4" fmla="*/ 3216166 w 5486400"/>
                    <a:gd name="connsiteY4" fmla="*/ 10983 h 1849678"/>
                    <a:gd name="connsiteX5" fmla="*/ 4114800 w 5486400"/>
                    <a:gd name="connsiteY5" fmla="*/ 1839783 h 1849678"/>
                    <a:gd name="connsiteX6" fmla="*/ 5029200 w 5486400"/>
                    <a:gd name="connsiteY6" fmla="*/ 26749 h 1849678"/>
                    <a:gd name="connsiteX7" fmla="*/ 5486400 w 5486400"/>
                    <a:gd name="connsiteY7" fmla="*/ 925383 h 184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400" h="1849678">
                      <a:moveTo>
                        <a:pt x="0" y="909618"/>
                      </a:moveTo>
                      <a:cubicBezTo>
                        <a:pt x="107731" y="1441704"/>
                        <a:pt x="215463" y="1973790"/>
                        <a:pt x="441435" y="1824018"/>
                      </a:cubicBezTo>
                      <a:cubicBezTo>
                        <a:pt x="667407" y="1674246"/>
                        <a:pt x="1051035" y="10983"/>
                        <a:pt x="1355835" y="10983"/>
                      </a:cubicBezTo>
                      <a:cubicBezTo>
                        <a:pt x="1660635" y="10983"/>
                        <a:pt x="1960180" y="1824018"/>
                        <a:pt x="2270235" y="1824018"/>
                      </a:cubicBezTo>
                      <a:cubicBezTo>
                        <a:pt x="2580290" y="1824018"/>
                        <a:pt x="2908739" y="8356"/>
                        <a:pt x="3216166" y="10983"/>
                      </a:cubicBezTo>
                      <a:cubicBezTo>
                        <a:pt x="3523593" y="13610"/>
                        <a:pt x="3812628" y="1837155"/>
                        <a:pt x="4114800" y="1839783"/>
                      </a:cubicBezTo>
                      <a:cubicBezTo>
                        <a:pt x="4416972" y="1842411"/>
                        <a:pt x="4800600" y="179149"/>
                        <a:pt x="5029200" y="26749"/>
                      </a:cubicBezTo>
                      <a:cubicBezTo>
                        <a:pt x="5257800" y="-125651"/>
                        <a:pt x="5372100" y="399866"/>
                        <a:pt x="5486400" y="92538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Flowchart: Summing Junction 38"/>
              <p:cNvSpPr/>
              <p:nvPr/>
            </p:nvSpPr>
            <p:spPr>
              <a:xfrm rot="5400000">
                <a:off x="4851307" y="3649760"/>
                <a:ext cx="288032" cy="288032"/>
              </a:xfrm>
              <a:prstGeom prst="flowChartSummingJunction">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rot="18657400">
              <a:off x="6958623" y="1490619"/>
              <a:ext cx="990601" cy="154140"/>
              <a:chOff x="3657599" y="1664804"/>
              <a:chExt cx="990601" cy="154140"/>
            </a:xfrm>
          </p:grpSpPr>
          <p:sp>
            <p:nvSpPr>
              <p:cNvPr id="41" name="Freeform 40"/>
              <p:cNvSpPr/>
              <p:nvPr/>
            </p:nvSpPr>
            <p:spPr>
              <a:xfrm>
                <a:off x="3657599" y="1664804"/>
                <a:ext cx="533401" cy="153488"/>
              </a:xfrm>
              <a:custGeom>
                <a:avLst/>
                <a:gdLst>
                  <a:gd name="connsiteX0" fmla="*/ 0 w 6400800"/>
                  <a:gd name="connsiteY0" fmla="*/ 927458 h 1841860"/>
                  <a:gd name="connsiteX1" fmla="*/ 450376 w 6400800"/>
                  <a:gd name="connsiteY1" fmla="*/ 26706 h 1841860"/>
                  <a:gd name="connsiteX2" fmla="*/ 1364776 w 6400800"/>
                  <a:gd name="connsiteY2" fmla="*/ 1841858 h 1841860"/>
                  <a:gd name="connsiteX3" fmla="*/ 2265528 w 6400800"/>
                  <a:gd name="connsiteY3" fmla="*/ 13058 h 1841860"/>
                  <a:gd name="connsiteX4" fmla="*/ 3207224 w 6400800"/>
                  <a:gd name="connsiteY4" fmla="*/ 1841858 h 1841860"/>
                  <a:gd name="connsiteX5" fmla="*/ 4080681 w 6400800"/>
                  <a:gd name="connsiteY5" fmla="*/ 13058 h 1841860"/>
                  <a:gd name="connsiteX6" fmla="*/ 5008728 w 6400800"/>
                  <a:gd name="connsiteY6" fmla="*/ 1841858 h 1841860"/>
                  <a:gd name="connsiteX7" fmla="*/ 5923128 w 6400800"/>
                  <a:gd name="connsiteY7" fmla="*/ 26706 h 1841860"/>
                  <a:gd name="connsiteX8" fmla="*/ 6400800 w 6400800"/>
                  <a:gd name="connsiteY8" fmla="*/ 927458 h 184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0" h="1841860">
                    <a:moveTo>
                      <a:pt x="0" y="927458"/>
                    </a:moveTo>
                    <a:cubicBezTo>
                      <a:pt x="111456" y="400882"/>
                      <a:pt x="222913" y="-125694"/>
                      <a:pt x="450376" y="26706"/>
                    </a:cubicBezTo>
                    <a:cubicBezTo>
                      <a:pt x="677839" y="179106"/>
                      <a:pt x="1062251" y="1844133"/>
                      <a:pt x="1364776" y="1841858"/>
                    </a:cubicBezTo>
                    <a:cubicBezTo>
                      <a:pt x="1667301" y="1839583"/>
                      <a:pt x="1958453" y="13058"/>
                      <a:pt x="2265528" y="13058"/>
                    </a:cubicBezTo>
                    <a:cubicBezTo>
                      <a:pt x="2572603" y="13058"/>
                      <a:pt x="2904699" y="1841858"/>
                      <a:pt x="3207224" y="1841858"/>
                    </a:cubicBezTo>
                    <a:cubicBezTo>
                      <a:pt x="3509749" y="1841858"/>
                      <a:pt x="3780430" y="13058"/>
                      <a:pt x="4080681" y="13058"/>
                    </a:cubicBezTo>
                    <a:cubicBezTo>
                      <a:pt x="4380932" y="13058"/>
                      <a:pt x="4701654" y="1839583"/>
                      <a:pt x="5008728" y="1841858"/>
                    </a:cubicBezTo>
                    <a:cubicBezTo>
                      <a:pt x="5315802" y="1844133"/>
                      <a:pt x="5691116" y="179106"/>
                      <a:pt x="5923128" y="26706"/>
                    </a:cubicBezTo>
                    <a:cubicBezTo>
                      <a:pt x="6155140" y="-125694"/>
                      <a:pt x="6277970" y="400882"/>
                      <a:pt x="6400800" y="927458"/>
                    </a:cubicBezTo>
                  </a:path>
                </a:pathLst>
              </a:custGeom>
              <a:ln w="19050">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191000" y="1664804"/>
                <a:ext cx="457200" cy="154140"/>
              </a:xfrm>
              <a:custGeom>
                <a:avLst/>
                <a:gdLst>
                  <a:gd name="connsiteX0" fmla="*/ 0 w 5486400"/>
                  <a:gd name="connsiteY0" fmla="*/ 909618 h 1849678"/>
                  <a:gd name="connsiteX1" fmla="*/ 441435 w 5486400"/>
                  <a:gd name="connsiteY1" fmla="*/ 1824018 h 1849678"/>
                  <a:gd name="connsiteX2" fmla="*/ 1355835 w 5486400"/>
                  <a:gd name="connsiteY2" fmla="*/ 10983 h 1849678"/>
                  <a:gd name="connsiteX3" fmla="*/ 2270235 w 5486400"/>
                  <a:gd name="connsiteY3" fmla="*/ 1824018 h 1849678"/>
                  <a:gd name="connsiteX4" fmla="*/ 3216166 w 5486400"/>
                  <a:gd name="connsiteY4" fmla="*/ 10983 h 1849678"/>
                  <a:gd name="connsiteX5" fmla="*/ 4114800 w 5486400"/>
                  <a:gd name="connsiteY5" fmla="*/ 1839783 h 1849678"/>
                  <a:gd name="connsiteX6" fmla="*/ 5029200 w 5486400"/>
                  <a:gd name="connsiteY6" fmla="*/ 26749 h 1849678"/>
                  <a:gd name="connsiteX7" fmla="*/ 5486400 w 5486400"/>
                  <a:gd name="connsiteY7" fmla="*/ 925383 h 1849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6400" h="1849678">
                    <a:moveTo>
                      <a:pt x="0" y="909618"/>
                    </a:moveTo>
                    <a:cubicBezTo>
                      <a:pt x="107731" y="1441704"/>
                      <a:pt x="215463" y="1973790"/>
                      <a:pt x="441435" y="1824018"/>
                    </a:cubicBezTo>
                    <a:cubicBezTo>
                      <a:pt x="667407" y="1674246"/>
                      <a:pt x="1051035" y="10983"/>
                      <a:pt x="1355835" y="10983"/>
                    </a:cubicBezTo>
                    <a:cubicBezTo>
                      <a:pt x="1660635" y="10983"/>
                      <a:pt x="1960180" y="1824018"/>
                      <a:pt x="2270235" y="1824018"/>
                    </a:cubicBezTo>
                    <a:cubicBezTo>
                      <a:pt x="2580290" y="1824018"/>
                      <a:pt x="2908739" y="8356"/>
                      <a:pt x="3216166" y="10983"/>
                    </a:cubicBezTo>
                    <a:cubicBezTo>
                      <a:pt x="3523593" y="13610"/>
                      <a:pt x="3812628" y="1837155"/>
                      <a:pt x="4114800" y="1839783"/>
                    </a:cubicBezTo>
                    <a:cubicBezTo>
                      <a:pt x="4416972" y="1842411"/>
                      <a:pt x="4800600" y="179149"/>
                      <a:pt x="5029200" y="26749"/>
                    </a:cubicBezTo>
                    <a:cubicBezTo>
                      <a:pt x="5257800" y="-125651"/>
                      <a:pt x="5372100" y="399866"/>
                      <a:pt x="5486400" y="925383"/>
                    </a:cubicBez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0" name="TextBox 49"/>
                <p:cNvSpPr txBox="1"/>
                <p:nvPr/>
              </p:nvSpPr>
              <p:spPr>
                <a:xfrm>
                  <a:off x="7157855" y="2698938"/>
                  <a:ext cx="15143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accent2"/>
                            </a:solidFill>
                            <a:latin typeface="Cambria Math"/>
                          </a:rPr>
                          <m:t>𝒒</m:t>
                        </m:r>
                        <m:r>
                          <a:rPr lang="en-US" sz="1400" b="1" i="1" smtClean="0">
                            <a:solidFill>
                              <a:schemeClr val="accent2"/>
                            </a:solidFill>
                            <a:latin typeface="Cambria Math"/>
                          </a:rPr>
                          <m:t>=[</m:t>
                        </m:r>
                        <m:sSup>
                          <m:sSupPr>
                            <m:ctrlPr>
                              <a:rPr lang="en-US" sz="1400" b="1" i="1" smtClean="0">
                                <a:solidFill>
                                  <a:schemeClr val="accent2"/>
                                </a:solidFill>
                                <a:latin typeface="Cambria Math" panose="02040503050406030204" pitchFamily="18" charset="0"/>
                              </a:rPr>
                            </m:ctrlPr>
                          </m:sSupPr>
                          <m:e>
                            <m:r>
                              <a:rPr lang="en-US" sz="1400" b="1" i="1" smtClean="0">
                                <a:solidFill>
                                  <a:schemeClr val="accent2"/>
                                </a:solidFill>
                                <a:latin typeface="Cambria Math"/>
                              </a:rPr>
                              <m:t>𝒒</m:t>
                            </m:r>
                          </m:e>
                          <m:sup>
                            <m:r>
                              <a:rPr lang="en-US" sz="1400" b="1" i="1" smtClean="0">
                                <a:solidFill>
                                  <a:schemeClr val="accent2"/>
                                </a:solidFill>
                                <a:latin typeface="Cambria Math"/>
                              </a:rPr>
                              <m:t>+</m:t>
                            </m:r>
                          </m:sup>
                        </m:sSup>
                        <m:r>
                          <a:rPr lang="en-US" sz="1400" b="1" i="1" smtClean="0">
                            <a:solidFill>
                              <a:schemeClr val="accent2"/>
                            </a:solidFill>
                            <a:latin typeface="Cambria Math"/>
                          </a:rPr>
                          <m:t>,</m:t>
                        </m:r>
                        <m:sSup>
                          <m:sSupPr>
                            <m:ctrlPr>
                              <a:rPr lang="en-US" sz="1400" b="1" i="1">
                                <a:solidFill>
                                  <a:schemeClr val="accent2"/>
                                </a:solidFill>
                                <a:latin typeface="Cambria Math" panose="02040503050406030204" pitchFamily="18" charset="0"/>
                              </a:rPr>
                            </m:ctrlPr>
                          </m:sSupPr>
                          <m:e>
                            <m:r>
                              <a:rPr lang="en-US" sz="1400" b="1" i="1">
                                <a:solidFill>
                                  <a:schemeClr val="accent2"/>
                                </a:solidFill>
                                <a:latin typeface="Cambria Math"/>
                              </a:rPr>
                              <m:t>𝒒</m:t>
                            </m:r>
                          </m:e>
                          <m:sup>
                            <m:r>
                              <a:rPr lang="en-US" sz="1400" b="1" i="1" smtClean="0">
                                <a:solidFill>
                                  <a:schemeClr val="accent2"/>
                                </a:solidFill>
                                <a:latin typeface="Cambria Math"/>
                              </a:rPr>
                              <m:t>−</m:t>
                            </m:r>
                          </m:sup>
                        </m:sSup>
                        <m:r>
                          <a:rPr lang="en-US" sz="1400" b="1" i="1" smtClean="0">
                            <a:solidFill>
                              <a:schemeClr val="accent2"/>
                            </a:solidFill>
                            <a:latin typeface="Cambria Math"/>
                          </a:rPr>
                          <m:t>,</m:t>
                        </m:r>
                        <m:sSub>
                          <m:sSubPr>
                            <m:ctrlPr>
                              <a:rPr lang="en-US" sz="1400" b="1" i="1">
                                <a:solidFill>
                                  <a:schemeClr val="accent2"/>
                                </a:solidFill>
                                <a:latin typeface="Cambria Math" panose="02040503050406030204" pitchFamily="18" charset="0"/>
                              </a:rPr>
                            </m:ctrlPr>
                          </m:sSubPr>
                          <m:e>
                            <m:r>
                              <a:rPr lang="en-US" sz="1400" b="1" i="1" smtClean="0">
                                <a:solidFill>
                                  <a:schemeClr val="accent2"/>
                                </a:solidFill>
                                <a:latin typeface="Cambria Math"/>
                              </a:rPr>
                              <m:t>𝒒</m:t>
                            </m:r>
                          </m:e>
                          <m:sub>
                            <m:r>
                              <a:rPr lang="en-US" sz="1400" b="1" i="1">
                                <a:solidFill>
                                  <a:schemeClr val="accent2"/>
                                </a:solidFill>
                                <a:latin typeface="Cambria Math"/>
                                <a:ea typeface="Cambria Math"/>
                              </a:rPr>
                              <m:t>⊥</m:t>
                            </m:r>
                          </m:sub>
                        </m:sSub>
                        <m:r>
                          <a:rPr lang="en-US" sz="1400" b="1" i="1" smtClean="0">
                            <a:solidFill>
                              <a:schemeClr val="accent2"/>
                            </a:solidFill>
                            <a:latin typeface="Cambria Math"/>
                          </a:rPr>
                          <m:t>]</m:t>
                        </m:r>
                      </m:oMath>
                    </m:oMathPara>
                  </a14:m>
                  <a:endParaRPr lang="en-US" sz="1400" b="1" dirty="0">
                    <a:solidFill>
                      <a:schemeClr val="accent2"/>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157855" y="2698938"/>
                  <a:ext cx="1514389" cy="307777"/>
                </a:xfrm>
                <a:prstGeom prst="rect">
                  <a:avLst/>
                </a:prstGeom>
                <a:blipFill rotWithShape="1">
                  <a:blip r:embed="rId3"/>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17011" y="903899"/>
                  <a:ext cx="1993046" cy="5332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accent2"/>
                            </a:solidFill>
                            <a:latin typeface="Cambria Math"/>
                          </a:rPr>
                          <m:t>𝒌</m:t>
                        </m:r>
                        <m:r>
                          <a:rPr lang="en-US" sz="1400" b="1" i="1" smtClean="0">
                            <a:solidFill>
                              <a:schemeClr val="accent2"/>
                            </a:solidFill>
                            <a:latin typeface="Cambria Math"/>
                          </a:rPr>
                          <m:t>=[</m:t>
                        </m:r>
                        <m:r>
                          <a:rPr lang="en-US" sz="1400" b="1" i="1" smtClean="0">
                            <a:solidFill>
                              <a:schemeClr val="accent2"/>
                            </a:solidFill>
                            <a:latin typeface="Cambria Math"/>
                            <a:ea typeface="Cambria Math"/>
                          </a:rPr>
                          <m:t>𝝎</m:t>
                        </m:r>
                        <m:r>
                          <a:rPr lang="en-US" sz="1400" b="1" i="1" smtClean="0">
                            <a:solidFill>
                              <a:schemeClr val="accent2"/>
                            </a:solidFill>
                            <a:latin typeface="Cambria Math"/>
                            <a:ea typeface="Cambria Math"/>
                          </a:rPr>
                          <m:t>=</m:t>
                        </m:r>
                        <m:r>
                          <a:rPr lang="en-US" sz="1400" b="1" i="1" smtClean="0">
                            <a:solidFill>
                              <a:schemeClr val="accent2"/>
                            </a:solidFill>
                            <a:latin typeface="Cambria Math"/>
                            <a:ea typeface="Cambria Math"/>
                          </a:rPr>
                          <m:t>𝒙</m:t>
                        </m:r>
                        <m:sSup>
                          <m:sSupPr>
                            <m:ctrlPr>
                              <a:rPr lang="en-US" sz="1400" b="1" i="1">
                                <a:solidFill>
                                  <a:schemeClr val="accent2"/>
                                </a:solidFill>
                                <a:latin typeface="Cambria Math" panose="02040503050406030204" pitchFamily="18" charset="0"/>
                              </a:rPr>
                            </m:ctrlPr>
                          </m:sSupPr>
                          <m:e>
                            <m:r>
                              <a:rPr lang="en-US" sz="1400" b="1" i="1">
                                <a:solidFill>
                                  <a:schemeClr val="accent2"/>
                                </a:solidFill>
                                <a:latin typeface="Cambria Math"/>
                              </a:rPr>
                              <m:t>𝑬</m:t>
                            </m:r>
                          </m:e>
                          <m:sup>
                            <m:r>
                              <a:rPr lang="en-US" sz="1400" b="1" i="1">
                                <a:solidFill>
                                  <a:schemeClr val="accent2"/>
                                </a:solidFill>
                                <a:latin typeface="Cambria Math"/>
                              </a:rPr>
                              <m:t>+</m:t>
                            </m:r>
                          </m:sup>
                        </m:sSup>
                        <m:r>
                          <a:rPr lang="en-US" sz="1400" b="1" i="1" smtClean="0">
                            <a:solidFill>
                              <a:schemeClr val="accent2"/>
                            </a:solidFill>
                            <a:latin typeface="Cambria Math" panose="02040503050406030204" pitchFamily="18" charset="0"/>
                          </a:rPr>
                          <m:t>,</m:t>
                        </m:r>
                        <m:box>
                          <m:boxPr>
                            <m:ctrlPr>
                              <a:rPr lang="en-US" sz="1400" b="1" i="1">
                                <a:solidFill>
                                  <a:schemeClr val="accent2"/>
                                </a:solidFill>
                                <a:latin typeface="Cambria Math" panose="02040503050406030204" pitchFamily="18" charset="0"/>
                              </a:rPr>
                            </m:ctrlPr>
                          </m:boxPr>
                          <m:e>
                            <m:f>
                              <m:fPr>
                                <m:ctrlPr>
                                  <a:rPr lang="en-US" sz="1400" b="1" i="1">
                                    <a:solidFill>
                                      <a:schemeClr val="accent2"/>
                                    </a:solidFill>
                                    <a:latin typeface="Cambria Math" panose="02040503050406030204" pitchFamily="18" charset="0"/>
                                  </a:rPr>
                                </m:ctrlPr>
                              </m:fPr>
                              <m:num>
                                <m:sSubSup>
                                  <m:sSubSupPr>
                                    <m:ctrlPr>
                                      <a:rPr lang="en-US" sz="1400" b="1" i="1">
                                        <a:solidFill>
                                          <a:schemeClr val="accent2"/>
                                        </a:solidFill>
                                        <a:latin typeface="Cambria Math" panose="02040503050406030204" pitchFamily="18" charset="0"/>
                                      </a:rPr>
                                    </m:ctrlPr>
                                  </m:sSubSupPr>
                                  <m:e>
                                    <m:r>
                                      <a:rPr lang="en-US" sz="1400" b="1" i="1">
                                        <a:solidFill>
                                          <a:schemeClr val="accent2"/>
                                        </a:solidFill>
                                        <a:latin typeface="Cambria Math"/>
                                      </a:rPr>
                                      <m:t>𝒌</m:t>
                                    </m:r>
                                  </m:e>
                                  <m:sub>
                                    <m:r>
                                      <a:rPr lang="en-US" sz="1400" b="1" i="1">
                                        <a:solidFill>
                                          <a:schemeClr val="accent2"/>
                                        </a:solidFill>
                                        <a:latin typeface="Cambria Math"/>
                                        <a:ea typeface="Cambria Math"/>
                                      </a:rPr>
                                      <m:t>⊥</m:t>
                                    </m:r>
                                  </m:sub>
                                  <m:sup>
                                    <m:r>
                                      <a:rPr lang="en-US" sz="1400" b="1" i="1">
                                        <a:solidFill>
                                          <a:schemeClr val="accent2"/>
                                        </a:solidFill>
                                        <a:latin typeface="Cambria Math"/>
                                      </a:rPr>
                                      <m:t>𝟐</m:t>
                                    </m:r>
                                  </m:sup>
                                </m:sSubSup>
                              </m:num>
                              <m:den>
                                <m:r>
                                  <a:rPr lang="en-US" sz="1400" b="1" i="1">
                                    <a:solidFill>
                                      <a:schemeClr val="accent2"/>
                                    </a:solidFill>
                                    <a:latin typeface="Cambria Math"/>
                                    <a:ea typeface="Cambria Math"/>
                                  </a:rPr>
                                  <m:t>𝝎</m:t>
                                </m:r>
                              </m:den>
                            </m:f>
                          </m:e>
                        </m:box>
                        <m:r>
                          <a:rPr lang="en-US" sz="1400" b="1" i="1" smtClean="0">
                            <a:solidFill>
                              <a:schemeClr val="accent2"/>
                            </a:solidFill>
                            <a:latin typeface="Cambria Math"/>
                          </a:rPr>
                          <m:t>,</m:t>
                        </m:r>
                        <m:sSub>
                          <m:sSubPr>
                            <m:ctrlPr>
                              <a:rPr lang="en-US" sz="1400" b="1" i="1" smtClean="0">
                                <a:solidFill>
                                  <a:schemeClr val="accent2"/>
                                </a:solidFill>
                                <a:latin typeface="Cambria Math" panose="02040503050406030204" pitchFamily="18" charset="0"/>
                              </a:rPr>
                            </m:ctrlPr>
                          </m:sSubPr>
                          <m:e>
                            <m:r>
                              <a:rPr lang="en-US" sz="1400" b="1" i="1" smtClean="0">
                                <a:solidFill>
                                  <a:schemeClr val="accent2"/>
                                </a:solidFill>
                                <a:latin typeface="Cambria Math"/>
                              </a:rPr>
                              <m:t>𝒌</m:t>
                            </m:r>
                          </m:e>
                          <m:sub>
                            <m:r>
                              <a:rPr lang="en-US" sz="1400" b="1" i="1" smtClean="0">
                                <a:solidFill>
                                  <a:schemeClr val="accent2"/>
                                </a:solidFill>
                                <a:latin typeface="Cambria Math"/>
                                <a:ea typeface="Cambria Math"/>
                              </a:rPr>
                              <m:t>⊥</m:t>
                            </m:r>
                          </m:sub>
                        </m:sSub>
                        <m:r>
                          <a:rPr lang="en-US" sz="1400" b="1" i="1" smtClean="0">
                            <a:solidFill>
                              <a:schemeClr val="accent2"/>
                            </a:solidFill>
                            <a:latin typeface="Cambria Math"/>
                          </a:rPr>
                          <m:t>]</m:t>
                        </m:r>
                      </m:oMath>
                    </m:oMathPara>
                  </a14:m>
                  <a:endParaRPr lang="en-US" sz="1400" b="1" dirty="0">
                    <a:solidFill>
                      <a:schemeClr val="accent2"/>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617011" y="903899"/>
                  <a:ext cx="1993046" cy="533223"/>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415955" y="1840429"/>
                  <a:ext cx="137550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accent2"/>
                            </a:solidFill>
                            <a:latin typeface="Cambria Math"/>
                          </a:rPr>
                          <m:t>𝒑</m:t>
                        </m:r>
                        <m:r>
                          <a:rPr lang="en-US" sz="1400" b="1" i="1" smtClean="0">
                            <a:solidFill>
                              <a:schemeClr val="accent2"/>
                            </a:solidFill>
                            <a:latin typeface="Cambria Math"/>
                          </a:rPr>
                          <m:t>=[</m:t>
                        </m:r>
                        <m:sSup>
                          <m:sSupPr>
                            <m:ctrlPr>
                              <a:rPr lang="en-US" sz="1400" b="1" i="1">
                                <a:solidFill>
                                  <a:schemeClr val="accent2"/>
                                </a:solidFill>
                                <a:latin typeface="Cambria Math" panose="02040503050406030204" pitchFamily="18" charset="0"/>
                              </a:rPr>
                            </m:ctrlPr>
                          </m:sSupPr>
                          <m:e>
                            <m:r>
                              <a:rPr lang="en-US" sz="1400" b="1" i="1" smtClean="0">
                                <a:solidFill>
                                  <a:schemeClr val="accent2"/>
                                </a:solidFill>
                                <a:latin typeface="Cambria Math"/>
                              </a:rPr>
                              <m:t>𝑬</m:t>
                            </m:r>
                          </m:e>
                          <m:sup>
                            <m:r>
                              <a:rPr lang="en-US" sz="1400" b="1" i="1" smtClean="0">
                                <a:solidFill>
                                  <a:schemeClr val="accent2"/>
                                </a:solidFill>
                                <a:latin typeface="Cambria Math"/>
                              </a:rPr>
                              <m:t>+</m:t>
                            </m:r>
                          </m:sup>
                        </m:sSup>
                        <m:r>
                          <a:rPr lang="en-US" sz="1400" b="1" i="1" smtClean="0">
                            <a:solidFill>
                              <a:schemeClr val="accent2"/>
                            </a:solidFill>
                            <a:latin typeface="Cambria Math"/>
                          </a:rPr>
                          <m:t>,</m:t>
                        </m:r>
                        <m:sSup>
                          <m:sSupPr>
                            <m:ctrlPr>
                              <a:rPr lang="en-US" sz="1400" b="1" i="1">
                                <a:solidFill>
                                  <a:schemeClr val="accent2"/>
                                </a:solidFill>
                                <a:latin typeface="Cambria Math" panose="02040503050406030204" pitchFamily="18" charset="0"/>
                              </a:rPr>
                            </m:ctrlPr>
                          </m:sSupPr>
                          <m:e>
                            <m:r>
                              <a:rPr lang="en-US" sz="1400" b="1" i="1">
                                <a:solidFill>
                                  <a:schemeClr val="accent2"/>
                                </a:solidFill>
                                <a:latin typeface="Cambria Math"/>
                              </a:rPr>
                              <m:t>𝑬</m:t>
                            </m:r>
                          </m:e>
                          <m:sup>
                            <m:r>
                              <a:rPr lang="en-US" sz="1400" b="1" i="1">
                                <a:solidFill>
                                  <a:schemeClr val="accent2"/>
                                </a:solidFill>
                                <a:latin typeface="Cambria Math"/>
                              </a:rPr>
                              <m:t>+</m:t>
                            </m:r>
                          </m:sup>
                        </m:sSup>
                        <m:r>
                          <a:rPr lang="en-US" sz="1400" b="1" i="1" smtClean="0">
                            <a:solidFill>
                              <a:schemeClr val="accent2"/>
                            </a:solidFill>
                            <a:latin typeface="Cambria Math" panose="02040503050406030204" pitchFamily="18" charset="0"/>
                          </a:rPr>
                          <m:t>,</m:t>
                        </m:r>
                        <m:r>
                          <a:rPr lang="en-US" sz="1400" b="1" i="1" smtClean="0">
                            <a:solidFill>
                              <a:schemeClr val="accent2"/>
                            </a:solidFill>
                            <a:latin typeface="Cambria Math" panose="02040503050406030204" pitchFamily="18" charset="0"/>
                          </a:rPr>
                          <m:t>𝟎</m:t>
                        </m:r>
                        <m:r>
                          <a:rPr lang="en-US" sz="1400" b="1" i="1" smtClean="0">
                            <a:solidFill>
                              <a:schemeClr val="accent2"/>
                            </a:solidFill>
                            <a:latin typeface="Cambria Math"/>
                          </a:rPr>
                          <m:t>]</m:t>
                        </m:r>
                      </m:oMath>
                    </m:oMathPara>
                  </a14:m>
                  <a:endParaRPr lang="en-US" sz="1400" b="1" dirty="0">
                    <a:solidFill>
                      <a:schemeClr val="accent2"/>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415955" y="1840429"/>
                  <a:ext cx="1375505" cy="307777"/>
                </a:xfrm>
                <a:prstGeom prst="rect">
                  <a:avLst/>
                </a:prstGeom>
                <a:blipFill rotWithShape="0">
                  <a:blip r:embed="rId5"/>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8014495" y="1837945"/>
                  <a:ext cx="39087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400" b="1" i="1" smtClean="0">
                                <a:solidFill>
                                  <a:schemeClr val="accent2"/>
                                </a:solidFill>
                                <a:latin typeface="Cambria Math" panose="02040503050406030204" pitchFamily="18" charset="0"/>
                              </a:rPr>
                            </m:ctrlPr>
                          </m:sSupPr>
                          <m:e>
                            <m:r>
                              <a:rPr lang="en-US" sz="1400" b="1" i="1" smtClean="0">
                                <a:solidFill>
                                  <a:schemeClr val="accent2"/>
                                </a:solidFill>
                                <a:latin typeface="Cambria Math"/>
                              </a:rPr>
                              <m:t>𝒑</m:t>
                            </m:r>
                          </m:e>
                          <m:sup>
                            <m:r>
                              <a:rPr lang="en-US" sz="1400" b="1" i="1" smtClean="0">
                                <a:solidFill>
                                  <a:schemeClr val="accent2"/>
                                </a:solidFill>
                                <a:latin typeface="Cambria Math" panose="02040503050406030204" pitchFamily="18" charset="0"/>
                              </a:rPr>
                              <m:t>′</m:t>
                            </m:r>
                          </m:sup>
                        </m:sSup>
                      </m:oMath>
                    </m:oMathPara>
                  </a14:m>
                  <a:endParaRPr lang="en-US" sz="1400" b="1" dirty="0">
                    <a:solidFill>
                      <a:schemeClr val="accent2"/>
                    </a:solidFill>
                  </a:endParaRPr>
                </a:p>
              </p:txBody>
            </p:sp>
          </mc:Choice>
          <mc:Fallback xmlns="">
            <p:sp>
              <p:nvSpPr>
                <p:cNvPr id="55" name="Rectangle 54"/>
                <p:cNvSpPr>
                  <a:spLocks noRot="1" noChangeAspect="1" noMove="1" noResize="1" noEditPoints="1" noAdjustHandles="1" noChangeArrowheads="1" noChangeShapeType="1" noTextEdit="1"/>
                </p:cNvSpPr>
                <p:nvPr/>
              </p:nvSpPr>
              <p:spPr>
                <a:xfrm>
                  <a:off x="8014495" y="1837945"/>
                  <a:ext cx="390876" cy="307777"/>
                </a:xfrm>
                <a:prstGeom prst="rect">
                  <a:avLst/>
                </a:prstGeom>
                <a:blipFill rotWithShape="0">
                  <a:blip r:embed="rId6"/>
                  <a:stretch>
                    <a:fillRect b="-2000"/>
                  </a:stretch>
                </a:blipFill>
              </p:spPr>
              <p:txBody>
                <a:bodyPr/>
                <a:lstStyle/>
                <a:p>
                  <a:r>
                    <a:rPr lang="en-US">
                      <a:noFill/>
                    </a:rPr>
                    <a:t> </a:t>
                  </a:r>
                </a:p>
              </p:txBody>
            </p:sp>
          </mc:Fallback>
        </mc:AlternateContent>
      </p:grpSp>
      <p:sp>
        <p:nvSpPr>
          <p:cNvPr id="65" name="Text Placeholder 58"/>
          <p:cNvSpPr>
            <a:spLocks noGrp="1"/>
          </p:cNvSpPr>
          <p:nvPr>
            <p:ph type="body" idx="1"/>
          </p:nvPr>
        </p:nvSpPr>
        <p:spPr>
          <a:xfrm>
            <a:off x="323527" y="3681783"/>
            <a:ext cx="4523420" cy="609600"/>
          </a:xfrm>
        </p:spPr>
        <p:txBody>
          <a:bodyPr>
            <a:normAutofit/>
          </a:bodyPr>
          <a:lstStyle/>
          <a:p>
            <a:r>
              <a:rPr lang="en-US" dirty="0" smtClean="0"/>
              <a:t>Formation time physics</a:t>
            </a:r>
            <a:endParaRPr lang="en-US" dirty="0"/>
          </a:p>
        </p:txBody>
      </p:sp>
      <mc:AlternateContent xmlns:mc="http://schemas.openxmlformats.org/markup-compatibility/2006" xmlns:a14="http://schemas.microsoft.com/office/drawing/2010/main">
        <mc:Choice Requires="a14">
          <p:sp>
            <p:nvSpPr>
              <p:cNvPr id="66" name="Content Placeholder 59"/>
              <p:cNvSpPr>
                <a:spLocks noGrp="1"/>
              </p:cNvSpPr>
              <p:nvPr>
                <p:ph sz="half" idx="2"/>
              </p:nvPr>
            </p:nvSpPr>
            <p:spPr>
              <a:xfrm>
                <a:off x="323527" y="4442322"/>
                <a:ext cx="8374431" cy="2232248"/>
              </a:xfrm>
            </p:spPr>
            <p:txBody>
              <a:bodyPr>
                <a:normAutofit lnSpcReduction="10000"/>
              </a:bodyPr>
              <a:lstStyle/>
              <a:p>
                <a:r>
                  <a:rPr lang="en-US" b="1" dirty="0" smtClean="0"/>
                  <a:t> </a:t>
                </a:r>
              </a:p>
              <a:p>
                <a:pPr lvl="1"/>
                <a:endParaRPr lang="en-US" sz="1400" b="1" dirty="0" smtClean="0"/>
              </a:p>
              <a:p>
                <a:pPr marL="457200" lvl="1" indent="0">
                  <a:buNone/>
                </a:pPr>
                <a:endParaRPr lang="en-US" sz="1800" b="1" dirty="0" smtClean="0"/>
              </a:p>
              <a:p>
                <a:pPr lvl="1"/>
                <a14:m>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a:ea typeface="Cambria Math"/>
                          </a:rPr>
                          <m:t>𝝉</m:t>
                        </m:r>
                      </m:e>
                      <m:sub>
                        <m:r>
                          <a:rPr lang="en-US" sz="1600" b="1" i="1" smtClean="0">
                            <a:latin typeface="Cambria Math"/>
                          </a:rPr>
                          <m:t>𝒇</m:t>
                        </m:r>
                      </m:sub>
                    </m:sSub>
                    <m:r>
                      <a:rPr lang="en-US" sz="1600" b="1" i="1" smtClean="0">
                        <a:latin typeface="Cambria Math"/>
                      </a:rPr>
                      <m:t>&lt;</m:t>
                    </m:r>
                    <m:r>
                      <a:rPr lang="en-US" sz="1600" b="1" i="1" smtClean="0">
                        <a:latin typeface="Cambria Math"/>
                        <a:ea typeface="Cambria Math"/>
                      </a:rPr>
                      <m:t>𝝀</m:t>
                    </m:r>
                    <m:r>
                      <a:rPr lang="en-US" sz="1600" b="1" i="1" smtClean="0">
                        <a:latin typeface="Cambria Math"/>
                        <a:ea typeface="Cambria Math"/>
                      </a:rPr>
                      <m:t>&lt;</m:t>
                    </m:r>
                    <m:r>
                      <a:rPr lang="en-US" sz="1600" b="1" i="1" smtClean="0">
                        <a:latin typeface="Cambria Math"/>
                        <a:ea typeface="Cambria Math"/>
                      </a:rPr>
                      <m:t>𝑳</m:t>
                    </m:r>
                  </m:oMath>
                </a14:m>
                <a:r>
                  <a:rPr lang="en-US" sz="1600" b="1" dirty="0" smtClean="0"/>
                  <a:t>   Incoherent multiple collisions</a:t>
                </a:r>
              </a:p>
              <a:p>
                <a:pPr lvl="1"/>
                <a14:m>
                  <m:oMath xmlns:m="http://schemas.openxmlformats.org/officeDocument/2006/math">
                    <m:r>
                      <a:rPr lang="en-US" sz="1600" b="1" i="1">
                        <a:latin typeface="Cambria Math"/>
                        <a:ea typeface="Cambria Math"/>
                      </a:rPr>
                      <m:t>𝝀</m:t>
                    </m:r>
                    <m:r>
                      <a:rPr lang="en-US" sz="1600" b="1" i="1">
                        <a:latin typeface="Cambria Math"/>
                        <a:ea typeface="Cambria Math"/>
                      </a:rPr>
                      <m:t>&lt;</m:t>
                    </m:r>
                    <m:sSub>
                      <m:sSubPr>
                        <m:ctrlPr>
                          <a:rPr lang="en-US" sz="1600" b="1" i="1">
                            <a:latin typeface="Cambria Math" panose="02040503050406030204" pitchFamily="18" charset="0"/>
                          </a:rPr>
                        </m:ctrlPr>
                      </m:sSubPr>
                      <m:e>
                        <m:r>
                          <a:rPr lang="en-US" sz="1600" b="1" i="1">
                            <a:latin typeface="Cambria Math"/>
                            <a:ea typeface="Cambria Math"/>
                          </a:rPr>
                          <m:t>𝝉</m:t>
                        </m:r>
                      </m:e>
                      <m:sub>
                        <m:r>
                          <a:rPr lang="en-US" sz="1600" b="1" i="1">
                            <a:latin typeface="Cambria Math"/>
                          </a:rPr>
                          <m:t>𝒇</m:t>
                        </m:r>
                      </m:sub>
                    </m:sSub>
                    <m:r>
                      <a:rPr lang="en-US" sz="1600" b="1" i="1">
                        <a:latin typeface="Cambria Math"/>
                      </a:rPr>
                      <m:t>&lt;</m:t>
                    </m:r>
                    <m:r>
                      <a:rPr lang="en-US" sz="1600" b="1" i="1">
                        <a:latin typeface="Cambria Math"/>
                        <a:ea typeface="Cambria Math"/>
                      </a:rPr>
                      <m:t>𝑳</m:t>
                    </m:r>
                  </m:oMath>
                </a14:m>
                <a:r>
                  <a:rPr lang="en-US" sz="1600" b="1" dirty="0"/>
                  <a:t>   </a:t>
                </a:r>
                <a:r>
                  <a:rPr lang="en-US" sz="1600" b="1" dirty="0" smtClean="0"/>
                  <a:t>LPM effect (radiation suppressed by multiple scatterings within one coherence length)</a:t>
                </a:r>
              </a:p>
              <a:p>
                <a:pPr lvl="1"/>
                <a14:m>
                  <m:oMath xmlns:m="http://schemas.openxmlformats.org/officeDocument/2006/math">
                    <m:r>
                      <a:rPr lang="en-US" sz="1600" b="1" i="1" smtClean="0">
                        <a:latin typeface="Cambria Math"/>
                        <a:ea typeface="Cambria Math"/>
                      </a:rPr>
                      <m:t>𝝀</m:t>
                    </m:r>
                    <m:r>
                      <a:rPr lang="en-US" sz="1600" b="1" i="1" smtClean="0">
                        <a:latin typeface="Cambria Math"/>
                        <a:ea typeface="Cambria Math"/>
                      </a:rPr>
                      <m:t>&lt;</m:t>
                    </m:r>
                    <m:sSub>
                      <m:sSubPr>
                        <m:ctrlPr>
                          <a:rPr lang="en-US" sz="1600" b="1" i="1">
                            <a:latin typeface="Cambria Math" panose="02040503050406030204" pitchFamily="18" charset="0"/>
                          </a:rPr>
                        </m:ctrlPr>
                      </m:sSubPr>
                      <m:e>
                        <m:r>
                          <a:rPr lang="en-US" sz="1600" b="1" i="1" smtClean="0">
                            <a:latin typeface="Cambria Math"/>
                          </a:rPr>
                          <m:t>𝑳</m:t>
                        </m:r>
                        <m:r>
                          <a:rPr lang="en-US" sz="1600" b="1" i="1" smtClean="0">
                            <a:latin typeface="Cambria Math"/>
                          </a:rPr>
                          <m:t>&lt;</m:t>
                        </m:r>
                        <m:r>
                          <a:rPr lang="en-US" sz="1600" b="1" i="1">
                            <a:latin typeface="Cambria Math"/>
                            <a:ea typeface="Cambria Math"/>
                          </a:rPr>
                          <m:t>𝝉</m:t>
                        </m:r>
                      </m:e>
                      <m:sub>
                        <m:r>
                          <a:rPr lang="en-US" sz="1600" b="1" i="1">
                            <a:latin typeface="Cambria Math"/>
                          </a:rPr>
                          <m:t>𝒇</m:t>
                        </m:r>
                      </m:sub>
                    </m:sSub>
                  </m:oMath>
                </a14:m>
                <a:r>
                  <a:rPr lang="en-US" sz="1600" b="1" dirty="0" smtClean="0"/>
                  <a:t>   Factorization limit (acts as one single </a:t>
                </a:r>
                <a:r>
                  <a:rPr lang="en-US" sz="1600" b="1" dirty="0" err="1" smtClean="0"/>
                  <a:t>scatterer</a:t>
                </a:r>
                <a:r>
                  <a:rPr lang="en-US" sz="1600" b="1" dirty="0" smtClean="0"/>
                  <a:t>)</a:t>
                </a:r>
                <a:endParaRPr lang="en-US" sz="1600" b="1" dirty="0"/>
              </a:p>
            </p:txBody>
          </p:sp>
        </mc:Choice>
        <mc:Fallback xmlns="">
          <p:sp>
            <p:nvSpPr>
              <p:cNvPr id="66" name="Content Placeholder 59"/>
              <p:cNvSpPr>
                <a:spLocks noGrp="1" noRot="1" noChangeAspect="1" noMove="1" noResize="1" noEditPoints="1" noAdjustHandles="1" noChangeArrowheads="1" noChangeShapeType="1" noTextEdit="1"/>
              </p:cNvSpPr>
              <p:nvPr>
                <p:ph sz="half" idx="2"/>
              </p:nvPr>
            </p:nvSpPr>
            <p:spPr>
              <a:xfrm>
                <a:off x="323527" y="4442322"/>
                <a:ext cx="8374431" cy="2232248"/>
              </a:xfrm>
              <a:blipFill rotWithShape="0">
                <a:blip r:embed="rId7"/>
                <a:stretch>
                  <a:fillRect l="-946" t="-3005"/>
                </a:stretch>
              </a:blipFill>
            </p:spPr>
            <p:txBody>
              <a:bodyPr/>
              <a:lstStyle/>
              <a:p>
                <a:r>
                  <a:rPr lang="en-US">
                    <a:noFill/>
                  </a:rPr>
                  <a:t> </a:t>
                </a:r>
              </a:p>
            </p:txBody>
          </p:sp>
        </mc:Fallback>
      </mc:AlternateContent>
      <p:grpSp>
        <p:nvGrpSpPr>
          <p:cNvPr id="91" name="Group 90"/>
          <p:cNvGrpSpPr/>
          <p:nvPr/>
        </p:nvGrpSpPr>
        <p:grpSpPr>
          <a:xfrm>
            <a:off x="741329" y="4257954"/>
            <a:ext cx="4226714" cy="1119969"/>
            <a:chOff x="1476375" y="3287713"/>
            <a:chExt cx="4876800" cy="1292225"/>
          </a:xfrm>
        </p:grpSpPr>
        <p:pic>
          <p:nvPicPr>
            <p:cNvPr id="83" name="Picture 7" descr="Untitled-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3516313"/>
              <a:ext cx="4876800" cy="704850"/>
            </a:xfrm>
            <a:prstGeom prst="rect">
              <a:avLst/>
            </a:prstGeom>
            <a:noFill/>
          </p:spPr>
        </p:pic>
        <p:pic>
          <p:nvPicPr>
            <p:cNvPr id="84" name="Picture 9" descr="latex0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79838" y="3287713"/>
              <a:ext cx="266700" cy="212725"/>
            </a:xfrm>
            <a:prstGeom prst="rect">
              <a:avLst/>
            </a:prstGeom>
            <a:noFill/>
            <a:extLst>
              <a:ext uri="{909E8E84-426E-40DD-AFC4-6F175D3DCCD1}">
                <a14:hiddenFill xmlns:a14="http://schemas.microsoft.com/office/drawing/2010/main">
                  <a:solidFill>
                    <a:srgbClr val="FFFFFF"/>
                  </a:solidFill>
                </a14:hiddenFill>
              </a:ext>
            </a:extLst>
          </p:spPr>
        </p:pic>
        <p:sp>
          <p:nvSpPr>
            <p:cNvPr id="85" name="Line 10"/>
            <p:cNvSpPr>
              <a:spLocks noChangeShapeType="1"/>
            </p:cNvSpPr>
            <p:nvPr/>
          </p:nvSpPr>
          <p:spPr bwMode="auto">
            <a:xfrm>
              <a:off x="4140200" y="3360738"/>
              <a:ext cx="20875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Line 11"/>
            <p:cNvSpPr>
              <a:spLocks noChangeShapeType="1"/>
            </p:cNvSpPr>
            <p:nvPr/>
          </p:nvSpPr>
          <p:spPr bwMode="auto">
            <a:xfrm flipH="1">
              <a:off x="1619250" y="3360738"/>
              <a:ext cx="20161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12"/>
            <p:cNvSpPr>
              <a:spLocks noChangeShapeType="1"/>
            </p:cNvSpPr>
            <p:nvPr/>
          </p:nvSpPr>
          <p:spPr bwMode="auto">
            <a:xfrm>
              <a:off x="1763713" y="4292600"/>
              <a:ext cx="5762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13"/>
            <p:cNvSpPr>
              <a:spLocks noChangeShapeType="1"/>
            </p:cNvSpPr>
            <p:nvPr/>
          </p:nvSpPr>
          <p:spPr bwMode="auto">
            <a:xfrm>
              <a:off x="2843213" y="4292600"/>
              <a:ext cx="1152525"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9" name="Picture 14" descr="latex08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54213" y="4318000"/>
              <a:ext cx="2413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5" descr="latex08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7550" y="4352925"/>
              <a:ext cx="280988" cy="227013"/>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92" name="TextBox 91"/>
              <p:cNvSpPr txBox="1"/>
              <p:nvPr/>
            </p:nvSpPr>
            <p:spPr>
              <a:xfrm>
                <a:off x="4968043" y="4456081"/>
                <a:ext cx="895822" cy="6200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accent2"/>
                              </a:solidFill>
                              <a:latin typeface="Cambria Math" panose="02040503050406030204" pitchFamily="18" charset="0"/>
                            </a:rPr>
                          </m:ctrlPr>
                        </m:sSubPr>
                        <m:e>
                          <m:r>
                            <a:rPr lang="en-US" sz="1600" b="1" i="1" smtClean="0">
                              <a:solidFill>
                                <a:schemeClr val="accent2"/>
                              </a:solidFill>
                              <a:latin typeface="Cambria Math"/>
                              <a:ea typeface="Cambria Math"/>
                            </a:rPr>
                            <m:t>𝝉</m:t>
                          </m:r>
                        </m:e>
                        <m:sub>
                          <m:r>
                            <a:rPr lang="en-US" sz="1600" b="1" i="1" smtClean="0">
                              <a:solidFill>
                                <a:schemeClr val="accent2"/>
                              </a:solidFill>
                              <a:latin typeface="Cambria Math"/>
                            </a:rPr>
                            <m:t>𝒇</m:t>
                          </m:r>
                        </m:sub>
                      </m:sSub>
                      <m:r>
                        <a:rPr lang="en-US" sz="1600" b="1" dirty="0">
                          <a:solidFill>
                            <a:schemeClr val="accent2"/>
                          </a:solidFill>
                          <a:latin typeface="Cambria Math"/>
                          <a:ea typeface="Cambria Math"/>
                        </a:rPr>
                        <m:t>~</m:t>
                      </m:r>
                      <m:f>
                        <m:fPr>
                          <m:ctrlPr>
                            <a:rPr lang="en-US" sz="1600" b="1" i="1" dirty="0" smtClean="0">
                              <a:solidFill>
                                <a:schemeClr val="accent2"/>
                              </a:solidFill>
                              <a:latin typeface="Cambria Math" panose="02040503050406030204" pitchFamily="18" charset="0"/>
                              <a:ea typeface="Cambria Math"/>
                            </a:rPr>
                          </m:ctrlPr>
                        </m:fPr>
                        <m:num>
                          <m:r>
                            <a:rPr lang="en-US" sz="1600" b="1" i="1" dirty="0" smtClean="0">
                              <a:solidFill>
                                <a:schemeClr val="accent2"/>
                              </a:solidFill>
                              <a:latin typeface="Cambria Math"/>
                              <a:ea typeface="Cambria Math"/>
                            </a:rPr>
                            <m:t>𝟐</m:t>
                          </m:r>
                          <m:r>
                            <a:rPr lang="en-US" sz="1600" b="1" i="1" dirty="0" smtClean="0">
                              <a:solidFill>
                                <a:schemeClr val="accent2"/>
                              </a:solidFill>
                              <a:latin typeface="Cambria Math"/>
                              <a:ea typeface="Cambria Math"/>
                            </a:rPr>
                            <m:t>𝝎</m:t>
                          </m:r>
                        </m:num>
                        <m:den>
                          <m:sSubSup>
                            <m:sSubSupPr>
                              <m:ctrlPr>
                                <a:rPr lang="en-US" sz="1600" b="1" i="1">
                                  <a:solidFill>
                                    <a:schemeClr val="accent2"/>
                                  </a:solidFill>
                                  <a:latin typeface="Cambria Math" panose="02040503050406030204" pitchFamily="18" charset="0"/>
                                </a:rPr>
                              </m:ctrlPr>
                            </m:sSubSupPr>
                            <m:e>
                              <m:r>
                                <a:rPr lang="en-US" sz="1600" b="1" i="1">
                                  <a:solidFill>
                                    <a:schemeClr val="accent2"/>
                                  </a:solidFill>
                                  <a:latin typeface="Cambria Math"/>
                                </a:rPr>
                                <m:t>𝒌</m:t>
                              </m:r>
                            </m:e>
                            <m:sub>
                              <m:r>
                                <a:rPr lang="en-US" sz="1600" b="1" i="1">
                                  <a:solidFill>
                                    <a:schemeClr val="accent2"/>
                                  </a:solidFill>
                                  <a:latin typeface="Cambria Math"/>
                                  <a:ea typeface="Cambria Math"/>
                                </a:rPr>
                                <m:t>⊥</m:t>
                              </m:r>
                            </m:sub>
                            <m:sup>
                              <m:r>
                                <a:rPr lang="en-US" sz="1600" b="1" i="1">
                                  <a:solidFill>
                                    <a:schemeClr val="accent2"/>
                                  </a:solidFill>
                                  <a:latin typeface="Cambria Math"/>
                                </a:rPr>
                                <m:t>𝟐</m:t>
                              </m:r>
                            </m:sup>
                          </m:sSubSup>
                        </m:den>
                      </m:f>
                    </m:oMath>
                  </m:oMathPara>
                </a14:m>
                <a:endParaRPr lang="en-US" sz="1600" b="1" dirty="0">
                  <a:solidFill>
                    <a:schemeClr val="accent2"/>
                  </a:solidFill>
                </a:endParaRPr>
              </a:p>
            </p:txBody>
          </p:sp>
        </mc:Choice>
        <mc:Fallback xmlns="">
          <p:sp>
            <p:nvSpPr>
              <p:cNvPr id="92" name="TextBox 91"/>
              <p:cNvSpPr txBox="1">
                <a:spLocks noRot="1" noChangeAspect="1" noMove="1" noResize="1" noEditPoints="1" noAdjustHandles="1" noChangeArrowheads="1" noChangeShapeType="1" noTextEdit="1"/>
              </p:cNvSpPr>
              <p:nvPr/>
            </p:nvSpPr>
            <p:spPr>
              <a:xfrm>
                <a:off x="4968043" y="4456081"/>
                <a:ext cx="895822" cy="620042"/>
              </a:xfrm>
              <a:prstGeom prst="rect">
                <a:avLst/>
              </a:prstGeom>
              <a:blipFill rotWithShape="0">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415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nvPr>
        </p:nvGraphicFramePr>
        <p:xfrm>
          <a:off x="356036" y="1304764"/>
          <a:ext cx="3423876" cy="3308236"/>
        </p:xfrm>
        <a:graphic>
          <a:graphicData uri="http://schemas.openxmlformats.org/presentationml/2006/ole">
            <mc:AlternateContent xmlns:mc="http://schemas.openxmlformats.org/markup-compatibility/2006">
              <mc:Choice xmlns:v="urn:schemas-microsoft-com:vml" Requires="v">
                <p:oleObj spid="_x0000_s4150" name="Image" r:id="rId3" imgW="4558680" imgH="4406040" progId="Photoshop.Image.13">
                  <p:embed/>
                </p:oleObj>
              </mc:Choice>
              <mc:Fallback>
                <p:oleObj name="Image" r:id="rId3" imgW="4558680" imgH="4406040" progId="Photoshop.Image.13">
                  <p:embed/>
                  <p:pic>
                    <p:nvPicPr>
                      <p:cNvPr id="0" name=""/>
                      <p:cNvPicPr/>
                      <p:nvPr/>
                    </p:nvPicPr>
                    <p:blipFill>
                      <a:blip r:embed="rId4"/>
                      <a:stretch>
                        <a:fillRect/>
                      </a:stretch>
                    </p:blipFill>
                    <p:spPr>
                      <a:xfrm>
                        <a:off x="356036" y="1304764"/>
                        <a:ext cx="3423876" cy="330823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Jet Tomography</a:t>
            </a:r>
            <a:endParaRPr lang="en-US" dirty="0"/>
          </a:p>
        </p:txBody>
      </p:sp>
      <p:sp>
        <p:nvSpPr>
          <p:cNvPr id="8" name="TextBox 7"/>
          <p:cNvSpPr txBox="1"/>
          <p:nvPr/>
        </p:nvSpPr>
        <p:spPr>
          <a:xfrm>
            <a:off x="2999710" y="2774216"/>
            <a:ext cx="296876" cy="369332"/>
          </a:xfrm>
          <a:prstGeom prst="rect">
            <a:avLst/>
          </a:prstGeom>
          <a:noFill/>
        </p:spPr>
        <p:txBody>
          <a:bodyPr wrap="none" rtlCol="0">
            <a:spAutoFit/>
          </a:bodyPr>
          <a:lstStyle/>
          <a:p>
            <a:r>
              <a:rPr lang="en-US" b="1" dirty="0" smtClean="0">
                <a:solidFill>
                  <a:srgbClr val="FF0000"/>
                </a:solidFill>
                <a:latin typeface="Cambria Math" panose="02040503050406030204" pitchFamily="18" charset="0"/>
                <a:ea typeface="Cambria Math" panose="02040503050406030204" pitchFamily="18" charset="0"/>
              </a:rPr>
              <a:t>g</a:t>
            </a:r>
            <a:endParaRPr lang="en-US" b="1" dirty="0">
              <a:solidFill>
                <a:srgbClr val="FF0000"/>
              </a:solidFill>
              <a:latin typeface="Cambria Math" panose="02040503050406030204" pitchFamily="18" charset="0"/>
              <a:ea typeface="Cambria Math" panose="02040503050406030204" pitchFamily="18" charset="0"/>
            </a:endParaRPr>
          </a:p>
        </p:txBody>
      </p:sp>
      <p:sp>
        <p:nvSpPr>
          <p:cNvPr id="9" name="TextBox 8"/>
          <p:cNvSpPr txBox="1"/>
          <p:nvPr/>
        </p:nvSpPr>
        <p:spPr>
          <a:xfrm>
            <a:off x="1965077" y="1679927"/>
            <a:ext cx="296876" cy="369332"/>
          </a:xfrm>
          <a:prstGeom prst="rect">
            <a:avLst/>
          </a:prstGeom>
          <a:noFill/>
        </p:spPr>
        <p:txBody>
          <a:bodyPr wrap="none" rtlCol="0">
            <a:spAutoFit/>
          </a:bodyPr>
          <a:lstStyle/>
          <a:p>
            <a:r>
              <a:rPr lang="en-US" b="1" dirty="0" smtClean="0">
                <a:solidFill>
                  <a:srgbClr val="FF0000"/>
                </a:solidFill>
                <a:latin typeface="Cambria Math" panose="02040503050406030204" pitchFamily="18" charset="0"/>
                <a:ea typeface="Cambria Math" panose="02040503050406030204" pitchFamily="18" charset="0"/>
              </a:rPr>
              <a:t>g</a:t>
            </a:r>
            <a:endParaRPr lang="en-US" b="1" dirty="0">
              <a:solidFill>
                <a:srgbClr val="FF0000"/>
              </a:solidFill>
              <a:latin typeface="Cambria Math" panose="02040503050406030204" pitchFamily="18" charset="0"/>
              <a:ea typeface="Cambria Math" panose="02040503050406030204" pitchFamily="18" charset="0"/>
            </a:endParaRPr>
          </a:p>
        </p:txBody>
      </p:sp>
      <p:sp>
        <p:nvSpPr>
          <p:cNvPr id="10" name="TextBox 9"/>
          <p:cNvSpPr txBox="1"/>
          <p:nvPr/>
        </p:nvSpPr>
        <p:spPr>
          <a:xfrm>
            <a:off x="1145982" y="1556807"/>
            <a:ext cx="296876" cy="369332"/>
          </a:xfrm>
          <a:prstGeom prst="rect">
            <a:avLst/>
          </a:prstGeom>
          <a:noFill/>
        </p:spPr>
        <p:txBody>
          <a:bodyPr wrap="none" rtlCol="0">
            <a:spAutoFit/>
          </a:bodyPr>
          <a:lstStyle/>
          <a:p>
            <a:r>
              <a:rPr lang="en-US" b="1" dirty="0" smtClean="0">
                <a:solidFill>
                  <a:srgbClr val="FF0000"/>
                </a:solidFill>
                <a:latin typeface="Cambria Math" panose="02040503050406030204" pitchFamily="18" charset="0"/>
                <a:ea typeface="Cambria Math" panose="02040503050406030204" pitchFamily="18" charset="0"/>
              </a:rPr>
              <a:t>g</a:t>
            </a:r>
            <a:endParaRPr lang="en-US" b="1" dirty="0">
              <a:solidFill>
                <a:srgbClr val="FF0000"/>
              </a:solidFill>
              <a:latin typeface="Cambria Math" panose="02040503050406030204" pitchFamily="18" charset="0"/>
              <a:ea typeface="Cambria Math" panose="02040503050406030204" pitchFamily="18" charset="0"/>
            </a:endParaRPr>
          </a:p>
        </p:txBody>
      </p:sp>
      <p:sp>
        <p:nvSpPr>
          <p:cNvPr id="11" name="TextBox 10"/>
          <p:cNvSpPr txBox="1"/>
          <p:nvPr/>
        </p:nvSpPr>
        <p:spPr>
          <a:xfrm>
            <a:off x="2462947" y="1566196"/>
            <a:ext cx="516488" cy="369332"/>
          </a:xfrm>
          <a:prstGeom prst="rect">
            <a:avLst/>
          </a:prstGeom>
          <a:noFill/>
        </p:spPr>
        <p:txBody>
          <a:bodyPr wrap="none" rtlCol="0">
            <a:spAutoFit/>
          </a:bodyPr>
          <a:lstStyle/>
          <a:p>
            <a:r>
              <a:rPr lang="en-US" b="1" dirty="0">
                <a:solidFill>
                  <a:srgbClr val="002060"/>
                </a:solidFill>
                <a:latin typeface="Cambria Math" panose="02040503050406030204" pitchFamily="18" charset="0"/>
                <a:ea typeface="Cambria Math" panose="02040503050406030204" pitchFamily="18" charset="0"/>
              </a:rPr>
              <a:t>q</a:t>
            </a:r>
            <a:r>
              <a:rPr lang="en-US" b="1" dirty="0" smtClean="0">
                <a:solidFill>
                  <a:srgbClr val="002060"/>
                </a:solidFill>
                <a:latin typeface="Cambria Math" panose="02040503050406030204" pitchFamily="18" charset="0"/>
                <a:ea typeface="Cambria Math" panose="02040503050406030204" pitchFamily="18" charset="0"/>
              </a:rPr>
              <a:t>, g</a:t>
            </a:r>
            <a:endParaRPr lang="en-US" b="1" dirty="0">
              <a:solidFill>
                <a:srgbClr val="002060"/>
              </a:solidFill>
              <a:latin typeface="Cambria Math" panose="02040503050406030204" pitchFamily="18" charset="0"/>
              <a:ea typeface="Cambria Math" panose="02040503050406030204" pitchFamily="18" charset="0"/>
            </a:endParaRPr>
          </a:p>
        </p:txBody>
      </p:sp>
      <p:sp>
        <p:nvSpPr>
          <p:cNvPr id="12" name="TextBox 11"/>
          <p:cNvSpPr txBox="1"/>
          <p:nvPr/>
        </p:nvSpPr>
        <p:spPr>
          <a:xfrm>
            <a:off x="3223349" y="2068588"/>
            <a:ext cx="556563" cy="646331"/>
          </a:xfrm>
          <a:prstGeom prst="rect">
            <a:avLst/>
          </a:prstGeom>
          <a:noFill/>
        </p:spPr>
        <p:txBody>
          <a:bodyPr wrap="none" rtlCol="0">
            <a:spAutoFit/>
          </a:bodyPr>
          <a:lstStyle/>
          <a:p>
            <a:r>
              <a:rPr lang="el-GR" b="1" dirty="0" smtClean="0">
                <a:solidFill>
                  <a:srgbClr val="006600"/>
                </a:solidFill>
                <a:latin typeface="Cambria Math" panose="02040503050406030204" pitchFamily="18" charset="0"/>
                <a:ea typeface="Cambria Math" panose="02040503050406030204" pitchFamily="18" charset="0"/>
              </a:rPr>
              <a:t>π</a:t>
            </a:r>
            <a:r>
              <a:rPr lang="en-US" b="1" dirty="0" smtClean="0">
                <a:solidFill>
                  <a:srgbClr val="006600"/>
                </a:solidFill>
                <a:latin typeface="Cambria Math" panose="02040503050406030204" pitchFamily="18" charset="0"/>
                <a:ea typeface="Cambria Math" panose="02040503050406030204" pitchFamily="18" charset="0"/>
              </a:rPr>
              <a:t>, </a:t>
            </a:r>
            <a:r>
              <a:rPr lang="el-GR" b="1" dirty="0" smtClean="0">
                <a:solidFill>
                  <a:srgbClr val="006600"/>
                </a:solidFill>
                <a:latin typeface="Cambria Math" panose="02040503050406030204" pitchFamily="18" charset="0"/>
                <a:ea typeface="Cambria Math" panose="02040503050406030204" pitchFamily="18" charset="0"/>
              </a:rPr>
              <a:t>η</a:t>
            </a:r>
            <a:endParaRPr lang="el-GR" b="1" dirty="0">
              <a:solidFill>
                <a:srgbClr val="006600"/>
              </a:solidFill>
              <a:latin typeface="Cambria Math" panose="02040503050406030204" pitchFamily="18" charset="0"/>
              <a:ea typeface="Cambria Math" panose="02040503050406030204" pitchFamily="18" charset="0"/>
            </a:endParaRPr>
          </a:p>
          <a:p>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2985109" y="1200006"/>
                <a:ext cx="2965812" cy="735522"/>
              </a:xfrm>
              <a:prstGeom prst="rect">
                <a:avLst/>
              </a:prstGeom>
              <a:noFill/>
            </p:spPr>
            <p:txBody>
              <a:bodyPr wrap="none" rtlCol="0">
                <a:spAutoFit/>
              </a:bodyPr>
              <a:lstStyle/>
              <a:p>
                <a:r>
                  <a:rPr lang="en-US" sz="2000" b="1" dirty="0" smtClean="0">
                    <a:solidFill>
                      <a:srgbClr val="002060"/>
                    </a:solidFill>
                  </a:rPr>
                  <a:t>Quark of Gluon Jet probes</a:t>
                </a:r>
              </a:p>
              <a:p>
                <a:pPr/>
                <a14:m>
                  <m:oMathPara xmlns:m="http://schemas.openxmlformats.org/officeDocument/2006/math">
                    <m:oMathParaPr>
                      <m:jc m:val="centerGroup"/>
                    </m:oMathParaPr>
                    <m:oMath xmlns:m="http://schemas.openxmlformats.org/officeDocument/2006/math">
                      <m:r>
                        <a:rPr lang="en-US" sz="2000" b="0" i="1" smtClean="0">
                          <a:solidFill>
                            <a:srgbClr val="002060"/>
                          </a:solidFill>
                          <a:latin typeface="Cambria Math" panose="02040503050406030204" pitchFamily="18" charset="0"/>
                        </a:rPr>
                        <m:t>(</m:t>
                      </m:r>
                      <m:sSub>
                        <m:sSubPr>
                          <m:ctrlPr>
                            <a:rPr lang="en-US" sz="2000" i="1" smtClean="0">
                              <a:solidFill>
                                <a:srgbClr val="002060"/>
                              </a:solidFill>
                              <a:latin typeface="Cambria Math" panose="02040503050406030204" pitchFamily="18" charset="0"/>
                            </a:rPr>
                          </m:ctrlPr>
                        </m:sSubPr>
                        <m:e>
                          <m:r>
                            <a:rPr lang="en-US" sz="2000" b="0" i="1" smtClean="0">
                              <a:solidFill>
                                <a:srgbClr val="002060"/>
                              </a:solidFill>
                              <a:latin typeface="Cambria Math" panose="02040503050406030204" pitchFamily="18" charset="0"/>
                            </a:rPr>
                            <m:t>𝐸</m:t>
                          </m:r>
                        </m:e>
                        <m:sub>
                          <m:r>
                            <a:rPr lang="en-US" sz="2000" b="0" i="1" smtClean="0">
                              <a:solidFill>
                                <a:srgbClr val="002060"/>
                              </a:solidFill>
                              <a:latin typeface="Cambria Math" panose="02040503050406030204" pitchFamily="18" charset="0"/>
                            </a:rPr>
                            <m:t>𝑖</m:t>
                          </m:r>
                        </m:sub>
                      </m:sSub>
                      <m:r>
                        <a:rPr lang="en-US" sz="2000" b="0" i="1" smtClean="0">
                          <a:solidFill>
                            <a:srgbClr val="002060"/>
                          </a:solidFill>
                          <a:latin typeface="Cambria Math" panose="02040503050406030204" pitchFamily="18" charset="0"/>
                        </a:rPr>
                        <m:t>,</m:t>
                      </m:r>
                      <m:sSub>
                        <m:sSubPr>
                          <m:ctrlPr>
                            <a:rPr lang="en-US" sz="2000" i="1" smtClean="0">
                              <a:solidFill>
                                <a:srgbClr val="002060"/>
                              </a:solidFill>
                              <a:latin typeface="Cambria Math" panose="02040503050406030204" pitchFamily="18" charset="0"/>
                            </a:rPr>
                          </m:ctrlPr>
                        </m:sSubPr>
                        <m:e>
                          <m:r>
                            <a:rPr lang="en-US" sz="2000" b="0" i="1" smtClean="0">
                              <a:solidFill>
                                <a:srgbClr val="002060"/>
                              </a:solidFill>
                              <a:latin typeface="Cambria Math" panose="02040503050406030204" pitchFamily="18" charset="0"/>
                            </a:rPr>
                            <m:t>𝑀</m:t>
                          </m:r>
                        </m:e>
                        <m:sub>
                          <m:r>
                            <a:rPr lang="en-US" sz="2000" b="0" i="1" smtClean="0">
                              <a:solidFill>
                                <a:srgbClr val="002060"/>
                              </a:solidFill>
                              <a:latin typeface="Cambria Math" panose="02040503050406030204" pitchFamily="18" charset="0"/>
                            </a:rPr>
                            <m:t>𝑞</m:t>
                          </m:r>
                        </m:sub>
                      </m:sSub>
                      <m:r>
                        <a:rPr lang="en-US" sz="2000" b="0" i="1" smtClean="0">
                          <a:solidFill>
                            <a:srgbClr val="002060"/>
                          </a:solidFill>
                          <a:latin typeface="Cambria Math" panose="02040503050406030204" pitchFamily="18" charset="0"/>
                        </a:rPr>
                        <m:t>,</m:t>
                      </m:r>
                      <m:sSub>
                        <m:sSubPr>
                          <m:ctrlPr>
                            <a:rPr lang="en-US" sz="2000" i="1" smtClean="0">
                              <a:solidFill>
                                <a:srgbClr val="002060"/>
                              </a:solidFill>
                              <a:latin typeface="Cambria Math" panose="02040503050406030204" pitchFamily="18" charset="0"/>
                            </a:rPr>
                          </m:ctrlPr>
                        </m:sSubPr>
                        <m:e>
                          <m:acc>
                            <m:accPr>
                              <m:chr m:val="⃗"/>
                              <m:ctrlPr>
                                <a:rPr lang="en-US" sz="2000" i="1">
                                  <a:solidFill>
                                    <a:srgbClr val="002060"/>
                                  </a:solidFill>
                                  <a:latin typeface="Cambria Math" panose="02040503050406030204" pitchFamily="18" charset="0"/>
                                </a:rPr>
                              </m:ctrlPr>
                            </m:accPr>
                            <m:e>
                              <m:r>
                                <a:rPr lang="en-US" sz="2000" b="0" i="1">
                                  <a:solidFill>
                                    <a:srgbClr val="002060"/>
                                  </a:solidFill>
                                  <a:latin typeface="Cambria Math" panose="02040503050406030204" pitchFamily="18" charset="0"/>
                                </a:rPr>
                                <m:t>𝑥</m:t>
                              </m:r>
                            </m:e>
                          </m:acc>
                        </m:e>
                        <m:sub>
                          <m:r>
                            <a:rPr lang="en-US" sz="2000" b="0" i="1" smtClean="0">
                              <a:solidFill>
                                <a:srgbClr val="002060"/>
                              </a:solidFill>
                              <a:latin typeface="Cambria Math" panose="02040503050406030204" pitchFamily="18" charset="0"/>
                            </a:rPr>
                            <m:t>𝑖</m:t>
                          </m:r>
                        </m:sub>
                      </m:sSub>
                      <m:r>
                        <a:rPr lang="en-US" sz="2000" b="0" i="1" smtClean="0">
                          <a:solidFill>
                            <a:srgbClr val="002060"/>
                          </a:solidFill>
                          <a:latin typeface="Cambria Math" panose="02040503050406030204" pitchFamily="18" charset="0"/>
                        </a:rPr>
                        <m:t>,</m:t>
                      </m:r>
                      <m:sSub>
                        <m:sSubPr>
                          <m:ctrlPr>
                            <a:rPr lang="en-US" sz="2000" i="1" smtClean="0">
                              <a:solidFill>
                                <a:srgbClr val="002060"/>
                              </a:solidFill>
                              <a:latin typeface="Cambria Math" panose="02040503050406030204" pitchFamily="18" charset="0"/>
                            </a:rPr>
                          </m:ctrlPr>
                        </m:sSubPr>
                        <m:e>
                          <m:r>
                            <a:rPr lang="en-US" sz="2000" b="0" i="1" smtClean="0">
                              <a:solidFill>
                                <a:srgbClr val="002060"/>
                              </a:solidFill>
                              <a:latin typeface="Cambria Math" panose="02040503050406030204" pitchFamily="18" charset="0"/>
                              <a:ea typeface="Cambria Math" panose="02040503050406030204" pitchFamily="18" charset="0"/>
                            </a:rPr>
                            <m:t>𝜙</m:t>
                          </m:r>
                        </m:e>
                        <m:sub>
                          <m:r>
                            <a:rPr lang="en-US" sz="2000" b="0" i="1" smtClean="0">
                              <a:solidFill>
                                <a:srgbClr val="002060"/>
                              </a:solidFill>
                              <a:latin typeface="Cambria Math" panose="02040503050406030204" pitchFamily="18" charset="0"/>
                            </a:rPr>
                            <m:t>𝑖</m:t>
                          </m:r>
                        </m:sub>
                      </m:sSub>
                      <m:r>
                        <a:rPr lang="en-US" sz="2000" b="0" i="1" smtClean="0">
                          <a:solidFill>
                            <a:srgbClr val="002060"/>
                          </a:solidFill>
                          <a:latin typeface="Cambria Math" panose="02040503050406030204" pitchFamily="18" charset="0"/>
                        </a:rPr>
                        <m:t>)</m:t>
                      </m:r>
                    </m:oMath>
                  </m:oMathPara>
                </a14:m>
                <a:endParaRPr lang="en-US" sz="2000" dirty="0">
                  <a:solidFill>
                    <a:srgbClr val="00206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985109" y="1200006"/>
                <a:ext cx="2965812" cy="735522"/>
              </a:xfrm>
              <a:prstGeom prst="rect">
                <a:avLst/>
              </a:prstGeom>
              <a:blipFill rotWithShape="0">
                <a:blip r:embed="rId5"/>
                <a:stretch>
                  <a:fillRect l="-2263" t="-4959" r="-1646" b="-41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999524" y="1923330"/>
                <a:ext cx="2472087" cy="707886"/>
              </a:xfrm>
              <a:prstGeom prst="rect">
                <a:avLst/>
              </a:prstGeom>
              <a:noFill/>
            </p:spPr>
            <p:txBody>
              <a:bodyPr wrap="none" rtlCol="0">
                <a:spAutoFit/>
              </a:bodyPr>
              <a:lstStyle/>
              <a:p>
                <a:r>
                  <a:rPr lang="en-US" sz="2000" b="1" dirty="0" smtClean="0">
                    <a:solidFill>
                      <a:srgbClr val="006600"/>
                    </a:solidFill>
                  </a:rPr>
                  <a:t>Hadron Jet fragments</a:t>
                </a:r>
              </a:p>
              <a:p>
                <a:pPr/>
                <a14:m>
                  <m:oMathPara xmlns:m="http://schemas.openxmlformats.org/officeDocument/2006/math">
                    <m:oMathParaPr>
                      <m:jc m:val="center"/>
                    </m:oMathParaPr>
                    <m:oMath xmlns:m="http://schemas.openxmlformats.org/officeDocument/2006/math">
                      <m:r>
                        <a:rPr lang="en-US" sz="2000" b="0" i="0" dirty="0" smtClean="0">
                          <a:solidFill>
                            <a:srgbClr val="006600"/>
                          </a:solidFill>
                          <a:latin typeface="Cambria Math" panose="02040503050406030204" pitchFamily="18" charset="0"/>
                        </a:rPr>
                        <m:t>(</m:t>
                      </m:r>
                      <m:r>
                        <a:rPr lang="en-US" sz="2000" b="0" i="1" dirty="0" smtClean="0">
                          <a:solidFill>
                            <a:srgbClr val="006600"/>
                          </a:solidFill>
                          <a:latin typeface="Cambria Math" panose="02040503050406030204" pitchFamily="18" charset="0"/>
                        </a:rPr>
                        <m:t>𝑦</m:t>
                      </m:r>
                      <m:r>
                        <a:rPr lang="en-US" sz="2000" b="0" i="1" dirty="0" smtClean="0">
                          <a:solidFill>
                            <a:srgbClr val="006600"/>
                          </a:solidFill>
                          <a:latin typeface="Cambria Math" panose="02040503050406030204" pitchFamily="18" charset="0"/>
                        </a:rPr>
                        <m:t>,</m:t>
                      </m:r>
                      <m:sSub>
                        <m:sSubPr>
                          <m:ctrlPr>
                            <a:rPr lang="en-US" sz="2000" i="1" dirty="0" smtClean="0">
                              <a:solidFill>
                                <a:srgbClr val="006600"/>
                              </a:solidFill>
                              <a:latin typeface="Cambria Math" panose="02040503050406030204" pitchFamily="18" charset="0"/>
                            </a:rPr>
                          </m:ctrlPr>
                        </m:sSubPr>
                        <m:e>
                          <m:r>
                            <a:rPr lang="en-US" sz="2000" b="0" i="1" dirty="0" smtClean="0">
                              <a:solidFill>
                                <a:srgbClr val="006600"/>
                              </a:solidFill>
                              <a:latin typeface="Cambria Math" panose="02040503050406030204" pitchFamily="18" charset="0"/>
                            </a:rPr>
                            <m:t>𝑝</m:t>
                          </m:r>
                        </m:e>
                        <m:sub>
                          <m:r>
                            <a:rPr lang="en-US" sz="2000" b="0" i="1" dirty="0" smtClean="0">
                              <a:solidFill>
                                <a:srgbClr val="006600"/>
                              </a:solidFill>
                              <a:latin typeface="Cambria Math" panose="02040503050406030204" pitchFamily="18" charset="0"/>
                              <a:ea typeface="Cambria Math" panose="02040503050406030204" pitchFamily="18" charset="0"/>
                            </a:rPr>
                            <m:t>⊥</m:t>
                          </m:r>
                        </m:sub>
                      </m:sSub>
                      <m:r>
                        <a:rPr lang="en-US" sz="2000" b="0" i="1" dirty="0" smtClean="0">
                          <a:solidFill>
                            <a:srgbClr val="006600"/>
                          </a:solidFill>
                          <a:latin typeface="Cambria Math" panose="02040503050406030204" pitchFamily="18" charset="0"/>
                        </a:rPr>
                        <m:t>,</m:t>
                      </m:r>
                      <m:r>
                        <a:rPr lang="en-US" sz="2000" b="0" i="1" dirty="0" smtClean="0">
                          <a:solidFill>
                            <a:srgbClr val="006600"/>
                          </a:solidFill>
                          <a:latin typeface="Cambria Math" panose="02040503050406030204" pitchFamily="18" charset="0"/>
                          <a:ea typeface="Cambria Math" panose="02040503050406030204" pitchFamily="18" charset="0"/>
                        </a:rPr>
                        <m:t>𝜙</m:t>
                      </m:r>
                      <m:r>
                        <a:rPr lang="en-US" sz="2000" b="0" i="1" dirty="0" smtClean="0">
                          <a:solidFill>
                            <a:srgbClr val="006600"/>
                          </a:solidFill>
                          <a:latin typeface="Cambria Math" panose="02040503050406030204" pitchFamily="18" charset="0"/>
                          <a:ea typeface="Cambria Math" panose="02040503050406030204" pitchFamily="18" charset="0"/>
                        </a:rPr>
                        <m:t>)</m:t>
                      </m:r>
                    </m:oMath>
                  </m:oMathPara>
                </a14:m>
                <a:endParaRPr lang="en-US" sz="2000" dirty="0">
                  <a:solidFill>
                    <a:srgbClr val="0066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999524" y="1923330"/>
                <a:ext cx="2472087" cy="707886"/>
              </a:xfrm>
              <a:prstGeom prst="rect">
                <a:avLst/>
              </a:prstGeom>
              <a:blipFill rotWithShape="0">
                <a:blip r:embed="rId6"/>
                <a:stretch>
                  <a:fillRect l="-2463" t="-5172" r="-2217" b="-7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483650" y="2701759"/>
                <a:ext cx="1891159" cy="707886"/>
              </a:xfrm>
              <a:prstGeom prst="rect">
                <a:avLst/>
              </a:prstGeom>
              <a:noFill/>
            </p:spPr>
            <p:txBody>
              <a:bodyPr wrap="none" rtlCol="0">
                <a:spAutoFit/>
              </a:bodyPr>
              <a:lstStyle/>
              <a:p>
                <a:r>
                  <a:rPr lang="en-US" sz="2000" b="1" dirty="0" smtClean="0">
                    <a:solidFill>
                      <a:srgbClr val="FF0000"/>
                    </a:solidFill>
                  </a:rPr>
                  <a:t>Radiated gluons</a:t>
                </a:r>
              </a:p>
              <a:p>
                <a:pPr/>
                <a14:m>
                  <m:oMathPara xmlns:m="http://schemas.openxmlformats.org/officeDocument/2006/math">
                    <m:oMathParaPr>
                      <m:jc m:val="centerGroup"/>
                    </m:oMathParaPr>
                    <m:oMath xmlns:m="http://schemas.openxmlformats.org/officeDocument/2006/math">
                      <m:r>
                        <a:rPr lang="en-US" sz="2000" b="0" i="1" smtClean="0">
                          <a:solidFill>
                            <a:srgbClr val="FF0000"/>
                          </a:solidFill>
                          <a:latin typeface="Cambria Math" panose="02040503050406030204" pitchFamily="18" charset="0"/>
                        </a:rPr>
                        <m:t>(</m:t>
                      </m:r>
                      <m:sSub>
                        <m:sSubPr>
                          <m:ctrlPr>
                            <a:rPr lang="en-US" sz="200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ea typeface="Cambria Math" panose="02040503050406030204" pitchFamily="18" charset="0"/>
                            </a:rPr>
                            <m:t>𝜔</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𝑘</m:t>
                          </m:r>
                        </m:e>
                        <m:sub>
                          <m:r>
                            <a:rPr lang="en-US" sz="2000" b="0" i="1" smtClean="0">
                              <a:solidFill>
                                <a:srgbClr val="FF0000"/>
                              </a:solidFill>
                              <a:latin typeface="Cambria Math" panose="02040503050406030204" pitchFamily="18" charset="0"/>
                              <a:ea typeface="Cambria Math" panose="02040503050406030204" pitchFamily="18" charset="0"/>
                            </a:rPr>
                            <m:t>⊥</m:t>
                          </m:r>
                        </m:sub>
                      </m:sSub>
                      <m:r>
                        <a:rPr lang="en-US" sz="2000" b="0" i="1" smtClean="0">
                          <a:solidFill>
                            <a:srgbClr val="FF0000"/>
                          </a:solidFill>
                          <a:latin typeface="Cambria Math" panose="02040503050406030204" pitchFamily="18" charset="0"/>
                        </a:rPr>
                        <m:t>)</m:t>
                      </m:r>
                    </m:oMath>
                  </m:oMathPara>
                </a14:m>
                <a:endParaRPr lang="en-US" sz="2000"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483650" y="2701759"/>
                <a:ext cx="1891159" cy="707886"/>
              </a:xfrm>
              <a:prstGeom prst="rect">
                <a:avLst/>
              </a:prstGeom>
              <a:blipFill rotWithShape="0">
                <a:blip r:embed="rId7"/>
                <a:stretch>
                  <a:fillRect l="-3215" t="-4310" r="-2894" b="-8621"/>
                </a:stretch>
              </a:blipFill>
            </p:spPr>
            <p:txBody>
              <a:bodyPr/>
              <a:lstStyle/>
              <a:p>
                <a:r>
                  <a:rPr lang="en-US">
                    <a:noFill/>
                  </a:rPr>
                  <a:t> </a:t>
                </a:r>
              </a:p>
            </p:txBody>
          </p:sp>
        </mc:Fallback>
      </mc:AlternateContent>
      <p:sp>
        <p:nvSpPr>
          <p:cNvPr id="17" name="TextBox 16"/>
          <p:cNvSpPr txBox="1"/>
          <p:nvPr/>
        </p:nvSpPr>
        <p:spPr>
          <a:xfrm>
            <a:off x="2462947" y="3789236"/>
            <a:ext cx="6279301" cy="2733056"/>
          </a:xfrm>
          <a:prstGeom prst="rect">
            <a:avLst/>
          </a:prstGeom>
          <a:noFill/>
        </p:spPr>
        <p:txBody>
          <a:bodyPr wrap="square" rtlCol="0">
            <a:spAutoFit/>
          </a:bodyPr>
          <a:lstStyle/>
          <a:p>
            <a:pPr>
              <a:lnSpc>
                <a:spcPct val="120000"/>
              </a:lnSpc>
            </a:pPr>
            <a:r>
              <a:rPr lang="en-US" sz="2400" b="1" dirty="0" smtClean="0"/>
              <a:t>Measurement of </a:t>
            </a:r>
            <a:r>
              <a:rPr lang="en-US" sz="2400" b="1" dirty="0" err="1" smtClean="0"/>
              <a:t>hadronic</a:t>
            </a:r>
            <a:r>
              <a:rPr lang="en-US" sz="2400" b="1" dirty="0" smtClean="0"/>
              <a:t> quenching pattern provides information about QGP density</a:t>
            </a:r>
          </a:p>
          <a:p>
            <a:pPr marL="742950" lvl="1" indent="-285750">
              <a:lnSpc>
                <a:spcPct val="120000"/>
              </a:lnSpc>
              <a:buFont typeface="Arial" panose="020B0604020202020204" pitchFamily="34" charset="0"/>
              <a:buChar char="•"/>
            </a:pPr>
            <a:r>
              <a:rPr lang="en-US" sz="2000" dirty="0" smtClean="0"/>
              <a:t>Requires detailed knowledge of </a:t>
            </a:r>
            <a:r>
              <a:rPr lang="en-US" sz="2000" b="1" dirty="0" smtClean="0">
                <a:solidFill>
                  <a:schemeClr val="accent2"/>
                </a:solidFill>
              </a:rPr>
              <a:t>jet-medium interaction mechanism</a:t>
            </a:r>
            <a:r>
              <a:rPr lang="en-US" sz="2000" dirty="0" smtClean="0"/>
              <a:t> and </a:t>
            </a:r>
            <a:r>
              <a:rPr lang="en-US" sz="2000" b="1" dirty="0" smtClean="0">
                <a:solidFill>
                  <a:schemeClr val="accent2"/>
                </a:solidFill>
              </a:rPr>
              <a:t>jet transverse diffusion</a:t>
            </a:r>
          </a:p>
          <a:p>
            <a:pPr marL="742950" lvl="1" indent="-285750">
              <a:lnSpc>
                <a:spcPct val="120000"/>
              </a:lnSpc>
              <a:buFont typeface="Arial" panose="020B0604020202020204" pitchFamily="34" charset="0"/>
              <a:buChar char="•"/>
            </a:pPr>
            <a:r>
              <a:rPr lang="en-US" sz="2000" dirty="0" smtClean="0"/>
              <a:t>Knowledge of </a:t>
            </a:r>
            <a:r>
              <a:rPr lang="en-US" sz="2000" b="1" dirty="0" smtClean="0">
                <a:solidFill>
                  <a:schemeClr val="accent2"/>
                </a:solidFill>
              </a:rPr>
              <a:t>initial conditions</a:t>
            </a:r>
            <a:r>
              <a:rPr lang="en-US" sz="2000" dirty="0" smtClean="0"/>
              <a:t>, </a:t>
            </a:r>
            <a:r>
              <a:rPr lang="en-US" sz="2000" b="1" dirty="0" smtClean="0">
                <a:solidFill>
                  <a:schemeClr val="accent2"/>
                </a:solidFill>
              </a:rPr>
              <a:t>`cold’ nuclear  matter effects</a:t>
            </a:r>
            <a:r>
              <a:rPr lang="en-US" sz="2000" dirty="0" smtClean="0"/>
              <a:t> and </a:t>
            </a:r>
            <a:r>
              <a:rPr lang="en-US" sz="2000" b="1" dirty="0" err="1" smtClean="0">
                <a:solidFill>
                  <a:schemeClr val="accent2"/>
                </a:solidFill>
              </a:rPr>
              <a:t>hadronization</a:t>
            </a:r>
            <a:r>
              <a:rPr lang="en-US" sz="2000" dirty="0" smtClean="0"/>
              <a:t> process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06466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GLV interference effects</a:t>
            </a:r>
            <a:endParaRPr lang="en-US" dirty="0"/>
          </a:p>
        </p:txBody>
      </p:sp>
      <p:sp>
        <p:nvSpPr>
          <p:cNvPr id="8" name="Content Placeholder 7"/>
          <p:cNvSpPr>
            <a:spLocks noGrp="1"/>
          </p:cNvSpPr>
          <p:nvPr>
            <p:ph idx="1"/>
          </p:nvPr>
        </p:nvSpPr>
        <p:spPr/>
        <p:txBody>
          <a:bodyPr/>
          <a:lstStyle/>
          <a:p>
            <a:r>
              <a:rPr lang="en-US" sz="2400" b="1" dirty="0" smtClean="0"/>
              <a:t>Energy loss LPM interference effects with hard production vertex (jet created at finite time)</a:t>
            </a:r>
          </a:p>
          <a:p>
            <a:pPr marL="0" indent="0">
              <a:buNone/>
            </a:pPr>
            <a:endParaRPr lang="en-US" sz="11100" dirty="0" smtClean="0"/>
          </a:p>
          <a:p>
            <a:r>
              <a:rPr lang="en-US" sz="2400" b="1" dirty="0" smtClean="0"/>
              <a:t>Transverse diffusion LPM interference effects with successive scatterings (gluon cascading)</a:t>
            </a:r>
          </a:p>
          <a:p>
            <a:endParaRPr lang="en-US" dirty="0"/>
          </a:p>
          <a:p>
            <a:endParaRPr lang="en-US" dirty="0" smtClean="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287" y="1880828"/>
            <a:ext cx="425323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353" y="1926548"/>
            <a:ext cx="2367330"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764" y="4689140"/>
            <a:ext cx="3438144"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832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DGLV mass effects</a:t>
            </a:r>
            <a:endParaRPr lang="en-US" dirty="0"/>
          </a:p>
        </p:txBody>
      </p:sp>
      <p:grpSp>
        <p:nvGrpSpPr>
          <p:cNvPr id="6" name="Group 5"/>
          <p:cNvGrpSpPr/>
          <p:nvPr/>
        </p:nvGrpSpPr>
        <p:grpSpPr>
          <a:xfrm>
            <a:off x="179513" y="1073831"/>
            <a:ext cx="8714719" cy="1554480"/>
            <a:chOff x="179513" y="1073831"/>
            <a:chExt cx="8714719" cy="1554480"/>
          </a:xfrm>
        </p:grpSpPr>
        <p:grpSp>
          <p:nvGrpSpPr>
            <p:cNvPr id="5" name="Group 4"/>
            <p:cNvGrpSpPr/>
            <p:nvPr/>
          </p:nvGrpSpPr>
          <p:grpSpPr>
            <a:xfrm>
              <a:off x="179513" y="1073831"/>
              <a:ext cx="8714719" cy="1554480"/>
              <a:chOff x="179513" y="1073831"/>
              <a:chExt cx="8714719" cy="155448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4" y="1073831"/>
                <a:ext cx="6715354"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1851071"/>
                <a:ext cx="8714719" cy="777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179514" y="1073831"/>
              <a:ext cx="8714718" cy="155448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2231740" y="1073830"/>
            <a:ext cx="2412268" cy="777241"/>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4008" y="1073831"/>
            <a:ext cx="1728192" cy="7920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9552" y="1865919"/>
            <a:ext cx="3384376" cy="76239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88024" y="2024844"/>
            <a:ext cx="792088" cy="4680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956376" y="2078850"/>
            <a:ext cx="504056" cy="36004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387099" y="2738895"/>
                <a:ext cx="3737242" cy="538994"/>
              </a:xfrm>
              <a:prstGeom prst="rect">
                <a:avLst/>
              </a:prstGeom>
              <a:noFill/>
            </p:spPr>
            <p:txBody>
              <a:bodyPr wrap="none" rtlCol="0">
                <a:spAutoFit/>
              </a:bodyPr>
              <a:lstStyle/>
              <a:p>
                <a:r>
                  <a:rPr lang="en-US" b="1" dirty="0" smtClean="0"/>
                  <a:t>Opacity series expansion    </a:t>
                </a:r>
                <a14:m>
                  <m:oMath xmlns:m="http://schemas.openxmlformats.org/officeDocument/2006/math">
                    <m:r>
                      <a:rPr lang="en-US" i="1" smtClean="0">
                        <a:latin typeface="Cambria Math"/>
                        <a:ea typeface="Cambria Math"/>
                      </a:rPr>
                      <m:t>⟶</m:t>
                    </m:r>
                    <m:r>
                      <a:rPr lang="en-US" b="0" i="1" smtClean="0">
                        <a:latin typeface="Cambria Math"/>
                        <a:ea typeface="Cambria Math"/>
                      </a:rPr>
                      <m:t>    </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a:rPr>
                                  <m:t>𝐿</m:t>
                                </m:r>
                              </m:num>
                              <m:den>
                                <m:r>
                                  <a:rPr lang="en-US" i="1" smtClean="0">
                                    <a:latin typeface="Cambria Math"/>
                                    <a:ea typeface="Cambria Math"/>
                                  </a:rPr>
                                  <m:t>𝜆</m:t>
                                </m:r>
                              </m:den>
                            </m:f>
                          </m:e>
                        </m:d>
                      </m:e>
                      <m:sup>
                        <m:r>
                          <a:rPr lang="en-US" b="0" i="1" smtClean="0">
                            <a:latin typeface="Cambria Math"/>
                          </a:rPr>
                          <m:t>𝑛</m:t>
                        </m:r>
                      </m:sup>
                    </m:sSup>
                  </m:oMath>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87099" y="2738895"/>
                <a:ext cx="3737242" cy="538994"/>
              </a:xfrm>
              <a:prstGeom prst="rect">
                <a:avLst/>
              </a:prstGeom>
              <a:blipFill rotWithShape="0">
                <a:blip r:embed="rId4"/>
                <a:stretch>
                  <a:fillRect l="-1468" b="-4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87099" y="3284506"/>
                <a:ext cx="4281493" cy="369332"/>
              </a:xfrm>
              <a:prstGeom prst="rect">
                <a:avLst/>
              </a:prstGeom>
              <a:noFill/>
            </p:spPr>
            <p:txBody>
              <a:bodyPr wrap="none" rtlCol="0">
                <a:spAutoFit/>
              </a:bodyPr>
              <a:lstStyle/>
              <a:p>
                <a:r>
                  <a:rPr lang="en-US" b="1" dirty="0" smtClean="0"/>
                  <a:t>Radiation antenna    </a:t>
                </a:r>
                <a14:m>
                  <m:oMath xmlns:m="http://schemas.openxmlformats.org/officeDocument/2006/math">
                    <m:r>
                      <a:rPr lang="en-US" i="1" smtClean="0">
                        <a:latin typeface="Cambria Math"/>
                        <a:ea typeface="Cambria Math"/>
                      </a:rPr>
                      <m:t>⟶</m:t>
                    </m:r>
                    <m:r>
                      <a:rPr lang="en-US" b="0" i="1" smtClean="0">
                        <a:latin typeface="Cambria Math"/>
                        <a:ea typeface="Cambria Math"/>
                      </a:rPr>
                      <m:t>    </m:t>
                    </m:r>
                    <m:r>
                      <a:rPr lang="en-US" b="0" i="1" smtClean="0">
                        <a:latin typeface="Cambria Math"/>
                        <a:ea typeface="Cambria Math"/>
                      </a:rPr>
                      <m:t>𝐶𝑎𝑠𝑐𝑎𝑑𝑒</m:t>
                    </m:r>
                    <m:r>
                      <a:rPr lang="en-US" b="0" i="1" smtClean="0">
                        <a:latin typeface="Cambria Math"/>
                        <a:ea typeface="Cambria Math"/>
                      </a:rPr>
                      <m:t> </m:t>
                    </m:r>
                    <m:r>
                      <a:rPr lang="en-US" b="0" i="1" smtClean="0">
                        <a:latin typeface="Cambria Math"/>
                        <a:ea typeface="Cambria Math"/>
                      </a:rPr>
                      <m:t>𝑡𝑒𝑟𝑚𝑠</m:t>
                    </m:r>
                  </m:oMath>
                </a14:m>
                <a:r>
                  <a:rPr lang="en-US" dirty="0" smtClean="0"/>
                  <a:t> </a:t>
                </a:r>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387099" y="3284506"/>
                <a:ext cx="4281493" cy="369332"/>
              </a:xfrm>
              <a:prstGeom prst="rect">
                <a:avLst/>
              </a:prstGeom>
              <a:blipFill rotWithShape="1">
                <a:blip r:embed="rId5"/>
                <a:stretch>
                  <a:fillRect l="-1282" t="-8333" b="-26667"/>
                </a:stretch>
              </a:blipFill>
            </p:spPr>
            <p:txBody>
              <a:bodyPr/>
              <a:lstStyle/>
              <a:p>
                <a:r>
                  <a:rPr lang="en-US">
                    <a:noFill/>
                  </a:rPr>
                  <a:t> </a:t>
                </a:r>
              </a:p>
            </p:txBody>
          </p:sp>
        </mc:Fallback>
      </mc:AlternateContent>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7503" y="3284506"/>
            <a:ext cx="37909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5969" y="4150855"/>
            <a:ext cx="12382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0695" y="4474896"/>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Rectangle 14"/>
              <p:cNvSpPr/>
              <p:nvPr/>
            </p:nvSpPr>
            <p:spPr>
              <a:xfrm>
                <a:off x="2850515" y="4105564"/>
                <a:ext cx="2071336" cy="369332"/>
              </a:xfrm>
              <a:prstGeom prst="rect">
                <a:avLst/>
              </a:prstGeom>
            </p:spPr>
            <p:txBody>
              <a:bodyPr wrap="none">
                <a:spAutoFit/>
              </a:bodyPr>
              <a:lstStyle/>
              <a:p>
                <a14:m>
                  <m:oMath xmlns:m="http://schemas.openxmlformats.org/officeDocument/2006/math">
                    <m:r>
                      <a:rPr lang="en-US" b="0" i="1" smtClean="0">
                        <a:latin typeface="Cambria Math"/>
                        <a:ea typeface="Cambria Math"/>
                      </a:rPr>
                      <m:t>𝐺𝑢𝑛𝑖𝑜𝑛</m:t>
                    </m:r>
                    <m:r>
                      <a:rPr lang="en-US" b="0" i="1" smtClean="0">
                        <a:latin typeface="Cambria Math"/>
                        <a:ea typeface="Cambria Math"/>
                      </a:rPr>
                      <m:t>−</m:t>
                    </m:r>
                    <m:r>
                      <a:rPr lang="en-US" b="0" i="1" smtClean="0">
                        <a:latin typeface="Cambria Math"/>
                        <a:ea typeface="Cambria Math"/>
                      </a:rPr>
                      <m:t>𝐵𝑒𝑟𝑡𝑠𝑐h</m:t>
                    </m:r>
                  </m:oMath>
                </a14:m>
                <a:r>
                  <a:rPr lang="en-US" dirty="0" smtClean="0"/>
                  <a:t> </a:t>
                </a:r>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850515" y="4105564"/>
                <a:ext cx="2071336"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800910" y="4474896"/>
                <a:ext cx="7834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𝐻𝑎𝑟𝑑</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2800910" y="4474896"/>
                <a:ext cx="783484" cy="369332"/>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387099" y="5092152"/>
                <a:ext cx="1693797" cy="369332"/>
              </a:xfrm>
              <a:prstGeom prst="rect">
                <a:avLst/>
              </a:prstGeom>
              <a:noFill/>
            </p:spPr>
            <p:txBody>
              <a:bodyPr wrap="none" rtlCol="0">
                <a:spAutoFit/>
              </a:bodyPr>
              <a:lstStyle/>
              <a:p>
                <a:r>
                  <a:rPr lang="en-US" b="1" dirty="0" smtClean="0"/>
                  <a:t>LPM effect</a:t>
                </a:r>
                <a:r>
                  <a:rPr lang="en-US" dirty="0" smtClean="0"/>
                  <a:t>    </a:t>
                </a:r>
                <a14:m>
                  <m:oMath xmlns:m="http://schemas.openxmlformats.org/officeDocument/2006/math">
                    <m:r>
                      <a:rPr lang="en-US" i="1" smtClean="0">
                        <a:latin typeface="Cambria Math"/>
                        <a:ea typeface="Cambria Math"/>
                      </a:rPr>
                      <m:t>⟶</m:t>
                    </m:r>
                  </m:oMath>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387099" y="5092152"/>
                <a:ext cx="1693797" cy="369332"/>
              </a:xfrm>
              <a:prstGeom prst="rect">
                <a:avLst/>
              </a:prstGeom>
              <a:blipFill rotWithShape="1">
                <a:blip r:embed="rId11"/>
                <a:stretch>
                  <a:fillRect l="-3249" t="-8197" b="-24590"/>
                </a:stretch>
              </a:blipFill>
            </p:spPr>
            <p:txBody>
              <a:bodyPr/>
              <a:lstStyle/>
              <a:p>
                <a:r>
                  <a:rPr lang="en-US">
                    <a:noFill/>
                  </a:rPr>
                  <a:t> </a:t>
                </a:r>
              </a:p>
            </p:txBody>
          </p:sp>
        </mc:Fallback>
      </mc:AlternateContent>
      <p:grpSp>
        <p:nvGrpSpPr>
          <p:cNvPr id="3" name="Group 2"/>
          <p:cNvGrpSpPr/>
          <p:nvPr/>
        </p:nvGrpSpPr>
        <p:grpSpPr>
          <a:xfrm>
            <a:off x="2456244" y="5015507"/>
            <a:ext cx="4161257" cy="759693"/>
            <a:chOff x="2456244" y="5015507"/>
            <a:chExt cx="4161257" cy="759693"/>
          </a:xfrm>
        </p:grpSpPr>
        <p:grpSp>
          <p:nvGrpSpPr>
            <p:cNvPr id="16" name="Group 15"/>
            <p:cNvGrpSpPr/>
            <p:nvPr/>
          </p:nvGrpSpPr>
          <p:grpSpPr>
            <a:xfrm>
              <a:off x="2456244" y="5015507"/>
              <a:ext cx="4161257" cy="609600"/>
              <a:chOff x="1820311" y="5210269"/>
              <a:chExt cx="4161257" cy="609600"/>
            </a:xfrm>
          </p:grpSpPr>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20311" y="5319806"/>
                <a:ext cx="771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92933" y="5238844"/>
                <a:ext cx="207645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76643" y="5210269"/>
                <a:ext cx="13049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Right Brace 18"/>
            <p:cNvSpPr/>
            <p:nvPr/>
          </p:nvSpPr>
          <p:spPr>
            <a:xfrm rot="5400000">
              <a:off x="4257575" y="4834703"/>
              <a:ext cx="178667" cy="1702328"/>
            </a:xfrm>
            <a:prstGeom prst="righ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5940829" y="5163807"/>
              <a:ext cx="178666" cy="1044116"/>
            </a:xfrm>
            <a:prstGeom prst="rightBrace">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6" name="Rectangle 35"/>
              <p:cNvSpPr/>
              <p:nvPr/>
            </p:nvSpPr>
            <p:spPr>
              <a:xfrm>
                <a:off x="2592280" y="5775201"/>
                <a:ext cx="27202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𝐼𝑛𝑣𝑒𝑟𝑠𝑒</m:t>
                      </m:r>
                      <m:r>
                        <a:rPr lang="en-US" b="0" i="1" smtClean="0">
                          <a:latin typeface="Cambria Math"/>
                        </a:rPr>
                        <m:t> </m:t>
                      </m:r>
                      <m:r>
                        <a:rPr lang="en-US" b="0" i="1" smtClean="0">
                          <a:latin typeface="Cambria Math"/>
                        </a:rPr>
                        <m:t>𝑓𝑜𝑟𝑚𝑎𝑡𝑖𝑜𝑛</m:t>
                      </m:r>
                      <m:r>
                        <a:rPr lang="en-US" b="0" i="1" smtClean="0">
                          <a:latin typeface="Cambria Math"/>
                        </a:rPr>
                        <m:t> </m:t>
                      </m:r>
                      <m:r>
                        <a:rPr lang="en-US" b="0" i="1" smtClean="0">
                          <a:latin typeface="Cambria Math"/>
                        </a:rPr>
                        <m:t>𝑡𝑖𝑚𝑒</m:t>
                      </m:r>
                    </m:oMath>
                  </m:oMathPara>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2592280" y="5775201"/>
                <a:ext cx="2720295" cy="369332"/>
              </a:xfrm>
              <a:prstGeom prst="rect">
                <a:avLst/>
              </a:prstGeom>
              <a:blipFill rotWithShape="1">
                <a:blip r:embed="rId15"/>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5325039" y="5778882"/>
                <a:ext cx="16240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𝑀𝑎𝑠𝑠</m:t>
                      </m:r>
                      <m:r>
                        <a:rPr lang="en-US" b="0" i="1" smtClean="0">
                          <a:latin typeface="Cambria Math"/>
                        </a:rPr>
                        <m:t> </m:t>
                      </m:r>
                      <m:r>
                        <a:rPr lang="en-US" b="0" i="1" smtClean="0">
                          <a:latin typeface="Cambria Math"/>
                        </a:rPr>
                        <m:t>𝑒𝑓𝑓𝑒𝑐𝑡𝑠</m:t>
                      </m:r>
                    </m:oMath>
                  </m:oMathPara>
                </a14:m>
                <a:endParaRPr lang="en-US" dirty="0"/>
              </a:p>
            </p:txBody>
          </p:sp>
        </mc:Choice>
        <mc:Fallback xmlns="">
          <p:sp>
            <p:nvSpPr>
              <p:cNvPr id="37" name="Rectangle 36"/>
              <p:cNvSpPr>
                <a:spLocks noRot="1" noChangeAspect="1" noMove="1" noResize="1" noEditPoints="1" noAdjustHandles="1" noChangeArrowheads="1" noChangeShapeType="1" noTextEdit="1"/>
              </p:cNvSpPr>
              <p:nvPr/>
            </p:nvSpPr>
            <p:spPr>
              <a:xfrm>
                <a:off x="5325039" y="5778882"/>
                <a:ext cx="1624034" cy="369332"/>
              </a:xfrm>
              <a:prstGeom prst="rect">
                <a:avLst/>
              </a:prstGeom>
              <a:blipFill rotWithShape="1">
                <a:blip r:embed="rId16"/>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96415" y="6168499"/>
                <a:ext cx="3454344" cy="369332"/>
              </a:xfrm>
              <a:prstGeom prst="rect">
                <a:avLst/>
              </a:prstGeom>
              <a:noFill/>
            </p:spPr>
            <p:txBody>
              <a:bodyPr wrap="none" rtlCol="0">
                <a:spAutoFit/>
              </a:bodyPr>
              <a:lstStyle/>
              <a:p>
                <a:r>
                  <a:rPr lang="en-US" b="1" dirty="0" smtClean="0"/>
                  <a:t>Scattering center distribution</a:t>
                </a:r>
                <a:r>
                  <a:rPr lang="en-US" dirty="0" smtClean="0"/>
                  <a:t>    </a:t>
                </a:r>
                <a14:m>
                  <m:oMath xmlns:m="http://schemas.openxmlformats.org/officeDocument/2006/math">
                    <m:r>
                      <a:rPr lang="en-US" i="1" smtClean="0">
                        <a:latin typeface="Cambria Math"/>
                        <a:ea typeface="Cambria Math"/>
                      </a:rPr>
                      <m:t>⟶</m:t>
                    </m:r>
                  </m:oMath>
                </a14:m>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396415" y="6168499"/>
                <a:ext cx="3454344" cy="369332"/>
              </a:xfrm>
              <a:prstGeom prst="rect">
                <a:avLst/>
              </a:prstGeom>
              <a:blipFill rotWithShape="1">
                <a:blip r:embed="rId17"/>
                <a:stretch>
                  <a:fillRect l="-1411" t="-8333" b="-26667"/>
                </a:stretch>
              </a:blipFill>
            </p:spPr>
            <p:txBody>
              <a:bodyPr/>
              <a:lstStyle/>
              <a:p>
                <a:r>
                  <a:rPr lang="en-US">
                    <a:noFill/>
                  </a:rPr>
                  <a:t> </a:t>
                </a:r>
              </a:p>
            </p:txBody>
          </p:sp>
        </mc:Fallback>
      </mc:AlternateContent>
      <p:pic>
        <p:nvPicPr>
          <p:cNvPr id="40" name="Picture 19" descr="latex04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940354" y="6228608"/>
            <a:ext cx="2729923" cy="249113"/>
          </a:xfrm>
          <a:prstGeom prst="rect">
            <a:avLst/>
          </a:prstGeom>
          <a:noFill/>
          <a:ln w="25400">
            <a:noFill/>
            <a:miter lim="800000"/>
            <a:headEnd/>
            <a:tailEnd/>
          </a:ln>
          <a:extLst/>
        </p:spPr>
      </p:pic>
      <p:cxnSp>
        <p:nvCxnSpPr>
          <p:cNvPr id="22" name="Straight Connector 21"/>
          <p:cNvCxnSpPr/>
          <p:nvPr/>
        </p:nvCxnSpPr>
        <p:spPr>
          <a:xfrm>
            <a:off x="321788" y="3284506"/>
            <a:ext cx="71287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59533" y="5007464"/>
            <a:ext cx="71287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52701" y="6144533"/>
            <a:ext cx="7128790" cy="0"/>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5846312" y="2628311"/>
                <a:ext cx="2944268" cy="584775"/>
              </a:xfrm>
              <a:prstGeom prst="rect">
                <a:avLst/>
              </a:prstGeom>
              <a:noFill/>
              <a:ln w="19050">
                <a:noFill/>
              </a:ln>
              <a:effectLst/>
            </p:spPr>
            <p:txBody>
              <a:bodyPr wrap="none" rtlCol="0">
                <a:spAutoFit/>
              </a:bodyPr>
              <a:lstStyle/>
              <a:p>
                <a:r>
                  <a:rPr lang="en-US" sz="1600" b="1" dirty="0" smtClean="0">
                    <a:solidFill>
                      <a:schemeClr val="accent2"/>
                    </a:solidFill>
                  </a:rPr>
                  <a:t>Soft Radiation (</a:t>
                </a:r>
                <a14:m>
                  <m:oMath xmlns:m="http://schemas.openxmlformats.org/officeDocument/2006/math">
                    <m:r>
                      <a:rPr lang="en-US" sz="1600" b="1" i="1">
                        <a:solidFill>
                          <a:schemeClr val="accent2"/>
                        </a:solidFill>
                        <a:latin typeface="Cambria Math"/>
                      </a:rPr>
                      <m:t>𝑬</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𝝎</m:t>
                    </m:r>
                  </m:oMath>
                </a14:m>
                <a:r>
                  <a:rPr lang="en-US" sz="1600" b="1" dirty="0">
                    <a:solidFill>
                      <a:schemeClr val="accent2"/>
                    </a:solidFill>
                  </a:rPr>
                  <a:t>, </a:t>
                </a:r>
                <a14:m>
                  <m:oMath xmlns:m="http://schemas.openxmlformats.org/officeDocument/2006/math">
                    <m:r>
                      <a:rPr lang="en-US" sz="1600" b="1" i="1">
                        <a:solidFill>
                          <a:schemeClr val="accent2"/>
                        </a:solidFill>
                        <a:latin typeface="Cambria Math"/>
                        <a:ea typeface="Cambria Math"/>
                      </a:rPr>
                      <m:t>𝒙</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𝟏</m:t>
                    </m:r>
                  </m:oMath>
                </a14:m>
                <a:r>
                  <a:rPr lang="en-US" sz="1600" b="1" dirty="0" smtClean="0">
                    <a:solidFill>
                      <a:schemeClr val="accent2"/>
                    </a:solidFill>
                  </a:rPr>
                  <a:t>)</a:t>
                </a:r>
              </a:p>
              <a:p>
                <a:r>
                  <a:rPr lang="en-US" sz="1600" b="1" dirty="0" smtClean="0">
                    <a:solidFill>
                      <a:schemeClr val="accent2"/>
                    </a:solidFill>
                  </a:rPr>
                  <a:t>Soft Scattering (</a:t>
                </a:r>
                <a14:m>
                  <m:oMath xmlns:m="http://schemas.openxmlformats.org/officeDocument/2006/math">
                    <m:r>
                      <a:rPr lang="en-US" sz="1600" b="1" i="1">
                        <a:solidFill>
                          <a:schemeClr val="accent2"/>
                        </a:solidFill>
                        <a:latin typeface="Cambria Math"/>
                      </a:rPr>
                      <m:t>𝑬</m:t>
                    </m:r>
                    <m:r>
                      <a:rPr lang="en-US" sz="1600" b="1" i="1">
                        <a:solidFill>
                          <a:schemeClr val="accent2"/>
                        </a:solidFill>
                        <a:latin typeface="Cambria Math"/>
                        <a:ea typeface="Cambria Math"/>
                      </a:rPr>
                      <m:t>≫</m:t>
                    </m:r>
                    <m:r>
                      <a:rPr lang="en-US" sz="1600" b="1" i="1">
                        <a:solidFill>
                          <a:schemeClr val="accent2"/>
                        </a:solidFill>
                        <a:latin typeface="Cambria Math"/>
                        <a:ea typeface="Cambria Math"/>
                      </a:rPr>
                      <m:t>𝒒</m:t>
                    </m:r>
                  </m:oMath>
                </a14:m>
                <a:r>
                  <a:rPr lang="en-US" sz="1600" b="1" dirty="0">
                    <a:solidFill>
                      <a:schemeClr val="accent2"/>
                    </a:solidFill>
                  </a:rPr>
                  <a:t>, </a:t>
                </a:r>
                <a14:m>
                  <m:oMath xmlns:m="http://schemas.openxmlformats.org/officeDocument/2006/math">
                    <m:r>
                      <a:rPr lang="en-US" sz="1600" b="1" i="1">
                        <a:solidFill>
                          <a:schemeClr val="accent2"/>
                        </a:solidFill>
                        <a:latin typeface="Cambria Math"/>
                        <a:ea typeface="Cambria Math"/>
                      </a:rPr>
                      <m:t>𝝎</m:t>
                    </m:r>
                    <m:r>
                      <a:rPr lang="en-US" sz="1600" b="1" i="1">
                        <a:solidFill>
                          <a:schemeClr val="accent2"/>
                        </a:solidFill>
                        <a:latin typeface="Cambria Math"/>
                        <a:ea typeface="Cambria Math"/>
                      </a:rPr>
                      <m:t>≫</m:t>
                    </m:r>
                    <m:sSub>
                      <m:sSubPr>
                        <m:ctrlPr>
                          <a:rPr lang="en-US" sz="1600" b="1" i="1">
                            <a:solidFill>
                              <a:schemeClr val="accent2"/>
                            </a:solidFill>
                            <a:latin typeface="Cambria Math" panose="02040503050406030204" pitchFamily="18" charset="0"/>
                            <a:ea typeface="Cambria Math"/>
                          </a:rPr>
                        </m:ctrlPr>
                      </m:sSubPr>
                      <m:e>
                        <m:r>
                          <a:rPr lang="en-US" sz="1600" b="1" i="1">
                            <a:solidFill>
                              <a:schemeClr val="accent2"/>
                            </a:solidFill>
                            <a:latin typeface="Cambria Math"/>
                            <a:ea typeface="Cambria Math"/>
                          </a:rPr>
                          <m:t>𝒌</m:t>
                        </m:r>
                      </m:e>
                      <m:sub>
                        <m:r>
                          <a:rPr lang="en-US" sz="1600" b="1" i="1">
                            <a:solidFill>
                              <a:schemeClr val="accent2"/>
                            </a:solidFill>
                            <a:latin typeface="Cambria Math"/>
                            <a:ea typeface="Cambria Math"/>
                          </a:rPr>
                          <m:t>𝑻</m:t>
                        </m:r>
                      </m:sub>
                    </m:sSub>
                  </m:oMath>
                </a14:m>
                <a:r>
                  <a:rPr lang="en-US" sz="1600" b="1" dirty="0" smtClean="0">
                    <a:solidFill>
                      <a:schemeClr val="accent2"/>
                    </a:solidFill>
                  </a:rPr>
                  <a:t>)</a:t>
                </a:r>
                <a:endParaRPr lang="en-US" sz="1600" b="1" dirty="0">
                  <a:solidFill>
                    <a:schemeClr val="accent2"/>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846312" y="2628311"/>
                <a:ext cx="2944268" cy="584775"/>
              </a:xfrm>
              <a:prstGeom prst="rect">
                <a:avLst/>
              </a:prstGeom>
              <a:blipFill rotWithShape="1">
                <a:blip r:embed="rId19"/>
                <a:stretch>
                  <a:fillRect l="-1035" t="-3125" r="-207" b="-12500"/>
                </a:stretch>
              </a:blipFill>
              <a:ln w="19050">
                <a:noFill/>
              </a:ln>
              <a:effectLst/>
            </p:spPr>
            <p:txBody>
              <a:bodyPr/>
              <a:lstStyle/>
              <a:p>
                <a:r>
                  <a:rPr lang="en-US">
                    <a:noFill/>
                  </a:rPr>
                  <a:t> </a:t>
                </a:r>
              </a:p>
            </p:txBody>
          </p:sp>
        </mc:Fallback>
      </mc:AlternateContent>
      <p:sp>
        <p:nvSpPr>
          <p:cNvPr id="28" name="Rounded Rectangle 27"/>
          <p:cNvSpPr/>
          <p:nvPr/>
        </p:nvSpPr>
        <p:spPr>
          <a:xfrm>
            <a:off x="5846311" y="2628311"/>
            <a:ext cx="2939137" cy="58477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538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Potential</a:t>
            </a:r>
            <a:endParaRPr lang="en-US" dirty="0"/>
          </a:p>
        </p:txBody>
      </p:sp>
      <p:sp>
        <p:nvSpPr>
          <p:cNvPr id="3" name="Text Placeholder 2"/>
          <p:cNvSpPr>
            <a:spLocks noGrp="1"/>
          </p:cNvSpPr>
          <p:nvPr>
            <p:ph type="body" idx="1"/>
          </p:nvPr>
        </p:nvSpPr>
        <p:spPr/>
        <p:txBody>
          <a:bodyPr/>
          <a:lstStyle/>
          <a:p>
            <a:pPr algn="ctr"/>
            <a:r>
              <a:rPr lang="en-US" dirty="0" smtClean="0"/>
              <a:t>Static potential (DGLV)</a:t>
            </a:r>
            <a:endParaRPr lang="en-US" dirty="0"/>
          </a:p>
        </p:txBody>
      </p:sp>
      <p:sp>
        <p:nvSpPr>
          <p:cNvPr id="4" name="Content Placeholder 3"/>
          <p:cNvSpPr>
            <a:spLocks noGrp="1"/>
          </p:cNvSpPr>
          <p:nvPr>
            <p:ph sz="half" idx="2"/>
          </p:nvPr>
        </p:nvSpPr>
        <p:spPr>
          <a:xfrm>
            <a:off x="228600" y="1600200"/>
            <a:ext cx="4268788" cy="2476872"/>
          </a:xfrm>
        </p:spPr>
        <p:txBody>
          <a:bodyPr/>
          <a:lstStyle/>
          <a:p>
            <a:endParaRPr lang="en-US" dirty="0" smtClean="0"/>
          </a:p>
          <a:p>
            <a:endParaRPr lang="en-US" dirty="0"/>
          </a:p>
          <a:p>
            <a:r>
              <a:rPr lang="en-US" sz="2000" b="1" dirty="0" smtClean="0">
                <a:solidFill>
                  <a:schemeClr val="tx2"/>
                </a:solidFill>
              </a:rPr>
              <a:t>Static scattering centers</a:t>
            </a:r>
          </a:p>
          <a:p>
            <a:r>
              <a:rPr lang="en-US" sz="2000" b="1" dirty="0" smtClean="0">
                <a:solidFill>
                  <a:schemeClr val="tx2"/>
                </a:solidFill>
              </a:rPr>
              <a:t>Color-electric screened Yukawa potential (Debye mass)</a:t>
            </a:r>
          </a:p>
          <a:p>
            <a:r>
              <a:rPr lang="en-US" sz="2000" b="1" dirty="0" smtClean="0">
                <a:solidFill>
                  <a:schemeClr val="tx2"/>
                </a:solidFill>
              </a:rPr>
              <a:t>Full opacity series</a:t>
            </a:r>
          </a:p>
        </p:txBody>
      </p:sp>
      <p:sp>
        <p:nvSpPr>
          <p:cNvPr id="5" name="Text Placeholder 4"/>
          <p:cNvSpPr>
            <a:spLocks noGrp="1"/>
          </p:cNvSpPr>
          <p:nvPr>
            <p:ph type="body" sz="quarter" idx="3"/>
          </p:nvPr>
        </p:nvSpPr>
        <p:spPr/>
        <p:txBody>
          <a:bodyPr/>
          <a:lstStyle/>
          <a:p>
            <a:pPr algn="ctr"/>
            <a:r>
              <a:rPr lang="en-US" dirty="0" smtClean="0"/>
              <a:t>Dynamical potential (MD)</a:t>
            </a:r>
            <a:endParaRPr lang="en-US" dirty="0"/>
          </a:p>
        </p:txBody>
      </p:sp>
      <p:sp>
        <p:nvSpPr>
          <p:cNvPr id="6" name="Content Placeholder 5"/>
          <p:cNvSpPr>
            <a:spLocks noGrp="1"/>
          </p:cNvSpPr>
          <p:nvPr>
            <p:ph sz="quarter" idx="4"/>
          </p:nvPr>
        </p:nvSpPr>
        <p:spPr>
          <a:xfrm>
            <a:off x="4648200" y="1600200"/>
            <a:ext cx="4270375" cy="2512876"/>
          </a:xfrm>
        </p:spPr>
        <p:txBody>
          <a:bodyPr>
            <a:normAutofit/>
          </a:bodyPr>
          <a:lstStyle/>
          <a:p>
            <a:endParaRPr lang="en-US" dirty="0" smtClean="0"/>
          </a:p>
          <a:p>
            <a:endParaRPr lang="en-US" dirty="0"/>
          </a:p>
          <a:p>
            <a:r>
              <a:rPr lang="en-US" sz="2000" b="1" dirty="0" smtClean="0">
                <a:solidFill>
                  <a:schemeClr val="tx2"/>
                </a:solidFill>
              </a:rPr>
              <a:t>Dynamical scattering centers</a:t>
            </a:r>
          </a:p>
          <a:p>
            <a:r>
              <a:rPr lang="en-US" sz="2000" b="1" dirty="0" smtClean="0">
                <a:solidFill>
                  <a:schemeClr val="tx2"/>
                </a:solidFill>
              </a:rPr>
              <a:t>Includes screened color-magnetic effects (HTL gluon propagators)</a:t>
            </a:r>
          </a:p>
          <a:p>
            <a:r>
              <a:rPr lang="en-US" sz="2000" b="1" dirty="0" smtClean="0">
                <a:solidFill>
                  <a:schemeClr val="tx2"/>
                </a:solidFill>
              </a:rPr>
              <a:t>Only first order in opacity </a:t>
            </a:r>
            <a:endParaRPr lang="en-US" sz="2000" b="1" dirty="0">
              <a:solidFill>
                <a:schemeClr val="tx2"/>
              </a:solidFill>
            </a:endParaRPr>
          </a:p>
        </p:txBody>
      </p:sp>
      <mc:AlternateContent xmlns:mc="http://schemas.openxmlformats.org/markup-compatibility/2006" xmlns:a14="http://schemas.microsoft.com/office/drawing/2010/main">
        <mc:Choice Requires="a14">
          <p:sp>
            <p:nvSpPr>
              <p:cNvPr id="7" name="TextBox 6"/>
              <p:cNvSpPr txBox="1"/>
              <p:nvPr/>
            </p:nvSpPr>
            <p:spPr>
              <a:xfrm>
                <a:off x="683568" y="1628800"/>
                <a:ext cx="3075457" cy="704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chemeClr val="accent2"/>
                              </a:solidFill>
                              <a:latin typeface="Cambria Math" panose="02040503050406030204" pitchFamily="18" charset="0"/>
                            </a:rPr>
                          </m:ctrlPr>
                        </m:sSupPr>
                        <m:e>
                          <m:d>
                            <m:dPr>
                              <m:begChr m:val="|"/>
                              <m:endChr m:val="|"/>
                              <m:ctrlPr>
                                <a:rPr lang="en-US" b="1" i="1" smtClean="0">
                                  <a:solidFill>
                                    <a:schemeClr val="accent2"/>
                                  </a:solidFill>
                                  <a:latin typeface="Cambria Math" panose="02040503050406030204" pitchFamily="18" charset="0"/>
                                </a:rPr>
                              </m:ctrlPr>
                            </m:dPr>
                            <m:e>
                              <m:sSub>
                                <m:sSubPr>
                                  <m:ctrlPr>
                                    <a:rPr lang="en-US" b="1" i="1" smtClean="0">
                                      <a:solidFill>
                                        <a:schemeClr val="accent2"/>
                                      </a:solidFill>
                                      <a:latin typeface="Cambria Math" panose="02040503050406030204" pitchFamily="18" charset="0"/>
                                    </a:rPr>
                                  </m:ctrlPr>
                                </m:sSubPr>
                                <m:e>
                                  <m:acc>
                                    <m:accPr>
                                      <m:chr m:val="̅"/>
                                      <m:ctrlPr>
                                        <a:rPr lang="en-US" b="1" i="1" smtClean="0">
                                          <a:solidFill>
                                            <a:schemeClr val="accent2"/>
                                          </a:solidFill>
                                          <a:latin typeface="Cambria Math" panose="02040503050406030204" pitchFamily="18" charset="0"/>
                                        </a:rPr>
                                      </m:ctrlPr>
                                    </m:accPr>
                                    <m:e>
                                      <m:r>
                                        <a:rPr lang="en-US" b="1" i="1" smtClean="0">
                                          <a:solidFill>
                                            <a:schemeClr val="accent2"/>
                                          </a:solidFill>
                                          <a:latin typeface="Cambria Math"/>
                                        </a:rPr>
                                        <m:t>𝒗</m:t>
                                      </m:r>
                                    </m:e>
                                  </m:acc>
                                </m:e>
                                <m:sub>
                                  <m:r>
                                    <a:rPr lang="en-US" b="1" i="1" smtClean="0">
                                      <a:solidFill>
                                        <a:schemeClr val="accent2"/>
                                      </a:solidFill>
                                      <a:latin typeface="Cambria Math"/>
                                    </a:rPr>
                                    <m:t>𝒊</m:t>
                                  </m:r>
                                </m:sub>
                              </m:sSub>
                              <m:r>
                                <a:rPr lang="en-US" b="1" i="1" smtClean="0">
                                  <a:solidFill>
                                    <a:schemeClr val="accent2"/>
                                  </a:solidFill>
                                  <a:latin typeface="Cambria Math"/>
                                </a:rPr>
                                <m:t>(</m:t>
                              </m:r>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a:rPr>
                                    <m:t>𝒒</m:t>
                                  </m:r>
                                </m:e>
                                <m:sub>
                                  <m:r>
                                    <a:rPr lang="en-US" b="1" i="1" smtClean="0">
                                      <a:solidFill>
                                        <a:schemeClr val="accent2"/>
                                      </a:solidFill>
                                      <a:latin typeface="Cambria Math"/>
                                    </a:rPr>
                                    <m:t>𝒊</m:t>
                                  </m:r>
                                </m:sub>
                              </m:sSub>
                              <m:r>
                                <a:rPr lang="en-US" b="1" i="1" smtClean="0">
                                  <a:solidFill>
                                    <a:schemeClr val="accent2"/>
                                  </a:solidFill>
                                  <a:latin typeface="Cambria Math"/>
                                </a:rPr>
                                <m:t>)</m:t>
                              </m:r>
                            </m:e>
                          </m:d>
                        </m:e>
                        <m:sup>
                          <m:r>
                            <a:rPr lang="en-US" b="1" i="1" smtClean="0">
                              <a:solidFill>
                                <a:schemeClr val="accent2"/>
                              </a:solidFill>
                              <a:latin typeface="Cambria Math"/>
                            </a:rPr>
                            <m:t>𝟐</m:t>
                          </m:r>
                        </m:sup>
                      </m:sSup>
                      <m:r>
                        <a:rPr lang="en-US" b="1" i="1" smtClean="0">
                          <a:solidFill>
                            <a:schemeClr val="accent2"/>
                          </a:solidFill>
                          <a:latin typeface="Cambria Math"/>
                        </a:rPr>
                        <m:t>=</m:t>
                      </m:r>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a:rPr>
                            <m:t>𝟏</m:t>
                          </m:r>
                        </m:num>
                        <m:den>
                          <m:r>
                            <a:rPr lang="en-US" b="1" i="1" smtClean="0">
                              <a:solidFill>
                                <a:schemeClr val="accent2"/>
                              </a:solidFill>
                              <a:latin typeface="Cambria Math"/>
                              <a:ea typeface="Cambria Math"/>
                            </a:rPr>
                            <m:t>𝝅</m:t>
                          </m:r>
                        </m:den>
                      </m:f>
                      <m:f>
                        <m:fPr>
                          <m:ctrlPr>
                            <a:rPr lang="en-US" b="1" i="1" smtClean="0">
                              <a:solidFill>
                                <a:schemeClr val="accent2"/>
                              </a:solidFill>
                              <a:latin typeface="Cambria Math" panose="02040503050406030204" pitchFamily="18" charset="0"/>
                            </a:rPr>
                          </m:ctrlPr>
                        </m:fPr>
                        <m:num>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a:ea typeface="Cambria Math"/>
                                </a:rPr>
                                <m:t>𝝁</m:t>
                              </m:r>
                              <m:r>
                                <a:rPr lang="en-US" b="1" i="1" smtClean="0">
                                  <a:solidFill>
                                    <a:schemeClr val="accent2"/>
                                  </a:solidFill>
                                  <a:latin typeface="Cambria Math"/>
                                </a:rPr>
                                <m:t>(</m:t>
                              </m:r>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a:rPr>
                                    <m:t>𝒛</m:t>
                                  </m:r>
                                </m:e>
                                <m:sub>
                                  <m:r>
                                    <a:rPr lang="en-US" b="1" i="1" smtClean="0">
                                      <a:solidFill>
                                        <a:schemeClr val="accent2"/>
                                      </a:solidFill>
                                      <a:latin typeface="Cambria Math"/>
                                    </a:rPr>
                                    <m:t>𝒊</m:t>
                                  </m:r>
                                </m:sub>
                              </m:sSub>
                              <m:r>
                                <a:rPr lang="en-US" b="1" i="1" smtClean="0">
                                  <a:solidFill>
                                    <a:schemeClr val="accent2"/>
                                  </a:solidFill>
                                  <a:latin typeface="Cambria Math"/>
                                </a:rPr>
                                <m:t>)</m:t>
                              </m:r>
                            </m:e>
                            <m:sup>
                              <m:r>
                                <a:rPr lang="en-US" b="1" i="1" smtClean="0">
                                  <a:solidFill>
                                    <a:schemeClr val="accent2"/>
                                  </a:solidFill>
                                  <a:latin typeface="Cambria Math"/>
                                </a:rPr>
                                <m:t>𝟐</m:t>
                              </m:r>
                            </m:sup>
                          </m:sSup>
                        </m:num>
                        <m:den>
                          <m:sSup>
                            <m:sSupPr>
                              <m:ctrlPr>
                                <a:rPr lang="en-US" b="1" i="1" smtClean="0">
                                  <a:solidFill>
                                    <a:schemeClr val="accent2"/>
                                  </a:solidFill>
                                  <a:latin typeface="Cambria Math" panose="02040503050406030204" pitchFamily="18" charset="0"/>
                                </a:rPr>
                              </m:ctrlPr>
                            </m:sSupPr>
                            <m:e>
                              <m:d>
                                <m:dPr>
                                  <m:ctrlPr>
                                    <a:rPr lang="en-US" b="1" i="1" smtClean="0">
                                      <a:solidFill>
                                        <a:schemeClr val="accent2"/>
                                      </a:solidFill>
                                      <a:latin typeface="Cambria Math" panose="02040503050406030204" pitchFamily="18" charset="0"/>
                                    </a:rPr>
                                  </m:ctrlPr>
                                </m:dPr>
                                <m:e>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a:rPr>
                                        <m:t>𝒒</m:t>
                                      </m:r>
                                    </m:e>
                                    <m:sup>
                                      <m:r>
                                        <a:rPr lang="en-US" b="1" i="1" smtClean="0">
                                          <a:solidFill>
                                            <a:schemeClr val="accent2"/>
                                          </a:solidFill>
                                          <a:latin typeface="Cambria Math"/>
                                        </a:rPr>
                                        <m:t>𝟐</m:t>
                                      </m:r>
                                    </m:sup>
                                  </m:sSup>
                                  <m:r>
                                    <a:rPr lang="en-US" b="1" i="1" smtClean="0">
                                      <a:solidFill>
                                        <a:schemeClr val="accent2"/>
                                      </a:solidFill>
                                      <a:latin typeface="Cambria Math"/>
                                    </a:rPr>
                                    <m:t>+</m:t>
                                  </m:r>
                                  <m:sSup>
                                    <m:sSupPr>
                                      <m:ctrlPr>
                                        <a:rPr lang="en-US" b="1" i="1">
                                          <a:solidFill>
                                            <a:schemeClr val="accent2"/>
                                          </a:solidFill>
                                          <a:latin typeface="Cambria Math" panose="02040503050406030204" pitchFamily="18" charset="0"/>
                                        </a:rPr>
                                      </m:ctrlPr>
                                    </m:sSupPr>
                                    <m:e>
                                      <m:r>
                                        <a:rPr lang="en-US" b="1" i="1">
                                          <a:solidFill>
                                            <a:schemeClr val="accent2"/>
                                          </a:solidFill>
                                          <a:latin typeface="Cambria Math"/>
                                          <a:ea typeface="Cambria Math"/>
                                        </a:rPr>
                                        <m:t>𝝁</m:t>
                                      </m:r>
                                      <m:r>
                                        <a:rPr lang="en-US" b="1" i="1">
                                          <a:solidFill>
                                            <a:schemeClr val="accent2"/>
                                          </a:solidFill>
                                          <a:latin typeface="Cambria Math"/>
                                        </a:rPr>
                                        <m:t>(</m:t>
                                      </m:r>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a:rPr>
                                            <m:t>𝒛</m:t>
                                          </m:r>
                                        </m:e>
                                        <m:sub>
                                          <m:r>
                                            <a:rPr lang="en-US" b="1" i="1">
                                              <a:solidFill>
                                                <a:schemeClr val="accent2"/>
                                              </a:solidFill>
                                              <a:latin typeface="Cambria Math"/>
                                            </a:rPr>
                                            <m:t>𝒊</m:t>
                                          </m:r>
                                        </m:sub>
                                      </m:sSub>
                                      <m:r>
                                        <a:rPr lang="en-US" b="1" i="1">
                                          <a:solidFill>
                                            <a:schemeClr val="accent2"/>
                                          </a:solidFill>
                                          <a:latin typeface="Cambria Math"/>
                                        </a:rPr>
                                        <m:t>)</m:t>
                                      </m:r>
                                    </m:e>
                                    <m:sup>
                                      <m:r>
                                        <a:rPr lang="en-US" b="1" i="1">
                                          <a:solidFill>
                                            <a:schemeClr val="accent2"/>
                                          </a:solidFill>
                                          <a:latin typeface="Cambria Math"/>
                                        </a:rPr>
                                        <m:t>𝟐</m:t>
                                      </m:r>
                                    </m:sup>
                                  </m:sSup>
                                </m:e>
                              </m:d>
                            </m:e>
                            <m:sup>
                              <m:r>
                                <a:rPr lang="en-US" b="1" i="1" smtClean="0">
                                  <a:solidFill>
                                    <a:schemeClr val="accent2"/>
                                  </a:solidFill>
                                  <a:latin typeface="Cambria Math"/>
                                </a:rPr>
                                <m:t>𝟐</m:t>
                              </m:r>
                            </m:sup>
                          </m:sSup>
                        </m:den>
                      </m:f>
                    </m:oMath>
                  </m:oMathPara>
                </a14:m>
                <a:endParaRPr lang="en-US" b="1" dirty="0">
                  <a:solidFill>
                    <a:schemeClr val="accent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83568" y="1628800"/>
                <a:ext cx="3075457" cy="70436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64784" y="1628800"/>
                <a:ext cx="3214918" cy="704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chemeClr val="accent2"/>
                              </a:solidFill>
                              <a:latin typeface="Cambria Math" panose="02040503050406030204" pitchFamily="18" charset="0"/>
                            </a:rPr>
                          </m:ctrlPr>
                        </m:sSupPr>
                        <m:e>
                          <m:d>
                            <m:dPr>
                              <m:begChr m:val="|"/>
                              <m:endChr m:val="|"/>
                              <m:ctrlPr>
                                <a:rPr lang="en-US" b="1" i="1" smtClean="0">
                                  <a:solidFill>
                                    <a:schemeClr val="accent2"/>
                                  </a:solidFill>
                                  <a:latin typeface="Cambria Math" panose="02040503050406030204" pitchFamily="18" charset="0"/>
                                </a:rPr>
                              </m:ctrlPr>
                            </m:dPr>
                            <m:e>
                              <m:sSub>
                                <m:sSubPr>
                                  <m:ctrlPr>
                                    <a:rPr lang="en-US" b="1" i="1" smtClean="0">
                                      <a:solidFill>
                                        <a:schemeClr val="accent2"/>
                                      </a:solidFill>
                                      <a:latin typeface="Cambria Math" panose="02040503050406030204" pitchFamily="18" charset="0"/>
                                    </a:rPr>
                                  </m:ctrlPr>
                                </m:sSubPr>
                                <m:e>
                                  <m:acc>
                                    <m:accPr>
                                      <m:chr m:val="̅"/>
                                      <m:ctrlPr>
                                        <a:rPr lang="en-US" b="1" i="1" smtClean="0">
                                          <a:solidFill>
                                            <a:schemeClr val="accent2"/>
                                          </a:solidFill>
                                          <a:latin typeface="Cambria Math" panose="02040503050406030204" pitchFamily="18" charset="0"/>
                                        </a:rPr>
                                      </m:ctrlPr>
                                    </m:accPr>
                                    <m:e>
                                      <m:r>
                                        <a:rPr lang="en-US" b="1" i="1" smtClean="0">
                                          <a:solidFill>
                                            <a:schemeClr val="accent2"/>
                                          </a:solidFill>
                                          <a:latin typeface="Cambria Math"/>
                                        </a:rPr>
                                        <m:t>𝒗</m:t>
                                      </m:r>
                                    </m:e>
                                  </m:acc>
                                </m:e>
                                <m:sub>
                                  <m:r>
                                    <a:rPr lang="en-US" b="1" i="1" smtClean="0">
                                      <a:solidFill>
                                        <a:schemeClr val="accent2"/>
                                      </a:solidFill>
                                      <a:latin typeface="Cambria Math"/>
                                    </a:rPr>
                                    <m:t>𝒊</m:t>
                                  </m:r>
                                </m:sub>
                              </m:sSub>
                              <m:r>
                                <a:rPr lang="en-US" b="1" i="1" smtClean="0">
                                  <a:solidFill>
                                    <a:schemeClr val="accent2"/>
                                  </a:solidFill>
                                  <a:latin typeface="Cambria Math"/>
                                </a:rPr>
                                <m:t>(</m:t>
                              </m:r>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a:rPr>
                                    <m:t>𝒒</m:t>
                                  </m:r>
                                </m:e>
                                <m:sub>
                                  <m:r>
                                    <a:rPr lang="en-US" b="1" i="1" smtClean="0">
                                      <a:solidFill>
                                        <a:schemeClr val="accent2"/>
                                      </a:solidFill>
                                      <a:latin typeface="Cambria Math"/>
                                    </a:rPr>
                                    <m:t>𝒊</m:t>
                                  </m:r>
                                </m:sub>
                              </m:sSub>
                              <m:r>
                                <a:rPr lang="en-US" b="1" i="1" smtClean="0">
                                  <a:solidFill>
                                    <a:schemeClr val="accent2"/>
                                  </a:solidFill>
                                  <a:latin typeface="Cambria Math"/>
                                </a:rPr>
                                <m:t>)</m:t>
                              </m:r>
                            </m:e>
                          </m:d>
                        </m:e>
                        <m:sup>
                          <m:r>
                            <a:rPr lang="en-US" b="1" i="1" smtClean="0">
                              <a:solidFill>
                                <a:schemeClr val="accent2"/>
                              </a:solidFill>
                              <a:latin typeface="Cambria Math"/>
                            </a:rPr>
                            <m:t>𝟐</m:t>
                          </m:r>
                        </m:sup>
                      </m:sSup>
                      <m:r>
                        <a:rPr lang="en-US" b="1" i="1" smtClean="0">
                          <a:solidFill>
                            <a:schemeClr val="accent2"/>
                          </a:solidFill>
                          <a:latin typeface="Cambria Math"/>
                        </a:rPr>
                        <m:t>=</m:t>
                      </m:r>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a:rPr>
                            <m:t>𝟏</m:t>
                          </m:r>
                        </m:num>
                        <m:den>
                          <m:r>
                            <a:rPr lang="en-US" b="1" i="1" smtClean="0">
                              <a:solidFill>
                                <a:schemeClr val="accent2"/>
                              </a:solidFill>
                              <a:latin typeface="Cambria Math"/>
                              <a:ea typeface="Cambria Math"/>
                            </a:rPr>
                            <m:t>𝝅</m:t>
                          </m:r>
                        </m:den>
                      </m:f>
                      <m:f>
                        <m:fPr>
                          <m:ctrlPr>
                            <a:rPr lang="en-US" b="1" i="1" smtClean="0">
                              <a:solidFill>
                                <a:schemeClr val="accent2"/>
                              </a:solidFill>
                              <a:latin typeface="Cambria Math" panose="02040503050406030204" pitchFamily="18" charset="0"/>
                            </a:rPr>
                          </m:ctrlPr>
                        </m:fPr>
                        <m:num>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a:ea typeface="Cambria Math"/>
                                </a:rPr>
                                <m:t>𝝁</m:t>
                              </m:r>
                              <m:r>
                                <a:rPr lang="en-US" b="1" i="1" smtClean="0">
                                  <a:solidFill>
                                    <a:schemeClr val="accent2"/>
                                  </a:solidFill>
                                  <a:latin typeface="Cambria Math"/>
                                </a:rPr>
                                <m:t>(</m:t>
                              </m:r>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a:rPr>
                                    <m:t>𝒛</m:t>
                                  </m:r>
                                </m:e>
                                <m:sub>
                                  <m:r>
                                    <a:rPr lang="en-US" b="1" i="1" smtClean="0">
                                      <a:solidFill>
                                        <a:schemeClr val="accent2"/>
                                      </a:solidFill>
                                      <a:latin typeface="Cambria Math"/>
                                    </a:rPr>
                                    <m:t>𝒊</m:t>
                                  </m:r>
                                </m:sub>
                              </m:sSub>
                              <m:r>
                                <a:rPr lang="en-US" b="1" i="1" smtClean="0">
                                  <a:solidFill>
                                    <a:schemeClr val="accent2"/>
                                  </a:solidFill>
                                  <a:latin typeface="Cambria Math"/>
                                </a:rPr>
                                <m:t>)</m:t>
                              </m:r>
                            </m:e>
                            <m:sup>
                              <m:r>
                                <a:rPr lang="en-US" b="1" i="1" smtClean="0">
                                  <a:solidFill>
                                    <a:schemeClr val="accent2"/>
                                  </a:solidFill>
                                  <a:latin typeface="Cambria Math"/>
                                </a:rPr>
                                <m:t>𝟐</m:t>
                              </m:r>
                            </m:sup>
                          </m:sSup>
                        </m:num>
                        <m:den>
                          <m:sSup>
                            <m:sSupPr>
                              <m:ctrlPr>
                                <a:rPr lang="en-US" b="1" i="1" smtClean="0">
                                  <a:solidFill>
                                    <a:schemeClr val="accent2"/>
                                  </a:solidFill>
                                  <a:latin typeface="Cambria Math" panose="02040503050406030204" pitchFamily="18" charset="0"/>
                                </a:rPr>
                              </m:ctrlPr>
                            </m:sSupPr>
                            <m:e>
                              <m:r>
                                <a:rPr lang="en-US" b="1" i="1" smtClean="0">
                                  <a:solidFill>
                                    <a:schemeClr val="accent2"/>
                                  </a:solidFill>
                                  <a:latin typeface="Cambria Math"/>
                                </a:rPr>
                                <m:t>𝒒</m:t>
                              </m:r>
                            </m:e>
                            <m:sup>
                              <m:r>
                                <a:rPr lang="en-US" b="1" i="1" smtClean="0">
                                  <a:solidFill>
                                    <a:schemeClr val="accent2"/>
                                  </a:solidFill>
                                  <a:latin typeface="Cambria Math"/>
                                </a:rPr>
                                <m:t>𝟐</m:t>
                              </m:r>
                            </m:sup>
                          </m:sSup>
                          <m:d>
                            <m:dPr>
                              <m:ctrlPr>
                                <a:rPr lang="en-US" b="1" i="1">
                                  <a:solidFill>
                                    <a:schemeClr val="accent2"/>
                                  </a:solidFill>
                                  <a:latin typeface="Cambria Math" panose="02040503050406030204" pitchFamily="18" charset="0"/>
                                </a:rPr>
                              </m:ctrlPr>
                            </m:dPr>
                            <m:e>
                              <m:sSup>
                                <m:sSupPr>
                                  <m:ctrlPr>
                                    <a:rPr lang="en-US" b="1" i="1">
                                      <a:solidFill>
                                        <a:schemeClr val="accent2"/>
                                      </a:solidFill>
                                      <a:latin typeface="Cambria Math" panose="02040503050406030204" pitchFamily="18" charset="0"/>
                                    </a:rPr>
                                  </m:ctrlPr>
                                </m:sSupPr>
                                <m:e>
                                  <m:r>
                                    <a:rPr lang="en-US" b="1" i="1">
                                      <a:solidFill>
                                        <a:schemeClr val="accent2"/>
                                      </a:solidFill>
                                      <a:latin typeface="Cambria Math"/>
                                    </a:rPr>
                                    <m:t>𝒒</m:t>
                                  </m:r>
                                </m:e>
                                <m:sup>
                                  <m:r>
                                    <a:rPr lang="en-US" b="1" i="1">
                                      <a:solidFill>
                                        <a:schemeClr val="accent2"/>
                                      </a:solidFill>
                                      <a:latin typeface="Cambria Math"/>
                                    </a:rPr>
                                    <m:t>𝟐</m:t>
                                  </m:r>
                                </m:sup>
                              </m:sSup>
                              <m:r>
                                <a:rPr lang="en-US" b="1" i="1">
                                  <a:solidFill>
                                    <a:schemeClr val="accent2"/>
                                  </a:solidFill>
                                  <a:latin typeface="Cambria Math"/>
                                </a:rPr>
                                <m:t>+</m:t>
                              </m:r>
                              <m:sSup>
                                <m:sSupPr>
                                  <m:ctrlPr>
                                    <a:rPr lang="en-US" b="1" i="1">
                                      <a:solidFill>
                                        <a:schemeClr val="accent2"/>
                                      </a:solidFill>
                                      <a:latin typeface="Cambria Math" panose="02040503050406030204" pitchFamily="18" charset="0"/>
                                    </a:rPr>
                                  </m:ctrlPr>
                                </m:sSupPr>
                                <m:e>
                                  <m:r>
                                    <a:rPr lang="en-US" b="1" i="1">
                                      <a:solidFill>
                                        <a:schemeClr val="accent2"/>
                                      </a:solidFill>
                                      <a:latin typeface="Cambria Math"/>
                                      <a:ea typeface="Cambria Math"/>
                                    </a:rPr>
                                    <m:t>𝝁</m:t>
                                  </m:r>
                                  <m:r>
                                    <a:rPr lang="en-US" b="1" i="1">
                                      <a:solidFill>
                                        <a:schemeClr val="accent2"/>
                                      </a:solidFill>
                                      <a:latin typeface="Cambria Math"/>
                                    </a:rPr>
                                    <m:t>(</m:t>
                                  </m:r>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a:rPr>
                                        <m:t>𝒛</m:t>
                                      </m:r>
                                    </m:e>
                                    <m:sub>
                                      <m:r>
                                        <a:rPr lang="en-US" b="1" i="1">
                                          <a:solidFill>
                                            <a:schemeClr val="accent2"/>
                                          </a:solidFill>
                                          <a:latin typeface="Cambria Math"/>
                                        </a:rPr>
                                        <m:t>𝒊</m:t>
                                      </m:r>
                                    </m:sub>
                                  </m:sSub>
                                  <m:r>
                                    <a:rPr lang="en-US" b="1" i="1">
                                      <a:solidFill>
                                        <a:schemeClr val="accent2"/>
                                      </a:solidFill>
                                      <a:latin typeface="Cambria Math"/>
                                    </a:rPr>
                                    <m:t>)</m:t>
                                  </m:r>
                                </m:e>
                                <m:sup>
                                  <m:r>
                                    <a:rPr lang="en-US" b="1" i="1">
                                      <a:solidFill>
                                        <a:schemeClr val="accent2"/>
                                      </a:solidFill>
                                      <a:latin typeface="Cambria Math"/>
                                    </a:rPr>
                                    <m:t>𝟐</m:t>
                                  </m:r>
                                </m:sup>
                              </m:sSup>
                            </m:e>
                          </m:d>
                        </m:den>
                      </m:f>
                    </m:oMath>
                  </m:oMathPara>
                </a14:m>
                <a:endParaRPr lang="en-US" b="1" dirty="0">
                  <a:solidFill>
                    <a:schemeClr val="accent2"/>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5164784" y="1628800"/>
                <a:ext cx="3214918" cy="704360"/>
              </a:xfrm>
              <a:prstGeom prst="rect">
                <a:avLst/>
              </a:prstGeom>
              <a:blipFill rotWithShape="1">
                <a:blip r:embed="rId3"/>
                <a:stretch>
                  <a:fillRect/>
                </a:stretch>
              </a:blipFill>
            </p:spPr>
            <p:txBody>
              <a:bodyPr/>
              <a:lstStyle/>
              <a:p>
                <a:r>
                  <a:rPr lang="en-US">
                    <a:noFill/>
                  </a:rPr>
                  <a:t> </a:t>
                </a:r>
              </a:p>
            </p:txBody>
          </p:sp>
        </mc:Fallback>
      </mc:AlternateContent>
      <p:sp>
        <p:nvSpPr>
          <p:cNvPr id="9" name="Text Placeholder 2"/>
          <p:cNvSpPr txBox="1">
            <a:spLocks/>
          </p:cNvSpPr>
          <p:nvPr/>
        </p:nvSpPr>
        <p:spPr>
          <a:xfrm>
            <a:off x="817352" y="3872767"/>
            <a:ext cx="6419274" cy="6096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2"/>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dirty="0" smtClean="0"/>
              <a:t>Interpolating potential (CUJET)</a:t>
            </a:r>
            <a:endParaRPr lang="en-US" dirty="0"/>
          </a:p>
        </p:txBody>
      </p:sp>
      <p:sp>
        <p:nvSpPr>
          <p:cNvPr id="10" name="Content Placeholder 3"/>
          <p:cNvSpPr txBox="1">
            <a:spLocks/>
          </p:cNvSpPr>
          <p:nvPr/>
        </p:nvSpPr>
        <p:spPr>
          <a:xfrm>
            <a:off x="817352" y="4497058"/>
            <a:ext cx="7823100" cy="24768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smtClean="0"/>
          </a:p>
          <a:p>
            <a:endParaRPr lang="en-US" dirty="0" smtClean="0"/>
          </a:p>
          <a:p>
            <a:r>
              <a:rPr lang="en-US" sz="2000" b="1" dirty="0" smtClean="0">
                <a:solidFill>
                  <a:schemeClr val="tx2"/>
                </a:solidFill>
              </a:rPr>
              <a:t>Introduces effective Debye magnetic mass</a:t>
            </a:r>
          </a:p>
          <a:p>
            <a:r>
              <a:rPr lang="en-US" sz="2000" b="1" dirty="0" smtClean="0">
                <a:solidFill>
                  <a:schemeClr val="tx2"/>
                </a:solidFill>
              </a:rPr>
              <a:t>Interpolates between the static and dynamical limits</a:t>
            </a:r>
          </a:p>
          <a:p>
            <a:r>
              <a:rPr lang="en-US" sz="2000" b="1" dirty="0" smtClean="0">
                <a:solidFill>
                  <a:schemeClr val="tx2"/>
                </a:solidFill>
              </a:rPr>
              <a:t>Magnetic screening allows full opacity series</a:t>
            </a:r>
          </a:p>
        </p:txBody>
      </p:sp>
      <mc:AlternateContent xmlns:mc="http://schemas.openxmlformats.org/markup-compatibility/2006" xmlns:a14="http://schemas.microsoft.com/office/drawing/2010/main">
        <mc:Choice Requires="a14">
          <p:sp>
            <p:nvSpPr>
              <p:cNvPr id="11" name="TextBox 10"/>
              <p:cNvSpPr txBox="1"/>
              <p:nvPr/>
            </p:nvSpPr>
            <p:spPr>
              <a:xfrm>
                <a:off x="1358559" y="4509164"/>
                <a:ext cx="5413684" cy="7043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solidFill>
                                <a:schemeClr val="accent2"/>
                              </a:solidFill>
                              <a:latin typeface="Cambria Math" panose="02040503050406030204" pitchFamily="18" charset="0"/>
                            </a:rPr>
                          </m:ctrlPr>
                        </m:sSupPr>
                        <m:e>
                          <m:d>
                            <m:dPr>
                              <m:begChr m:val="|"/>
                              <m:endChr m:val="|"/>
                              <m:ctrlPr>
                                <a:rPr lang="en-US" b="1" i="1" smtClean="0">
                                  <a:solidFill>
                                    <a:schemeClr val="accent2"/>
                                  </a:solidFill>
                                  <a:latin typeface="Cambria Math" panose="02040503050406030204" pitchFamily="18" charset="0"/>
                                </a:rPr>
                              </m:ctrlPr>
                            </m:dPr>
                            <m:e>
                              <m:sSub>
                                <m:sSubPr>
                                  <m:ctrlPr>
                                    <a:rPr lang="en-US" b="1" i="1" smtClean="0">
                                      <a:solidFill>
                                        <a:schemeClr val="accent2"/>
                                      </a:solidFill>
                                      <a:latin typeface="Cambria Math" panose="02040503050406030204" pitchFamily="18" charset="0"/>
                                    </a:rPr>
                                  </m:ctrlPr>
                                </m:sSubPr>
                                <m:e>
                                  <m:acc>
                                    <m:accPr>
                                      <m:chr m:val="̅"/>
                                      <m:ctrlPr>
                                        <a:rPr lang="en-US" b="1" i="1" smtClean="0">
                                          <a:solidFill>
                                            <a:schemeClr val="accent2"/>
                                          </a:solidFill>
                                          <a:latin typeface="Cambria Math" panose="02040503050406030204" pitchFamily="18" charset="0"/>
                                        </a:rPr>
                                      </m:ctrlPr>
                                    </m:accPr>
                                    <m:e>
                                      <m:r>
                                        <a:rPr lang="en-US" b="1" i="1" smtClean="0">
                                          <a:solidFill>
                                            <a:schemeClr val="accent2"/>
                                          </a:solidFill>
                                          <a:latin typeface="Cambria Math"/>
                                        </a:rPr>
                                        <m:t>𝒗</m:t>
                                      </m:r>
                                    </m:e>
                                  </m:acc>
                                </m:e>
                                <m:sub>
                                  <m:r>
                                    <a:rPr lang="en-US" b="1" i="1" smtClean="0">
                                      <a:solidFill>
                                        <a:schemeClr val="accent2"/>
                                      </a:solidFill>
                                      <a:latin typeface="Cambria Math"/>
                                    </a:rPr>
                                    <m:t>𝒊</m:t>
                                  </m:r>
                                </m:sub>
                              </m:sSub>
                              <m:r>
                                <a:rPr lang="en-US" b="1" i="1" smtClean="0">
                                  <a:solidFill>
                                    <a:schemeClr val="accent2"/>
                                  </a:solidFill>
                                  <a:latin typeface="Cambria Math"/>
                                </a:rPr>
                                <m:t>(</m:t>
                              </m:r>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a:rPr>
                                    <m:t>𝒒</m:t>
                                  </m:r>
                                </m:e>
                                <m:sub>
                                  <m:r>
                                    <a:rPr lang="en-US" b="1" i="1" smtClean="0">
                                      <a:solidFill>
                                        <a:schemeClr val="accent2"/>
                                      </a:solidFill>
                                      <a:latin typeface="Cambria Math"/>
                                    </a:rPr>
                                    <m:t>𝒊</m:t>
                                  </m:r>
                                </m:sub>
                              </m:sSub>
                              <m:r>
                                <a:rPr lang="en-US" b="1" i="1" smtClean="0">
                                  <a:solidFill>
                                    <a:schemeClr val="accent2"/>
                                  </a:solidFill>
                                  <a:latin typeface="Cambria Math"/>
                                </a:rPr>
                                <m:t>)</m:t>
                              </m:r>
                            </m:e>
                          </m:d>
                        </m:e>
                        <m:sup>
                          <m:r>
                            <a:rPr lang="en-US" b="1" i="1" smtClean="0">
                              <a:solidFill>
                                <a:schemeClr val="accent2"/>
                              </a:solidFill>
                              <a:latin typeface="Cambria Math"/>
                            </a:rPr>
                            <m:t>𝟐</m:t>
                          </m:r>
                        </m:sup>
                      </m:sSup>
                      <m:r>
                        <a:rPr lang="en-US" b="1" i="1" smtClean="0">
                          <a:solidFill>
                            <a:schemeClr val="accent2"/>
                          </a:solidFill>
                          <a:latin typeface="Cambria Math"/>
                        </a:rPr>
                        <m:t>=</m:t>
                      </m:r>
                      <m:f>
                        <m:fPr>
                          <m:ctrlPr>
                            <a:rPr lang="en-US" b="1" i="1" smtClean="0">
                              <a:solidFill>
                                <a:schemeClr val="accent2"/>
                              </a:solidFill>
                              <a:latin typeface="Cambria Math" panose="02040503050406030204" pitchFamily="18" charset="0"/>
                            </a:rPr>
                          </m:ctrlPr>
                        </m:fPr>
                        <m:num>
                          <m:r>
                            <a:rPr lang="en-US" b="1" i="1" smtClean="0">
                              <a:solidFill>
                                <a:schemeClr val="accent2"/>
                              </a:solidFill>
                              <a:latin typeface="Cambria Math"/>
                              <a:ea typeface="Cambria Math"/>
                            </a:rPr>
                            <m:t>𝓝</m:t>
                          </m:r>
                          <m:r>
                            <a:rPr lang="en-US" b="1" i="1" smtClean="0">
                              <a:solidFill>
                                <a:schemeClr val="accent2"/>
                              </a:solidFill>
                              <a:latin typeface="Cambria Math"/>
                              <a:ea typeface="Cambria Math"/>
                            </a:rPr>
                            <m:t>(</m:t>
                          </m:r>
                          <m:sSub>
                            <m:sSubPr>
                              <m:ctrlPr>
                                <a:rPr lang="en-US" b="1" i="1" smtClean="0">
                                  <a:solidFill>
                                    <a:schemeClr val="accent2"/>
                                  </a:solidFill>
                                  <a:latin typeface="Cambria Math" panose="02040503050406030204" pitchFamily="18" charset="0"/>
                                  <a:ea typeface="Cambria Math"/>
                                </a:rPr>
                              </m:ctrlPr>
                            </m:sSubPr>
                            <m:e>
                              <m:r>
                                <a:rPr lang="en-US" b="1" i="1" smtClean="0">
                                  <a:solidFill>
                                    <a:schemeClr val="accent2"/>
                                  </a:solidFill>
                                  <a:latin typeface="Cambria Math"/>
                                  <a:ea typeface="Cambria Math"/>
                                </a:rPr>
                                <m:t>𝝁</m:t>
                              </m:r>
                            </m:e>
                            <m:sub>
                              <m:r>
                                <a:rPr lang="en-US" b="1" i="1" smtClean="0">
                                  <a:solidFill>
                                    <a:schemeClr val="accent2"/>
                                  </a:solidFill>
                                  <a:latin typeface="Cambria Math"/>
                                  <a:ea typeface="Cambria Math"/>
                                </a:rPr>
                                <m:t>𝒎</m:t>
                              </m:r>
                            </m:sub>
                          </m:sSub>
                          <m:r>
                            <a:rPr lang="en-US" b="1" i="1" smtClean="0">
                              <a:solidFill>
                                <a:schemeClr val="accent2"/>
                              </a:solidFill>
                              <a:latin typeface="Cambria Math"/>
                              <a:ea typeface="Cambria Math"/>
                            </a:rPr>
                            <m:t>)</m:t>
                          </m:r>
                        </m:num>
                        <m:den>
                          <m:r>
                            <a:rPr lang="en-US" b="1" i="1" smtClean="0">
                              <a:solidFill>
                                <a:schemeClr val="accent2"/>
                              </a:solidFill>
                              <a:latin typeface="Cambria Math"/>
                              <a:ea typeface="Cambria Math"/>
                            </a:rPr>
                            <m:t>𝝅</m:t>
                          </m:r>
                        </m:den>
                      </m:f>
                      <m:f>
                        <m:fPr>
                          <m:ctrlPr>
                            <a:rPr lang="en-US" b="1" i="1" smtClean="0">
                              <a:solidFill>
                                <a:schemeClr val="accent2"/>
                              </a:solidFill>
                              <a:latin typeface="Cambria Math" panose="02040503050406030204" pitchFamily="18" charset="0"/>
                            </a:rPr>
                          </m:ctrlPr>
                        </m:fPr>
                        <m:num>
                          <m:sSup>
                            <m:sSupPr>
                              <m:ctrlPr>
                                <a:rPr lang="en-US" b="1" i="1" smtClean="0">
                                  <a:solidFill>
                                    <a:schemeClr val="accent2"/>
                                  </a:solidFill>
                                  <a:latin typeface="Cambria Math" panose="02040503050406030204" pitchFamily="18" charset="0"/>
                                </a:rPr>
                              </m:ctrlPr>
                            </m:sSupPr>
                            <m:e>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a:ea typeface="Cambria Math"/>
                                    </a:rPr>
                                    <m:t>𝝁</m:t>
                                  </m:r>
                                </m:e>
                                <m:sub>
                                  <m:r>
                                    <a:rPr lang="en-US" b="1" i="1" smtClean="0">
                                      <a:solidFill>
                                        <a:schemeClr val="accent2"/>
                                      </a:solidFill>
                                      <a:latin typeface="Cambria Math"/>
                                    </a:rPr>
                                    <m:t>𝒆</m:t>
                                  </m:r>
                                </m:sub>
                              </m:sSub>
                              <m:r>
                                <a:rPr lang="en-US" b="1" i="1" smtClean="0">
                                  <a:solidFill>
                                    <a:schemeClr val="accent2"/>
                                  </a:solidFill>
                                  <a:latin typeface="Cambria Math"/>
                                </a:rPr>
                                <m:t>(</m:t>
                              </m:r>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a:rPr>
                                    <m:t>𝒛</m:t>
                                  </m:r>
                                </m:e>
                                <m:sub>
                                  <m:r>
                                    <a:rPr lang="en-US" b="1" i="1" smtClean="0">
                                      <a:solidFill>
                                        <a:schemeClr val="accent2"/>
                                      </a:solidFill>
                                      <a:latin typeface="Cambria Math"/>
                                    </a:rPr>
                                    <m:t>𝒊</m:t>
                                  </m:r>
                                </m:sub>
                              </m:sSub>
                              <m:r>
                                <a:rPr lang="en-US" b="1" i="1" smtClean="0">
                                  <a:solidFill>
                                    <a:schemeClr val="accent2"/>
                                  </a:solidFill>
                                  <a:latin typeface="Cambria Math"/>
                                </a:rPr>
                                <m:t>)</m:t>
                              </m:r>
                            </m:e>
                            <m:sup>
                              <m:r>
                                <a:rPr lang="en-US" b="1" i="1" smtClean="0">
                                  <a:solidFill>
                                    <a:schemeClr val="accent2"/>
                                  </a:solidFill>
                                  <a:latin typeface="Cambria Math"/>
                                </a:rPr>
                                <m:t>𝟐</m:t>
                              </m:r>
                            </m:sup>
                          </m:sSup>
                        </m:num>
                        <m:den>
                          <m:d>
                            <m:dPr>
                              <m:ctrlPr>
                                <a:rPr lang="en-US" b="1" i="1">
                                  <a:solidFill>
                                    <a:schemeClr val="accent2"/>
                                  </a:solidFill>
                                  <a:latin typeface="Cambria Math" panose="02040503050406030204" pitchFamily="18" charset="0"/>
                                </a:rPr>
                              </m:ctrlPr>
                            </m:dPr>
                            <m:e>
                              <m:sSup>
                                <m:sSupPr>
                                  <m:ctrlPr>
                                    <a:rPr lang="en-US" b="1" i="1">
                                      <a:solidFill>
                                        <a:schemeClr val="accent2"/>
                                      </a:solidFill>
                                      <a:latin typeface="Cambria Math" panose="02040503050406030204" pitchFamily="18" charset="0"/>
                                    </a:rPr>
                                  </m:ctrlPr>
                                </m:sSupPr>
                                <m:e>
                                  <m:r>
                                    <a:rPr lang="en-US" b="1" i="1">
                                      <a:solidFill>
                                        <a:schemeClr val="accent2"/>
                                      </a:solidFill>
                                      <a:latin typeface="Cambria Math"/>
                                    </a:rPr>
                                    <m:t>𝒒</m:t>
                                  </m:r>
                                </m:e>
                                <m:sup>
                                  <m:r>
                                    <a:rPr lang="en-US" b="1" i="1">
                                      <a:solidFill>
                                        <a:schemeClr val="accent2"/>
                                      </a:solidFill>
                                      <a:latin typeface="Cambria Math"/>
                                    </a:rPr>
                                    <m:t>𝟐</m:t>
                                  </m:r>
                                </m:sup>
                              </m:sSup>
                              <m:r>
                                <a:rPr lang="en-US" b="1" i="1">
                                  <a:solidFill>
                                    <a:schemeClr val="accent2"/>
                                  </a:solidFill>
                                  <a:latin typeface="Cambria Math"/>
                                </a:rPr>
                                <m:t>+</m:t>
                              </m:r>
                              <m:sSup>
                                <m:sSupPr>
                                  <m:ctrlPr>
                                    <a:rPr lang="en-US" b="1" i="1">
                                      <a:solidFill>
                                        <a:schemeClr val="accent2"/>
                                      </a:solidFill>
                                      <a:latin typeface="Cambria Math" panose="02040503050406030204" pitchFamily="18" charset="0"/>
                                    </a:rPr>
                                  </m:ctrlPr>
                                </m:sSupPr>
                                <m:e>
                                  <m:sSub>
                                    <m:sSubPr>
                                      <m:ctrlPr>
                                        <a:rPr lang="en-US" b="1" i="1" smtClean="0">
                                          <a:solidFill>
                                            <a:schemeClr val="accent2"/>
                                          </a:solidFill>
                                          <a:latin typeface="Cambria Math" panose="02040503050406030204" pitchFamily="18" charset="0"/>
                                        </a:rPr>
                                      </m:ctrlPr>
                                    </m:sSubPr>
                                    <m:e>
                                      <m:r>
                                        <a:rPr lang="en-US" b="1" i="1" smtClean="0">
                                          <a:solidFill>
                                            <a:schemeClr val="accent2"/>
                                          </a:solidFill>
                                          <a:latin typeface="Cambria Math"/>
                                          <a:ea typeface="Cambria Math"/>
                                        </a:rPr>
                                        <m:t>𝝁</m:t>
                                      </m:r>
                                    </m:e>
                                    <m:sub>
                                      <m:r>
                                        <a:rPr lang="en-US" b="1" i="1" smtClean="0">
                                          <a:solidFill>
                                            <a:schemeClr val="accent2"/>
                                          </a:solidFill>
                                          <a:latin typeface="Cambria Math"/>
                                        </a:rPr>
                                        <m:t>𝒆</m:t>
                                      </m:r>
                                    </m:sub>
                                  </m:sSub>
                                  <m:r>
                                    <a:rPr lang="en-US" b="1" i="1">
                                      <a:solidFill>
                                        <a:schemeClr val="accent2"/>
                                      </a:solidFill>
                                      <a:latin typeface="Cambria Math"/>
                                    </a:rPr>
                                    <m:t>(</m:t>
                                  </m:r>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a:rPr>
                                        <m:t>𝒛</m:t>
                                      </m:r>
                                    </m:e>
                                    <m:sub>
                                      <m:r>
                                        <a:rPr lang="en-US" b="1" i="1">
                                          <a:solidFill>
                                            <a:schemeClr val="accent2"/>
                                          </a:solidFill>
                                          <a:latin typeface="Cambria Math"/>
                                        </a:rPr>
                                        <m:t>𝒊</m:t>
                                      </m:r>
                                    </m:sub>
                                  </m:sSub>
                                  <m:r>
                                    <a:rPr lang="en-US" b="1" i="1">
                                      <a:solidFill>
                                        <a:schemeClr val="accent2"/>
                                      </a:solidFill>
                                      <a:latin typeface="Cambria Math"/>
                                    </a:rPr>
                                    <m:t>)</m:t>
                                  </m:r>
                                </m:e>
                                <m:sup>
                                  <m:r>
                                    <a:rPr lang="en-US" b="1" i="1">
                                      <a:solidFill>
                                        <a:schemeClr val="accent2"/>
                                      </a:solidFill>
                                      <a:latin typeface="Cambria Math"/>
                                    </a:rPr>
                                    <m:t>𝟐</m:t>
                                  </m:r>
                                </m:sup>
                              </m:sSup>
                            </m:e>
                          </m:d>
                          <m:d>
                            <m:dPr>
                              <m:ctrlPr>
                                <a:rPr lang="en-US" b="1" i="1">
                                  <a:solidFill>
                                    <a:schemeClr val="accent2"/>
                                  </a:solidFill>
                                  <a:latin typeface="Cambria Math" panose="02040503050406030204" pitchFamily="18" charset="0"/>
                                </a:rPr>
                              </m:ctrlPr>
                            </m:dPr>
                            <m:e>
                              <m:sSup>
                                <m:sSupPr>
                                  <m:ctrlPr>
                                    <a:rPr lang="en-US" b="1" i="1">
                                      <a:solidFill>
                                        <a:schemeClr val="accent2"/>
                                      </a:solidFill>
                                      <a:latin typeface="Cambria Math" panose="02040503050406030204" pitchFamily="18" charset="0"/>
                                    </a:rPr>
                                  </m:ctrlPr>
                                </m:sSupPr>
                                <m:e>
                                  <m:r>
                                    <a:rPr lang="en-US" b="1" i="1">
                                      <a:solidFill>
                                        <a:schemeClr val="accent2"/>
                                      </a:solidFill>
                                      <a:latin typeface="Cambria Math"/>
                                    </a:rPr>
                                    <m:t>𝒒</m:t>
                                  </m:r>
                                </m:e>
                                <m:sup>
                                  <m:r>
                                    <a:rPr lang="en-US" b="1" i="1">
                                      <a:solidFill>
                                        <a:schemeClr val="accent2"/>
                                      </a:solidFill>
                                      <a:latin typeface="Cambria Math"/>
                                    </a:rPr>
                                    <m:t>𝟐</m:t>
                                  </m:r>
                                </m:sup>
                              </m:sSup>
                              <m:r>
                                <a:rPr lang="en-US" b="1" i="1">
                                  <a:solidFill>
                                    <a:schemeClr val="accent2"/>
                                  </a:solidFill>
                                  <a:latin typeface="Cambria Math"/>
                                </a:rPr>
                                <m:t>+</m:t>
                              </m:r>
                              <m:sSup>
                                <m:sSupPr>
                                  <m:ctrlPr>
                                    <a:rPr lang="en-US" b="1" i="1">
                                      <a:solidFill>
                                        <a:schemeClr val="accent2"/>
                                      </a:solidFill>
                                      <a:latin typeface="Cambria Math" panose="02040503050406030204" pitchFamily="18" charset="0"/>
                                    </a:rPr>
                                  </m:ctrlPr>
                                </m:sSupPr>
                                <m:e>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a:ea typeface="Cambria Math"/>
                                        </a:rPr>
                                        <m:t>𝝁</m:t>
                                      </m:r>
                                    </m:e>
                                    <m:sub>
                                      <m:r>
                                        <a:rPr lang="en-US" b="1" i="1" smtClean="0">
                                          <a:solidFill>
                                            <a:schemeClr val="accent2"/>
                                          </a:solidFill>
                                          <a:latin typeface="Cambria Math"/>
                                          <a:ea typeface="Cambria Math"/>
                                        </a:rPr>
                                        <m:t>𝒎</m:t>
                                      </m:r>
                                    </m:sub>
                                  </m:sSub>
                                  <m:r>
                                    <a:rPr lang="en-US" b="1" i="1">
                                      <a:solidFill>
                                        <a:schemeClr val="accent2"/>
                                      </a:solidFill>
                                      <a:latin typeface="Cambria Math"/>
                                    </a:rPr>
                                    <m:t>(</m:t>
                                  </m:r>
                                  <m:sSub>
                                    <m:sSubPr>
                                      <m:ctrlPr>
                                        <a:rPr lang="en-US" b="1" i="1">
                                          <a:solidFill>
                                            <a:schemeClr val="accent2"/>
                                          </a:solidFill>
                                          <a:latin typeface="Cambria Math" panose="02040503050406030204" pitchFamily="18" charset="0"/>
                                        </a:rPr>
                                      </m:ctrlPr>
                                    </m:sSubPr>
                                    <m:e>
                                      <m:r>
                                        <a:rPr lang="en-US" b="1" i="1">
                                          <a:solidFill>
                                            <a:schemeClr val="accent2"/>
                                          </a:solidFill>
                                          <a:latin typeface="Cambria Math"/>
                                        </a:rPr>
                                        <m:t>𝒛</m:t>
                                      </m:r>
                                    </m:e>
                                    <m:sub>
                                      <m:r>
                                        <a:rPr lang="en-US" b="1" i="1">
                                          <a:solidFill>
                                            <a:schemeClr val="accent2"/>
                                          </a:solidFill>
                                          <a:latin typeface="Cambria Math"/>
                                        </a:rPr>
                                        <m:t>𝒊</m:t>
                                      </m:r>
                                    </m:sub>
                                  </m:sSub>
                                  <m:r>
                                    <a:rPr lang="en-US" b="1" i="1">
                                      <a:solidFill>
                                        <a:schemeClr val="accent2"/>
                                      </a:solidFill>
                                      <a:latin typeface="Cambria Math"/>
                                    </a:rPr>
                                    <m:t>)</m:t>
                                  </m:r>
                                </m:e>
                                <m:sup>
                                  <m:r>
                                    <a:rPr lang="en-US" b="1" i="1">
                                      <a:solidFill>
                                        <a:schemeClr val="accent2"/>
                                      </a:solidFill>
                                      <a:latin typeface="Cambria Math"/>
                                    </a:rPr>
                                    <m:t>𝟐</m:t>
                                  </m:r>
                                </m:sup>
                              </m:sSup>
                            </m:e>
                          </m:d>
                        </m:den>
                      </m:f>
                    </m:oMath>
                  </m:oMathPara>
                </a14:m>
                <a:endParaRPr lang="en-US" b="1" dirty="0">
                  <a:solidFill>
                    <a:schemeClr val="accent2"/>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358559" y="4509164"/>
                <a:ext cx="5413684" cy="70436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5910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Introduction</a:t>
            </a:r>
          </a:p>
          <a:p>
            <a:pPr lvl="1"/>
            <a:r>
              <a:rPr lang="en-US" dirty="0" smtClean="0"/>
              <a:t>QCD phase diagrams and equation of state</a:t>
            </a:r>
          </a:p>
          <a:p>
            <a:pPr lvl="1"/>
            <a:r>
              <a:rPr lang="en-US" dirty="0" smtClean="0"/>
              <a:t>Heavy ion collisions and formation of Quark Gluon Plasma</a:t>
            </a:r>
          </a:p>
          <a:p>
            <a:pPr lvl="1"/>
            <a:r>
              <a:rPr lang="en-US" dirty="0" smtClean="0"/>
              <a:t>Jet tomography and jet quenching</a:t>
            </a:r>
          </a:p>
          <a:p>
            <a:pPr lvl="1"/>
            <a:r>
              <a:rPr lang="en-US" dirty="0" smtClean="0"/>
              <a:t>Energy loss models</a:t>
            </a:r>
          </a:p>
          <a:p>
            <a:r>
              <a:rPr lang="en-US" dirty="0" smtClean="0"/>
              <a:t>Opacity expansion series</a:t>
            </a:r>
          </a:p>
          <a:p>
            <a:pPr lvl="1"/>
            <a:r>
              <a:rPr lang="en-US" dirty="0" smtClean="0"/>
              <a:t>Convergence of the series</a:t>
            </a:r>
          </a:p>
          <a:p>
            <a:pPr lvl="1"/>
            <a:r>
              <a:rPr lang="en-US" dirty="0" smtClean="0"/>
              <a:t>Radiated gluon transverse momentum distribution</a:t>
            </a:r>
          </a:p>
          <a:p>
            <a:r>
              <a:rPr lang="en-US" dirty="0" smtClean="0"/>
              <a:t>CUJET</a:t>
            </a:r>
          </a:p>
          <a:p>
            <a:pPr lvl="1"/>
            <a:r>
              <a:rPr lang="en-US" dirty="0" smtClean="0"/>
              <a:t>Analysis of the model</a:t>
            </a:r>
          </a:p>
          <a:p>
            <a:pPr lvl="1"/>
            <a:r>
              <a:rPr lang="en-US" dirty="0" smtClean="0"/>
              <a:t>Geometry, path integral, </a:t>
            </a:r>
            <a:r>
              <a:rPr lang="en-US" dirty="0" err="1" smtClean="0"/>
              <a:t>partonic</a:t>
            </a:r>
            <a:r>
              <a:rPr lang="en-US" dirty="0" smtClean="0"/>
              <a:t> spectra</a:t>
            </a:r>
          </a:p>
          <a:p>
            <a:r>
              <a:rPr lang="en-US" dirty="0" smtClean="0"/>
              <a:t>Jet tomography at RHIC and LHC</a:t>
            </a:r>
          </a:p>
          <a:p>
            <a:pPr lvl="1"/>
            <a:r>
              <a:rPr lang="en-US" dirty="0" smtClean="0"/>
              <a:t>Heavy quark puzzle (RHIC)</a:t>
            </a:r>
          </a:p>
          <a:p>
            <a:pPr lvl="1"/>
            <a:r>
              <a:rPr lang="en-US" dirty="0" smtClean="0"/>
              <a:t>Surprising transparency (LHC)</a:t>
            </a:r>
          </a:p>
          <a:p>
            <a:r>
              <a:rPr lang="en-US" dirty="0" smtClean="0"/>
              <a:t>Conclusions</a:t>
            </a:r>
          </a:p>
        </p:txBody>
      </p:sp>
      <p:sp>
        <p:nvSpPr>
          <p:cNvPr id="4" name="Rectangle 3"/>
          <p:cNvSpPr/>
          <p:nvPr/>
        </p:nvSpPr>
        <p:spPr>
          <a:xfrm>
            <a:off x="228600" y="990601"/>
            <a:ext cx="8087816" cy="168231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652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of the series</a:t>
            </a:r>
            <a:endParaRPr lang="en-US" dirty="0"/>
          </a:p>
        </p:txBody>
      </p:sp>
      <p:sp>
        <p:nvSpPr>
          <p:cNvPr id="4" name="TextBox 3"/>
          <p:cNvSpPr txBox="1"/>
          <p:nvPr/>
        </p:nvSpPr>
        <p:spPr>
          <a:xfrm>
            <a:off x="971600" y="5517232"/>
            <a:ext cx="5529462" cy="723275"/>
          </a:xfrm>
          <a:prstGeom prst="rect">
            <a:avLst/>
          </a:prstGeom>
          <a:noFill/>
        </p:spPr>
        <p:txBody>
          <a:bodyPr wrap="none" rtlCol="0">
            <a:spAutoFit/>
          </a:bodyPr>
          <a:lstStyle/>
          <a:p>
            <a:pPr marL="285750" indent="-285750">
              <a:buFont typeface="Wingdings" panose="05000000000000000000" pitchFamily="2" charset="2"/>
              <a:buChar char="Ø"/>
            </a:pPr>
            <a:r>
              <a:rPr lang="en-US" b="1" dirty="0" smtClean="0">
                <a:solidFill>
                  <a:schemeClr val="tx2"/>
                </a:solidFill>
              </a:rPr>
              <a:t>Interfering effects dominated by n=1 order in opacity</a:t>
            </a:r>
          </a:p>
          <a:p>
            <a:pPr marL="285750" indent="-285750">
              <a:buFont typeface="Wingdings" panose="05000000000000000000" pitchFamily="2" charset="2"/>
              <a:buChar char="Ø"/>
            </a:pPr>
            <a:endParaRPr lang="en-US" sz="500" b="1" dirty="0" smtClean="0">
              <a:solidFill>
                <a:schemeClr val="tx2"/>
              </a:solidFill>
            </a:endParaRPr>
          </a:p>
          <a:p>
            <a:pPr marL="285750" indent="-285750">
              <a:buFont typeface="Wingdings" panose="05000000000000000000" pitchFamily="2" charset="2"/>
              <a:buChar char="Ø"/>
            </a:pPr>
            <a:r>
              <a:rPr lang="en-US" b="1" dirty="0" smtClean="0">
                <a:solidFill>
                  <a:schemeClr val="tx2"/>
                </a:solidFill>
              </a:rPr>
              <a:t>Convergence already at n=5</a:t>
            </a:r>
          </a:p>
        </p:txBody>
      </p:sp>
      <p:sp>
        <p:nvSpPr>
          <p:cNvPr id="5" name="TextBox 4"/>
          <p:cNvSpPr txBox="1"/>
          <p:nvPr/>
        </p:nvSpPr>
        <p:spPr>
          <a:xfrm>
            <a:off x="7020272" y="1376772"/>
            <a:ext cx="1552028" cy="1323439"/>
          </a:xfrm>
          <a:prstGeom prst="rect">
            <a:avLst/>
          </a:prstGeom>
          <a:noFill/>
          <a:ln w="19050">
            <a:solidFill>
              <a:schemeClr val="accent6">
                <a:lumMod val="75000"/>
              </a:schemeClr>
            </a:solidFill>
          </a:ln>
        </p:spPr>
        <p:txBody>
          <a:bodyPr wrap="none" rtlCol="0">
            <a:spAutoFit/>
          </a:bodyPr>
          <a:lstStyle/>
          <a:p>
            <a:r>
              <a:rPr lang="en-US" sz="1600" b="1" dirty="0" smtClean="0"/>
              <a:t>Static brick</a:t>
            </a:r>
          </a:p>
          <a:p>
            <a:r>
              <a:rPr lang="en-US" sz="1600" dirty="0" smtClean="0"/>
              <a:t>E=50 </a:t>
            </a:r>
            <a:r>
              <a:rPr lang="en-US" sz="1600" dirty="0" err="1" smtClean="0"/>
              <a:t>GeV</a:t>
            </a:r>
            <a:endParaRPr lang="en-US" sz="1600" dirty="0" smtClean="0"/>
          </a:p>
          <a:p>
            <a:r>
              <a:rPr lang="el-GR" sz="1600" dirty="0" smtClean="0"/>
              <a:t>ω</a:t>
            </a:r>
            <a:r>
              <a:rPr lang="en-US" sz="1600" dirty="0" smtClean="0"/>
              <a:t>=5 </a:t>
            </a:r>
            <a:r>
              <a:rPr lang="en-US" sz="1600" dirty="0" err="1" smtClean="0"/>
              <a:t>GeV</a:t>
            </a:r>
            <a:r>
              <a:rPr lang="en-US" sz="1600" dirty="0" smtClean="0"/>
              <a:t> (x=0.1)</a:t>
            </a:r>
          </a:p>
          <a:p>
            <a:r>
              <a:rPr lang="en-US" sz="1600" dirty="0" smtClean="0"/>
              <a:t>L=5 </a:t>
            </a:r>
            <a:r>
              <a:rPr lang="en-US" sz="1600" dirty="0" err="1" smtClean="0"/>
              <a:t>fm</a:t>
            </a:r>
            <a:endParaRPr lang="en-US" sz="1600" dirty="0" smtClean="0"/>
          </a:p>
          <a:p>
            <a:r>
              <a:rPr lang="en-US" sz="1600" dirty="0" smtClean="0"/>
              <a:t>T=250 MeV</a:t>
            </a:r>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268760"/>
            <a:ext cx="4208589" cy="4056838"/>
          </a:xfrm>
          <a:prstGeom prst="rect">
            <a:avLst/>
          </a:prstGeom>
        </p:spPr>
      </p:pic>
    </p:spTree>
    <p:extLst>
      <p:ext uri="{BB962C8B-B14F-4D97-AF65-F5344CB8AC3E}">
        <p14:creationId xmlns:p14="http://schemas.microsoft.com/office/powerpoint/2010/main" val="2442684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 y="1628800"/>
            <a:ext cx="7212885" cy="3343198"/>
          </a:xfrm>
          <a:prstGeom prst="rect">
            <a:avLst/>
          </a:prstGeom>
        </p:spPr>
      </p:pic>
      <p:sp>
        <p:nvSpPr>
          <p:cNvPr id="2" name="Title 1"/>
          <p:cNvSpPr>
            <a:spLocks noGrp="1"/>
          </p:cNvSpPr>
          <p:nvPr>
            <p:ph type="title"/>
          </p:nvPr>
        </p:nvSpPr>
        <p:spPr/>
        <p:txBody>
          <a:bodyPr/>
          <a:lstStyle/>
          <a:p>
            <a:r>
              <a:rPr lang="en-US" dirty="0" smtClean="0"/>
              <a:t>Light-charm quark similarity</a:t>
            </a:r>
            <a:endParaRPr lang="en-US" dirty="0"/>
          </a:p>
        </p:txBody>
      </p:sp>
      <p:sp>
        <p:nvSpPr>
          <p:cNvPr id="4" name="TextBox 3"/>
          <p:cNvSpPr txBox="1"/>
          <p:nvPr/>
        </p:nvSpPr>
        <p:spPr>
          <a:xfrm>
            <a:off x="410246" y="1268760"/>
            <a:ext cx="3237618" cy="400110"/>
          </a:xfrm>
          <a:prstGeom prst="rect">
            <a:avLst/>
          </a:prstGeom>
          <a:noFill/>
        </p:spPr>
        <p:txBody>
          <a:bodyPr wrap="none" rtlCol="0">
            <a:spAutoFit/>
          </a:bodyPr>
          <a:lstStyle/>
          <a:p>
            <a:r>
              <a:rPr lang="en-US" sz="2000" b="1" dirty="0" smtClean="0">
                <a:solidFill>
                  <a:schemeClr val="accent6">
                    <a:lumMod val="75000"/>
                  </a:schemeClr>
                </a:solidFill>
              </a:rPr>
              <a:t>Light </a:t>
            </a:r>
            <a:r>
              <a:rPr lang="en-US" sz="1600" dirty="0" smtClean="0"/>
              <a:t>(dashed)</a:t>
            </a:r>
            <a:r>
              <a:rPr lang="en-US" sz="1600" b="1" dirty="0" smtClean="0">
                <a:solidFill>
                  <a:schemeClr val="accent6">
                    <a:lumMod val="75000"/>
                  </a:schemeClr>
                </a:solidFill>
              </a:rPr>
              <a:t> </a:t>
            </a:r>
            <a:r>
              <a:rPr lang="en-US" sz="2000" dirty="0" smtClean="0">
                <a:solidFill>
                  <a:schemeClr val="accent6">
                    <a:lumMod val="75000"/>
                  </a:schemeClr>
                </a:solidFill>
              </a:rPr>
              <a:t>and</a:t>
            </a:r>
            <a:r>
              <a:rPr lang="en-US" sz="2000" b="1" dirty="0" smtClean="0">
                <a:solidFill>
                  <a:schemeClr val="accent6">
                    <a:lumMod val="75000"/>
                  </a:schemeClr>
                </a:solidFill>
              </a:rPr>
              <a:t> charm </a:t>
            </a:r>
            <a:r>
              <a:rPr lang="en-US" sz="1600" dirty="0" smtClean="0"/>
              <a:t>(solid)</a:t>
            </a:r>
            <a:endParaRPr lang="en-US" sz="1600" dirty="0"/>
          </a:p>
        </p:txBody>
      </p:sp>
      <p:sp>
        <p:nvSpPr>
          <p:cNvPr id="5" name="TextBox 4"/>
          <p:cNvSpPr txBox="1"/>
          <p:nvPr/>
        </p:nvSpPr>
        <p:spPr>
          <a:xfrm>
            <a:off x="5182684" y="1268760"/>
            <a:ext cx="866982" cy="352579"/>
          </a:xfrm>
          <a:prstGeom prst="rect">
            <a:avLst/>
          </a:prstGeom>
          <a:noFill/>
        </p:spPr>
        <p:txBody>
          <a:bodyPr wrap="none" rtlCol="0">
            <a:spAutoFit/>
          </a:bodyPr>
          <a:lstStyle/>
          <a:p>
            <a:r>
              <a:rPr lang="en-US" sz="2000" b="1" dirty="0" smtClean="0">
                <a:solidFill>
                  <a:schemeClr val="accent6">
                    <a:lumMod val="75000"/>
                  </a:schemeClr>
                </a:solidFill>
              </a:rPr>
              <a:t>Bottom</a:t>
            </a:r>
            <a:endParaRPr lang="en-US" sz="2000" b="1" dirty="0">
              <a:solidFill>
                <a:schemeClr val="accent6">
                  <a:lumMod val="75000"/>
                </a:schemeClr>
              </a:solidFill>
            </a:endParaRPr>
          </a:p>
        </p:txBody>
      </p:sp>
      <p:sp>
        <p:nvSpPr>
          <p:cNvPr id="7" name="TextBox 6"/>
          <p:cNvSpPr txBox="1"/>
          <p:nvPr/>
        </p:nvSpPr>
        <p:spPr>
          <a:xfrm>
            <a:off x="7310536" y="1808820"/>
            <a:ext cx="1655676" cy="2062103"/>
          </a:xfrm>
          <a:prstGeom prst="rect">
            <a:avLst/>
          </a:prstGeom>
          <a:noFill/>
          <a:ln w="19050">
            <a:solidFill>
              <a:schemeClr val="accent6">
                <a:lumMod val="75000"/>
              </a:schemeClr>
            </a:solidFill>
          </a:ln>
        </p:spPr>
        <p:txBody>
          <a:bodyPr wrap="square" rtlCol="0">
            <a:spAutoFit/>
          </a:bodyPr>
          <a:lstStyle/>
          <a:p>
            <a:r>
              <a:rPr lang="en-US" sz="1600" b="1" dirty="0" smtClean="0"/>
              <a:t>Static brick</a:t>
            </a:r>
          </a:p>
          <a:p>
            <a:r>
              <a:rPr lang="en-US" sz="1600" dirty="0" smtClean="0"/>
              <a:t>E=20 </a:t>
            </a:r>
            <a:r>
              <a:rPr lang="en-US" sz="1600" dirty="0" err="1" smtClean="0"/>
              <a:t>GeV</a:t>
            </a:r>
            <a:endParaRPr lang="en-US" sz="1600" dirty="0" smtClean="0"/>
          </a:p>
          <a:p>
            <a:r>
              <a:rPr lang="el-GR" sz="1600" dirty="0" smtClean="0"/>
              <a:t>ω</a:t>
            </a:r>
            <a:r>
              <a:rPr lang="en-US" sz="1600" dirty="0" smtClean="0"/>
              <a:t>=5 </a:t>
            </a:r>
            <a:r>
              <a:rPr lang="en-US" sz="1600" dirty="0" err="1" smtClean="0"/>
              <a:t>GeV</a:t>
            </a:r>
            <a:r>
              <a:rPr lang="en-US" sz="1600" dirty="0" smtClean="0"/>
              <a:t> (x=0.25)</a:t>
            </a:r>
          </a:p>
          <a:p>
            <a:r>
              <a:rPr lang="en-US" sz="1600" dirty="0" smtClean="0"/>
              <a:t>M</a:t>
            </a:r>
            <a:r>
              <a:rPr lang="en-US" sz="1600" baseline="-25000" dirty="0" smtClean="0"/>
              <a:t>l</a:t>
            </a:r>
            <a:r>
              <a:rPr lang="en-US" sz="1600" dirty="0" smtClean="0"/>
              <a:t>=0.2 </a:t>
            </a:r>
            <a:r>
              <a:rPr lang="en-US" sz="1600" dirty="0" err="1" smtClean="0"/>
              <a:t>GeV</a:t>
            </a:r>
            <a:endParaRPr lang="en-US" sz="1600" dirty="0" smtClean="0"/>
          </a:p>
          <a:p>
            <a:r>
              <a:rPr lang="en-US" sz="1600" dirty="0" err="1" smtClean="0"/>
              <a:t>M</a:t>
            </a:r>
            <a:r>
              <a:rPr lang="en-US" sz="1600" baseline="-25000" dirty="0" err="1" smtClean="0"/>
              <a:t>c</a:t>
            </a:r>
            <a:r>
              <a:rPr lang="en-US" sz="1600" dirty="0" smtClean="0"/>
              <a:t>=1.2 </a:t>
            </a:r>
            <a:r>
              <a:rPr lang="en-US" sz="1600" dirty="0" err="1" smtClean="0"/>
              <a:t>GeV</a:t>
            </a:r>
            <a:endParaRPr lang="en-US" sz="1600" dirty="0" smtClean="0"/>
          </a:p>
          <a:p>
            <a:r>
              <a:rPr lang="en-US" sz="1600" dirty="0" smtClean="0"/>
              <a:t>M</a:t>
            </a:r>
            <a:r>
              <a:rPr lang="en-US" sz="1600" baseline="-25000" dirty="0" smtClean="0"/>
              <a:t>b</a:t>
            </a:r>
            <a:r>
              <a:rPr lang="en-US" sz="1600" dirty="0" smtClean="0"/>
              <a:t>=4.75 </a:t>
            </a:r>
            <a:r>
              <a:rPr lang="en-US" sz="1600" dirty="0" err="1" smtClean="0"/>
              <a:t>GeV</a:t>
            </a:r>
            <a:endParaRPr lang="en-US" sz="1600" dirty="0" smtClean="0"/>
          </a:p>
          <a:p>
            <a:r>
              <a:rPr lang="en-US" sz="1600" dirty="0" smtClean="0"/>
              <a:t>L=5 </a:t>
            </a:r>
            <a:r>
              <a:rPr lang="en-US" sz="1600" dirty="0" err="1" smtClean="0"/>
              <a:t>fm</a:t>
            </a:r>
            <a:endParaRPr lang="en-US" sz="1600" dirty="0" smtClean="0"/>
          </a:p>
          <a:p>
            <a:r>
              <a:rPr lang="en-US" sz="1600" dirty="0" smtClean="0"/>
              <a:t>T=250 MeV</a:t>
            </a:r>
            <a:endParaRPr lang="en-US" sz="1600" dirty="0"/>
          </a:p>
        </p:txBody>
      </p:sp>
      <p:cxnSp>
        <p:nvCxnSpPr>
          <p:cNvPr id="11" name="Straight Arrow Connector 10"/>
          <p:cNvCxnSpPr/>
          <p:nvPr/>
        </p:nvCxnSpPr>
        <p:spPr>
          <a:xfrm flipH="1" flipV="1">
            <a:off x="5112060" y="2564904"/>
            <a:ext cx="756084" cy="14509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28084" y="4015807"/>
            <a:ext cx="1080120" cy="338554"/>
          </a:xfrm>
          <a:prstGeom prst="rect">
            <a:avLst/>
          </a:prstGeom>
          <a:solidFill>
            <a:schemeClr val="accent6"/>
          </a:solidFill>
        </p:spPr>
        <p:txBody>
          <a:bodyPr wrap="square" rtlCol="0">
            <a:spAutoFit/>
          </a:bodyPr>
          <a:lstStyle/>
          <a:p>
            <a:r>
              <a:rPr lang="en-US" sz="1600" dirty="0" smtClean="0"/>
              <a:t>Dead cone</a:t>
            </a:r>
            <a:endParaRPr lang="en-US" dirty="0"/>
          </a:p>
        </p:txBody>
      </p:sp>
      <p:sp>
        <p:nvSpPr>
          <p:cNvPr id="16" name="TextBox 15"/>
          <p:cNvSpPr txBox="1"/>
          <p:nvPr/>
        </p:nvSpPr>
        <p:spPr>
          <a:xfrm>
            <a:off x="1593793" y="1970287"/>
            <a:ext cx="958917" cy="261610"/>
          </a:xfrm>
          <a:prstGeom prst="rect">
            <a:avLst/>
          </a:prstGeom>
          <a:noFill/>
        </p:spPr>
        <p:txBody>
          <a:bodyPr wrap="none" rtlCol="0">
            <a:spAutoFit/>
          </a:bodyPr>
          <a:lstStyle/>
          <a:p>
            <a:r>
              <a:rPr lang="en-US" sz="1100" b="1" dirty="0" smtClean="0"/>
              <a:t>(vacuum rad)</a:t>
            </a:r>
            <a:endParaRPr lang="en-US" b="1" dirty="0"/>
          </a:p>
        </p:txBody>
      </p:sp>
      <p:sp>
        <p:nvSpPr>
          <p:cNvPr id="18" name="TextBox 17"/>
          <p:cNvSpPr txBox="1"/>
          <p:nvPr/>
        </p:nvSpPr>
        <p:spPr>
          <a:xfrm>
            <a:off x="971600" y="5201389"/>
            <a:ext cx="7556299" cy="1077218"/>
          </a:xfrm>
          <a:prstGeom prst="rect">
            <a:avLst/>
          </a:prstGeom>
          <a:noFill/>
        </p:spPr>
        <p:txBody>
          <a:bodyPr wrap="none" rtlCol="0">
            <a:spAutoFit/>
          </a:bodyPr>
          <a:lstStyle/>
          <a:p>
            <a:pPr marL="285750" indent="-285750">
              <a:buFont typeface="Wingdings" panose="05000000000000000000" pitchFamily="2" charset="2"/>
              <a:buChar char="Ø"/>
            </a:pPr>
            <a:r>
              <a:rPr lang="en-US" b="1" dirty="0" smtClean="0">
                <a:solidFill>
                  <a:schemeClr val="tx2"/>
                </a:solidFill>
              </a:rPr>
              <a:t>Charm and light quark transverse momentum spectra are almost identical </a:t>
            </a:r>
          </a:p>
          <a:p>
            <a:pPr marL="285750" indent="-285750">
              <a:buFont typeface="Wingdings" panose="05000000000000000000" pitchFamily="2" charset="2"/>
              <a:buChar char="Ø"/>
            </a:pPr>
            <a:endParaRPr lang="en-US" sz="500" b="1" dirty="0" smtClean="0">
              <a:solidFill>
                <a:schemeClr val="tx2"/>
              </a:solidFill>
            </a:endParaRPr>
          </a:p>
          <a:p>
            <a:pPr marL="285750" indent="-285750">
              <a:buFont typeface="Wingdings" panose="05000000000000000000" pitchFamily="2" charset="2"/>
              <a:buChar char="Ø"/>
            </a:pPr>
            <a:r>
              <a:rPr lang="en-US" b="1" dirty="0" smtClean="0">
                <a:solidFill>
                  <a:schemeClr val="tx2"/>
                </a:solidFill>
              </a:rPr>
              <a:t>Bottom quark radiation is suppressed by heavy mass</a:t>
            </a:r>
          </a:p>
          <a:p>
            <a:pPr marL="285750" indent="-285750">
              <a:buFont typeface="Wingdings" panose="05000000000000000000" pitchFamily="2" charset="2"/>
              <a:buChar char="Ø"/>
            </a:pPr>
            <a:endParaRPr lang="en-US" sz="500" b="1" dirty="0">
              <a:solidFill>
                <a:schemeClr val="tx2"/>
              </a:solidFill>
            </a:endParaRPr>
          </a:p>
          <a:p>
            <a:pPr marL="285750" indent="-285750">
              <a:buFont typeface="Wingdings" panose="05000000000000000000" pitchFamily="2" charset="2"/>
              <a:buChar char="Ø"/>
            </a:pPr>
            <a:r>
              <a:rPr lang="en-US" b="1" dirty="0" smtClean="0">
                <a:solidFill>
                  <a:schemeClr val="tx2"/>
                </a:solidFill>
              </a:rPr>
              <a:t>Dead cone filled by induced radiation</a:t>
            </a:r>
          </a:p>
        </p:txBody>
      </p:sp>
    </p:spTree>
    <p:extLst>
      <p:ext uri="{BB962C8B-B14F-4D97-AF65-F5344CB8AC3E}">
        <p14:creationId xmlns:p14="http://schemas.microsoft.com/office/powerpoint/2010/main" val="3821689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21" y="1240400"/>
            <a:ext cx="4406777" cy="4150759"/>
          </a:xfrm>
          <a:prstGeom prst="rect">
            <a:avLst/>
          </a:prstGeom>
        </p:spPr>
      </p:pic>
      <p:sp>
        <p:nvSpPr>
          <p:cNvPr id="2" name="Title 1"/>
          <p:cNvSpPr>
            <a:spLocks noGrp="1"/>
          </p:cNvSpPr>
          <p:nvPr>
            <p:ph type="title"/>
          </p:nvPr>
        </p:nvSpPr>
        <p:spPr/>
        <p:txBody>
          <a:bodyPr/>
          <a:lstStyle/>
          <a:p>
            <a:r>
              <a:rPr lang="en-US" dirty="0" smtClean="0"/>
              <a:t>‘Thin’-‘thick’ plasma approximation</a:t>
            </a:r>
            <a:endParaRPr lang="en-US" dirty="0"/>
          </a:p>
        </p:txBody>
      </p:sp>
      <p:sp>
        <p:nvSpPr>
          <p:cNvPr id="4" name="TextBox 3"/>
          <p:cNvSpPr txBox="1"/>
          <p:nvPr/>
        </p:nvSpPr>
        <p:spPr>
          <a:xfrm>
            <a:off x="7020272" y="1376772"/>
            <a:ext cx="1656223" cy="1323439"/>
          </a:xfrm>
          <a:prstGeom prst="rect">
            <a:avLst/>
          </a:prstGeom>
          <a:noFill/>
          <a:ln w="19050">
            <a:solidFill>
              <a:schemeClr val="accent6">
                <a:lumMod val="75000"/>
              </a:schemeClr>
            </a:solidFill>
          </a:ln>
        </p:spPr>
        <p:txBody>
          <a:bodyPr wrap="none" rtlCol="0">
            <a:spAutoFit/>
          </a:bodyPr>
          <a:lstStyle/>
          <a:p>
            <a:r>
              <a:rPr lang="en-US" sz="1600" b="1" dirty="0" smtClean="0"/>
              <a:t>Static brick</a:t>
            </a:r>
          </a:p>
          <a:p>
            <a:r>
              <a:rPr lang="en-US" sz="1600" dirty="0" smtClean="0"/>
              <a:t>E=20 </a:t>
            </a:r>
            <a:r>
              <a:rPr lang="en-US" sz="1600" dirty="0" err="1" smtClean="0"/>
              <a:t>GeV</a:t>
            </a:r>
            <a:endParaRPr lang="en-US" sz="1600" dirty="0" smtClean="0"/>
          </a:p>
          <a:p>
            <a:r>
              <a:rPr lang="el-GR" sz="1600" dirty="0" smtClean="0"/>
              <a:t>ω</a:t>
            </a:r>
            <a:r>
              <a:rPr lang="en-US" sz="1600" dirty="0" smtClean="0"/>
              <a:t>=5 </a:t>
            </a:r>
            <a:r>
              <a:rPr lang="en-US" sz="1600" dirty="0" err="1" smtClean="0"/>
              <a:t>GeV</a:t>
            </a:r>
            <a:r>
              <a:rPr lang="en-US" sz="1600" dirty="0" smtClean="0"/>
              <a:t> (x=0.25)</a:t>
            </a:r>
          </a:p>
          <a:p>
            <a:r>
              <a:rPr lang="en-US" sz="1600" dirty="0" smtClean="0"/>
              <a:t>L=5 </a:t>
            </a:r>
            <a:r>
              <a:rPr lang="en-US" sz="1600" dirty="0" err="1" smtClean="0"/>
              <a:t>fm</a:t>
            </a:r>
            <a:endParaRPr lang="en-US" sz="1600" dirty="0" smtClean="0"/>
          </a:p>
          <a:p>
            <a:r>
              <a:rPr lang="en-US" sz="1600" dirty="0" smtClean="0"/>
              <a:t>T=250 MeV</a:t>
            </a:r>
            <a:endParaRPr lang="en-US" sz="1600" dirty="0"/>
          </a:p>
        </p:txBody>
      </p:sp>
      <p:sp>
        <p:nvSpPr>
          <p:cNvPr id="5" name="TextBox 4"/>
          <p:cNvSpPr txBox="1"/>
          <p:nvPr/>
        </p:nvSpPr>
        <p:spPr>
          <a:xfrm>
            <a:off x="3511119" y="4437112"/>
            <a:ext cx="1635384" cy="261610"/>
          </a:xfrm>
          <a:prstGeom prst="rect">
            <a:avLst/>
          </a:prstGeom>
          <a:noFill/>
        </p:spPr>
        <p:txBody>
          <a:bodyPr wrap="none" rtlCol="0">
            <a:spAutoFit/>
          </a:bodyPr>
          <a:lstStyle/>
          <a:p>
            <a:r>
              <a:rPr lang="en-US" sz="1100" b="1" dirty="0" smtClean="0"/>
              <a:t>(multiple soft scattering)</a:t>
            </a:r>
            <a:endParaRPr lang="en-US" b="1" dirty="0"/>
          </a:p>
        </p:txBody>
      </p:sp>
      <mc:AlternateContent xmlns:mc="http://schemas.openxmlformats.org/markup-compatibility/2006" xmlns:a14="http://schemas.microsoft.com/office/drawing/2010/main">
        <mc:Choice Requires="a14">
          <p:sp>
            <p:nvSpPr>
              <p:cNvPr id="6" name="TextBox 5"/>
              <p:cNvSpPr txBox="1"/>
              <p:nvPr/>
            </p:nvSpPr>
            <p:spPr>
              <a:xfrm>
                <a:off x="971600" y="5517232"/>
                <a:ext cx="7320979" cy="723275"/>
              </a:xfrm>
              <a:prstGeom prst="rect">
                <a:avLst/>
              </a:prstGeom>
              <a:noFill/>
            </p:spPr>
            <p:txBody>
              <a:bodyPr wrap="none" rtlCol="0">
                <a:spAutoFit/>
              </a:bodyPr>
              <a:lstStyle/>
              <a:p>
                <a:pPr marL="285750" indent="-285750">
                  <a:buFont typeface="Wingdings" panose="05000000000000000000" pitchFamily="2" charset="2"/>
                  <a:buChar char="Ø"/>
                </a:pPr>
                <a:r>
                  <a:rPr lang="en-US" b="1" dirty="0" smtClean="0">
                    <a:solidFill>
                      <a:schemeClr val="tx2"/>
                    </a:solidFill>
                  </a:rPr>
                  <a:t>At small emission angles, the opacity series converges to the </a:t>
                </a:r>
                <a:r>
                  <a:rPr lang="en-US" b="1" dirty="0" err="1" smtClean="0">
                    <a:solidFill>
                      <a:schemeClr val="tx2"/>
                    </a:solidFill>
                  </a:rPr>
                  <a:t>m.s.s</a:t>
                </a:r>
                <a:r>
                  <a:rPr lang="en-US" b="1" dirty="0" smtClean="0">
                    <a:solidFill>
                      <a:schemeClr val="tx2"/>
                    </a:solidFill>
                  </a:rPr>
                  <a:t>. limit</a:t>
                </a:r>
              </a:p>
              <a:p>
                <a:pPr marL="285750" indent="-285750">
                  <a:buFont typeface="Wingdings" panose="05000000000000000000" pitchFamily="2" charset="2"/>
                  <a:buChar char="Ø"/>
                </a:pPr>
                <a:endParaRPr lang="en-US" sz="500" b="1" dirty="0" smtClean="0">
                  <a:solidFill>
                    <a:schemeClr val="tx2"/>
                  </a:solidFill>
                </a:endParaRPr>
              </a:p>
              <a:p>
                <a:pPr marL="285750" indent="-285750">
                  <a:buFont typeface="Wingdings" panose="05000000000000000000" pitchFamily="2" charset="2"/>
                  <a:buChar char="Ø"/>
                </a:pPr>
                <a:r>
                  <a:rPr lang="en-US" b="1" dirty="0" smtClean="0">
                    <a:solidFill>
                      <a:schemeClr val="tx2"/>
                    </a:solidFill>
                  </a:rPr>
                  <a:t>At large </a:t>
                </a:r>
                <a14:m>
                  <m:oMath xmlns:m="http://schemas.openxmlformats.org/officeDocument/2006/math">
                    <m:sSub>
                      <m:sSubPr>
                        <m:ctrlPr>
                          <a:rPr lang="en-US" b="1" i="1" smtClean="0">
                            <a:solidFill>
                              <a:schemeClr val="tx2"/>
                            </a:solidFill>
                            <a:latin typeface="Cambria Math" panose="02040503050406030204" pitchFamily="18" charset="0"/>
                          </a:rPr>
                        </m:ctrlPr>
                      </m:sSubPr>
                      <m:e>
                        <m:r>
                          <a:rPr lang="en-US" b="1" i="1" smtClean="0">
                            <a:solidFill>
                              <a:schemeClr val="tx2"/>
                            </a:solidFill>
                            <a:latin typeface="Cambria Math" panose="02040503050406030204" pitchFamily="18" charset="0"/>
                          </a:rPr>
                          <m:t>𝒌</m:t>
                        </m:r>
                      </m:e>
                      <m:sub>
                        <m:r>
                          <a:rPr lang="en-US" b="1" i="1" smtClean="0">
                            <a:solidFill>
                              <a:schemeClr val="tx2"/>
                            </a:solidFill>
                            <a:latin typeface="Cambria Math" panose="02040503050406030204" pitchFamily="18" charset="0"/>
                            <a:ea typeface="Cambria Math" panose="02040503050406030204" pitchFamily="18" charset="0"/>
                          </a:rPr>
                          <m:t>⊥</m:t>
                        </m:r>
                      </m:sub>
                    </m:sSub>
                  </m:oMath>
                </a14:m>
                <a:r>
                  <a:rPr lang="en-US" b="1" dirty="0" smtClean="0">
                    <a:solidFill>
                      <a:schemeClr val="tx2"/>
                    </a:solidFill>
                  </a:rPr>
                  <a:t>, the hard power-law tail of the distribution dominates</a:t>
                </a:r>
              </a:p>
            </p:txBody>
          </p:sp>
        </mc:Choice>
        <mc:Fallback xmlns="">
          <p:sp>
            <p:nvSpPr>
              <p:cNvPr id="6" name="TextBox 5"/>
              <p:cNvSpPr txBox="1">
                <a:spLocks noRot="1" noChangeAspect="1" noMove="1" noResize="1" noEditPoints="1" noAdjustHandles="1" noChangeArrowheads="1" noChangeShapeType="1" noTextEdit="1"/>
              </p:cNvSpPr>
              <p:nvPr/>
            </p:nvSpPr>
            <p:spPr>
              <a:xfrm>
                <a:off x="971600" y="5517232"/>
                <a:ext cx="7320979" cy="723275"/>
              </a:xfrm>
              <a:prstGeom prst="rect">
                <a:avLst/>
              </a:prstGeom>
              <a:blipFill rotWithShape="0">
                <a:blip r:embed="rId3"/>
                <a:stretch>
                  <a:fillRect l="-500" t="-4202" b="-12605"/>
                </a:stretch>
              </a:blipFill>
            </p:spPr>
            <p:txBody>
              <a:bodyPr/>
              <a:lstStyle/>
              <a:p>
                <a:r>
                  <a:rPr lang="en-US">
                    <a:noFill/>
                  </a:rPr>
                  <a:t> </a:t>
                </a:r>
              </a:p>
            </p:txBody>
          </p:sp>
        </mc:Fallback>
      </mc:AlternateContent>
    </p:spTree>
    <p:extLst>
      <p:ext uri="{BB962C8B-B14F-4D97-AF65-F5344CB8AC3E}">
        <p14:creationId xmlns:p14="http://schemas.microsoft.com/office/powerpoint/2010/main" val="39895832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2" y="1594691"/>
            <a:ext cx="7036898" cy="3274469"/>
          </a:xfrm>
          <a:prstGeom prst="rect">
            <a:avLst/>
          </a:prstGeom>
        </p:spPr>
      </p:pic>
      <p:sp>
        <p:nvSpPr>
          <p:cNvPr id="2" name="Title 1"/>
          <p:cNvSpPr>
            <a:spLocks noGrp="1"/>
          </p:cNvSpPr>
          <p:nvPr>
            <p:ph type="title"/>
          </p:nvPr>
        </p:nvSpPr>
        <p:spPr/>
        <p:txBody>
          <a:bodyPr/>
          <a:lstStyle/>
          <a:p>
            <a:r>
              <a:rPr lang="en-US" dirty="0" smtClean="0"/>
              <a:t>n=1 approximation</a:t>
            </a:r>
            <a:endParaRPr lang="en-US" dirty="0"/>
          </a:p>
        </p:txBody>
      </p:sp>
      <p:sp>
        <p:nvSpPr>
          <p:cNvPr id="6" name="TextBox 5"/>
          <p:cNvSpPr txBox="1"/>
          <p:nvPr/>
        </p:nvSpPr>
        <p:spPr>
          <a:xfrm>
            <a:off x="1691680" y="1132489"/>
            <a:ext cx="4158446" cy="400110"/>
          </a:xfrm>
          <a:prstGeom prst="rect">
            <a:avLst/>
          </a:prstGeom>
          <a:noFill/>
        </p:spPr>
        <p:txBody>
          <a:bodyPr wrap="none" rtlCol="0">
            <a:spAutoFit/>
          </a:bodyPr>
          <a:lstStyle/>
          <a:p>
            <a:r>
              <a:rPr lang="en-US" sz="2000" b="1" dirty="0" smtClean="0">
                <a:solidFill>
                  <a:schemeClr val="accent6">
                    <a:lumMod val="75000"/>
                  </a:schemeClr>
                </a:solidFill>
              </a:rPr>
              <a:t>Light to heavy quark energy loss ratio</a:t>
            </a:r>
            <a:endParaRPr lang="en-US" sz="2000" b="1" dirty="0">
              <a:solidFill>
                <a:schemeClr val="accent6">
                  <a:lumMod val="75000"/>
                </a:schemeClr>
              </a:solidFill>
            </a:endParaRPr>
          </a:p>
        </p:txBody>
      </p:sp>
      <p:sp>
        <p:nvSpPr>
          <p:cNvPr id="7" name="TextBox 6"/>
          <p:cNvSpPr txBox="1"/>
          <p:nvPr/>
        </p:nvSpPr>
        <p:spPr>
          <a:xfrm>
            <a:off x="7310536" y="1808820"/>
            <a:ext cx="1655676" cy="1815882"/>
          </a:xfrm>
          <a:prstGeom prst="rect">
            <a:avLst/>
          </a:prstGeom>
          <a:noFill/>
          <a:ln w="19050">
            <a:solidFill>
              <a:schemeClr val="accent6">
                <a:lumMod val="75000"/>
              </a:schemeClr>
            </a:solidFill>
          </a:ln>
        </p:spPr>
        <p:txBody>
          <a:bodyPr wrap="square" rtlCol="0">
            <a:spAutoFit/>
          </a:bodyPr>
          <a:lstStyle/>
          <a:p>
            <a:r>
              <a:rPr lang="en-US" sz="1600" b="1" dirty="0" smtClean="0"/>
              <a:t>Static brick</a:t>
            </a:r>
          </a:p>
          <a:p>
            <a:r>
              <a:rPr lang="en-US" sz="1600" dirty="0" smtClean="0"/>
              <a:t>E=20 </a:t>
            </a:r>
            <a:r>
              <a:rPr lang="en-US" sz="1600" dirty="0" err="1" smtClean="0"/>
              <a:t>GeV</a:t>
            </a:r>
            <a:endParaRPr lang="en-US" sz="1600" dirty="0" smtClean="0"/>
          </a:p>
          <a:p>
            <a:r>
              <a:rPr lang="el-GR" sz="1600" dirty="0" smtClean="0"/>
              <a:t>ω</a:t>
            </a:r>
            <a:r>
              <a:rPr lang="en-US" sz="1600" dirty="0" smtClean="0"/>
              <a:t>=[integrated]</a:t>
            </a:r>
          </a:p>
          <a:p>
            <a:r>
              <a:rPr lang="en-US" sz="1600" dirty="0" smtClean="0"/>
              <a:t>M</a:t>
            </a:r>
            <a:r>
              <a:rPr lang="en-US" sz="1600" baseline="-25000" dirty="0" smtClean="0"/>
              <a:t>l</a:t>
            </a:r>
            <a:r>
              <a:rPr lang="en-US" sz="1600" dirty="0" smtClean="0"/>
              <a:t>=0.2 </a:t>
            </a:r>
            <a:r>
              <a:rPr lang="en-US" sz="1600" dirty="0" err="1" smtClean="0"/>
              <a:t>GeV</a:t>
            </a:r>
            <a:endParaRPr lang="en-US" sz="1600" dirty="0" smtClean="0"/>
          </a:p>
          <a:p>
            <a:r>
              <a:rPr lang="en-US" sz="1600" dirty="0" err="1" smtClean="0"/>
              <a:t>M</a:t>
            </a:r>
            <a:r>
              <a:rPr lang="en-US" sz="1600" baseline="-25000" dirty="0" err="1"/>
              <a:t>h</a:t>
            </a:r>
            <a:r>
              <a:rPr lang="en-US" sz="1600" dirty="0" smtClean="0"/>
              <a:t>=4.75 </a:t>
            </a:r>
            <a:r>
              <a:rPr lang="en-US" sz="1600" dirty="0" err="1" smtClean="0"/>
              <a:t>GeV</a:t>
            </a:r>
            <a:endParaRPr lang="en-US" sz="1600" dirty="0" smtClean="0"/>
          </a:p>
          <a:p>
            <a:r>
              <a:rPr lang="en-US" sz="1600" dirty="0" smtClean="0"/>
              <a:t>L=5 </a:t>
            </a:r>
            <a:r>
              <a:rPr lang="en-US" sz="1600" dirty="0" err="1" smtClean="0"/>
              <a:t>fm</a:t>
            </a:r>
            <a:endParaRPr lang="en-US" sz="1600" dirty="0" smtClean="0"/>
          </a:p>
          <a:p>
            <a:r>
              <a:rPr lang="en-US" sz="1600" dirty="0" smtClean="0"/>
              <a:t>T=250 MeV</a:t>
            </a:r>
            <a:endParaRPr lang="en-US" sz="1600" dirty="0"/>
          </a:p>
        </p:txBody>
      </p:sp>
      <p:sp>
        <p:nvSpPr>
          <p:cNvPr id="8" name="TextBox 7"/>
          <p:cNvSpPr txBox="1"/>
          <p:nvPr/>
        </p:nvSpPr>
        <p:spPr>
          <a:xfrm>
            <a:off x="971600" y="5085184"/>
            <a:ext cx="7740859" cy="1354217"/>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solidFill>
              </a:rPr>
              <a:t>The energy loss ratio between light and heavy quark jets is insensitive to higher order in opacity corrections</a:t>
            </a:r>
          </a:p>
          <a:p>
            <a:pPr marL="285750" indent="-285750">
              <a:buFont typeface="Wingdings" panose="05000000000000000000" pitchFamily="2" charset="2"/>
              <a:buChar char="Ø"/>
            </a:pPr>
            <a:endParaRPr lang="en-US" sz="500" b="1" dirty="0" smtClean="0">
              <a:solidFill>
                <a:schemeClr val="tx2"/>
              </a:solidFill>
            </a:endParaRPr>
          </a:p>
          <a:p>
            <a:pPr marL="285750" indent="-285750">
              <a:buFont typeface="Wingdings" panose="05000000000000000000" pitchFamily="2" charset="2"/>
              <a:buChar char="Ø"/>
            </a:pPr>
            <a:r>
              <a:rPr lang="en-US" b="1" dirty="0" smtClean="0">
                <a:solidFill>
                  <a:schemeClr val="tx2"/>
                </a:solidFill>
              </a:rPr>
              <a:t>Flavor tomography can be studied at n=1</a:t>
            </a:r>
          </a:p>
          <a:p>
            <a:pPr marL="285750" indent="-285750">
              <a:buFont typeface="Wingdings" panose="05000000000000000000" pitchFamily="2" charset="2"/>
              <a:buChar char="Ø"/>
            </a:pPr>
            <a:endParaRPr lang="en-US" sz="500" b="1" dirty="0">
              <a:solidFill>
                <a:schemeClr val="tx2"/>
              </a:solidFill>
            </a:endParaRPr>
          </a:p>
          <a:p>
            <a:pPr marL="285750" indent="-285750">
              <a:buFont typeface="Wingdings" panose="05000000000000000000" pitchFamily="2" charset="2"/>
              <a:buChar char="Ø"/>
            </a:pPr>
            <a:r>
              <a:rPr lang="en-US" b="1" dirty="0" smtClean="0">
                <a:solidFill>
                  <a:schemeClr val="tx2"/>
                </a:solidFill>
              </a:rPr>
              <a:t>Jet measurements require full transverse </a:t>
            </a:r>
            <a:r>
              <a:rPr lang="en-US" b="1" dirty="0" err="1" smtClean="0">
                <a:solidFill>
                  <a:schemeClr val="tx2"/>
                </a:solidFill>
              </a:rPr>
              <a:t>radiative</a:t>
            </a:r>
            <a:r>
              <a:rPr lang="en-US" b="1" dirty="0" smtClean="0">
                <a:solidFill>
                  <a:schemeClr val="tx2"/>
                </a:solidFill>
              </a:rPr>
              <a:t> spectrum at high orders</a:t>
            </a:r>
          </a:p>
        </p:txBody>
      </p:sp>
    </p:spTree>
    <p:extLst>
      <p:ext uri="{BB962C8B-B14F-4D97-AF65-F5344CB8AC3E}">
        <p14:creationId xmlns:p14="http://schemas.microsoft.com/office/powerpoint/2010/main" val="28196578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723" y="1475347"/>
            <a:ext cx="4145639" cy="4054191"/>
          </a:xfrm>
          <a:prstGeom prst="rect">
            <a:avLst/>
          </a:prstGeom>
        </p:spPr>
      </p:pic>
      <p:sp>
        <p:nvSpPr>
          <p:cNvPr id="2" name="Title 1"/>
          <p:cNvSpPr>
            <a:spLocks noGrp="1"/>
          </p:cNvSpPr>
          <p:nvPr>
            <p:ph type="title"/>
          </p:nvPr>
        </p:nvSpPr>
        <p:spPr/>
        <p:txBody>
          <a:bodyPr/>
          <a:lstStyle/>
          <a:p>
            <a:r>
              <a:rPr lang="en-US" dirty="0" smtClean="0"/>
              <a:t>Interpolating potential</a:t>
            </a:r>
            <a:endParaRPr lang="en-US" dirty="0"/>
          </a:p>
        </p:txBody>
      </p:sp>
      <p:sp>
        <p:nvSpPr>
          <p:cNvPr id="5" name="TextBox 4"/>
          <p:cNvSpPr txBox="1"/>
          <p:nvPr/>
        </p:nvSpPr>
        <p:spPr>
          <a:xfrm>
            <a:off x="6984268" y="2060848"/>
            <a:ext cx="1412951" cy="1077218"/>
          </a:xfrm>
          <a:prstGeom prst="rect">
            <a:avLst/>
          </a:prstGeom>
          <a:noFill/>
          <a:ln w="19050">
            <a:solidFill>
              <a:schemeClr val="accent6">
                <a:lumMod val="75000"/>
              </a:schemeClr>
            </a:solidFill>
          </a:ln>
        </p:spPr>
        <p:txBody>
          <a:bodyPr wrap="none" rtlCol="0">
            <a:spAutoFit/>
          </a:bodyPr>
          <a:lstStyle/>
          <a:p>
            <a:r>
              <a:rPr lang="en-US" sz="1600" b="1" dirty="0" smtClean="0"/>
              <a:t>Static brick</a:t>
            </a:r>
          </a:p>
          <a:p>
            <a:r>
              <a:rPr lang="en-US" sz="1600" dirty="0" smtClean="0"/>
              <a:t>E=10 </a:t>
            </a:r>
            <a:r>
              <a:rPr lang="en-US" sz="1600" dirty="0" err="1" smtClean="0"/>
              <a:t>GeV</a:t>
            </a:r>
            <a:endParaRPr lang="en-US" sz="1600" dirty="0" smtClean="0"/>
          </a:p>
          <a:p>
            <a:r>
              <a:rPr lang="el-GR" sz="1600" dirty="0" smtClean="0"/>
              <a:t>ω</a:t>
            </a:r>
            <a:r>
              <a:rPr lang="en-US" sz="1600" dirty="0" smtClean="0"/>
              <a:t>=[integrated]</a:t>
            </a:r>
          </a:p>
          <a:p>
            <a:r>
              <a:rPr lang="en-US" sz="1600" dirty="0" smtClean="0"/>
              <a:t>T=250 MeV</a:t>
            </a:r>
            <a:endParaRPr lang="en-US" sz="1600" dirty="0"/>
          </a:p>
        </p:txBody>
      </p:sp>
      <p:sp>
        <p:nvSpPr>
          <p:cNvPr id="7" name="TextBox 6"/>
          <p:cNvSpPr txBox="1"/>
          <p:nvPr/>
        </p:nvSpPr>
        <p:spPr>
          <a:xfrm>
            <a:off x="971600" y="5631063"/>
            <a:ext cx="7642413" cy="369332"/>
          </a:xfrm>
          <a:prstGeom prst="rect">
            <a:avLst/>
          </a:prstGeom>
          <a:noFill/>
        </p:spPr>
        <p:txBody>
          <a:bodyPr wrap="none" rtlCol="0">
            <a:spAutoFit/>
          </a:bodyPr>
          <a:lstStyle/>
          <a:p>
            <a:pPr marL="285750" indent="-285750">
              <a:buFont typeface="Wingdings" panose="05000000000000000000" pitchFamily="2" charset="2"/>
              <a:buChar char="Ø"/>
            </a:pPr>
            <a:r>
              <a:rPr lang="en-US" b="1" dirty="0" smtClean="0">
                <a:solidFill>
                  <a:schemeClr val="tx2"/>
                </a:solidFill>
              </a:rPr>
              <a:t>Strong indication of similar convergence for static and dynamical potentials</a:t>
            </a:r>
          </a:p>
        </p:txBody>
      </p:sp>
      <p:cxnSp>
        <p:nvCxnSpPr>
          <p:cNvPr id="9" name="Straight Arrow Connector 8"/>
          <p:cNvCxnSpPr/>
          <p:nvPr/>
        </p:nvCxnSpPr>
        <p:spPr>
          <a:xfrm flipV="1">
            <a:off x="3671900" y="1298266"/>
            <a:ext cx="2412268" cy="64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976389" y="1113600"/>
            <a:ext cx="695511" cy="369332"/>
          </a:xfrm>
          <a:prstGeom prst="rect">
            <a:avLst/>
          </a:prstGeom>
          <a:noFill/>
        </p:spPr>
        <p:txBody>
          <a:bodyPr wrap="none" rtlCol="0">
            <a:spAutoFit/>
          </a:bodyPr>
          <a:lstStyle/>
          <a:p>
            <a:r>
              <a:rPr lang="en-US" b="1" dirty="0" smtClean="0"/>
              <a:t>static</a:t>
            </a:r>
            <a:endParaRPr lang="en-US" b="1" dirty="0"/>
          </a:p>
        </p:txBody>
      </p:sp>
      <p:sp>
        <p:nvSpPr>
          <p:cNvPr id="11" name="TextBox 10"/>
          <p:cNvSpPr txBox="1"/>
          <p:nvPr/>
        </p:nvSpPr>
        <p:spPr>
          <a:xfrm>
            <a:off x="6164586" y="1113600"/>
            <a:ext cx="1162754" cy="369332"/>
          </a:xfrm>
          <a:prstGeom prst="rect">
            <a:avLst/>
          </a:prstGeom>
          <a:noFill/>
        </p:spPr>
        <p:txBody>
          <a:bodyPr wrap="none" rtlCol="0">
            <a:spAutoFit/>
          </a:bodyPr>
          <a:lstStyle/>
          <a:p>
            <a:r>
              <a:rPr lang="en-US" b="1" dirty="0" smtClean="0"/>
              <a:t>dynamical</a:t>
            </a:r>
            <a:endParaRPr lang="en-US" b="1" dirty="0"/>
          </a:p>
        </p:txBody>
      </p:sp>
    </p:spTree>
    <p:extLst>
      <p:ext uri="{BB962C8B-B14F-4D97-AF65-F5344CB8AC3E}">
        <p14:creationId xmlns:p14="http://schemas.microsoft.com/office/powerpoint/2010/main" val="935829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and dynamical limits</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32" y="1656400"/>
            <a:ext cx="6863680" cy="3428784"/>
          </a:xfrm>
          <a:prstGeom prst="rect">
            <a:avLst/>
          </a:prstGeom>
        </p:spPr>
      </p:pic>
      <p:sp>
        <p:nvSpPr>
          <p:cNvPr id="12" name="TextBox 11"/>
          <p:cNvSpPr txBox="1"/>
          <p:nvPr/>
        </p:nvSpPr>
        <p:spPr>
          <a:xfrm>
            <a:off x="1151620" y="1196752"/>
            <a:ext cx="5676810" cy="707886"/>
          </a:xfrm>
          <a:prstGeom prst="rect">
            <a:avLst/>
          </a:prstGeom>
          <a:noFill/>
        </p:spPr>
        <p:txBody>
          <a:bodyPr wrap="none" rtlCol="0">
            <a:spAutoFit/>
          </a:bodyPr>
          <a:lstStyle/>
          <a:p>
            <a:r>
              <a:rPr lang="en-US" sz="2000" b="1" dirty="0" smtClean="0">
                <a:solidFill>
                  <a:schemeClr val="accent6">
                    <a:lumMod val="75000"/>
                  </a:schemeClr>
                </a:solidFill>
              </a:rPr>
              <a:t>Static </a:t>
            </a:r>
            <a:r>
              <a:rPr lang="en-US" sz="1600" dirty="0" smtClean="0"/>
              <a:t>(dashed)</a:t>
            </a:r>
            <a:r>
              <a:rPr lang="en-US" sz="1600" b="1" dirty="0" smtClean="0">
                <a:solidFill>
                  <a:schemeClr val="accent6">
                    <a:lumMod val="75000"/>
                  </a:schemeClr>
                </a:solidFill>
              </a:rPr>
              <a:t> </a:t>
            </a:r>
            <a:r>
              <a:rPr lang="en-US" sz="2000" dirty="0" smtClean="0">
                <a:solidFill>
                  <a:schemeClr val="accent6">
                    <a:lumMod val="75000"/>
                  </a:schemeClr>
                </a:solidFill>
              </a:rPr>
              <a:t>and</a:t>
            </a:r>
            <a:r>
              <a:rPr lang="en-US" sz="2000" b="1" dirty="0" smtClean="0">
                <a:solidFill>
                  <a:schemeClr val="accent6">
                    <a:lumMod val="75000"/>
                  </a:schemeClr>
                </a:solidFill>
              </a:rPr>
              <a:t> dynamical </a:t>
            </a:r>
            <a:r>
              <a:rPr lang="en-US" sz="1600" dirty="0" smtClean="0"/>
              <a:t>(solid)</a:t>
            </a:r>
            <a:r>
              <a:rPr lang="en-US" sz="1600" b="1" dirty="0" smtClean="0">
                <a:solidFill>
                  <a:schemeClr val="accent6">
                    <a:lumMod val="75000"/>
                  </a:schemeClr>
                </a:solidFill>
              </a:rPr>
              <a:t> </a:t>
            </a:r>
            <a:r>
              <a:rPr lang="en-US" sz="2000" b="1" dirty="0" smtClean="0">
                <a:solidFill>
                  <a:schemeClr val="accent6">
                    <a:lumMod val="75000"/>
                  </a:schemeClr>
                </a:solidFill>
              </a:rPr>
              <a:t>energy loss </a:t>
            </a:r>
            <a:r>
              <a:rPr lang="el-GR" sz="2000" b="1" dirty="0" smtClean="0">
                <a:solidFill>
                  <a:schemeClr val="accent6">
                    <a:lumMod val="75000"/>
                  </a:schemeClr>
                </a:solidFill>
              </a:rPr>
              <a:t>Δ</a:t>
            </a:r>
            <a:r>
              <a:rPr lang="en-US" sz="2000" b="1" dirty="0" smtClean="0">
                <a:solidFill>
                  <a:schemeClr val="accent6">
                    <a:lumMod val="75000"/>
                  </a:schemeClr>
                </a:solidFill>
              </a:rPr>
              <a:t>E/E</a:t>
            </a:r>
            <a:endParaRPr lang="el-GR" sz="2000" b="1" dirty="0">
              <a:solidFill>
                <a:schemeClr val="accent6">
                  <a:lumMod val="75000"/>
                </a:schemeClr>
              </a:solidFill>
            </a:endParaRPr>
          </a:p>
          <a:p>
            <a:endParaRPr lang="en-US" sz="2000" b="1" dirty="0">
              <a:solidFill>
                <a:schemeClr val="accent6">
                  <a:lumMod val="75000"/>
                </a:schemeClr>
              </a:solidFill>
            </a:endParaRPr>
          </a:p>
        </p:txBody>
      </p:sp>
      <p:sp>
        <p:nvSpPr>
          <p:cNvPr id="14" name="TextBox 13"/>
          <p:cNvSpPr txBox="1"/>
          <p:nvPr/>
        </p:nvSpPr>
        <p:spPr>
          <a:xfrm>
            <a:off x="7310536" y="1808820"/>
            <a:ext cx="1655676" cy="1815882"/>
          </a:xfrm>
          <a:prstGeom prst="rect">
            <a:avLst/>
          </a:prstGeom>
          <a:noFill/>
          <a:ln w="19050">
            <a:solidFill>
              <a:schemeClr val="accent6">
                <a:lumMod val="75000"/>
              </a:schemeClr>
            </a:solidFill>
          </a:ln>
        </p:spPr>
        <p:txBody>
          <a:bodyPr wrap="square" rtlCol="0">
            <a:spAutoFit/>
          </a:bodyPr>
          <a:lstStyle/>
          <a:p>
            <a:r>
              <a:rPr lang="en-US" sz="1600" b="1" dirty="0" smtClean="0"/>
              <a:t>Static brick</a:t>
            </a:r>
          </a:p>
          <a:p>
            <a:r>
              <a:rPr lang="en-US" sz="1600" dirty="0" smtClean="0"/>
              <a:t>E=20 </a:t>
            </a:r>
            <a:r>
              <a:rPr lang="en-US" sz="1600" dirty="0" err="1" smtClean="0"/>
              <a:t>GeV</a:t>
            </a:r>
            <a:endParaRPr lang="en-US" sz="1600" dirty="0" smtClean="0"/>
          </a:p>
          <a:p>
            <a:r>
              <a:rPr lang="en-US" sz="1600" dirty="0" smtClean="0"/>
              <a:t>M</a:t>
            </a:r>
            <a:r>
              <a:rPr lang="en-US" sz="1600" baseline="-25000" dirty="0" smtClean="0"/>
              <a:t>l</a:t>
            </a:r>
            <a:r>
              <a:rPr lang="en-US" sz="1600" dirty="0" smtClean="0"/>
              <a:t>=0.2 </a:t>
            </a:r>
            <a:r>
              <a:rPr lang="en-US" sz="1600" dirty="0" err="1" smtClean="0"/>
              <a:t>GeV</a:t>
            </a:r>
            <a:endParaRPr lang="en-US" sz="1600" dirty="0" smtClean="0"/>
          </a:p>
          <a:p>
            <a:r>
              <a:rPr lang="en-US" sz="1600" dirty="0" err="1" smtClean="0"/>
              <a:t>M</a:t>
            </a:r>
            <a:r>
              <a:rPr lang="en-US" sz="1600" baseline="-25000" dirty="0" err="1" smtClean="0"/>
              <a:t>c</a:t>
            </a:r>
            <a:r>
              <a:rPr lang="en-US" sz="1600" dirty="0" smtClean="0"/>
              <a:t>=1.2 </a:t>
            </a:r>
            <a:r>
              <a:rPr lang="en-US" sz="1600" dirty="0" err="1" smtClean="0"/>
              <a:t>GeV</a:t>
            </a:r>
            <a:endParaRPr lang="en-US" sz="1600" dirty="0" smtClean="0"/>
          </a:p>
          <a:p>
            <a:r>
              <a:rPr lang="en-US" sz="1600" dirty="0" smtClean="0"/>
              <a:t>M</a:t>
            </a:r>
            <a:r>
              <a:rPr lang="en-US" sz="1600" baseline="-25000" dirty="0" smtClean="0"/>
              <a:t>b</a:t>
            </a:r>
            <a:r>
              <a:rPr lang="en-US" sz="1600" dirty="0" smtClean="0"/>
              <a:t>=4.75 </a:t>
            </a:r>
            <a:r>
              <a:rPr lang="en-US" sz="1600" dirty="0" err="1" smtClean="0"/>
              <a:t>GeV</a:t>
            </a:r>
            <a:endParaRPr lang="en-US" sz="1600" dirty="0" smtClean="0"/>
          </a:p>
          <a:p>
            <a:r>
              <a:rPr lang="en-US" sz="1600" dirty="0" smtClean="0"/>
              <a:t>L=5 </a:t>
            </a:r>
            <a:r>
              <a:rPr lang="en-US" sz="1600" dirty="0" err="1" smtClean="0"/>
              <a:t>fm</a:t>
            </a:r>
            <a:endParaRPr lang="en-US" sz="1600" dirty="0" smtClean="0"/>
          </a:p>
          <a:p>
            <a:r>
              <a:rPr lang="en-US" sz="1600" dirty="0" smtClean="0"/>
              <a:t>T=250 MeV</a:t>
            </a:r>
            <a:endParaRPr lang="en-US" sz="1600" dirty="0"/>
          </a:p>
        </p:txBody>
      </p:sp>
      <p:sp>
        <p:nvSpPr>
          <p:cNvPr id="15" name="TextBox 14"/>
          <p:cNvSpPr txBox="1"/>
          <p:nvPr/>
        </p:nvSpPr>
        <p:spPr>
          <a:xfrm>
            <a:off x="755576" y="5193196"/>
            <a:ext cx="7992888" cy="1077218"/>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solidFill>
              </a:rPr>
              <a:t>The dynamical potential increases the energy loss</a:t>
            </a:r>
          </a:p>
          <a:p>
            <a:pPr marL="285750" indent="-285750">
              <a:buFont typeface="Wingdings" panose="05000000000000000000" pitchFamily="2" charset="2"/>
              <a:buChar char="Ø"/>
            </a:pPr>
            <a:endParaRPr lang="en-US" sz="500" b="1" dirty="0" smtClean="0">
              <a:solidFill>
                <a:schemeClr val="tx2"/>
              </a:solidFill>
            </a:endParaRPr>
          </a:p>
          <a:p>
            <a:pPr marL="285750" indent="-285750">
              <a:buFont typeface="Wingdings" panose="05000000000000000000" pitchFamily="2" charset="2"/>
              <a:buChar char="Ø"/>
            </a:pPr>
            <a:r>
              <a:rPr lang="en-US" b="1" dirty="0" smtClean="0">
                <a:solidFill>
                  <a:schemeClr val="tx2"/>
                </a:solidFill>
              </a:rPr>
              <a:t>Quadratic </a:t>
            </a:r>
            <a:r>
              <a:rPr lang="en-US" b="1" dirty="0" smtClean="0"/>
              <a:t>L</a:t>
            </a:r>
            <a:r>
              <a:rPr lang="en-US" b="1" dirty="0" smtClean="0">
                <a:solidFill>
                  <a:schemeClr val="tx2"/>
                </a:solidFill>
              </a:rPr>
              <a:t>-dependence for </a:t>
            </a:r>
            <a:r>
              <a:rPr lang="en-US" b="1" dirty="0" smtClean="0">
                <a:solidFill>
                  <a:srgbClr val="0000FF"/>
                </a:solidFill>
              </a:rPr>
              <a:t>light</a:t>
            </a:r>
            <a:r>
              <a:rPr lang="en-US" b="1" dirty="0" smtClean="0">
                <a:solidFill>
                  <a:schemeClr val="tx2"/>
                </a:solidFill>
              </a:rPr>
              <a:t> and </a:t>
            </a:r>
            <a:r>
              <a:rPr lang="en-US" b="1" dirty="0" smtClean="0">
                <a:solidFill>
                  <a:srgbClr val="FF0000"/>
                </a:solidFill>
              </a:rPr>
              <a:t>charm</a:t>
            </a:r>
            <a:r>
              <a:rPr lang="en-US" b="1" dirty="0" smtClean="0">
                <a:solidFill>
                  <a:schemeClr val="tx2"/>
                </a:solidFill>
              </a:rPr>
              <a:t> (LPM effect) vs. linear for </a:t>
            </a:r>
            <a:r>
              <a:rPr lang="en-US" b="1" dirty="0" smtClean="0">
                <a:solidFill>
                  <a:srgbClr val="FF7D00"/>
                </a:solidFill>
              </a:rPr>
              <a:t>bottom</a:t>
            </a:r>
          </a:p>
          <a:p>
            <a:pPr marL="285750" indent="-285750">
              <a:buFont typeface="Wingdings" panose="05000000000000000000" pitchFamily="2" charset="2"/>
              <a:buChar char="Ø"/>
            </a:pPr>
            <a:endParaRPr lang="en-US" sz="500" b="1" dirty="0" smtClean="0">
              <a:solidFill>
                <a:srgbClr val="FF7D00"/>
              </a:solidFill>
            </a:endParaRPr>
          </a:p>
          <a:p>
            <a:pPr marL="285750" indent="-285750">
              <a:buFont typeface="Wingdings" panose="05000000000000000000" pitchFamily="2" charset="2"/>
              <a:buChar char="Ø"/>
            </a:pPr>
            <a:r>
              <a:rPr lang="en-US" b="1" dirty="0" smtClean="0">
                <a:solidFill>
                  <a:schemeClr val="tx2"/>
                </a:solidFill>
              </a:rPr>
              <a:t>Remarkably different dependence on E for </a:t>
            </a:r>
            <a:r>
              <a:rPr lang="en-US" b="1" dirty="0" smtClean="0">
                <a:solidFill>
                  <a:srgbClr val="FF7D00"/>
                </a:solidFill>
              </a:rPr>
              <a:t>bottom</a:t>
            </a:r>
          </a:p>
        </p:txBody>
      </p:sp>
    </p:spTree>
    <p:extLst>
      <p:ext uri="{BB962C8B-B14F-4D97-AF65-F5344CB8AC3E}">
        <p14:creationId xmlns:p14="http://schemas.microsoft.com/office/powerpoint/2010/main" val="990535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268760"/>
            <a:ext cx="4500500" cy="3491245"/>
          </a:xfrm>
          <a:prstGeom prst="rect">
            <a:avLst/>
          </a:prstGeom>
        </p:spPr>
      </p:pic>
      <p:sp>
        <p:nvSpPr>
          <p:cNvPr id="2" name="Title 1"/>
          <p:cNvSpPr>
            <a:spLocks noGrp="1"/>
          </p:cNvSpPr>
          <p:nvPr>
            <p:ph type="title"/>
          </p:nvPr>
        </p:nvSpPr>
        <p:spPr/>
        <p:txBody>
          <a:bodyPr/>
          <a:lstStyle/>
          <a:p>
            <a:r>
              <a:rPr lang="en-US" dirty="0" smtClean="0"/>
              <a:t>R</a:t>
            </a:r>
            <a:r>
              <a:rPr lang="en-US" baseline="-25000" dirty="0" smtClean="0"/>
              <a:t>AA</a:t>
            </a:r>
            <a:r>
              <a:rPr lang="en-US" dirty="0" smtClean="0"/>
              <a:t> measurements</a:t>
            </a:r>
            <a:endParaRPr lang="en-US" dirty="0"/>
          </a:p>
        </p:txBody>
      </p:sp>
      <mc:AlternateContent xmlns:mc="http://schemas.openxmlformats.org/markup-compatibility/2006" xmlns:a14="http://schemas.microsoft.com/office/drawing/2010/main">
        <mc:Choice Requires="a14">
          <p:sp>
            <p:nvSpPr>
              <p:cNvPr id="5" name="Text Box 8"/>
              <p:cNvSpPr txBox="1">
                <a:spLocks noChangeArrowheads="1"/>
              </p:cNvSpPr>
              <p:nvPr/>
            </p:nvSpPr>
            <p:spPr bwMode="auto">
              <a:xfrm>
                <a:off x="5688124" y="2364564"/>
                <a:ext cx="2193164" cy="338554"/>
              </a:xfrm>
              <a:prstGeom prst="rect">
                <a:avLst/>
              </a:prstGeom>
              <a:noFill/>
              <a:ln w="19050">
                <a:noFill/>
                <a:prstDash val="sysDot"/>
                <a:miter lim="800000"/>
                <a:headEnd/>
                <a:tailEnd/>
              </a:ln>
              <a:effectLst/>
              <a:extLst/>
            </p:spPr>
            <p:txBody>
              <a:bodyPr wrap="none">
                <a:spAutoFit/>
              </a:bodyPr>
              <a:lstStyle/>
              <a:p>
                <a:pPr algn="ctr"/>
                <a14:m>
                  <m:oMath xmlns:m="http://schemas.openxmlformats.org/officeDocument/2006/math">
                    <m:r>
                      <a:rPr lang="en-US" sz="1600" b="1" i="1" smtClean="0">
                        <a:solidFill>
                          <a:srgbClr val="1F1FB3"/>
                        </a:solidFill>
                        <a:latin typeface="Cambria Math"/>
                        <a:ea typeface="Cambria Math"/>
                      </a:rPr>
                      <m:t>𝜸</m:t>
                    </m:r>
                  </m:oMath>
                </a14:m>
                <a:r>
                  <a:rPr lang="en-US" sz="1600" b="1" dirty="0" smtClean="0">
                    <a:solidFill>
                      <a:srgbClr val="1F1FB3"/>
                    </a:solidFill>
                  </a:rPr>
                  <a:t> control measurement</a:t>
                </a:r>
              </a:p>
            </p:txBody>
          </p:sp>
        </mc:Choice>
        <mc:Fallback xmlns="">
          <p:sp>
            <p:nvSpPr>
              <p:cNvPr id="5" name="Text Box 8"/>
              <p:cNvSpPr txBox="1">
                <a:spLocks noRot="1" noChangeAspect="1" noMove="1" noResize="1" noEditPoints="1" noAdjustHandles="1" noChangeArrowheads="1" noChangeShapeType="1" noTextEdit="1"/>
              </p:cNvSpPr>
              <p:nvPr/>
            </p:nvSpPr>
            <p:spPr bwMode="auto">
              <a:xfrm>
                <a:off x="5688124" y="2364564"/>
                <a:ext cx="2193164" cy="338554"/>
              </a:xfrm>
              <a:prstGeom prst="rect">
                <a:avLst/>
              </a:prstGeom>
              <a:blipFill rotWithShape="0">
                <a:blip r:embed="rId4"/>
                <a:stretch>
                  <a:fillRect t="-5455" r="-1111" b="-23636"/>
                </a:stretch>
              </a:blipFill>
              <a:ln w="19050">
                <a:noFill/>
                <a:prstDash val="sysDot"/>
                <a:miter lim="800000"/>
                <a:headEnd/>
                <a:tailEnd/>
              </a:ln>
              <a:effectLst/>
              <a:extLst/>
            </p:spPr>
            <p:txBody>
              <a:bodyPr/>
              <a:lstStyle/>
              <a:p>
                <a:r>
                  <a:rPr lang="en-US">
                    <a:noFill/>
                  </a:rPr>
                  <a:t> </a:t>
                </a:r>
              </a:p>
            </p:txBody>
          </p:sp>
        </mc:Fallback>
      </mc:AlternateContent>
      <p:sp>
        <p:nvSpPr>
          <p:cNvPr id="7" name="Rectangle 6"/>
          <p:cNvSpPr/>
          <p:nvPr/>
        </p:nvSpPr>
        <p:spPr>
          <a:xfrm>
            <a:off x="4572000" y="4498125"/>
            <a:ext cx="3915052" cy="210840"/>
          </a:xfrm>
          <a:prstGeom prst="rect">
            <a:avLst/>
          </a:prstGeom>
          <a:gradFill>
            <a:gsLst>
              <a:gs pos="40000">
                <a:schemeClr val="accent2"/>
              </a:gs>
              <a:gs pos="0">
                <a:schemeClr val="tx2"/>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76785" y="4487024"/>
            <a:ext cx="4110267" cy="213063"/>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Brace 11"/>
          <p:cNvSpPr/>
          <p:nvPr/>
        </p:nvSpPr>
        <p:spPr>
          <a:xfrm rot="16200000">
            <a:off x="6940650" y="3497628"/>
            <a:ext cx="293876" cy="2798928"/>
          </a:xfrm>
          <a:prstGeom prst="leftBrace">
            <a:avLst>
              <a:gd name="adj1" fmla="val 9576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16200000">
            <a:off x="4987816" y="4343722"/>
            <a:ext cx="293876" cy="1106740"/>
          </a:xfrm>
          <a:prstGeom prst="leftBrace">
            <a:avLst>
              <a:gd name="adj1" fmla="val 95769"/>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361511" y="5029487"/>
            <a:ext cx="1502334" cy="369332"/>
          </a:xfrm>
          <a:prstGeom prst="rect">
            <a:avLst/>
          </a:prstGeom>
          <a:noFill/>
        </p:spPr>
        <p:txBody>
          <a:bodyPr wrap="none" rtlCol="0">
            <a:spAutoFit/>
          </a:bodyPr>
          <a:lstStyle/>
          <a:p>
            <a:r>
              <a:rPr lang="en-US" b="1" dirty="0" smtClean="0"/>
              <a:t>Jet quenching</a:t>
            </a:r>
            <a:endParaRPr lang="en-US" b="1" dirty="0"/>
          </a:p>
        </p:txBody>
      </p:sp>
      <p:sp>
        <p:nvSpPr>
          <p:cNvPr id="15" name="TextBox 14"/>
          <p:cNvSpPr txBox="1"/>
          <p:nvPr/>
        </p:nvSpPr>
        <p:spPr>
          <a:xfrm>
            <a:off x="4121550" y="5029487"/>
            <a:ext cx="2065694" cy="369332"/>
          </a:xfrm>
          <a:prstGeom prst="rect">
            <a:avLst/>
          </a:prstGeom>
          <a:noFill/>
        </p:spPr>
        <p:txBody>
          <a:bodyPr wrap="none" rtlCol="0">
            <a:spAutoFit/>
          </a:bodyPr>
          <a:lstStyle/>
          <a:p>
            <a:r>
              <a:rPr lang="en-US" b="1" dirty="0" smtClean="0"/>
              <a:t>Cold nuclear effects</a:t>
            </a:r>
            <a:endParaRPr lang="en-US" b="1" dirty="0"/>
          </a:p>
        </p:txBody>
      </p:sp>
      <mc:AlternateContent xmlns:mc="http://schemas.openxmlformats.org/markup-compatibility/2006" xmlns:a14="http://schemas.microsoft.com/office/drawing/2010/main">
        <mc:Choice Requires="a14">
          <p:sp>
            <p:nvSpPr>
              <p:cNvPr id="16" name="TextBox 15"/>
              <p:cNvSpPr txBox="1"/>
              <p:nvPr/>
            </p:nvSpPr>
            <p:spPr>
              <a:xfrm>
                <a:off x="611560" y="5764902"/>
                <a:ext cx="6899261" cy="711220"/>
              </a:xfrm>
              <a:prstGeom prst="rect">
                <a:avLst/>
              </a:prstGeom>
              <a:noFill/>
            </p:spPr>
            <p:txBody>
              <a:bodyPr wrap="none" rtlCol="0">
                <a:spAutoFit/>
              </a:bodyPr>
              <a:lstStyle/>
              <a:p>
                <a:r>
                  <a:rPr lang="en-US" sz="2000" dirty="0" smtClean="0"/>
                  <a:t>Relevance of ‘cold’ nuclear matter effects depends on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𝑠</m:t>
                        </m:r>
                      </m:e>
                    </m:rad>
                  </m:oMath>
                </a14:m>
                <a:r>
                  <a:rPr lang="en-US" sz="2000" dirty="0" smtClean="0"/>
                  <a:t> and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i="1" smtClean="0">
                            <a:latin typeface="Cambria Math" panose="02040503050406030204" pitchFamily="18" charset="0"/>
                            <a:ea typeface="Cambria Math" panose="02040503050406030204" pitchFamily="18" charset="0"/>
                          </a:rPr>
                          <m:t>⊥</m:t>
                        </m:r>
                      </m:sub>
                    </m:sSub>
                  </m:oMath>
                </a14:m>
                <a:endParaRPr lang="en-US" sz="2000" dirty="0" smtClean="0"/>
              </a:p>
              <a:p>
                <a:pPr marL="742950" lvl="1" indent="-285750">
                  <a:buFont typeface="Wingdings" panose="05000000000000000000" pitchFamily="2" charset="2"/>
                  <a:buChar char="Ø"/>
                </a:pPr>
                <a:r>
                  <a:rPr lang="en-US" sz="2000" dirty="0" smtClean="0"/>
                  <a:t>Use </a:t>
                </a:r>
                <a:r>
                  <a:rPr lang="en-US" sz="2000" dirty="0" err="1" smtClean="0"/>
                  <a:t>p+A</a:t>
                </a:r>
                <a:r>
                  <a:rPr lang="en-US" sz="2000" dirty="0" smtClean="0"/>
                  <a:t> collisions as control experiments</a:t>
                </a:r>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11560" y="5764902"/>
                <a:ext cx="6899261" cy="711220"/>
              </a:xfrm>
              <a:prstGeom prst="rect">
                <a:avLst/>
              </a:prstGeom>
              <a:blipFill rotWithShape="0">
                <a:blip r:embed="rId5"/>
                <a:stretch>
                  <a:fillRect l="-883" t="-4310" b="-15517"/>
                </a:stretch>
              </a:blipFill>
            </p:spPr>
            <p:txBody>
              <a:bodyPr/>
              <a:lstStyle/>
              <a:p>
                <a:r>
                  <a:rPr lang="en-US">
                    <a:noFill/>
                  </a:rPr>
                  <a:t> </a:t>
                </a:r>
              </a:p>
            </p:txBody>
          </p:sp>
        </mc:Fallback>
      </mc:AlternateContent>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7257" y="1223515"/>
            <a:ext cx="3466321" cy="4358345"/>
          </a:xfrm>
          <a:prstGeom prst="rect">
            <a:avLst/>
          </a:prstGeom>
        </p:spPr>
      </p:pic>
    </p:spTree>
    <p:extLst>
      <p:ext uri="{BB962C8B-B14F-4D97-AF65-F5344CB8AC3E}">
        <p14:creationId xmlns:p14="http://schemas.microsoft.com/office/powerpoint/2010/main" val="3585614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Thermalization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409704" y="4750205"/>
                <a:ext cx="6128857" cy="861774"/>
              </a:xfrm>
              <a:prstGeom prst="rect">
                <a:avLst/>
              </a:prstGeom>
              <a:noFill/>
              <a:ln w="19050">
                <a:solidFill>
                  <a:schemeClr val="accent6"/>
                </a:solidFill>
              </a:ln>
            </p:spPr>
            <p:txBody>
              <a:bodyPr wrap="none" rtlCol="0">
                <a:spAutoFit/>
              </a:bodyPr>
              <a:lstStyle/>
              <a:p>
                <a:r>
                  <a:rPr lang="en-US" sz="1600" b="1" i="1" dirty="0" smtClean="0">
                    <a:latin typeface="Cambria Math"/>
                  </a:rPr>
                  <a:t>Solid:  Linear </a:t>
                </a:r>
                <a:r>
                  <a:rPr lang="en-US" sz="1600" b="1" i="1" dirty="0" smtClean="0">
                    <a:solidFill>
                      <a:schemeClr val="tx2"/>
                    </a:solidFill>
                    <a:latin typeface="Cambria Math"/>
                  </a:rPr>
                  <a:t> </a:t>
                </a:r>
                <a:r>
                  <a:rPr lang="en-US" sz="1200" dirty="0" smtClean="0">
                    <a:latin typeface="Cambria Math"/>
                  </a:rPr>
                  <a:t>with  </a:t>
                </a:r>
                <a14:m>
                  <m:oMath xmlns:m="http://schemas.openxmlformats.org/officeDocument/2006/math">
                    <m:sSub>
                      <m:sSubPr>
                        <m:ctrlPr>
                          <a:rPr lang="en-US" sz="1600" b="1" i="1" smtClean="0">
                            <a:solidFill>
                              <a:schemeClr val="tx1"/>
                            </a:solidFill>
                            <a:latin typeface="Cambria Math" panose="02040503050406030204" pitchFamily="18" charset="0"/>
                          </a:rPr>
                        </m:ctrlPr>
                      </m:sSubPr>
                      <m:e>
                        <m:r>
                          <a:rPr lang="en-US" sz="1600" b="1" i="1" smtClean="0">
                            <a:solidFill>
                              <a:schemeClr val="tx1"/>
                            </a:solidFill>
                            <a:latin typeface="Cambria Math"/>
                            <a:ea typeface="Cambria Math"/>
                          </a:rPr>
                          <m:t>𝜶</m:t>
                        </m:r>
                      </m:e>
                      <m:sub>
                        <m:r>
                          <a:rPr lang="en-US" sz="1600" b="1" i="1" smtClean="0">
                            <a:solidFill>
                              <a:schemeClr val="tx1"/>
                            </a:solidFill>
                            <a:latin typeface="Cambria Math"/>
                          </a:rPr>
                          <m:t>𝒔</m:t>
                        </m:r>
                      </m:sub>
                    </m:sSub>
                    <m:r>
                      <a:rPr lang="en-US" sz="1600" b="1" i="1" smtClean="0">
                        <a:solidFill>
                          <a:schemeClr val="tx1"/>
                        </a:solidFill>
                        <a:latin typeface="Cambria Math"/>
                      </a:rPr>
                      <m:t>=</m:t>
                    </m:r>
                    <m:r>
                      <a:rPr lang="en-US" sz="1600" b="1" i="1" smtClean="0">
                        <a:solidFill>
                          <a:schemeClr val="tx1"/>
                        </a:solidFill>
                        <a:latin typeface="Cambria Math"/>
                      </a:rPr>
                      <m:t>𝟎</m:t>
                    </m:r>
                    <m:r>
                      <a:rPr lang="en-US" sz="1600" b="1" i="1" smtClean="0">
                        <a:solidFill>
                          <a:schemeClr val="tx1"/>
                        </a:solidFill>
                        <a:latin typeface="Cambria Math"/>
                      </a:rPr>
                      <m:t>.</m:t>
                    </m:r>
                    <m:r>
                      <a:rPr lang="en-US" sz="1600" b="1" i="1" smtClean="0">
                        <a:solidFill>
                          <a:schemeClr val="tx1"/>
                        </a:solidFill>
                        <a:latin typeface="Cambria Math"/>
                      </a:rPr>
                      <m:t>𝟑</m:t>
                    </m:r>
                  </m:oMath>
                </a14:m>
                <a:endParaRPr lang="en-US" sz="1600" b="1" i="1" dirty="0" smtClean="0">
                  <a:solidFill>
                    <a:schemeClr val="tx1"/>
                  </a:solidFill>
                  <a:latin typeface="Cambria Math"/>
                </a:endParaRPr>
              </a:p>
              <a:p>
                <a:r>
                  <a:rPr lang="en-US" sz="1600" b="1" i="1" dirty="0" smtClean="0">
                    <a:latin typeface="Cambria Math"/>
                  </a:rPr>
                  <a:t>Dotted/Dashed:  </a:t>
                </a:r>
                <a:r>
                  <a:rPr lang="en-US" sz="1600" b="1" i="1" dirty="0" smtClean="0">
                    <a:solidFill>
                      <a:schemeClr val="tx1"/>
                    </a:solidFill>
                    <a:latin typeface="Cambria Math"/>
                  </a:rPr>
                  <a:t>Divergent  </a:t>
                </a:r>
                <a:r>
                  <a:rPr lang="en-US" sz="1200" dirty="0" smtClean="0">
                    <a:solidFill>
                      <a:schemeClr val="tx1"/>
                    </a:solidFill>
                    <a:latin typeface="Cambria Math"/>
                  </a:rPr>
                  <a:t>or</a:t>
                </a:r>
                <a:r>
                  <a:rPr lang="en-US" sz="1200" b="1" i="1" dirty="0" smtClean="0">
                    <a:solidFill>
                      <a:schemeClr val="tx1"/>
                    </a:solidFill>
                    <a:latin typeface="Cambria Math"/>
                  </a:rPr>
                  <a:t>  </a:t>
                </a:r>
                <a:r>
                  <a:rPr lang="en-US" sz="1600" b="1" i="1" dirty="0" smtClean="0">
                    <a:solidFill>
                      <a:schemeClr val="tx1"/>
                    </a:solidFill>
                    <a:latin typeface="Cambria Math"/>
                  </a:rPr>
                  <a:t>Free streaming  </a:t>
                </a:r>
                <a:r>
                  <a:rPr lang="en-US" sz="1200" dirty="0" smtClean="0">
                    <a:solidFill>
                      <a:schemeClr val="tx1"/>
                    </a:solidFill>
                    <a:latin typeface="Cambria Math"/>
                  </a:rPr>
                  <a:t>with  </a:t>
                </a:r>
                <a14:m>
                  <m:oMath xmlns:m="http://schemas.openxmlformats.org/officeDocument/2006/math">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a:ea typeface="Cambria Math"/>
                          </a:rPr>
                          <m:t>𝜶</m:t>
                        </m:r>
                      </m:e>
                      <m:sub>
                        <m:r>
                          <a:rPr lang="en-US" sz="1600" b="1" i="1">
                            <a:solidFill>
                              <a:schemeClr val="tx1"/>
                            </a:solidFill>
                            <a:latin typeface="Cambria Math"/>
                          </a:rPr>
                          <m:t>𝒔</m:t>
                        </m:r>
                      </m:sub>
                    </m:sSub>
                    <m:r>
                      <a:rPr lang="en-US" sz="1600" b="1" i="1">
                        <a:solidFill>
                          <a:schemeClr val="tx1"/>
                        </a:solidFill>
                        <a:latin typeface="Cambria Math"/>
                      </a:rPr>
                      <m:t>=</m:t>
                    </m:r>
                    <m:r>
                      <a:rPr lang="en-US" sz="1600" b="1" i="1">
                        <a:solidFill>
                          <a:schemeClr val="tx1"/>
                        </a:solidFill>
                        <a:latin typeface="Cambria Math"/>
                      </a:rPr>
                      <m:t>𝟎</m:t>
                    </m:r>
                    <m:r>
                      <a:rPr lang="en-US" sz="1600" b="1" i="1">
                        <a:solidFill>
                          <a:schemeClr val="tx1"/>
                        </a:solidFill>
                        <a:latin typeface="Cambria Math"/>
                      </a:rPr>
                      <m:t>.</m:t>
                    </m:r>
                    <m:r>
                      <a:rPr lang="en-US" sz="1600" b="1" i="1">
                        <a:solidFill>
                          <a:schemeClr val="tx1"/>
                        </a:solidFill>
                        <a:latin typeface="Cambria Math"/>
                      </a:rPr>
                      <m:t>𝟑</m:t>
                    </m:r>
                  </m:oMath>
                </a14:m>
                <a:endParaRPr lang="en-US" sz="1600" b="1" dirty="0" smtClean="0">
                  <a:solidFill>
                    <a:schemeClr val="tx1"/>
                  </a:solidFill>
                  <a:latin typeface="Cambria Math"/>
                </a:endParaRPr>
              </a:p>
              <a:p>
                <a:r>
                  <a:rPr lang="en-US" sz="1600" b="1" i="1" dirty="0" smtClean="0">
                    <a:latin typeface="Cambria Math"/>
                  </a:rPr>
                  <a:t>Red:  </a:t>
                </a:r>
                <a:r>
                  <a:rPr lang="en-US" sz="1600" b="1" i="1" dirty="0" smtClean="0">
                    <a:solidFill>
                      <a:schemeClr val="accent2"/>
                    </a:solidFill>
                    <a:latin typeface="Cambria Math"/>
                  </a:rPr>
                  <a:t>Divergent</a:t>
                </a:r>
                <a:r>
                  <a:rPr lang="en-US" sz="1600" b="1" i="1" dirty="0" smtClean="0">
                    <a:solidFill>
                      <a:schemeClr val="tx2"/>
                    </a:solidFill>
                    <a:latin typeface="Cambria Math"/>
                  </a:rPr>
                  <a:t>  </a:t>
                </a:r>
                <a:r>
                  <a:rPr lang="en-US" sz="1200" dirty="0" smtClean="0">
                    <a:latin typeface="Cambria Math"/>
                  </a:rPr>
                  <a:t>with  </a:t>
                </a:r>
                <a14:m>
                  <m:oMath xmlns:m="http://schemas.openxmlformats.org/officeDocument/2006/math">
                    <m:sSub>
                      <m:sSubPr>
                        <m:ctrlPr>
                          <a:rPr lang="en-US" sz="1600" b="1" i="1" smtClean="0">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a:rPr>
                          <m:t>𝒔</m:t>
                        </m:r>
                      </m:sub>
                    </m:sSub>
                    <m:r>
                      <a:rPr lang="en-US" sz="1600" b="1" i="1">
                        <a:solidFill>
                          <a:schemeClr val="accent2"/>
                        </a:solidFill>
                        <a:latin typeface="Cambria Math"/>
                      </a:rPr>
                      <m:t>=</m:t>
                    </m:r>
                    <m:r>
                      <a:rPr lang="en-US" sz="1600" b="1" i="1">
                        <a:solidFill>
                          <a:schemeClr val="accent2"/>
                        </a:solidFill>
                        <a:latin typeface="Cambria Math"/>
                      </a:rPr>
                      <m:t>𝟎</m:t>
                    </m:r>
                    <m:r>
                      <a:rPr lang="en-US" sz="1600" b="1" i="1">
                        <a:solidFill>
                          <a:schemeClr val="accent2"/>
                        </a:solidFill>
                        <a:latin typeface="Cambria Math"/>
                      </a:rPr>
                      <m:t>.</m:t>
                    </m:r>
                    <m:r>
                      <a:rPr lang="en-US" sz="1600" b="1" i="1">
                        <a:solidFill>
                          <a:schemeClr val="accent2"/>
                        </a:solidFill>
                        <a:latin typeface="Cambria Math"/>
                      </a:rPr>
                      <m:t>𝟐𝟕</m:t>
                    </m:r>
                  </m:oMath>
                </a14:m>
                <a:r>
                  <a:rPr lang="en-US" sz="1200" dirty="0" smtClean="0">
                    <a:solidFill>
                      <a:schemeClr val="accent2"/>
                    </a:solidFill>
                    <a:latin typeface="Cambria Math"/>
                  </a:rPr>
                  <a:t>  </a:t>
                </a:r>
                <a:r>
                  <a:rPr lang="en-US" sz="1200" dirty="0" smtClean="0">
                    <a:latin typeface="Cambria Math"/>
                  </a:rPr>
                  <a:t>or</a:t>
                </a:r>
                <a:r>
                  <a:rPr lang="en-US" sz="1600" b="1" i="1" dirty="0" smtClean="0">
                    <a:solidFill>
                      <a:schemeClr val="tx2"/>
                    </a:solidFill>
                    <a:latin typeface="Cambria Math"/>
                  </a:rPr>
                  <a:t>  </a:t>
                </a:r>
                <a:r>
                  <a:rPr lang="en-US" sz="1600" b="1" i="1" dirty="0" smtClean="0">
                    <a:solidFill>
                      <a:schemeClr val="accent2"/>
                    </a:solidFill>
                    <a:latin typeface="Cambria Math"/>
                  </a:rPr>
                  <a:t>Free streaming  </a:t>
                </a:r>
                <a:r>
                  <a:rPr lang="en-US" sz="1200" dirty="0" smtClean="0">
                    <a:latin typeface="Cambria Math"/>
                  </a:rPr>
                  <a:t>with  </a:t>
                </a:r>
                <a14:m>
                  <m:oMath xmlns:m="http://schemas.openxmlformats.org/officeDocument/2006/math">
                    <m:sSub>
                      <m:sSubPr>
                        <m:ctrlPr>
                          <a:rPr lang="en-US" sz="1600" b="1" i="1" smtClean="0">
                            <a:solidFill>
                              <a:schemeClr val="accent2"/>
                            </a:solidFill>
                            <a:latin typeface="Cambria Math" panose="02040503050406030204" pitchFamily="18" charset="0"/>
                          </a:rPr>
                        </m:ctrlPr>
                      </m:sSubPr>
                      <m:e>
                        <m:r>
                          <a:rPr lang="en-US" sz="1600" b="1" i="1">
                            <a:solidFill>
                              <a:schemeClr val="accent2"/>
                            </a:solidFill>
                            <a:latin typeface="Cambria Math"/>
                            <a:ea typeface="Cambria Math"/>
                          </a:rPr>
                          <m:t>𝜶</m:t>
                        </m:r>
                      </m:e>
                      <m:sub>
                        <m:r>
                          <a:rPr lang="en-US" sz="1600" b="1" i="1">
                            <a:solidFill>
                              <a:schemeClr val="accent2"/>
                            </a:solidFill>
                            <a:latin typeface="Cambria Math"/>
                          </a:rPr>
                          <m:t>𝒔</m:t>
                        </m:r>
                      </m:sub>
                    </m:sSub>
                    <m:r>
                      <a:rPr lang="en-US" sz="1600" b="1" i="1">
                        <a:solidFill>
                          <a:schemeClr val="accent2"/>
                        </a:solidFill>
                        <a:latin typeface="Cambria Math"/>
                      </a:rPr>
                      <m:t>=</m:t>
                    </m:r>
                    <m:r>
                      <a:rPr lang="en-US" sz="1600" b="1" i="1">
                        <a:solidFill>
                          <a:schemeClr val="accent2"/>
                        </a:solidFill>
                        <a:latin typeface="Cambria Math"/>
                      </a:rPr>
                      <m:t>𝟎</m:t>
                    </m:r>
                    <m:r>
                      <a:rPr lang="en-US" sz="1600" b="1" i="1">
                        <a:solidFill>
                          <a:schemeClr val="accent2"/>
                        </a:solidFill>
                        <a:latin typeface="Cambria Math"/>
                      </a:rPr>
                      <m:t>.</m:t>
                    </m:r>
                    <m:r>
                      <a:rPr lang="en-US" sz="1600" b="1" i="1">
                        <a:solidFill>
                          <a:schemeClr val="accent2"/>
                        </a:solidFill>
                        <a:latin typeface="Cambria Math"/>
                      </a:rPr>
                      <m:t>𝟑𝟐𝟓</m:t>
                    </m:r>
                  </m:oMath>
                </a14:m>
                <a:endParaRPr lang="en-US" sz="1600" b="1" i="1" dirty="0">
                  <a:solidFill>
                    <a:schemeClr val="accent2"/>
                  </a:solidFill>
                  <a:latin typeface="Cambria Math"/>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09704" y="4750205"/>
                <a:ext cx="6128857" cy="861774"/>
              </a:xfrm>
              <a:prstGeom prst="rect">
                <a:avLst/>
              </a:prstGeom>
              <a:blipFill rotWithShape="0">
                <a:blip r:embed="rId2"/>
                <a:stretch>
                  <a:fillRect l="-396" t="-2069" b="-2069"/>
                </a:stretch>
              </a:blipFill>
              <a:ln w="19050">
                <a:solidFill>
                  <a:schemeClr val="accent6"/>
                </a:solidFill>
              </a:ln>
            </p:spPr>
            <p:txBody>
              <a:bodyPr/>
              <a:lstStyle/>
              <a:p>
                <a:r>
                  <a:rPr lang="en-US">
                    <a:noFill/>
                  </a:rPr>
                  <a:t> </a:t>
                </a:r>
              </a:p>
            </p:txBody>
          </p:sp>
        </mc:Fallback>
      </mc:AlternateContent>
      <p:sp>
        <p:nvSpPr>
          <p:cNvPr id="5" name="TextBox 4"/>
          <p:cNvSpPr txBox="1"/>
          <p:nvPr/>
        </p:nvSpPr>
        <p:spPr>
          <a:xfrm>
            <a:off x="1439652" y="1043692"/>
            <a:ext cx="696024" cy="400110"/>
          </a:xfrm>
          <a:prstGeom prst="rect">
            <a:avLst/>
          </a:prstGeom>
          <a:noFill/>
        </p:spPr>
        <p:txBody>
          <a:bodyPr wrap="none" rtlCol="0">
            <a:spAutoFit/>
          </a:bodyPr>
          <a:lstStyle/>
          <a:p>
            <a:r>
              <a:rPr lang="en-US" sz="2000" b="1" dirty="0" smtClean="0">
                <a:solidFill>
                  <a:schemeClr val="accent6">
                    <a:lumMod val="75000"/>
                  </a:schemeClr>
                </a:solidFill>
              </a:rPr>
              <a:t>RHIC</a:t>
            </a:r>
            <a:endParaRPr lang="en-US" sz="2000" b="1" dirty="0">
              <a:solidFill>
                <a:schemeClr val="accent6">
                  <a:lumMod val="75000"/>
                </a:schemeClr>
              </a:solidFill>
            </a:endParaRPr>
          </a:p>
        </p:txBody>
      </p:sp>
      <p:sp>
        <p:nvSpPr>
          <p:cNvPr id="6" name="TextBox 5"/>
          <p:cNvSpPr txBox="1"/>
          <p:nvPr/>
        </p:nvSpPr>
        <p:spPr>
          <a:xfrm>
            <a:off x="5184068" y="1037517"/>
            <a:ext cx="591829" cy="400110"/>
          </a:xfrm>
          <a:prstGeom prst="rect">
            <a:avLst/>
          </a:prstGeom>
          <a:noFill/>
        </p:spPr>
        <p:txBody>
          <a:bodyPr wrap="none" rtlCol="0">
            <a:spAutoFit/>
          </a:bodyPr>
          <a:lstStyle/>
          <a:p>
            <a:r>
              <a:rPr lang="en-US" sz="2000" b="1" dirty="0" smtClean="0">
                <a:solidFill>
                  <a:schemeClr val="accent6">
                    <a:lumMod val="75000"/>
                  </a:schemeClr>
                </a:solidFill>
              </a:rPr>
              <a:t>LHC</a:t>
            </a:r>
            <a:endParaRPr lang="en-US" sz="2000" b="1" dirty="0">
              <a:solidFill>
                <a:schemeClr val="accent6">
                  <a:lumMod val="75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76772"/>
            <a:ext cx="6948264" cy="3373433"/>
          </a:xfrm>
          <a:prstGeom prst="rect">
            <a:avLst/>
          </a:prstGeom>
        </p:spPr>
      </p:pic>
      <p:sp>
        <p:nvSpPr>
          <p:cNvPr id="8" name="TextBox 7"/>
          <p:cNvSpPr txBox="1"/>
          <p:nvPr/>
        </p:nvSpPr>
        <p:spPr>
          <a:xfrm>
            <a:off x="7092280" y="1493828"/>
            <a:ext cx="1823120" cy="1815882"/>
          </a:xfrm>
          <a:prstGeom prst="rect">
            <a:avLst/>
          </a:prstGeom>
          <a:noFill/>
          <a:ln w="19050">
            <a:solidFill>
              <a:schemeClr val="accent6">
                <a:lumMod val="75000"/>
              </a:schemeClr>
            </a:solidFill>
          </a:ln>
        </p:spPr>
        <p:txBody>
          <a:bodyPr wrap="square" rtlCol="0">
            <a:spAutoFit/>
          </a:bodyPr>
          <a:lstStyle/>
          <a:p>
            <a:r>
              <a:rPr lang="en-US" sz="1600" b="1" dirty="0" err="1" smtClean="0"/>
              <a:t>Glauber+Bjorken</a:t>
            </a:r>
            <a:endParaRPr lang="en-US" sz="1600" b="1" dirty="0" smtClean="0"/>
          </a:p>
          <a:p>
            <a:r>
              <a:rPr lang="en-US" sz="1600" dirty="0" err="1" smtClean="0"/>
              <a:t>dN</a:t>
            </a:r>
            <a:r>
              <a:rPr lang="en-US" sz="1600" dirty="0" smtClean="0"/>
              <a:t>/</a:t>
            </a:r>
            <a:r>
              <a:rPr lang="en-US" sz="1600" dirty="0" err="1" smtClean="0"/>
              <a:t>dy</a:t>
            </a:r>
            <a:r>
              <a:rPr lang="en-US" sz="1600" dirty="0" smtClean="0"/>
              <a:t>=1000 </a:t>
            </a:r>
            <a:r>
              <a:rPr lang="en-US" sz="1200" dirty="0" smtClean="0"/>
              <a:t>(RHIC)</a:t>
            </a:r>
          </a:p>
          <a:p>
            <a:r>
              <a:rPr lang="en-US" sz="1600" dirty="0" smtClean="0"/>
              <a:t>           </a:t>
            </a:r>
            <a:r>
              <a:rPr lang="en-US" sz="1200" dirty="0" smtClean="0"/>
              <a:t>  </a:t>
            </a:r>
            <a:r>
              <a:rPr lang="en-US" sz="1600" dirty="0" smtClean="0"/>
              <a:t> 2200 </a:t>
            </a:r>
            <a:r>
              <a:rPr lang="en-US" sz="1200" dirty="0" smtClean="0"/>
              <a:t>(LHC)</a:t>
            </a:r>
            <a:endParaRPr lang="en-US" sz="1600" dirty="0" smtClean="0"/>
          </a:p>
          <a:p>
            <a:r>
              <a:rPr lang="el-GR" sz="1600" dirty="0" smtClean="0"/>
              <a:t>τ</a:t>
            </a:r>
            <a:r>
              <a:rPr lang="en-US" sz="1600" baseline="-25000" dirty="0" smtClean="0"/>
              <a:t>0</a:t>
            </a:r>
            <a:r>
              <a:rPr lang="en-US" sz="1600" dirty="0" smtClean="0"/>
              <a:t>=1 </a:t>
            </a:r>
            <a:r>
              <a:rPr lang="en-US" sz="1600" dirty="0" err="1" smtClean="0"/>
              <a:t>fm</a:t>
            </a:r>
            <a:r>
              <a:rPr lang="en-US" sz="1600" dirty="0" smtClean="0"/>
              <a:t>/c</a:t>
            </a:r>
          </a:p>
          <a:p>
            <a:r>
              <a:rPr lang="en-US" sz="1600" dirty="0" smtClean="0"/>
              <a:t>dynamical potential</a:t>
            </a:r>
          </a:p>
          <a:p>
            <a:r>
              <a:rPr lang="en-US" sz="1600" dirty="0" smtClean="0"/>
              <a:t>fixed coupling</a:t>
            </a:r>
          </a:p>
          <a:p>
            <a:r>
              <a:rPr lang="en-US" sz="1600" dirty="0" err="1" smtClean="0"/>
              <a:t>radiative+collisional</a:t>
            </a:r>
            <a:endParaRPr lang="el-GR" sz="1600" dirty="0"/>
          </a:p>
        </p:txBody>
      </p:sp>
      <p:sp>
        <p:nvSpPr>
          <p:cNvPr id="9" name="TextBox 8"/>
          <p:cNvSpPr txBox="1"/>
          <p:nvPr/>
        </p:nvSpPr>
        <p:spPr>
          <a:xfrm>
            <a:off x="233193" y="5769260"/>
            <a:ext cx="8214416" cy="723275"/>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tx2"/>
                </a:solidFill>
              </a:rPr>
              <a:t>Large sensitivity to pre-</a:t>
            </a:r>
            <a:r>
              <a:rPr lang="en-US" b="1" dirty="0" err="1" smtClean="0">
                <a:solidFill>
                  <a:schemeClr val="tx2"/>
                </a:solidFill>
              </a:rPr>
              <a:t>thermalization</a:t>
            </a:r>
            <a:r>
              <a:rPr lang="en-US" b="1" dirty="0" smtClean="0">
                <a:solidFill>
                  <a:schemeClr val="tx2"/>
                </a:solidFill>
              </a:rPr>
              <a:t> phase, canceled by a small </a:t>
            </a:r>
            <a:r>
              <a:rPr lang="en-US" dirty="0" smtClean="0"/>
              <a:t>(±10%)</a:t>
            </a:r>
            <a:r>
              <a:rPr lang="en-US" b="1" dirty="0" smtClean="0">
                <a:solidFill>
                  <a:schemeClr val="tx2"/>
                </a:solidFill>
              </a:rPr>
              <a:t> rescaling of the coupling constant</a:t>
            </a:r>
          </a:p>
          <a:p>
            <a:pPr marL="285750" indent="-285750">
              <a:buFont typeface="Wingdings" panose="05000000000000000000" pitchFamily="2" charset="2"/>
              <a:buChar char="Ø"/>
            </a:pPr>
            <a:endParaRPr lang="en-US" sz="500" b="1" dirty="0" smtClean="0">
              <a:solidFill>
                <a:schemeClr val="tx2"/>
              </a:solidFill>
            </a:endParaRPr>
          </a:p>
        </p:txBody>
      </p:sp>
    </p:spTree>
    <p:extLst>
      <p:ext uri="{BB962C8B-B14F-4D97-AF65-F5344CB8AC3E}">
        <p14:creationId xmlns:p14="http://schemas.microsoft.com/office/powerpoint/2010/main" val="7389830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BDMPS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5" y="1016732"/>
            <a:ext cx="8979479" cy="5580620"/>
          </a:xfrm>
          <a:prstGeom prst="rect">
            <a:avLst/>
          </a:prstGeom>
        </p:spPr>
      </p:pic>
    </p:spTree>
    <p:extLst>
      <p:ext uri="{BB962C8B-B14F-4D97-AF65-F5344CB8AC3E}">
        <p14:creationId xmlns:p14="http://schemas.microsoft.com/office/powerpoint/2010/main" val="727566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ASW</a:t>
            </a:r>
            <a:endParaRPr lang="en-US" dirty="0"/>
          </a:p>
        </p:txBody>
      </p:sp>
      <p:pic>
        <p:nvPicPr>
          <p:cNvPr id="3" name="Picture 2"/>
          <p:cNvPicPr>
            <a:picLocks noChangeAspect="1"/>
          </p:cNvPicPr>
          <p:nvPr/>
        </p:nvPicPr>
        <p:blipFill>
          <a:blip r:embed="rId2"/>
          <a:stretch>
            <a:fillRect/>
          </a:stretch>
        </p:blipFill>
        <p:spPr>
          <a:xfrm>
            <a:off x="211038" y="1052736"/>
            <a:ext cx="8676964" cy="5506364"/>
          </a:xfrm>
          <a:prstGeom prst="rect">
            <a:avLst/>
          </a:prstGeom>
        </p:spPr>
      </p:pic>
    </p:spTree>
    <p:extLst>
      <p:ext uri="{BB962C8B-B14F-4D97-AF65-F5344CB8AC3E}">
        <p14:creationId xmlns:p14="http://schemas.microsoft.com/office/powerpoint/2010/main" val="3547442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Dynamical potential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564" y="908720"/>
            <a:ext cx="3801965" cy="5553236"/>
          </a:xfrm>
          <a:prstGeom prst="rect">
            <a:avLst/>
          </a:prstGeom>
        </p:spPr>
      </p:pic>
      <p:pic>
        <p:nvPicPr>
          <p:cNvPr id="5" name="Picture 4"/>
          <p:cNvPicPr>
            <a:picLocks noChangeAspect="1"/>
          </p:cNvPicPr>
          <p:nvPr/>
        </p:nvPicPr>
        <p:blipFill>
          <a:blip r:embed="rId3"/>
          <a:stretch>
            <a:fillRect/>
          </a:stretch>
        </p:blipFill>
        <p:spPr>
          <a:xfrm>
            <a:off x="4932040" y="937853"/>
            <a:ext cx="3832407" cy="5535699"/>
          </a:xfrm>
          <a:prstGeom prst="rect">
            <a:avLst/>
          </a:prstGeom>
        </p:spPr>
      </p:pic>
      <p:sp>
        <p:nvSpPr>
          <p:cNvPr id="6" name="Rectangle 5"/>
          <p:cNvSpPr/>
          <p:nvPr/>
        </p:nvSpPr>
        <p:spPr>
          <a:xfrm>
            <a:off x="4932040" y="2132856"/>
            <a:ext cx="3816424" cy="104411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20369" y="4378424"/>
            <a:ext cx="3844078" cy="209512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48243" y="2132856"/>
            <a:ext cx="1933863" cy="276999"/>
          </a:xfrm>
          <a:prstGeom prst="rect">
            <a:avLst/>
          </a:prstGeom>
          <a:noFill/>
        </p:spPr>
        <p:txBody>
          <a:bodyPr wrap="none" rtlCol="0">
            <a:spAutoFit/>
          </a:bodyPr>
          <a:lstStyle/>
          <a:p>
            <a:r>
              <a:rPr lang="en-US" sz="1200" dirty="0" err="1" smtClean="0">
                <a:solidFill>
                  <a:schemeClr val="accent6"/>
                </a:solidFill>
              </a:rPr>
              <a:t>Aurenche</a:t>
            </a:r>
            <a:r>
              <a:rPr lang="en-US" sz="1200" dirty="0" smtClean="0">
                <a:solidFill>
                  <a:schemeClr val="accent6"/>
                </a:solidFill>
              </a:rPr>
              <a:t>, </a:t>
            </a:r>
            <a:r>
              <a:rPr lang="en-US" sz="1200" dirty="0" err="1" smtClean="0">
                <a:solidFill>
                  <a:schemeClr val="accent6"/>
                </a:solidFill>
              </a:rPr>
              <a:t>Gelis</a:t>
            </a:r>
            <a:r>
              <a:rPr lang="en-US" sz="1200" dirty="0" smtClean="0">
                <a:solidFill>
                  <a:schemeClr val="accent6"/>
                </a:solidFill>
              </a:rPr>
              <a:t>, et al, 2002 </a:t>
            </a:r>
            <a:endParaRPr lang="en-US" sz="1200" dirty="0">
              <a:solidFill>
                <a:schemeClr val="accent6"/>
              </a:solidFill>
            </a:endParaRPr>
          </a:p>
        </p:txBody>
      </p:sp>
      <p:sp>
        <p:nvSpPr>
          <p:cNvPr id="10" name="TextBox 9"/>
          <p:cNvSpPr txBox="1"/>
          <p:nvPr/>
        </p:nvSpPr>
        <p:spPr>
          <a:xfrm>
            <a:off x="6965674" y="4409328"/>
            <a:ext cx="1658146" cy="276999"/>
          </a:xfrm>
          <a:prstGeom prst="rect">
            <a:avLst/>
          </a:prstGeom>
          <a:noFill/>
        </p:spPr>
        <p:txBody>
          <a:bodyPr wrap="none" rtlCol="0">
            <a:spAutoFit/>
          </a:bodyPr>
          <a:lstStyle/>
          <a:p>
            <a:r>
              <a:rPr lang="en-US" sz="1200" dirty="0" err="1" smtClean="0">
                <a:solidFill>
                  <a:schemeClr val="accent6"/>
                </a:solidFill>
              </a:rPr>
              <a:t>Djordjevic</a:t>
            </a:r>
            <a:r>
              <a:rPr lang="en-US" sz="1200" dirty="0" smtClean="0">
                <a:solidFill>
                  <a:schemeClr val="accent6"/>
                </a:solidFill>
              </a:rPr>
              <a:t>, Heinz, 2007 </a:t>
            </a:r>
            <a:endParaRPr lang="en-US" sz="1200" dirty="0">
              <a:solidFill>
                <a:schemeClr val="accent6"/>
              </a:solidFill>
            </a:endParaRPr>
          </a:p>
        </p:txBody>
      </p:sp>
      <p:sp>
        <p:nvSpPr>
          <p:cNvPr id="12" name="Freeform 11"/>
          <p:cNvSpPr/>
          <p:nvPr/>
        </p:nvSpPr>
        <p:spPr>
          <a:xfrm>
            <a:off x="7383126" y="3773221"/>
            <a:ext cx="1054596" cy="581354"/>
          </a:xfrm>
          <a:custGeom>
            <a:avLst/>
            <a:gdLst>
              <a:gd name="connsiteX0" fmla="*/ 390525 w 866775"/>
              <a:gd name="connsiteY0" fmla="*/ 571500 h 571500"/>
              <a:gd name="connsiteX1" fmla="*/ 866775 w 866775"/>
              <a:gd name="connsiteY1" fmla="*/ 0 h 571500"/>
              <a:gd name="connsiteX2" fmla="*/ 495300 w 866775"/>
              <a:gd name="connsiteY2" fmla="*/ 0 h 571500"/>
              <a:gd name="connsiteX3" fmla="*/ 0 w 866775"/>
              <a:gd name="connsiteY3" fmla="*/ 542925 h 571500"/>
              <a:gd name="connsiteX4" fmla="*/ 390525 w 866775"/>
              <a:gd name="connsiteY4" fmla="*/ 571500 h 571500"/>
              <a:gd name="connsiteX0" fmla="*/ 390525 w 866775"/>
              <a:gd name="connsiteY0" fmla="*/ 571500 h 593940"/>
              <a:gd name="connsiteX1" fmla="*/ 866775 w 866775"/>
              <a:gd name="connsiteY1" fmla="*/ 0 h 593940"/>
              <a:gd name="connsiteX2" fmla="*/ 495300 w 866775"/>
              <a:gd name="connsiteY2" fmla="*/ 0 h 593940"/>
              <a:gd name="connsiteX3" fmla="*/ 0 w 866775"/>
              <a:gd name="connsiteY3" fmla="*/ 593940 h 593940"/>
              <a:gd name="connsiteX4" fmla="*/ 390525 w 866775"/>
              <a:gd name="connsiteY4" fmla="*/ 571500 h 593940"/>
              <a:gd name="connsiteX0" fmla="*/ 423168 w 899418"/>
              <a:gd name="connsiteY0" fmla="*/ 571500 h 581186"/>
              <a:gd name="connsiteX1" fmla="*/ 899418 w 899418"/>
              <a:gd name="connsiteY1" fmla="*/ 0 h 581186"/>
              <a:gd name="connsiteX2" fmla="*/ 527943 w 899418"/>
              <a:gd name="connsiteY2" fmla="*/ 0 h 581186"/>
              <a:gd name="connsiteX3" fmla="*/ 0 w 899418"/>
              <a:gd name="connsiteY3" fmla="*/ 581186 h 581186"/>
              <a:gd name="connsiteX4" fmla="*/ 423168 w 899418"/>
              <a:gd name="connsiteY4" fmla="*/ 571500 h 581186"/>
              <a:gd name="connsiteX0" fmla="*/ 390525 w 866775"/>
              <a:gd name="connsiteY0" fmla="*/ 571500 h 581186"/>
              <a:gd name="connsiteX1" fmla="*/ 866775 w 866775"/>
              <a:gd name="connsiteY1" fmla="*/ 0 h 581186"/>
              <a:gd name="connsiteX2" fmla="*/ 495300 w 866775"/>
              <a:gd name="connsiteY2" fmla="*/ 0 h 581186"/>
              <a:gd name="connsiteX3" fmla="*/ 0 w 866775"/>
              <a:gd name="connsiteY3" fmla="*/ 581186 h 581186"/>
              <a:gd name="connsiteX4" fmla="*/ 390525 w 866775"/>
              <a:gd name="connsiteY4" fmla="*/ 571500 h 581186"/>
              <a:gd name="connsiteX0" fmla="*/ 390525 w 1057866"/>
              <a:gd name="connsiteY0" fmla="*/ 571500 h 581186"/>
              <a:gd name="connsiteX1" fmla="*/ 1057866 w 1057866"/>
              <a:gd name="connsiteY1" fmla="*/ 9522 h 581186"/>
              <a:gd name="connsiteX2" fmla="*/ 495300 w 1057866"/>
              <a:gd name="connsiteY2" fmla="*/ 0 h 581186"/>
              <a:gd name="connsiteX3" fmla="*/ 0 w 1057866"/>
              <a:gd name="connsiteY3" fmla="*/ 581186 h 581186"/>
              <a:gd name="connsiteX4" fmla="*/ 390525 w 1057866"/>
              <a:gd name="connsiteY4" fmla="*/ 571500 h 581186"/>
              <a:gd name="connsiteX0" fmla="*/ 390525 w 1057866"/>
              <a:gd name="connsiteY0" fmla="*/ 571500 h 581186"/>
              <a:gd name="connsiteX1" fmla="*/ 1057866 w 1057866"/>
              <a:gd name="connsiteY1" fmla="*/ 9522 h 581186"/>
              <a:gd name="connsiteX2" fmla="*/ 638618 w 1057866"/>
              <a:gd name="connsiteY2" fmla="*/ 0 h 581186"/>
              <a:gd name="connsiteX3" fmla="*/ 0 w 1057866"/>
              <a:gd name="connsiteY3" fmla="*/ 581186 h 581186"/>
              <a:gd name="connsiteX4" fmla="*/ 390525 w 1057866"/>
              <a:gd name="connsiteY4" fmla="*/ 571500 h 581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866" h="581186">
                <a:moveTo>
                  <a:pt x="390525" y="571500"/>
                </a:moveTo>
                <a:lnTo>
                  <a:pt x="1057866" y="9522"/>
                </a:lnTo>
                <a:lnTo>
                  <a:pt x="638618" y="0"/>
                </a:lnTo>
                <a:lnTo>
                  <a:pt x="0" y="581186"/>
                </a:lnTo>
                <a:lnTo>
                  <a:pt x="390525" y="571500"/>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TextBox 12"/>
          <p:cNvSpPr txBox="1"/>
          <p:nvPr/>
        </p:nvSpPr>
        <p:spPr>
          <a:xfrm>
            <a:off x="7852900" y="3503712"/>
            <a:ext cx="1074910" cy="276999"/>
          </a:xfrm>
          <a:prstGeom prst="rect">
            <a:avLst/>
          </a:prstGeom>
          <a:noFill/>
        </p:spPr>
        <p:txBody>
          <a:bodyPr wrap="none" rtlCol="0">
            <a:spAutoFit/>
          </a:bodyPr>
          <a:lstStyle/>
          <a:p>
            <a:r>
              <a:rPr lang="en-US" sz="1200" dirty="0" err="1" smtClean="0">
                <a:solidFill>
                  <a:schemeClr val="accent6"/>
                </a:solidFill>
              </a:rPr>
              <a:t>Pisarski</a:t>
            </a:r>
            <a:r>
              <a:rPr lang="en-US" sz="1200" dirty="0" smtClean="0">
                <a:solidFill>
                  <a:schemeClr val="accent6"/>
                </a:solidFill>
              </a:rPr>
              <a:t>, 1980 </a:t>
            </a:r>
            <a:endParaRPr lang="en-US" sz="1200" dirty="0">
              <a:solidFill>
                <a:schemeClr val="accent6"/>
              </a:solidFill>
            </a:endParaRPr>
          </a:p>
        </p:txBody>
      </p:sp>
    </p:spTree>
    <p:extLst>
      <p:ext uri="{BB962C8B-B14F-4D97-AF65-F5344CB8AC3E}">
        <p14:creationId xmlns:p14="http://schemas.microsoft.com/office/powerpoint/2010/main" val="2799929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Gunion-Bertsch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697" y="1241870"/>
            <a:ext cx="5184844" cy="5391486"/>
          </a:xfrm>
          <a:prstGeom prst="rect">
            <a:avLst/>
          </a:prstGeom>
        </p:spPr>
      </p:pic>
    </p:spTree>
    <p:extLst>
      <p:ext uri="{BB962C8B-B14F-4D97-AF65-F5344CB8AC3E}">
        <p14:creationId xmlns:p14="http://schemas.microsoft.com/office/powerpoint/2010/main" val="3089767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Elastic energy loss and Fluctuations</a:t>
            </a:r>
            <a:endParaRPr lang="en-US" dirty="0"/>
          </a:p>
        </p:txBody>
      </p:sp>
      <p:sp>
        <p:nvSpPr>
          <p:cNvPr id="3" name="Text Placeholder 2"/>
          <p:cNvSpPr>
            <a:spLocks noGrp="1"/>
          </p:cNvSpPr>
          <p:nvPr>
            <p:ph type="body" idx="1"/>
          </p:nvPr>
        </p:nvSpPr>
        <p:spPr/>
        <p:txBody>
          <a:bodyPr/>
          <a:lstStyle/>
          <a:p>
            <a:r>
              <a:rPr lang="en-US" dirty="0" err="1" smtClean="0"/>
              <a:t>Bjorken</a:t>
            </a:r>
            <a:r>
              <a:rPr lang="en-US" dirty="0" smtClean="0"/>
              <a:t> elastic collisions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228600" y="1600200"/>
                <a:ext cx="6575648" cy="3340968"/>
              </a:xfrm>
            </p:spPr>
            <p:txBody>
              <a:bodyPr/>
              <a:lstStyle/>
              <a:p>
                <a:r>
                  <a:rPr lang="en-US" dirty="0" smtClean="0">
                    <a:solidFill>
                      <a:schemeClr val="tx2"/>
                    </a:solidFill>
                  </a:rPr>
                  <a:t>Soft scattering</a:t>
                </a:r>
              </a:p>
              <a:p>
                <a:r>
                  <a:rPr lang="en-US" dirty="0" err="1" smtClean="0">
                    <a:solidFill>
                      <a:schemeClr val="tx2"/>
                    </a:solidFill>
                  </a:rPr>
                  <a:t>Thoma-Gyulassy</a:t>
                </a:r>
                <a:r>
                  <a:rPr lang="en-US" dirty="0" smtClean="0">
                    <a:solidFill>
                      <a:schemeClr val="tx2"/>
                    </a:solidFill>
                  </a:rPr>
                  <a:t> model</a:t>
                </a:r>
                <a:r>
                  <a:rPr lang="en-US" dirty="0" smtClean="0"/>
                  <a:t>    </a:t>
                </a:r>
                <a14:m>
                  <m:oMath xmlns:m="http://schemas.openxmlformats.org/officeDocument/2006/math">
                    <m:r>
                      <a:rPr lang="en-US" sz="1800" i="1" smtClean="0">
                        <a:solidFill>
                          <a:schemeClr val="tx1"/>
                        </a:solidFill>
                        <a:latin typeface="Cambria Math"/>
                        <a:ea typeface="Cambria Math"/>
                      </a:rPr>
                      <m:t>⟶</m:t>
                    </m:r>
                    <m:r>
                      <a:rPr lang="en-US" sz="1800" b="0" i="1" smtClean="0">
                        <a:solidFill>
                          <a:schemeClr val="accent2"/>
                        </a:solidFill>
                        <a:latin typeface="Cambria Math"/>
                        <a:ea typeface="Cambria Math"/>
                      </a:rPr>
                      <m:t>    </m:t>
                    </m:r>
                    <m:sSub>
                      <m:sSubPr>
                        <m:ctrlPr>
                          <a:rPr lang="en-US" sz="1800" b="1" i="1" smtClean="0">
                            <a:solidFill>
                              <a:schemeClr val="accent2"/>
                            </a:solidFill>
                            <a:latin typeface="Cambria Math" panose="02040503050406030204" pitchFamily="18" charset="0"/>
                            <a:ea typeface="Cambria Math"/>
                          </a:rPr>
                        </m:ctrlPr>
                      </m:sSubPr>
                      <m:e>
                        <m:r>
                          <a:rPr lang="en-US" sz="1800" b="1" i="1" smtClean="0">
                            <a:solidFill>
                              <a:schemeClr val="accent2"/>
                            </a:solidFill>
                            <a:latin typeface="Cambria Math"/>
                            <a:ea typeface="Cambria Math"/>
                          </a:rPr>
                          <m:t>𝑩</m:t>
                        </m:r>
                      </m:e>
                      <m:sub>
                        <m:r>
                          <a:rPr lang="en-US" sz="1800" b="1" i="1" smtClean="0">
                            <a:solidFill>
                              <a:schemeClr val="accent2"/>
                            </a:solidFill>
                            <a:latin typeface="Cambria Math"/>
                            <a:ea typeface="Cambria Math"/>
                          </a:rPr>
                          <m:t>𝑻𝑮</m:t>
                        </m:r>
                      </m:sub>
                    </m:sSub>
                    <m:r>
                      <a:rPr lang="en-US" sz="1800" b="1" i="1" smtClean="0">
                        <a:solidFill>
                          <a:schemeClr val="accent2"/>
                        </a:solidFill>
                        <a:latin typeface="Cambria Math"/>
                        <a:ea typeface="Cambria Math"/>
                      </a:rPr>
                      <m:t>=</m:t>
                    </m:r>
                    <m:f>
                      <m:fPr>
                        <m:ctrlPr>
                          <a:rPr lang="en-US" sz="1800" b="1" i="1">
                            <a:solidFill>
                              <a:schemeClr val="accent2"/>
                            </a:solidFill>
                            <a:latin typeface="Cambria Math" panose="02040503050406030204" pitchFamily="18" charset="0"/>
                          </a:rPr>
                        </m:ctrlPr>
                      </m:fPr>
                      <m:num>
                        <m:r>
                          <a:rPr lang="en-US" sz="1800" b="1" i="1">
                            <a:solidFill>
                              <a:schemeClr val="accent2"/>
                            </a:solidFill>
                            <a:latin typeface="Cambria Math"/>
                          </a:rPr>
                          <m:t>𝟒</m:t>
                        </m:r>
                        <m:r>
                          <a:rPr lang="en-US" sz="1800" b="1" i="1">
                            <a:solidFill>
                              <a:schemeClr val="accent2"/>
                            </a:solidFill>
                            <a:latin typeface="Cambria Math"/>
                          </a:rPr>
                          <m:t>𝒑𝑻</m:t>
                        </m:r>
                      </m:num>
                      <m:den>
                        <m:r>
                          <a:rPr lang="en-US" sz="1800" b="1" i="1">
                            <a:solidFill>
                              <a:schemeClr val="accent2"/>
                            </a:solidFill>
                            <a:latin typeface="Cambria Math"/>
                          </a:rPr>
                          <m:t>𝑬</m:t>
                        </m:r>
                        <m:r>
                          <a:rPr lang="en-US" sz="1800" b="1" i="1">
                            <a:solidFill>
                              <a:schemeClr val="accent2"/>
                            </a:solidFill>
                            <a:latin typeface="Cambria Math"/>
                          </a:rPr>
                          <m:t>−</m:t>
                        </m:r>
                        <m:r>
                          <a:rPr lang="en-US" sz="1800" b="1" i="1">
                            <a:solidFill>
                              <a:schemeClr val="accent2"/>
                            </a:solidFill>
                            <a:latin typeface="Cambria Math"/>
                          </a:rPr>
                          <m:t>𝒑</m:t>
                        </m:r>
                        <m:r>
                          <a:rPr lang="en-US" sz="1800" b="1" i="1">
                            <a:solidFill>
                              <a:schemeClr val="accent2"/>
                            </a:solidFill>
                            <a:latin typeface="Cambria Math"/>
                          </a:rPr>
                          <m:t>+</m:t>
                        </m:r>
                        <m:r>
                          <a:rPr lang="en-US" sz="1800" b="1" i="1">
                            <a:solidFill>
                              <a:schemeClr val="accent2"/>
                            </a:solidFill>
                            <a:latin typeface="Cambria Math"/>
                          </a:rPr>
                          <m:t>𝟒</m:t>
                        </m:r>
                        <m:r>
                          <a:rPr lang="en-US" sz="1800" b="1" i="1">
                            <a:solidFill>
                              <a:schemeClr val="accent2"/>
                            </a:solidFill>
                            <a:latin typeface="Cambria Math"/>
                          </a:rPr>
                          <m:t>𝑻</m:t>
                        </m:r>
                      </m:den>
                    </m:f>
                    <m:r>
                      <a:rPr lang="en-US" sz="1800" b="1" i="1">
                        <a:solidFill>
                          <a:schemeClr val="accent2"/>
                        </a:solidFill>
                        <a:latin typeface="Cambria Math"/>
                      </a:rPr>
                      <m:t>/</m:t>
                    </m:r>
                    <m:r>
                      <a:rPr lang="en-US" sz="1800" b="1" i="1">
                        <a:solidFill>
                          <a:schemeClr val="accent2"/>
                        </a:solidFill>
                        <a:latin typeface="Cambria Math"/>
                        <a:ea typeface="Cambria Math"/>
                      </a:rPr>
                      <m:t>𝝁</m:t>
                    </m:r>
                  </m:oMath>
                </a14:m>
                <a:endParaRPr lang="en-US" sz="1800" b="1" dirty="0">
                  <a:solidFill>
                    <a:schemeClr val="accent2"/>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228600" y="1600200"/>
                <a:ext cx="6575648" cy="3340968"/>
              </a:xfrm>
              <a:blipFill rotWithShape="0">
                <a:blip r:embed="rId2"/>
                <a:stretch>
                  <a:fillRect l="-1299" t="-14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867432" y="1016732"/>
                <a:ext cx="2981072" cy="676917"/>
              </a:xfrm>
              <a:prstGeom prst="rect">
                <a:avLst/>
              </a:prstGeom>
              <a:ln w="1905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1" i="1" smtClean="0">
                              <a:solidFill>
                                <a:schemeClr val="accent2"/>
                              </a:solidFill>
                              <a:latin typeface="Cambria Math" panose="02040503050406030204" pitchFamily="18" charset="0"/>
                            </a:rPr>
                          </m:ctrlPr>
                        </m:fPr>
                        <m:num>
                          <m:r>
                            <a:rPr lang="en-US" sz="2000" b="1" i="1">
                              <a:solidFill>
                                <a:schemeClr val="accent2"/>
                              </a:solidFill>
                              <a:latin typeface="Cambria Math"/>
                            </a:rPr>
                            <m:t>𝒅𝑬</m:t>
                          </m:r>
                        </m:num>
                        <m:den>
                          <m:r>
                            <a:rPr lang="en-US" sz="2000" b="1" i="1">
                              <a:solidFill>
                                <a:schemeClr val="accent2"/>
                              </a:solidFill>
                              <a:latin typeface="Cambria Math"/>
                            </a:rPr>
                            <m:t>𝒅𝒙</m:t>
                          </m:r>
                        </m:den>
                      </m:f>
                      <m:r>
                        <a:rPr lang="en-US" sz="2000" b="1" i="1">
                          <a:solidFill>
                            <a:schemeClr val="accent2"/>
                          </a:solidFill>
                          <a:latin typeface="Cambria Math"/>
                        </a:rPr>
                        <m:t>=−</m:t>
                      </m:r>
                      <m:sSub>
                        <m:sSubPr>
                          <m:ctrlPr>
                            <a:rPr lang="en-US" sz="2000" b="1" i="1">
                              <a:solidFill>
                                <a:schemeClr val="accent2"/>
                              </a:solidFill>
                              <a:latin typeface="Cambria Math" panose="02040503050406030204" pitchFamily="18" charset="0"/>
                            </a:rPr>
                          </m:ctrlPr>
                        </m:sSubPr>
                        <m:e>
                          <m:r>
                            <a:rPr lang="en-US" sz="2000" b="1" i="1">
                              <a:solidFill>
                                <a:schemeClr val="accent2"/>
                              </a:solidFill>
                              <a:latin typeface="Cambria Math"/>
                            </a:rPr>
                            <m:t>𝑪</m:t>
                          </m:r>
                        </m:e>
                        <m:sub>
                          <m:r>
                            <a:rPr lang="en-US" sz="2000" b="1" i="1">
                              <a:solidFill>
                                <a:schemeClr val="accent2"/>
                              </a:solidFill>
                              <a:latin typeface="Cambria Math"/>
                            </a:rPr>
                            <m:t>𝑹</m:t>
                          </m:r>
                        </m:sub>
                      </m:sSub>
                      <m:r>
                        <a:rPr lang="en-US" sz="2000" b="1" i="1" smtClean="0">
                          <a:solidFill>
                            <a:schemeClr val="accent2"/>
                          </a:solidFill>
                          <a:latin typeface="Cambria Math"/>
                          <a:ea typeface="Cambria Math"/>
                        </a:rPr>
                        <m:t>𝝅</m:t>
                      </m:r>
                      <m:sSup>
                        <m:sSupPr>
                          <m:ctrlPr>
                            <a:rPr lang="en-US" sz="2000" b="1" i="1">
                              <a:solidFill>
                                <a:schemeClr val="accent2"/>
                              </a:solidFill>
                              <a:latin typeface="Cambria Math" panose="02040503050406030204" pitchFamily="18" charset="0"/>
                            </a:rPr>
                          </m:ctrlPr>
                        </m:sSupPr>
                        <m:e>
                          <m:r>
                            <a:rPr lang="en-US" sz="2000" b="1" i="1">
                              <a:solidFill>
                                <a:schemeClr val="accent2"/>
                              </a:solidFill>
                              <a:latin typeface="Cambria Math"/>
                              <a:ea typeface="Cambria Math"/>
                            </a:rPr>
                            <m:t>𝜶</m:t>
                          </m:r>
                        </m:e>
                        <m:sup>
                          <m:r>
                            <a:rPr lang="en-US" sz="2000" b="1" i="1">
                              <a:solidFill>
                                <a:schemeClr val="accent2"/>
                              </a:solidFill>
                              <a:latin typeface="Cambria Math"/>
                            </a:rPr>
                            <m:t>𝟐</m:t>
                          </m:r>
                        </m:sup>
                      </m:sSup>
                      <m:sSup>
                        <m:sSupPr>
                          <m:ctrlPr>
                            <a:rPr lang="en-US" sz="2000" b="1" i="1">
                              <a:solidFill>
                                <a:schemeClr val="accent2"/>
                              </a:solidFill>
                              <a:latin typeface="Cambria Math" panose="02040503050406030204" pitchFamily="18" charset="0"/>
                            </a:rPr>
                          </m:ctrlPr>
                        </m:sSupPr>
                        <m:e>
                          <m:r>
                            <a:rPr lang="en-US" sz="2000" b="1" i="1">
                              <a:solidFill>
                                <a:schemeClr val="accent2"/>
                              </a:solidFill>
                              <a:latin typeface="Cambria Math"/>
                            </a:rPr>
                            <m:t>𝑻</m:t>
                          </m:r>
                        </m:e>
                        <m:sup>
                          <m:r>
                            <a:rPr lang="en-US" sz="2000" b="1" i="1">
                              <a:solidFill>
                                <a:schemeClr val="accent2"/>
                              </a:solidFill>
                              <a:latin typeface="Cambria Math"/>
                            </a:rPr>
                            <m:t>𝟐</m:t>
                          </m:r>
                        </m:sup>
                      </m:sSup>
                      <m:func>
                        <m:funcPr>
                          <m:ctrlPr>
                            <a:rPr lang="en-US" sz="2000" b="1" i="1">
                              <a:solidFill>
                                <a:schemeClr val="accent2"/>
                              </a:solidFill>
                              <a:latin typeface="Cambria Math" panose="02040503050406030204" pitchFamily="18" charset="0"/>
                            </a:rPr>
                          </m:ctrlPr>
                        </m:funcPr>
                        <m:fName>
                          <m:r>
                            <a:rPr lang="en-US" sz="2000" b="1" i="1">
                              <a:solidFill>
                                <a:schemeClr val="accent2"/>
                              </a:solidFill>
                              <a:latin typeface="Cambria Math"/>
                            </a:rPr>
                            <m:t>𝒍𝒐𝒈</m:t>
                          </m:r>
                        </m:fName>
                        <m:e>
                          <m:r>
                            <a:rPr lang="en-US" sz="2000" b="1" i="1">
                              <a:solidFill>
                                <a:schemeClr val="accent2"/>
                              </a:solidFill>
                              <a:latin typeface="Cambria Math"/>
                            </a:rPr>
                            <m:t>[</m:t>
                          </m:r>
                          <m:r>
                            <a:rPr lang="en-US" sz="2000" b="1" i="1" smtClean="0">
                              <a:solidFill>
                                <a:schemeClr val="accent2"/>
                              </a:solidFill>
                              <a:latin typeface="Cambria Math"/>
                            </a:rPr>
                            <m:t>𝑩</m:t>
                          </m:r>
                          <m:r>
                            <a:rPr lang="en-US" sz="2000" b="1" i="1">
                              <a:solidFill>
                                <a:schemeClr val="accent2"/>
                              </a:solidFill>
                              <a:latin typeface="Cambria Math"/>
                            </a:rPr>
                            <m:t>]</m:t>
                          </m:r>
                        </m:e>
                      </m:func>
                    </m:oMath>
                  </m:oMathPara>
                </a14:m>
                <a:endParaRPr lang="en-US" sz="2000" b="1" dirty="0">
                  <a:solidFill>
                    <a:schemeClr val="accent2"/>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867432" y="1016732"/>
                <a:ext cx="2981072" cy="676917"/>
              </a:xfrm>
              <a:prstGeom prst="rect">
                <a:avLst/>
              </a:prstGeom>
              <a:blipFill rotWithShape="0">
                <a:blip r:embed="rId3"/>
                <a:stretch>
                  <a:fillRect/>
                </a:stretch>
              </a:blipFill>
              <a:ln w="19050">
                <a:solidFill>
                  <a:schemeClr val="tx1"/>
                </a:solidFill>
              </a:ln>
            </p:spPr>
            <p:txBody>
              <a:bodyPr/>
              <a:lstStyle/>
              <a:p>
                <a:r>
                  <a:rPr lang="en-US">
                    <a:noFill/>
                  </a:rPr>
                  <a:t> </a:t>
                </a:r>
              </a:p>
            </p:txBody>
          </p:sp>
        </mc:Fallback>
      </mc:AlternateContent>
      <p:sp>
        <p:nvSpPr>
          <p:cNvPr id="15" name="Text Placeholder 2"/>
          <p:cNvSpPr>
            <a:spLocks noGrp="1"/>
          </p:cNvSpPr>
          <p:nvPr>
            <p:ph type="body" idx="1"/>
          </p:nvPr>
        </p:nvSpPr>
        <p:spPr>
          <a:xfrm>
            <a:off x="287524" y="2889721"/>
            <a:ext cx="4268788" cy="609600"/>
          </a:xfrm>
        </p:spPr>
        <p:txBody>
          <a:bodyPr/>
          <a:lstStyle/>
          <a:p>
            <a:r>
              <a:rPr lang="en-US" dirty="0" smtClean="0"/>
              <a:t>Energy loss fluctuations</a:t>
            </a:r>
            <a:endParaRPr lang="en-US" dirty="0"/>
          </a:p>
        </p:txBody>
      </p:sp>
      <mc:AlternateContent xmlns:mc="http://schemas.openxmlformats.org/markup-compatibility/2006" xmlns:a14="http://schemas.microsoft.com/office/drawing/2010/main">
        <mc:Choice Requires="a14">
          <p:sp>
            <p:nvSpPr>
              <p:cNvPr id="16" name="Content Placeholder 3"/>
              <p:cNvSpPr>
                <a:spLocks noGrp="1"/>
              </p:cNvSpPr>
              <p:nvPr>
                <p:ph sz="half" idx="2"/>
              </p:nvPr>
            </p:nvSpPr>
            <p:spPr>
              <a:xfrm>
                <a:off x="287524" y="3499320"/>
                <a:ext cx="8352928" cy="3098031"/>
              </a:xfrm>
            </p:spPr>
            <p:txBody>
              <a:bodyPr>
                <a:normAutofit/>
              </a:bodyPr>
              <a:lstStyle/>
              <a:p>
                <a:r>
                  <a:rPr lang="en-US" sz="2000" b="1" dirty="0" smtClean="0">
                    <a:solidFill>
                      <a:schemeClr val="tx1"/>
                    </a:solidFill>
                  </a:rPr>
                  <a:t>The probability of losing a fractional energy </a:t>
                </a:r>
                <a14:m>
                  <m:oMath xmlns:m="http://schemas.openxmlformats.org/officeDocument/2006/math">
                    <m:r>
                      <a:rPr lang="en-US" sz="2000" b="1" i="1" smtClean="0">
                        <a:solidFill>
                          <a:schemeClr val="tx1"/>
                        </a:solidFill>
                        <a:latin typeface="Cambria Math"/>
                        <a:ea typeface="Cambria Math"/>
                      </a:rPr>
                      <m:t>𝜺</m:t>
                    </m:r>
                    <m:r>
                      <a:rPr lang="en-US" sz="2000" b="1" i="1" smtClean="0">
                        <a:solidFill>
                          <a:schemeClr val="tx1"/>
                        </a:solidFill>
                        <a:latin typeface="Cambria Math"/>
                        <a:ea typeface="Cambria Math"/>
                      </a:rPr>
                      <m:t>=</m:t>
                    </m:r>
                    <m:f>
                      <m:fPr>
                        <m:ctrlPr>
                          <a:rPr lang="en-US" sz="2000" b="1" i="1" smtClean="0">
                            <a:solidFill>
                              <a:schemeClr val="tx1"/>
                            </a:solidFill>
                            <a:latin typeface="Cambria Math" panose="02040503050406030204" pitchFamily="18" charset="0"/>
                            <a:ea typeface="Cambria Math"/>
                          </a:rPr>
                        </m:ctrlPr>
                      </m:fPr>
                      <m:num>
                        <m:r>
                          <a:rPr lang="en-US" sz="2000" b="1" i="1" smtClean="0">
                            <a:solidFill>
                              <a:schemeClr val="tx1"/>
                            </a:solidFill>
                            <a:latin typeface="Cambria Math"/>
                            <a:ea typeface="Cambria Math"/>
                          </a:rPr>
                          <m:t>𝚫</m:t>
                        </m:r>
                        <m:r>
                          <a:rPr lang="en-US" sz="2000" b="1" i="1" smtClean="0">
                            <a:solidFill>
                              <a:schemeClr val="tx1"/>
                            </a:solidFill>
                            <a:latin typeface="Cambria Math"/>
                            <a:ea typeface="Cambria Math"/>
                          </a:rPr>
                          <m:t>𝑬</m:t>
                        </m:r>
                      </m:num>
                      <m:den>
                        <m:r>
                          <a:rPr lang="en-US" sz="2000" b="1" i="1" smtClean="0">
                            <a:solidFill>
                              <a:schemeClr val="tx1"/>
                            </a:solidFill>
                            <a:latin typeface="Cambria Math"/>
                            <a:ea typeface="Cambria Math"/>
                          </a:rPr>
                          <m:t>𝑬</m:t>
                        </m:r>
                      </m:den>
                    </m:f>
                  </m:oMath>
                </a14:m>
                <a:r>
                  <a:rPr lang="en-US" sz="2000" b="1" dirty="0" smtClean="0">
                    <a:solidFill>
                      <a:schemeClr val="tx1"/>
                    </a:solidFill>
                  </a:rPr>
                  <a:t> </a:t>
                </a:r>
                <a:r>
                  <a:rPr lang="en-US" sz="2000" b="1" dirty="0">
                    <a:solidFill>
                      <a:schemeClr val="tx1"/>
                    </a:solidFill>
                  </a:rPr>
                  <a:t>is the convolution of </a:t>
                </a:r>
                <a:r>
                  <a:rPr lang="en-US" sz="2000" b="1" dirty="0" err="1">
                    <a:solidFill>
                      <a:schemeClr val="tx1"/>
                    </a:solidFill>
                  </a:rPr>
                  <a:t>Radiative</a:t>
                </a:r>
                <a:r>
                  <a:rPr lang="en-US" sz="2000" b="1" dirty="0">
                    <a:solidFill>
                      <a:schemeClr val="tx1"/>
                    </a:solidFill>
                  </a:rPr>
                  <a:t> and Elastic contributions</a:t>
                </a:r>
              </a:p>
              <a:p>
                <a:endParaRPr lang="en-US" dirty="0" smtClean="0">
                  <a:solidFill>
                    <a:schemeClr val="tx2"/>
                  </a:solidFill>
                </a:endParaRPr>
              </a:p>
              <a:p>
                <a:endParaRPr lang="en-US" dirty="0" smtClean="0">
                  <a:solidFill>
                    <a:schemeClr val="tx2"/>
                  </a:solidFill>
                </a:endParaRPr>
              </a:p>
              <a:p>
                <a:pPr marL="342900" lvl="1" indent="-342900">
                  <a:buFont typeface="Arial" pitchFamily="34" charset="0"/>
                  <a:buChar char="•"/>
                </a:pPr>
                <a:r>
                  <a:rPr lang="en-US" dirty="0" err="1" smtClean="0">
                    <a:solidFill>
                      <a:schemeClr val="tx1"/>
                    </a:solidFill>
                  </a:rPr>
                  <a:t>Radiative</a:t>
                </a:r>
                <a:r>
                  <a:rPr lang="en-US" dirty="0">
                    <a:solidFill>
                      <a:schemeClr val="tx1"/>
                    </a:solidFill>
                  </a:rPr>
                  <a:t>:</a:t>
                </a:r>
                <a:r>
                  <a:rPr lang="en-US" dirty="0" smtClean="0">
                    <a:solidFill>
                      <a:schemeClr val="tx1"/>
                    </a:solidFill>
                  </a:rPr>
                  <a:t>    </a:t>
                </a:r>
                <a14:m>
                  <m:oMath xmlns:m="http://schemas.openxmlformats.org/officeDocument/2006/math">
                    <m:sSub>
                      <m:sSubPr>
                        <m:ctrlPr>
                          <a:rPr lang="en-US" i="1" smtClean="0">
                            <a:solidFill>
                              <a:schemeClr val="tx2"/>
                            </a:solidFill>
                            <a:latin typeface="Cambria Math" panose="02040503050406030204" pitchFamily="18" charset="0"/>
                          </a:rPr>
                        </m:ctrlPr>
                      </m:sSubPr>
                      <m:e>
                        <m:r>
                          <a:rPr lang="en-US" b="1" i="1">
                            <a:solidFill>
                              <a:schemeClr val="tx2"/>
                            </a:solidFill>
                            <a:latin typeface="Cambria Math"/>
                          </a:rPr>
                          <m:t>𝑷</m:t>
                        </m:r>
                      </m:e>
                      <m:sub>
                        <m:r>
                          <a:rPr lang="en-US" b="1" i="1" smtClean="0">
                            <a:solidFill>
                              <a:schemeClr val="tx2"/>
                            </a:solidFill>
                            <a:latin typeface="Cambria Math"/>
                          </a:rPr>
                          <m:t>𝒓𝒂𝒅</m:t>
                        </m:r>
                      </m:sub>
                    </m:sSub>
                    <m:d>
                      <m:dPr>
                        <m:ctrlPr>
                          <a:rPr lang="en-US" b="1" i="1" dirty="0">
                            <a:solidFill>
                              <a:schemeClr val="tx2"/>
                            </a:solidFill>
                            <a:latin typeface="Cambria Math" panose="02040503050406030204" pitchFamily="18" charset="0"/>
                          </a:rPr>
                        </m:ctrlPr>
                      </m:dPr>
                      <m:e>
                        <m:r>
                          <a:rPr lang="en-US" b="1" i="1" dirty="0">
                            <a:solidFill>
                              <a:schemeClr val="tx2"/>
                            </a:solidFill>
                            <a:latin typeface="Cambria Math"/>
                            <a:ea typeface="Cambria Math"/>
                          </a:rPr>
                          <m:t>𝜺</m:t>
                        </m:r>
                      </m:e>
                    </m:d>
                    <m:r>
                      <a:rPr lang="en-US" b="1" i="1" dirty="0">
                        <a:solidFill>
                          <a:schemeClr val="tx2"/>
                        </a:solidFill>
                        <a:latin typeface="Cambria Math"/>
                      </a:rPr>
                      <m:t>=</m:t>
                    </m:r>
                    <m:sSub>
                      <m:sSubPr>
                        <m:ctrlPr>
                          <a:rPr lang="en-US" b="1" i="1">
                            <a:solidFill>
                              <a:schemeClr val="tx2"/>
                            </a:solidFill>
                            <a:latin typeface="Cambria Math" panose="02040503050406030204" pitchFamily="18" charset="0"/>
                          </a:rPr>
                        </m:ctrlPr>
                      </m:sSubPr>
                      <m:e>
                        <m:r>
                          <a:rPr lang="en-US" b="1" i="1">
                            <a:solidFill>
                              <a:schemeClr val="tx2"/>
                            </a:solidFill>
                            <a:latin typeface="Cambria Math"/>
                          </a:rPr>
                          <m:t>𝑷</m:t>
                        </m:r>
                      </m:e>
                      <m:sub>
                        <m:r>
                          <a:rPr lang="en-US" b="1" i="1">
                            <a:solidFill>
                              <a:schemeClr val="tx2"/>
                            </a:solidFill>
                            <a:latin typeface="Cambria Math"/>
                          </a:rPr>
                          <m:t>𝟎</m:t>
                        </m:r>
                      </m:sub>
                    </m:sSub>
                    <m:r>
                      <a:rPr lang="en-US" b="1" i="1" dirty="0">
                        <a:latin typeface="Cambria Math"/>
                        <a:ea typeface="Cambria Math"/>
                      </a:rPr>
                      <m:t>𝜹</m:t>
                    </m:r>
                    <m:d>
                      <m:dPr>
                        <m:ctrlPr>
                          <a:rPr lang="en-US" b="1" i="1" dirty="0">
                            <a:latin typeface="Cambria Math" panose="02040503050406030204" pitchFamily="18" charset="0"/>
                            <a:ea typeface="Cambria Math"/>
                          </a:rPr>
                        </m:ctrlPr>
                      </m:dPr>
                      <m:e>
                        <m:r>
                          <a:rPr lang="en-US" b="1" i="1" dirty="0">
                            <a:latin typeface="Cambria Math"/>
                            <a:ea typeface="Cambria Math"/>
                          </a:rPr>
                          <m:t>𝜺</m:t>
                        </m:r>
                      </m:e>
                    </m:d>
                    <m:r>
                      <a:rPr lang="en-US" b="1" i="1" dirty="0">
                        <a:latin typeface="Cambria Math"/>
                        <a:ea typeface="Cambria Math"/>
                      </a:rPr>
                      <m:t>+</m:t>
                    </m:r>
                    <m:acc>
                      <m:accPr>
                        <m:chr m:val="̃"/>
                        <m:ctrlPr>
                          <a:rPr lang="en-US" i="1" dirty="0" smtClean="0">
                            <a:solidFill>
                              <a:schemeClr val="accent2"/>
                            </a:solidFill>
                            <a:latin typeface="Cambria Math" panose="02040503050406030204" pitchFamily="18" charset="0"/>
                            <a:ea typeface="Cambria Math"/>
                          </a:rPr>
                        </m:ctrlPr>
                      </m:accPr>
                      <m:e>
                        <m:r>
                          <a:rPr lang="en-US" i="1" dirty="0">
                            <a:solidFill>
                              <a:schemeClr val="accent2"/>
                            </a:solidFill>
                            <a:latin typeface="Cambria Math"/>
                            <a:ea typeface="Cambria Math"/>
                          </a:rPr>
                          <m:t>𝑷</m:t>
                        </m:r>
                      </m:e>
                    </m:acc>
                    <m:d>
                      <m:dPr>
                        <m:ctrlPr>
                          <a:rPr lang="en-US" b="1" i="1" dirty="0">
                            <a:solidFill>
                              <a:schemeClr val="accent2"/>
                            </a:solidFill>
                            <a:latin typeface="Cambria Math" panose="02040503050406030204" pitchFamily="18" charset="0"/>
                            <a:ea typeface="Cambria Math"/>
                          </a:rPr>
                        </m:ctrlPr>
                      </m:dPr>
                      <m:e>
                        <m:r>
                          <a:rPr lang="en-US" b="1" i="1" dirty="0">
                            <a:solidFill>
                              <a:schemeClr val="accent2"/>
                            </a:solidFill>
                            <a:latin typeface="Cambria Math"/>
                            <a:ea typeface="Cambria Math"/>
                          </a:rPr>
                          <m:t>𝜺</m:t>
                        </m:r>
                      </m:e>
                    </m:d>
                    <m:sSubSup>
                      <m:sSubSupPr>
                        <m:ctrlPr>
                          <a:rPr lang="en-US" b="1" i="1" dirty="0">
                            <a:solidFill>
                              <a:schemeClr val="accent2"/>
                            </a:solidFill>
                            <a:latin typeface="Cambria Math" panose="02040503050406030204" pitchFamily="18" charset="0"/>
                            <a:ea typeface="Cambria Math"/>
                          </a:rPr>
                        </m:ctrlPr>
                      </m:sSubSupPr>
                      <m:e>
                        <m:r>
                          <a:rPr lang="en-US" b="1" i="1" dirty="0">
                            <a:solidFill>
                              <a:schemeClr val="accent2"/>
                            </a:solidFill>
                            <a:latin typeface="Cambria Math"/>
                            <a:ea typeface="Cambria Math"/>
                          </a:rPr>
                          <m:t>|</m:t>
                        </m:r>
                      </m:e>
                      <m:sub>
                        <m:r>
                          <a:rPr lang="en-US" b="1" i="1">
                            <a:solidFill>
                              <a:schemeClr val="accent2"/>
                            </a:solidFill>
                            <a:latin typeface="Cambria Math"/>
                          </a:rPr>
                          <m:t>𝟎</m:t>
                        </m:r>
                      </m:sub>
                      <m:sup>
                        <m:r>
                          <a:rPr lang="en-US" b="1" i="1">
                            <a:solidFill>
                              <a:schemeClr val="accent2"/>
                            </a:solidFill>
                            <a:latin typeface="Cambria Math"/>
                          </a:rPr>
                          <m:t>𝟏</m:t>
                        </m:r>
                      </m:sup>
                    </m:sSubSup>
                    <m:r>
                      <a:rPr lang="en-US" b="1" i="1">
                        <a:latin typeface="Cambria Math"/>
                      </a:rPr>
                      <m:t>+</m:t>
                    </m:r>
                    <m:sSub>
                      <m:sSubPr>
                        <m:ctrlPr>
                          <a:rPr lang="en-US" b="1" i="1">
                            <a:latin typeface="Cambria Math" panose="02040503050406030204" pitchFamily="18" charset="0"/>
                          </a:rPr>
                        </m:ctrlPr>
                      </m:sSubPr>
                      <m:e>
                        <m:r>
                          <a:rPr lang="en-US" b="1" i="1">
                            <a:latin typeface="Cambria Math"/>
                          </a:rPr>
                          <m:t>𝑷</m:t>
                        </m:r>
                      </m:e>
                      <m:sub>
                        <m:r>
                          <a:rPr lang="en-US" b="1" i="1">
                            <a:latin typeface="Cambria Math"/>
                          </a:rPr>
                          <m:t>𝒔𝒕𝒐𝒑</m:t>
                        </m:r>
                      </m:sub>
                    </m:sSub>
                    <m:r>
                      <a:rPr lang="en-US" b="1" i="1">
                        <a:latin typeface="Cambria Math"/>
                        <a:ea typeface="Cambria Math"/>
                      </a:rPr>
                      <m:t>𝜹</m:t>
                    </m:r>
                    <m:r>
                      <a:rPr lang="en-US" b="1" i="1">
                        <a:latin typeface="Cambria Math"/>
                        <a:ea typeface="Cambria Math"/>
                      </a:rPr>
                      <m:t>(</m:t>
                    </m:r>
                    <m:r>
                      <a:rPr lang="en-US" b="1" i="1">
                        <a:latin typeface="Cambria Math"/>
                        <a:ea typeface="Cambria Math"/>
                      </a:rPr>
                      <m:t>𝟏</m:t>
                    </m:r>
                    <m:r>
                      <a:rPr lang="en-US" b="1" i="1">
                        <a:latin typeface="Cambria Math"/>
                        <a:ea typeface="Cambria Math"/>
                      </a:rPr>
                      <m:t>−</m:t>
                    </m:r>
                    <m:r>
                      <a:rPr lang="en-US" b="1" i="1">
                        <a:latin typeface="Cambria Math"/>
                        <a:ea typeface="Cambria Math"/>
                      </a:rPr>
                      <m:t>𝜺</m:t>
                    </m:r>
                    <m:r>
                      <a:rPr lang="en-US" b="1" i="1">
                        <a:latin typeface="Cambria Math"/>
                        <a:ea typeface="Cambria Math"/>
                      </a:rPr>
                      <m:t>)</m:t>
                    </m:r>
                  </m:oMath>
                </a14:m>
                <a:endParaRPr lang="en-US" b="1" dirty="0" smtClean="0"/>
              </a:p>
              <a:p>
                <a:pPr marL="342900" lvl="1" indent="-342900">
                  <a:buFont typeface="Arial" pitchFamily="34" charset="0"/>
                  <a:buChar char="•"/>
                </a:pPr>
                <a:r>
                  <a:rPr lang="en-US" dirty="0" smtClean="0">
                    <a:solidFill>
                      <a:schemeClr val="tx1"/>
                    </a:solidFill>
                  </a:rPr>
                  <a:t>Elastic:    </a:t>
                </a:r>
                <a14:m>
                  <m:oMath xmlns:m="http://schemas.openxmlformats.org/officeDocument/2006/math">
                    <m:sSub>
                      <m:sSubPr>
                        <m:ctrlPr>
                          <a:rPr lang="en-US" i="1" smtClean="0">
                            <a:solidFill>
                              <a:schemeClr val="tx2"/>
                            </a:solidFill>
                            <a:latin typeface="Cambria Math" panose="02040503050406030204" pitchFamily="18" charset="0"/>
                          </a:rPr>
                        </m:ctrlPr>
                      </m:sSubPr>
                      <m:e>
                        <m:r>
                          <a:rPr lang="en-US" b="1" i="1">
                            <a:solidFill>
                              <a:schemeClr val="tx2"/>
                            </a:solidFill>
                            <a:latin typeface="Cambria Math"/>
                          </a:rPr>
                          <m:t>𝑷</m:t>
                        </m:r>
                      </m:e>
                      <m:sub>
                        <m:r>
                          <a:rPr lang="en-US" b="1" i="1">
                            <a:solidFill>
                              <a:schemeClr val="tx2"/>
                            </a:solidFill>
                            <a:latin typeface="Cambria Math"/>
                          </a:rPr>
                          <m:t>𝒆𝒍</m:t>
                        </m:r>
                      </m:sub>
                    </m:sSub>
                    <m:d>
                      <m:dPr>
                        <m:ctrlPr>
                          <a:rPr lang="en-US" b="1" i="1">
                            <a:solidFill>
                              <a:schemeClr val="tx2"/>
                            </a:solidFill>
                            <a:latin typeface="Cambria Math" panose="02040503050406030204" pitchFamily="18" charset="0"/>
                          </a:rPr>
                        </m:ctrlPr>
                      </m:dPr>
                      <m:e>
                        <m:r>
                          <a:rPr lang="en-US" b="1" i="1">
                            <a:solidFill>
                              <a:schemeClr val="tx2"/>
                            </a:solidFill>
                            <a:latin typeface="Cambria Math"/>
                            <a:ea typeface="Cambria Math"/>
                          </a:rPr>
                          <m:t>𝜺</m:t>
                        </m:r>
                      </m:e>
                    </m:d>
                    <m:r>
                      <a:rPr lang="en-US" b="1" i="1">
                        <a:latin typeface="Cambria Math"/>
                      </a:rPr>
                      <m:t>=</m:t>
                    </m:r>
                    <m:sSup>
                      <m:sSupPr>
                        <m:ctrlPr>
                          <a:rPr lang="en-US" b="1" i="1">
                            <a:latin typeface="Cambria Math" panose="02040503050406030204" pitchFamily="18" charset="0"/>
                          </a:rPr>
                        </m:ctrlPr>
                      </m:sSupPr>
                      <m:e>
                        <m:r>
                          <a:rPr lang="en-US" b="1" i="1">
                            <a:latin typeface="Cambria Math"/>
                          </a:rPr>
                          <m:t>𝒆</m:t>
                        </m:r>
                      </m:e>
                      <m:sup>
                        <m:r>
                          <a:rPr lang="en-US" b="1" i="1">
                            <a:latin typeface="Cambria Math"/>
                          </a:rPr>
                          <m:t>−&lt;</m:t>
                        </m:r>
                        <m:sSub>
                          <m:sSubPr>
                            <m:ctrlPr>
                              <a:rPr lang="en-US" b="1" i="1">
                                <a:latin typeface="Cambria Math" panose="02040503050406030204" pitchFamily="18" charset="0"/>
                              </a:rPr>
                            </m:ctrlPr>
                          </m:sSubPr>
                          <m:e>
                            <m:r>
                              <a:rPr lang="en-US" b="1" i="1">
                                <a:latin typeface="Cambria Math"/>
                              </a:rPr>
                              <m:t>𝑵</m:t>
                            </m:r>
                          </m:e>
                          <m:sub>
                            <m:r>
                              <a:rPr lang="en-US" b="1" i="1">
                                <a:latin typeface="Cambria Math"/>
                              </a:rPr>
                              <m:t>𝒄</m:t>
                            </m:r>
                          </m:sub>
                        </m:sSub>
                        <m:r>
                          <a:rPr lang="en-US" b="1" i="1">
                            <a:latin typeface="Cambria Math"/>
                          </a:rPr>
                          <m:t>&gt;</m:t>
                        </m:r>
                      </m:sup>
                    </m:sSup>
                    <m:r>
                      <a:rPr lang="en-US" b="1" i="1">
                        <a:latin typeface="Cambria Math"/>
                        <a:ea typeface="Cambria Math"/>
                      </a:rPr>
                      <m:t>𝜹</m:t>
                    </m:r>
                    <m:d>
                      <m:dPr>
                        <m:ctrlPr>
                          <a:rPr lang="en-US" b="1" i="1">
                            <a:latin typeface="Cambria Math" panose="02040503050406030204" pitchFamily="18" charset="0"/>
                            <a:ea typeface="Cambria Math"/>
                          </a:rPr>
                        </m:ctrlPr>
                      </m:dPr>
                      <m:e>
                        <m:r>
                          <a:rPr lang="en-US" b="1" i="1">
                            <a:latin typeface="Cambria Math"/>
                            <a:ea typeface="Cambria Math"/>
                          </a:rPr>
                          <m:t>𝜺</m:t>
                        </m:r>
                      </m:e>
                    </m:d>
                    <m:r>
                      <a:rPr lang="en-US" b="1" i="1">
                        <a:latin typeface="Cambria Math"/>
                      </a:rPr>
                      <m:t>+</m:t>
                    </m:r>
                    <m:r>
                      <a:rPr lang="en-US" b="1" i="1" smtClean="0">
                        <a:solidFill>
                          <a:schemeClr val="accent2"/>
                        </a:solidFill>
                        <a:latin typeface="Cambria Math"/>
                      </a:rPr>
                      <m:t>𝑵</m:t>
                    </m:r>
                    <m:sSup>
                      <m:sSupPr>
                        <m:ctrlPr>
                          <a:rPr lang="en-US" b="1" i="1">
                            <a:solidFill>
                              <a:schemeClr val="accent2"/>
                            </a:solidFill>
                            <a:latin typeface="Cambria Math" panose="02040503050406030204" pitchFamily="18" charset="0"/>
                          </a:rPr>
                        </m:ctrlPr>
                      </m:sSupPr>
                      <m:e>
                        <m:r>
                          <a:rPr lang="en-US" b="1" i="1">
                            <a:solidFill>
                              <a:schemeClr val="accent2"/>
                            </a:solidFill>
                            <a:latin typeface="Cambria Math"/>
                          </a:rPr>
                          <m:t>𝒆</m:t>
                        </m:r>
                      </m:e>
                      <m:sup>
                        <m:r>
                          <a:rPr lang="en-US" b="1" i="1">
                            <a:solidFill>
                              <a:schemeClr val="accent2"/>
                            </a:solidFill>
                            <a:latin typeface="Cambria Math"/>
                          </a:rPr>
                          <m:t>−</m:t>
                        </m:r>
                        <m:f>
                          <m:fPr>
                            <m:ctrlPr>
                              <a:rPr lang="en-US" b="1" i="1">
                                <a:solidFill>
                                  <a:schemeClr val="accent2"/>
                                </a:solidFill>
                                <a:latin typeface="Cambria Math" panose="02040503050406030204" pitchFamily="18" charset="0"/>
                              </a:rPr>
                            </m:ctrlPr>
                          </m:fPr>
                          <m:num>
                            <m:d>
                              <m:dPr>
                                <m:ctrlPr>
                                  <a:rPr lang="en-US" b="1" i="1">
                                    <a:solidFill>
                                      <a:schemeClr val="accent2"/>
                                    </a:solidFill>
                                    <a:latin typeface="Cambria Math" panose="02040503050406030204" pitchFamily="18" charset="0"/>
                                    <a:ea typeface="Cambria Math"/>
                                  </a:rPr>
                                </m:ctrlPr>
                              </m:dPr>
                              <m:e>
                                <m:r>
                                  <a:rPr lang="en-US" b="1" i="1">
                                    <a:solidFill>
                                      <a:schemeClr val="accent2"/>
                                    </a:solidFill>
                                    <a:latin typeface="Cambria Math"/>
                                    <a:ea typeface="Cambria Math"/>
                                  </a:rPr>
                                  <m:t>𝜺</m:t>
                                </m:r>
                                <m:r>
                                  <a:rPr lang="en-US" b="1" i="1">
                                    <a:solidFill>
                                      <a:schemeClr val="accent2"/>
                                    </a:solidFill>
                                    <a:latin typeface="Cambria Math"/>
                                    <a:ea typeface="Cambria Math"/>
                                  </a:rPr>
                                  <m:t>−</m:t>
                                </m:r>
                                <m:acc>
                                  <m:accPr>
                                    <m:chr m:val="̅"/>
                                    <m:ctrlPr>
                                      <a:rPr lang="en-US" b="1" i="1">
                                        <a:solidFill>
                                          <a:schemeClr val="accent2"/>
                                        </a:solidFill>
                                        <a:latin typeface="Cambria Math" panose="02040503050406030204" pitchFamily="18" charset="0"/>
                                        <a:ea typeface="Cambria Math"/>
                                      </a:rPr>
                                    </m:ctrlPr>
                                  </m:accPr>
                                  <m:e>
                                    <m:r>
                                      <a:rPr lang="en-US" b="1" i="1">
                                        <a:solidFill>
                                          <a:schemeClr val="accent2"/>
                                        </a:solidFill>
                                        <a:latin typeface="Cambria Math"/>
                                        <a:ea typeface="Cambria Math"/>
                                      </a:rPr>
                                      <m:t>𝜺</m:t>
                                    </m:r>
                                  </m:e>
                                </m:acc>
                              </m:e>
                            </m:d>
                          </m:num>
                          <m:den>
                            <m:r>
                              <a:rPr lang="en-US" b="1" i="1">
                                <a:solidFill>
                                  <a:schemeClr val="accent2"/>
                                </a:solidFill>
                                <a:latin typeface="Cambria Math"/>
                              </a:rPr>
                              <m:t>𝟒</m:t>
                            </m:r>
                            <m:r>
                              <a:rPr lang="en-US" b="1" i="1">
                                <a:solidFill>
                                  <a:schemeClr val="accent2"/>
                                </a:solidFill>
                                <a:latin typeface="Cambria Math"/>
                              </a:rPr>
                              <m:t>𝑻</m:t>
                            </m:r>
                            <m:acc>
                              <m:accPr>
                                <m:chr m:val="̅"/>
                                <m:ctrlPr>
                                  <a:rPr lang="en-US" i="1">
                                    <a:solidFill>
                                      <a:schemeClr val="accent2"/>
                                    </a:solidFill>
                                    <a:latin typeface="Cambria Math" panose="02040503050406030204" pitchFamily="18" charset="0"/>
                                    <a:ea typeface="Cambria Math"/>
                                  </a:rPr>
                                </m:ctrlPr>
                              </m:accPr>
                              <m:e>
                                <m:r>
                                  <a:rPr lang="en-US" i="1">
                                    <a:solidFill>
                                      <a:schemeClr val="accent2"/>
                                    </a:solidFill>
                                    <a:latin typeface="Cambria Math"/>
                                    <a:ea typeface="Cambria Math"/>
                                  </a:rPr>
                                  <m:t>𝜺</m:t>
                                </m:r>
                              </m:e>
                            </m:acc>
                          </m:den>
                        </m:f>
                      </m:sup>
                    </m:sSup>
                  </m:oMath>
                </a14:m>
                <a:endParaRPr lang="en-US" b="1" dirty="0"/>
              </a:p>
            </p:txBody>
          </p:sp>
        </mc:Choice>
        <mc:Fallback xmlns="">
          <p:sp>
            <p:nvSpPr>
              <p:cNvPr id="16" name="Content Placeholder 3"/>
              <p:cNvSpPr>
                <a:spLocks noGrp="1" noRot="1" noChangeAspect="1" noMove="1" noResize="1" noEditPoints="1" noAdjustHandles="1" noChangeArrowheads="1" noChangeShapeType="1" noTextEdit="1"/>
              </p:cNvSpPr>
              <p:nvPr>
                <p:ph sz="half" idx="2"/>
              </p:nvPr>
            </p:nvSpPr>
            <p:spPr>
              <a:xfrm>
                <a:off x="287524" y="3499320"/>
                <a:ext cx="8352928" cy="3098031"/>
              </a:xfrm>
              <a:blipFill rotWithShape="0">
                <a:blip r:embed="rId4"/>
                <a:stretch>
                  <a:fillRect l="-6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483768" y="4413260"/>
                <a:ext cx="3740768" cy="447687"/>
              </a:xfrm>
              <a:prstGeom prst="rect">
                <a:avLst/>
              </a:prstGeom>
            </p:spPr>
            <p:txBody>
              <a:bodyPr wrap="none">
                <a:spAutoFit/>
              </a:bodyPr>
              <a:lstStyle/>
              <a:p>
                <a:r>
                  <a:rPr lang="en-US" sz="2000" b="1" dirty="0" smtClean="0">
                    <a:solidFill>
                      <a:schemeClr val="accent2"/>
                    </a:solidFill>
                  </a:rPr>
                  <a:t> </a:t>
                </a:r>
                <a14:m>
                  <m:oMath xmlns:m="http://schemas.openxmlformats.org/officeDocument/2006/math">
                    <m:r>
                      <a:rPr lang="en-US" sz="2000" b="1" i="1">
                        <a:solidFill>
                          <a:schemeClr val="accent2"/>
                        </a:solidFill>
                        <a:latin typeface="Cambria Math"/>
                      </a:rPr>
                      <m:t>𝑷</m:t>
                    </m:r>
                    <m:d>
                      <m:dPr>
                        <m:ctrlPr>
                          <a:rPr lang="en-US" sz="2000" b="1" i="1">
                            <a:solidFill>
                              <a:schemeClr val="accent2"/>
                            </a:solidFill>
                            <a:latin typeface="Cambria Math" panose="02040503050406030204" pitchFamily="18" charset="0"/>
                          </a:rPr>
                        </m:ctrlPr>
                      </m:dPr>
                      <m:e>
                        <m:r>
                          <a:rPr lang="en-US" sz="2000" b="1" i="1">
                            <a:solidFill>
                              <a:schemeClr val="accent2"/>
                            </a:solidFill>
                            <a:latin typeface="Cambria Math"/>
                            <a:ea typeface="Cambria Math"/>
                          </a:rPr>
                          <m:t>𝜺</m:t>
                        </m:r>
                      </m:e>
                    </m:d>
                    <m:r>
                      <a:rPr lang="en-US" sz="2000" b="1" i="1">
                        <a:solidFill>
                          <a:schemeClr val="accent2"/>
                        </a:solidFill>
                        <a:latin typeface="Cambria Math"/>
                        <a:ea typeface="Cambria Math"/>
                      </a:rPr>
                      <m:t>=</m:t>
                    </m:r>
                    <m:nary>
                      <m:naryPr>
                        <m:limLoc m:val="undOvr"/>
                        <m:subHide m:val="on"/>
                        <m:supHide m:val="on"/>
                        <m:ctrlPr>
                          <a:rPr lang="en-US" sz="2000" b="1" i="1">
                            <a:solidFill>
                              <a:schemeClr val="accent2"/>
                            </a:solidFill>
                            <a:latin typeface="Cambria Math" panose="02040503050406030204" pitchFamily="18" charset="0"/>
                            <a:ea typeface="Cambria Math"/>
                          </a:rPr>
                        </m:ctrlPr>
                      </m:naryPr>
                      <m:sub/>
                      <m:sup/>
                      <m:e>
                        <m:r>
                          <a:rPr lang="en-US" sz="2000" b="1" i="1">
                            <a:solidFill>
                              <a:schemeClr val="accent2"/>
                            </a:solidFill>
                            <a:latin typeface="Cambria Math"/>
                            <a:ea typeface="Cambria Math"/>
                          </a:rPr>
                          <m:t>𝒅𝒙</m:t>
                        </m:r>
                        <m:r>
                          <a:rPr lang="en-US" sz="2000" b="1" i="1">
                            <a:solidFill>
                              <a:schemeClr val="accent2"/>
                            </a:solidFill>
                            <a:latin typeface="Cambria Math"/>
                            <a:ea typeface="Cambria Math"/>
                          </a:rPr>
                          <m:t> </m:t>
                        </m:r>
                        <m:sSub>
                          <m:sSubPr>
                            <m:ctrlPr>
                              <a:rPr lang="en-US" sz="2000" b="1" i="1">
                                <a:solidFill>
                                  <a:schemeClr val="accent2"/>
                                </a:solidFill>
                                <a:latin typeface="Cambria Math" panose="02040503050406030204" pitchFamily="18" charset="0"/>
                                <a:ea typeface="Cambria Math"/>
                              </a:rPr>
                            </m:ctrlPr>
                          </m:sSubPr>
                          <m:e>
                            <m:r>
                              <a:rPr lang="en-US" sz="2000" b="1" i="1">
                                <a:solidFill>
                                  <a:schemeClr val="accent2"/>
                                </a:solidFill>
                                <a:latin typeface="Cambria Math"/>
                                <a:ea typeface="Cambria Math"/>
                              </a:rPr>
                              <m:t>𝑷</m:t>
                            </m:r>
                          </m:e>
                          <m:sub>
                            <m:r>
                              <a:rPr lang="en-US" sz="2000" b="1" i="1">
                                <a:solidFill>
                                  <a:schemeClr val="accent2"/>
                                </a:solidFill>
                                <a:latin typeface="Cambria Math"/>
                                <a:ea typeface="Cambria Math"/>
                              </a:rPr>
                              <m:t>𝒓𝒂𝒅</m:t>
                            </m:r>
                          </m:sub>
                        </m:sSub>
                        <m:d>
                          <m:dPr>
                            <m:ctrlPr>
                              <a:rPr lang="en-US" sz="2000" b="1" i="1">
                                <a:solidFill>
                                  <a:schemeClr val="accent2"/>
                                </a:solidFill>
                                <a:latin typeface="Cambria Math" panose="02040503050406030204" pitchFamily="18" charset="0"/>
                                <a:ea typeface="Cambria Math"/>
                              </a:rPr>
                            </m:ctrlPr>
                          </m:dPr>
                          <m:e>
                            <m:r>
                              <a:rPr lang="en-US" sz="2000" b="1" i="1">
                                <a:solidFill>
                                  <a:schemeClr val="accent2"/>
                                </a:solidFill>
                                <a:latin typeface="Cambria Math"/>
                                <a:ea typeface="Cambria Math"/>
                              </a:rPr>
                              <m:t>𝜺</m:t>
                            </m:r>
                          </m:e>
                        </m:d>
                        <m:r>
                          <a:rPr lang="en-US" sz="2000" b="1" i="1">
                            <a:solidFill>
                              <a:schemeClr val="accent2"/>
                            </a:solidFill>
                            <a:latin typeface="Cambria Math"/>
                            <a:ea typeface="Cambria Math"/>
                          </a:rPr>
                          <m:t> </m:t>
                        </m:r>
                        <m:sSub>
                          <m:sSubPr>
                            <m:ctrlPr>
                              <a:rPr lang="en-US" sz="2000" b="1" i="1">
                                <a:solidFill>
                                  <a:schemeClr val="accent2"/>
                                </a:solidFill>
                                <a:latin typeface="Cambria Math" panose="02040503050406030204" pitchFamily="18" charset="0"/>
                                <a:ea typeface="Cambria Math"/>
                              </a:rPr>
                            </m:ctrlPr>
                          </m:sSubPr>
                          <m:e>
                            <m:r>
                              <a:rPr lang="en-US" sz="2000" b="1" i="1">
                                <a:solidFill>
                                  <a:schemeClr val="accent2"/>
                                </a:solidFill>
                                <a:latin typeface="Cambria Math"/>
                                <a:ea typeface="Cambria Math"/>
                              </a:rPr>
                              <m:t>𝑷</m:t>
                            </m:r>
                          </m:e>
                          <m:sub>
                            <m:r>
                              <a:rPr lang="en-US" sz="2000" b="1" i="1">
                                <a:solidFill>
                                  <a:schemeClr val="accent2"/>
                                </a:solidFill>
                                <a:latin typeface="Cambria Math"/>
                                <a:ea typeface="Cambria Math"/>
                              </a:rPr>
                              <m:t>𝒆𝒍</m:t>
                            </m:r>
                          </m:sub>
                        </m:sSub>
                        <m:r>
                          <a:rPr lang="en-US" sz="2000" b="1" i="1">
                            <a:solidFill>
                              <a:schemeClr val="accent2"/>
                            </a:solidFill>
                            <a:latin typeface="Cambria Math"/>
                            <a:ea typeface="Cambria Math"/>
                          </a:rPr>
                          <m:t>(</m:t>
                        </m:r>
                        <m:r>
                          <a:rPr lang="en-US" sz="2000" b="1" i="1">
                            <a:solidFill>
                              <a:schemeClr val="accent2"/>
                            </a:solidFill>
                            <a:latin typeface="Cambria Math"/>
                            <a:ea typeface="Cambria Math"/>
                          </a:rPr>
                          <m:t>𝒙</m:t>
                        </m:r>
                        <m:r>
                          <a:rPr lang="en-US" sz="2000" b="1" i="1">
                            <a:solidFill>
                              <a:schemeClr val="accent2"/>
                            </a:solidFill>
                            <a:latin typeface="Cambria Math"/>
                            <a:ea typeface="Cambria Math"/>
                          </a:rPr>
                          <m:t>−</m:t>
                        </m:r>
                        <m:r>
                          <a:rPr lang="en-US" sz="2000" b="1" i="1">
                            <a:solidFill>
                              <a:schemeClr val="accent2"/>
                            </a:solidFill>
                            <a:latin typeface="Cambria Math"/>
                            <a:ea typeface="Cambria Math"/>
                          </a:rPr>
                          <m:t>𝜺</m:t>
                        </m:r>
                        <m:r>
                          <a:rPr lang="en-US" sz="2000" b="1" i="1">
                            <a:solidFill>
                              <a:schemeClr val="accent2"/>
                            </a:solidFill>
                            <a:latin typeface="Cambria Math"/>
                            <a:ea typeface="Cambria Math"/>
                          </a:rPr>
                          <m:t>)</m:t>
                        </m:r>
                      </m:e>
                    </m:nary>
                  </m:oMath>
                </a14:m>
                <a:endParaRPr lang="en-US" sz="2000" dirty="0">
                  <a:solidFill>
                    <a:schemeClr val="accent2"/>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2483768" y="4413260"/>
                <a:ext cx="3740768" cy="447687"/>
              </a:xfrm>
              <a:prstGeom prst="rect">
                <a:avLst/>
              </a:prstGeom>
              <a:blipFill rotWithShape="0">
                <a:blip r:embed="rId5"/>
                <a:stretch>
                  <a:fillRect t="-141096" b="-201370"/>
                </a:stretch>
              </a:blipFill>
            </p:spPr>
            <p:txBody>
              <a:bodyPr/>
              <a:lstStyle/>
              <a:p>
                <a:r>
                  <a:rPr lang="en-US">
                    <a:noFill/>
                  </a:rPr>
                  <a:t> </a:t>
                </a:r>
              </a:p>
            </p:txBody>
          </p:sp>
        </mc:Fallback>
      </mc:AlternateContent>
      <p:sp>
        <p:nvSpPr>
          <p:cNvPr id="19" name="TextBox 18"/>
          <p:cNvSpPr txBox="1"/>
          <p:nvPr/>
        </p:nvSpPr>
        <p:spPr>
          <a:xfrm>
            <a:off x="6984268" y="4380742"/>
            <a:ext cx="2052228" cy="1077218"/>
          </a:xfrm>
          <a:prstGeom prst="rect">
            <a:avLst/>
          </a:prstGeom>
          <a:noFill/>
          <a:ln w="19050">
            <a:solidFill>
              <a:schemeClr val="accent6"/>
            </a:solidFill>
          </a:ln>
        </p:spPr>
        <p:txBody>
          <a:bodyPr wrap="square" rtlCol="0">
            <a:spAutoFit/>
          </a:bodyPr>
          <a:lstStyle/>
          <a:p>
            <a:r>
              <a:rPr lang="en-US" sz="1600" b="1" dirty="0" smtClean="0"/>
              <a:t>Poisson expansion of the number of INCOHERENTLY emitted gluons</a:t>
            </a:r>
            <a:endParaRPr lang="en-US" sz="1600" b="1" dirty="0"/>
          </a:p>
        </p:txBody>
      </p:sp>
      <p:sp>
        <p:nvSpPr>
          <p:cNvPr id="20" name="TextBox 19"/>
          <p:cNvSpPr txBox="1"/>
          <p:nvPr/>
        </p:nvSpPr>
        <p:spPr>
          <a:xfrm>
            <a:off x="6336196" y="6201308"/>
            <a:ext cx="2061462" cy="338554"/>
          </a:xfrm>
          <a:prstGeom prst="rect">
            <a:avLst/>
          </a:prstGeom>
          <a:noFill/>
          <a:ln w="19050">
            <a:solidFill>
              <a:schemeClr val="accent6"/>
            </a:solidFill>
          </a:ln>
        </p:spPr>
        <p:txBody>
          <a:bodyPr wrap="none" rtlCol="0">
            <a:spAutoFit/>
          </a:bodyPr>
          <a:lstStyle/>
          <a:p>
            <a:r>
              <a:rPr lang="en-US" sz="1600" b="1" dirty="0" smtClean="0"/>
              <a:t>Gaussian fluctuations</a:t>
            </a:r>
            <a:endParaRPr lang="en-US" sz="1600" b="1" dirty="0"/>
          </a:p>
        </p:txBody>
      </p:sp>
      <p:cxnSp>
        <p:nvCxnSpPr>
          <p:cNvPr id="22" name="Straight Arrow Connector 21"/>
          <p:cNvCxnSpPr>
            <a:stCxn id="20" idx="1"/>
          </p:cNvCxnSpPr>
          <p:nvPr/>
        </p:nvCxnSpPr>
        <p:spPr>
          <a:xfrm flipH="1" flipV="1">
            <a:off x="5224552" y="6093296"/>
            <a:ext cx="1111644" cy="277289"/>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9" idx="1"/>
          </p:cNvCxnSpPr>
          <p:nvPr/>
        </p:nvCxnSpPr>
        <p:spPr>
          <a:xfrm flipH="1">
            <a:off x="5112060" y="4919351"/>
            <a:ext cx="1872208" cy="237841"/>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38137" y="2852936"/>
            <a:ext cx="71287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375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908" y="1556792"/>
            <a:ext cx="3463400" cy="500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Geometry of the collision</a:t>
            </a:r>
            <a:endParaRPr lang="en-US" dirty="0"/>
          </a:p>
        </p:txBody>
      </p:sp>
      <p:sp>
        <p:nvSpPr>
          <p:cNvPr id="3" name="Text Placeholder 2"/>
          <p:cNvSpPr>
            <a:spLocks noGrp="1"/>
          </p:cNvSpPr>
          <p:nvPr>
            <p:ph type="body" idx="1"/>
          </p:nvPr>
        </p:nvSpPr>
        <p:spPr>
          <a:xfrm>
            <a:off x="228600" y="990600"/>
            <a:ext cx="5195308" cy="1123208"/>
          </a:xfrm>
        </p:spPr>
        <p:txBody>
          <a:bodyPr>
            <a:noAutofit/>
          </a:bodyPr>
          <a:lstStyle/>
          <a:p>
            <a:r>
              <a:rPr lang="en-US" dirty="0" err="1" smtClean="0"/>
              <a:t>Glauber</a:t>
            </a:r>
            <a:r>
              <a:rPr lang="en-US" dirty="0" smtClean="0"/>
              <a:t> </a:t>
            </a:r>
            <a:r>
              <a:rPr lang="en-US" dirty="0"/>
              <a:t>model </a:t>
            </a:r>
            <a:r>
              <a:rPr lang="en-US" dirty="0" smtClean="0"/>
              <a:t>is used to </a:t>
            </a:r>
            <a:r>
              <a:rPr lang="en-US" dirty="0"/>
              <a:t>compute number of binary collisions and participant </a:t>
            </a:r>
            <a:r>
              <a:rPr lang="en-US" dirty="0" smtClean="0"/>
              <a:t>nucleons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sz="half" idx="2"/>
              </p:nvPr>
            </p:nvSpPr>
            <p:spPr>
              <a:xfrm>
                <a:off x="215516" y="2119469"/>
                <a:ext cx="5387516" cy="4441879"/>
              </a:xfrm>
            </p:spPr>
            <p:txBody>
              <a:bodyPr>
                <a:normAutofit/>
              </a:bodyPr>
              <a:lstStyle/>
              <a:p>
                <a:endParaRPr lang="en-US" sz="1000" dirty="0" smtClean="0"/>
              </a:p>
              <a:p>
                <a:r>
                  <a:rPr lang="en-US" sz="2400" dirty="0" smtClean="0"/>
                  <a:t>Start from Wood-Saxon nuclear density profile…</a:t>
                </a:r>
              </a:p>
              <a:p>
                <a:pPr lvl="1"/>
                <a14:m>
                  <m:oMath xmlns:m="http://schemas.openxmlformats.org/officeDocument/2006/math">
                    <m:sSub>
                      <m:sSubPr>
                        <m:ctrlPr>
                          <a:rPr lang="en-US" sz="2400" b="1" i="1">
                            <a:latin typeface="Cambria Math" panose="02040503050406030204" pitchFamily="18" charset="0"/>
                          </a:rPr>
                        </m:ctrlPr>
                      </m:sSubPr>
                      <m:e>
                        <m:r>
                          <a:rPr lang="en-US" sz="2400" b="1" i="1">
                            <a:latin typeface="Cambria Math"/>
                            <a:ea typeface="Cambria Math"/>
                          </a:rPr>
                          <m:t>𝝆</m:t>
                        </m:r>
                      </m:e>
                      <m:sub>
                        <m:r>
                          <a:rPr lang="en-US" sz="2400" b="1" i="1">
                            <a:latin typeface="Cambria Math"/>
                          </a:rPr>
                          <m:t>𝑨</m:t>
                        </m:r>
                      </m:sub>
                    </m:sSub>
                    <m:d>
                      <m:dPr>
                        <m:ctrlPr>
                          <a:rPr lang="en-US" sz="2400" b="1" i="1">
                            <a:latin typeface="Cambria Math" panose="02040503050406030204" pitchFamily="18" charset="0"/>
                          </a:rPr>
                        </m:ctrlPr>
                      </m:dPr>
                      <m:e>
                        <m:r>
                          <a:rPr lang="en-US" sz="2400" b="1" i="1" smtClean="0">
                            <a:latin typeface="Cambria Math"/>
                          </a:rPr>
                          <m:t>𝒓</m:t>
                        </m:r>
                      </m:e>
                    </m:d>
                    <m:r>
                      <a:rPr lang="en-US" sz="2400" b="1" i="1">
                        <a:latin typeface="Cambria Math"/>
                        <a:ea typeface="Cambria Math"/>
                      </a:rPr>
                      <m:t>∝</m:t>
                    </m:r>
                    <m:sSup>
                      <m:sSupPr>
                        <m:ctrlPr>
                          <a:rPr lang="en-US" sz="2400" b="1" i="1" smtClean="0">
                            <a:latin typeface="Cambria Math" panose="02040503050406030204" pitchFamily="18" charset="0"/>
                            <a:ea typeface="Cambria Math"/>
                          </a:rPr>
                        </m:ctrlPr>
                      </m:sSupPr>
                      <m:e>
                        <m:r>
                          <a:rPr lang="en-US" sz="2400" b="1" i="1" smtClean="0">
                            <a:latin typeface="Cambria Math"/>
                            <a:ea typeface="Cambria Math"/>
                          </a:rPr>
                          <m:t>[</m:t>
                        </m:r>
                        <m:r>
                          <a:rPr lang="en-US" sz="2400" b="1" i="1" smtClean="0">
                            <a:latin typeface="Cambria Math"/>
                            <a:ea typeface="Cambria Math"/>
                          </a:rPr>
                          <m:t>𝟏</m:t>
                        </m:r>
                        <m:r>
                          <a:rPr lang="en-US" sz="2400" b="1" i="1" smtClean="0">
                            <a:latin typeface="Cambria Math"/>
                            <a:ea typeface="Cambria Math"/>
                          </a:rPr>
                          <m:t>+</m:t>
                        </m:r>
                        <m:r>
                          <a:rPr lang="en-US" sz="2400" b="1" i="1" smtClean="0">
                            <a:latin typeface="Cambria Math"/>
                            <a:ea typeface="Cambria Math"/>
                          </a:rPr>
                          <m:t>𝑬𝒙𝒑</m:t>
                        </m:r>
                        <m:r>
                          <a:rPr lang="en-US" sz="2400" b="1" i="1" smtClean="0">
                            <a:latin typeface="Cambria Math"/>
                            <a:ea typeface="Cambria Math"/>
                          </a:rPr>
                          <m:t>[(</m:t>
                        </m:r>
                        <m:r>
                          <a:rPr lang="en-US" sz="2400" b="1" i="1" smtClean="0">
                            <a:latin typeface="Cambria Math"/>
                            <a:ea typeface="Cambria Math"/>
                          </a:rPr>
                          <m:t>𝒓</m:t>
                        </m:r>
                        <m:r>
                          <a:rPr lang="en-US" sz="2400" b="1" i="1" smtClean="0">
                            <a:latin typeface="Cambria Math"/>
                            <a:ea typeface="Cambria Math"/>
                          </a:rPr>
                          <m:t>−</m:t>
                        </m:r>
                        <m:r>
                          <a:rPr lang="en-US" sz="2400" b="1" i="1" smtClean="0">
                            <a:latin typeface="Cambria Math"/>
                            <a:ea typeface="Cambria Math"/>
                          </a:rPr>
                          <m:t>𝑹</m:t>
                        </m:r>
                        <m:r>
                          <a:rPr lang="en-US" sz="2400" b="1" i="1" smtClean="0">
                            <a:latin typeface="Cambria Math"/>
                            <a:ea typeface="Cambria Math"/>
                          </a:rPr>
                          <m:t>)/</m:t>
                        </m:r>
                        <m:r>
                          <a:rPr lang="en-US" sz="2400" b="1" i="1" smtClean="0">
                            <a:latin typeface="Cambria Math"/>
                            <a:ea typeface="Cambria Math"/>
                          </a:rPr>
                          <m:t>𝒂</m:t>
                        </m:r>
                        <m:r>
                          <a:rPr lang="en-US" sz="2400" b="1" i="1" smtClean="0">
                            <a:latin typeface="Cambria Math"/>
                            <a:ea typeface="Cambria Math"/>
                          </a:rPr>
                          <m:t>]]</m:t>
                        </m:r>
                      </m:e>
                      <m:sup>
                        <m:r>
                          <a:rPr lang="en-US" sz="2400" b="1" i="1" smtClean="0">
                            <a:latin typeface="Cambria Math"/>
                            <a:ea typeface="Cambria Math"/>
                          </a:rPr>
                          <m:t>−</m:t>
                        </m:r>
                        <m:r>
                          <a:rPr lang="en-US" sz="2400" b="1" i="1" smtClean="0">
                            <a:latin typeface="Cambria Math"/>
                            <a:ea typeface="Cambria Math"/>
                          </a:rPr>
                          <m:t>𝟏</m:t>
                        </m:r>
                      </m:sup>
                    </m:sSup>
                  </m:oMath>
                </a14:m>
                <a:endParaRPr lang="en-US" sz="2400" b="1" dirty="0" smtClean="0"/>
              </a:p>
              <a:p>
                <a:pPr lvl="1"/>
                <a:endParaRPr lang="en-US" sz="1000" dirty="0" smtClean="0"/>
              </a:p>
              <a:p>
                <a:pPr lvl="1"/>
                <a14:m>
                  <m:oMath xmlns:m="http://schemas.openxmlformats.org/officeDocument/2006/math">
                    <m:sSub>
                      <m:sSubPr>
                        <m:ctrlPr>
                          <a:rPr lang="en-US" sz="2400" b="1" i="1" smtClean="0">
                            <a:latin typeface="Cambria Math" panose="02040503050406030204" pitchFamily="18" charset="0"/>
                          </a:rPr>
                        </m:ctrlPr>
                      </m:sSubPr>
                      <m:e>
                        <m:r>
                          <a:rPr lang="en-US" sz="2400" b="1" i="1">
                            <a:latin typeface="Cambria Math"/>
                          </a:rPr>
                          <m:t>𝑻</m:t>
                        </m:r>
                      </m:e>
                      <m:sub>
                        <m:r>
                          <a:rPr lang="en-US" sz="2400" b="1" i="1" smtClean="0">
                            <a:latin typeface="Cambria Math"/>
                          </a:rPr>
                          <m:t>𝑨</m:t>
                        </m:r>
                      </m:sub>
                    </m:sSub>
                    <m:d>
                      <m:dPr>
                        <m:ctrlPr>
                          <a:rPr lang="en-US" sz="2400" b="1" i="1">
                            <a:latin typeface="Cambria Math" panose="02040503050406030204" pitchFamily="18" charset="0"/>
                          </a:rPr>
                        </m:ctrlPr>
                      </m:dPr>
                      <m:e>
                        <m:r>
                          <a:rPr lang="en-US" sz="2400" b="1" i="1" smtClean="0">
                            <a:latin typeface="Cambria Math"/>
                          </a:rPr>
                          <m:t>𝒙</m:t>
                        </m:r>
                      </m:e>
                    </m:d>
                    <m:r>
                      <a:rPr lang="en-US" sz="2400" b="1" i="1">
                        <a:latin typeface="Cambria Math"/>
                      </a:rPr>
                      <m:t>=</m:t>
                    </m:r>
                    <m:nary>
                      <m:naryPr>
                        <m:limLoc m:val="undOvr"/>
                        <m:subHide m:val="on"/>
                        <m:supHide m:val="on"/>
                        <m:ctrlPr>
                          <a:rPr lang="en-US" sz="2400" b="1" i="1">
                            <a:latin typeface="Cambria Math" panose="02040503050406030204" pitchFamily="18" charset="0"/>
                          </a:rPr>
                        </m:ctrlPr>
                      </m:naryPr>
                      <m:sub/>
                      <m:sup/>
                      <m:e>
                        <m:r>
                          <a:rPr lang="en-US" sz="2400" b="1" i="1">
                            <a:latin typeface="Cambria Math"/>
                          </a:rPr>
                          <m:t>𝒅</m:t>
                        </m:r>
                        <m:r>
                          <a:rPr lang="en-US" sz="2400" b="1" i="1" smtClean="0">
                            <a:latin typeface="Cambria Math"/>
                          </a:rPr>
                          <m:t>𝒛</m:t>
                        </m:r>
                      </m:e>
                    </m:nary>
                    <m:sSub>
                      <m:sSubPr>
                        <m:ctrlPr>
                          <a:rPr lang="en-US" sz="2400" b="1" i="1">
                            <a:latin typeface="Cambria Math" panose="02040503050406030204" pitchFamily="18" charset="0"/>
                          </a:rPr>
                        </m:ctrlPr>
                      </m:sSubPr>
                      <m:e>
                        <m:r>
                          <a:rPr lang="en-US" sz="2400" b="1" i="1" smtClean="0">
                            <a:latin typeface="Cambria Math"/>
                            <a:ea typeface="Cambria Math"/>
                          </a:rPr>
                          <m:t>𝝆</m:t>
                        </m:r>
                      </m:e>
                      <m:sub>
                        <m:r>
                          <a:rPr lang="en-US" sz="2400" b="1" i="1">
                            <a:latin typeface="Cambria Math"/>
                          </a:rPr>
                          <m:t>𝑨</m:t>
                        </m:r>
                      </m:sub>
                    </m:sSub>
                    <m:r>
                      <a:rPr lang="en-US" sz="2400" b="1" i="1" smtClean="0">
                        <a:latin typeface="Cambria Math"/>
                      </a:rPr>
                      <m:t>(</m:t>
                    </m:r>
                    <m:r>
                      <a:rPr lang="en-US" sz="2400" b="1" i="1" smtClean="0">
                        <a:latin typeface="Cambria Math"/>
                      </a:rPr>
                      <m:t>𝒛</m:t>
                    </m:r>
                    <m:r>
                      <a:rPr lang="en-US" sz="2400" b="1" i="1" smtClean="0">
                        <a:latin typeface="Cambria Math"/>
                      </a:rPr>
                      <m:t>, </m:t>
                    </m:r>
                    <m:r>
                      <a:rPr lang="en-US" sz="2400" b="1" i="1" smtClean="0">
                        <a:latin typeface="Cambria Math"/>
                      </a:rPr>
                      <m:t>𝒙</m:t>
                    </m:r>
                    <m:r>
                      <a:rPr lang="en-US" sz="2400" b="1" i="1" smtClean="0">
                        <a:latin typeface="Cambria Math"/>
                      </a:rPr>
                      <m:t>)</m:t>
                    </m:r>
                  </m:oMath>
                </a14:m>
                <a:endParaRPr lang="en-US" sz="2400" b="1" dirty="0" smtClean="0"/>
              </a:p>
              <a:p>
                <a:pPr lvl="1"/>
                <a:endParaRPr lang="en-US" sz="1000" b="1" dirty="0" smtClean="0"/>
              </a:p>
              <a:p>
                <a:r>
                  <a:rPr lang="en-US" dirty="0" smtClean="0"/>
                  <a:t>…to obtain:</a:t>
                </a:r>
              </a:p>
              <a:p>
                <a:pPr lvl="1"/>
                <a:endParaRPr lang="en-US" sz="1000" dirty="0" smtClean="0"/>
              </a:p>
              <a:p>
                <a:pPr lvl="1"/>
                <a14:m>
                  <m:oMath xmlns:m="http://schemas.openxmlformats.org/officeDocument/2006/math">
                    <m:sSub>
                      <m:sSubPr>
                        <m:ctrlPr>
                          <a:rPr lang="en-US" sz="2400" b="1" i="1" smtClean="0">
                            <a:latin typeface="Cambria Math" panose="02040503050406030204" pitchFamily="18" charset="0"/>
                          </a:rPr>
                        </m:ctrlPr>
                      </m:sSubPr>
                      <m:e>
                        <m:r>
                          <a:rPr lang="en-US" sz="2400" b="1" i="1" smtClean="0">
                            <a:latin typeface="Cambria Math"/>
                            <a:ea typeface="Cambria Math"/>
                          </a:rPr>
                          <m:t>𝝆</m:t>
                        </m:r>
                      </m:e>
                      <m:sub>
                        <m:r>
                          <a:rPr lang="en-US" sz="2400" b="1" i="1" smtClean="0">
                            <a:latin typeface="Cambria Math"/>
                          </a:rPr>
                          <m:t>𝒃𝒊𝒏𝒂𝒓𝒚</m:t>
                        </m:r>
                      </m:sub>
                    </m:sSub>
                    <m:d>
                      <m:dPr>
                        <m:ctrlPr>
                          <a:rPr lang="en-US" sz="2400" b="1" i="1" smtClean="0">
                            <a:latin typeface="Cambria Math" panose="02040503050406030204" pitchFamily="18" charset="0"/>
                          </a:rPr>
                        </m:ctrlPr>
                      </m:dPr>
                      <m:e>
                        <m:r>
                          <a:rPr lang="en-US" sz="2400" b="1" i="1" smtClean="0">
                            <a:latin typeface="Cambria Math"/>
                          </a:rPr>
                          <m:t>𝒙</m:t>
                        </m:r>
                        <m:r>
                          <a:rPr lang="en-US" sz="2400" b="1" i="1" smtClean="0">
                            <a:latin typeface="Cambria Math"/>
                          </a:rPr>
                          <m:t>,</m:t>
                        </m:r>
                        <m:r>
                          <a:rPr lang="en-US" sz="2400" b="1" i="1" smtClean="0">
                            <a:latin typeface="Cambria Math"/>
                          </a:rPr>
                          <m:t>𝒃</m:t>
                        </m:r>
                      </m:e>
                    </m:d>
                  </m:oMath>
                </a14:m>
                <a:endParaRPr lang="en-US" sz="2400" b="1" dirty="0" smtClean="0"/>
              </a:p>
              <a:p>
                <a:pPr lvl="1"/>
                <a:endParaRPr lang="en-US" sz="1000" dirty="0" smtClean="0"/>
              </a:p>
              <a:p>
                <a:pPr lvl="1"/>
                <a14:m>
                  <m:oMath xmlns:m="http://schemas.openxmlformats.org/officeDocument/2006/math">
                    <m:sSub>
                      <m:sSubPr>
                        <m:ctrlPr>
                          <a:rPr lang="en-US" sz="2400" b="1" i="1">
                            <a:latin typeface="Cambria Math" panose="02040503050406030204" pitchFamily="18" charset="0"/>
                          </a:rPr>
                        </m:ctrlPr>
                      </m:sSubPr>
                      <m:e>
                        <m:r>
                          <a:rPr lang="en-US" sz="2400" b="1" i="1">
                            <a:latin typeface="Cambria Math"/>
                            <a:ea typeface="Cambria Math"/>
                          </a:rPr>
                          <m:t>𝝆</m:t>
                        </m:r>
                      </m:e>
                      <m:sub>
                        <m:r>
                          <a:rPr lang="en-US" sz="2400" b="1" i="1" smtClean="0">
                            <a:latin typeface="Cambria Math"/>
                            <a:ea typeface="Cambria Math"/>
                          </a:rPr>
                          <m:t>𝒑𝒂𝒓𝒕𝒊𝒄𝒊𝒑𝒂𝒏𝒕𝒔</m:t>
                        </m:r>
                      </m:sub>
                    </m:sSub>
                    <m:d>
                      <m:dPr>
                        <m:ctrlPr>
                          <a:rPr lang="en-US" sz="2400" b="1" i="1">
                            <a:latin typeface="Cambria Math" panose="02040503050406030204" pitchFamily="18" charset="0"/>
                          </a:rPr>
                        </m:ctrlPr>
                      </m:dPr>
                      <m:e>
                        <m:r>
                          <a:rPr lang="en-US" sz="2400" b="1" i="1">
                            <a:latin typeface="Cambria Math"/>
                          </a:rPr>
                          <m:t>𝒙</m:t>
                        </m:r>
                        <m:r>
                          <a:rPr lang="en-US" sz="2400" b="1" i="1" smtClean="0">
                            <a:latin typeface="Cambria Math"/>
                          </a:rPr>
                          <m:t>,</m:t>
                        </m:r>
                        <m:r>
                          <a:rPr lang="en-US" sz="2400" b="1" i="1" smtClean="0">
                            <a:latin typeface="Cambria Math"/>
                          </a:rPr>
                          <m:t>𝒃</m:t>
                        </m:r>
                      </m:e>
                    </m:d>
                  </m:oMath>
                </a14:m>
                <a:endParaRPr lang="en-US" sz="2400" b="1" i="1" dirty="0" smtClean="0">
                  <a:latin typeface="Cambria Math"/>
                </a:endParaRPr>
              </a:p>
            </p:txBody>
          </p:sp>
        </mc:Choice>
        <mc:Fallback xmlns="">
          <p:sp>
            <p:nvSpPr>
              <p:cNvPr id="7" name="Content Placeholder 6"/>
              <p:cNvSpPr>
                <a:spLocks noGrp="1" noRot="1" noChangeAspect="1" noMove="1" noResize="1" noEditPoints="1" noAdjustHandles="1" noChangeArrowheads="1" noChangeShapeType="1" noTextEdit="1"/>
              </p:cNvSpPr>
              <p:nvPr>
                <p:ph sz="half" idx="2"/>
              </p:nvPr>
            </p:nvSpPr>
            <p:spPr>
              <a:xfrm>
                <a:off x="215516" y="2119469"/>
                <a:ext cx="5387516" cy="4441879"/>
              </a:xfrm>
              <a:blipFill rotWithShape="0">
                <a:blip r:embed="rId3"/>
                <a:stretch>
                  <a:fillRect l="-1471" r="-2828"/>
                </a:stretch>
              </a:blipFill>
            </p:spPr>
            <p:txBody>
              <a:bodyPr/>
              <a:lstStyle/>
              <a:p>
                <a:r>
                  <a:rPr lang="en-US">
                    <a:noFill/>
                  </a:rPr>
                  <a:t> </a:t>
                </a:r>
              </a:p>
            </p:txBody>
          </p:sp>
        </mc:Fallback>
      </mc:AlternateContent>
      <p:sp>
        <p:nvSpPr>
          <p:cNvPr id="8" name="TextBox 7"/>
          <p:cNvSpPr txBox="1"/>
          <p:nvPr/>
        </p:nvSpPr>
        <p:spPr>
          <a:xfrm>
            <a:off x="7391400" y="2113808"/>
            <a:ext cx="694421" cy="369332"/>
          </a:xfrm>
          <a:prstGeom prst="rect">
            <a:avLst/>
          </a:prstGeom>
          <a:noFill/>
        </p:spPr>
        <p:txBody>
          <a:bodyPr wrap="none" rtlCol="0">
            <a:spAutoFit/>
          </a:bodyPr>
          <a:lstStyle/>
          <a:p>
            <a:r>
              <a:rPr lang="en-US" dirty="0" err="1" smtClean="0"/>
              <a:t>AuAu</a:t>
            </a:r>
            <a:endParaRPr lang="en-US" dirty="0"/>
          </a:p>
        </p:txBody>
      </p:sp>
    </p:spTree>
    <p:extLst>
      <p:ext uri="{BB962C8B-B14F-4D97-AF65-F5344CB8AC3E}">
        <p14:creationId xmlns:p14="http://schemas.microsoft.com/office/powerpoint/2010/main" val="9272738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4864"/>
            <a:ext cx="4334991" cy="4279819"/>
          </a:xfrm>
          <a:prstGeom prst="rect">
            <a:avLst/>
          </a:prstGeom>
        </p:spPr>
      </p:pic>
      <p:sp>
        <p:nvSpPr>
          <p:cNvPr id="2" name="Title 1"/>
          <p:cNvSpPr>
            <a:spLocks noGrp="1"/>
          </p:cNvSpPr>
          <p:nvPr>
            <p:ph type="title"/>
          </p:nvPr>
        </p:nvSpPr>
        <p:spPr/>
        <p:txBody>
          <a:bodyPr/>
          <a:lstStyle/>
          <a:p>
            <a:r>
              <a:rPr lang="it-IT" dirty="0" smtClean="0"/>
              <a:t>k</a:t>
            </a:r>
            <a:r>
              <a:rPr lang="it-IT" baseline="-25000" dirty="0" smtClean="0"/>
              <a:t>T</a:t>
            </a:r>
            <a:r>
              <a:rPr lang="en-US" dirty="0" smtClean="0"/>
              <a:t> sensitivity</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600075" y="837235"/>
                <a:ext cx="7991475" cy="2211425"/>
              </a:xfrm>
            </p:spPr>
            <p:txBody>
              <a:bodyPr>
                <a:normAutofit/>
              </a:bodyPr>
              <a:lstStyle/>
              <a:p>
                <a:r>
                  <a:rPr lang="en-US" sz="2200" dirty="0" smtClean="0"/>
                  <a:t>Collinear approximation:     </a:t>
                </a:r>
                <a14:m>
                  <m:oMath xmlns:m="http://schemas.openxmlformats.org/officeDocument/2006/math">
                    <m:sSub>
                      <m:sSubPr>
                        <m:ctrlPr>
                          <a:rPr lang="en-US" sz="2200" i="1" dirty="0" smtClean="0">
                            <a:latin typeface="Cambria Math" panose="02040503050406030204" pitchFamily="18" charset="0"/>
                          </a:rPr>
                        </m:ctrlPr>
                      </m:sSubPr>
                      <m:e>
                        <m:r>
                          <a:rPr lang="en-US" sz="2200" b="1" i="1" dirty="0" smtClean="0">
                            <a:latin typeface="Cambria Math"/>
                          </a:rPr>
                          <m:t>𝒙</m:t>
                        </m:r>
                      </m:e>
                      <m:sub>
                        <m:r>
                          <a:rPr lang="en-US" sz="2200" b="1" i="1" smtClean="0">
                            <a:latin typeface="Cambria Math"/>
                          </a:rPr>
                          <m:t>𝑬</m:t>
                        </m:r>
                      </m:sub>
                    </m:sSub>
                    <m:r>
                      <a:rPr lang="en-US" sz="2200" b="1" i="1" smtClean="0">
                        <a:latin typeface="Cambria Math"/>
                      </a:rPr>
                      <m:t>=</m:t>
                    </m:r>
                    <m:sSub>
                      <m:sSubPr>
                        <m:ctrlPr>
                          <a:rPr lang="en-US" sz="2200" i="1" smtClean="0">
                            <a:latin typeface="Cambria Math" panose="02040503050406030204" pitchFamily="18" charset="0"/>
                          </a:rPr>
                        </m:ctrlPr>
                      </m:sSubPr>
                      <m:e>
                        <m:r>
                          <a:rPr lang="en-US" sz="2200" b="1" i="1" smtClean="0">
                            <a:latin typeface="Cambria Math"/>
                          </a:rPr>
                          <m:t>𝒙</m:t>
                        </m:r>
                      </m:e>
                      <m:sub>
                        <m:r>
                          <a:rPr lang="en-US" sz="2200" b="1" i="1" smtClean="0">
                            <a:latin typeface="Cambria Math"/>
                          </a:rPr>
                          <m:t>+</m:t>
                        </m:r>
                      </m:sub>
                    </m:sSub>
                    <m:d>
                      <m:dPr>
                        <m:ctrlPr>
                          <a:rPr lang="en-US" sz="2200" i="1" smtClean="0">
                            <a:latin typeface="Cambria Math" panose="02040503050406030204" pitchFamily="18" charset="0"/>
                          </a:rPr>
                        </m:ctrlPr>
                      </m:dPr>
                      <m:e>
                        <m:r>
                          <a:rPr lang="en-US" sz="2200" i="1" smtClean="0">
                            <a:latin typeface="Cambria Math"/>
                          </a:rPr>
                          <m:t>1</m:t>
                        </m:r>
                        <m:r>
                          <a:rPr lang="en-US" sz="2200" b="1" i="1" smtClean="0">
                            <a:latin typeface="Cambria Math"/>
                          </a:rPr>
                          <m:t>+</m:t>
                        </m:r>
                        <m:r>
                          <a:rPr lang="en-US" sz="2200" b="0" i="1" smtClean="0">
                            <a:latin typeface="Cambria Math"/>
                          </a:rPr>
                          <m:t>𝑂</m:t>
                        </m:r>
                        <m:sSup>
                          <m:sSupPr>
                            <m:ctrlPr>
                              <a:rPr lang="en-US" sz="2200" i="1" smtClean="0">
                                <a:latin typeface="Cambria Math" panose="02040503050406030204" pitchFamily="18" charset="0"/>
                              </a:rPr>
                            </m:ctrlPr>
                          </m:sSupPr>
                          <m:e>
                            <m:d>
                              <m:dPr>
                                <m:ctrlPr>
                                  <a:rPr lang="en-US" sz="2200" i="1" smtClean="0">
                                    <a:latin typeface="Cambria Math" panose="02040503050406030204" pitchFamily="18" charset="0"/>
                                  </a:rPr>
                                </m:ctrlPr>
                              </m:dPr>
                              <m:e>
                                <m:f>
                                  <m:fPr>
                                    <m:ctrlPr>
                                      <a:rPr lang="en-US" sz="2200" i="1" smtClean="0">
                                        <a:latin typeface="Cambria Math" panose="02040503050406030204" pitchFamily="18" charset="0"/>
                                      </a:rPr>
                                    </m:ctrlPr>
                                  </m:fPr>
                                  <m:num>
                                    <m:sSub>
                                      <m:sSubPr>
                                        <m:ctrlPr>
                                          <a:rPr lang="en-US" sz="2200" i="1" smtClean="0">
                                            <a:latin typeface="Cambria Math" panose="02040503050406030204" pitchFamily="18" charset="0"/>
                                          </a:rPr>
                                        </m:ctrlPr>
                                      </m:sSubPr>
                                      <m:e>
                                        <m:r>
                                          <a:rPr lang="en-US" sz="2200" b="1" i="1" smtClean="0">
                                            <a:latin typeface="Cambria Math"/>
                                          </a:rPr>
                                          <m:t>𝒌</m:t>
                                        </m:r>
                                      </m:e>
                                      <m:sub>
                                        <m:r>
                                          <a:rPr lang="en-US" sz="2200" b="1" i="1" smtClean="0">
                                            <a:latin typeface="Cambria Math"/>
                                          </a:rPr>
                                          <m:t>𝑻</m:t>
                                        </m:r>
                                      </m:sub>
                                    </m:sSub>
                                  </m:num>
                                  <m:den>
                                    <m:sSub>
                                      <m:sSubPr>
                                        <m:ctrlPr>
                                          <a:rPr lang="en-US" sz="2200" i="1" smtClean="0">
                                            <a:latin typeface="Cambria Math" panose="02040503050406030204" pitchFamily="18" charset="0"/>
                                          </a:rPr>
                                        </m:ctrlPr>
                                      </m:sSubPr>
                                      <m:e>
                                        <m:r>
                                          <a:rPr lang="en-US" sz="2200" b="1" i="1" smtClean="0">
                                            <a:latin typeface="Cambria Math"/>
                                          </a:rPr>
                                          <m:t>𝒙</m:t>
                                        </m:r>
                                      </m:e>
                                      <m:sub>
                                        <m:r>
                                          <a:rPr lang="en-US" sz="2200" b="1" i="1" smtClean="0">
                                            <a:latin typeface="Cambria Math"/>
                                          </a:rPr>
                                          <m:t>+</m:t>
                                        </m:r>
                                      </m:sub>
                                    </m:sSub>
                                    <m:sSup>
                                      <m:sSupPr>
                                        <m:ctrlPr>
                                          <a:rPr lang="en-US" sz="2200" i="1" smtClean="0">
                                            <a:latin typeface="Cambria Math" panose="02040503050406030204" pitchFamily="18" charset="0"/>
                                          </a:rPr>
                                        </m:ctrlPr>
                                      </m:sSupPr>
                                      <m:e>
                                        <m:r>
                                          <a:rPr lang="en-US" sz="2200" b="1" i="1" smtClean="0">
                                            <a:latin typeface="Cambria Math"/>
                                          </a:rPr>
                                          <m:t>𝑬</m:t>
                                        </m:r>
                                      </m:e>
                                      <m:sup>
                                        <m:r>
                                          <a:rPr lang="en-US" sz="2200" b="1" i="1" smtClean="0">
                                            <a:latin typeface="Cambria Math"/>
                                          </a:rPr>
                                          <m:t>+</m:t>
                                        </m:r>
                                      </m:sup>
                                    </m:sSup>
                                  </m:den>
                                </m:f>
                              </m:e>
                            </m:d>
                          </m:e>
                          <m:sup>
                            <m:r>
                              <a:rPr lang="en-US" sz="2200" b="1" i="1" smtClean="0">
                                <a:latin typeface="Cambria Math"/>
                              </a:rPr>
                              <m:t>𝟐</m:t>
                            </m:r>
                          </m:sup>
                        </m:sSup>
                      </m:e>
                    </m:d>
                  </m:oMath>
                </a14:m>
                <a:endParaRPr lang="en-US" sz="2200" dirty="0" smtClean="0"/>
              </a:p>
              <a:p>
                <a:pPr lvl="1"/>
                <a:r>
                  <a:rPr lang="en-US" sz="2200" dirty="0" smtClean="0"/>
                  <a:t>DGLV formula has the same functional form for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𝑥</m:t>
                        </m:r>
                      </m:e>
                      <m:sub>
                        <m:r>
                          <a:rPr lang="en-US" sz="2200" i="1" smtClean="0">
                            <a:latin typeface="Cambria Math"/>
                          </a:rPr>
                          <m:t>𝐸</m:t>
                        </m:r>
                      </m:sub>
                    </m:sSub>
                  </m:oMath>
                </a14:m>
                <a:r>
                  <a:rPr lang="en-US" sz="2200" dirty="0" smtClean="0"/>
                  <a:t> or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𝑥</m:t>
                        </m:r>
                      </m:e>
                      <m:sub>
                        <m:r>
                          <a:rPr lang="en-US" sz="2200" i="1" smtClean="0">
                            <a:latin typeface="Cambria Math"/>
                          </a:rPr>
                          <m:t>+</m:t>
                        </m:r>
                      </m:sub>
                    </m:sSub>
                  </m:oMath>
                </a14:m>
                <a:endParaRPr lang="en-US" sz="2200"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600075" y="837235"/>
                <a:ext cx="7991475" cy="2211425"/>
              </a:xfrm>
              <a:blipFill rotWithShape="0">
                <a:blip r:embed="rId3"/>
                <a:stretch>
                  <a:fillRect l="-839"/>
                </a:stretch>
              </a:blipFill>
            </p:spPr>
            <p:txBody>
              <a:bodyPr/>
              <a:lstStyle/>
              <a:p>
                <a:r>
                  <a:rPr lang="en-US">
                    <a:noFill/>
                  </a:rPr>
                  <a:t> </a:t>
                </a:r>
              </a:p>
            </p:txBody>
          </p:sp>
        </mc:Fallback>
      </mc:AlternateContent>
      <p:grpSp>
        <p:nvGrpSpPr>
          <p:cNvPr id="4" name="Group 3"/>
          <p:cNvGrpSpPr/>
          <p:nvPr/>
        </p:nvGrpSpPr>
        <p:grpSpPr>
          <a:xfrm>
            <a:off x="4211099" y="3176895"/>
            <a:ext cx="4831939" cy="2426020"/>
            <a:chOff x="4218786" y="3257766"/>
            <a:chExt cx="4831939" cy="2426020"/>
          </a:xfrm>
        </p:grpSpPr>
        <p:pic>
          <p:nvPicPr>
            <p:cNvPr id="512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786" y="4124543"/>
              <a:ext cx="4831939" cy="15592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4100" y="3257766"/>
              <a:ext cx="3476625" cy="866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8651935" y="4828282"/>
              <a:ext cx="384398" cy="67777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21" name="TextBox 20"/>
          <p:cNvSpPr txBox="1"/>
          <p:nvPr/>
        </p:nvSpPr>
        <p:spPr>
          <a:xfrm>
            <a:off x="600075" y="2420888"/>
            <a:ext cx="2505814" cy="369332"/>
          </a:xfrm>
          <a:prstGeom prst="rect">
            <a:avLst/>
          </a:prstGeom>
          <a:noFill/>
        </p:spPr>
        <p:txBody>
          <a:bodyPr wrap="none" rtlCol="0">
            <a:spAutoFit/>
          </a:bodyPr>
          <a:lstStyle/>
          <a:p>
            <a:r>
              <a:rPr lang="en-US" dirty="0" smtClean="0"/>
              <a:t>20 </a:t>
            </a:r>
            <a:r>
              <a:rPr lang="en-US" dirty="0" err="1" smtClean="0"/>
              <a:t>GeV</a:t>
            </a:r>
            <a:r>
              <a:rPr lang="en-US" dirty="0" smtClean="0"/>
              <a:t>, L = 5, light quark</a:t>
            </a:r>
            <a:endParaRPr lang="en-US" dirty="0"/>
          </a:p>
        </p:txBody>
      </p:sp>
    </p:spTree>
    <p:extLst>
      <p:ext uri="{BB962C8B-B14F-4D97-AF65-F5344CB8AC3E}">
        <p14:creationId xmlns:p14="http://schemas.microsoft.com/office/powerpoint/2010/main" val="275672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Holographic models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976" y="3032956"/>
            <a:ext cx="5624047" cy="3109229"/>
          </a:xfrm>
          <a:prstGeom prst="rect">
            <a:avLst/>
          </a:prstGeom>
        </p:spPr>
      </p:pic>
      <p:sp>
        <p:nvSpPr>
          <p:cNvPr id="4" name="Content Placeholder 2"/>
          <p:cNvSpPr txBox="1">
            <a:spLocks/>
          </p:cNvSpPr>
          <p:nvPr/>
        </p:nvSpPr>
        <p:spPr>
          <a:xfrm>
            <a:off x="228600" y="1160748"/>
            <a:ext cx="8686800" cy="1584176"/>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err="1" smtClean="0"/>
              <a:t>AdS</a:t>
            </a:r>
            <a:r>
              <a:rPr lang="en-US" sz="2400" b="1" dirty="0" smtClean="0"/>
              <a:t>/CFT correspondence</a:t>
            </a:r>
            <a:r>
              <a:rPr lang="en-US" sz="2400" dirty="0" smtClean="0"/>
              <a:t>: strong coupling between jet and medium</a:t>
            </a:r>
          </a:p>
          <a:p>
            <a:r>
              <a:rPr lang="en-US" sz="2400" dirty="0" smtClean="0"/>
              <a:t>The energy loss of a </a:t>
            </a:r>
            <a:r>
              <a:rPr lang="en-US" sz="2400" dirty="0" err="1" smtClean="0"/>
              <a:t>parton</a:t>
            </a:r>
            <a:r>
              <a:rPr lang="en-US" sz="2400" dirty="0" smtClean="0"/>
              <a:t> quenched in a thermal plasma is described by the dynamics of its dual classical string moving in a five-dimensional </a:t>
            </a:r>
            <a:r>
              <a:rPr lang="en-US" sz="2400" dirty="0" err="1" smtClean="0"/>
              <a:t>AdS</a:t>
            </a:r>
            <a:r>
              <a:rPr lang="en-US" sz="2400" dirty="0" smtClean="0"/>
              <a:t> space with a black hole</a:t>
            </a:r>
          </a:p>
        </p:txBody>
      </p:sp>
    </p:spTree>
    <p:extLst>
      <p:ext uri="{BB962C8B-B14F-4D97-AF65-F5344CB8AC3E}">
        <p14:creationId xmlns:p14="http://schemas.microsoft.com/office/powerpoint/2010/main" val="252753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Jet quenching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3508" y="1124744"/>
                <a:ext cx="8928992" cy="5334000"/>
              </a:xfrm>
            </p:spPr>
            <p:txBody>
              <a:bodyPr>
                <a:normAutofit/>
              </a:bodyPr>
              <a:lstStyle/>
              <a:p>
                <a:r>
                  <a:rPr lang="en-US" sz="2400" b="1" dirty="0" smtClean="0"/>
                  <a:t>Radiative</a:t>
                </a:r>
              </a:p>
              <a:p>
                <a:endParaRPr lang="en-US" sz="500" b="1" dirty="0"/>
              </a:p>
              <a:p>
                <a:r>
                  <a:rPr lang="en-US" sz="1800" dirty="0" smtClean="0">
                    <a:solidFill>
                      <a:schemeClr val="tx1">
                        <a:lumMod val="75000"/>
                        <a:lumOff val="25000"/>
                      </a:schemeClr>
                    </a:solidFill>
                  </a:rPr>
                  <a:t>(Soft </a:t>
                </a:r>
                <a:r>
                  <a:rPr lang="en-US" sz="1800" dirty="0" err="1" smtClean="0">
                    <a:solidFill>
                      <a:schemeClr val="tx1">
                        <a:lumMod val="75000"/>
                        <a:lumOff val="25000"/>
                      </a:schemeClr>
                    </a:solidFill>
                  </a:rPr>
                  <a:t>eikonal</a:t>
                </a:r>
                <a:r>
                  <a:rPr lang="en-US" sz="1800" dirty="0" smtClean="0">
                    <a:solidFill>
                      <a:schemeClr val="tx1">
                        <a:lumMod val="75000"/>
                        <a:lumOff val="25000"/>
                      </a:schemeClr>
                    </a:solidFill>
                  </a:rPr>
                  <a:t> approximation, incoherent multiple gluon emission)</a:t>
                </a:r>
              </a:p>
              <a:p>
                <a:endParaRPr lang="en-US" sz="500" b="1" dirty="0" smtClean="0"/>
              </a:p>
              <a:p>
                <a:pPr lvl="1"/>
                <a:r>
                  <a:rPr lang="en-US" sz="2400" dirty="0" smtClean="0">
                    <a:solidFill>
                      <a:schemeClr val="accent2"/>
                    </a:solidFill>
                  </a:rPr>
                  <a:t>Opacity expansion</a:t>
                </a:r>
              </a:p>
              <a:p>
                <a:pPr lvl="2"/>
                <a:r>
                  <a:rPr lang="en-US" sz="2000" dirty="0" smtClean="0"/>
                  <a:t>Thin plasma approximation</a:t>
                </a:r>
              </a:p>
              <a:p>
                <a:pPr lvl="2"/>
                <a:r>
                  <a:rPr lang="en-US" sz="2000" dirty="0" smtClean="0"/>
                  <a:t>Includes the hard tails of the transferred momentum distribution</a:t>
                </a:r>
              </a:p>
              <a:p>
                <a:pPr lvl="2"/>
                <a:r>
                  <a:rPr lang="en-US" sz="2000" dirty="0" smtClean="0"/>
                  <a:t>Medium described by density </a:t>
                </a:r>
                <a14:m>
                  <m:oMath xmlns:m="http://schemas.openxmlformats.org/officeDocument/2006/math">
                    <m:sSub>
                      <m:sSubPr>
                        <m:ctrlPr>
                          <a:rPr lang="en-US" sz="2000" b="1" i="1">
                            <a:solidFill>
                              <a:schemeClr val="accent3"/>
                            </a:solidFill>
                            <a:latin typeface="Cambria Math" panose="02040503050406030204" pitchFamily="18" charset="0"/>
                            <a:ea typeface="Cambria Math" panose="02040503050406030204" pitchFamily="18" charset="0"/>
                          </a:rPr>
                        </m:ctrlPr>
                      </m:sSubPr>
                      <m:e>
                        <m:r>
                          <a:rPr lang="en-US" sz="2000" b="1" i="1">
                            <a:solidFill>
                              <a:schemeClr val="accent3"/>
                            </a:solidFill>
                            <a:latin typeface="Cambria Math" panose="02040503050406030204" pitchFamily="18" charset="0"/>
                            <a:ea typeface="Cambria Math" panose="02040503050406030204" pitchFamily="18" charset="0"/>
                          </a:rPr>
                          <m:t>𝝆</m:t>
                        </m:r>
                      </m:e>
                      <m:sub>
                        <m:r>
                          <a:rPr lang="en-US" sz="2000" b="1" i="1">
                            <a:solidFill>
                              <a:schemeClr val="accent3"/>
                            </a:solidFill>
                            <a:latin typeface="Cambria Math" panose="02040503050406030204" pitchFamily="18" charset="0"/>
                            <a:ea typeface="Cambria Math" panose="02040503050406030204" pitchFamily="18" charset="0"/>
                          </a:rPr>
                          <m:t>𝑸𝑮𝑷</m:t>
                        </m:r>
                      </m:sub>
                    </m:sSub>
                  </m:oMath>
                </a14:m>
                <a:r>
                  <a:rPr lang="en-US" sz="2000" dirty="0" smtClean="0"/>
                  <a:t> and Debye screening mass </a:t>
                </a:r>
                <a14:m>
                  <m:oMath xmlns:m="http://schemas.openxmlformats.org/officeDocument/2006/math">
                    <m:sSub>
                      <m:sSubPr>
                        <m:ctrlPr>
                          <a:rPr lang="en-US" sz="2000" b="1" i="1" smtClean="0">
                            <a:solidFill>
                              <a:schemeClr val="accent6"/>
                            </a:solidFill>
                            <a:latin typeface="Cambria Math" panose="02040503050406030204" pitchFamily="18" charset="0"/>
                            <a:ea typeface="Cambria Math" panose="02040503050406030204" pitchFamily="18" charset="0"/>
                          </a:rPr>
                        </m:ctrlPr>
                      </m:sSubPr>
                      <m:e>
                        <m:r>
                          <a:rPr lang="en-US" sz="2000" b="1" i="1">
                            <a:solidFill>
                              <a:schemeClr val="accent6"/>
                            </a:solidFill>
                            <a:latin typeface="Cambria Math" panose="02040503050406030204" pitchFamily="18" charset="0"/>
                            <a:ea typeface="Cambria Math" panose="02040503050406030204" pitchFamily="18" charset="0"/>
                          </a:rPr>
                          <m:t>𝝁</m:t>
                        </m:r>
                      </m:e>
                      <m:sub>
                        <m:r>
                          <a:rPr lang="en-US" sz="2000" b="1" i="1" smtClean="0">
                            <a:solidFill>
                              <a:schemeClr val="accent6"/>
                            </a:solidFill>
                            <a:latin typeface="Cambria Math" panose="02040503050406030204" pitchFamily="18" charset="0"/>
                            <a:ea typeface="Cambria Math" panose="02040503050406030204" pitchFamily="18" charset="0"/>
                          </a:rPr>
                          <m:t>𝑫</m:t>
                        </m:r>
                      </m:sub>
                    </m:sSub>
                    <m:r>
                      <a:rPr lang="en-US" sz="2000" b="1" i="1" smtClean="0">
                        <a:solidFill>
                          <a:schemeClr val="accent6"/>
                        </a:solidFill>
                        <a:latin typeface="Cambria Math" panose="02040503050406030204" pitchFamily="18" charset="0"/>
                        <a:ea typeface="Cambria Math" panose="02040503050406030204" pitchFamily="18" charset="0"/>
                      </a:rPr>
                      <m:t>=</m:t>
                    </m:r>
                    <m:r>
                      <a:rPr lang="en-US" sz="2000" b="1" i="1" smtClean="0">
                        <a:solidFill>
                          <a:schemeClr val="accent6"/>
                        </a:solidFill>
                        <a:latin typeface="Cambria Math" panose="02040503050406030204" pitchFamily="18" charset="0"/>
                        <a:ea typeface="Cambria Math" panose="02040503050406030204" pitchFamily="18" charset="0"/>
                      </a:rPr>
                      <m:t>𝒈𝑻</m:t>
                    </m:r>
                  </m:oMath>
                </a14:m>
                <a:endParaRPr lang="en-US" sz="2000" dirty="0" smtClean="0"/>
              </a:p>
              <a:p>
                <a:pPr lvl="1"/>
                <a:r>
                  <a:rPr lang="en-US" sz="2400" dirty="0" smtClean="0">
                    <a:solidFill>
                      <a:schemeClr val="tx1"/>
                    </a:solidFill>
                  </a:rPr>
                  <a:t>Multiple soft scattering (MSS)</a:t>
                </a:r>
              </a:p>
              <a:p>
                <a:pPr lvl="2"/>
                <a:r>
                  <a:rPr lang="en-US" sz="2000" dirty="0" smtClean="0"/>
                  <a:t>Thick plasma approximation</a:t>
                </a:r>
              </a:p>
              <a:p>
                <a:pPr lvl="2"/>
                <a:r>
                  <a:rPr lang="en-US" sz="2000" dirty="0" smtClean="0"/>
                  <a:t>Gaussian transverse diffusion</a:t>
                </a:r>
              </a:p>
              <a:p>
                <a:pPr lvl="2"/>
                <a:r>
                  <a:rPr lang="en-US" sz="2000" dirty="0" smtClean="0"/>
                  <a:t>Medium described by transport coefficient </a:t>
                </a:r>
                <a14:m>
                  <m:oMath xmlns:m="http://schemas.openxmlformats.org/officeDocument/2006/math">
                    <m:acc>
                      <m:accPr>
                        <m:chr m:val="̂"/>
                        <m:ctrlPr>
                          <a:rPr lang="en-US" sz="2000" b="1" i="1" smtClean="0">
                            <a:solidFill>
                              <a:schemeClr val="tx2"/>
                            </a:solidFill>
                            <a:latin typeface="Cambria Math" panose="02040503050406030204" pitchFamily="18" charset="0"/>
                          </a:rPr>
                        </m:ctrlPr>
                      </m:accPr>
                      <m:e>
                        <m:r>
                          <a:rPr lang="en-US" sz="2000" b="1" i="1" smtClean="0">
                            <a:solidFill>
                              <a:schemeClr val="tx2"/>
                            </a:solidFill>
                            <a:latin typeface="Cambria Math" panose="02040503050406030204" pitchFamily="18" charset="0"/>
                          </a:rPr>
                          <m:t>𝒒</m:t>
                        </m:r>
                      </m:e>
                    </m:acc>
                  </m:oMath>
                </a14:m>
                <a:endParaRPr lang="en-US" sz="2000" b="1" dirty="0" smtClean="0"/>
              </a:p>
              <a:p>
                <a:pPr lvl="2"/>
                <a:endParaRPr lang="en-US" sz="1500" dirty="0" smtClean="0"/>
              </a:p>
              <a:p>
                <a:r>
                  <a:rPr lang="en-US" sz="2400" b="1" dirty="0" smtClean="0"/>
                  <a:t>Elastic</a:t>
                </a:r>
              </a:p>
              <a:p>
                <a:endParaRPr lang="en-US" sz="500" b="1" dirty="0" smtClean="0"/>
              </a:p>
              <a:p>
                <a:pPr lvl="1"/>
                <a:r>
                  <a:rPr lang="en-US" sz="2400" dirty="0" err="1" smtClean="0">
                    <a:solidFill>
                      <a:schemeClr val="accent2"/>
                    </a:solidFill>
                  </a:rPr>
                  <a:t>Bjorken</a:t>
                </a:r>
                <a:r>
                  <a:rPr lang="en-US" sz="2400" dirty="0" smtClean="0">
                    <a:solidFill>
                      <a:schemeClr val="accent2"/>
                    </a:solidFill>
                  </a:rPr>
                  <a:t> collisional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3508" y="1124744"/>
                <a:ext cx="8928992" cy="5334000"/>
              </a:xfrm>
              <a:blipFill rotWithShape="0">
                <a:blip r:embed="rId2"/>
                <a:stretch>
                  <a:fillRect l="-956" t="-914" b="-2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20325" y="1014485"/>
                <a:ext cx="5267659" cy="8073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b="1" i="1" smtClean="0">
                              <a:solidFill>
                                <a:schemeClr val="accent2"/>
                              </a:solidFill>
                              <a:latin typeface="Cambria Math" panose="02040503050406030204" pitchFamily="18" charset="0"/>
                              <a:ea typeface="Cambria Math" panose="02040503050406030204" pitchFamily="18" charset="0"/>
                            </a:rPr>
                          </m:ctrlPr>
                        </m:sSupPr>
                        <m:e>
                          <m:r>
                            <a:rPr lang="el-GR" sz="2000" b="1" i="1">
                              <a:solidFill>
                                <a:schemeClr val="accent2"/>
                              </a:solidFill>
                              <a:latin typeface="Cambria Math" panose="02040503050406030204" pitchFamily="18" charset="0"/>
                              <a:ea typeface="Cambria Math" panose="02040503050406030204" pitchFamily="18" charset="0"/>
                            </a:rPr>
                            <m:t>𝜟</m:t>
                          </m:r>
                          <m:r>
                            <a:rPr lang="en-US" sz="2000" b="1" i="1" smtClean="0">
                              <a:solidFill>
                                <a:schemeClr val="accent2"/>
                              </a:solidFill>
                              <a:latin typeface="Cambria Math" panose="02040503050406030204" pitchFamily="18" charset="0"/>
                              <a:ea typeface="Cambria Math" panose="02040503050406030204" pitchFamily="18" charset="0"/>
                            </a:rPr>
                            <m:t>𝑬</m:t>
                          </m:r>
                        </m:e>
                        <m:sup>
                          <m:r>
                            <a:rPr lang="en-US" sz="2000" b="1" i="1" smtClean="0">
                              <a:solidFill>
                                <a:schemeClr val="accent2"/>
                              </a:solidFill>
                              <a:latin typeface="Cambria Math" panose="02040503050406030204" pitchFamily="18" charset="0"/>
                              <a:ea typeface="Cambria Math" panose="02040503050406030204" pitchFamily="18" charset="0"/>
                            </a:rPr>
                            <m:t>𝒓𝒂𝒅𝒊𝒕𝒊𝒗𝒆</m:t>
                          </m:r>
                        </m:sup>
                      </m:sSup>
                      <m:r>
                        <a:rPr lang="el-GR" sz="2000" i="1" smtClean="0">
                          <a:latin typeface="Cambria Math" panose="02040503050406030204" pitchFamily="18" charset="0"/>
                          <a:ea typeface="Cambria Math" panose="02040503050406030204" pitchFamily="18" charset="0"/>
                        </a:rPr>
                        <m:t>∝</m:t>
                      </m:r>
                      <m:sSubSup>
                        <m:sSubSupPr>
                          <m:ctrlPr>
                            <a:rPr lang="el-GR" sz="2000" b="1" i="1" smtClean="0">
                              <a:solidFill>
                                <a:schemeClr val="accent4"/>
                              </a:solidFill>
                              <a:latin typeface="Cambria Math" panose="02040503050406030204" pitchFamily="18" charset="0"/>
                              <a:ea typeface="Cambria Math" panose="02040503050406030204" pitchFamily="18" charset="0"/>
                            </a:rPr>
                          </m:ctrlPr>
                        </m:sSubSupPr>
                        <m:e>
                          <m:r>
                            <a:rPr lang="el-GR" sz="2000" b="1" i="1" smtClean="0">
                              <a:solidFill>
                                <a:schemeClr val="accent4"/>
                              </a:solidFill>
                              <a:latin typeface="Cambria Math" panose="02040503050406030204" pitchFamily="18" charset="0"/>
                              <a:ea typeface="Cambria Math" panose="02040503050406030204" pitchFamily="18" charset="0"/>
                            </a:rPr>
                            <m:t>𝜶</m:t>
                          </m:r>
                        </m:e>
                        <m:sub>
                          <m:r>
                            <a:rPr lang="en-US" sz="2000" b="1" i="1" smtClean="0">
                              <a:solidFill>
                                <a:schemeClr val="accent4"/>
                              </a:solidFill>
                              <a:latin typeface="Cambria Math" panose="02040503050406030204" pitchFamily="18" charset="0"/>
                              <a:ea typeface="Cambria Math" panose="02040503050406030204" pitchFamily="18" charset="0"/>
                            </a:rPr>
                            <m:t>𝒔</m:t>
                          </m:r>
                        </m:sub>
                        <m:sup>
                          <m:r>
                            <a:rPr lang="en-US" sz="2000" b="1" i="1" smtClean="0">
                              <a:solidFill>
                                <a:schemeClr val="accent4"/>
                              </a:solidFill>
                              <a:latin typeface="Cambria Math" panose="02040503050406030204" pitchFamily="18" charset="0"/>
                              <a:ea typeface="Cambria Math" panose="02040503050406030204" pitchFamily="18" charset="0"/>
                            </a:rPr>
                            <m:t>𝟑</m:t>
                          </m:r>
                        </m:sup>
                      </m:sSubSup>
                      <m:nary>
                        <m:naryPr>
                          <m:limLoc m:val="undOvr"/>
                          <m:subHide m:val="on"/>
                          <m:supHide m:val="on"/>
                          <m:ctrlPr>
                            <a:rPr lang="el-GR" sz="2000" i="1" smtClean="0">
                              <a:latin typeface="Cambria Math" panose="02040503050406030204" pitchFamily="18" charset="0"/>
                              <a:ea typeface="Cambria Math" panose="02040503050406030204" pitchFamily="18" charset="0"/>
                            </a:rPr>
                          </m:ctrlPr>
                        </m:naryPr>
                        <m:sub/>
                        <m:sup/>
                        <m:e>
                          <m:r>
                            <a:rPr lang="en-US" sz="2000" b="1" i="1" smtClean="0">
                              <a:solidFill>
                                <a:schemeClr val="accent5"/>
                              </a:solidFill>
                              <a:latin typeface="Cambria Math" panose="02040503050406030204" pitchFamily="18" charset="0"/>
                              <a:ea typeface="Cambria Math" panose="02040503050406030204" pitchFamily="18" charset="0"/>
                            </a:rPr>
                            <m:t>𝒅</m:t>
                          </m:r>
                          <m:r>
                            <a:rPr lang="en-US" sz="2000" b="1" i="1" smtClean="0">
                              <a:solidFill>
                                <a:schemeClr val="accent5"/>
                              </a:solidFill>
                              <a:latin typeface="Cambria Math" panose="02040503050406030204" pitchFamily="18" charset="0"/>
                              <a:ea typeface="Cambria Math" panose="02040503050406030204" pitchFamily="18" charset="0"/>
                            </a:rPr>
                            <m:t>𝝉</m:t>
                          </m:r>
                          <m:r>
                            <a:rPr lang="en-US" sz="2000" b="1" i="1" smtClean="0">
                              <a:solidFill>
                                <a:schemeClr val="accent5"/>
                              </a:solidFill>
                              <a:latin typeface="Cambria Math" panose="02040503050406030204" pitchFamily="18" charset="0"/>
                              <a:ea typeface="Cambria Math" panose="02040503050406030204" pitchFamily="18" charset="0"/>
                            </a:rPr>
                            <m:t> </m:t>
                          </m:r>
                          <m:r>
                            <a:rPr lang="en-US" sz="2000" b="1" i="1" smtClean="0">
                              <a:solidFill>
                                <a:schemeClr val="accent5"/>
                              </a:solidFill>
                              <a:latin typeface="Cambria Math" panose="02040503050406030204" pitchFamily="18" charset="0"/>
                              <a:ea typeface="Cambria Math" panose="02040503050406030204" pitchFamily="18" charset="0"/>
                            </a:rPr>
                            <m:t>𝝉</m:t>
                          </m:r>
                          <m:r>
                            <a:rPr lang="en-US" sz="2000" b="1" i="1" smtClean="0">
                              <a:solidFill>
                                <a:schemeClr val="accent5"/>
                              </a:solidFill>
                              <a:latin typeface="Cambria Math" panose="02040503050406030204" pitchFamily="18" charset="0"/>
                              <a:ea typeface="Cambria Math" panose="02040503050406030204" pitchFamily="18" charset="0"/>
                            </a:rPr>
                            <m:t> </m:t>
                          </m:r>
                          <m:sSub>
                            <m:sSubPr>
                              <m:ctrlPr>
                                <a:rPr lang="en-US" sz="2000" b="1" i="1" smtClean="0">
                                  <a:solidFill>
                                    <a:schemeClr val="accent3"/>
                                  </a:solidFill>
                                  <a:latin typeface="Cambria Math" panose="02040503050406030204" pitchFamily="18" charset="0"/>
                                  <a:ea typeface="Cambria Math" panose="02040503050406030204" pitchFamily="18" charset="0"/>
                                </a:rPr>
                              </m:ctrlPr>
                            </m:sSubPr>
                            <m:e>
                              <m:r>
                                <a:rPr lang="en-US" sz="2000" b="1" i="1" smtClean="0">
                                  <a:solidFill>
                                    <a:schemeClr val="accent3"/>
                                  </a:solidFill>
                                  <a:latin typeface="Cambria Math" panose="02040503050406030204" pitchFamily="18" charset="0"/>
                                  <a:ea typeface="Cambria Math" panose="02040503050406030204" pitchFamily="18" charset="0"/>
                                </a:rPr>
                                <m:t>𝝆</m:t>
                              </m:r>
                            </m:e>
                            <m:sub>
                              <m:r>
                                <a:rPr lang="en-US" sz="2000" b="1" i="1" smtClean="0">
                                  <a:solidFill>
                                    <a:schemeClr val="accent3"/>
                                  </a:solidFill>
                                  <a:latin typeface="Cambria Math" panose="02040503050406030204" pitchFamily="18" charset="0"/>
                                  <a:ea typeface="Cambria Math" panose="02040503050406030204" pitchFamily="18" charset="0"/>
                                </a:rPr>
                                <m:t>𝑸𝑮𝑷</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𝑟</m:t>
                              </m:r>
                            </m:e>
                          </m:acc>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ea typeface="Cambria Math" panose="02040503050406030204" pitchFamily="18" charset="0"/>
                            </a:rPr>
                            <m:t>))</m:t>
                          </m:r>
                          <m:func>
                            <m:funcPr>
                              <m:ctrlPr>
                                <a:rPr lang="en-US" sz="2000" b="1" i="1" smtClean="0">
                                  <a:solidFill>
                                    <a:schemeClr val="accent6"/>
                                  </a:solidFill>
                                  <a:latin typeface="Cambria Math" panose="02040503050406030204" pitchFamily="18" charset="0"/>
                                  <a:ea typeface="Cambria Math" panose="02040503050406030204" pitchFamily="18" charset="0"/>
                                </a:rPr>
                              </m:ctrlPr>
                            </m:funcPr>
                            <m:fName>
                              <m:r>
                                <a:rPr lang="en-US" sz="2000" b="1" i="0" smtClean="0">
                                  <a:solidFill>
                                    <a:schemeClr val="accent6"/>
                                  </a:solidFill>
                                  <a:latin typeface="Cambria Math" panose="02040503050406030204" pitchFamily="18" charset="0"/>
                                  <a:ea typeface="Cambria Math" panose="02040503050406030204" pitchFamily="18" charset="0"/>
                                </a:rPr>
                                <m:t>𝐥𝐨𝐠</m:t>
                              </m:r>
                            </m:fName>
                            <m:e>
                              <m:d>
                                <m:dPr>
                                  <m:ctrlPr>
                                    <a:rPr lang="en-US" sz="2000" b="1" i="1" smtClean="0">
                                      <a:solidFill>
                                        <a:schemeClr val="accent6"/>
                                      </a:solidFill>
                                      <a:latin typeface="Cambria Math" panose="02040503050406030204" pitchFamily="18" charset="0"/>
                                      <a:ea typeface="Cambria Math" panose="02040503050406030204" pitchFamily="18" charset="0"/>
                                    </a:rPr>
                                  </m:ctrlPr>
                                </m:dPr>
                                <m:e>
                                  <m:f>
                                    <m:fPr>
                                      <m:ctrlPr>
                                        <a:rPr lang="en-US" sz="2000" b="1" i="1" smtClean="0">
                                          <a:solidFill>
                                            <a:schemeClr val="accent6"/>
                                          </a:solidFill>
                                          <a:latin typeface="Cambria Math" panose="02040503050406030204" pitchFamily="18" charset="0"/>
                                          <a:ea typeface="Cambria Math" panose="02040503050406030204" pitchFamily="18" charset="0"/>
                                        </a:rPr>
                                      </m:ctrlPr>
                                    </m:fPr>
                                    <m:num>
                                      <m:sSub>
                                        <m:sSubPr>
                                          <m:ctrlPr>
                                            <a:rPr lang="en-US" sz="2000" b="1" i="1" smtClean="0">
                                              <a:solidFill>
                                                <a:schemeClr val="accent6"/>
                                              </a:solidFill>
                                              <a:latin typeface="Cambria Math" panose="02040503050406030204" pitchFamily="18" charset="0"/>
                                              <a:ea typeface="Cambria Math" panose="02040503050406030204" pitchFamily="18" charset="0"/>
                                            </a:rPr>
                                          </m:ctrlPr>
                                        </m:sSubPr>
                                        <m:e>
                                          <m:r>
                                            <a:rPr lang="en-US" sz="2000" b="1" i="1" smtClean="0">
                                              <a:solidFill>
                                                <a:schemeClr val="accent6"/>
                                              </a:solidFill>
                                              <a:latin typeface="Cambria Math" panose="02040503050406030204" pitchFamily="18" charset="0"/>
                                              <a:ea typeface="Cambria Math" panose="02040503050406030204" pitchFamily="18" charset="0"/>
                                            </a:rPr>
                                            <m:t>𝑬</m:t>
                                          </m:r>
                                        </m:e>
                                        <m:sub>
                                          <m:r>
                                            <a:rPr lang="en-US" sz="2000" b="1" i="1" smtClean="0">
                                              <a:solidFill>
                                                <a:schemeClr val="accent6"/>
                                              </a:solidFill>
                                              <a:latin typeface="Cambria Math" panose="02040503050406030204" pitchFamily="18" charset="0"/>
                                              <a:ea typeface="Cambria Math" panose="02040503050406030204" pitchFamily="18" charset="0"/>
                                            </a:rPr>
                                            <m:t>𝒋𝒆𝒕</m:t>
                                          </m:r>
                                        </m:sub>
                                      </m:sSub>
                                    </m:num>
                                    <m:den>
                                      <m:sSub>
                                        <m:sSubPr>
                                          <m:ctrlPr>
                                            <a:rPr lang="en-US" sz="2000" b="1" i="1" smtClean="0">
                                              <a:solidFill>
                                                <a:schemeClr val="accent6"/>
                                              </a:solidFill>
                                              <a:latin typeface="Cambria Math" panose="02040503050406030204" pitchFamily="18" charset="0"/>
                                              <a:ea typeface="Cambria Math" panose="02040503050406030204" pitchFamily="18" charset="0"/>
                                            </a:rPr>
                                          </m:ctrlPr>
                                        </m:sSubPr>
                                        <m:e>
                                          <m:r>
                                            <a:rPr lang="en-US" sz="2000" b="1" i="1" smtClean="0">
                                              <a:solidFill>
                                                <a:schemeClr val="accent6"/>
                                              </a:solidFill>
                                              <a:latin typeface="Cambria Math" panose="02040503050406030204" pitchFamily="18" charset="0"/>
                                              <a:ea typeface="Cambria Math" panose="02040503050406030204" pitchFamily="18" charset="0"/>
                                            </a:rPr>
                                            <m:t>𝝁</m:t>
                                          </m:r>
                                        </m:e>
                                        <m:sub>
                                          <m:r>
                                            <a:rPr lang="en-US" sz="2000" b="1" i="1" smtClean="0">
                                              <a:solidFill>
                                                <a:schemeClr val="accent6"/>
                                              </a:solidFill>
                                              <a:latin typeface="Cambria Math" panose="02040503050406030204" pitchFamily="18" charset="0"/>
                                              <a:ea typeface="Cambria Math" panose="02040503050406030204" pitchFamily="18" charset="0"/>
                                            </a:rPr>
                                            <m:t>𝑫</m:t>
                                          </m:r>
                                        </m:sub>
                                      </m:sSub>
                                    </m:den>
                                  </m:f>
                                </m:e>
                              </m:d>
                            </m:e>
                          </m:func>
                          <m:r>
                            <a:rPr lang="en-US" sz="2000" b="0" i="1" smtClean="0">
                              <a:latin typeface="Cambria Math" panose="02040503050406030204" pitchFamily="18" charset="0"/>
                              <a:ea typeface="Cambria Math" panose="02040503050406030204" pitchFamily="18" charset="0"/>
                            </a:rPr>
                            <m:t> </m:t>
                          </m:r>
                        </m:e>
                      </m:nary>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120325" y="1014485"/>
                <a:ext cx="5267659" cy="80733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729546" y="5328586"/>
                <a:ext cx="4940968" cy="8073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l-GR" sz="2000" b="1" i="1" smtClean="0">
                              <a:solidFill>
                                <a:schemeClr val="accent2"/>
                              </a:solidFill>
                              <a:latin typeface="Cambria Math" panose="02040503050406030204" pitchFamily="18" charset="0"/>
                              <a:ea typeface="Cambria Math" panose="02040503050406030204" pitchFamily="18" charset="0"/>
                            </a:rPr>
                          </m:ctrlPr>
                        </m:sSupPr>
                        <m:e>
                          <m:r>
                            <a:rPr lang="el-GR" sz="2000" b="1" i="1">
                              <a:solidFill>
                                <a:schemeClr val="accent2"/>
                              </a:solidFill>
                              <a:latin typeface="Cambria Math" panose="02040503050406030204" pitchFamily="18" charset="0"/>
                              <a:ea typeface="Cambria Math" panose="02040503050406030204" pitchFamily="18" charset="0"/>
                            </a:rPr>
                            <m:t>𝜟</m:t>
                          </m:r>
                          <m:r>
                            <a:rPr lang="en-US" sz="2000" b="1" i="1" smtClean="0">
                              <a:solidFill>
                                <a:schemeClr val="accent2"/>
                              </a:solidFill>
                              <a:latin typeface="Cambria Math" panose="02040503050406030204" pitchFamily="18" charset="0"/>
                              <a:ea typeface="Cambria Math" panose="02040503050406030204" pitchFamily="18" charset="0"/>
                            </a:rPr>
                            <m:t>𝑬</m:t>
                          </m:r>
                        </m:e>
                        <m:sup>
                          <m:r>
                            <a:rPr lang="en-US" sz="2000" b="1" i="1" smtClean="0">
                              <a:solidFill>
                                <a:schemeClr val="accent2"/>
                              </a:solidFill>
                              <a:latin typeface="Cambria Math" panose="02040503050406030204" pitchFamily="18" charset="0"/>
                              <a:ea typeface="Cambria Math" panose="02040503050406030204" pitchFamily="18" charset="0"/>
                            </a:rPr>
                            <m:t>𝒆𝒍𝒂𝒔𝒕𝒊𝒄</m:t>
                          </m:r>
                        </m:sup>
                      </m:sSup>
                      <m:r>
                        <a:rPr lang="el-GR" sz="2000" i="1" smtClean="0">
                          <a:latin typeface="Cambria Math" panose="02040503050406030204" pitchFamily="18" charset="0"/>
                          <a:ea typeface="Cambria Math" panose="02040503050406030204" pitchFamily="18" charset="0"/>
                        </a:rPr>
                        <m:t>∝</m:t>
                      </m:r>
                      <m:sSubSup>
                        <m:sSubSupPr>
                          <m:ctrlPr>
                            <a:rPr lang="el-GR" sz="2000" b="1" i="1" smtClean="0">
                              <a:solidFill>
                                <a:schemeClr val="accent4"/>
                              </a:solidFill>
                              <a:latin typeface="Cambria Math" panose="02040503050406030204" pitchFamily="18" charset="0"/>
                              <a:ea typeface="Cambria Math" panose="02040503050406030204" pitchFamily="18" charset="0"/>
                            </a:rPr>
                          </m:ctrlPr>
                        </m:sSubSupPr>
                        <m:e>
                          <m:r>
                            <a:rPr lang="el-GR" sz="2000" b="1" i="1" smtClean="0">
                              <a:solidFill>
                                <a:schemeClr val="accent4"/>
                              </a:solidFill>
                              <a:latin typeface="Cambria Math" panose="02040503050406030204" pitchFamily="18" charset="0"/>
                              <a:ea typeface="Cambria Math" panose="02040503050406030204" pitchFamily="18" charset="0"/>
                            </a:rPr>
                            <m:t>𝜶</m:t>
                          </m:r>
                        </m:e>
                        <m:sub>
                          <m:r>
                            <a:rPr lang="en-US" sz="2000" b="1" i="1" smtClean="0">
                              <a:solidFill>
                                <a:schemeClr val="accent4"/>
                              </a:solidFill>
                              <a:latin typeface="Cambria Math" panose="02040503050406030204" pitchFamily="18" charset="0"/>
                              <a:ea typeface="Cambria Math" panose="02040503050406030204" pitchFamily="18" charset="0"/>
                            </a:rPr>
                            <m:t>𝒔</m:t>
                          </m:r>
                        </m:sub>
                        <m:sup>
                          <m:r>
                            <a:rPr lang="en-US" sz="2000" b="1" i="1" smtClean="0">
                              <a:solidFill>
                                <a:schemeClr val="accent4"/>
                              </a:solidFill>
                              <a:latin typeface="Cambria Math" panose="02040503050406030204" pitchFamily="18" charset="0"/>
                              <a:ea typeface="Cambria Math" panose="02040503050406030204" pitchFamily="18" charset="0"/>
                            </a:rPr>
                            <m:t>𝟐</m:t>
                          </m:r>
                        </m:sup>
                      </m:sSubSup>
                      <m:nary>
                        <m:naryPr>
                          <m:limLoc m:val="undOvr"/>
                          <m:subHide m:val="on"/>
                          <m:supHide m:val="on"/>
                          <m:ctrlPr>
                            <a:rPr lang="el-GR" sz="2000" i="1" smtClean="0">
                              <a:latin typeface="Cambria Math" panose="02040503050406030204" pitchFamily="18" charset="0"/>
                              <a:ea typeface="Cambria Math" panose="02040503050406030204" pitchFamily="18" charset="0"/>
                            </a:rPr>
                          </m:ctrlPr>
                        </m:naryPr>
                        <m:sub/>
                        <m:sup/>
                        <m:e>
                          <m:r>
                            <a:rPr lang="en-US" sz="2000" b="1" i="1" smtClean="0">
                              <a:solidFill>
                                <a:schemeClr val="accent5"/>
                              </a:solidFill>
                              <a:latin typeface="Cambria Math" panose="02040503050406030204" pitchFamily="18" charset="0"/>
                              <a:ea typeface="Cambria Math" panose="02040503050406030204" pitchFamily="18" charset="0"/>
                            </a:rPr>
                            <m:t>𝒅</m:t>
                          </m:r>
                          <m:r>
                            <a:rPr lang="en-US" sz="2000" b="1" i="1" smtClean="0">
                              <a:solidFill>
                                <a:schemeClr val="accent5"/>
                              </a:solidFill>
                              <a:latin typeface="Cambria Math" panose="02040503050406030204" pitchFamily="18" charset="0"/>
                              <a:ea typeface="Cambria Math" panose="02040503050406030204" pitchFamily="18" charset="0"/>
                            </a:rPr>
                            <m:t>𝝉</m:t>
                          </m:r>
                          <m:r>
                            <a:rPr lang="en-US" sz="2000" b="0" i="1" smtClean="0">
                              <a:latin typeface="Cambria Math" panose="02040503050406030204" pitchFamily="18" charset="0"/>
                              <a:ea typeface="Cambria Math" panose="02040503050406030204" pitchFamily="18" charset="0"/>
                            </a:rPr>
                            <m:t> </m:t>
                          </m:r>
                          <m:sSubSup>
                            <m:sSubSupPr>
                              <m:ctrlPr>
                                <a:rPr lang="en-US" sz="2000" b="1" i="1" smtClean="0">
                                  <a:solidFill>
                                    <a:schemeClr val="accent3"/>
                                  </a:solidFill>
                                  <a:latin typeface="Cambria Math" panose="02040503050406030204" pitchFamily="18" charset="0"/>
                                  <a:ea typeface="Cambria Math" panose="02040503050406030204" pitchFamily="18" charset="0"/>
                                </a:rPr>
                              </m:ctrlPr>
                            </m:sSubSupPr>
                            <m:e>
                              <m:r>
                                <a:rPr lang="en-US" sz="2000" b="1" i="1" smtClean="0">
                                  <a:solidFill>
                                    <a:schemeClr val="accent3"/>
                                  </a:solidFill>
                                  <a:latin typeface="Cambria Math" panose="02040503050406030204" pitchFamily="18" charset="0"/>
                                  <a:ea typeface="Cambria Math" panose="02040503050406030204" pitchFamily="18" charset="0"/>
                                </a:rPr>
                                <m:t>𝝆</m:t>
                              </m:r>
                            </m:e>
                            <m:sub>
                              <m:r>
                                <a:rPr lang="en-US" sz="2000" b="1" i="1" smtClean="0">
                                  <a:solidFill>
                                    <a:schemeClr val="accent3"/>
                                  </a:solidFill>
                                  <a:latin typeface="Cambria Math" panose="02040503050406030204" pitchFamily="18" charset="0"/>
                                  <a:ea typeface="Cambria Math" panose="02040503050406030204" pitchFamily="18" charset="0"/>
                                </a:rPr>
                                <m:t>𝑸𝑮𝑷</m:t>
                              </m:r>
                            </m:sub>
                            <m:sup>
                              <m:r>
                                <a:rPr lang="en-US" sz="2000" b="1" i="1" smtClean="0">
                                  <a:solidFill>
                                    <a:schemeClr val="accent3"/>
                                  </a:solidFill>
                                  <a:latin typeface="Cambria Math" panose="02040503050406030204" pitchFamily="18" charset="0"/>
                                  <a:ea typeface="Cambria Math" panose="02040503050406030204" pitchFamily="18" charset="0"/>
                                </a:rPr>
                                <m:t>𝟐</m:t>
                              </m:r>
                              <m:r>
                                <a:rPr lang="en-US" sz="2000" b="1" i="1" smtClean="0">
                                  <a:solidFill>
                                    <a:schemeClr val="accent3"/>
                                  </a:solidFill>
                                  <a:latin typeface="Cambria Math" panose="02040503050406030204" pitchFamily="18" charset="0"/>
                                  <a:ea typeface="Cambria Math" panose="02040503050406030204" pitchFamily="18" charset="0"/>
                                </a:rPr>
                                <m:t>/</m:t>
                              </m:r>
                              <m:r>
                                <a:rPr lang="en-US" sz="2000" b="1" i="1" smtClean="0">
                                  <a:solidFill>
                                    <a:schemeClr val="accent3"/>
                                  </a:solidFill>
                                  <a:latin typeface="Cambria Math" panose="02040503050406030204" pitchFamily="18" charset="0"/>
                                  <a:ea typeface="Cambria Math" panose="02040503050406030204" pitchFamily="18" charset="0"/>
                                </a:rPr>
                                <m:t>𝟑</m:t>
                              </m:r>
                            </m:sup>
                          </m:sSubSup>
                          <m:r>
                            <a:rPr lang="en-US" sz="2000" b="0" i="1" smtClean="0">
                              <a:solidFill>
                                <a:schemeClr val="tx1"/>
                              </a:solidFill>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𝑟</m:t>
                              </m:r>
                            </m:e>
                          </m:acc>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r>
                            <a:rPr lang="en-US" sz="2000" b="0" i="1" smtClean="0">
                              <a:latin typeface="Cambria Math" panose="02040503050406030204" pitchFamily="18" charset="0"/>
                              <a:ea typeface="Cambria Math" panose="02040503050406030204" pitchFamily="18" charset="0"/>
                            </a:rPr>
                            <m:t>))</m:t>
                          </m:r>
                          <m:func>
                            <m:funcPr>
                              <m:ctrlPr>
                                <a:rPr lang="en-US" sz="2000" b="1" i="1" smtClean="0">
                                  <a:solidFill>
                                    <a:schemeClr val="accent6"/>
                                  </a:solidFill>
                                  <a:latin typeface="Cambria Math" panose="02040503050406030204" pitchFamily="18" charset="0"/>
                                  <a:ea typeface="Cambria Math" panose="02040503050406030204" pitchFamily="18" charset="0"/>
                                </a:rPr>
                              </m:ctrlPr>
                            </m:funcPr>
                            <m:fName>
                              <m:r>
                                <a:rPr lang="en-US" sz="2000" b="1" i="0" smtClean="0">
                                  <a:solidFill>
                                    <a:schemeClr val="accent6"/>
                                  </a:solidFill>
                                  <a:latin typeface="Cambria Math" panose="02040503050406030204" pitchFamily="18" charset="0"/>
                                  <a:ea typeface="Cambria Math" panose="02040503050406030204" pitchFamily="18" charset="0"/>
                                </a:rPr>
                                <m:t>𝐥𝐨𝐠</m:t>
                              </m:r>
                            </m:fName>
                            <m:e>
                              <m:d>
                                <m:dPr>
                                  <m:ctrlPr>
                                    <a:rPr lang="en-US" sz="2000" b="1" i="1" smtClean="0">
                                      <a:solidFill>
                                        <a:schemeClr val="accent6"/>
                                      </a:solidFill>
                                      <a:latin typeface="Cambria Math" panose="02040503050406030204" pitchFamily="18" charset="0"/>
                                      <a:ea typeface="Cambria Math" panose="02040503050406030204" pitchFamily="18" charset="0"/>
                                    </a:rPr>
                                  </m:ctrlPr>
                                </m:dPr>
                                <m:e>
                                  <m:f>
                                    <m:fPr>
                                      <m:ctrlPr>
                                        <a:rPr lang="en-US" sz="2000" b="1" i="1" smtClean="0">
                                          <a:solidFill>
                                            <a:schemeClr val="accent6"/>
                                          </a:solidFill>
                                          <a:latin typeface="Cambria Math" panose="02040503050406030204" pitchFamily="18" charset="0"/>
                                          <a:ea typeface="Cambria Math" panose="02040503050406030204" pitchFamily="18" charset="0"/>
                                        </a:rPr>
                                      </m:ctrlPr>
                                    </m:fPr>
                                    <m:num>
                                      <m:sSub>
                                        <m:sSubPr>
                                          <m:ctrlPr>
                                            <a:rPr lang="en-US" sz="2000" b="1" i="1" smtClean="0">
                                              <a:solidFill>
                                                <a:schemeClr val="accent6"/>
                                              </a:solidFill>
                                              <a:latin typeface="Cambria Math" panose="02040503050406030204" pitchFamily="18" charset="0"/>
                                              <a:ea typeface="Cambria Math" panose="02040503050406030204" pitchFamily="18" charset="0"/>
                                            </a:rPr>
                                          </m:ctrlPr>
                                        </m:sSubPr>
                                        <m:e>
                                          <m:r>
                                            <a:rPr lang="en-US" sz="2000" b="1" i="1" smtClean="0">
                                              <a:solidFill>
                                                <a:schemeClr val="accent6"/>
                                              </a:solidFill>
                                              <a:latin typeface="Cambria Math" panose="02040503050406030204" pitchFamily="18" charset="0"/>
                                              <a:ea typeface="Cambria Math" panose="02040503050406030204" pitchFamily="18" charset="0"/>
                                            </a:rPr>
                                            <m:t>𝑬</m:t>
                                          </m:r>
                                        </m:e>
                                        <m:sub>
                                          <m:r>
                                            <a:rPr lang="en-US" sz="2000" b="1" i="1" smtClean="0">
                                              <a:solidFill>
                                                <a:schemeClr val="accent6"/>
                                              </a:solidFill>
                                              <a:latin typeface="Cambria Math" panose="02040503050406030204" pitchFamily="18" charset="0"/>
                                              <a:ea typeface="Cambria Math" panose="02040503050406030204" pitchFamily="18" charset="0"/>
                                            </a:rPr>
                                            <m:t>𝒋𝒆𝒕</m:t>
                                          </m:r>
                                        </m:sub>
                                      </m:sSub>
                                    </m:num>
                                    <m:den>
                                      <m:r>
                                        <a:rPr lang="en-US" sz="2000" b="1" i="1" smtClean="0">
                                          <a:solidFill>
                                            <a:schemeClr val="accent6"/>
                                          </a:solidFill>
                                          <a:latin typeface="Cambria Math" panose="02040503050406030204" pitchFamily="18" charset="0"/>
                                          <a:ea typeface="Cambria Math" panose="02040503050406030204" pitchFamily="18" charset="0"/>
                                        </a:rPr>
                                        <m:t>𝑻</m:t>
                                      </m:r>
                                    </m:den>
                                  </m:f>
                                </m:e>
                              </m:d>
                            </m:e>
                          </m:func>
                          <m:r>
                            <a:rPr lang="en-US" sz="2000" b="0" i="1" smtClean="0">
                              <a:latin typeface="Cambria Math" panose="02040503050406030204" pitchFamily="18" charset="0"/>
                              <a:ea typeface="Cambria Math" panose="02040503050406030204" pitchFamily="18" charset="0"/>
                            </a:rPr>
                            <m:t> </m:t>
                          </m:r>
                        </m:e>
                      </m:nary>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729546" y="5328586"/>
                <a:ext cx="4940968" cy="807337"/>
              </a:xfrm>
              <a:prstGeom prst="rect">
                <a:avLst/>
              </a:prstGeom>
              <a:blipFill rotWithShape="0">
                <a:blip r:embed="rId4"/>
                <a:stretch>
                  <a:fillRect/>
                </a:stretch>
              </a:blipFill>
            </p:spPr>
            <p:txBody>
              <a:bodyPr/>
              <a:lstStyle/>
              <a:p>
                <a:r>
                  <a:rPr lang="en-US">
                    <a:noFill/>
                  </a:rPr>
                  <a:t> </a:t>
                </a:r>
              </a:p>
            </p:txBody>
          </p:sp>
        </mc:Fallback>
      </mc:AlternateContent>
      <p:sp>
        <p:nvSpPr>
          <p:cNvPr id="6" name="Rectangle 5"/>
          <p:cNvSpPr/>
          <p:nvPr/>
        </p:nvSpPr>
        <p:spPr>
          <a:xfrm>
            <a:off x="228600" y="1787316"/>
            <a:ext cx="144016" cy="93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013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comparison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395536" y="1102017"/>
                <a:ext cx="7708200" cy="5299464"/>
              </a:xfrm>
              <a:prstGeom prst="rect">
                <a:avLst/>
              </a:prstGeom>
              <a:noFill/>
            </p:spPr>
            <p:txBody>
              <a:bodyPr wrap="none" rtlCol="0">
                <a:spAutoFit/>
              </a:bodyPr>
              <a:lstStyle/>
              <a:p>
                <a:r>
                  <a:rPr lang="en-US" sz="2400" dirty="0" smtClean="0"/>
                  <a:t>Characterize the medium by </a:t>
                </a:r>
                <a14:m>
                  <m:oMath xmlns:m="http://schemas.openxmlformats.org/officeDocument/2006/math">
                    <m:acc>
                      <m:accPr>
                        <m:chr m:val="̂"/>
                        <m:ctrlPr>
                          <a:rPr lang="en-US" sz="2400" b="1" i="1" smtClean="0">
                            <a:solidFill>
                              <a:schemeClr val="tx2"/>
                            </a:solidFill>
                            <a:latin typeface="Cambria Math" panose="02040503050406030204" pitchFamily="18" charset="0"/>
                          </a:rPr>
                        </m:ctrlPr>
                      </m:accPr>
                      <m:e>
                        <m:r>
                          <a:rPr lang="en-US" sz="2400" b="1" i="1">
                            <a:solidFill>
                              <a:schemeClr val="tx2"/>
                            </a:solidFill>
                            <a:latin typeface="Cambria Math" panose="02040503050406030204" pitchFamily="18" charset="0"/>
                          </a:rPr>
                          <m:t>𝒒</m:t>
                        </m:r>
                      </m:e>
                    </m:acc>
                  </m:oMath>
                </a14:m>
                <a:r>
                  <a:rPr lang="en-US" sz="2400" dirty="0" smtClean="0"/>
                  <a:t>:</a:t>
                </a:r>
              </a:p>
              <a:p>
                <a:endParaRPr lang="en-US" sz="1000" dirty="0" smtClean="0"/>
              </a:p>
              <a:p>
                <a:pPr marL="285750" indent="-285750">
                  <a:buFont typeface="Wingdings" panose="05000000000000000000" pitchFamily="2" charset="2"/>
                  <a:buChar char="Ø"/>
                </a:pPr>
                <a:r>
                  <a:rPr lang="en-US" b="1" dirty="0" smtClean="0">
                    <a:solidFill>
                      <a:schemeClr val="tx2"/>
                    </a:solidFill>
                  </a:rPr>
                  <a:t>mean of the squared transverse momentum exchanged per unit path length</a:t>
                </a:r>
              </a:p>
              <a:p>
                <a:pPr marL="285750" indent="-285750">
                  <a:buFont typeface="Wingdings" panose="05000000000000000000" pitchFamily="2" charset="2"/>
                  <a:buChar char="Ø"/>
                </a:pPr>
                <a:r>
                  <a:rPr lang="en-US" dirty="0" smtClean="0"/>
                  <a:t>In the opacity expansion</a:t>
                </a:r>
                <a:r>
                  <a:rPr lang="en-US" dirty="0" smtClean="0">
                    <a:solidFill>
                      <a:schemeClr val="bg2">
                        <a:lumMod val="25000"/>
                      </a:schemeClr>
                    </a:solidFill>
                  </a:rPr>
                  <a:t>, </a:t>
                </a:r>
                <a14:m>
                  <m:oMath xmlns:m="http://schemas.openxmlformats.org/officeDocument/2006/math">
                    <m:acc>
                      <m:accPr>
                        <m:chr m:val="̂"/>
                        <m:ctrlPr>
                          <a:rPr lang="en-US" b="1" i="1" smtClean="0">
                            <a:solidFill>
                              <a:schemeClr val="tx2"/>
                            </a:solidFill>
                            <a:latin typeface="Cambria Math" panose="02040503050406030204" pitchFamily="18" charset="0"/>
                          </a:rPr>
                        </m:ctrlPr>
                      </m:accPr>
                      <m:e>
                        <m:r>
                          <a:rPr lang="en-US" b="1" i="1">
                            <a:solidFill>
                              <a:schemeClr val="tx2"/>
                            </a:solidFill>
                            <a:latin typeface="Cambria Math" panose="02040503050406030204" pitchFamily="18" charset="0"/>
                          </a:rPr>
                          <m:t>𝒒</m:t>
                        </m:r>
                      </m:e>
                    </m:acc>
                    <m:r>
                      <a:rPr lang="en-US" b="1" i="1" smtClean="0">
                        <a:solidFill>
                          <a:schemeClr val="tx2"/>
                        </a:solidFill>
                        <a:latin typeface="Cambria Math" panose="02040503050406030204" pitchFamily="18" charset="0"/>
                        <a:ea typeface="Cambria Math" panose="02040503050406030204" pitchFamily="18" charset="0"/>
                      </a:rPr>
                      <m:t>~</m:t>
                    </m:r>
                    <m:f>
                      <m:fPr>
                        <m:ctrlPr>
                          <a:rPr lang="en-US" b="1" i="1" smtClean="0">
                            <a:solidFill>
                              <a:schemeClr val="tx2"/>
                            </a:solidFill>
                            <a:latin typeface="Cambria Math" panose="02040503050406030204" pitchFamily="18" charset="0"/>
                            <a:ea typeface="Cambria Math" panose="02040503050406030204" pitchFamily="18" charset="0"/>
                          </a:rPr>
                        </m:ctrlPr>
                      </m:fPr>
                      <m:num>
                        <m:sSubSup>
                          <m:sSubSupPr>
                            <m:ctrlPr>
                              <a:rPr lang="en-US" b="1" i="1" smtClean="0">
                                <a:solidFill>
                                  <a:schemeClr val="tx2"/>
                                </a:solidFill>
                                <a:latin typeface="Cambria Math" panose="02040503050406030204" pitchFamily="18" charset="0"/>
                                <a:ea typeface="Cambria Math" panose="02040503050406030204" pitchFamily="18" charset="0"/>
                              </a:rPr>
                            </m:ctrlPr>
                          </m:sSubSupPr>
                          <m:e>
                            <m:r>
                              <a:rPr lang="en-US" b="1" i="1" smtClean="0">
                                <a:solidFill>
                                  <a:schemeClr val="tx2"/>
                                </a:solidFill>
                                <a:latin typeface="Cambria Math" panose="02040503050406030204" pitchFamily="18" charset="0"/>
                                <a:ea typeface="Cambria Math" panose="02040503050406030204" pitchFamily="18" charset="0"/>
                              </a:rPr>
                              <m:t>𝝁</m:t>
                            </m:r>
                          </m:e>
                          <m:sub>
                            <m:r>
                              <a:rPr lang="en-US" b="1" i="1" smtClean="0">
                                <a:solidFill>
                                  <a:schemeClr val="tx2"/>
                                </a:solidFill>
                                <a:latin typeface="Cambria Math" panose="02040503050406030204" pitchFamily="18" charset="0"/>
                                <a:ea typeface="Cambria Math" panose="02040503050406030204" pitchFamily="18" charset="0"/>
                              </a:rPr>
                              <m:t>𝑫</m:t>
                            </m:r>
                          </m:sub>
                          <m:sup>
                            <m:r>
                              <a:rPr lang="en-US" b="1" i="1" smtClean="0">
                                <a:solidFill>
                                  <a:schemeClr val="tx2"/>
                                </a:solidFill>
                                <a:latin typeface="Cambria Math" panose="02040503050406030204" pitchFamily="18" charset="0"/>
                                <a:ea typeface="Cambria Math" panose="02040503050406030204" pitchFamily="18" charset="0"/>
                              </a:rPr>
                              <m:t>𝟐</m:t>
                            </m:r>
                          </m:sup>
                        </m:sSubSup>
                      </m:num>
                      <m:den>
                        <m:r>
                          <a:rPr lang="en-US" b="1" i="1" smtClean="0">
                            <a:solidFill>
                              <a:schemeClr val="tx2"/>
                            </a:solidFill>
                            <a:latin typeface="Cambria Math" panose="02040503050406030204" pitchFamily="18" charset="0"/>
                            <a:ea typeface="Cambria Math" panose="02040503050406030204" pitchFamily="18" charset="0"/>
                          </a:rPr>
                          <m:t>𝝀</m:t>
                        </m:r>
                      </m:den>
                    </m:f>
                  </m:oMath>
                </a14:m>
                <a:endParaRPr lang="en-US" dirty="0" smtClean="0">
                  <a:solidFill>
                    <a:schemeClr val="bg2">
                      <a:lumMod val="25000"/>
                    </a:schemeClr>
                  </a:solidFill>
                </a:endParaRPr>
              </a:p>
              <a:p>
                <a:pPr marL="285750" indent="-285750">
                  <a:buFont typeface="Wingdings" panose="05000000000000000000" pitchFamily="2" charset="2"/>
                  <a:buChar char="Ø"/>
                </a:pPr>
                <a:endParaRPr lang="en-US" dirty="0">
                  <a:solidFill>
                    <a:schemeClr val="bg2">
                      <a:lumMod val="25000"/>
                    </a:schemeClr>
                  </a:solidFill>
                </a:endParaRPr>
              </a:p>
              <a:p>
                <a:pPr marL="285750" indent="-285750">
                  <a:buFont typeface="Wingdings" panose="05000000000000000000" pitchFamily="2" charset="2"/>
                  <a:buChar char="Ø"/>
                </a:pPr>
                <a:endParaRPr lang="en-US" dirty="0" smtClean="0">
                  <a:solidFill>
                    <a:schemeClr val="bg2">
                      <a:lumMod val="25000"/>
                    </a:schemeClr>
                  </a:solidFill>
                </a:endParaRPr>
              </a:p>
              <a:p>
                <a:pPr marL="285750" indent="-285750">
                  <a:buFont typeface="Wingdings" panose="05000000000000000000" pitchFamily="2" charset="2"/>
                  <a:buChar char="Ø"/>
                </a:pPr>
                <a:endParaRPr lang="en-US" dirty="0">
                  <a:solidFill>
                    <a:schemeClr val="bg2">
                      <a:lumMod val="25000"/>
                    </a:schemeClr>
                  </a:solidFill>
                </a:endParaRPr>
              </a:p>
              <a:p>
                <a:pPr marL="285750" indent="-285750">
                  <a:buFont typeface="Wingdings" panose="05000000000000000000" pitchFamily="2" charset="2"/>
                  <a:buChar char="Ø"/>
                </a:pPr>
                <a:endParaRPr lang="en-US" dirty="0" smtClean="0">
                  <a:solidFill>
                    <a:schemeClr val="bg2">
                      <a:lumMod val="25000"/>
                    </a:schemeClr>
                  </a:solidFill>
                </a:endParaRPr>
              </a:p>
              <a:p>
                <a:pPr marL="285750" indent="-285750">
                  <a:buFont typeface="Wingdings" panose="05000000000000000000" pitchFamily="2" charset="2"/>
                  <a:buChar char="Ø"/>
                </a:pPr>
                <a:endParaRPr lang="en-US" dirty="0">
                  <a:solidFill>
                    <a:schemeClr val="bg2">
                      <a:lumMod val="25000"/>
                    </a:schemeClr>
                  </a:solidFill>
                </a:endParaRPr>
              </a:p>
              <a:p>
                <a:pPr marL="285750" indent="-285750">
                  <a:buFont typeface="Wingdings" panose="05000000000000000000" pitchFamily="2" charset="2"/>
                  <a:buChar char="Ø"/>
                </a:pPr>
                <a:endParaRPr lang="en-US" dirty="0" smtClean="0">
                  <a:solidFill>
                    <a:schemeClr val="bg2">
                      <a:lumMod val="25000"/>
                    </a:schemeClr>
                  </a:solidFill>
                </a:endParaRPr>
              </a:p>
              <a:p>
                <a:pPr marL="285750" indent="-285750">
                  <a:buFont typeface="Wingdings" panose="05000000000000000000" pitchFamily="2" charset="2"/>
                  <a:buChar char="Ø"/>
                </a:pPr>
                <a:endParaRPr lang="en-US" dirty="0">
                  <a:solidFill>
                    <a:schemeClr val="bg2">
                      <a:lumMod val="25000"/>
                    </a:schemeClr>
                  </a:solidFill>
                </a:endParaRPr>
              </a:p>
              <a:p>
                <a:pPr marL="285750" indent="-285750">
                  <a:buFont typeface="Wingdings" panose="05000000000000000000" pitchFamily="2" charset="2"/>
                  <a:buChar char="Ø"/>
                </a:pPr>
                <a:endParaRPr lang="en-US" dirty="0" smtClean="0">
                  <a:solidFill>
                    <a:schemeClr val="bg2">
                      <a:lumMod val="25000"/>
                    </a:schemeClr>
                  </a:solidFill>
                </a:endParaRPr>
              </a:p>
              <a:p>
                <a:pPr marL="285750" indent="-285750">
                  <a:buFont typeface="Wingdings" panose="05000000000000000000" pitchFamily="2" charset="2"/>
                  <a:buChar char="Ø"/>
                </a:pPr>
                <a:endParaRPr lang="en-US" dirty="0">
                  <a:solidFill>
                    <a:schemeClr val="bg2">
                      <a:lumMod val="25000"/>
                    </a:schemeClr>
                  </a:solidFill>
                </a:endParaRPr>
              </a:p>
              <a:p>
                <a:pPr marL="285750" indent="-285750">
                  <a:buFont typeface="Wingdings" panose="05000000000000000000" pitchFamily="2" charset="2"/>
                  <a:buChar char="Ø"/>
                </a:pPr>
                <a:endParaRPr lang="en-US" dirty="0" smtClean="0">
                  <a:solidFill>
                    <a:schemeClr val="bg2">
                      <a:lumMod val="25000"/>
                    </a:schemeClr>
                  </a:solidFill>
                </a:endParaRPr>
              </a:p>
              <a:p>
                <a:pPr marL="285750" indent="-285750">
                  <a:buFont typeface="Wingdings" panose="05000000000000000000" pitchFamily="2" charset="2"/>
                  <a:buChar char="Ø"/>
                </a:pPr>
                <a:endParaRPr lang="en-US" dirty="0">
                  <a:solidFill>
                    <a:schemeClr val="bg2">
                      <a:lumMod val="25000"/>
                    </a:schemeClr>
                  </a:solidFill>
                </a:endParaRPr>
              </a:p>
              <a:p>
                <a:pPr marL="285750" indent="-285750">
                  <a:buFont typeface="Wingdings" panose="05000000000000000000" pitchFamily="2" charset="2"/>
                  <a:buChar char="Ø"/>
                </a:pPr>
                <a:endParaRPr lang="en-US" dirty="0" smtClean="0">
                  <a:solidFill>
                    <a:schemeClr val="bg2">
                      <a:lumMod val="25000"/>
                    </a:schemeClr>
                  </a:solidFill>
                </a:endParaRPr>
              </a:p>
              <a:p>
                <a:pPr marL="285750" indent="-285750">
                  <a:buFont typeface="Wingdings" panose="05000000000000000000" pitchFamily="2" charset="2"/>
                  <a:buChar char="Ø"/>
                </a:pPr>
                <a:endParaRPr lang="en-US" dirty="0">
                  <a:solidFill>
                    <a:schemeClr val="bg2">
                      <a:lumMod val="25000"/>
                    </a:schemeClr>
                  </a:solidFill>
                </a:endParaRPr>
              </a:p>
              <a:p>
                <a:pPr marL="285750" indent="-285750">
                  <a:buFont typeface="Wingdings" panose="05000000000000000000" pitchFamily="2" charset="2"/>
                  <a:buChar char="Ø"/>
                </a:pPr>
                <a:r>
                  <a:rPr lang="en-US" b="1" dirty="0" smtClean="0">
                    <a:solidFill>
                      <a:schemeClr val="accent2"/>
                    </a:solidFill>
                  </a:rPr>
                  <a:t>Need to reduce systematic uncertainties!</a:t>
                </a:r>
                <a:endParaRPr lang="en-US" b="1" dirty="0">
                  <a:solidFill>
                    <a:schemeClr val="accent2"/>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95536" y="1102017"/>
                <a:ext cx="7708200" cy="5299464"/>
              </a:xfrm>
              <a:prstGeom prst="rect">
                <a:avLst/>
              </a:prstGeom>
              <a:blipFill rotWithShape="0">
                <a:blip r:embed="rId2"/>
                <a:stretch>
                  <a:fillRect l="-1266" t="-921"/>
                </a:stretch>
              </a:blipFill>
            </p:spPr>
            <p:txBody>
              <a:bodyPr/>
              <a:lstStyle/>
              <a:p>
                <a:r>
                  <a:rPr lang="en-US">
                    <a:noFill/>
                  </a:rPr>
                  <a:t> </a:t>
                </a:r>
              </a:p>
            </p:txBody>
          </p:sp>
        </mc:Fallback>
      </mc:AlternateContent>
      <p:grpSp>
        <p:nvGrpSpPr>
          <p:cNvPr id="8" name="Group 7"/>
          <p:cNvGrpSpPr/>
          <p:nvPr/>
        </p:nvGrpSpPr>
        <p:grpSpPr>
          <a:xfrm>
            <a:off x="859905" y="2420888"/>
            <a:ext cx="6666161" cy="3550439"/>
            <a:chOff x="829739" y="2341351"/>
            <a:chExt cx="6666161" cy="3550439"/>
          </a:xfrm>
        </p:grpSpPr>
        <p:pic>
          <p:nvPicPr>
            <p:cNvPr id="3"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23828" y="2341351"/>
              <a:ext cx="4343400" cy="3465539"/>
            </a:xfrm>
            <a:prstGeom prst="rect">
              <a:avLst/>
            </a:prstGeom>
            <a:noFill/>
            <a:ln w="9525">
              <a:noFill/>
              <a:miter lim="800000"/>
              <a:headEnd/>
              <a:tailEnd/>
            </a:ln>
          </p:spPr>
        </p:pic>
        <p:sp>
          <p:nvSpPr>
            <p:cNvPr id="4" name="TextBox 3"/>
            <p:cNvSpPr txBox="1"/>
            <p:nvPr/>
          </p:nvSpPr>
          <p:spPr>
            <a:xfrm>
              <a:off x="6012160" y="5553236"/>
              <a:ext cx="1483740" cy="338554"/>
            </a:xfrm>
            <a:prstGeom prst="rect">
              <a:avLst/>
            </a:prstGeom>
            <a:noFill/>
          </p:spPr>
          <p:txBody>
            <a:bodyPr wrap="none" rtlCol="0">
              <a:spAutoFit/>
            </a:bodyPr>
            <a:lstStyle/>
            <a:p>
              <a:r>
                <a:rPr lang="en-US" sz="1600" dirty="0" smtClean="0">
                  <a:solidFill>
                    <a:schemeClr val="accent6"/>
                  </a:solidFill>
                </a:rPr>
                <a:t>Horowitz, HP12</a:t>
              </a:r>
              <a:endParaRPr lang="en-US" sz="1600" dirty="0">
                <a:solidFill>
                  <a:schemeClr val="accent6"/>
                </a:solidFill>
              </a:endParaRPr>
            </a:p>
          </p:txBody>
        </p:sp>
        <p:sp>
          <p:nvSpPr>
            <p:cNvPr id="6" name="TextBox 5"/>
            <p:cNvSpPr txBox="1"/>
            <p:nvPr/>
          </p:nvSpPr>
          <p:spPr>
            <a:xfrm>
              <a:off x="1227442" y="3148096"/>
              <a:ext cx="1835887" cy="338554"/>
            </a:xfrm>
            <a:prstGeom prst="rect">
              <a:avLst/>
            </a:prstGeom>
            <a:noFill/>
          </p:spPr>
          <p:txBody>
            <a:bodyPr wrap="none" rtlCol="0">
              <a:spAutoFit/>
            </a:bodyPr>
            <a:lstStyle/>
            <a:p>
              <a:pPr algn="r"/>
              <a:r>
                <a:rPr lang="en-US" sz="1600" dirty="0" smtClean="0">
                  <a:solidFill>
                    <a:schemeClr val="accent6">
                      <a:lumMod val="75000"/>
                    </a:schemeClr>
                  </a:solidFill>
                </a:rPr>
                <a:t>(Opacity expansion)</a:t>
              </a:r>
              <a:endParaRPr lang="en-US" sz="1600" dirty="0">
                <a:solidFill>
                  <a:schemeClr val="accent6">
                    <a:lumMod val="75000"/>
                  </a:schemeClr>
                </a:solidFill>
              </a:endParaRPr>
            </a:p>
          </p:txBody>
        </p:sp>
        <p:sp>
          <p:nvSpPr>
            <p:cNvPr id="7" name="TextBox 6"/>
            <p:cNvSpPr txBox="1"/>
            <p:nvPr/>
          </p:nvSpPr>
          <p:spPr>
            <a:xfrm>
              <a:off x="829739" y="3672212"/>
              <a:ext cx="2242216" cy="338554"/>
            </a:xfrm>
            <a:prstGeom prst="rect">
              <a:avLst/>
            </a:prstGeom>
            <a:noFill/>
          </p:spPr>
          <p:txBody>
            <a:bodyPr wrap="none" rtlCol="0">
              <a:spAutoFit/>
            </a:bodyPr>
            <a:lstStyle/>
            <a:p>
              <a:pPr algn="r"/>
              <a:r>
                <a:rPr lang="en-US" sz="1600" dirty="0" smtClean="0">
                  <a:solidFill>
                    <a:schemeClr val="accent6">
                      <a:lumMod val="75000"/>
                    </a:schemeClr>
                  </a:solidFill>
                </a:rPr>
                <a:t>(Multiple soft scattering)</a:t>
              </a:r>
              <a:endParaRPr lang="en-US" sz="1600" dirty="0">
                <a:solidFill>
                  <a:schemeClr val="accent6">
                    <a:lumMod val="75000"/>
                  </a:schemeClr>
                </a:solidFill>
              </a:endParaRPr>
            </a:p>
          </p:txBody>
        </p:sp>
      </p:grpSp>
    </p:spTree>
    <p:extLst>
      <p:ext uri="{BB962C8B-B14F-4D97-AF65-F5344CB8AC3E}">
        <p14:creationId xmlns:p14="http://schemas.microsoft.com/office/powerpoint/2010/main" val="171554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28600" y="1196752"/>
            <a:ext cx="8686800" cy="5334000"/>
          </a:xfrm>
        </p:spPr>
        <p:txBody>
          <a:bodyPr>
            <a:normAutofit fontScale="92500" lnSpcReduction="10000"/>
          </a:bodyPr>
          <a:lstStyle/>
          <a:p>
            <a:r>
              <a:rPr lang="en-US" dirty="0" smtClean="0"/>
              <a:t>Introduction</a:t>
            </a:r>
          </a:p>
          <a:p>
            <a:pPr lvl="1"/>
            <a:r>
              <a:rPr lang="en-US" dirty="0" smtClean="0"/>
              <a:t>Jet tomography and jet quenching</a:t>
            </a:r>
          </a:p>
          <a:p>
            <a:r>
              <a:rPr lang="en-US" dirty="0" smtClean="0"/>
              <a:t>CUJET</a:t>
            </a:r>
          </a:p>
          <a:p>
            <a:pPr lvl="1"/>
            <a:r>
              <a:rPr lang="en-US" dirty="0" smtClean="0"/>
              <a:t>Analysis of the model</a:t>
            </a:r>
          </a:p>
          <a:p>
            <a:pPr lvl="1"/>
            <a:r>
              <a:rPr lang="en-US" dirty="0" smtClean="0"/>
              <a:t>Geometry, path integral, </a:t>
            </a:r>
            <a:r>
              <a:rPr lang="en-US" dirty="0" err="1" smtClean="0"/>
              <a:t>partonic</a:t>
            </a:r>
            <a:r>
              <a:rPr lang="en-US" dirty="0" smtClean="0"/>
              <a:t> spectra</a:t>
            </a:r>
          </a:p>
          <a:p>
            <a:r>
              <a:rPr lang="en-US" dirty="0" smtClean="0"/>
              <a:t>Jet tomography at RHIC and LHC</a:t>
            </a:r>
          </a:p>
          <a:p>
            <a:pPr lvl="1"/>
            <a:r>
              <a:rPr lang="en-US" dirty="0" smtClean="0"/>
              <a:t>Heavy quark puzzle (RHIC)</a:t>
            </a:r>
          </a:p>
          <a:p>
            <a:pPr lvl="1"/>
            <a:r>
              <a:rPr lang="en-US" dirty="0" smtClean="0"/>
              <a:t>Surprising transparency (LHC</a:t>
            </a:r>
            <a:r>
              <a:rPr lang="en-US" dirty="0" smtClean="0"/>
              <a:t>)</a:t>
            </a:r>
          </a:p>
          <a:p>
            <a:r>
              <a:rPr lang="en-US" dirty="0" smtClean="0"/>
              <a:t>Future developments</a:t>
            </a:r>
          </a:p>
          <a:p>
            <a:pPr lvl="1"/>
            <a:r>
              <a:rPr lang="en-US" dirty="0" smtClean="0"/>
              <a:t>Elliptic flow</a:t>
            </a:r>
            <a:endParaRPr lang="en-US" dirty="0" smtClean="0"/>
          </a:p>
          <a:p>
            <a:r>
              <a:rPr lang="en-US" dirty="0" smtClean="0"/>
              <a:t>Conclusions</a:t>
            </a:r>
          </a:p>
        </p:txBody>
      </p:sp>
      <p:sp>
        <p:nvSpPr>
          <p:cNvPr id="4" name="Rectangle 3"/>
          <p:cNvSpPr/>
          <p:nvPr/>
        </p:nvSpPr>
        <p:spPr>
          <a:xfrm>
            <a:off x="228600" y="990601"/>
            <a:ext cx="7907796" cy="117825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2778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5" name="Content Placeholder 4"/>
          <p:cNvSpPr>
            <a:spLocks noGrp="1"/>
          </p:cNvSpPr>
          <p:nvPr>
            <p:ph idx="1"/>
          </p:nvPr>
        </p:nvSpPr>
        <p:spPr>
          <a:xfrm>
            <a:off x="228600" y="1088740"/>
            <a:ext cx="8686800" cy="5334000"/>
          </a:xfrm>
        </p:spPr>
        <p:txBody>
          <a:bodyPr>
            <a:normAutofit fontScale="92500" lnSpcReduction="20000"/>
          </a:bodyPr>
          <a:lstStyle/>
          <a:p>
            <a:r>
              <a:rPr lang="en-US" sz="2800" dirty="0"/>
              <a:t>Genealogy of Jet tomography at Columbia </a:t>
            </a:r>
            <a:r>
              <a:rPr lang="en-US" sz="2800" dirty="0" smtClean="0"/>
              <a:t>University:    </a:t>
            </a:r>
            <a:r>
              <a:rPr lang="en-US" sz="2800" b="1" dirty="0" err="1" smtClean="0">
                <a:solidFill>
                  <a:schemeClr val="accent2"/>
                </a:solidFill>
              </a:rPr>
              <a:t>Vitev</a:t>
            </a:r>
            <a:r>
              <a:rPr lang="en-US" sz="2800" dirty="0"/>
              <a:t>,</a:t>
            </a:r>
            <a:r>
              <a:rPr lang="en-US" sz="2800" b="1" dirty="0">
                <a:solidFill>
                  <a:schemeClr val="accent2"/>
                </a:solidFill>
              </a:rPr>
              <a:t> Molnar</a:t>
            </a:r>
            <a:r>
              <a:rPr lang="en-US" sz="2800" dirty="0"/>
              <a:t>,</a:t>
            </a:r>
            <a:r>
              <a:rPr lang="en-US" sz="2800" b="1" dirty="0">
                <a:solidFill>
                  <a:schemeClr val="accent2"/>
                </a:solidFill>
              </a:rPr>
              <a:t> </a:t>
            </a:r>
            <a:r>
              <a:rPr lang="en-US" sz="2800" b="1" dirty="0" err="1">
                <a:solidFill>
                  <a:schemeClr val="accent2"/>
                </a:solidFill>
              </a:rPr>
              <a:t>Djordjevic</a:t>
            </a:r>
            <a:r>
              <a:rPr lang="en-US" sz="2800" dirty="0"/>
              <a:t>,</a:t>
            </a:r>
            <a:r>
              <a:rPr lang="en-US" sz="2800" b="1" dirty="0">
                <a:solidFill>
                  <a:schemeClr val="accent2"/>
                </a:solidFill>
              </a:rPr>
              <a:t> </a:t>
            </a:r>
            <a:r>
              <a:rPr lang="en-US" sz="2800" b="1" dirty="0" err="1">
                <a:solidFill>
                  <a:schemeClr val="accent2"/>
                </a:solidFill>
              </a:rPr>
              <a:t>Adil</a:t>
            </a:r>
            <a:r>
              <a:rPr lang="en-US" sz="2800" dirty="0"/>
              <a:t>,</a:t>
            </a:r>
            <a:r>
              <a:rPr lang="en-US" sz="2800" b="1" dirty="0">
                <a:solidFill>
                  <a:schemeClr val="accent2"/>
                </a:solidFill>
              </a:rPr>
              <a:t> Wicks</a:t>
            </a:r>
            <a:r>
              <a:rPr lang="en-US" sz="2800" dirty="0"/>
              <a:t>,</a:t>
            </a:r>
            <a:r>
              <a:rPr lang="en-US" sz="2800" b="1" dirty="0">
                <a:solidFill>
                  <a:schemeClr val="accent2"/>
                </a:solidFill>
              </a:rPr>
              <a:t> Horowitz</a:t>
            </a:r>
            <a:r>
              <a:rPr lang="en-US" sz="2800" dirty="0"/>
              <a:t>,</a:t>
            </a:r>
            <a:r>
              <a:rPr lang="en-US" sz="2800" b="1" dirty="0">
                <a:solidFill>
                  <a:schemeClr val="accent2"/>
                </a:solidFill>
              </a:rPr>
              <a:t> </a:t>
            </a:r>
            <a:r>
              <a:rPr lang="en-US" sz="2800" b="1" dirty="0" err="1" smtClean="0">
                <a:solidFill>
                  <a:schemeClr val="accent2"/>
                </a:solidFill>
              </a:rPr>
              <a:t>Ficnar</a:t>
            </a:r>
            <a:r>
              <a:rPr lang="en-US" sz="2800" dirty="0" smtClean="0"/>
              <a:t>.</a:t>
            </a:r>
            <a:endParaRPr lang="en-US" sz="2800" b="1" dirty="0" smtClean="0">
              <a:solidFill>
                <a:schemeClr val="accent2"/>
              </a:solidFill>
            </a:endParaRPr>
          </a:p>
          <a:p>
            <a:endParaRPr lang="en-US" sz="1100" dirty="0"/>
          </a:p>
          <a:p>
            <a:r>
              <a:rPr lang="en-US" sz="2800" dirty="0"/>
              <a:t>Past efforts culminated with the construction of the </a:t>
            </a:r>
            <a:r>
              <a:rPr lang="en-US" sz="2800" b="1" dirty="0">
                <a:solidFill>
                  <a:schemeClr val="accent2"/>
                </a:solidFill>
              </a:rPr>
              <a:t>WHDG</a:t>
            </a:r>
            <a:r>
              <a:rPr lang="en-US" sz="2800" dirty="0"/>
              <a:t> </a:t>
            </a:r>
            <a:r>
              <a:rPr lang="en-US" sz="2800" dirty="0" smtClean="0"/>
              <a:t>model</a:t>
            </a:r>
          </a:p>
          <a:p>
            <a:pPr lvl="1"/>
            <a:r>
              <a:rPr lang="en-US" sz="2400" dirty="0" err="1" smtClean="0"/>
              <a:t>Radiative</a:t>
            </a:r>
            <a:r>
              <a:rPr lang="en-US" sz="2400" dirty="0" smtClean="0"/>
              <a:t> (static potential) + Elastic energy loss</a:t>
            </a:r>
          </a:p>
          <a:p>
            <a:pPr lvl="1"/>
            <a:r>
              <a:rPr lang="en-US" sz="2400" dirty="0" smtClean="0"/>
              <a:t>Static medium (approximated at half the time of the expansion)</a:t>
            </a:r>
          </a:p>
          <a:p>
            <a:pPr lvl="1"/>
            <a:r>
              <a:rPr lang="en-US" sz="2400" dirty="0" smtClean="0"/>
              <a:t>Static jet-medium coupling parameters</a:t>
            </a:r>
          </a:p>
          <a:p>
            <a:pPr lvl="1"/>
            <a:r>
              <a:rPr lang="en-US" sz="2400" dirty="0" smtClean="0"/>
              <a:t>Simplified convolution over </a:t>
            </a:r>
            <a:r>
              <a:rPr lang="en-US" sz="2400" dirty="0" err="1" smtClean="0"/>
              <a:t>partonic</a:t>
            </a:r>
            <a:r>
              <a:rPr lang="en-US" sz="2400" dirty="0" smtClean="0"/>
              <a:t> spectra (spectral index approximation)</a:t>
            </a:r>
          </a:p>
          <a:p>
            <a:pPr lvl="1"/>
            <a:endParaRPr lang="en-US" sz="1100" dirty="0" smtClean="0"/>
          </a:p>
          <a:p>
            <a:r>
              <a:rPr lang="en-US" sz="2800" dirty="0" smtClean="0"/>
              <a:t>Applications of WHDG to RHIC and LHC phenomenology got mixed response</a:t>
            </a:r>
          </a:p>
          <a:p>
            <a:pPr lvl="1"/>
            <a:r>
              <a:rPr lang="en-US" sz="2400" dirty="0" smtClean="0"/>
              <a:t>Correct predictions of flat pion R</a:t>
            </a:r>
            <a:r>
              <a:rPr lang="en-US" sz="2400" baseline="-25000" dirty="0" smtClean="0"/>
              <a:t>AA</a:t>
            </a:r>
            <a:r>
              <a:rPr lang="en-US" sz="2400" dirty="0" smtClean="0"/>
              <a:t> behavior at RHIC</a:t>
            </a:r>
          </a:p>
          <a:p>
            <a:pPr lvl="1"/>
            <a:r>
              <a:rPr lang="en-US" sz="2400" dirty="0" smtClean="0"/>
              <a:t>Under-quenching of non-photonic electrons at RHIC</a:t>
            </a:r>
          </a:p>
          <a:p>
            <a:pPr lvl="1"/>
            <a:r>
              <a:rPr lang="en-US" sz="2400" dirty="0" smtClean="0"/>
              <a:t>Over-quenching of pion R</a:t>
            </a:r>
            <a:r>
              <a:rPr lang="en-US" sz="2400" baseline="-25000" dirty="0" smtClean="0"/>
              <a:t>AA</a:t>
            </a:r>
            <a:r>
              <a:rPr lang="en-US" sz="2400" dirty="0" smtClean="0"/>
              <a:t> at LHC</a:t>
            </a:r>
            <a:endParaRPr lang="en-US" sz="2400" dirty="0"/>
          </a:p>
          <a:p>
            <a:endParaRPr lang="en-US" dirty="0"/>
          </a:p>
        </p:txBody>
      </p:sp>
    </p:spTree>
    <p:extLst>
      <p:ext uri="{BB962C8B-B14F-4D97-AF65-F5344CB8AC3E}">
        <p14:creationId xmlns:p14="http://schemas.microsoft.com/office/powerpoint/2010/main" val="2909387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4816</TotalTime>
  <Words>2114</Words>
  <Application>Microsoft Office PowerPoint</Application>
  <PresentationFormat>On-screen Show (4:3)</PresentationFormat>
  <Paragraphs>623</Paragraphs>
  <Slides>58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Cambria Math</vt:lpstr>
      <vt:lpstr>Wingdings</vt:lpstr>
      <vt:lpstr>1_Office Theme</vt:lpstr>
      <vt:lpstr>Image</vt:lpstr>
      <vt:lpstr>Flavor Tomography</vt:lpstr>
      <vt:lpstr>Outline</vt:lpstr>
      <vt:lpstr>Quark Gluon Plasma</vt:lpstr>
      <vt:lpstr>Jet Tomography</vt:lpstr>
      <vt:lpstr>RAA measurements</vt:lpstr>
      <vt:lpstr>Jet quenching</vt:lpstr>
      <vt:lpstr>Model comparison</vt:lpstr>
      <vt:lpstr>Outline</vt:lpstr>
      <vt:lpstr>History</vt:lpstr>
      <vt:lpstr>CUJET</vt:lpstr>
      <vt:lpstr>Bjorken expansion</vt:lpstr>
      <vt:lpstr>CUJET</vt:lpstr>
      <vt:lpstr>Strong running coupling</vt:lpstr>
      <vt:lpstr>CUJET</vt:lpstr>
      <vt:lpstr>Production spectra</vt:lpstr>
      <vt:lpstr>CUJET</vt:lpstr>
      <vt:lpstr>Systematic errors</vt:lpstr>
      <vt:lpstr>Running coupling</vt:lpstr>
      <vt:lpstr>Initial pQCD spectra</vt:lpstr>
      <vt:lpstr>Initial pQCD spectra</vt:lpstr>
      <vt:lpstr>Initial pQCD spectra</vt:lpstr>
      <vt:lpstr>Outline</vt:lpstr>
      <vt:lpstr>Explained issues</vt:lpstr>
      <vt:lpstr>Level crossing at RHIC</vt:lpstr>
      <vt:lpstr>RHIC data</vt:lpstr>
      <vt:lpstr>Level crossing at LHC</vt:lpstr>
      <vt:lpstr>LHC data</vt:lpstr>
      <vt:lpstr>LHC data with running coupling</vt:lpstr>
      <vt:lpstr>Open heavy flavor data</vt:lpstr>
      <vt:lpstr>Open heavy flavor data</vt:lpstr>
      <vt:lpstr>Outline</vt:lpstr>
      <vt:lpstr>Elliptic flow</vt:lpstr>
      <vt:lpstr>Elliptic flow</vt:lpstr>
      <vt:lpstr>Hydro expansion</vt:lpstr>
      <vt:lpstr>More on hydro expansion</vt:lpstr>
      <vt:lpstr>Conclusions</vt:lpstr>
      <vt:lpstr>WHDG</vt:lpstr>
      <vt:lpstr>Elliptic flow</vt:lpstr>
      <vt:lpstr>Radiative energy loss</vt:lpstr>
      <vt:lpstr>GLV interference effects</vt:lpstr>
      <vt:lpstr>DGLV mass effects</vt:lpstr>
      <vt:lpstr>Effective Potential</vt:lpstr>
      <vt:lpstr>Outline</vt:lpstr>
      <vt:lpstr>Convergence of the series</vt:lpstr>
      <vt:lpstr>Light-charm quark similarity</vt:lpstr>
      <vt:lpstr>‘Thin’-‘thick’ plasma approximation</vt:lpstr>
      <vt:lpstr>n=1 approximation</vt:lpstr>
      <vt:lpstr>Interpolating potential</vt:lpstr>
      <vt:lpstr>Static and dynamical limits</vt:lpstr>
      <vt:lpstr>Thermalization</vt:lpstr>
      <vt:lpstr>BDMPS</vt:lpstr>
      <vt:lpstr>ASW</vt:lpstr>
      <vt:lpstr>Dynamical potential</vt:lpstr>
      <vt:lpstr>Gunion-Bertsch</vt:lpstr>
      <vt:lpstr>Elastic energy loss and Fluctuations</vt:lpstr>
      <vt:lpstr>Geometry of the collision</vt:lpstr>
      <vt:lpstr>kT sensitivity</vt:lpstr>
      <vt:lpstr>Holographic models</vt:lpstr>
    </vt:vector>
  </TitlesOfParts>
  <Company>Columbia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Jet Flavor Tomography of Quark Gluon Plasma at RHIC and LHC</dc:title>
  <dc:creator>Alessandro</dc:creator>
  <cp:lastModifiedBy>Alessandro Buzzatti</cp:lastModifiedBy>
  <cp:revision>338</cp:revision>
  <dcterms:created xsi:type="dcterms:W3CDTF">2011-12-04T22:27:45Z</dcterms:created>
  <dcterms:modified xsi:type="dcterms:W3CDTF">2013-04-17T16:10:00Z</dcterms:modified>
</cp:coreProperties>
</file>