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9" r:id="rId2"/>
    <p:sldId id="370" r:id="rId3"/>
    <p:sldId id="376" r:id="rId4"/>
    <p:sldId id="354" r:id="rId5"/>
    <p:sldId id="378" r:id="rId6"/>
    <p:sldId id="258" r:id="rId7"/>
    <p:sldId id="259" r:id="rId8"/>
    <p:sldId id="380" r:id="rId9"/>
    <p:sldId id="264" r:id="rId10"/>
    <p:sldId id="265" r:id="rId11"/>
    <p:sldId id="266" r:id="rId12"/>
    <p:sldId id="371" r:id="rId13"/>
    <p:sldId id="372" r:id="rId14"/>
    <p:sldId id="275" r:id="rId15"/>
    <p:sldId id="283" r:id="rId16"/>
    <p:sldId id="284" r:id="rId17"/>
    <p:sldId id="374" r:id="rId18"/>
    <p:sldId id="286" r:id="rId19"/>
    <p:sldId id="287" r:id="rId20"/>
    <p:sldId id="288" r:id="rId21"/>
    <p:sldId id="289" r:id="rId22"/>
    <p:sldId id="290" r:id="rId23"/>
    <p:sldId id="282" r:id="rId24"/>
    <p:sldId id="280" r:id="rId25"/>
    <p:sldId id="281" r:id="rId26"/>
    <p:sldId id="379" r:id="rId27"/>
    <p:sldId id="291" r:id="rId28"/>
    <p:sldId id="292" r:id="rId29"/>
    <p:sldId id="293" r:id="rId30"/>
    <p:sldId id="357" r:id="rId31"/>
    <p:sldId id="294" r:id="rId32"/>
    <p:sldId id="358" r:id="rId33"/>
    <p:sldId id="359" r:id="rId34"/>
    <p:sldId id="373" r:id="rId35"/>
    <p:sldId id="297" r:id="rId36"/>
    <p:sldId id="375" r:id="rId37"/>
    <p:sldId id="296" r:id="rId38"/>
    <p:sldId id="377" r:id="rId39"/>
    <p:sldId id="305" r:id="rId40"/>
    <p:sldId id="306" r:id="rId41"/>
    <p:sldId id="360" r:id="rId42"/>
    <p:sldId id="302" r:id="rId43"/>
    <p:sldId id="303" r:id="rId44"/>
    <p:sldId id="304" r:id="rId45"/>
    <p:sldId id="361" r:id="rId46"/>
    <p:sldId id="307" r:id="rId47"/>
    <p:sldId id="279" r:id="rId48"/>
    <p:sldId id="257" r:id="rId49"/>
    <p:sldId id="268" r:id="rId50"/>
    <p:sldId id="277" r:id="rId51"/>
    <p:sldId id="285" r:id="rId52"/>
    <p:sldId id="300" r:id="rId53"/>
    <p:sldId id="26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7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1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3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FBA7-F539-3F40-8D3D-16BB60AED5FE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37BA-3DC3-DB4B-8137-9C9BED48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6.xml"/><Relationship Id="rId3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Long-Range </a:t>
            </a:r>
            <a:r>
              <a:rPr lang="en-US" dirty="0"/>
              <a:t>Rapidity </a:t>
            </a:r>
            <a:r>
              <a:rPr lang="en-US" dirty="0" smtClean="0"/>
              <a:t>Correlations in Heavy-Light Ion Collisions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2688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Yuri V. Kovchegov</a:t>
            </a:r>
          </a:p>
          <a:p>
            <a:r>
              <a:rPr lang="en-US" dirty="0" smtClean="0"/>
              <a:t>The Ohio State University</a:t>
            </a:r>
          </a:p>
          <a:p>
            <a:endParaRPr lang="en-US" dirty="0"/>
          </a:p>
          <a:p>
            <a:r>
              <a:rPr lang="en-US" dirty="0" smtClean="0"/>
              <a:t>based on arXiv:1212.1195 [</a:t>
            </a:r>
            <a:r>
              <a:rPr lang="en-US" dirty="0" err="1" smtClean="0"/>
              <a:t>hep-ph</a:t>
            </a:r>
            <a:r>
              <a:rPr lang="en-US" dirty="0" smtClean="0"/>
              <a:t>] </a:t>
            </a:r>
          </a:p>
          <a:p>
            <a:r>
              <a:rPr lang="en-US" dirty="0" smtClean="0"/>
              <a:t>with Douglas </a:t>
            </a:r>
            <a:r>
              <a:rPr lang="en-US" dirty="0" err="1" smtClean="0"/>
              <a:t>Wertepny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1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7"/>
            <a:ext cx="8229600" cy="1143000"/>
          </a:xfrm>
        </p:spPr>
        <p:txBody>
          <a:bodyPr/>
          <a:lstStyle/>
          <a:p>
            <a:r>
              <a:rPr lang="en-US" dirty="0" err="1" smtClean="0"/>
              <a:t>Glasma</a:t>
            </a:r>
            <a:r>
              <a:rPr lang="en-US" dirty="0" smtClean="0"/>
              <a:t> graphs</a:t>
            </a:r>
            <a:endParaRPr lang="en-US" dirty="0"/>
          </a:p>
        </p:txBody>
      </p:sp>
      <p:pic>
        <p:nvPicPr>
          <p:cNvPr id="4" name="Content Placeholder 3" descr="glgrap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67" r="-39967"/>
          <a:stretch>
            <a:fillRect/>
          </a:stretch>
        </p:blipFill>
        <p:spPr>
          <a:xfrm>
            <a:off x="-1123765" y="1378765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457200" y="6129589"/>
            <a:ext cx="5635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Dumitru</a:t>
            </a:r>
            <a:r>
              <a:rPr lang="en-US" sz="2400" dirty="0"/>
              <a:t>, </a:t>
            </a:r>
            <a:r>
              <a:rPr lang="en-US" sz="2400" dirty="0" err="1"/>
              <a:t>Gelis</a:t>
            </a:r>
            <a:r>
              <a:rPr lang="en-US" sz="2400" dirty="0"/>
              <a:t>, </a:t>
            </a:r>
            <a:r>
              <a:rPr lang="en-US" sz="2400" dirty="0" err="1"/>
              <a:t>McLerran</a:t>
            </a:r>
            <a:r>
              <a:rPr lang="en-US" sz="2400" dirty="0"/>
              <a:t>, </a:t>
            </a:r>
            <a:r>
              <a:rPr lang="en-US" sz="2400" dirty="0" err="1"/>
              <a:t>Venugopalan</a:t>
            </a:r>
            <a:r>
              <a:rPr lang="en-US" sz="2400" dirty="0"/>
              <a:t> ‘08</a:t>
            </a:r>
            <a:r>
              <a:rPr lang="en-US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8683" y="3114843"/>
            <a:ext cx="4295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back-to-back and </a:t>
            </a:r>
          </a:p>
          <a:p>
            <a:r>
              <a:rPr lang="en-US" sz="2400" dirty="0" smtClean="0"/>
              <a:t>near-side azimuthal correlations.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65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Glasma</a:t>
            </a:r>
            <a:r>
              <a:rPr lang="en-US" dirty="0" smtClean="0"/>
              <a:t> graphs in LC gauge</a:t>
            </a:r>
            <a:endParaRPr lang="en-US" dirty="0"/>
          </a:p>
        </p:txBody>
      </p:sp>
      <p:pic>
        <p:nvPicPr>
          <p:cNvPr id="4" name="Content Placeholder 3" descr="glgrap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67" r="-39967"/>
          <a:stretch>
            <a:fillRect/>
          </a:stretch>
        </p:blipFill>
        <p:spPr>
          <a:xfrm>
            <a:off x="-1232198" y="2027990"/>
            <a:ext cx="5865500" cy="3225799"/>
          </a:xfrm>
        </p:spPr>
      </p:pic>
      <p:sp>
        <p:nvSpPr>
          <p:cNvPr id="3" name="Right Arrow 2"/>
          <p:cNvSpPr/>
          <p:nvPr/>
        </p:nvSpPr>
        <p:spPr>
          <a:xfrm>
            <a:off x="3088106" y="3408947"/>
            <a:ext cx="775368" cy="414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graph_mo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64" y="2252775"/>
            <a:ext cx="4904283" cy="289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5" y="5544325"/>
            <a:ext cx="8167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Glasma</a:t>
            </a:r>
            <a:r>
              <a:rPr lang="en-US" sz="2400" dirty="0" smtClean="0"/>
              <a:t> graphs are one of the many </a:t>
            </a:r>
            <a:r>
              <a:rPr lang="en-US" sz="2400" dirty="0" err="1" smtClean="0"/>
              <a:t>rescattering</a:t>
            </a:r>
            <a:r>
              <a:rPr lang="en-US" sz="2400" dirty="0" smtClean="0"/>
              <a:t> diagrams when </a:t>
            </a:r>
          </a:p>
          <a:p>
            <a:r>
              <a:rPr lang="en-US" sz="2400" dirty="0" smtClean="0"/>
              <a:t>two nucleons with </a:t>
            </a:r>
            <a:r>
              <a:rPr lang="en-US" sz="2400" dirty="0"/>
              <a:t>a</a:t>
            </a:r>
            <a:r>
              <a:rPr lang="en-US" sz="2400" dirty="0" smtClean="0"/>
              <a:t> gluon each </a:t>
            </a:r>
            <a:r>
              <a:rPr lang="en-US" sz="2400" dirty="0" smtClean="0"/>
              <a:t>scatter on a nuclear target.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15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to calculate?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systematically include </a:t>
            </a:r>
            <a:r>
              <a:rPr lang="en-US" sz="2400" dirty="0" err="1" smtClean="0"/>
              <a:t>Glasma</a:t>
            </a:r>
            <a:r>
              <a:rPr lang="en-US" sz="2400" dirty="0" smtClean="0"/>
              <a:t> graphs in the CGC formalism it would be great to solve the two-gluon inclusive production problem in the MV model, that is, including multiple </a:t>
            </a:r>
            <a:r>
              <a:rPr lang="en-US" sz="2400" dirty="0" err="1" smtClean="0"/>
              <a:t>rescatterings</a:t>
            </a:r>
            <a:r>
              <a:rPr lang="en-US" sz="2400" dirty="0" smtClean="0"/>
              <a:t> in both nuclei to all orders (the two produced gluons only talk to each other through sources):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35539" y="6012205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very hard problem!</a:t>
            </a:r>
            <a:endParaRPr lang="en-US" sz="2400" dirty="0"/>
          </a:p>
        </p:txBody>
      </p:sp>
      <p:pic>
        <p:nvPicPr>
          <p:cNvPr id="4" name="Picture 3" descr="glu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4" y="3050916"/>
            <a:ext cx="6568851" cy="35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5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53"/>
            <a:ext cx="8229600" cy="1143000"/>
          </a:xfrm>
        </p:spPr>
        <p:txBody>
          <a:bodyPr/>
          <a:lstStyle/>
          <a:p>
            <a:r>
              <a:rPr lang="en-US" dirty="0" smtClean="0"/>
              <a:t>Heavy-Light Ion Collisions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57949"/>
            <a:ext cx="7660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Little steps for the little feet: consider multiple </a:t>
            </a:r>
            <a:r>
              <a:rPr lang="en-US" sz="2400" dirty="0" err="1" smtClean="0"/>
              <a:t>rescatterings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only in one of the two nuclei.</a:t>
            </a:r>
            <a:endParaRPr lang="en-US" sz="2400" dirty="0"/>
          </a:p>
        </p:txBody>
      </p:sp>
      <p:pic>
        <p:nvPicPr>
          <p:cNvPr id="3" name="Picture 2" descr="glue_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1081690"/>
            <a:ext cx="7473142" cy="40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gluon production </a:t>
            </a:r>
            <a:br>
              <a:rPr lang="en-US" dirty="0" smtClean="0"/>
            </a:br>
            <a:r>
              <a:rPr lang="en-US" dirty="0" smtClean="0"/>
              <a:t>in heavy-light ion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5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Setting up the problem:</a:t>
            </a:r>
            <a:br>
              <a:rPr lang="en-US" dirty="0" smtClean="0"/>
            </a:br>
            <a:r>
              <a:rPr lang="en-US" dirty="0" smtClean="0"/>
              <a:t>geometric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6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Two-gluon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397"/>
            <a:ext cx="8229600" cy="57676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want to calculate two gluon production in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collisions with 1 &lt;&lt;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&lt;&lt;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resumming</a:t>
            </a:r>
            <a:r>
              <a:rPr lang="en-US" sz="2400" dirty="0" smtClean="0"/>
              <a:t> all powers of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dirty="0" smtClean="0"/>
              <a:t>(multiple </a:t>
            </a:r>
            <a:r>
              <a:rPr lang="en-US" sz="2400" dirty="0" err="1" smtClean="0"/>
              <a:t>rescatterings</a:t>
            </a:r>
            <a:r>
              <a:rPr lang="en-US" sz="2400" dirty="0" smtClean="0"/>
              <a:t> in the target nucleus)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gluons come from different nucleons in the projectile nucleus as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&gt;&gt;1 and this is enhanced compared to emission from the same nucleon.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91" y="1897477"/>
            <a:ext cx="2273300" cy="609600"/>
          </a:xfrm>
          <a:prstGeom prst="rect">
            <a:avLst/>
          </a:prstGeom>
        </p:spPr>
      </p:pic>
      <p:pic>
        <p:nvPicPr>
          <p:cNvPr id="5" name="Content Placeholder 3" descr="glue_pA.ep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>
          <a:xfrm>
            <a:off x="2254818" y="2921079"/>
            <a:ext cx="4729934" cy="260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441" y="3900346"/>
            <a:ext cx="11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projectile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93240" y="5151582"/>
            <a:ext cx="81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target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42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Applicability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758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saturation scales of the two nuclei are very different: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We are working above the saturation scale of the smaller nucleus:</a:t>
            </a:r>
          </a:p>
          <a:p>
            <a:endParaRPr lang="en-US" sz="2400" dirty="0"/>
          </a:p>
          <a:p>
            <a:r>
              <a:rPr lang="en-US" sz="2400" dirty="0" smtClean="0"/>
              <a:t>We thus sum all multiple </a:t>
            </a:r>
            <a:r>
              <a:rPr lang="en-US" sz="2400" dirty="0" err="1" smtClean="0"/>
              <a:t>rescatterings</a:t>
            </a:r>
            <a:r>
              <a:rPr lang="en-US" sz="2400" dirty="0" smtClean="0"/>
              <a:t> in the larger nucleus, Q</a:t>
            </a:r>
            <a:r>
              <a:rPr lang="en-US" sz="2400" baseline="-25000" dirty="0" smtClean="0"/>
              <a:t>s2</a:t>
            </a:r>
            <a:r>
              <a:rPr lang="en-US" sz="2400" dirty="0" smtClean="0"/>
              <a:t>/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~1, staying at the lowest non-trivial order in Q</a:t>
            </a:r>
            <a:r>
              <a:rPr lang="en-US" sz="2400" baseline="-25000" dirty="0" smtClean="0"/>
              <a:t>s1</a:t>
            </a:r>
            <a:r>
              <a:rPr lang="en-US" sz="2400" dirty="0" smtClean="0"/>
              <a:t>/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&lt;&lt;1. </a:t>
            </a:r>
          </a:p>
          <a:p>
            <a:endParaRPr lang="en-US" sz="2400" baseline="-25000" dirty="0"/>
          </a:p>
          <a:p>
            <a:r>
              <a:rPr lang="en-US" sz="2400" dirty="0" smtClean="0"/>
              <a:t>Multiple interactions with the same nucleon in either nucleus are suppressed by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smtClean="0">
                <a:cs typeface="Symbol" charset="2"/>
              </a:rPr>
              <a:t>QCD</a:t>
            </a:r>
            <a:r>
              <a:rPr lang="en-US" sz="2400" dirty="0" smtClean="0"/>
              <a:t>/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 smtClean="0"/>
              <a:t>&lt;&lt;&lt;1. 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0" y="1823188"/>
            <a:ext cx="3817951" cy="44283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89" y="3220934"/>
            <a:ext cx="1905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Production cross-section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894"/>
            <a:ext cx="8229600" cy="55777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single- and double-inclusive cross sections can be written as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Assume a large nucleus with uncorrelated </a:t>
            </a:r>
            <a:br>
              <a:rPr lang="en-US" sz="2000" dirty="0" smtClean="0"/>
            </a:br>
            <a:r>
              <a:rPr lang="en-US" sz="2000" dirty="0" smtClean="0"/>
              <a:t>nucleons (MV/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model). Then the </a:t>
            </a:r>
            <a:br>
              <a:rPr lang="en-US" sz="2000" dirty="0" smtClean="0"/>
            </a:br>
            <a:r>
              <a:rPr lang="en-US" sz="2000" dirty="0" smtClean="0"/>
              <a:t>single- and double-nucleon wave functions </a:t>
            </a:r>
            <a:br>
              <a:rPr lang="en-US" sz="2000" dirty="0" smtClean="0"/>
            </a:br>
            <a:r>
              <a:rPr lang="en-US" sz="2000" dirty="0" smtClean="0"/>
              <a:t>are (with </a:t>
            </a: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the nuclear profile </a:t>
            </a:r>
            <a:r>
              <a:rPr lang="en-US" sz="2000" dirty="0" smtClean="0"/>
              <a:t>function)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0" y="2279883"/>
            <a:ext cx="8686800" cy="57158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1" y="1516604"/>
            <a:ext cx="5478589" cy="66740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0" y="4845086"/>
            <a:ext cx="2467399" cy="38909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2" y="5527241"/>
            <a:ext cx="4571815" cy="397971"/>
          </a:xfrm>
          <a:prstGeom prst="rect">
            <a:avLst/>
          </a:prstGeom>
        </p:spPr>
      </p:pic>
      <p:pic>
        <p:nvPicPr>
          <p:cNvPr id="10" name="Picture 9" descr="nucl_geo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10" y="3338128"/>
            <a:ext cx="3088989" cy="32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Geometric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161"/>
            <a:ext cx="8229600" cy="52907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Assume uncorrelated interaction with the target: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For cross sections we have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Clearly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Correlations due to the integration over the impact parameter B </a:t>
            </a:r>
            <a:br>
              <a:rPr lang="en-US" sz="2000" dirty="0" smtClean="0"/>
            </a:br>
            <a:r>
              <a:rPr lang="en-US" sz="2000" dirty="0" smtClean="0"/>
              <a:t>-&gt; </a:t>
            </a:r>
            <a:r>
              <a:rPr lang="en-US" sz="2000" dirty="0" smtClean="0">
                <a:solidFill>
                  <a:srgbClr val="FF0000"/>
                </a:solidFill>
              </a:rPr>
              <a:t>Geometric correlations!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296"/>
            <a:ext cx="8069641" cy="72995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4" y="3858444"/>
            <a:ext cx="8695304" cy="54835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9" y="3108207"/>
            <a:ext cx="4898397" cy="63317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9" y="4643408"/>
            <a:ext cx="5264358" cy="7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7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1523"/>
            <a:ext cx="8336501" cy="5388591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Long-range rapidity correlations in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and nuclear </a:t>
            </a:r>
            <a:r>
              <a:rPr lang="en-US" sz="2400" dirty="0" smtClean="0"/>
              <a:t>collisions: general discussion</a:t>
            </a:r>
            <a:endParaRPr lang="en-US" sz="2400" dirty="0" smtClean="0"/>
          </a:p>
          <a:p>
            <a:r>
              <a:rPr lang="en-US" sz="2400" dirty="0" smtClean="0"/>
              <a:t>Two-gluon </a:t>
            </a:r>
            <a:r>
              <a:rPr lang="en-US" sz="2400" dirty="0" smtClean="0"/>
              <a:t>production in heavy-light ion collisions:</a:t>
            </a:r>
            <a:endParaRPr lang="en-US" sz="2400" dirty="0" smtClean="0"/>
          </a:p>
          <a:p>
            <a:pPr lvl="1"/>
            <a:r>
              <a:rPr lang="en-US" sz="2400" dirty="0" smtClean="0"/>
              <a:t>Geometric correlations</a:t>
            </a:r>
          </a:p>
          <a:p>
            <a:pPr lvl="1"/>
            <a:r>
              <a:rPr lang="en-US" sz="2400" dirty="0" smtClean="0"/>
              <a:t>Long-</a:t>
            </a:r>
            <a:r>
              <a:rPr lang="en-US" sz="2400" dirty="0" smtClean="0"/>
              <a:t>range rapidity correlations</a:t>
            </a:r>
          </a:p>
          <a:p>
            <a:pPr lvl="1"/>
            <a:r>
              <a:rPr lang="en-US" sz="2400" dirty="0" err="1" smtClean="0"/>
              <a:t>Perturbative</a:t>
            </a:r>
            <a:r>
              <a:rPr lang="en-US" sz="2400" dirty="0" smtClean="0"/>
              <a:t> HBT correlations</a:t>
            </a:r>
            <a:endParaRPr lang="en-US" sz="2400" dirty="0" smtClean="0">
              <a:ea typeface="Zapf Dingbats"/>
              <a:cs typeface="Zapf Dingbats"/>
              <a:sym typeface="Zapf Dingbats"/>
            </a:endParaRPr>
          </a:p>
          <a:p>
            <a:pPr marL="514350" indent="-457200"/>
            <a:r>
              <a:rPr lang="en-US" sz="2400" dirty="0" smtClean="0">
                <a:ea typeface="Zapf Dingbats"/>
                <a:cs typeface="Zapf Dingbats"/>
                <a:sym typeface="Zapf Dingbats"/>
              </a:rPr>
              <a:t>Conclusions</a:t>
            </a:r>
            <a:endParaRPr lang="en-US" sz="2400" dirty="0">
              <a:ea typeface="Zapf Dingbats"/>
              <a:cs typeface="Zapf Dingbats"/>
              <a:sym typeface="Zapf Dingbats"/>
            </a:endParaRPr>
          </a:p>
          <a:p>
            <a:pPr marL="457200" lvl="1" indent="0">
              <a:buNone/>
            </a:pPr>
            <a:endParaRPr lang="en-US" sz="2400" dirty="0">
              <a:sym typeface="Zapf Dingbats"/>
            </a:endParaRPr>
          </a:p>
        </p:txBody>
      </p:sp>
    </p:spTree>
    <p:extLst>
      <p:ext uri="{BB962C8B-B14F-4D97-AF65-F5344CB8AC3E}">
        <p14:creationId xmlns:p14="http://schemas.microsoft.com/office/powerpoint/2010/main" val="92167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Geometric correlations: physical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521"/>
            <a:ext cx="8229600" cy="151086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the same even the two nucleons are always within the smaller nucleus radius from each other (in transverse plane). In different events they can be anywhere in the larger nucleus.</a:t>
            </a:r>
            <a:endParaRPr lang="en-US" sz="2400" dirty="0"/>
          </a:p>
        </p:txBody>
      </p:sp>
      <p:pic>
        <p:nvPicPr>
          <p:cNvPr id="4" name="Picture 3" descr="nucl_geo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22" y="2431197"/>
            <a:ext cx="2043107" cy="213740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0" y="3739472"/>
            <a:ext cx="4013200" cy="1384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19023" y="4568601"/>
            <a:ext cx="2055983" cy="2065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94041" y="5027688"/>
            <a:ext cx="233257" cy="2332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05387" y="5672491"/>
            <a:ext cx="233257" cy="2332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56081" y="3485691"/>
            <a:ext cx="816399" cy="253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87388" y="5027688"/>
            <a:ext cx="1606882" cy="401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19023" y="4588491"/>
            <a:ext cx="878089" cy="878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99599" y="5429385"/>
            <a:ext cx="878089" cy="878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34"/>
            <a:ext cx="8229600" cy="1143000"/>
          </a:xfrm>
        </p:spPr>
        <p:txBody>
          <a:bodyPr/>
          <a:lstStyle/>
          <a:p>
            <a:r>
              <a:rPr lang="en-US" dirty="0" smtClean="0"/>
              <a:t>Geometric correlations at fixed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34"/>
            <a:ext cx="8229600" cy="53635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are zero as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which is clear from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Note that direction of B has to be fixed (to remove the geometric correlations), in other words the </a:t>
            </a:r>
            <a:r>
              <a:rPr lang="en-US" sz="2400" i="1" dirty="0" smtClean="0"/>
              <a:t>vector</a:t>
            </a:r>
            <a:r>
              <a:rPr lang="en-US" sz="2400" dirty="0" smtClean="0"/>
              <a:t> B should be fixed</a:t>
            </a:r>
            <a:r>
              <a:rPr lang="en-US" sz="2400" dirty="0"/>
              <a:t> </a:t>
            </a:r>
            <a:r>
              <a:rPr lang="en-US" sz="2400" dirty="0" smtClean="0"/>
              <a:t>with respect to </a:t>
            </a:r>
            <a:r>
              <a:rPr lang="en-US" sz="2400" i="1" dirty="0" smtClean="0"/>
              <a:t>vectors</a:t>
            </a:r>
            <a:r>
              <a:rPr lang="en-US" sz="2400" dirty="0" smtClean="0"/>
              <a:t>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Maybe hard to do, but perhaps possible. 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51" y="3230552"/>
            <a:ext cx="4898397" cy="63317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" y="3983103"/>
            <a:ext cx="8695304" cy="54835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8" y="1708007"/>
            <a:ext cx="7538333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B. Two-gluon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8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Single gluon production in </a:t>
            </a:r>
            <a:r>
              <a:rPr lang="en-US" dirty="0" err="1" smtClean="0"/>
              <a:t>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9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 gluon production in </a:t>
            </a:r>
            <a:r>
              <a:rPr lang="en-US" dirty="0" err="1" smtClean="0"/>
              <a:t>pA</a:t>
            </a:r>
            <a:endParaRPr lang="en-US" dirty="0"/>
          </a:p>
        </p:txBody>
      </p:sp>
      <p:pic>
        <p:nvPicPr>
          <p:cNvPr id="4" name="Content Placeholder 3" descr="1Gincl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3" b="-9953"/>
          <a:stretch>
            <a:fillRect/>
          </a:stretch>
        </p:blipFill>
        <p:spPr>
          <a:xfrm>
            <a:off x="457200" y="1746110"/>
            <a:ext cx="5784563" cy="3181287"/>
          </a:xfrm>
        </p:spPr>
      </p:pic>
      <p:sp>
        <p:nvSpPr>
          <p:cNvPr id="5" name="TextBox 4"/>
          <p:cNvSpPr txBox="1"/>
          <p:nvPr/>
        </p:nvSpPr>
        <p:spPr>
          <a:xfrm>
            <a:off x="340572" y="1038224"/>
            <a:ext cx="7109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the proton by a single quark (can be easily improved upon). </a:t>
            </a:r>
          </a:p>
          <a:p>
            <a:r>
              <a:rPr lang="en-US" sz="2000" dirty="0" smtClean="0"/>
              <a:t>The diagrams are shown below (</a:t>
            </a:r>
            <a:r>
              <a:rPr lang="en-US" sz="2000" dirty="0" err="1" smtClean="0"/>
              <a:t>Yu.K</a:t>
            </a:r>
            <a:r>
              <a:rPr lang="en-US" sz="2000" dirty="0" smtClean="0"/>
              <a:t>., A. Mueller </a:t>
            </a:r>
            <a:r>
              <a:rPr lang="fr-FR" sz="2000" dirty="0" smtClean="0"/>
              <a:t>’</a:t>
            </a:r>
            <a:r>
              <a:rPr lang="en-US" sz="2000" dirty="0" smtClean="0"/>
              <a:t>97):</a:t>
            </a:r>
            <a:endParaRPr lang="en-US" sz="2000" dirty="0"/>
          </a:p>
        </p:txBody>
      </p:sp>
      <p:pic>
        <p:nvPicPr>
          <p:cNvPr id="6" name="Picture 5" descr="nuc_not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98" y="5254718"/>
            <a:ext cx="7290902" cy="138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092" y="4927397"/>
            <a:ext cx="626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Multiple </a:t>
            </a:r>
            <a:r>
              <a:rPr lang="en-US" sz="2000" dirty="0" err="1" smtClean="0"/>
              <a:t>rescatterings</a:t>
            </a:r>
            <a:r>
              <a:rPr lang="en-US" sz="2000" dirty="0" smtClean="0"/>
              <a:t> are denoted by a single dashed line: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259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 gluon production in </a:t>
            </a:r>
            <a:r>
              <a:rPr lang="en-US" dirty="0" err="1" smtClean="0"/>
              <a:t>pA</a:t>
            </a:r>
            <a:endParaRPr lang="en-US" dirty="0"/>
          </a:p>
        </p:txBody>
      </p:sp>
      <p:pic>
        <p:nvPicPr>
          <p:cNvPr id="4" name="Content Placeholder 3" descr="1Gincl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3" b="-9953"/>
          <a:stretch>
            <a:fillRect/>
          </a:stretch>
        </p:blipFill>
        <p:spPr>
          <a:xfrm>
            <a:off x="1714197" y="935672"/>
            <a:ext cx="5784563" cy="3181287"/>
          </a:xfrm>
        </p:spPr>
      </p:pic>
      <p:pic>
        <p:nvPicPr>
          <p:cNvPr id="3" name="Picture 2" descr="latex-image-1.pd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" y="4960736"/>
            <a:ext cx="8617553" cy="1445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489" y="4116959"/>
            <a:ext cx="8126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gluon production cross section can be readily written as (U = Wilson line</a:t>
            </a:r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adjoint</a:t>
            </a:r>
            <a:r>
              <a:rPr lang="en-US" sz="2000" dirty="0" smtClean="0"/>
              <a:t> representation, represents gluon interactions)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09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15" y="0"/>
            <a:ext cx="8229600" cy="1143000"/>
          </a:xfrm>
        </p:spPr>
        <p:txBody>
          <a:bodyPr/>
          <a:lstStyle/>
          <a:p>
            <a:r>
              <a:rPr lang="en-US" dirty="0" smtClean="0"/>
              <a:t>Forward dipole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5" y="1143000"/>
            <a:ext cx="8229600" cy="5457010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eikonal</a:t>
            </a:r>
            <a:r>
              <a:rPr lang="en-US" sz="2000" dirty="0"/>
              <a:t> quark propagator is given  by the Wilson line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with the light cone coordinates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quark dipole scattering amplitude is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9" y="3803856"/>
            <a:ext cx="5632185" cy="736233"/>
          </a:xfrm>
          <a:prstGeom prst="rect">
            <a:avLst/>
          </a:prstGeom>
        </p:spPr>
      </p:pic>
      <p:pic>
        <p:nvPicPr>
          <p:cNvPr id="4" name="Picture 3" descr="dip_nu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1" y="4714808"/>
            <a:ext cx="4607490" cy="188520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7" y="4714808"/>
            <a:ext cx="308437" cy="22679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7" y="5086694"/>
            <a:ext cx="335647" cy="23974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1" y="1656136"/>
            <a:ext cx="5118566" cy="93457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93" y="2590706"/>
            <a:ext cx="1700224" cy="8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(ii) Two-gluon production </a:t>
            </a:r>
            <a:br>
              <a:rPr lang="en-US" dirty="0" smtClean="0"/>
            </a:br>
            <a:r>
              <a:rPr lang="en-US" dirty="0" smtClean="0"/>
              <a:t>in heavy-light ion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4" name="Content Placeholder 3" descr="processe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7" b="-8197"/>
          <a:stretch>
            <a:fillRect/>
          </a:stretch>
        </p:blipFill>
        <p:spPr>
          <a:xfrm>
            <a:off x="936673" y="1143000"/>
            <a:ext cx="6734892" cy="3703931"/>
          </a:xfrm>
        </p:spPr>
      </p:pic>
      <p:sp>
        <p:nvSpPr>
          <p:cNvPr id="5" name="TextBox 4"/>
          <p:cNvSpPr txBox="1"/>
          <p:nvPr/>
        </p:nvSpPr>
        <p:spPr>
          <a:xfrm>
            <a:off x="673854" y="5027687"/>
            <a:ext cx="6016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Solid horizontal lines = quarks in the incoming nucleons.</a:t>
            </a:r>
            <a:br>
              <a:rPr lang="en-US" sz="2000" dirty="0" smtClean="0"/>
            </a:br>
            <a:r>
              <a:rPr lang="en-US" sz="2000" dirty="0" smtClean="0"/>
              <a:t>Dashed vertical line =  interaction with the target.</a:t>
            </a:r>
            <a:br>
              <a:rPr lang="en-US" sz="2000" dirty="0" smtClean="0"/>
            </a:br>
            <a:r>
              <a:rPr lang="en-US" sz="2000" dirty="0" smtClean="0"/>
              <a:t>Dotted vertical lines = energy denominators.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30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5"/>
            <a:ext cx="8229600" cy="1143000"/>
          </a:xfrm>
        </p:spPr>
        <p:txBody>
          <a:bodyPr/>
          <a:lstStyle/>
          <a:p>
            <a:r>
              <a:rPr lang="en-US" dirty="0" smtClean="0"/>
              <a:t>Amplitude squared</a:t>
            </a:r>
            <a:endParaRPr lang="en-US" dirty="0"/>
          </a:p>
        </p:txBody>
      </p:sp>
      <p:pic>
        <p:nvPicPr>
          <p:cNvPr id="4" name="Content Placeholder 3" descr="uncross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1" r="-19131"/>
          <a:stretch>
            <a:fillRect/>
          </a:stretch>
        </p:blipFill>
        <p:spPr>
          <a:xfrm>
            <a:off x="1234724" y="1184395"/>
            <a:ext cx="6942232" cy="3817960"/>
          </a:xfrm>
        </p:spPr>
      </p:pic>
      <p:sp>
        <p:nvSpPr>
          <p:cNvPr id="5" name="TextBox 4"/>
          <p:cNvSpPr txBox="1"/>
          <p:nvPr/>
        </p:nvSpPr>
        <p:spPr>
          <a:xfrm>
            <a:off x="712730" y="5610796"/>
            <a:ext cx="792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contribution to two-gluon production looks like one-gluon production </a:t>
            </a:r>
            <a:br>
              <a:rPr lang="en-US" sz="2000" dirty="0" smtClean="0"/>
            </a:br>
            <a:r>
              <a:rPr lang="en-US" sz="2000" dirty="0" smtClean="0"/>
              <a:t>squared, with the target averaging applied to both.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4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to saturation physics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161" y="3917500"/>
            <a:ext cx="3850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Published in September 2012 </a:t>
            </a:r>
          </a:p>
          <a:p>
            <a:r>
              <a:rPr lang="en-US" sz="2400" dirty="0" smtClean="0"/>
              <a:t>by Cambridge U Press</a:t>
            </a:r>
            <a:endParaRPr lang="en-US" sz="2400" dirty="0"/>
          </a:p>
        </p:txBody>
      </p:sp>
      <p:pic>
        <p:nvPicPr>
          <p:cNvPr id="6" name="Picture 5" descr="l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40" y="1741714"/>
            <a:ext cx="2896053" cy="41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2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5"/>
            <a:ext cx="8229600" cy="841557"/>
          </a:xfrm>
        </p:spPr>
        <p:txBody>
          <a:bodyPr/>
          <a:lstStyle/>
          <a:p>
            <a:r>
              <a:rPr lang="en-US" dirty="0" smtClean="0"/>
              <a:t>Amplitude squared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1237" y="3105006"/>
            <a:ext cx="3657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These contributions to two-gluon </a:t>
            </a:r>
            <a:br>
              <a:rPr lang="en-US" sz="2000" dirty="0" smtClean="0"/>
            </a:br>
            <a:r>
              <a:rPr lang="en-US" sz="2000" dirty="0" smtClean="0"/>
              <a:t>production contain cross-talk</a:t>
            </a:r>
            <a:br>
              <a:rPr lang="en-US" sz="2000" dirty="0" smtClean="0"/>
            </a:br>
            <a:r>
              <a:rPr lang="en-US" sz="2000" dirty="0" smtClean="0"/>
              <a:t>between the emissions from</a:t>
            </a:r>
            <a:br>
              <a:rPr lang="en-US" sz="2000" dirty="0" smtClean="0"/>
            </a:br>
            <a:r>
              <a:rPr lang="en-US" sz="2000" dirty="0" smtClean="0"/>
              <a:t>different nucleons.</a:t>
            </a:r>
            <a:endParaRPr lang="en-US" sz="2000" dirty="0"/>
          </a:p>
        </p:txBody>
      </p:sp>
      <p:pic>
        <p:nvPicPr>
          <p:cNvPr id="6" name="Content Placeholder 5" descr="cross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1" r="-2661"/>
          <a:stretch>
            <a:fillRect/>
          </a:stretch>
        </p:blipFill>
        <p:spPr>
          <a:xfrm>
            <a:off x="109944" y="882952"/>
            <a:ext cx="5381293" cy="2959504"/>
          </a:xfrm>
        </p:spPr>
      </p:pic>
      <p:pic>
        <p:nvPicPr>
          <p:cNvPr id="7" name="Picture 6" descr="crossed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6" y="3918856"/>
            <a:ext cx="5082079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5" y="54353"/>
            <a:ext cx="860459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Two-gluon production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35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“Squaring” the single gluon production cross section yields</a:t>
            </a: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" y="1728374"/>
            <a:ext cx="8604594" cy="1923262"/>
          </a:xfrm>
          <a:prstGeom prst="rect">
            <a:avLst/>
          </a:prstGeom>
        </p:spPr>
      </p:pic>
      <p:pic>
        <p:nvPicPr>
          <p:cNvPr id="5" name="Content Placeholder 3" descr="uncros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1" r="-19131"/>
          <a:stretch>
            <a:fillRect/>
          </a:stretch>
        </p:blipFill>
        <p:spPr>
          <a:xfrm>
            <a:off x="790483" y="3865389"/>
            <a:ext cx="4781770" cy="2629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1406" y="3987026"/>
            <a:ext cx="3085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(cf. </a:t>
            </a:r>
            <a:r>
              <a:rPr lang="en-US" sz="2000" dirty="0" err="1" smtClean="0"/>
              <a:t>Kovner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Lublinsky</a:t>
            </a:r>
            <a:r>
              <a:rPr lang="en-US" sz="2000" dirty="0" smtClean="0"/>
              <a:t>, ‘12)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38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5" y="54353"/>
            <a:ext cx="8604593" cy="804409"/>
          </a:xfrm>
        </p:spPr>
        <p:txBody>
          <a:bodyPr>
            <a:normAutofit/>
          </a:bodyPr>
          <a:lstStyle/>
          <a:p>
            <a:r>
              <a:rPr lang="en-US" dirty="0" smtClean="0"/>
              <a:t>Two-gluon production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078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“crossed” diagrams give</a:t>
            </a:r>
            <a:endParaRPr lang="en-US" sz="2000" dirty="0"/>
          </a:p>
        </p:txBody>
      </p:sp>
      <p:pic>
        <p:nvPicPr>
          <p:cNvPr id="6" name="Content Placeholder 5" descr="cros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1" r="-2661"/>
          <a:stretch>
            <a:fillRect/>
          </a:stretch>
        </p:blipFill>
        <p:spPr>
          <a:xfrm>
            <a:off x="109944" y="4290745"/>
            <a:ext cx="4353199" cy="2394092"/>
          </a:xfrm>
          <a:prstGeom prst="rect">
            <a:avLst/>
          </a:prstGeom>
        </p:spPr>
      </p:pic>
      <p:pic>
        <p:nvPicPr>
          <p:cNvPr id="7" name="Picture 6" descr="crossed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18" y="4290745"/>
            <a:ext cx="4223284" cy="244247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" y="1356730"/>
            <a:ext cx="8026385" cy="29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5" y="54353"/>
            <a:ext cx="8604593" cy="804409"/>
          </a:xfrm>
        </p:spPr>
        <p:txBody>
          <a:bodyPr>
            <a:normAutofit/>
          </a:bodyPr>
          <a:lstStyle/>
          <a:p>
            <a:r>
              <a:rPr lang="en-US" dirty="0" smtClean="0"/>
              <a:t>Two-gluon production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078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“crossed” diagrams give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introduced the </a:t>
            </a:r>
            <a:r>
              <a:rPr lang="en-US" sz="2000" dirty="0" err="1" smtClean="0"/>
              <a:t>adjoint</a:t>
            </a:r>
            <a:r>
              <a:rPr lang="en-US" sz="2000" dirty="0" smtClean="0"/>
              <a:t> color-dipole and color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amplitudes:</a:t>
            </a:r>
            <a:endParaRPr lang="en-US" sz="2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" y="1356730"/>
            <a:ext cx="8026385" cy="293401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6" y="5950157"/>
            <a:ext cx="4910667" cy="53629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6" y="5225142"/>
            <a:ext cx="4293811" cy="6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5" y="54353"/>
            <a:ext cx="860459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Two-gluon production: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353"/>
            <a:ext cx="8229600" cy="5308686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Note that if the interaction with the target factorizes,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still have </a:t>
            </a:r>
            <a:r>
              <a:rPr lang="en-US" sz="2000" b="1" u="sng" dirty="0" smtClean="0"/>
              <a:t>the geometric correlations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 smtClean="0"/>
              <a:t>The geometric correlations lead to non-zero </a:t>
            </a:r>
            <a:r>
              <a:rPr lang="en-US" sz="2000" dirty="0" err="1" smtClean="0"/>
              <a:t>cumulants</a:t>
            </a:r>
            <a:r>
              <a:rPr lang="en-US" sz="2000" dirty="0" smtClean="0"/>
              <a:t>! (Like everything that depends on geometry.)</a:t>
            </a: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" y="1326678"/>
            <a:ext cx="8604594" cy="192326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4243"/>
            <a:ext cx="8185054" cy="6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5" y="54353"/>
            <a:ext cx="860459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Two-gluon production: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353"/>
            <a:ext cx="8229600" cy="4525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If we expand the interaction with the target to the lowest non-trivial order, one reproduced the contribution of the ‘</a:t>
            </a:r>
            <a:r>
              <a:rPr lang="en-US" sz="2000" dirty="0" err="1" smtClean="0"/>
              <a:t>glasma</a:t>
            </a:r>
            <a:r>
              <a:rPr lang="en-US" sz="2000" dirty="0" smtClean="0"/>
              <a:t>’ graphs: </a:t>
            </a: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" y="1326678"/>
            <a:ext cx="6586745" cy="147224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" y="4206338"/>
            <a:ext cx="8604594" cy="58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468" y="5076266"/>
            <a:ext cx="2462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near-side correlations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20070" y="5073012"/>
            <a:ext cx="253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away-side correlations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53010" y="4786487"/>
            <a:ext cx="2365458" cy="448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95762" y="4786487"/>
            <a:ext cx="311009" cy="289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7" y="5502628"/>
            <a:ext cx="1638677" cy="66346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00" y="5511359"/>
            <a:ext cx="1690511" cy="6844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8210" y="6248116"/>
            <a:ext cx="514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(cf. </a:t>
            </a:r>
            <a:r>
              <a:rPr lang="en-US" sz="2000" dirty="0" err="1" smtClean="0"/>
              <a:t>Dumitru</a:t>
            </a:r>
            <a:r>
              <a:rPr lang="en-US" sz="2000" dirty="0"/>
              <a:t>, </a:t>
            </a:r>
            <a:r>
              <a:rPr lang="en-US" sz="2000" dirty="0" err="1"/>
              <a:t>Gelis</a:t>
            </a:r>
            <a:r>
              <a:rPr lang="en-US" sz="2000" dirty="0"/>
              <a:t>, </a:t>
            </a:r>
            <a:r>
              <a:rPr lang="en-US" sz="2000" dirty="0" err="1"/>
              <a:t>McLerran</a:t>
            </a:r>
            <a:r>
              <a:rPr lang="en-US" sz="2000" dirty="0"/>
              <a:t>, </a:t>
            </a:r>
            <a:r>
              <a:rPr lang="en-US" sz="2000" dirty="0" err="1"/>
              <a:t>Venugopalan</a:t>
            </a:r>
            <a:r>
              <a:rPr lang="en-US" sz="2000" dirty="0"/>
              <a:t> </a:t>
            </a:r>
            <a:r>
              <a:rPr lang="fr-FR" sz="2000" dirty="0" smtClean="0"/>
              <a:t>’</a:t>
            </a:r>
            <a:r>
              <a:rPr lang="en-US" sz="2000" dirty="0" smtClean="0"/>
              <a:t>08)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 descr="glgraph_mo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85" y="1543371"/>
            <a:ext cx="2647172" cy="15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Two-gluon production: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Crossed diagrams at lowest </a:t>
            </a:r>
            <a:br>
              <a:rPr lang="en-US" sz="2400" dirty="0" smtClean="0"/>
            </a:br>
            <a:r>
              <a:rPr lang="en-US" sz="2400" dirty="0" smtClean="0"/>
              <a:t>nontrivial order</a:t>
            </a:r>
            <a:endParaRPr lang="en-US" sz="2400" dirty="0"/>
          </a:p>
        </p:txBody>
      </p:sp>
      <p:pic>
        <p:nvPicPr>
          <p:cNvPr id="4" name="Picture 3" descr="glgraph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5316"/>
            <a:ext cx="3236573" cy="244037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15" y="4760859"/>
            <a:ext cx="4702827" cy="694645"/>
          </a:xfrm>
          <a:prstGeom prst="rect">
            <a:avLst/>
          </a:prstGeom>
        </p:spPr>
      </p:pic>
      <p:pic>
        <p:nvPicPr>
          <p:cNvPr id="6" name="Content Placeholder 5" descr="cross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1" r="-2661"/>
          <a:stretch>
            <a:fillRect/>
          </a:stretch>
        </p:blipFill>
        <p:spPr>
          <a:xfrm>
            <a:off x="4463143" y="1387047"/>
            <a:ext cx="4353199" cy="2394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2774" y="5841279"/>
            <a:ext cx="245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Stronger correlations!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66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15" y="54353"/>
            <a:ext cx="860459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Two-gluon production: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353"/>
            <a:ext cx="8229600" cy="5475996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cross section is symmetric under (ditto for the “crossed” term)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Hence the correlations generate only even azimuthal harmonics </a:t>
            </a: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" y="1326678"/>
            <a:ext cx="8604594" cy="192326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1" y="3970143"/>
            <a:ext cx="1344107" cy="33602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1" y="4583517"/>
            <a:ext cx="1619227" cy="334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4279" y="3970143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(just coordinate relabeling)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34062" y="4583517"/>
            <a:ext cx="407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</a:t>
            </a:r>
            <a:endParaRPr lang="en-US" sz="2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71" y="4583517"/>
            <a:ext cx="3446173" cy="42070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08" y="5808747"/>
            <a:ext cx="3079705" cy="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7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Correlation function</a:t>
            </a:r>
            <a:endParaRPr lang="en-US" dirty="0"/>
          </a:p>
        </p:txBody>
      </p:sp>
      <p:pic>
        <p:nvPicPr>
          <p:cNvPr id="4" name="Content Placeholder 3" descr="corr_toy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5" r="-8745"/>
          <a:stretch>
            <a:fillRect/>
          </a:stretch>
        </p:blipFill>
        <p:spPr>
          <a:xfrm>
            <a:off x="457200" y="2310414"/>
            <a:ext cx="5913633" cy="3252270"/>
          </a:xfrm>
        </p:spPr>
      </p:pic>
      <p:sp>
        <p:nvSpPr>
          <p:cNvPr id="5" name="TextBox 4"/>
          <p:cNvSpPr txBox="1"/>
          <p:nvPr/>
        </p:nvSpPr>
        <p:spPr>
          <a:xfrm>
            <a:off x="211544" y="1143000"/>
            <a:ext cx="7494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May look like this (a </a:t>
            </a:r>
            <a:r>
              <a:rPr lang="en-US" sz="2000"/>
              <a:t>toy </a:t>
            </a:r>
            <a:r>
              <a:rPr lang="en-US" sz="2000" smtClean="0"/>
              <a:t>model; </a:t>
            </a:r>
            <a:r>
              <a:rPr lang="en-US" sz="2000" dirty="0" smtClean="0"/>
              <a:t>two particles far separated in rapidity, </a:t>
            </a:r>
            <a:br>
              <a:rPr lang="en-US" sz="2000" dirty="0" smtClean="0"/>
            </a:br>
            <a:r>
              <a:rPr lang="en-US" sz="2000" dirty="0" smtClean="0"/>
              <a:t>jets subtracted, </a:t>
            </a:r>
            <a:r>
              <a:rPr lang="en-US" sz="2000" dirty="0" err="1" smtClean="0"/>
              <a:t>pA</a:t>
            </a:r>
            <a:r>
              <a:rPr lang="en-US" sz="2000" dirty="0" smtClean="0"/>
              <a:t> and AA):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3410" y="5923840"/>
            <a:ext cx="7225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Dumitru</a:t>
            </a:r>
            <a:r>
              <a:rPr lang="en-US" sz="2000" dirty="0"/>
              <a:t>, </a:t>
            </a:r>
            <a:r>
              <a:rPr lang="en-US" sz="2000" dirty="0" err="1"/>
              <a:t>Gelis</a:t>
            </a:r>
            <a:r>
              <a:rPr lang="en-US" sz="2000" dirty="0"/>
              <a:t>, </a:t>
            </a:r>
            <a:r>
              <a:rPr lang="en-US" sz="2000" dirty="0" err="1"/>
              <a:t>McLerran</a:t>
            </a:r>
            <a:r>
              <a:rPr lang="en-US" sz="2000" dirty="0"/>
              <a:t>, </a:t>
            </a:r>
            <a:r>
              <a:rPr lang="en-US" sz="2000" dirty="0" err="1"/>
              <a:t>Venugopalan</a:t>
            </a:r>
            <a:r>
              <a:rPr lang="en-US" sz="2000" dirty="0"/>
              <a:t> </a:t>
            </a:r>
            <a:r>
              <a:rPr lang="fr-FR" sz="2000" dirty="0"/>
              <a:t>’</a:t>
            </a:r>
            <a:r>
              <a:rPr lang="en-US" sz="2000" dirty="0" smtClean="0"/>
              <a:t>08; </a:t>
            </a:r>
            <a:r>
              <a:rPr lang="en-US" sz="2000" dirty="0" err="1" smtClean="0"/>
              <a:t>Yu.K</a:t>
            </a:r>
            <a:r>
              <a:rPr lang="en-US" sz="2000" dirty="0" smtClean="0"/>
              <a:t>., D. </a:t>
            </a:r>
            <a:r>
              <a:rPr lang="en-US" sz="2000" dirty="0" err="1" smtClean="0"/>
              <a:t>Wertepny</a:t>
            </a:r>
            <a:r>
              <a:rPr lang="en-US" sz="2000" dirty="0" smtClean="0"/>
              <a:t> ‘12; </a:t>
            </a:r>
            <a:br>
              <a:rPr lang="en-US" sz="2000" dirty="0" smtClean="0"/>
            </a:br>
            <a:r>
              <a:rPr lang="en-US" sz="2000" dirty="0" err="1" smtClean="0"/>
              <a:t>Lappi</a:t>
            </a:r>
            <a:r>
              <a:rPr lang="en-US" sz="2000" dirty="0"/>
              <a:t>, </a:t>
            </a:r>
            <a:r>
              <a:rPr lang="en-US" sz="2000" dirty="0" err="1" smtClean="0"/>
              <a:t>Srednyak</a:t>
            </a:r>
            <a:r>
              <a:rPr lang="en-US" sz="2000" dirty="0"/>
              <a:t>, and </a:t>
            </a:r>
            <a:r>
              <a:rPr lang="en-US" sz="2000" dirty="0" err="1" smtClean="0"/>
              <a:t>Venugopalan</a:t>
            </a:r>
            <a:r>
              <a:rPr lang="en-US" sz="2000" dirty="0" smtClean="0"/>
              <a:t> ‘09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7216870" y="3508530"/>
            <a:ext cx="1151762" cy="11169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7053" y="3508530"/>
            <a:ext cx="1108996" cy="11169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30737" y="2366211"/>
            <a:ext cx="748631" cy="1657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79368" y="2687053"/>
            <a:ext cx="788737" cy="1336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7085263" y="3261645"/>
            <a:ext cx="655053" cy="133934"/>
          </a:xfrm>
          <a:custGeom>
            <a:avLst/>
            <a:gdLst>
              <a:gd name="connsiteX0" fmla="*/ 0 w 655053"/>
              <a:gd name="connsiteY0" fmla="*/ 133934 h 133934"/>
              <a:gd name="connsiteX1" fmla="*/ 334211 w 655053"/>
              <a:gd name="connsiteY1" fmla="*/ 250 h 133934"/>
              <a:gd name="connsiteX2" fmla="*/ 655053 w 655053"/>
              <a:gd name="connsiteY2" fmla="*/ 107197 h 1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053" h="133934">
                <a:moveTo>
                  <a:pt x="0" y="133934"/>
                </a:moveTo>
                <a:cubicBezTo>
                  <a:pt x="112518" y="69320"/>
                  <a:pt x="225036" y="4706"/>
                  <a:pt x="334211" y="250"/>
                </a:cubicBezTo>
                <a:cubicBezTo>
                  <a:pt x="443386" y="-4206"/>
                  <a:pt x="549219" y="51495"/>
                  <a:pt x="655053" y="1071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26854" y="2363887"/>
            <a:ext cx="707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Symbol" charset="2"/>
                <a:cs typeface="Symbol" charset="2"/>
              </a:rPr>
              <a:t>Df</a:t>
            </a:r>
            <a:endParaRPr lang="en-US" sz="3600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3187" y="4916240"/>
            <a:ext cx="7076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Symbol" charset="2"/>
                <a:cs typeface="Symbol" charset="2"/>
              </a:rPr>
              <a:t>Df</a:t>
            </a:r>
            <a:endParaRPr lang="en-US" sz="3600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410" y="1852284"/>
            <a:ext cx="13230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C(</a:t>
            </a:r>
            <a:r>
              <a:rPr lang="en-US" sz="3600" dirty="0" err="1" smtClean="0">
                <a:latin typeface="Symbol" charset="2"/>
                <a:cs typeface="Symbol" charset="2"/>
              </a:rPr>
              <a:t>Df</a:t>
            </a:r>
            <a:r>
              <a:rPr lang="en-US" sz="3600" dirty="0" smtClean="0">
                <a:latin typeface="Symbol" charset="2"/>
                <a:cs typeface="Symbol" charset="2"/>
              </a:rPr>
              <a:t>)</a:t>
            </a:r>
            <a:endParaRPr lang="en-US" sz="36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60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1-08 at 5.37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1" b="-1621"/>
          <a:stretch>
            <a:fillRect/>
          </a:stretch>
        </p:blipFill>
        <p:spPr>
          <a:xfrm>
            <a:off x="457199" y="1586093"/>
            <a:ext cx="8237056" cy="4530064"/>
          </a:xfrm>
        </p:spPr>
      </p:pic>
      <p:sp>
        <p:nvSpPr>
          <p:cNvPr id="5" name="Rectangle 4"/>
          <p:cNvSpPr/>
          <p:nvPr/>
        </p:nvSpPr>
        <p:spPr>
          <a:xfrm>
            <a:off x="457200" y="4276127"/>
            <a:ext cx="8181410" cy="699729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conclusion is consistent with the data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49745" y="2368211"/>
            <a:ext cx="2193835" cy="327045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0029"/>
            <a:ext cx="8229600" cy="1143000"/>
          </a:xfrm>
        </p:spPr>
        <p:txBody>
          <a:bodyPr/>
          <a:lstStyle/>
          <a:p>
            <a:r>
              <a:rPr lang="en-US" dirty="0" smtClean="0"/>
              <a:t>Long-range rapidity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09699"/>
            <a:ext cx="8237056" cy="4082852"/>
          </a:xfrm>
        </p:spPr>
      </p:pic>
      <p:sp>
        <p:nvSpPr>
          <p:cNvPr id="5" name="Rectangle 4"/>
          <p:cNvSpPr/>
          <p:nvPr/>
        </p:nvSpPr>
        <p:spPr>
          <a:xfrm>
            <a:off x="457199" y="5351637"/>
            <a:ext cx="8181410" cy="540914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conclusion is consistent with the data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57200" y="2792727"/>
            <a:ext cx="2193835" cy="327045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53"/>
            <a:ext cx="8229600" cy="1143000"/>
          </a:xfrm>
        </p:spPr>
        <p:txBody>
          <a:bodyPr/>
          <a:lstStyle/>
          <a:p>
            <a:r>
              <a:rPr lang="en-US" dirty="0" smtClean="0"/>
              <a:t>LHC </a:t>
            </a:r>
            <a:r>
              <a:rPr lang="en-US" dirty="0" err="1" smtClean="0"/>
              <a:t>p+Pb</a:t>
            </a:r>
            <a:r>
              <a:rPr lang="en-US" dirty="0" smtClean="0"/>
              <a:t> data from ALICE</a:t>
            </a:r>
            <a:endParaRPr lang="en-US" dirty="0"/>
          </a:p>
        </p:txBody>
      </p:sp>
      <p:pic>
        <p:nvPicPr>
          <p:cNvPr id="4" name="Content Placeholder 3" descr="fig3b.pd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3" r="-7083"/>
          <a:stretch>
            <a:fillRect/>
          </a:stretch>
        </p:blipFill>
        <p:spPr>
          <a:xfrm>
            <a:off x="927503" y="1140547"/>
            <a:ext cx="6974205" cy="3835544"/>
          </a:xfrm>
        </p:spPr>
      </p:pic>
      <p:sp>
        <p:nvSpPr>
          <p:cNvPr id="3" name="Rectangle 2"/>
          <p:cNvSpPr/>
          <p:nvPr/>
        </p:nvSpPr>
        <p:spPr>
          <a:xfrm>
            <a:off x="538018" y="5033971"/>
            <a:ext cx="8375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These are high-multiplicity collisions: it is possible that quark-gluon plasma is created in those, with the hydrodynamics contributing to these correlations.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Saturation </a:t>
            </a:r>
            <a:r>
              <a:rPr lang="en-US" dirty="0"/>
              <a:t>approach is lacking the odd harmonics, like </a:t>
            </a:r>
            <a:r>
              <a:rPr lang="en-US" dirty="0" err="1" smtClean="0"/>
              <a:t>cos</a:t>
            </a:r>
            <a:r>
              <a:rPr lang="en-US" dirty="0" smtClean="0"/>
              <a:t> (3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r>
              <a:rPr lang="en-US" dirty="0" smtClean="0"/>
              <a:t> , </a:t>
            </a:r>
            <a:r>
              <a:rPr lang="en-US" dirty="0"/>
              <a:t>etc. Can they be generated in a pure CGC approach EBE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C. HBT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3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There is another contribution coming from the “crossed” diagrams</a:t>
            </a:r>
            <a:endParaRPr lang="en-US" sz="2000" dirty="0"/>
          </a:p>
        </p:txBody>
      </p:sp>
      <p:pic>
        <p:nvPicPr>
          <p:cNvPr id="4" name="Picture 3" descr="cros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85" y="2355668"/>
            <a:ext cx="6414569" cy="37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7"/>
            <a:ext cx="8229600" cy="842420"/>
          </a:xfrm>
        </p:spPr>
        <p:txBody>
          <a:bodyPr/>
          <a:lstStyle/>
          <a:p>
            <a:r>
              <a:rPr lang="en-US" dirty="0" smtClean="0"/>
              <a:t>HBT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70857"/>
            <a:ext cx="9144000" cy="5737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give HBT correlations (with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long</a:t>
            </a:r>
            <a:r>
              <a:rPr lang="en-US" sz="2400" dirty="0" smtClean="0"/>
              <a:t> =0 due to Lorentz contraction)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Just like the standard HBT correlations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Possibly fragmentation would break phase coherence making these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HBT correlations not observable.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5358092"/>
            <a:ext cx="8669388" cy="29182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42" y="3036813"/>
            <a:ext cx="1760620" cy="337315"/>
          </a:xfrm>
          <a:prstGeom prst="rect">
            <a:avLst/>
          </a:prstGeom>
        </p:spPr>
      </p:pic>
      <p:pic>
        <p:nvPicPr>
          <p:cNvPr id="4" name="Picture 3" descr="hbt_graph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1" y="1343209"/>
            <a:ext cx="4730532" cy="36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1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Back-to-back HBT?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Note that all our formulas are symmetric under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Therefore, the HBT correlation is accompanied by the identical back-to-back HBT correlation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again that this correlation may be destroyed in </a:t>
            </a:r>
            <a:r>
              <a:rPr lang="en-US" sz="2400" dirty="0" err="1" smtClean="0"/>
              <a:t>hadronization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79" y="2382184"/>
            <a:ext cx="1619227" cy="3342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60" y="4166507"/>
            <a:ext cx="2053346" cy="3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63"/>
            <a:ext cx="8229600" cy="5462741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this talk I have shown a calculation of the two-gluon production cross section in nuclear collisions including saturation effects in one nucleus to all orders (heavy-light ion collisions).</a:t>
            </a:r>
          </a:p>
          <a:p>
            <a:endParaRPr lang="en-US" sz="2000" dirty="0" smtClean="0"/>
          </a:p>
          <a:p>
            <a:r>
              <a:rPr lang="en-US" sz="2000" dirty="0" smtClean="0"/>
              <a:t>Correlations we see:</a:t>
            </a:r>
          </a:p>
          <a:p>
            <a:pPr lvl="1"/>
            <a:r>
              <a:rPr lang="en-US" sz="2000" dirty="0" smtClean="0"/>
              <a:t>Geometric correlations 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000" dirty="0" smtClean="0"/>
          </a:p>
          <a:p>
            <a:pPr lvl="1"/>
            <a:r>
              <a:rPr lang="en-US" sz="2000" dirty="0" smtClean="0"/>
              <a:t>HBT correlations (along with b2b HBT ones)</a:t>
            </a:r>
          </a:p>
          <a:p>
            <a:pPr lvl="1"/>
            <a:r>
              <a:rPr lang="en-US" sz="2000" dirty="0" smtClean="0"/>
              <a:t>Away-side correlations 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000" dirty="0" smtClean="0"/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ear-side long-range rapidity correlations 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b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</a:br>
            <a:r>
              <a:rPr lang="en-US" sz="2000" dirty="0" smtClean="0">
                <a:ea typeface="Zapf Dingbats"/>
                <a:cs typeface="Zapf Dingbats"/>
                <a:sym typeface="Zapf Dingbats"/>
              </a:rPr>
              <a:t>(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2000" dirty="0" smtClean="0">
                <a:ea typeface="Zapf Dingbats"/>
                <a:cs typeface="Zapf Dingbats"/>
                <a:sym typeface="Zapf Dingbats"/>
              </a:rPr>
              <a:t>= long-range in rapidity)</a:t>
            </a:r>
          </a:p>
          <a:p>
            <a:endParaRPr lang="en-US" sz="2000" dirty="0" smtClean="0">
              <a:ea typeface="Zapf Dingbats"/>
              <a:cs typeface="Zapf Dingbats"/>
              <a:sym typeface="Zapf Dingbats"/>
            </a:endParaRPr>
          </a:p>
          <a:p>
            <a:r>
              <a:rPr lang="en-US" sz="2000" dirty="0" smtClean="0">
                <a:ea typeface="Zapf Dingbats"/>
                <a:cs typeface="Zapf Dingbats"/>
                <a:sym typeface="Zapf Dingbats"/>
              </a:rPr>
              <a:t>Near- and away-side correlations are identical to all orders in saturation effects: this is mainly consistent with the recent </a:t>
            </a:r>
            <a:r>
              <a:rPr lang="en-US" sz="2000" dirty="0" err="1" smtClean="0">
                <a:ea typeface="Zapf Dingbats"/>
                <a:cs typeface="Zapf Dingbats"/>
                <a:sym typeface="Zapf Dingbats"/>
              </a:rPr>
              <a:t>p+Pb</a:t>
            </a:r>
            <a:r>
              <a:rPr lang="en-US" sz="2000" dirty="0" smtClean="0">
                <a:ea typeface="Zapf Dingbats"/>
                <a:cs typeface="Zapf Dingbats"/>
                <a:sym typeface="Zapf Dingbats"/>
              </a:rPr>
              <a:t> data from LHC.</a:t>
            </a:r>
          </a:p>
          <a:p>
            <a:endParaRPr lang="en-US" sz="2000" dirty="0">
              <a:ea typeface="Zapf Dingbats"/>
              <a:cs typeface="Zapf Dingbats"/>
              <a:sym typeface="Zapf Dingbats"/>
            </a:endParaRPr>
          </a:p>
          <a:p>
            <a:r>
              <a:rPr lang="en-US" sz="2000" dirty="0" smtClean="0">
                <a:ea typeface="Zapf Dingbats"/>
                <a:cs typeface="Zapf Dingbats"/>
                <a:sym typeface="Zapf Dingbats"/>
              </a:rPr>
              <a:t>Seems like geometric correlations are hard to remove by </a:t>
            </a:r>
            <a:r>
              <a:rPr lang="en-US" sz="2000" dirty="0" err="1" smtClean="0">
                <a:ea typeface="Zapf Dingbats"/>
                <a:cs typeface="Zapf Dingbats"/>
                <a:sym typeface="Zapf Dingbats"/>
              </a:rPr>
              <a:t>cumulants</a:t>
            </a:r>
            <a:r>
              <a:rPr lang="en-US" sz="2000" dirty="0" smtClean="0">
                <a:ea typeface="Zapf Dingbats"/>
                <a:cs typeface="Zapf Dingbats"/>
                <a:sym typeface="Zapf Dingbats"/>
              </a:rPr>
              <a:t>!</a:t>
            </a:r>
            <a:endParaRPr lang="en-US" sz="2000" dirty="0">
              <a:ea typeface="Zapf Dingbats"/>
              <a:cs typeface="Zapf Dingbats"/>
              <a:sym typeface="Zapf Dingbats"/>
            </a:endParaRPr>
          </a:p>
          <a:p>
            <a:pPr marL="457200" lvl="1" indent="0">
              <a:buNone/>
            </a:pPr>
            <a:endParaRPr lang="en-US" sz="2000" dirty="0">
              <a:sym typeface="Zapf Dingbats"/>
            </a:endParaRPr>
          </a:p>
        </p:txBody>
      </p:sp>
    </p:spTree>
    <p:extLst>
      <p:ext uri="{BB962C8B-B14F-4D97-AF65-F5344CB8AC3E}">
        <p14:creationId xmlns:p14="http://schemas.microsoft.com/office/powerpoint/2010/main" val="38172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617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Ridge in heavy ion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Heavy ion collisions, along with high-multiplicity </a:t>
            </a:r>
            <a:r>
              <a:rPr lang="en-US" sz="2000" dirty="0" err="1" smtClean="0">
                <a:cs typeface="+mn-cs"/>
              </a:rPr>
              <a:t>pp</a:t>
            </a:r>
            <a:r>
              <a:rPr lang="en-US" sz="2000" dirty="0" smtClean="0">
                <a:cs typeface="+mn-cs"/>
              </a:rPr>
              <a:t> collisions, are known to have long-range rapidity correlations, known as ‘the ridge’:</a:t>
            </a:r>
          </a:p>
        </p:txBody>
      </p:sp>
      <p:pic>
        <p:nvPicPr>
          <p:cNvPr id="282627" name="Picture 3" descr="fig1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2819400"/>
            <a:ext cx="50895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4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to calculate?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systematically include </a:t>
            </a:r>
            <a:r>
              <a:rPr lang="en-US" sz="2400" dirty="0" err="1" smtClean="0"/>
              <a:t>glasma</a:t>
            </a:r>
            <a:r>
              <a:rPr lang="en-US" sz="2400" dirty="0" smtClean="0"/>
              <a:t> graphs in the CGC formalism it would be great to solve the two-gluon inclusive production problem in the MV model, that is, including multiple </a:t>
            </a:r>
            <a:r>
              <a:rPr lang="en-US" sz="2400" dirty="0" err="1" smtClean="0"/>
              <a:t>rescatterings</a:t>
            </a:r>
            <a:r>
              <a:rPr lang="en-US" sz="2400" dirty="0" smtClean="0"/>
              <a:t> in both nuclei to all orders: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529129" y="3019205"/>
            <a:ext cx="518349" cy="26497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9934" y="3278364"/>
            <a:ext cx="557225" cy="2656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8154" y="3485691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30554" y="3887388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19839" y="4519233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30554" y="4739518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5854" y="3705976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5857" y="4260073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5854" y="4739518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54171" y="5228392"/>
            <a:ext cx="116629" cy="440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 descr="glu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34" y="3569995"/>
            <a:ext cx="4707752" cy="199481"/>
          </a:xfrm>
          <a:prstGeom prst="rect">
            <a:avLst/>
          </a:prstGeom>
        </p:spPr>
      </p:pic>
      <p:pic>
        <p:nvPicPr>
          <p:cNvPr id="22" name="Picture 21" descr="glu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54" y="4600903"/>
            <a:ext cx="4707752" cy="1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Ridge in heavy ion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Heavy ion collisions, along with high-multiplicity </a:t>
            </a:r>
            <a:r>
              <a:rPr lang="en-US" sz="2000" dirty="0" err="1" smtClean="0">
                <a:cs typeface="+mn-cs"/>
              </a:rPr>
              <a:t>p+p</a:t>
            </a:r>
            <a:r>
              <a:rPr lang="en-US" sz="2000" dirty="0" smtClean="0">
                <a:cs typeface="+mn-cs"/>
              </a:rPr>
              <a:t> and </a:t>
            </a:r>
            <a:r>
              <a:rPr lang="en-US" sz="2000" dirty="0" err="1" smtClean="0">
                <a:cs typeface="+mn-cs"/>
              </a:rPr>
              <a:t>p+A</a:t>
            </a:r>
            <a:r>
              <a:rPr lang="en-US" sz="2000" dirty="0" smtClean="0">
                <a:cs typeface="+mn-cs"/>
              </a:rPr>
              <a:t> collisions, are known to have long-range rapidity correlations, known as ‘the ridge’:</a:t>
            </a:r>
          </a:p>
        </p:txBody>
      </p:sp>
      <p:pic>
        <p:nvPicPr>
          <p:cNvPr id="4" name="Picture 3" descr="ri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607844"/>
            <a:ext cx="52451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15" y="0"/>
            <a:ext cx="8229600" cy="1143000"/>
          </a:xfrm>
        </p:spPr>
        <p:txBody>
          <a:bodyPr/>
          <a:lstStyle/>
          <a:p>
            <a:r>
              <a:rPr lang="en-US" dirty="0" smtClean="0"/>
              <a:t>Forward dipole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5" y="1143000"/>
            <a:ext cx="8229600" cy="545701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Valid both in the quasi-classical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-Mueller/</a:t>
            </a:r>
            <a:r>
              <a:rPr lang="en-US" sz="2400" dirty="0" err="1" smtClean="0"/>
              <a:t>McLerran-Venugopalan</a:t>
            </a:r>
            <a:r>
              <a:rPr lang="en-US" sz="2400" dirty="0" smtClean="0"/>
              <a:t> multiple-</a:t>
            </a:r>
            <a:r>
              <a:rPr lang="en-US" sz="2400" dirty="0" err="1" smtClean="0"/>
              <a:t>rescattering</a:t>
            </a:r>
            <a:r>
              <a:rPr lang="en-US" sz="2400" dirty="0" smtClean="0"/>
              <a:t> approximation and for the LLA small-x evolution (BFKL/BK/JIMWLK).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80" y="1652835"/>
            <a:ext cx="5632185" cy="7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7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12"/>
            <a:ext cx="8229600" cy="1143000"/>
          </a:xfrm>
        </p:spPr>
        <p:txBody>
          <a:bodyPr/>
          <a:lstStyle/>
          <a:p>
            <a:r>
              <a:rPr lang="en-US" dirty="0" smtClean="0"/>
              <a:t>Two-gluon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207"/>
            <a:ext cx="8229600" cy="52868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approximation can also be formulated as </a:t>
            </a:r>
            <a:r>
              <a:rPr lang="en-US" sz="2400" dirty="0" err="1" smtClean="0"/>
              <a:t>resumming</a:t>
            </a:r>
            <a:r>
              <a:rPr lang="en-US" sz="2400" dirty="0" smtClean="0"/>
              <a:t> all powers of target color charge density ρ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while staying at the order- ρ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in the projectile charge density.</a:t>
            </a:r>
          </a:p>
        </p:txBody>
      </p:sp>
      <p:pic>
        <p:nvPicPr>
          <p:cNvPr id="5" name="Content Placeholder 3" descr="glue_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>
          <a:xfrm>
            <a:off x="2267777" y="2972911"/>
            <a:ext cx="5105738" cy="2807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111" y="3900346"/>
            <a:ext cx="11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projectile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65373" y="5580815"/>
            <a:ext cx="81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target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571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10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appears that the correlation is in the connected part </a:t>
            </a:r>
            <a:r>
              <a:rPr lang="en-US" sz="2000" dirty="0" err="1" smtClean="0"/>
              <a:t>Δ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of the double-trace </a:t>
            </a:r>
            <a:r>
              <a:rPr lang="en-US" sz="2000" dirty="0" err="1" smtClean="0"/>
              <a:t>correlator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evaluated the </a:t>
            </a:r>
            <a:r>
              <a:rPr lang="en-US" sz="2000" dirty="0" err="1" smtClean="0"/>
              <a:t>correlator</a:t>
            </a:r>
            <a:r>
              <a:rPr lang="en-US" sz="2000" dirty="0" smtClean="0"/>
              <a:t> in the Gaussian (MV) approximation in the large-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limit. </a:t>
            </a:r>
          </a:p>
          <a:p>
            <a:endParaRPr lang="en-US" sz="2000" dirty="0"/>
          </a:p>
          <a:p>
            <a:r>
              <a:rPr lang="en-US" sz="2000" dirty="0" smtClean="0"/>
              <a:t>Its evolution is not </a:t>
            </a:r>
            <a:r>
              <a:rPr lang="en-US" sz="2000" dirty="0" err="1" smtClean="0"/>
              <a:t>straightforwards</a:t>
            </a:r>
            <a:r>
              <a:rPr lang="en-US" sz="2000" dirty="0" smtClean="0"/>
              <a:t>: JIMWLK gives a pretty hard to work with expression.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" y="2516774"/>
            <a:ext cx="8798974" cy="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05" y="106185"/>
            <a:ext cx="8850809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Correlations in </a:t>
            </a:r>
            <a:r>
              <a:rPr lang="en-US" dirty="0" err="1" smtClean="0">
                <a:cs typeface="+mj-cs"/>
              </a:rPr>
              <a:t>AdS</a:t>
            </a:r>
            <a:r>
              <a:rPr lang="en-US" dirty="0" smtClean="0">
                <a:cs typeface="+mj-cs"/>
              </a:rPr>
              <a:t> shock wave collisions</a:t>
            </a:r>
          </a:p>
        </p:txBody>
      </p:sp>
      <p:pic>
        <p:nvPicPr>
          <p:cNvPr id="285698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49185"/>
            <a:ext cx="4071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78"/>
            <a:ext cx="8304213" cy="463542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Correlations grow with rapidity interval???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It is possible that higher-order corrections in shock wave strengths will modify this result, making it closer to real life.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However, such corrections are important at later times, and are less likely to affect the long-range rapidity correlation…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This could be another argument in favor of weakly-coupled dynamics in the early stages of heavy ion collisions. </a:t>
            </a:r>
          </a:p>
        </p:txBody>
      </p:sp>
    </p:spTree>
    <p:extLst>
      <p:ext uri="{BB962C8B-B14F-4D97-AF65-F5344CB8AC3E}">
        <p14:creationId xmlns:p14="http://schemas.microsoft.com/office/powerpoint/2010/main" val="235315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Origin of rapidity correlations</a:t>
            </a:r>
          </a:p>
        </p:txBody>
      </p:sp>
      <p:pic>
        <p:nvPicPr>
          <p:cNvPr id="4" name="Content Placeholder 3" descr="spacetim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3" r="-27603"/>
          <a:stretch>
            <a:fillRect/>
          </a:stretch>
        </p:blipFill>
        <p:spPr>
          <a:xfrm>
            <a:off x="3200400" y="1828800"/>
            <a:ext cx="6634163" cy="3732213"/>
          </a:xfrm>
        </p:spPr>
      </p:pic>
      <p:sp>
        <p:nvSpPr>
          <p:cNvPr id="283651" name="TextBox 4"/>
          <p:cNvSpPr txBox="1">
            <a:spLocks noChangeArrowheads="1"/>
          </p:cNvSpPr>
          <p:nvPr/>
        </p:nvSpPr>
        <p:spPr bwMode="auto">
          <a:xfrm>
            <a:off x="152400" y="3657600"/>
            <a:ext cx="450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/>
              <a:t>Causality demands that long-range</a:t>
            </a:r>
          </a:p>
          <a:p>
            <a:r>
              <a:rPr lang="en-US" sz="1800"/>
              <a:t>rapidity correlations originate at very </a:t>
            </a:r>
          </a:p>
          <a:p>
            <a:r>
              <a:rPr lang="en-US" sz="1800"/>
              <a:t>early times (cf. explanation of the </a:t>
            </a:r>
          </a:p>
          <a:p>
            <a:r>
              <a:rPr lang="en-US" sz="1800"/>
              <a:t>CMB homogeneity in the Universe)</a:t>
            </a:r>
          </a:p>
        </p:txBody>
      </p:sp>
      <p:sp>
        <p:nvSpPr>
          <p:cNvPr id="283652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5260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dirty="0"/>
              <a:t>Gavin, </a:t>
            </a:r>
            <a:r>
              <a:rPr lang="en-US" sz="1800" dirty="0" err="1"/>
              <a:t>McLerran</a:t>
            </a:r>
            <a:r>
              <a:rPr lang="en-US" sz="1800" dirty="0"/>
              <a:t>, </a:t>
            </a:r>
            <a:r>
              <a:rPr lang="en-US" sz="1800" dirty="0" err="1"/>
              <a:t>Moschelli</a:t>
            </a:r>
            <a:r>
              <a:rPr lang="en-US" sz="1800" dirty="0"/>
              <a:t> ‘08;</a:t>
            </a:r>
          </a:p>
          <a:p>
            <a:r>
              <a:rPr lang="en-US" sz="1800" dirty="0" err="1"/>
              <a:t>Dumitru</a:t>
            </a:r>
            <a:r>
              <a:rPr lang="en-US" sz="1800" dirty="0"/>
              <a:t>, </a:t>
            </a:r>
            <a:r>
              <a:rPr lang="en-US" sz="1800" dirty="0" err="1"/>
              <a:t>Gelis</a:t>
            </a:r>
            <a:r>
              <a:rPr lang="en-US" sz="1800" dirty="0"/>
              <a:t>, </a:t>
            </a:r>
            <a:r>
              <a:rPr lang="en-US" sz="1800" dirty="0" err="1"/>
              <a:t>McLerran</a:t>
            </a:r>
            <a:r>
              <a:rPr lang="en-US" sz="1800" dirty="0"/>
              <a:t>, </a:t>
            </a:r>
            <a:r>
              <a:rPr lang="en-US" sz="1800" dirty="0" err="1"/>
              <a:t>Venugopalan</a:t>
            </a:r>
            <a:r>
              <a:rPr lang="en-US" sz="1800" dirty="0"/>
              <a:t> ‘08. </a:t>
            </a:r>
          </a:p>
        </p:txBody>
      </p:sp>
    </p:spTree>
    <p:extLst>
      <p:ext uri="{BB962C8B-B14F-4D97-AF65-F5344CB8AC3E}">
        <p14:creationId xmlns:p14="http://schemas.microsoft.com/office/powerpoint/2010/main" val="33517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Correlations in </a:t>
            </a:r>
            <a:r>
              <a:rPr lang="en-US" dirty="0" err="1" smtClean="0">
                <a:cs typeface="+mj-cs"/>
              </a:rPr>
              <a:t>AdS</a:t>
            </a:r>
            <a:r>
              <a:rPr lang="en-US" dirty="0" smtClean="0">
                <a:cs typeface="+mj-cs"/>
              </a:rPr>
              <a:t> shock wave collisions</a:t>
            </a:r>
          </a:p>
        </p:txBody>
      </p:sp>
      <p:pic>
        <p:nvPicPr>
          <p:cNvPr id="4" name="Content Placeholder 3" descr="graph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0" r="-15340"/>
          <a:stretch>
            <a:fillRect/>
          </a:stretch>
        </p:blipFill>
        <p:spPr>
          <a:xfrm>
            <a:off x="1143000" y="1828800"/>
            <a:ext cx="6130925" cy="3449638"/>
          </a:xfrm>
        </p:spPr>
      </p:pic>
      <p:pic>
        <p:nvPicPr>
          <p:cNvPr id="28467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4071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6019800" y="6172200"/>
            <a:ext cx="2868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H. </a:t>
            </a:r>
            <a:r>
              <a:rPr lang="en-US" sz="1800" dirty="0" err="1" smtClean="0"/>
              <a:t>Grigoryan</a:t>
            </a:r>
            <a:r>
              <a:rPr lang="en-US" sz="1800" dirty="0"/>
              <a:t>, </a:t>
            </a:r>
            <a:r>
              <a:rPr lang="en-US" sz="1800" dirty="0" err="1"/>
              <a:t>Yu.K</a:t>
            </a:r>
            <a:r>
              <a:rPr lang="en-US" sz="1800" dirty="0"/>
              <a:t>. ‘10</a:t>
            </a:r>
          </a:p>
        </p:txBody>
      </p:sp>
    </p:spTree>
    <p:extLst>
      <p:ext uri="{BB962C8B-B14F-4D97-AF65-F5344CB8AC3E}">
        <p14:creationId xmlns:p14="http://schemas.microsoft.com/office/powerpoint/2010/main" val="7666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05" y="106185"/>
            <a:ext cx="8850809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Correlations in </a:t>
            </a:r>
            <a:r>
              <a:rPr lang="en-US" dirty="0" err="1" smtClean="0">
                <a:cs typeface="+mj-cs"/>
              </a:rPr>
              <a:t>AdS</a:t>
            </a:r>
            <a:r>
              <a:rPr lang="en-US" dirty="0" smtClean="0">
                <a:cs typeface="+mj-cs"/>
              </a:rPr>
              <a:t> shock wave collisions</a:t>
            </a:r>
          </a:p>
        </p:txBody>
      </p:sp>
      <p:pic>
        <p:nvPicPr>
          <p:cNvPr id="285698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49185"/>
            <a:ext cx="4071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78"/>
            <a:ext cx="8304213" cy="463542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Correlations grow with rapidity interval???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It is possible that higher-order corrections in shock wave strengths will modify this result, making it closer to real life.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However, such corrections are important at later times, and are less likely to affect the long-range rapidity correlation…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This could be another argument in favor of weakly-coupled dynamics in the early stages of heavy ion collisions. </a:t>
            </a:r>
          </a:p>
        </p:txBody>
      </p:sp>
    </p:spTree>
    <p:extLst>
      <p:ext uri="{BB962C8B-B14F-4D97-AF65-F5344CB8AC3E}">
        <p14:creationId xmlns:p14="http://schemas.microsoft.com/office/powerpoint/2010/main" val="33870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in CGC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two explanations of the ridge in CGC: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Long-range rapidity-independent fields are created at early times, with correlations generated soon after and with azimuthal collimation produced by radial hydro flow.</a:t>
            </a:r>
            <a:br>
              <a:rPr lang="en-US" sz="2400" dirty="0" smtClean="0"/>
            </a:br>
            <a:r>
              <a:rPr lang="en-US" sz="2400" dirty="0" smtClean="0"/>
              <a:t>(Gavin, </a:t>
            </a:r>
            <a:r>
              <a:rPr lang="en-US" sz="2400" dirty="0" err="1" smtClean="0"/>
              <a:t>McLerran</a:t>
            </a:r>
            <a:r>
              <a:rPr lang="en-US" sz="2400" dirty="0" smtClean="0"/>
              <a:t>, </a:t>
            </a:r>
            <a:r>
              <a:rPr lang="en-US" sz="2400" dirty="0" err="1" smtClean="0"/>
              <a:t>Moschelli</a:t>
            </a:r>
            <a:r>
              <a:rPr lang="en-US" sz="2400" dirty="0" smtClean="0"/>
              <a:t> </a:t>
            </a:r>
            <a:r>
              <a:rPr lang="fr-FR" sz="2400" dirty="0" smtClean="0"/>
              <a:t>’</a:t>
            </a:r>
            <a:r>
              <a:rPr lang="en-US" sz="2400" dirty="0" smtClean="0"/>
              <a:t>08)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Both long-range rapidity correlations and the azimuthal correlations are created in the collision due to a particular class of diagrams referred to as the “</a:t>
            </a:r>
            <a:r>
              <a:rPr lang="en-US" sz="2400" dirty="0" err="1" smtClean="0"/>
              <a:t>Glasma</a:t>
            </a:r>
            <a:r>
              <a:rPr lang="en-US" sz="2400" dirty="0" smtClean="0"/>
              <a:t> graphs”.</a:t>
            </a:r>
          </a:p>
        </p:txBody>
      </p:sp>
    </p:spTree>
    <p:extLst>
      <p:ext uri="{BB962C8B-B14F-4D97-AF65-F5344CB8AC3E}">
        <p14:creationId xmlns:p14="http://schemas.microsoft.com/office/powerpoint/2010/main" val="361209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1421</Words>
  <Application>Microsoft Macintosh PowerPoint</Application>
  <PresentationFormat>On-screen Show (4:3)</PresentationFormat>
  <Paragraphs>262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Long-Range Rapidity Correlations in Heavy-Light Ion Collisions </vt:lpstr>
      <vt:lpstr>Outline</vt:lpstr>
      <vt:lpstr>Introduction to saturation physics</vt:lpstr>
      <vt:lpstr>Long-range rapidity correlations</vt:lpstr>
      <vt:lpstr>Ridge in heavy ion collisions</vt:lpstr>
      <vt:lpstr>Origin of rapidity correlations</vt:lpstr>
      <vt:lpstr>Correlations in AdS shock wave collisions</vt:lpstr>
      <vt:lpstr>Correlations in AdS shock wave collisions</vt:lpstr>
      <vt:lpstr>Ridge in CGC</vt:lpstr>
      <vt:lpstr>Glasma graphs</vt:lpstr>
      <vt:lpstr>Glasma graphs in LC gauge</vt:lpstr>
      <vt:lpstr>What to calculate?</vt:lpstr>
      <vt:lpstr>Heavy-Light Ion Collisions</vt:lpstr>
      <vt:lpstr>Double gluon production  in heavy-light ion collisions</vt:lpstr>
      <vt:lpstr>A. Setting up the problem: geometric correlations</vt:lpstr>
      <vt:lpstr>Two-gluon production</vt:lpstr>
      <vt:lpstr>Applicability region</vt:lpstr>
      <vt:lpstr>Production cross-section</vt:lpstr>
      <vt:lpstr>Geometric Correlations</vt:lpstr>
      <vt:lpstr>Geometric correlations: physical meaning</vt:lpstr>
      <vt:lpstr>Geometric correlations at fixed B</vt:lpstr>
      <vt:lpstr>B. Two-gluon production</vt:lpstr>
      <vt:lpstr>(i) Single gluon production in pA</vt:lpstr>
      <vt:lpstr>Single gluon production in pA</vt:lpstr>
      <vt:lpstr>Single gluon production in pA</vt:lpstr>
      <vt:lpstr>Forward dipole amplitude</vt:lpstr>
      <vt:lpstr>(ii) Two-gluon production  in heavy-light ion collisions</vt:lpstr>
      <vt:lpstr>The process</vt:lpstr>
      <vt:lpstr>Amplitude squared</vt:lpstr>
      <vt:lpstr>Amplitude squared</vt:lpstr>
      <vt:lpstr>Two-gluon production cross section</vt:lpstr>
      <vt:lpstr>Two-gluon production cross section</vt:lpstr>
      <vt:lpstr>Two-gluon production cross section</vt:lpstr>
      <vt:lpstr>Two-gluon production: properties</vt:lpstr>
      <vt:lpstr>Two-gluon production: properties</vt:lpstr>
      <vt:lpstr>Two-gluon production: properties</vt:lpstr>
      <vt:lpstr>Two-gluon production: properties</vt:lpstr>
      <vt:lpstr>Correlation function</vt:lpstr>
      <vt:lpstr>This conclusion is consistent with the data</vt:lpstr>
      <vt:lpstr>This conclusion is consistent with the data</vt:lpstr>
      <vt:lpstr>LHC p+Pb data from ALICE</vt:lpstr>
      <vt:lpstr>C. HBT correlations</vt:lpstr>
      <vt:lpstr>HBT diagrams</vt:lpstr>
      <vt:lpstr>HBT diagrams</vt:lpstr>
      <vt:lpstr>Back-to-back HBT?</vt:lpstr>
      <vt:lpstr>Conclusions</vt:lpstr>
      <vt:lpstr>Backup Slides</vt:lpstr>
      <vt:lpstr>Ridge in heavy ion collisions</vt:lpstr>
      <vt:lpstr>What to calculate?</vt:lpstr>
      <vt:lpstr>Forward dipole amplitude</vt:lpstr>
      <vt:lpstr>Two-gluon production</vt:lpstr>
      <vt:lpstr>Origin of correlations</vt:lpstr>
      <vt:lpstr>Correlations in AdS shock wave collisions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Long-Range Rapidity Correlations in Heavy-Light Ion Collisions</dc:title>
  <dc:creator>IT Admin</dc:creator>
  <cp:lastModifiedBy>IT Admin</cp:lastModifiedBy>
  <cp:revision>296</cp:revision>
  <dcterms:created xsi:type="dcterms:W3CDTF">2013-01-04T23:16:02Z</dcterms:created>
  <dcterms:modified xsi:type="dcterms:W3CDTF">2013-04-17T01:49:35Z</dcterms:modified>
</cp:coreProperties>
</file>